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2"/>
  </p:notesMasterIdLst>
  <p:sldIdLst>
    <p:sldId id="256" r:id="rId5"/>
    <p:sldId id="322" r:id="rId6"/>
    <p:sldId id="258" r:id="rId7"/>
    <p:sldId id="259" r:id="rId8"/>
    <p:sldId id="308" r:id="rId9"/>
    <p:sldId id="309" r:id="rId10"/>
    <p:sldId id="310" r:id="rId11"/>
    <p:sldId id="311" r:id="rId12"/>
    <p:sldId id="312" r:id="rId13"/>
    <p:sldId id="306" r:id="rId14"/>
    <p:sldId id="323" r:id="rId15"/>
    <p:sldId id="325" r:id="rId16"/>
    <p:sldId id="307" r:id="rId17"/>
    <p:sldId id="324" r:id="rId18"/>
    <p:sldId id="305" r:id="rId19"/>
    <p:sldId id="319" r:id="rId20"/>
    <p:sldId id="314" r:id="rId21"/>
    <p:sldId id="291" r:id="rId22"/>
    <p:sldId id="276" r:id="rId23"/>
    <p:sldId id="303" r:id="rId24"/>
    <p:sldId id="321" r:id="rId25"/>
    <p:sldId id="292" r:id="rId26"/>
    <p:sldId id="301" r:id="rId27"/>
    <p:sldId id="326" r:id="rId28"/>
    <p:sldId id="294" r:id="rId29"/>
    <p:sldId id="295" r:id="rId30"/>
    <p:sldId id="296" r:id="rId31"/>
    <p:sldId id="284" r:id="rId32"/>
    <p:sldId id="297" r:id="rId33"/>
    <p:sldId id="298" r:id="rId34"/>
    <p:sldId id="299" r:id="rId35"/>
    <p:sldId id="300" r:id="rId36"/>
    <p:sldId id="315" r:id="rId37"/>
    <p:sldId id="317" r:id="rId38"/>
    <p:sldId id="316" r:id="rId39"/>
    <p:sldId id="31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ECE5DD"/>
    <a:srgbClr val="F7ACB6"/>
    <a:srgbClr val="093C71"/>
    <a:srgbClr val="F8ACB6"/>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12" autoAdjust="0"/>
    <p:restoredTop sz="95090" autoAdjust="0"/>
  </p:normalViewPr>
  <p:slideViewPr>
    <p:cSldViewPr snapToGrid="0">
      <p:cViewPr varScale="1">
        <p:scale>
          <a:sx n="71" d="100"/>
          <a:sy n="71" d="100"/>
        </p:scale>
        <p:origin x="234" y="60"/>
      </p:cViewPr>
      <p:guideLst>
        <p:guide orient="horz" pos="2160"/>
        <p:guide pos="3840"/>
      </p:guideLst>
    </p:cSldViewPr>
  </p:slideViewPr>
  <p:outlineViewPr>
    <p:cViewPr>
      <p:scale>
        <a:sx n="33" d="100"/>
        <a:sy n="33" d="100"/>
      </p:scale>
      <p:origin x="0" y="-19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pPr/>
              <a:t>2024/05/07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pPr/>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ZA" dirty="0"/>
              <a:t>Insert or Drag and Drop your Image</a:t>
            </a:r>
          </a:p>
        </p:txBody>
      </p:sp>
      <p:sp>
        <p:nvSpPr>
          <p:cNvPr id="7" name="Freeform: Shape 6">
            <a:extLst>
              <a:ext uri="{FF2B5EF4-FFF2-40B4-BE49-F238E27FC236}">
                <a16:creationId xmlns:a16="http://schemas.microsoft.com/office/drawing/2014/main" xmlns=""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reeform: Shape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dirty="0"/>
              <a:t>Click to edit subtitle</a:t>
            </a:r>
            <a:endParaRPr lang="en-ZA" dirty="0"/>
          </a:p>
        </p:txBody>
      </p:sp>
      <p:sp>
        <p:nvSpPr>
          <p:cNvPr id="4" name="Title 3">
            <a:extLst>
              <a:ext uri="{FF2B5EF4-FFF2-40B4-BE49-F238E27FC236}">
                <a16:creationId xmlns:a16="http://schemas.microsoft.com/office/drawing/2014/main" xmlns=""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fr-FR" smtClean="0"/>
              <a:t>Cliquez pour modifier le style du titre</a:t>
            </a:r>
            <a:endParaRPr lang="en-ZA"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ZA" sz="1200" b="1" dirty="0">
              <a:solidFill>
                <a:schemeClr val="accent1"/>
              </a:solidFill>
            </a:endParaRPr>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fr-FR" smtClean="0"/>
              <a:t>Cliquez pour modifier le style des sous-titres du masque</a:t>
            </a:r>
            <a:endParaRPr lang="en-ZA" dirty="0"/>
          </a:p>
        </p:txBody>
      </p:sp>
      <p:sp>
        <p:nvSpPr>
          <p:cNvPr id="4" name="Footer Placeholder 3">
            <a:extLst>
              <a:ext uri="{FF2B5EF4-FFF2-40B4-BE49-F238E27FC236}">
                <a16:creationId xmlns:a16="http://schemas.microsoft.com/office/drawing/2014/main" xmlns="" id="{87BA8D51-708B-4A19-91C6-FF4BA673B092}"/>
              </a:ext>
            </a:extLst>
          </p:cNvPr>
          <p:cNvSpPr>
            <a:spLocks noGrp="1"/>
          </p:cNvSpPr>
          <p:nvPr>
            <p:ph type="ftr" sz="quarter" idx="13"/>
          </p:nvPr>
        </p:nvSpPr>
        <p:spPr/>
        <p:txBody>
          <a:bodyPr/>
          <a:lstStyle/>
          <a:p>
            <a:r>
              <a:rPr lang="en-US" dirty="0"/>
              <a:t>Insert a Footer</a:t>
            </a:r>
          </a:p>
        </p:txBody>
      </p:sp>
      <p:sp>
        <p:nvSpPr>
          <p:cNvPr id="5" name="Slide Number Placeholder 4">
            <a:extLst>
              <a:ext uri="{FF2B5EF4-FFF2-40B4-BE49-F238E27FC236}">
                <a16:creationId xmlns:a16="http://schemas.microsoft.com/office/drawing/2014/main" xmlns=""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smtClean="0"/>
              <a:pPr/>
              <a:t>‹#›</a:t>
            </a:fld>
            <a:endParaRPr lang="en-US" dirty="0"/>
          </a:p>
        </p:txBody>
      </p:sp>
      <p:sp>
        <p:nvSpPr>
          <p:cNvPr id="2" name="Title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dirty="0"/>
              <a:t>Click to edit the title</a:t>
            </a:r>
            <a:endParaRPr lang="en-ZA" dirty="0"/>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9C3581-88FF-4CB7-80D8-F6795890F7A0}"/>
              </a:ext>
            </a:extLst>
          </p:cNvPr>
          <p:cNvSpPr>
            <a:spLocks noGrp="1"/>
          </p:cNvSpPr>
          <p:nvPr>
            <p:ph type="title"/>
          </p:nvPr>
        </p:nvSpPr>
        <p:spPr>
          <a:xfrm>
            <a:off x="659175" y="559677"/>
            <a:ext cx="10862677" cy="446281"/>
          </a:xfrm>
        </p:spPr>
        <p:txBody>
          <a:bodyPr/>
          <a:lstStyle/>
          <a:p>
            <a:r>
              <a:rPr lang="fr-FR" smtClean="0"/>
              <a:t>Cliquez pour modifier le style du titre</a:t>
            </a:r>
            <a:endParaRPr lang="en-ZA"/>
          </a:p>
        </p:txBody>
      </p:sp>
      <p:sp>
        <p:nvSpPr>
          <p:cNvPr id="6" name="Footer Placeholder 5">
            <a:extLst>
              <a:ext uri="{FF2B5EF4-FFF2-40B4-BE49-F238E27FC236}">
                <a16:creationId xmlns:a16="http://schemas.microsoft.com/office/drawing/2014/main" xmlns="" id="{55C795CA-1DD3-440A-8CDF-930CCD509093}"/>
              </a:ext>
            </a:extLst>
          </p:cNvPr>
          <p:cNvSpPr>
            <a:spLocks noGrp="1"/>
          </p:cNvSpPr>
          <p:nvPr>
            <p:ph type="ftr" sz="quarter" idx="15"/>
          </p:nvPr>
        </p:nvSpPr>
        <p:spPr/>
        <p:txBody>
          <a:bodyPr/>
          <a:lstStyle/>
          <a:p>
            <a:r>
              <a:rPr lang="en-US" dirty="0"/>
              <a:t>Insert a Footer</a:t>
            </a:r>
          </a:p>
        </p:txBody>
      </p:sp>
      <p:sp>
        <p:nvSpPr>
          <p:cNvPr id="7" name="Slide Number Placeholder 6">
            <a:extLst>
              <a:ext uri="{FF2B5EF4-FFF2-40B4-BE49-F238E27FC236}">
                <a16:creationId xmlns:a16="http://schemas.microsoft.com/office/drawing/2014/main" xmlns=""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smtClean="0"/>
              <a:pPr/>
              <a:t>‹#›</a:t>
            </a:fld>
            <a:endParaRPr lang="en-US" dirty="0"/>
          </a:p>
        </p:txBody>
      </p:sp>
      <p:sp>
        <p:nvSpPr>
          <p:cNvPr id="12" name="Text Placeholder 4">
            <a:extLst>
              <a:ext uri="{FF2B5EF4-FFF2-40B4-BE49-F238E27FC236}">
                <a16:creationId xmlns:a16="http://schemas.microsoft.com/office/drawing/2014/main" xmlns=""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fr-FR" smtClean="0"/>
              <a:t>Cliquez pour modifier les styles du texte du masque</a:t>
            </a:r>
          </a:p>
        </p:txBody>
      </p:sp>
      <p:sp>
        <p:nvSpPr>
          <p:cNvPr id="16" name="Content Placeholder 5">
            <a:extLst>
              <a:ext uri="{FF2B5EF4-FFF2-40B4-BE49-F238E27FC236}">
                <a16:creationId xmlns:a16="http://schemas.microsoft.com/office/drawing/2014/main" xmlns="" id="{8B78DF41-83C0-402D-A6FA-65C0A1340BF2}"/>
              </a:ext>
            </a:extLst>
          </p:cNvPr>
          <p:cNvSpPr>
            <a:spLocks noGrp="1"/>
          </p:cNvSpPr>
          <p:nvPr>
            <p:ph sz="quarter" idx="4"/>
          </p:nvPr>
        </p:nvSpPr>
        <p:spPr>
          <a:xfrm>
            <a:off x="6338664" y="1980001"/>
            <a:ext cx="5183188" cy="399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7" name="Text Placeholder 2">
            <a:extLst>
              <a:ext uri="{FF2B5EF4-FFF2-40B4-BE49-F238E27FC236}">
                <a16:creationId xmlns:a16="http://schemas.microsoft.com/office/drawing/2014/main" xmlns=""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fr-FR" smtClean="0"/>
              <a:t>Cliquez pour modifier les styles du texte du masque</a:t>
            </a:r>
          </a:p>
        </p:txBody>
      </p:sp>
      <p:sp>
        <p:nvSpPr>
          <p:cNvPr id="18" name="Content Placeholder 3">
            <a:extLst>
              <a:ext uri="{FF2B5EF4-FFF2-40B4-BE49-F238E27FC236}">
                <a16:creationId xmlns:a16="http://schemas.microsoft.com/office/drawing/2014/main" xmlns="" id="{82BAE2D3-BC98-4332-89BD-DAF0A9B0CF45}"/>
              </a:ext>
            </a:extLst>
          </p:cNvPr>
          <p:cNvSpPr>
            <a:spLocks noGrp="1"/>
          </p:cNvSpPr>
          <p:nvPr>
            <p:ph sz="half" idx="2"/>
          </p:nvPr>
        </p:nvSpPr>
        <p:spPr>
          <a:xfrm>
            <a:off x="659175" y="1980001"/>
            <a:ext cx="5157787" cy="399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9A7081-42C5-4F4E-8A26-E7788CCF4FE5}"/>
              </a:ext>
            </a:extLst>
          </p:cNvPr>
          <p:cNvSpPr>
            <a:spLocks noGrp="1"/>
          </p:cNvSpPr>
          <p:nvPr>
            <p:ph idx="1"/>
          </p:nvPr>
        </p:nvSpPr>
        <p:spPr>
          <a:xfrm>
            <a:off x="659175" y="1620000"/>
            <a:ext cx="10862678" cy="39323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ZA" dirty="0"/>
          </a:p>
        </p:txBody>
      </p:sp>
      <p:sp>
        <p:nvSpPr>
          <p:cNvPr id="4" name="Footer Placeholder 3">
            <a:extLst>
              <a:ext uri="{FF2B5EF4-FFF2-40B4-BE49-F238E27FC236}">
                <a16:creationId xmlns:a16="http://schemas.microsoft.com/office/drawing/2014/main" xmlns="" id="{0F222ADA-F642-4B0C-8E82-2232F9AAA0C0}"/>
              </a:ext>
            </a:extLst>
          </p:cNvPr>
          <p:cNvSpPr>
            <a:spLocks noGrp="1"/>
          </p:cNvSpPr>
          <p:nvPr>
            <p:ph type="ftr" sz="quarter" idx="13"/>
          </p:nvPr>
        </p:nvSpPr>
        <p:spPr/>
        <p:txBody>
          <a:bodyPr/>
          <a:lstStyle/>
          <a:p>
            <a:r>
              <a:rPr lang="en-US" dirty="0"/>
              <a:t>Insert a Footer</a:t>
            </a:r>
          </a:p>
        </p:txBody>
      </p:sp>
      <p:sp>
        <p:nvSpPr>
          <p:cNvPr id="5" name="Slide Number Placeholder 4">
            <a:extLst>
              <a:ext uri="{FF2B5EF4-FFF2-40B4-BE49-F238E27FC236}">
                <a16:creationId xmlns:a16="http://schemas.microsoft.com/office/drawing/2014/main" xmlns=""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smtClean="0"/>
              <a:pPr/>
              <a:t>‹#›</a:t>
            </a:fld>
            <a:endParaRPr lang="en-US" dirty="0"/>
          </a:p>
        </p:txBody>
      </p:sp>
      <p:sp>
        <p:nvSpPr>
          <p:cNvPr id="6" name="Title 5">
            <a:extLst>
              <a:ext uri="{FF2B5EF4-FFF2-40B4-BE49-F238E27FC236}">
                <a16:creationId xmlns:a16="http://schemas.microsoft.com/office/drawing/2014/main" xmlns="" id="{449250B9-5CE4-410F-BED3-0E76DFB878F4}"/>
              </a:ext>
            </a:extLst>
          </p:cNvPr>
          <p:cNvSpPr>
            <a:spLocks noGrp="1"/>
          </p:cNvSpPr>
          <p:nvPr>
            <p:ph type="title"/>
          </p:nvPr>
        </p:nvSpPr>
        <p:spPr/>
        <p:txBody>
          <a:bodyPr/>
          <a:lstStyle/>
          <a:p>
            <a:r>
              <a:rPr lang="fr-FR" smtClean="0"/>
              <a:t>Cliquez pour modifier le style du titre</a:t>
            </a:r>
            <a:endParaRPr lang="en-ZA"/>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659175" y="1620000"/>
            <a:ext cx="5148000" cy="450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ZA" dirty="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373852" y="1620000"/>
            <a:ext cx="5148000" cy="450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ZA" dirty="0"/>
          </a:p>
        </p:txBody>
      </p:sp>
      <p:sp>
        <p:nvSpPr>
          <p:cNvPr id="5" name="Title 4">
            <a:extLst>
              <a:ext uri="{FF2B5EF4-FFF2-40B4-BE49-F238E27FC236}">
                <a16:creationId xmlns:a16="http://schemas.microsoft.com/office/drawing/2014/main" xmlns="" id="{D1F0ACB5-CFFF-46E7-91B8-955BE6D0A8CA}"/>
              </a:ext>
            </a:extLst>
          </p:cNvPr>
          <p:cNvSpPr>
            <a:spLocks noGrp="1"/>
          </p:cNvSpPr>
          <p:nvPr>
            <p:ph type="title"/>
          </p:nvPr>
        </p:nvSpPr>
        <p:spPr/>
        <p:txBody>
          <a:bodyPr/>
          <a:lstStyle/>
          <a:p>
            <a:r>
              <a:rPr lang="fr-FR" smtClean="0"/>
              <a:t>Cliquez pour modifier le style du titre</a:t>
            </a:r>
            <a:endParaRPr lang="en-ZA"/>
          </a:p>
        </p:txBody>
      </p:sp>
      <p:sp>
        <p:nvSpPr>
          <p:cNvPr id="6" name="Footer Placeholder 5">
            <a:extLst>
              <a:ext uri="{FF2B5EF4-FFF2-40B4-BE49-F238E27FC236}">
                <a16:creationId xmlns:a16="http://schemas.microsoft.com/office/drawing/2014/main" xmlns="" id="{C2059544-E6F5-48F9-AF27-3F98FCD50668}"/>
              </a:ext>
            </a:extLst>
          </p:cNvPr>
          <p:cNvSpPr>
            <a:spLocks noGrp="1"/>
          </p:cNvSpPr>
          <p:nvPr>
            <p:ph type="ftr" sz="quarter" idx="13"/>
          </p:nvPr>
        </p:nvSpPr>
        <p:spPr/>
        <p:txBody>
          <a:bodyPr/>
          <a:lstStyle/>
          <a:p>
            <a:r>
              <a:rPr lang="en-US" dirty="0"/>
              <a:t>Insert a Footer</a:t>
            </a:r>
          </a:p>
        </p:txBody>
      </p:sp>
      <p:sp>
        <p:nvSpPr>
          <p:cNvPr id="7" name="Slide Number Placeholder 6">
            <a:extLst>
              <a:ext uri="{FF2B5EF4-FFF2-40B4-BE49-F238E27FC236}">
                <a16:creationId xmlns:a16="http://schemas.microsoft.com/office/drawing/2014/main" xmlns=""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smtClean="0"/>
              <a:pPr/>
              <a:t>‹#›</a:t>
            </a:fld>
            <a:endParaRPr lang="en-US" dirty="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a:lstStyle/>
          <a:p>
            <a:r>
              <a:rPr lang="en-US" dirty="0"/>
              <a:t>Insert a Footer</a:t>
            </a:r>
          </a:p>
        </p:txBody>
      </p:sp>
      <p:sp>
        <p:nvSpPr>
          <p:cNvPr id="5" name="Slide Number Placeholder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smtClean="0"/>
              <a:pPr/>
              <a:t>‹#›</a:t>
            </a:fld>
            <a:endParaRPr lang="en-US" dirty="0"/>
          </a:p>
        </p:txBody>
      </p:sp>
      <p:sp>
        <p:nvSpPr>
          <p:cNvPr id="8" name="Title 1">
            <a:extLst>
              <a:ext uri="{FF2B5EF4-FFF2-40B4-BE49-F238E27FC236}">
                <a16:creationId xmlns:a16="http://schemas.microsoft.com/office/drawing/2014/main" xmlns=""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fr-FR" smtClean="0"/>
              <a:t>Cliquez pour modifier le style du titre</a:t>
            </a:r>
            <a:endParaRPr lang="en-US"/>
          </a:p>
        </p:txBody>
      </p:sp>
      <p:sp>
        <p:nvSpPr>
          <p:cNvPr id="9" name="Text Placeholder 3">
            <a:extLst>
              <a:ext uri="{FF2B5EF4-FFF2-40B4-BE49-F238E27FC236}">
                <a16:creationId xmlns:a16="http://schemas.microsoft.com/office/drawing/2014/main" xmlns=""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15" name="Content Placeholder 2">
            <a:extLst>
              <a:ext uri="{FF2B5EF4-FFF2-40B4-BE49-F238E27FC236}">
                <a16:creationId xmlns:a16="http://schemas.microsoft.com/office/drawing/2014/main" xmlns=""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xmlns=""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fr-FR" smtClean="0"/>
              <a:t>Cliquez sur l'icône pour ajouter une image</a:t>
            </a:r>
            <a:endParaRPr lang="en-US" dirty="0"/>
          </a:p>
        </p:txBody>
      </p:sp>
      <p:sp>
        <p:nvSpPr>
          <p:cNvPr id="4" name="Footer Placeholder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a:lstStyle/>
          <a:p>
            <a:r>
              <a:rPr lang="en-US" dirty="0"/>
              <a:t>Insert a Footer</a:t>
            </a:r>
          </a:p>
        </p:txBody>
      </p:sp>
      <p:sp>
        <p:nvSpPr>
          <p:cNvPr id="5" name="Slide Number Placeholder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smtClean="0"/>
              <a:pPr/>
              <a:t>‹#›</a:t>
            </a:fld>
            <a:endParaRPr lang="en-US" dirty="0"/>
          </a:p>
        </p:txBody>
      </p:sp>
      <p:sp>
        <p:nvSpPr>
          <p:cNvPr id="6" name="Title 1">
            <a:extLst>
              <a:ext uri="{FF2B5EF4-FFF2-40B4-BE49-F238E27FC236}">
                <a16:creationId xmlns:a16="http://schemas.microsoft.com/office/drawing/2014/main" xmlns=""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fr-FR" smtClean="0"/>
              <a:t>Cliquez pour modifier le style du titre</a:t>
            </a:r>
            <a:endParaRPr lang="en-US"/>
          </a:p>
        </p:txBody>
      </p:sp>
      <p:sp>
        <p:nvSpPr>
          <p:cNvPr id="7" name="Text Placeholder 3">
            <a:extLst>
              <a:ext uri="{FF2B5EF4-FFF2-40B4-BE49-F238E27FC236}">
                <a16:creationId xmlns:a16="http://schemas.microsoft.com/office/drawing/2014/main" xmlns=""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DDDF3-2E7E-4175-ACE9-B214DCE40C6E}"/>
              </a:ext>
            </a:extLst>
          </p:cNvPr>
          <p:cNvSpPr>
            <a:spLocks noGrp="1"/>
          </p:cNvSpPr>
          <p:nvPr>
            <p:ph type="title"/>
          </p:nvPr>
        </p:nvSpPr>
        <p:spPr/>
        <p:txBody>
          <a:bodyPr/>
          <a:lstStyle/>
          <a:p>
            <a:r>
              <a:rPr lang="fr-FR" smtClean="0"/>
              <a:t>Cliquez pour modifier le style du titre</a:t>
            </a:r>
            <a:endParaRPr lang="en-ZA"/>
          </a:p>
        </p:txBody>
      </p:sp>
      <p:sp>
        <p:nvSpPr>
          <p:cNvPr id="3" name="Footer Placeholder 2">
            <a:extLst>
              <a:ext uri="{FF2B5EF4-FFF2-40B4-BE49-F238E27FC236}">
                <a16:creationId xmlns:a16="http://schemas.microsoft.com/office/drawing/2014/main" xmlns="" id="{2342C0C6-4CB5-4665-8690-7C84074CD8E3}"/>
              </a:ext>
            </a:extLst>
          </p:cNvPr>
          <p:cNvSpPr>
            <a:spLocks noGrp="1"/>
          </p:cNvSpPr>
          <p:nvPr>
            <p:ph type="ftr" sz="quarter" idx="13"/>
          </p:nvPr>
        </p:nvSpPr>
        <p:spPr/>
        <p:txBody>
          <a:bodyPr/>
          <a:lstStyle/>
          <a:p>
            <a:r>
              <a:rPr lang="en-US" dirty="0"/>
              <a:t>Insert a Footer</a:t>
            </a:r>
          </a:p>
        </p:txBody>
      </p:sp>
      <p:sp>
        <p:nvSpPr>
          <p:cNvPr id="4" name="Slide Number Placeholder 3">
            <a:extLst>
              <a:ext uri="{FF2B5EF4-FFF2-40B4-BE49-F238E27FC236}">
                <a16:creationId xmlns:a16="http://schemas.microsoft.com/office/drawing/2014/main" xmlns=""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smtClean="0"/>
              <a:pPr/>
              <a:t>‹#›</a:t>
            </a:fld>
            <a:endParaRPr lang="en-US" dirty="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7D13AF2-9CA2-4C53-80E8-FAB678700D39}"/>
              </a:ext>
            </a:extLst>
          </p:cNvPr>
          <p:cNvSpPr>
            <a:spLocks noGrp="1"/>
          </p:cNvSpPr>
          <p:nvPr>
            <p:ph type="ftr" sz="quarter" idx="10"/>
          </p:nvPr>
        </p:nvSpPr>
        <p:spPr/>
        <p:txBody>
          <a:bodyPr/>
          <a:lstStyle/>
          <a:p>
            <a:r>
              <a:rPr lang="en-US" dirty="0"/>
              <a:t>Insert a Footer</a:t>
            </a:r>
          </a:p>
        </p:txBody>
      </p:sp>
      <p:sp>
        <p:nvSpPr>
          <p:cNvPr id="3" name="Slide Number Placeholder 2">
            <a:extLst>
              <a:ext uri="{FF2B5EF4-FFF2-40B4-BE49-F238E27FC236}">
                <a16:creationId xmlns:a16="http://schemas.microsoft.com/office/drawing/2014/main" xmlns=""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smtClean="0"/>
              <a:pPr/>
              <a:t>‹#›</a:t>
            </a:fld>
            <a:endParaRPr lang="en-US" dirty="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ZA" sz="1200" b="1" dirty="0">
              <a:solidFill>
                <a:schemeClr val="accent1"/>
              </a:solidFill>
            </a:endParaRPr>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fr-FR" smtClean="0"/>
              <a:t>Cliquez pour modifier le style des sous-titres du masque</a:t>
            </a:r>
            <a:endParaRPr lang="en-ZA" dirty="0"/>
          </a:p>
        </p:txBody>
      </p:sp>
      <p:sp>
        <p:nvSpPr>
          <p:cNvPr id="9" name="Picture Placeholder 9">
            <a:extLst>
              <a:ext uri="{FF2B5EF4-FFF2-40B4-BE49-F238E27FC236}">
                <a16:creationId xmlns:a16="http://schemas.microsoft.com/office/drawing/2014/main" xmlns=""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ZA" dirty="0"/>
              <a:t>Insert or Drag and Drop your Image</a:t>
            </a:r>
          </a:p>
        </p:txBody>
      </p:sp>
      <p:sp>
        <p:nvSpPr>
          <p:cNvPr id="4" name="Footer Placeholder 3">
            <a:extLst>
              <a:ext uri="{FF2B5EF4-FFF2-40B4-BE49-F238E27FC236}">
                <a16:creationId xmlns:a16="http://schemas.microsoft.com/office/drawing/2014/main" xmlns="" id="{87BA8D51-708B-4A19-91C6-FF4BA673B092}"/>
              </a:ext>
            </a:extLst>
          </p:cNvPr>
          <p:cNvSpPr>
            <a:spLocks noGrp="1"/>
          </p:cNvSpPr>
          <p:nvPr>
            <p:ph type="ftr" sz="quarter" idx="13"/>
          </p:nvPr>
        </p:nvSpPr>
        <p:spPr/>
        <p:txBody>
          <a:bodyPr/>
          <a:lstStyle/>
          <a:p>
            <a:r>
              <a:rPr lang="en-US" dirty="0"/>
              <a:t>Insert a Footer</a:t>
            </a:r>
          </a:p>
        </p:txBody>
      </p:sp>
      <p:sp>
        <p:nvSpPr>
          <p:cNvPr id="5" name="Slide Number Placeholder 4">
            <a:extLst>
              <a:ext uri="{FF2B5EF4-FFF2-40B4-BE49-F238E27FC236}">
                <a16:creationId xmlns:a16="http://schemas.microsoft.com/office/drawing/2014/main" xmlns=""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smtClean="0"/>
              <a:pPr/>
              <a:t>‹#›</a:t>
            </a:fld>
            <a:endParaRPr lang="en-US" dirty="0"/>
          </a:p>
        </p:txBody>
      </p:sp>
      <p:sp>
        <p:nvSpPr>
          <p:cNvPr id="2" name="Title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dirty="0"/>
              <a:t>Click to edit the title</a:t>
            </a:r>
            <a:endParaRPr lang="en-ZA" dirty="0"/>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659175" y="1620000"/>
            <a:ext cx="5148000" cy="435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ZA" dirty="0"/>
          </a:p>
        </p:txBody>
      </p:sp>
      <p:sp>
        <p:nvSpPr>
          <p:cNvPr id="4" name="Footer Placeholder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a:lstStyle/>
          <a:p>
            <a:r>
              <a:rPr lang="en-US" dirty="0"/>
              <a:t>Insert a Footer</a:t>
            </a:r>
          </a:p>
        </p:txBody>
      </p:sp>
      <p:sp>
        <p:nvSpPr>
          <p:cNvPr id="5" name="Slide Number Placeholder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smtClean="0"/>
              <a:pPr/>
              <a:t>‹#›</a:t>
            </a:fld>
            <a:endParaRPr lang="en-US" dirty="0"/>
          </a:p>
        </p:txBody>
      </p:sp>
      <p:sp>
        <p:nvSpPr>
          <p:cNvPr id="7" name="Title 6">
            <a:extLst>
              <a:ext uri="{FF2B5EF4-FFF2-40B4-BE49-F238E27FC236}">
                <a16:creationId xmlns:a16="http://schemas.microsoft.com/office/drawing/2014/main" xmlns="" id="{D903EF97-5A7B-4D21-A014-2B8E53B477DB}"/>
              </a:ext>
            </a:extLst>
          </p:cNvPr>
          <p:cNvSpPr>
            <a:spLocks noGrp="1"/>
          </p:cNvSpPr>
          <p:nvPr>
            <p:ph type="title"/>
          </p:nvPr>
        </p:nvSpPr>
        <p:spPr/>
        <p:txBody>
          <a:bodyPr/>
          <a:lstStyle/>
          <a:p>
            <a:r>
              <a:rPr lang="fr-FR" smtClean="0"/>
              <a:t>Cliquez pour modifier le style du titre</a:t>
            </a:r>
            <a:endParaRPr lang="en-ZA"/>
          </a:p>
        </p:txBody>
      </p:sp>
      <p:sp>
        <p:nvSpPr>
          <p:cNvPr id="11" name="Subtitle">
            <a:extLst>
              <a:ext uri="{FF2B5EF4-FFF2-40B4-BE49-F238E27FC236}">
                <a16:creationId xmlns:a16="http://schemas.microsoft.com/office/drawing/2014/main" xmlns=""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dirty="0"/>
              <a:t>Subtitle</a:t>
            </a:r>
            <a:endParaRPr lang="en-ZA" dirty="0"/>
          </a:p>
        </p:txBody>
      </p:sp>
      <p:sp>
        <p:nvSpPr>
          <p:cNvPr id="12" name="Picture Placeholder 9">
            <a:extLst>
              <a:ext uri="{FF2B5EF4-FFF2-40B4-BE49-F238E27FC236}">
                <a16:creationId xmlns:a16="http://schemas.microsoft.com/office/drawing/2014/main" xmlns=""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ZA" dirty="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6373852" y="1620000"/>
            <a:ext cx="5148000" cy="435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ZA" dirty="0"/>
          </a:p>
        </p:txBody>
      </p:sp>
      <p:sp>
        <p:nvSpPr>
          <p:cNvPr id="4" name="Footer Placeholder 3">
            <a:extLst>
              <a:ext uri="{FF2B5EF4-FFF2-40B4-BE49-F238E27FC236}">
                <a16:creationId xmlns:a16="http://schemas.microsoft.com/office/drawing/2014/main" xmlns="" id="{63DB24F2-8611-4CED-82E6-B39DDE5F317D}"/>
              </a:ext>
            </a:extLst>
          </p:cNvPr>
          <p:cNvSpPr>
            <a:spLocks noGrp="1"/>
          </p:cNvSpPr>
          <p:nvPr>
            <p:ph type="ftr" sz="quarter" idx="14"/>
          </p:nvPr>
        </p:nvSpPr>
        <p:spPr/>
        <p:txBody>
          <a:bodyPr/>
          <a:lstStyle/>
          <a:p>
            <a:r>
              <a:rPr lang="en-US" dirty="0"/>
              <a:t>Insert a Footer</a:t>
            </a:r>
          </a:p>
        </p:txBody>
      </p:sp>
      <p:sp>
        <p:nvSpPr>
          <p:cNvPr id="5" name="Slide Number Placeholder 4">
            <a:extLst>
              <a:ext uri="{FF2B5EF4-FFF2-40B4-BE49-F238E27FC236}">
                <a16:creationId xmlns:a16="http://schemas.microsoft.com/office/drawing/2014/main" xmlns=""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smtClean="0"/>
              <a:pPr/>
              <a:t>‹#›</a:t>
            </a:fld>
            <a:endParaRPr lang="en-US" dirty="0"/>
          </a:p>
        </p:txBody>
      </p:sp>
      <p:sp>
        <p:nvSpPr>
          <p:cNvPr id="7" name="Title 6">
            <a:extLst>
              <a:ext uri="{FF2B5EF4-FFF2-40B4-BE49-F238E27FC236}">
                <a16:creationId xmlns:a16="http://schemas.microsoft.com/office/drawing/2014/main" xmlns="" id="{07B594B1-88C5-456F-90A0-0086239D871A}"/>
              </a:ext>
            </a:extLst>
          </p:cNvPr>
          <p:cNvSpPr>
            <a:spLocks noGrp="1"/>
          </p:cNvSpPr>
          <p:nvPr>
            <p:ph type="title"/>
          </p:nvPr>
        </p:nvSpPr>
        <p:spPr/>
        <p:txBody>
          <a:bodyPr/>
          <a:lstStyle/>
          <a:p>
            <a:r>
              <a:rPr lang="fr-FR" smtClean="0"/>
              <a:t>Cliquez pour modifier le style du titre</a:t>
            </a:r>
            <a:endParaRPr lang="en-ZA"/>
          </a:p>
        </p:txBody>
      </p:sp>
      <p:sp>
        <p:nvSpPr>
          <p:cNvPr id="11" name="Subtitle">
            <a:extLst>
              <a:ext uri="{FF2B5EF4-FFF2-40B4-BE49-F238E27FC236}">
                <a16:creationId xmlns:a16="http://schemas.microsoft.com/office/drawing/2014/main" xmlns=""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dirty="0"/>
              <a:t>Subtitle</a:t>
            </a:r>
            <a:endParaRPr lang="en-ZA" dirty="0"/>
          </a:p>
        </p:txBody>
      </p:sp>
      <p:sp>
        <p:nvSpPr>
          <p:cNvPr id="12" name="Picture Placeholder 9">
            <a:extLst>
              <a:ext uri="{FF2B5EF4-FFF2-40B4-BE49-F238E27FC236}">
                <a16:creationId xmlns:a16="http://schemas.microsoft.com/office/drawing/2014/main" xmlns=""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ZA" dirty="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659175" y="1980000"/>
            <a:ext cx="5148000" cy="399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ZA" dirty="0"/>
          </a:p>
        </p:txBody>
      </p:sp>
      <p:sp>
        <p:nvSpPr>
          <p:cNvPr id="13" name="Left Header">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dirty="0"/>
              <a:t>Compare A</a:t>
            </a:r>
            <a:endParaRPr lang="en-ZA" dirty="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373852" y="1980000"/>
            <a:ext cx="5148000" cy="399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ZA" dirty="0"/>
          </a:p>
        </p:txBody>
      </p:sp>
      <p:sp>
        <p:nvSpPr>
          <p:cNvPr id="15" name="Right Header">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dirty="0"/>
              <a:t>Compare B</a:t>
            </a:r>
            <a:endParaRPr lang="en-ZA" dirty="0"/>
          </a:p>
        </p:txBody>
      </p:sp>
      <p:sp>
        <p:nvSpPr>
          <p:cNvPr id="5" name="Title 4">
            <a:extLst>
              <a:ext uri="{FF2B5EF4-FFF2-40B4-BE49-F238E27FC236}">
                <a16:creationId xmlns:a16="http://schemas.microsoft.com/office/drawing/2014/main" xmlns="" id="{329C3581-88FF-4CB7-80D8-F6795890F7A0}"/>
              </a:ext>
            </a:extLst>
          </p:cNvPr>
          <p:cNvSpPr>
            <a:spLocks noGrp="1"/>
          </p:cNvSpPr>
          <p:nvPr>
            <p:ph type="title"/>
          </p:nvPr>
        </p:nvSpPr>
        <p:spPr/>
        <p:txBody>
          <a:bodyPr/>
          <a:lstStyle/>
          <a:p>
            <a:r>
              <a:rPr lang="fr-FR" smtClean="0"/>
              <a:t>Cliquez pour modifier le style du titre</a:t>
            </a:r>
            <a:endParaRPr lang="en-ZA"/>
          </a:p>
        </p:txBody>
      </p:sp>
      <p:sp>
        <p:nvSpPr>
          <p:cNvPr id="6" name="Footer Placeholder 5">
            <a:extLst>
              <a:ext uri="{FF2B5EF4-FFF2-40B4-BE49-F238E27FC236}">
                <a16:creationId xmlns:a16="http://schemas.microsoft.com/office/drawing/2014/main" xmlns="" id="{55C795CA-1DD3-440A-8CDF-930CCD509093}"/>
              </a:ext>
            </a:extLst>
          </p:cNvPr>
          <p:cNvSpPr>
            <a:spLocks noGrp="1"/>
          </p:cNvSpPr>
          <p:nvPr>
            <p:ph type="ftr" sz="quarter" idx="15"/>
          </p:nvPr>
        </p:nvSpPr>
        <p:spPr/>
        <p:txBody>
          <a:bodyPr/>
          <a:lstStyle/>
          <a:p>
            <a:r>
              <a:rPr lang="en-US" dirty="0"/>
              <a:t>Insert a Footer</a:t>
            </a:r>
          </a:p>
        </p:txBody>
      </p:sp>
      <p:sp>
        <p:nvSpPr>
          <p:cNvPr id="7" name="Slide Number Placeholder 6">
            <a:extLst>
              <a:ext uri="{FF2B5EF4-FFF2-40B4-BE49-F238E27FC236}">
                <a16:creationId xmlns:a16="http://schemas.microsoft.com/office/drawing/2014/main" xmlns=""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smtClean="0"/>
              <a:pPr/>
              <a:t>‹#›</a:t>
            </a:fld>
            <a:endParaRPr lang="en-US" dirty="0"/>
          </a:p>
        </p:txBody>
      </p:sp>
      <p:sp>
        <p:nvSpPr>
          <p:cNvPr id="14" name="Subtitle">
            <a:extLst>
              <a:ext uri="{FF2B5EF4-FFF2-40B4-BE49-F238E27FC236}">
                <a16:creationId xmlns:a16="http://schemas.microsoft.com/office/drawing/2014/main" xmlns=""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dirty="0"/>
              <a:t>Subtitle</a:t>
            </a:r>
            <a:endParaRPr lang="en-ZA" dirty="0"/>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xmlns=""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ZA" dirty="0"/>
              <a:t>Insert or Drag and Drop your Image</a:t>
            </a:r>
          </a:p>
        </p:txBody>
      </p:sp>
      <p:sp>
        <p:nvSpPr>
          <p:cNvPr id="10" name="Caption">
            <a:extLst>
              <a:ext uri="{FF2B5EF4-FFF2-40B4-BE49-F238E27FC236}">
                <a16:creationId xmlns:a16="http://schemas.microsoft.com/office/drawing/2014/main" xmlns=""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dirty="0"/>
              <a:t>Place your Image Caption Here</a:t>
            </a:r>
            <a:endParaRPr lang="en-ZA" dirty="0"/>
          </a:p>
        </p:txBody>
      </p:sp>
      <p:sp>
        <p:nvSpPr>
          <p:cNvPr id="2" name="Footer Placeholder 1">
            <a:extLst>
              <a:ext uri="{FF2B5EF4-FFF2-40B4-BE49-F238E27FC236}">
                <a16:creationId xmlns:a16="http://schemas.microsoft.com/office/drawing/2014/main" xmlns="" id="{066C7D9D-14F8-439B-BF3A-4FD92655ED65}"/>
              </a:ext>
            </a:extLst>
          </p:cNvPr>
          <p:cNvSpPr>
            <a:spLocks noGrp="1"/>
          </p:cNvSpPr>
          <p:nvPr>
            <p:ph type="ftr" sz="quarter" idx="16"/>
          </p:nvPr>
        </p:nvSpPr>
        <p:spPr/>
        <p:txBody>
          <a:bodyPr/>
          <a:lstStyle/>
          <a:p>
            <a:r>
              <a:rPr lang="en-US" dirty="0"/>
              <a:t>Insert a Footer</a:t>
            </a:r>
          </a:p>
        </p:txBody>
      </p:sp>
      <p:sp>
        <p:nvSpPr>
          <p:cNvPr id="3" name="Slide Number Placeholder 2">
            <a:extLst>
              <a:ext uri="{FF2B5EF4-FFF2-40B4-BE49-F238E27FC236}">
                <a16:creationId xmlns:a16="http://schemas.microsoft.com/office/drawing/2014/main" xmlns=""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smtClean="0"/>
              <a:pPr/>
              <a:t>‹#›</a:t>
            </a:fld>
            <a:endParaRPr lang="en-US" dirty="0"/>
          </a:p>
        </p:txBody>
      </p:sp>
      <p:sp>
        <p:nvSpPr>
          <p:cNvPr id="4" name="Title 3">
            <a:extLst>
              <a:ext uri="{FF2B5EF4-FFF2-40B4-BE49-F238E27FC236}">
                <a16:creationId xmlns:a16="http://schemas.microsoft.com/office/drawing/2014/main" xmlns="" id="{0618DE12-A339-47CE-B9C6-FC45309B205B}"/>
              </a:ext>
            </a:extLst>
          </p:cNvPr>
          <p:cNvSpPr>
            <a:spLocks noGrp="1"/>
          </p:cNvSpPr>
          <p:nvPr>
            <p:ph type="title"/>
          </p:nvPr>
        </p:nvSpPr>
        <p:spPr/>
        <p:txBody>
          <a:bodyPr/>
          <a:lstStyle/>
          <a:p>
            <a:r>
              <a:rPr lang="fr-FR" smtClean="0"/>
              <a:t>Cliquez pour modifier le style du titre</a:t>
            </a:r>
            <a:endParaRPr lang="en-US"/>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Your Video</a:t>
            </a:r>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dirty="0"/>
              <a:t>Place your Image Caption Here</a:t>
            </a:r>
            <a:endParaRPr lang="en-ZA" dirty="0"/>
          </a:p>
        </p:txBody>
      </p:sp>
      <p:sp>
        <p:nvSpPr>
          <p:cNvPr id="2" name="Footer Placeholder 1">
            <a:extLst>
              <a:ext uri="{FF2B5EF4-FFF2-40B4-BE49-F238E27FC236}">
                <a16:creationId xmlns:a16="http://schemas.microsoft.com/office/drawing/2014/main" xmlns="" id="{6B2CB348-8257-4D28-BE24-32B39A1B7D07}"/>
              </a:ext>
            </a:extLst>
          </p:cNvPr>
          <p:cNvSpPr>
            <a:spLocks noGrp="1"/>
          </p:cNvSpPr>
          <p:nvPr>
            <p:ph type="ftr" sz="quarter" idx="16"/>
          </p:nvPr>
        </p:nvSpPr>
        <p:spPr/>
        <p:txBody>
          <a:bodyPr/>
          <a:lstStyle/>
          <a:p>
            <a:r>
              <a:rPr lang="en-US" dirty="0"/>
              <a:t>Insert a Footer</a:t>
            </a:r>
          </a:p>
        </p:txBody>
      </p:sp>
      <p:sp>
        <p:nvSpPr>
          <p:cNvPr id="4" name="Slide Number Placeholder 3">
            <a:extLst>
              <a:ext uri="{FF2B5EF4-FFF2-40B4-BE49-F238E27FC236}">
                <a16:creationId xmlns:a16="http://schemas.microsoft.com/office/drawing/2014/main" xmlns=""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smtClean="0"/>
              <a:pPr/>
              <a:t>‹#›</a:t>
            </a:fld>
            <a:endParaRPr lang="en-US" dirty="0"/>
          </a:p>
        </p:txBody>
      </p:sp>
      <p:sp>
        <p:nvSpPr>
          <p:cNvPr id="6" name="Title 5">
            <a:extLst>
              <a:ext uri="{FF2B5EF4-FFF2-40B4-BE49-F238E27FC236}">
                <a16:creationId xmlns:a16="http://schemas.microsoft.com/office/drawing/2014/main" xmlns="" id="{77C18D6B-CE70-4DA0-9030-0A2B9A3B3B30}"/>
              </a:ext>
            </a:extLst>
          </p:cNvPr>
          <p:cNvSpPr>
            <a:spLocks noGrp="1"/>
          </p:cNvSpPr>
          <p:nvPr>
            <p:ph type="title"/>
          </p:nvPr>
        </p:nvSpPr>
        <p:spPr/>
        <p:txBody>
          <a:bodyPr/>
          <a:lstStyle/>
          <a:p>
            <a:r>
              <a:rPr lang="fr-FR" smtClean="0"/>
              <a:t>Cliquez pour modifier le style du titre</a:t>
            </a:r>
            <a:endParaRPr lang="en-US"/>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ZA" dirty="0"/>
              <a:t>Insert or Drag and Drop your Image</a:t>
            </a:r>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dirty="0"/>
              <a:t>Name</a:t>
            </a:r>
            <a:endParaRPr lang="en-ZA" dirty="0"/>
          </a:p>
        </p:txBody>
      </p:sp>
      <p:sp>
        <p:nvSpPr>
          <p:cNvPr id="6" name="Freeform: Shape 5">
            <a:extLst>
              <a:ext uri="{FF2B5EF4-FFF2-40B4-BE49-F238E27FC236}">
                <a16:creationId xmlns:a16="http://schemas.microsoft.com/office/drawing/2014/main" xmlns=""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reeform: Shape 6">
            <a:extLst>
              <a:ext uri="{FF2B5EF4-FFF2-40B4-BE49-F238E27FC236}">
                <a16:creationId xmlns:a16="http://schemas.microsoft.com/office/drawing/2014/main" xmlns=""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reeform: Shape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 Placeholder 4">
            <a:extLst>
              <a:ext uri="{FF2B5EF4-FFF2-40B4-BE49-F238E27FC236}">
                <a16:creationId xmlns:a16="http://schemas.microsoft.com/office/drawing/2014/main" xmlns=""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dirty="0"/>
              <a:t>Contact Number or Email</a:t>
            </a:r>
            <a:endParaRPr lang="en-ZA" dirty="0"/>
          </a:p>
        </p:txBody>
      </p:sp>
      <p:sp>
        <p:nvSpPr>
          <p:cNvPr id="2" name="Title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dirty="0"/>
              <a:t>Thank You</a:t>
            </a:r>
            <a:endParaRPr lang="en-ZA" dirty="0"/>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reeform: Shape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dirty="0"/>
              <a:t>Click to edit subtitle</a:t>
            </a:r>
            <a:endParaRPr lang="en-ZA" dirty="0"/>
          </a:p>
        </p:txBody>
      </p:sp>
      <p:sp>
        <p:nvSpPr>
          <p:cNvPr id="4" name="Title 3">
            <a:extLst>
              <a:ext uri="{FF2B5EF4-FFF2-40B4-BE49-F238E27FC236}">
                <a16:creationId xmlns:a16="http://schemas.microsoft.com/office/drawing/2014/main" xmlns=""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fr-FR" smtClean="0"/>
              <a:t>Cliquez pour modifier le style du titre</a:t>
            </a:r>
            <a:endParaRPr lang="en-ZA" dirty="0"/>
          </a:p>
        </p:txBody>
      </p:sp>
      <p:grpSp>
        <p:nvGrpSpPr>
          <p:cNvPr id="28" name="Group 27">
            <a:extLst>
              <a:ext uri="{FF2B5EF4-FFF2-40B4-BE49-F238E27FC236}">
                <a16:creationId xmlns:a16="http://schemas.microsoft.com/office/drawing/2014/main" xmlns=""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xmlns=""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Freeform: Shape 29">
              <a:extLst>
                <a:ext uri="{FF2B5EF4-FFF2-40B4-BE49-F238E27FC236}">
                  <a16:creationId xmlns:a16="http://schemas.microsoft.com/office/drawing/2014/main" xmlns=""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Freeform: Shape 30">
              <a:extLst>
                <a:ext uri="{FF2B5EF4-FFF2-40B4-BE49-F238E27FC236}">
                  <a16:creationId xmlns:a16="http://schemas.microsoft.com/office/drawing/2014/main" xmlns=""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32" name="Group 31">
            <a:extLst>
              <a:ext uri="{FF2B5EF4-FFF2-40B4-BE49-F238E27FC236}">
                <a16:creationId xmlns:a16="http://schemas.microsoft.com/office/drawing/2014/main" xmlns=""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xmlns=""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Freeform: Shape 33">
              <a:extLst>
                <a:ext uri="{FF2B5EF4-FFF2-40B4-BE49-F238E27FC236}">
                  <a16:creationId xmlns:a16="http://schemas.microsoft.com/office/drawing/2014/main" xmlns=""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Freeform: Shape 34">
              <a:extLst>
                <a:ext uri="{FF2B5EF4-FFF2-40B4-BE49-F238E27FC236}">
                  <a16:creationId xmlns:a16="http://schemas.microsoft.com/office/drawing/2014/main" xmlns=""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36" name="Group 35">
            <a:extLst>
              <a:ext uri="{FF2B5EF4-FFF2-40B4-BE49-F238E27FC236}">
                <a16:creationId xmlns:a16="http://schemas.microsoft.com/office/drawing/2014/main" xmlns=""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xmlns=""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38" name="Oval 37">
              <a:extLst>
                <a:ext uri="{FF2B5EF4-FFF2-40B4-BE49-F238E27FC236}">
                  <a16:creationId xmlns:a16="http://schemas.microsoft.com/office/drawing/2014/main" xmlns=""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39" name="Star: 4 Points 38">
              <a:extLst>
                <a:ext uri="{FF2B5EF4-FFF2-40B4-BE49-F238E27FC236}">
                  <a16:creationId xmlns:a16="http://schemas.microsoft.com/office/drawing/2014/main" xmlns=""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40" name="Oval 39">
              <a:extLst>
                <a:ext uri="{FF2B5EF4-FFF2-40B4-BE49-F238E27FC236}">
                  <a16:creationId xmlns:a16="http://schemas.microsoft.com/office/drawing/2014/main" xmlns=""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41" name="Oval 40">
              <a:extLst>
                <a:ext uri="{FF2B5EF4-FFF2-40B4-BE49-F238E27FC236}">
                  <a16:creationId xmlns:a16="http://schemas.microsoft.com/office/drawing/2014/main" xmlns=""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42" name="Oval 41">
              <a:extLst>
                <a:ext uri="{FF2B5EF4-FFF2-40B4-BE49-F238E27FC236}">
                  <a16:creationId xmlns:a16="http://schemas.microsoft.com/office/drawing/2014/main" xmlns=""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43" name="Oval 42">
              <a:extLst>
                <a:ext uri="{FF2B5EF4-FFF2-40B4-BE49-F238E27FC236}">
                  <a16:creationId xmlns:a16="http://schemas.microsoft.com/office/drawing/2014/main" xmlns=""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44" name="Star: 4 Points 43">
              <a:extLst>
                <a:ext uri="{FF2B5EF4-FFF2-40B4-BE49-F238E27FC236}">
                  <a16:creationId xmlns:a16="http://schemas.microsoft.com/office/drawing/2014/main" xmlns=""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45" name="Oval 44">
              <a:extLst>
                <a:ext uri="{FF2B5EF4-FFF2-40B4-BE49-F238E27FC236}">
                  <a16:creationId xmlns:a16="http://schemas.microsoft.com/office/drawing/2014/main" xmlns=""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100CBD56-9D84-49AF-8EB1-7EFF2ED45ABA}"/>
              </a:ext>
            </a:extLst>
          </p:cNvPr>
          <p:cNvSpPr/>
          <p:nvPr/>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ZA" sz="1200" b="1" dirty="0">
              <a:solidFill>
                <a:srgbClr val="093C71"/>
              </a:solidFill>
            </a:endParaRPr>
          </a:p>
        </p:txBody>
      </p:sp>
      <p:sp>
        <p:nvSpPr>
          <p:cNvPr id="9" name="Rectangle: Rounded Corners 8">
            <a:extLst>
              <a:ext uri="{FF2B5EF4-FFF2-40B4-BE49-F238E27FC236}">
                <a16:creationId xmlns:a16="http://schemas.microsoft.com/office/drawing/2014/main" xmlns="" id="{0BB4A583-1249-4DF2-9D72-19A0338D9084}"/>
              </a:ext>
            </a:extLst>
          </p:cNvPr>
          <p:cNvSpPr/>
          <p:nvPr/>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ZA" sz="1200" b="1" dirty="0">
              <a:solidFill>
                <a:schemeClr val="accent1"/>
              </a:solidFill>
            </a:endParaRPr>
          </a:p>
        </p:txBody>
      </p:sp>
      <p:grpSp>
        <p:nvGrpSpPr>
          <p:cNvPr id="34" name="Group 33">
            <a:extLst>
              <a:ext uri="{FF2B5EF4-FFF2-40B4-BE49-F238E27FC236}">
                <a16:creationId xmlns:a16="http://schemas.microsoft.com/office/drawing/2014/main" xmlns="" id="{8D25D23A-F185-4BD8-99E6-565B0BBFE9F3}"/>
              </a:ext>
            </a:extLst>
          </p:cNvPr>
          <p:cNvGrpSpPr/>
          <p:nvPr/>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xmlns=""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Freeform: Shape 15">
              <a:extLst>
                <a:ext uri="{FF2B5EF4-FFF2-40B4-BE49-F238E27FC236}">
                  <a16:creationId xmlns:a16="http://schemas.microsoft.com/office/drawing/2014/main" xmlns=""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Freeform: Shape 16">
              <a:extLst>
                <a:ext uri="{FF2B5EF4-FFF2-40B4-BE49-F238E27FC236}">
                  <a16:creationId xmlns:a16="http://schemas.microsoft.com/office/drawing/2014/main" xmlns=""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4" name="Group 3">
            <a:extLst>
              <a:ext uri="{FF2B5EF4-FFF2-40B4-BE49-F238E27FC236}">
                <a16:creationId xmlns:a16="http://schemas.microsoft.com/office/drawing/2014/main" xmlns="" id="{984CF1B0-F369-4CEE-87D9-7AE6395110ED}"/>
              </a:ext>
            </a:extLst>
          </p:cNvPr>
          <p:cNvGrpSpPr/>
          <p:nvPr/>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xmlns=""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Freeform: Shape 19">
              <a:extLst>
                <a:ext uri="{FF2B5EF4-FFF2-40B4-BE49-F238E27FC236}">
                  <a16:creationId xmlns:a16="http://schemas.microsoft.com/office/drawing/2014/main" xmlns=""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Freeform: Shape 20">
              <a:extLst>
                <a:ext uri="{FF2B5EF4-FFF2-40B4-BE49-F238E27FC236}">
                  <a16:creationId xmlns:a16="http://schemas.microsoft.com/office/drawing/2014/main" xmlns=""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2" name="Freeform: Shape 11">
            <a:extLst>
              <a:ext uri="{FF2B5EF4-FFF2-40B4-BE49-F238E27FC236}">
                <a16:creationId xmlns:a16="http://schemas.microsoft.com/office/drawing/2014/main" xmlns="" id="{9B5A1FE4-8465-4C23-8CC2-35C962CC4A91}"/>
              </a:ext>
            </a:extLst>
          </p:cNvPr>
          <p:cNvSpPr/>
          <p:nvPr/>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Freeform: Shape 21">
            <a:extLst>
              <a:ext uri="{FF2B5EF4-FFF2-40B4-BE49-F238E27FC236}">
                <a16:creationId xmlns:a16="http://schemas.microsoft.com/office/drawing/2014/main" xmlns="" id="{6E716283-43D3-4AD8-AE49-2F849EA75420}"/>
              </a:ext>
            </a:extLst>
          </p:cNvPr>
          <p:cNvSpPr/>
          <p:nvPr/>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Slide Number Placeholder 5">
            <a:extLst>
              <a:ext uri="{FF2B5EF4-FFF2-40B4-BE49-F238E27FC236}">
                <a16:creationId xmlns:a16="http://schemas.microsoft.com/office/drawing/2014/main" xmlns="" id="{D245D258-5720-4517-B8DE-EB5AA5C4FAE1}"/>
              </a:ext>
            </a:extLst>
          </p:cNvPr>
          <p:cNvSpPr>
            <a:spLocks noGrp="1"/>
          </p:cNvSpPr>
          <p:nvPr>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xmlns="" id="{B17F4A1C-7391-4BD8-BD3D-CBF939D7D8BC}"/>
              </a:ext>
            </a:extLst>
          </p:cNvPr>
          <p:cNvSpPr/>
          <p:nvPr/>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23" name="Group 22">
            <a:extLst>
              <a:ext uri="{FF2B5EF4-FFF2-40B4-BE49-F238E27FC236}">
                <a16:creationId xmlns:a16="http://schemas.microsoft.com/office/drawing/2014/main" xmlns="" id="{89A440CA-01DA-4BC0-A847-A34BF3424846}"/>
              </a:ext>
            </a:extLst>
          </p:cNvPr>
          <p:cNvGrpSpPr/>
          <p:nvPr/>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xmlns=""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25" name="Oval 24">
              <a:extLst>
                <a:ext uri="{FF2B5EF4-FFF2-40B4-BE49-F238E27FC236}">
                  <a16:creationId xmlns:a16="http://schemas.microsoft.com/office/drawing/2014/main" xmlns=""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26" name="Star: 4 Points 25">
              <a:extLst>
                <a:ext uri="{FF2B5EF4-FFF2-40B4-BE49-F238E27FC236}">
                  <a16:creationId xmlns:a16="http://schemas.microsoft.com/office/drawing/2014/main" xmlns=""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27" name="Oval 26">
              <a:extLst>
                <a:ext uri="{FF2B5EF4-FFF2-40B4-BE49-F238E27FC236}">
                  <a16:creationId xmlns:a16="http://schemas.microsoft.com/office/drawing/2014/main" xmlns=""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28" name="Oval 27">
              <a:extLst>
                <a:ext uri="{FF2B5EF4-FFF2-40B4-BE49-F238E27FC236}">
                  <a16:creationId xmlns:a16="http://schemas.microsoft.com/office/drawing/2014/main" xmlns=""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29" name="Oval 28">
              <a:extLst>
                <a:ext uri="{FF2B5EF4-FFF2-40B4-BE49-F238E27FC236}">
                  <a16:creationId xmlns:a16="http://schemas.microsoft.com/office/drawing/2014/main" xmlns=""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30" name="Oval 29">
              <a:extLst>
                <a:ext uri="{FF2B5EF4-FFF2-40B4-BE49-F238E27FC236}">
                  <a16:creationId xmlns:a16="http://schemas.microsoft.com/office/drawing/2014/main" xmlns=""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31" name="Star: 4 Points 30">
              <a:extLst>
                <a:ext uri="{FF2B5EF4-FFF2-40B4-BE49-F238E27FC236}">
                  <a16:creationId xmlns:a16="http://schemas.microsoft.com/office/drawing/2014/main" xmlns=""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sp>
          <p:nvSpPr>
            <p:cNvPr id="32" name="Oval 31">
              <a:extLst>
                <a:ext uri="{FF2B5EF4-FFF2-40B4-BE49-F238E27FC236}">
                  <a16:creationId xmlns:a16="http://schemas.microsoft.com/office/drawing/2014/main" xmlns=""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ZA" sz="1200" b="1" dirty="0">
                <a:solidFill>
                  <a:srgbClr val="093C71"/>
                </a:solidFill>
              </a:endParaRPr>
            </a:p>
          </p:txBody>
        </p:sp>
      </p:grpSp>
      <p:sp>
        <p:nvSpPr>
          <p:cNvPr id="33" name="TextBox 32">
            <a:extLst>
              <a:ext uri="{FF2B5EF4-FFF2-40B4-BE49-F238E27FC236}">
                <a16:creationId xmlns:a16="http://schemas.microsoft.com/office/drawing/2014/main" xmlns="" id="{509AB21E-1779-462B-85E3-931F25C14054}"/>
              </a:ext>
            </a:extLst>
          </p:cNvPr>
          <p:cNvSpPr txBox="1"/>
          <p:nvPr/>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ZA"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xmlns="" id="{331581A5-A75E-41FB-A68A-70BA1AB54B28}"/>
              </a:ext>
            </a:extLst>
          </p:cNvPr>
          <p:cNvSpPr>
            <a:spLocks noGrp="1"/>
          </p:cNvSpPr>
          <p:nvPr>
            <p:ph type="title"/>
          </p:nvPr>
        </p:nvSpPr>
        <p:spPr>
          <a:xfrm>
            <a:off x="659175" y="559677"/>
            <a:ext cx="10862677" cy="446281"/>
          </a:xfrm>
          <a:prstGeom prst="rect">
            <a:avLst/>
          </a:prstGeom>
        </p:spPr>
        <p:txBody>
          <a:bodyPr vert="horz" lIns="0" tIns="0" rIns="0" bIns="0" rtlCol="0" anchor="t">
            <a:noAutofit/>
          </a:bodyPr>
          <a:lstStyle/>
          <a:p>
            <a:r>
              <a:rPr lang="fr-FR" smtClean="0"/>
              <a:t>Cliquez pour modifier le style du titre</a:t>
            </a:r>
            <a:endParaRPr lang="en-ZA" dirty="0"/>
          </a:p>
        </p:txBody>
      </p:sp>
      <p:sp>
        <p:nvSpPr>
          <p:cNvPr id="3" name="Text Placeholder 2">
            <a:extLst>
              <a:ext uri="{FF2B5EF4-FFF2-40B4-BE49-F238E27FC236}">
                <a16:creationId xmlns:a16="http://schemas.microsoft.com/office/drawing/2014/main" xmlns="" id="{06BA9B02-6E3D-4037-BE18-E02B786633E9}"/>
              </a:ext>
            </a:extLst>
          </p:cNvPr>
          <p:cNvSpPr>
            <a:spLocks noGrp="1"/>
          </p:cNvSpPr>
          <p:nvPr>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BA954C2B-6B0B-4286-BFA4-F6131386B0E3}"/>
              </a:ext>
            </a:extLst>
          </p:cNvPr>
          <p:cNvSpPr>
            <a:spLocks noGrp="1"/>
          </p:cNvSpPr>
          <p:nvPr>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owll.massey.ac.nz/academic-writing/assignment-planning.php"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owll.massey.ac.nz/assignment-types/essay-thesis-statement.php"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na.aalto.fi/awe/cohesion/infostrux/flow/strategies/01/main.html"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ana.aalto.fi/awe/cohesion/infostrux/flow/strategies/01/main.html"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na.aalto.fi/awe/cohesion/infostrux/flow/superordinate.html"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ana.aalto.fi/awe/cohesion/infostrux/flow/strategies/01/main.html"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Espace réservé pour une image  85" descr="44098752_522653418147292_641239446221488128_n.jpg"/>
          <p:cNvPicPr>
            <a:picLocks noGrp="1" noChangeAspect="1"/>
          </p:cNvPicPr>
          <p:nvPr>
            <p:ph type="pic" sz="quarter" idx="10"/>
          </p:nvPr>
        </p:nvPicPr>
        <p:blipFill>
          <a:blip r:embed="rId2"/>
          <a:srcRect t="6776" b="6776"/>
          <a:stretch>
            <a:fillRect/>
          </a:stretch>
        </p:blipFill>
        <p:spPr>
          <a:xfrm>
            <a:off x="4759102" y="191069"/>
            <a:ext cx="7005268" cy="6380328"/>
          </a:xfrm>
        </p:spPr>
      </p:pic>
      <p:sp>
        <p:nvSpPr>
          <p:cNvPr id="5" name="Subtitle 4">
            <a:extLst>
              <a:ext uri="{FF2B5EF4-FFF2-40B4-BE49-F238E27FC236}">
                <a16:creationId xmlns:a16="http://schemas.microsoft.com/office/drawing/2014/main" xmlns="" id="{1FF39718-6251-4A5A-AAC7-767229317836}"/>
              </a:ext>
            </a:extLst>
          </p:cNvPr>
          <p:cNvSpPr>
            <a:spLocks noGrp="1"/>
          </p:cNvSpPr>
          <p:nvPr>
            <p:ph type="subTitle" idx="1"/>
          </p:nvPr>
        </p:nvSpPr>
        <p:spPr>
          <a:xfrm>
            <a:off x="219662" y="3057370"/>
            <a:ext cx="4555005" cy="1025395"/>
          </a:xfrm>
        </p:spPr>
        <p:txBody>
          <a:bodyPr/>
          <a:lstStyle/>
          <a:p>
            <a:r>
              <a:rPr lang="en-US" b="1" dirty="0" smtClean="0"/>
              <a:t>Audience/organization/Purpose/flow/ coherence and cohesion.</a:t>
            </a:r>
            <a:endParaRPr lang="en-ZA" noProof="1"/>
          </a:p>
        </p:txBody>
      </p:sp>
      <p:sp>
        <p:nvSpPr>
          <p:cNvPr id="113" name="Title 112">
            <a:extLst>
              <a:ext uri="{FF2B5EF4-FFF2-40B4-BE49-F238E27FC236}">
                <a16:creationId xmlns:a16="http://schemas.microsoft.com/office/drawing/2014/main" xmlns="" id="{319822C1-B07D-4679-BE81-9319A6CF39C9}"/>
              </a:ext>
            </a:extLst>
          </p:cNvPr>
          <p:cNvSpPr>
            <a:spLocks noGrp="1"/>
          </p:cNvSpPr>
          <p:nvPr>
            <p:ph type="title"/>
          </p:nvPr>
        </p:nvSpPr>
        <p:spPr>
          <a:xfrm>
            <a:off x="350398" y="529105"/>
            <a:ext cx="6249625" cy="1610345"/>
          </a:xfrm>
        </p:spPr>
        <p:txBody>
          <a:bodyPr/>
          <a:lstStyle/>
          <a:p>
            <a:r>
              <a:rPr lang="en-US" sz="4000" b="1" dirty="0" smtClean="0"/>
              <a:t>Lecture 02: Considerations in Academic writing</a:t>
            </a:r>
            <a:endParaRPr lang="fr-FR" sz="4000" dirty="0"/>
          </a:p>
        </p:txBody>
      </p:sp>
      <p:grpSp>
        <p:nvGrpSpPr>
          <p:cNvPr id="82" name="Group 81" descr="decorative element">
            <a:extLst>
              <a:ext uri="{FF2B5EF4-FFF2-40B4-BE49-F238E27FC236}">
                <a16:creationId xmlns:a16="http://schemas.microsoft.com/office/drawing/2014/main" xmlns="" id="{4E4521EC-6C70-431C-B551-CD76EB2472CE}"/>
              </a:ext>
              <a:ext uri="{C183D7F6-B498-43B3-948B-1728B52AA6E4}">
                <adec:decorative xmlns:adec="http://schemas.microsoft.com/office/drawing/2017/decorative" xmlns=""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xmlns=""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4" name="Freeform: Shape 83">
              <a:extLst>
                <a:ext uri="{FF2B5EF4-FFF2-40B4-BE49-F238E27FC236}">
                  <a16:creationId xmlns:a16="http://schemas.microsoft.com/office/drawing/2014/main" xmlns=""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5" name="Freeform: Shape 84">
              <a:extLst>
                <a:ext uri="{FF2B5EF4-FFF2-40B4-BE49-F238E27FC236}">
                  <a16:creationId xmlns:a16="http://schemas.microsoft.com/office/drawing/2014/main" xmlns=""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78" name="Group 77" descr="decorative element">
            <a:extLst>
              <a:ext uri="{FF2B5EF4-FFF2-40B4-BE49-F238E27FC236}">
                <a16:creationId xmlns:a16="http://schemas.microsoft.com/office/drawing/2014/main" xmlns="" id="{97DB54E0-67C1-48AA-962C-C9570CF076BE}"/>
              </a:ext>
              <a:ext uri="{C183D7F6-B498-43B3-948B-1728B52AA6E4}">
                <adec:decorative xmlns:adec="http://schemas.microsoft.com/office/drawing/2017/decorative" xmlns=""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xmlns=""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0" name="Freeform: Shape 79">
              <a:extLst>
                <a:ext uri="{FF2B5EF4-FFF2-40B4-BE49-F238E27FC236}">
                  <a16:creationId xmlns:a16="http://schemas.microsoft.com/office/drawing/2014/main" xmlns=""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1" name="Freeform: Shape 80">
              <a:extLst>
                <a:ext uri="{FF2B5EF4-FFF2-40B4-BE49-F238E27FC236}">
                  <a16:creationId xmlns:a16="http://schemas.microsoft.com/office/drawing/2014/main" xmlns=""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97" name="Freeform: Shape 96" descr="decorative element">
            <a:extLst>
              <a:ext uri="{FF2B5EF4-FFF2-40B4-BE49-F238E27FC236}">
                <a16:creationId xmlns:a16="http://schemas.microsoft.com/office/drawing/2014/main" xmlns="" id="{2D6BFB37-1A25-451E-AF96-E1702E296F86}"/>
              </a:ext>
              <a:ext uri="{C183D7F6-B498-43B3-948B-1728B52AA6E4}">
                <adec:decorative xmlns:adec="http://schemas.microsoft.com/office/drawing/2017/decorative" xmlns=""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7351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31075"/>
            <a:ext cx="11445766" cy="5770180"/>
          </a:xfrm>
        </p:spPr>
        <p:txBody>
          <a:bodyPr/>
          <a:lstStyle/>
          <a:p>
            <a:pPr>
              <a:buNone/>
            </a:pPr>
            <a:r>
              <a:rPr lang="en-US" sz="3200" dirty="0" smtClean="0">
                <a:solidFill>
                  <a:schemeClr val="accent1"/>
                </a:solidFill>
                <a:latin typeface="+mj-lt"/>
                <a:ea typeface="+mj-ea"/>
                <a:cs typeface="+mj-cs"/>
              </a:rPr>
              <a:t>  </a:t>
            </a:r>
          </a:p>
          <a:p>
            <a:pPr>
              <a:buNone/>
            </a:pPr>
            <a:r>
              <a:rPr lang="en-US" sz="3200" dirty="0" smtClean="0">
                <a:solidFill>
                  <a:schemeClr val="accent1"/>
                </a:solidFill>
                <a:latin typeface="+mj-lt"/>
                <a:ea typeface="+mj-ea"/>
                <a:cs typeface="+mj-cs"/>
              </a:rPr>
              <a:t>3. Purpose</a:t>
            </a:r>
          </a:p>
          <a:p>
            <a:pPr>
              <a:buNone/>
            </a:pPr>
            <a:r>
              <a:rPr lang="en-US" sz="2800" dirty="0" smtClean="0"/>
              <a:t>   </a:t>
            </a:r>
          </a:p>
          <a:p>
            <a:pPr>
              <a:buNone/>
            </a:pPr>
            <a:r>
              <a:rPr lang="en-US" sz="2400" dirty="0" smtClean="0"/>
              <a:t>     The general purpose of academic writing is to </a:t>
            </a:r>
            <a:r>
              <a:rPr lang="en-US" sz="2400" b="1" dirty="0" smtClean="0"/>
              <a:t>present information </a:t>
            </a:r>
            <a:r>
              <a:rPr lang="en-US" sz="2400" dirty="0" smtClean="0"/>
              <a:t>in </a:t>
            </a:r>
            <a:r>
              <a:rPr lang="en-US" sz="2400" b="1" dirty="0" smtClean="0"/>
              <a:t>order </a:t>
            </a:r>
            <a:r>
              <a:rPr lang="en-US" sz="2400" dirty="0" smtClean="0"/>
              <a:t>to display </a:t>
            </a:r>
            <a:r>
              <a:rPr lang="en-US" sz="2400" b="1" dirty="0" smtClean="0"/>
              <a:t>a clear understanding </a:t>
            </a:r>
            <a:r>
              <a:rPr lang="en-US" sz="2400" dirty="0" smtClean="0"/>
              <a:t>of </a:t>
            </a:r>
            <a:r>
              <a:rPr lang="en-US" sz="2400" b="1" dirty="0" smtClean="0"/>
              <a:t>a particular subject</a:t>
            </a:r>
            <a:r>
              <a:rPr lang="en-US" sz="2400" dirty="0" smtClean="0"/>
              <a:t>. There are different types of academic writing however, each of them has its specific purpose (explain, describe, analyze, persuade, etc.). </a:t>
            </a:r>
          </a:p>
          <a:p>
            <a:pPr>
              <a:buNone/>
            </a:pPr>
            <a:r>
              <a:rPr lang="en-US" sz="2400" dirty="0" smtClean="0"/>
              <a:t>      The Purpose of your paper is your reason for writing. The goal is to answer the question you posed as your topic. Your question gives you a purpose. The most common purposes in academic writing are to </a:t>
            </a:r>
            <a:r>
              <a:rPr lang="en-US" sz="2400" b="1" dirty="0" smtClean="0"/>
              <a:t>persuade, analyze/synthesize, and inform. </a:t>
            </a:r>
          </a:p>
          <a:p>
            <a:pPr>
              <a:buNone/>
            </a:pPr>
            <a:endParaRPr lang="en-US" sz="2800" dirty="0" smtClean="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59175" y="583324"/>
            <a:ext cx="10862678" cy="4969064"/>
          </a:xfrm>
        </p:spPr>
        <p:txBody>
          <a:bodyPr/>
          <a:lstStyle/>
          <a:p>
            <a:pPr>
              <a:buNone/>
            </a:pPr>
            <a:r>
              <a:rPr lang="en-US" sz="2800" b="1" u="sng" dirty="0" smtClean="0"/>
              <a:t>o Persuasive purpose </a:t>
            </a:r>
            <a:r>
              <a:rPr lang="en-US" sz="2800" dirty="0" smtClean="0"/>
              <a:t>– </a:t>
            </a:r>
          </a:p>
          <a:p>
            <a:endParaRPr lang="en-US" sz="2400" dirty="0" smtClean="0"/>
          </a:p>
          <a:p>
            <a:r>
              <a:rPr lang="en-US" sz="2400" dirty="0" smtClean="0"/>
              <a:t>The </a:t>
            </a:r>
            <a:r>
              <a:rPr lang="en-US" sz="2400" b="1" dirty="0" smtClean="0"/>
              <a:t>persuasive purpose</a:t>
            </a:r>
            <a:r>
              <a:rPr lang="en-US" sz="2400" dirty="0" smtClean="0"/>
              <a:t> is used to </a:t>
            </a:r>
            <a:r>
              <a:rPr lang="en-US" sz="2400" b="1" dirty="0" smtClean="0"/>
              <a:t>convince</a:t>
            </a:r>
            <a:r>
              <a:rPr lang="en-US" sz="2400" dirty="0" smtClean="0"/>
              <a:t>, or persuade, the reader that the </a:t>
            </a:r>
            <a:r>
              <a:rPr lang="en-US" sz="2400" b="1" dirty="0" smtClean="0"/>
              <a:t>opinion</a:t>
            </a:r>
            <a:r>
              <a:rPr lang="en-US" sz="2400" dirty="0" smtClean="0"/>
              <a:t>, or assertion, or </a:t>
            </a:r>
            <a:r>
              <a:rPr lang="en-US" sz="2400" b="1" dirty="0" smtClean="0"/>
              <a:t>claim</a:t>
            </a:r>
            <a:r>
              <a:rPr lang="en-US" sz="2400" dirty="0" smtClean="0"/>
              <a:t>, of the writer is correct or valid.</a:t>
            </a:r>
          </a:p>
          <a:p>
            <a:r>
              <a:rPr lang="en-US" sz="2400" dirty="0" smtClean="0"/>
              <a:t>Persuasive writing assignments include </a:t>
            </a:r>
            <a:r>
              <a:rPr lang="en-US" sz="2400" b="1" dirty="0" smtClean="0"/>
              <a:t>argumentative </a:t>
            </a:r>
            <a:r>
              <a:rPr lang="en-US" sz="2400" dirty="0" smtClean="0"/>
              <a:t>and </a:t>
            </a:r>
            <a:r>
              <a:rPr lang="en-US" sz="2400" b="1" dirty="0" smtClean="0"/>
              <a:t>position</a:t>
            </a:r>
            <a:r>
              <a:rPr lang="en-US" sz="2400" dirty="0" smtClean="0"/>
              <a:t> papers: Persuasion is more </a:t>
            </a:r>
            <a:r>
              <a:rPr lang="en-US" sz="2400" b="1" dirty="0" smtClean="0"/>
              <a:t>selfish</a:t>
            </a:r>
            <a:r>
              <a:rPr lang="en-US" sz="2400" dirty="0" smtClean="0"/>
              <a:t> than argument (debate). </a:t>
            </a:r>
            <a:r>
              <a:rPr lang="en-US" sz="2400" b="1" dirty="0" smtClean="0"/>
              <a:t>Argument</a:t>
            </a:r>
            <a:r>
              <a:rPr lang="en-US" sz="2400" dirty="0" smtClean="0"/>
              <a:t> attempts to arrive at </a:t>
            </a:r>
            <a:r>
              <a:rPr lang="en-US" sz="2400" b="1" dirty="0" smtClean="0"/>
              <a:t>a logical solution to an issue</a:t>
            </a:r>
            <a:r>
              <a:rPr lang="en-US" sz="2400" dirty="0" smtClean="0"/>
              <a:t>. But persuasive writing is concerned primarily </a:t>
            </a:r>
            <a:r>
              <a:rPr lang="en-US" sz="2400" b="1" dirty="0" smtClean="0"/>
              <a:t>with convincing the reader at any cost</a:t>
            </a:r>
            <a:r>
              <a:rPr lang="en-US" sz="2400" dirty="0" smtClean="0"/>
              <a:t>. Various </a:t>
            </a:r>
            <a:r>
              <a:rPr lang="en-US" sz="2400" b="1" dirty="0" smtClean="0"/>
              <a:t>appeals</a:t>
            </a:r>
            <a:r>
              <a:rPr lang="en-US" sz="2400" dirty="0" smtClean="0"/>
              <a:t> are used </a:t>
            </a:r>
            <a:r>
              <a:rPr lang="en-US" sz="2400" b="1" dirty="0" smtClean="0"/>
              <a:t>to manipulate the reader</a:t>
            </a:r>
            <a:r>
              <a:rPr lang="en-US" sz="2400" dirty="0" smtClean="0"/>
              <a:t>. Persuasive writing has a definite bias, or </a:t>
            </a:r>
            <a:r>
              <a:rPr lang="en-US" sz="2400" b="1" dirty="0" smtClean="0"/>
              <a:t>lack of objectivity</a:t>
            </a:r>
            <a:r>
              <a:rPr lang="en-US" sz="2400" dirty="0" smtClean="0"/>
              <a:t>. Its function is to change the mind of the reader or to move the reader </a:t>
            </a:r>
            <a:r>
              <a:rPr lang="en-US" sz="2400" b="1" dirty="0" smtClean="0"/>
              <a:t>to action.</a:t>
            </a:r>
          </a:p>
          <a:p>
            <a:endParaRPr lang="en-US" dirty="0" smtClean="0"/>
          </a:p>
          <a:p>
            <a:endParaRPr lang="fr-FR"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59175" y="630621"/>
            <a:ext cx="10862678" cy="4921767"/>
          </a:xfrm>
        </p:spPr>
        <p:txBody>
          <a:bodyPr/>
          <a:lstStyle/>
          <a:p>
            <a:endParaRPr lang="en-US" sz="2400" b="1" dirty="0" smtClean="0"/>
          </a:p>
          <a:p>
            <a:r>
              <a:rPr lang="en-US" sz="2400" b="1" dirty="0" smtClean="0"/>
              <a:t>Kinds of Persuasive Writing</a:t>
            </a:r>
            <a:r>
              <a:rPr lang="en-US" sz="2400" dirty="0" smtClean="0"/>
              <a:t> </a:t>
            </a:r>
          </a:p>
          <a:p>
            <a:pPr marL="725488" indent="-188913"/>
            <a:endParaRPr lang="en-US" sz="2400" dirty="0" smtClean="0"/>
          </a:p>
          <a:p>
            <a:pPr marL="725488" indent="-188913"/>
            <a:r>
              <a:rPr lang="en-US" sz="2400" dirty="0" smtClean="0"/>
              <a:t>TV commercials or print ads </a:t>
            </a:r>
          </a:p>
          <a:p>
            <a:pPr marL="725488" indent="-188913"/>
            <a:r>
              <a:rPr lang="en-US" sz="2400" dirty="0" smtClean="0"/>
              <a:t>Newspaper editorials </a:t>
            </a:r>
          </a:p>
          <a:p>
            <a:pPr marL="725488" indent="-188913"/>
            <a:r>
              <a:rPr lang="en-US" sz="2400" dirty="0" smtClean="0"/>
              <a:t>Personal opinion or thought pieces </a:t>
            </a:r>
          </a:p>
          <a:p>
            <a:pPr marL="725488" indent="-188913"/>
            <a:r>
              <a:rPr lang="en-US" sz="2400" dirty="0" smtClean="0"/>
              <a:t>Political speeches and literature </a:t>
            </a:r>
          </a:p>
          <a:p>
            <a:pPr marL="725488" indent="-188913"/>
            <a:r>
              <a:rPr lang="en-US" sz="2400" dirty="0" smtClean="0"/>
              <a:t>Songs and poems </a:t>
            </a:r>
          </a:p>
          <a:p>
            <a:pPr marL="725488" indent="-188913"/>
            <a:r>
              <a:rPr lang="en-US" sz="2400" dirty="0" smtClean="0"/>
              <a:t>Love letters</a:t>
            </a:r>
          </a:p>
          <a:p>
            <a:endParaRPr lang="fr-FR"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248" y="268013"/>
            <a:ext cx="11745311" cy="6180083"/>
          </a:xfrm>
        </p:spPr>
        <p:txBody>
          <a:bodyPr/>
          <a:lstStyle/>
          <a:p>
            <a:pPr>
              <a:buNone/>
            </a:pPr>
            <a:r>
              <a:rPr lang="en-US" sz="2400" dirty="0" smtClean="0"/>
              <a:t>  </a:t>
            </a:r>
          </a:p>
          <a:p>
            <a:pPr>
              <a:buNone/>
            </a:pPr>
            <a:r>
              <a:rPr lang="en-US" sz="2600" b="1" u="sng" dirty="0" smtClean="0"/>
              <a:t>o Analytical purpose </a:t>
            </a:r>
            <a:r>
              <a:rPr lang="en-US" sz="2600" dirty="0" smtClean="0"/>
              <a:t>– </a:t>
            </a:r>
          </a:p>
          <a:p>
            <a:pPr>
              <a:buNone/>
            </a:pPr>
            <a:r>
              <a:rPr lang="en-US" sz="2600" dirty="0" smtClean="0"/>
              <a:t>      </a:t>
            </a:r>
          </a:p>
          <a:p>
            <a:pPr>
              <a:buNone/>
            </a:pPr>
            <a:r>
              <a:rPr lang="en-US" sz="2600" dirty="0" smtClean="0"/>
              <a:t>      In analytical academic writing, the purpose is to </a:t>
            </a:r>
            <a:r>
              <a:rPr lang="en-US" sz="2600" b="1" dirty="0" smtClean="0"/>
              <a:t>explain</a:t>
            </a:r>
            <a:r>
              <a:rPr lang="en-US" sz="2600" dirty="0" smtClean="0"/>
              <a:t> and </a:t>
            </a:r>
            <a:r>
              <a:rPr lang="en-US" sz="2600" b="1" dirty="0" smtClean="0"/>
              <a:t>evaluate</a:t>
            </a:r>
            <a:r>
              <a:rPr lang="en-US" sz="2600" dirty="0" smtClean="0"/>
              <a:t> possible answers to your question, choosing the best answer(s) based on your own criteria. </a:t>
            </a:r>
            <a:r>
              <a:rPr lang="en-US" sz="2400" b="1" dirty="0" smtClean="0"/>
              <a:t>Analytical writing pulls out facts and discusses, or analyzes, what this information means.</a:t>
            </a:r>
            <a:r>
              <a:rPr lang="en-US" sz="2400" dirty="0" smtClean="0"/>
              <a:t> Based on the analyses, a conclusion is drawn, and through </a:t>
            </a:r>
            <a:r>
              <a:rPr lang="en-US" sz="2400" b="1" dirty="0" smtClean="0"/>
              <a:t>persuasive</a:t>
            </a:r>
            <a:r>
              <a:rPr lang="en-US" sz="2400" dirty="0" smtClean="0"/>
              <a:t> techniques, the writer attempts to convince the reader to see her point of view. it</a:t>
            </a:r>
            <a:r>
              <a:rPr lang="en-US" sz="2600" dirty="0" smtClean="0"/>
              <a:t> </a:t>
            </a:r>
            <a:r>
              <a:rPr lang="en-US" sz="2600" b="1" dirty="0" smtClean="0"/>
              <a:t>often investigate causes, examine effects, evaluate effectiveness, assess ways to solve problems, find the relationships between various ideas, or analyze other people’s arguments. </a:t>
            </a:r>
          </a:p>
          <a:p>
            <a:pPr>
              <a:buNone/>
            </a:pPr>
            <a:r>
              <a:rPr lang="en-US" sz="2600" b="1" dirty="0" smtClean="0"/>
              <a:t>  </a:t>
            </a:r>
            <a:endParaRPr lang="en-US" sz="2600" b="1"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62607" y="1213945"/>
            <a:ext cx="11159246" cy="4338443"/>
          </a:xfrm>
        </p:spPr>
        <p:txBody>
          <a:bodyPr/>
          <a:lstStyle/>
          <a:p>
            <a:pPr marL="1166813" indent="268288">
              <a:buNone/>
            </a:pPr>
            <a:r>
              <a:rPr lang="en-US" sz="2400" dirty="0" smtClean="0"/>
              <a:t>–  In informative academic writing, the </a:t>
            </a:r>
            <a:r>
              <a:rPr lang="en-US" sz="2400" b="1" dirty="0" smtClean="0"/>
              <a:t>purpose</a:t>
            </a:r>
            <a:r>
              <a:rPr lang="en-US" sz="2400" dirty="0" smtClean="0"/>
              <a:t> is </a:t>
            </a:r>
            <a:r>
              <a:rPr lang="en-US" sz="2400" b="1" dirty="0" smtClean="0"/>
              <a:t>to explain possible answers to your question</a:t>
            </a:r>
            <a:r>
              <a:rPr lang="en-US" sz="2400" dirty="0" smtClean="0"/>
              <a:t>, giving the readers new information about your topic. This differs from an analytical topic in that you do not push your viewpoint on the readers, but rather try to enlarge the readers’ view. </a:t>
            </a:r>
          </a:p>
          <a:p>
            <a:pPr>
              <a:buNone/>
            </a:pPr>
            <a:r>
              <a:rPr lang="en-US" sz="2400" dirty="0" smtClean="0"/>
              <a:t>      </a:t>
            </a:r>
          </a:p>
          <a:p>
            <a:pPr>
              <a:buNone/>
            </a:pPr>
            <a:endParaRPr lang="en-US" sz="2400" dirty="0" smtClean="0"/>
          </a:p>
          <a:p>
            <a:pPr>
              <a:buNone/>
            </a:pPr>
            <a:r>
              <a:rPr lang="en-US" sz="2400" dirty="0" smtClean="0"/>
              <a:t>         Some assignments will have a pre-determined purpose ,for other assignments, you will have to choose a purpose when you choose a topic (research paper, term paper). And some assignments may have two purposes. In all cases, the purpose will be clear at the beginning of your paper, and your paper must achieve its purpose in order to be successful.</a:t>
            </a:r>
          </a:p>
          <a:p>
            <a:endParaRPr lang="fr-FR"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14</a:t>
            </a:fld>
            <a:endParaRPr lang="en-US" dirty="0"/>
          </a:p>
        </p:txBody>
      </p:sp>
      <p:sp>
        <p:nvSpPr>
          <p:cNvPr id="4" name="Titre 3"/>
          <p:cNvSpPr>
            <a:spLocks noGrp="1"/>
          </p:cNvSpPr>
          <p:nvPr>
            <p:ph type="title"/>
          </p:nvPr>
        </p:nvSpPr>
        <p:spPr/>
        <p:txBody>
          <a:bodyPr/>
          <a:lstStyle/>
          <a:p>
            <a:r>
              <a:rPr lang="en-US" sz="2400" b="1" u="sng" dirty="0" smtClean="0">
                <a:solidFill>
                  <a:schemeClr val="tx1"/>
                </a:solidFill>
              </a:rPr>
              <a:t>o Informative purpose</a:t>
            </a:r>
            <a:endParaRPr lang="fr-FR" sz="2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59175" y="693683"/>
            <a:ext cx="10862678" cy="5234151"/>
          </a:xfrm>
        </p:spPr>
        <p:txBody>
          <a:bodyPr/>
          <a:lstStyle/>
          <a:p>
            <a:pPr>
              <a:buNone/>
            </a:pPr>
            <a:r>
              <a:rPr lang="en-US" sz="3200" dirty="0" smtClean="0">
                <a:solidFill>
                  <a:schemeClr val="accent1"/>
                </a:solidFill>
                <a:latin typeface="+mj-lt"/>
                <a:ea typeface="+mj-ea"/>
                <a:cs typeface="+mj-cs"/>
              </a:rPr>
              <a:t>4. Flow</a:t>
            </a:r>
          </a:p>
          <a:p>
            <a:pPr algn="justLow">
              <a:buNone/>
            </a:pPr>
            <a:r>
              <a:rPr lang="en-US" sz="2600" dirty="0" smtClean="0"/>
              <a:t>       Another important consideration for successful communication is flow; “Flow” is a word often used by lecturers to describe the way that the essay holds together and moves from point to point.—moving from one statement in a text to the next. In an essay it is very easy to pile facts upon facts, and thus lose sight of the overall cohesion of the essay. Naturally, establishing a clear connection of ideas is important to help your reader follow the text. Flow can apply within individual paragraphs and between different paragraphs.</a:t>
            </a:r>
          </a:p>
          <a:p>
            <a:pPr>
              <a:buNone/>
            </a:pPr>
            <a:r>
              <a:rPr lang="en-US" dirty="0" smtClean="0"/>
              <a:t/>
            </a:r>
            <a:br>
              <a:rPr lang="en-US" dirty="0" smtClean="0"/>
            </a:br>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78372" y="331076"/>
            <a:ext cx="11477297" cy="5754414"/>
          </a:xfrm>
        </p:spPr>
        <p:txBody>
          <a:bodyPr/>
          <a:lstStyle/>
          <a:p>
            <a:pPr algn="just">
              <a:buNone/>
            </a:pPr>
            <a:r>
              <a:rPr lang="en-US" sz="2600" dirty="0" smtClean="0"/>
              <a:t>   </a:t>
            </a:r>
            <a:r>
              <a:rPr lang="en-US" sz="2800" dirty="0" smtClean="0">
                <a:solidFill>
                  <a:schemeClr val="accent1"/>
                </a:solidFill>
              </a:rPr>
              <a:t> </a:t>
            </a:r>
          </a:p>
          <a:p>
            <a:pPr algn="just">
              <a:buNone/>
            </a:pPr>
            <a:r>
              <a:rPr lang="en-US" sz="2800" dirty="0" smtClean="0">
                <a:solidFill>
                  <a:schemeClr val="accent1"/>
                </a:solidFill>
              </a:rPr>
              <a:t>   </a:t>
            </a:r>
            <a:r>
              <a:rPr lang="en-US" sz="3200" dirty="0" smtClean="0">
                <a:solidFill>
                  <a:schemeClr val="accent1"/>
                </a:solidFill>
                <a:latin typeface="+mj-lt"/>
                <a:ea typeface="+mj-ea"/>
                <a:cs typeface="+mj-cs"/>
              </a:rPr>
              <a:t>4.1 Flow Within Paragraphs </a:t>
            </a:r>
          </a:p>
          <a:p>
            <a:pPr algn="just">
              <a:buNone/>
            </a:pPr>
            <a:endParaRPr lang="en-US" sz="2600" dirty="0" smtClean="0"/>
          </a:p>
          <a:p>
            <a:pPr algn="just">
              <a:buNone/>
            </a:pPr>
            <a:r>
              <a:rPr lang="en-US" sz="2600" dirty="0" smtClean="0"/>
              <a:t>   By the title of this part you can have an idea about it:</a:t>
            </a:r>
          </a:p>
          <a:p>
            <a:pPr algn="just">
              <a:buNone/>
            </a:pPr>
            <a:r>
              <a:rPr lang="en-US" sz="2600" dirty="0" smtClean="0"/>
              <a:t>   Flow within a paragraph means that the movement from one sentence   to the next should be logical.</a:t>
            </a:r>
          </a:p>
          <a:p>
            <a:pPr algn="just">
              <a:buNone/>
            </a:pPr>
            <a:r>
              <a:rPr lang="en-US" sz="2600" dirty="0" smtClean="0"/>
              <a:t>   The order in which information should be presented needs to keep the reader in control of the focus of   the paragraph, and the development of the points along the topic should be in a logical sequenced way.</a:t>
            </a:r>
          </a:p>
          <a:p>
            <a:pPr algn="just">
              <a:buNone/>
            </a:pPr>
            <a:r>
              <a:rPr lang="en-US" sz="2600" dirty="0" smtClean="0"/>
              <a:t>   Flow within a paragraph can be achieved in many ways using transitional words and phrases:</a:t>
            </a:r>
          </a:p>
          <a:p>
            <a:pPr algn="just">
              <a:buNone/>
            </a:pPr>
            <a:r>
              <a:rPr lang="fr-FR" dirty="0" smtClean="0"/>
              <a:t> </a:t>
            </a:r>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4"/>
          </p:nvPr>
        </p:nvSpPr>
        <p:spPr/>
        <p:txBody>
          <a:bodyPr/>
          <a:lstStyle/>
          <a:p>
            <a:fld id="{058DB212-BFA2-403F-85EF-DFD3FF6D973A}" type="slidenum">
              <a:rPr lang="en-US" smtClean="0"/>
              <a:pPr/>
              <a:t>17</a:t>
            </a:fld>
            <a:endParaRPr lang="en-US" dirty="0"/>
          </a:p>
        </p:txBody>
      </p:sp>
      <p:pic>
        <p:nvPicPr>
          <p:cNvPr id="5" name="Image 4" descr="Untitled.png"/>
          <p:cNvPicPr>
            <a:picLocks noChangeAspect="1"/>
          </p:cNvPicPr>
          <p:nvPr/>
        </p:nvPicPr>
        <p:blipFill>
          <a:blip r:embed="rId2"/>
          <a:stretch>
            <a:fillRect/>
          </a:stretch>
        </p:blipFill>
        <p:spPr>
          <a:xfrm>
            <a:off x="0" y="1"/>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1076" y="315311"/>
            <a:ext cx="11540357" cy="5722883"/>
          </a:xfrm>
        </p:spPr>
        <p:txBody>
          <a:bodyPr/>
          <a:lstStyle/>
          <a:p>
            <a:pPr algn="ctr">
              <a:buNone/>
            </a:pPr>
            <a:r>
              <a:rPr lang="en-US"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4.2 Flow Between Paragraphs</a:t>
            </a:r>
          </a:p>
          <a:p>
            <a:pPr algn="ctr">
              <a:buNone/>
            </a:pPr>
            <a:endParaRPr lang="en-US" sz="2400" b="1" dirty="0" smtClean="0"/>
          </a:p>
          <a:p>
            <a:pPr algn="just"/>
            <a:r>
              <a:rPr lang="en-US" sz="2600" dirty="0" smtClean="0"/>
              <a:t>“Flow” can also be applied to the connections between paragraphs. Each body paragraph should discuss only one major point. However, each body paragraph must also be different from the other paragraphs. Its major point should be </a:t>
            </a:r>
            <a:r>
              <a:rPr lang="en-US" sz="2600" i="1" dirty="0" smtClean="0"/>
              <a:t>unique</a:t>
            </a:r>
            <a:r>
              <a:rPr lang="en-US" sz="2600" dirty="0" smtClean="0"/>
              <a:t>.</a:t>
            </a:r>
            <a:endParaRPr lang="fr-FR" sz="2600" dirty="0" smtClean="0"/>
          </a:p>
          <a:p>
            <a:pPr algn="just"/>
            <a:r>
              <a:rPr lang="en-US" sz="2600" dirty="0" smtClean="0"/>
              <a:t>The unique point of each paragraph should be identified before you begin writing: This is the most important part of the </a:t>
            </a:r>
            <a:r>
              <a:rPr lang="en-US" sz="2600" u="sng" dirty="0" smtClean="0">
                <a:hlinkClick r:id="rId2"/>
              </a:rPr>
              <a:t>planning stage</a:t>
            </a:r>
            <a:r>
              <a:rPr lang="en-US" sz="2600" dirty="0" smtClean="0"/>
              <a:t>. You might be discussing several aspects of the answer, or analyzing it from different perspectives. You might be following it chronologically, or presenting one side and then the other.</a:t>
            </a:r>
            <a:endParaRPr lang="fr-FR" sz="2600" dirty="0" smtClean="0"/>
          </a:p>
          <a:p>
            <a:pPr algn="just"/>
            <a:r>
              <a:rPr lang="en-US" sz="2600" dirty="0" smtClean="0"/>
              <a:t>If a paragraph flows well from point to point, it should be obvious to the reader when you move from one point to another. The signpost words described above can also be used between paragraphs, to indicate the </a:t>
            </a:r>
            <a:r>
              <a:rPr lang="en-US" sz="2600" i="1" dirty="0" smtClean="0"/>
              <a:t>transitions</a:t>
            </a:r>
            <a:r>
              <a:rPr lang="en-US" sz="2600" dirty="0" smtClean="0"/>
              <a:t> from one sub-topic to another. </a:t>
            </a:r>
            <a:endParaRPr lang="fr-FR" sz="2600" dirty="0" smtClean="0"/>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058DB212-BFA2-403F-85EF-DFD3FF6D973A}" type="slidenum">
              <a:rPr lang="en-US" smtClean="0"/>
              <a:pPr/>
              <a:t>19</a:t>
            </a:fld>
            <a:endParaRPr lang="en-US" dirty="0"/>
          </a:p>
        </p:txBody>
      </p:sp>
      <p:sp>
        <p:nvSpPr>
          <p:cNvPr id="5" name="Espace réservé du texte 4"/>
          <p:cNvSpPr>
            <a:spLocks noGrp="1"/>
          </p:cNvSpPr>
          <p:nvPr>
            <p:ph type="body" sz="half" idx="2"/>
          </p:nvPr>
        </p:nvSpPr>
        <p:spPr>
          <a:xfrm>
            <a:off x="409902" y="709448"/>
            <a:ext cx="11319642" cy="5580994"/>
          </a:xfrm>
        </p:spPr>
        <p:txBody>
          <a:bodyPr/>
          <a:lstStyle/>
          <a:p>
            <a:pPr algn="just"/>
            <a:r>
              <a:rPr lang="en-US" sz="2600" dirty="0" smtClean="0"/>
              <a:t>For example, if you are analyzing one study and then comparing it to another in a later paragraph, a transition would use a word or phrase from the “changing direction or creating a comparison” list. :</a:t>
            </a:r>
          </a:p>
          <a:p>
            <a:pPr algn="just"/>
            <a:r>
              <a:rPr lang="en-US" sz="2600" dirty="0" smtClean="0"/>
              <a:t>   </a:t>
            </a:r>
            <a:r>
              <a:rPr lang="en-US" sz="2600" u="sng" dirty="0" smtClean="0"/>
              <a:t>In contrast to </a:t>
            </a:r>
            <a:r>
              <a:rPr lang="en-US" sz="2600" dirty="0" smtClean="0"/>
              <a:t>the conclusion drawn by Smith (2004), Nguyen (2006) showed that the connection between the factors was not causal in most circumstances.</a:t>
            </a:r>
            <a:endParaRPr lang="fr-FR" sz="2600" dirty="0" smtClean="0"/>
          </a:p>
          <a:p>
            <a:pPr algn="just"/>
            <a:r>
              <a:rPr lang="en-US" sz="2600" dirty="0" smtClean="0"/>
              <a:t>Transitions show the reader the “movement” between paragraphs: </a:t>
            </a:r>
            <a:endParaRPr lang="fr-FR" sz="2600" dirty="0" smtClean="0"/>
          </a:p>
          <a:p>
            <a:pPr lvl="0" algn="just" fontAlgn="base"/>
            <a:r>
              <a:rPr lang="en-US" sz="2600" dirty="0" smtClean="0"/>
              <a:t>They show that they follow a logical order and build on each other. </a:t>
            </a:r>
            <a:endParaRPr lang="fr-FR" sz="2600" dirty="0" smtClean="0"/>
          </a:p>
          <a:p>
            <a:pPr lvl="0" algn="just" fontAlgn="base"/>
            <a:r>
              <a:rPr lang="en-US" sz="2600" dirty="0" smtClean="0"/>
              <a:t>They can also show the reader how the paragraphs reconnect with the overall topic of the essay as described in the </a:t>
            </a:r>
            <a:r>
              <a:rPr lang="en-US" sz="2600" u="sng" dirty="0" smtClean="0">
                <a:hlinkClick r:id="rId2"/>
              </a:rPr>
              <a:t>thesis statement</a:t>
            </a:r>
            <a:r>
              <a:rPr lang="en-US" sz="2600" dirty="0" smtClean="0"/>
              <a:t>.</a:t>
            </a:r>
            <a:endParaRPr lang="fr-FR" sz="2600" dirty="0" smtClean="0"/>
          </a:p>
          <a:p>
            <a:endParaRPr lang="fr-FR" dirty="0"/>
          </a:p>
        </p:txBody>
      </p:sp>
      <p:grpSp>
        <p:nvGrpSpPr>
          <p:cNvPr id="11" name="Group 66" descr="High School Sticker Retro Radio">
            <a:extLst>
              <a:ext uri="{FF2B5EF4-FFF2-40B4-BE49-F238E27FC236}">
                <a16:creationId xmlns:a16="http://schemas.microsoft.com/office/drawing/2014/main" xmlns="" id="{D70B51DB-358C-4856-9A42-84377D97BE5C}"/>
              </a:ext>
            </a:extLst>
          </p:cNvPr>
          <p:cNvGrpSpPr>
            <a:grpSpLocks noChangeAspect="1"/>
          </p:cNvGrpSpPr>
          <p:nvPr/>
        </p:nvGrpSpPr>
        <p:grpSpPr>
          <a:xfrm rot="684357">
            <a:off x="10894424" y="5113637"/>
            <a:ext cx="1219200" cy="914400"/>
            <a:chOff x="3403719" y="943599"/>
            <a:chExt cx="1219200" cy="914400"/>
          </a:xfrm>
        </p:grpSpPr>
        <p:sp>
          <p:nvSpPr>
            <p:cNvPr id="12" name="Freeform: Shape 67">
              <a:extLst>
                <a:ext uri="{FF2B5EF4-FFF2-40B4-BE49-F238E27FC236}">
                  <a16:creationId xmlns:a16="http://schemas.microsoft.com/office/drawing/2014/main" xmlns=""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ZA" dirty="0"/>
            </a:p>
          </p:txBody>
        </p:sp>
        <p:sp>
          <p:nvSpPr>
            <p:cNvPr id="13" name="Freeform: Shape 68">
              <a:extLst>
                <a:ext uri="{FF2B5EF4-FFF2-40B4-BE49-F238E27FC236}">
                  <a16:creationId xmlns:a16="http://schemas.microsoft.com/office/drawing/2014/main" xmlns=""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ZA" dirty="0"/>
            </a:p>
          </p:txBody>
        </p:sp>
        <p:sp>
          <p:nvSpPr>
            <p:cNvPr id="14" name="Freeform: Shape 69">
              <a:extLst>
                <a:ext uri="{FF2B5EF4-FFF2-40B4-BE49-F238E27FC236}">
                  <a16:creationId xmlns:a16="http://schemas.microsoft.com/office/drawing/2014/main" xmlns=""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ZA" dirty="0"/>
            </a:p>
          </p:txBody>
        </p:sp>
        <p:sp>
          <p:nvSpPr>
            <p:cNvPr id="15" name="Freeform: Shape 70">
              <a:extLst>
                <a:ext uri="{FF2B5EF4-FFF2-40B4-BE49-F238E27FC236}">
                  <a16:creationId xmlns:a16="http://schemas.microsoft.com/office/drawing/2014/main" xmlns=""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ZA" dirty="0"/>
            </a:p>
          </p:txBody>
        </p:sp>
        <p:sp>
          <p:nvSpPr>
            <p:cNvPr id="16" name="Freeform: Shape 71">
              <a:extLst>
                <a:ext uri="{FF2B5EF4-FFF2-40B4-BE49-F238E27FC236}">
                  <a16:creationId xmlns:a16="http://schemas.microsoft.com/office/drawing/2014/main" xmlns=""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ZA" dirty="0"/>
            </a:p>
          </p:txBody>
        </p:sp>
        <p:sp>
          <p:nvSpPr>
            <p:cNvPr id="17" name="Freeform: Shape 72">
              <a:extLst>
                <a:ext uri="{FF2B5EF4-FFF2-40B4-BE49-F238E27FC236}">
                  <a16:creationId xmlns:a16="http://schemas.microsoft.com/office/drawing/2014/main" xmlns=""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ZA" dirty="0"/>
            </a:p>
          </p:txBody>
        </p:sp>
        <p:sp>
          <p:nvSpPr>
            <p:cNvPr id="18" name="Freeform: Shape 73">
              <a:extLst>
                <a:ext uri="{FF2B5EF4-FFF2-40B4-BE49-F238E27FC236}">
                  <a16:creationId xmlns:a16="http://schemas.microsoft.com/office/drawing/2014/main" xmlns=""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ZA" dirty="0"/>
            </a:p>
          </p:txBody>
        </p:sp>
        <p:sp>
          <p:nvSpPr>
            <p:cNvPr id="19" name="Freeform: Shape 74">
              <a:extLst>
                <a:ext uri="{FF2B5EF4-FFF2-40B4-BE49-F238E27FC236}">
                  <a16:creationId xmlns:a16="http://schemas.microsoft.com/office/drawing/2014/main" xmlns=""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ZA" dirty="0"/>
            </a:p>
          </p:txBody>
        </p:sp>
        <p:sp>
          <p:nvSpPr>
            <p:cNvPr id="20" name="Freeform: Shape 75">
              <a:extLst>
                <a:ext uri="{FF2B5EF4-FFF2-40B4-BE49-F238E27FC236}">
                  <a16:creationId xmlns:a16="http://schemas.microsoft.com/office/drawing/2014/main" xmlns=""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ZA" dirty="0"/>
            </a:p>
          </p:txBody>
        </p:sp>
        <p:sp>
          <p:nvSpPr>
            <p:cNvPr id="21" name="Freeform: Shape 76">
              <a:extLst>
                <a:ext uri="{FF2B5EF4-FFF2-40B4-BE49-F238E27FC236}">
                  <a16:creationId xmlns:a16="http://schemas.microsoft.com/office/drawing/2014/main" xmlns=""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ZA" dirty="0"/>
            </a:p>
          </p:txBody>
        </p:sp>
        <p:sp>
          <p:nvSpPr>
            <p:cNvPr id="22" name="Freeform: Shape 77">
              <a:extLst>
                <a:ext uri="{FF2B5EF4-FFF2-40B4-BE49-F238E27FC236}">
                  <a16:creationId xmlns:a16="http://schemas.microsoft.com/office/drawing/2014/main" xmlns=""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ZA" dirty="0"/>
            </a:p>
          </p:txBody>
        </p:sp>
        <p:sp>
          <p:nvSpPr>
            <p:cNvPr id="23" name="Freeform: Shape 78">
              <a:extLst>
                <a:ext uri="{FF2B5EF4-FFF2-40B4-BE49-F238E27FC236}">
                  <a16:creationId xmlns:a16="http://schemas.microsoft.com/office/drawing/2014/main" xmlns=""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ZA" dirty="0"/>
            </a:p>
          </p:txBody>
        </p:sp>
        <p:sp>
          <p:nvSpPr>
            <p:cNvPr id="24" name="Freeform: Shape 79">
              <a:extLst>
                <a:ext uri="{FF2B5EF4-FFF2-40B4-BE49-F238E27FC236}">
                  <a16:creationId xmlns:a16="http://schemas.microsoft.com/office/drawing/2014/main" xmlns=""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ZA" dirty="0"/>
            </a:p>
          </p:txBody>
        </p:sp>
        <p:sp>
          <p:nvSpPr>
            <p:cNvPr id="25" name="Freeform: Shape 80">
              <a:extLst>
                <a:ext uri="{FF2B5EF4-FFF2-40B4-BE49-F238E27FC236}">
                  <a16:creationId xmlns:a16="http://schemas.microsoft.com/office/drawing/2014/main" xmlns=""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ZA" dirty="0"/>
            </a:p>
          </p:txBody>
        </p:sp>
        <p:sp>
          <p:nvSpPr>
            <p:cNvPr id="26" name="Freeform: Shape 81">
              <a:extLst>
                <a:ext uri="{FF2B5EF4-FFF2-40B4-BE49-F238E27FC236}">
                  <a16:creationId xmlns:a16="http://schemas.microsoft.com/office/drawing/2014/main" xmlns=""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ZA" dirty="0"/>
            </a:p>
          </p:txBody>
        </p:sp>
        <p:sp>
          <p:nvSpPr>
            <p:cNvPr id="27" name="Freeform: Shape 82">
              <a:extLst>
                <a:ext uri="{FF2B5EF4-FFF2-40B4-BE49-F238E27FC236}">
                  <a16:creationId xmlns:a16="http://schemas.microsoft.com/office/drawing/2014/main" xmlns=""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ZA" dirty="0"/>
            </a:p>
          </p:txBody>
        </p:sp>
        <p:sp>
          <p:nvSpPr>
            <p:cNvPr id="28" name="Freeform: Shape 83">
              <a:extLst>
                <a:ext uri="{FF2B5EF4-FFF2-40B4-BE49-F238E27FC236}">
                  <a16:creationId xmlns:a16="http://schemas.microsoft.com/office/drawing/2014/main" xmlns=""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ZA" dirty="0"/>
            </a:p>
          </p:txBody>
        </p:sp>
        <p:sp>
          <p:nvSpPr>
            <p:cNvPr id="29" name="Freeform: Shape 84">
              <a:extLst>
                <a:ext uri="{FF2B5EF4-FFF2-40B4-BE49-F238E27FC236}">
                  <a16:creationId xmlns:a16="http://schemas.microsoft.com/office/drawing/2014/main" xmlns=""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ZA" dirty="0"/>
            </a:p>
          </p:txBody>
        </p:sp>
        <p:sp>
          <p:nvSpPr>
            <p:cNvPr id="30" name="Freeform: Shape 85">
              <a:extLst>
                <a:ext uri="{FF2B5EF4-FFF2-40B4-BE49-F238E27FC236}">
                  <a16:creationId xmlns:a16="http://schemas.microsoft.com/office/drawing/2014/main" xmlns=""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ZA" dirty="0"/>
            </a:p>
          </p:txBody>
        </p:sp>
        <p:sp>
          <p:nvSpPr>
            <p:cNvPr id="31" name="Freeform: Shape 86">
              <a:extLst>
                <a:ext uri="{FF2B5EF4-FFF2-40B4-BE49-F238E27FC236}">
                  <a16:creationId xmlns:a16="http://schemas.microsoft.com/office/drawing/2014/main" xmlns=""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ZA" dirty="0"/>
            </a:p>
          </p:txBody>
        </p:sp>
        <p:sp>
          <p:nvSpPr>
            <p:cNvPr id="32" name="Freeform: Shape 87">
              <a:extLst>
                <a:ext uri="{FF2B5EF4-FFF2-40B4-BE49-F238E27FC236}">
                  <a16:creationId xmlns:a16="http://schemas.microsoft.com/office/drawing/2014/main" xmlns=""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ZA" dirty="0"/>
            </a:p>
          </p:txBody>
        </p:sp>
      </p:grpSp>
      <p:grpSp>
        <p:nvGrpSpPr>
          <p:cNvPr id="67" name="Group 130" descr="High School Sticker Biology">
            <a:extLst>
              <a:ext uri="{FF2B5EF4-FFF2-40B4-BE49-F238E27FC236}">
                <a16:creationId xmlns:a16="http://schemas.microsoft.com/office/drawing/2014/main" xmlns="" id="{2BB62878-4165-425B-8050-03CCF7C9A8E8}"/>
              </a:ext>
            </a:extLst>
          </p:cNvPr>
          <p:cNvGrpSpPr>
            <a:grpSpLocks noChangeAspect="1"/>
          </p:cNvGrpSpPr>
          <p:nvPr/>
        </p:nvGrpSpPr>
        <p:grpSpPr>
          <a:xfrm rot="846514">
            <a:off x="1124563" y="5645080"/>
            <a:ext cx="1137481" cy="1090735"/>
            <a:chOff x="7976201" y="850024"/>
            <a:chExt cx="1137481" cy="1090735"/>
          </a:xfrm>
        </p:grpSpPr>
        <p:sp>
          <p:nvSpPr>
            <p:cNvPr id="68" name="Freeform: Shape 131">
              <a:extLst>
                <a:ext uri="{FF2B5EF4-FFF2-40B4-BE49-F238E27FC236}">
                  <a16:creationId xmlns:a16="http://schemas.microsoft.com/office/drawing/2014/main" xmlns=""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ZA" dirty="0"/>
            </a:p>
          </p:txBody>
        </p:sp>
        <p:sp>
          <p:nvSpPr>
            <p:cNvPr id="69" name="Freeform: Shape 132">
              <a:extLst>
                <a:ext uri="{FF2B5EF4-FFF2-40B4-BE49-F238E27FC236}">
                  <a16:creationId xmlns:a16="http://schemas.microsoft.com/office/drawing/2014/main" xmlns=""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ZA" dirty="0"/>
            </a:p>
          </p:txBody>
        </p:sp>
        <p:sp>
          <p:nvSpPr>
            <p:cNvPr id="70" name="Freeform: Shape 133">
              <a:extLst>
                <a:ext uri="{FF2B5EF4-FFF2-40B4-BE49-F238E27FC236}">
                  <a16:creationId xmlns:a16="http://schemas.microsoft.com/office/drawing/2014/main" xmlns=""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71" name="Freeform: Shape 134">
              <a:extLst>
                <a:ext uri="{FF2B5EF4-FFF2-40B4-BE49-F238E27FC236}">
                  <a16:creationId xmlns:a16="http://schemas.microsoft.com/office/drawing/2014/main" xmlns=""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ZA" dirty="0"/>
            </a:p>
          </p:txBody>
        </p:sp>
        <p:sp>
          <p:nvSpPr>
            <p:cNvPr id="72" name="Freeform: Shape 135">
              <a:extLst>
                <a:ext uri="{FF2B5EF4-FFF2-40B4-BE49-F238E27FC236}">
                  <a16:creationId xmlns:a16="http://schemas.microsoft.com/office/drawing/2014/main" xmlns=""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ZA" dirty="0"/>
            </a:p>
          </p:txBody>
        </p:sp>
        <p:sp>
          <p:nvSpPr>
            <p:cNvPr id="73" name="Freeform: Shape 136">
              <a:extLst>
                <a:ext uri="{FF2B5EF4-FFF2-40B4-BE49-F238E27FC236}">
                  <a16:creationId xmlns:a16="http://schemas.microsoft.com/office/drawing/2014/main" xmlns=""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ZA" dirty="0"/>
            </a:p>
          </p:txBody>
        </p:sp>
        <p:sp>
          <p:nvSpPr>
            <p:cNvPr id="74" name="Freeform: Shape 137">
              <a:extLst>
                <a:ext uri="{FF2B5EF4-FFF2-40B4-BE49-F238E27FC236}">
                  <a16:creationId xmlns:a16="http://schemas.microsoft.com/office/drawing/2014/main" xmlns=""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ZA" dirty="0"/>
            </a:p>
          </p:txBody>
        </p:sp>
        <p:sp>
          <p:nvSpPr>
            <p:cNvPr id="75" name="Freeform: Shape 138">
              <a:extLst>
                <a:ext uri="{FF2B5EF4-FFF2-40B4-BE49-F238E27FC236}">
                  <a16:creationId xmlns:a16="http://schemas.microsoft.com/office/drawing/2014/main" xmlns=""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76" name="Freeform: Shape 139">
              <a:extLst>
                <a:ext uri="{FF2B5EF4-FFF2-40B4-BE49-F238E27FC236}">
                  <a16:creationId xmlns:a16="http://schemas.microsoft.com/office/drawing/2014/main" xmlns=""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77" name="Freeform: Shape 140">
              <a:extLst>
                <a:ext uri="{FF2B5EF4-FFF2-40B4-BE49-F238E27FC236}">
                  <a16:creationId xmlns:a16="http://schemas.microsoft.com/office/drawing/2014/main" xmlns=""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ZA" dirty="0"/>
            </a:p>
          </p:txBody>
        </p:sp>
        <p:sp>
          <p:nvSpPr>
            <p:cNvPr id="78" name="Freeform: Shape 141">
              <a:extLst>
                <a:ext uri="{FF2B5EF4-FFF2-40B4-BE49-F238E27FC236}">
                  <a16:creationId xmlns:a16="http://schemas.microsoft.com/office/drawing/2014/main" xmlns=""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ZA" dirty="0"/>
            </a:p>
          </p:txBody>
        </p:sp>
        <p:sp>
          <p:nvSpPr>
            <p:cNvPr id="79" name="Freeform: Shape 142">
              <a:extLst>
                <a:ext uri="{FF2B5EF4-FFF2-40B4-BE49-F238E27FC236}">
                  <a16:creationId xmlns:a16="http://schemas.microsoft.com/office/drawing/2014/main" xmlns=""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80" name="Freeform: Shape 143">
              <a:extLst>
                <a:ext uri="{FF2B5EF4-FFF2-40B4-BE49-F238E27FC236}">
                  <a16:creationId xmlns:a16="http://schemas.microsoft.com/office/drawing/2014/main" xmlns=""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ZA"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descr="6565.PNG"/>
          <p:cNvPicPr>
            <a:picLocks noChangeAspect="1"/>
          </p:cNvPicPr>
          <p:nvPr/>
        </p:nvPicPr>
        <p:blipFill>
          <a:blip r:embed="rId2"/>
          <a:stretch>
            <a:fillRect/>
          </a:stretch>
        </p:blipFill>
        <p:spPr>
          <a:xfrm rot="454165">
            <a:off x="6254065" y="553804"/>
            <a:ext cx="5100376" cy="5539396"/>
          </a:xfrm>
          <a:prstGeom prst="rect">
            <a:avLst/>
          </a:prstGeom>
        </p:spPr>
      </p:pic>
      <p:sp>
        <p:nvSpPr>
          <p:cNvPr id="4" name="Title 3">
            <a:extLst>
              <a:ext uri="{FF2B5EF4-FFF2-40B4-BE49-F238E27FC236}">
                <a16:creationId xmlns="" xmlns:a16="http://schemas.microsoft.com/office/drawing/2014/main" id="{D65A836F-346F-4099-BC7B-0D8F3B27F395}"/>
              </a:ext>
            </a:extLst>
          </p:cNvPr>
          <p:cNvSpPr>
            <a:spLocks noGrp="1"/>
          </p:cNvSpPr>
          <p:nvPr>
            <p:ph type="ctrTitle"/>
          </p:nvPr>
        </p:nvSpPr>
        <p:spPr>
          <a:xfrm>
            <a:off x="0" y="854189"/>
            <a:ext cx="5198117" cy="1778085"/>
          </a:xfrm>
        </p:spPr>
        <p:txBody>
          <a:bodyPr/>
          <a:lstStyle/>
          <a:p>
            <a:pPr>
              <a:lnSpc>
                <a:spcPts val="5500"/>
              </a:lnSpc>
            </a:pPr>
            <a:endParaRPr lang="en-ZA" dirty="0"/>
          </a:p>
        </p:txBody>
      </p:sp>
      <p:sp>
        <p:nvSpPr>
          <p:cNvPr id="3" name="Slide Number Placeholder 2">
            <a:extLst>
              <a:ext uri="{FF2B5EF4-FFF2-40B4-BE49-F238E27FC236}">
                <a16:creationId xmlns=""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ZA" smtClean="0"/>
              <a:pPr/>
              <a:t>2</a:t>
            </a:fld>
            <a:endParaRPr lang="en-ZA" dirty="0"/>
          </a:p>
        </p:txBody>
      </p:sp>
      <p:grpSp>
        <p:nvGrpSpPr>
          <p:cNvPr id="2" name="Group 34" descr="High School Sticker Biology">
            <a:extLst>
              <a:ext uri="{FF2B5EF4-FFF2-40B4-BE49-F238E27FC236}">
                <a16:creationId xmlns="" xmlns:a16="http://schemas.microsoft.com/office/drawing/2014/main" id="{085EAAB4-E45B-472F-8D9A-D62A91B64E08}"/>
              </a:ext>
            </a:extLst>
          </p:cNvPr>
          <p:cNvGrpSpPr/>
          <p:nvPr/>
        </p:nvGrpSpPr>
        <p:grpSpPr>
          <a:xfrm rot="20760045">
            <a:off x="5119898" y="4633122"/>
            <a:ext cx="1513987" cy="1451769"/>
            <a:chOff x="7976201" y="850024"/>
            <a:chExt cx="1137481" cy="1090735"/>
          </a:xfrm>
        </p:grpSpPr>
        <p:sp>
          <p:nvSpPr>
            <p:cNvPr id="36" name="Freeform: Shape 35">
              <a:extLst>
                <a:ext uri="{FF2B5EF4-FFF2-40B4-BE49-F238E27FC236}">
                  <a16:creationId xmlns=""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ZA" dirty="0"/>
            </a:p>
          </p:txBody>
        </p:sp>
        <p:sp>
          <p:nvSpPr>
            <p:cNvPr id="37" name="Freeform: Shape 36">
              <a:extLst>
                <a:ext uri="{FF2B5EF4-FFF2-40B4-BE49-F238E27FC236}">
                  <a16:creationId xmlns=""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ZA" dirty="0"/>
            </a:p>
          </p:txBody>
        </p:sp>
        <p:sp>
          <p:nvSpPr>
            <p:cNvPr id="38" name="Freeform: Shape 37">
              <a:extLst>
                <a:ext uri="{FF2B5EF4-FFF2-40B4-BE49-F238E27FC236}">
                  <a16:creationId xmlns=""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39" name="Freeform: Shape 38">
              <a:extLst>
                <a:ext uri="{FF2B5EF4-FFF2-40B4-BE49-F238E27FC236}">
                  <a16:creationId xmlns=""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ZA" dirty="0"/>
            </a:p>
          </p:txBody>
        </p:sp>
        <p:sp>
          <p:nvSpPr>
            <p:cNvPr id="40" name="Freeform: Shape 39">
              <a:extLst>
                <a:ext uri="{FF2B5EF4-FFF2-40B4-BE49-F238E27FC236}">
                  <a16:creationId xmlns=""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ZA" dirty="0"/>
            </a:p>
          </p:txBody>
        </p:sp>
        <p:sp>
          <p:nvSpPr>
            <p:cNvPr id="41" name="Freeform: Shape 40">
              <a:extLst>
                <a:ext uri="{FF2B5EF4-FFF2-40B4-BE49-F238E27FC236}">
                  <a16:creationId xmlns=""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ZA" dirty="0"/>
            </a:p>
          </p:txBody>
        </p:sp>
        <p:sp>
          <p:nvSpPr>
            <p:cNvPr id="42" name="Freeform: Shape 41">
              <a:extLst>
                <a:ext uri="{FF2B5EF4-FFF2-40B4-BE49-F238E27FC236}">
                  <a16:creationId xmlns=""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ZA" dirty="0"/>
            </a:p>
          </p:txBody>
        </p:sp>
        <p:sp>
          <p:nvSpPr>
            <p:cNvPr id="43" name="Freeform: Shape 42">
              <a:extLst>
                <a:ext uri="{FF2B5EF4-FFF2-40B4-BE49-F238E27FC236}">
                  <a16:creationId xmlns=""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44" name="Freeform: Shape 43">
              <a:extLst>
                <a:ext uri="{FF2B5EF4-FFF2-40B4-BE49-F238E27FC236}">
                  <a16:creationId xmlns=""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45" name="Freeform: Shape 44">
              <a:extLst>
                <a:ext uri="{FF2B5EF4-FFF2-40B4-BE49-F238E27FC236}">
                  <a16:creationId xmlns=""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ZA" dirty="0"/>
            </a:p>
          </p:txBody>
        </p:sp>
        <p:sp>
          <p:nvSpPr>
            <p:cNvPr id="46" name="Freeform: Shape 45">
              <a:extLst>
                <a:ext uri="{FF2B5EF4-FFF2-40B4-BE49-F238E27FC236}">
                  <a16:creationId xmlns=""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ZA" dirty="0"/>
            </a:p>
          </p:txBody>
        </p:sp>
        <p:sp>
          <p:nvSpPr>
            <p:cNvPr id="47" name="Freeform: Shape 46">
              <a:extLst>
                <a:ext uri="{FF2B5EF4-FFF2-40B4-BE49-F238E27FC236}">
                  <a16:creationId xmlns=""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ZA" dirty="0"/>
            </a:p>
          </p:txBody>
        </p:sp>
        <p:sp>
          <p:nvSpPr>
            <p:cNvPr id="48" name="Freeform: Shape 47">
              <a:extLst>
                <a:ext uri="{FF2B5EF4-FFF2-40B4-BE49-F238E27FC236}">
                  <a16:creationId xmlns=""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ZA" dirty="0"/>
            </a:p>
          </p:txBody>
        </p:sp>
      </p:grpSp>
      <p:sp>
        <p:nvSpPr>
          <p:cNvPr id="68" name="Rectangle 67"/>
          <p:cNvSpPr/>
          <p:nvPr/>
        </p:nvSpPr>
        <p:spPr>
          <a:xfrm>
            <a:off x="0" y="268014"/>
            <a:ext cx="12192000" cy="6101255"/>
          </a:xfrm>
          <a:prstGeom prst="rect">
            <a:avLst/>
          </a:prstGeom>
        </p:spPr>
        <p:style>
          <a:lnRef idx="1">
            <a:schemeClr val="dk1"/>
          </a:lnRef>
          <a:fillRef idx="1003">
            <a:schemeClr val="lt1"/>
          </a:fillRef>
          <a:effectRef idx="1">
            <a:schemeClr val="dk1"/>
          </a:effectRef>
          <a:fontRef idx="minor">
            <a:schemeClr val="dk1"/>
          </a:fontRef>
        </p:style>
        <p:txBody>
          <a:bodyPr rtlCol="0" anchor="ctr"/>
          <a:lstStyle/>
          <a:p>
            <a:pPr algn="ctr"/>
            <a:r>
              <a:rPr lang="en-ZA" sz="2800" dirty="0" smtClean="0">
                <a:solidFill>
                  <a:schemeClr val="accent1">
                    <a:lumMod val="75000"/>
                  </a:schemeClr>
                </a:solidFill>
                <a:latin typeface="+mj-lt"/>
              </a:rPr>
              <a:t>Introduction</a:t>
            </a:r>
            <a:endParaRPr lang="fr-FR" sz="2800" dirty="0" smtClean="0">
              <a:solidFill>
                <a:schemeClr val="accent1">
                  <a:lumMod val="75000"/>
                </a:schemeClr>
              </a:solidFill>
              <a:latin typeface="+mj-lt"/>
            </a:endParaRPr>
          </a:p>
          <a:p>
            <a:pPr algn="just"/>
            <a:r>
              <a:rPr lang="en-US" sz="2600" dirty="0" smtClean="0"/>
              <a:t>Academic writing is:</a:t>
            </a:r>
          </a:p>
          <a:p>
            <a:pPr algn="just"/>
            <a:endParaRPr lang="en-US" sz="2600" dirty="0" smtClean="0"/>
          </a:p>
          <a:p>
            <a:pPr algn="just">
              <a:buFont typeface="Arial" pitchFamily="34" charset="0"/>
              <a:buChar char="•"/>
            </a:pPr>
            <a:r>
              <a:rPr lang="en-US" sz="2600" dirty="0" smtClean="0"/>
              <a:t> the kind of writing used in high school and college classes. </a:t>
            </a:r>
          </a:p>
          <a:p>
            <a:pPr algn="just">
              <a:buFont typeface="Arial" pitchFamily="34" charset="0"/>
              <a:buChar char="•"/>
            </a:pPr>
            <a:r>
              <a:rPr lang="en-US" sz="2600" dirty="0" smtClean="0"/>
              <a:t> different from creative writing; writing stories.</a:t>
            </a:r>
          </a:p>
          <a:p>
            <a:pPr algn="just">
              <a:buFont typeface="Arial" pitchFamily="34" charset="0"/>
              <a:buChar char="•"/>
            </a:pPr>
            <a:r>
              <a:rPr lang="en-US" sz="2600" dirty="0" smtClean="0"/>
              <a:t> different from personal writing; writing letters or e-mails to your friends and family. </a:t>
            </a:r>
          </a:p>
          <a:p>
            <a:pPr algn="just">
              <a:buFont typeface="Arial" pitchFamily="34" charset="0"/>
              <a:buChar char="•"/>
            </a:pPr>
            <a:r>
              <a:rPr lang="en-US" sz="2600" dirty="0" smtClean="0"/>
              <a:t> formal; no slang or contractions</a:t>
            </a:r>
          </a:p>
          <a:p>
            <a:pPr algn="just"/>
            <a:endParaRPr lang="fr-FR" sz="2800" dirty="0" smtClean="0"/>
          </a:p>
          <a:p>
            <a:pPr algn="just"/>
            <a:r>
              <a:rPr lang="fr-FR" sz="2400" dirty="0" err="1" smtClean="0"/>
              <a:t>Academic</a:t>
            </a:r>
            <a:r>
              <a:rPr lang="fr-FR" sz="2400" dirty="0" smtClean="0"/>
              <a:t> </a:t>
            </a:r>
            <a:r>
              <a:rPr lang="fr-FR" sz="2400" dirty="0" err="1" smtClean="0"/>
              <a:t>writing</a:t>
            </a:r>
            <a:r>
              <a:rPr lang="fr-FR" sz="2400" dirty="0" smtClean="0"/>
              <a:t> tends to </a:t>
            </a:r>
            <a:r>
              <a:rPr lang="fr-FR" sz="2400" dirty="0" err="1" smtClean="0"/>
              <a:t>be</a:t>
            </a:r>
            <a:r>
              <a:rPr lang="fr-FR" sz="2400" dirty="0" smtClean="0"/>
              <a:t> </a:t>
            </a:r>
            <a:r>
              <a:rPr lang="fr-FR" sz="2400" b="1" dirty="0" err="1" smtClean="0"/>
              <a:t>impersonal</a:t>
            </a:r>
            <a:r>
              <a:rPr lang="fr-FR" sz="2400" dirty="0" smtClean="0"/>
              <a:t> in style in </a:t>
            </a:r>
            <a:r>
              <a:rPr lang="fr-FR" sz="2400" dirty="0" err="1" smtClean="0"/>
              <a:t>order</a:t>
            </a:r>
            <a:r>
              <a:rPr lang="fr-FR" sz="2400" dirty="0" smtClean="0"/>
              <a:t> to </a:t>
            </a:r>
            <a:r>
              <a:rPr lang="fr-FR" sz="2400" dirty="0" err="1" smtClean="0"/>
              <a:t>be</a:t>
            </a:r>
            <a:r>
              <a:rPr lang="fr-FR" sz="2400" dirty="0" smtClean="0"/>
              <a:t> </a:t>
            </a:r>
            <a:r>
              <a:rPr lang="fr-FR" sz="2400" b="1" dirty="0" smtClean="0"/>
              <a:t>objective</a:t>
            </a:r>
            <a:r>
              <a:rPr lang="fr-FR" sz="2400" dirty="0" smtClean="0"/>
              <a:t>. This </a:t>
            </a:r>
            <a:r>
              <a:rPr lang="fr-FR" sz="2400" dirty="0" err="1" smtClean="0"/>
              <a:t>make</a:t>
            </a:r>
            <a:r>
              <a:rPr lang="fr-FR" sz="2400" dirty="0" smtClean="0"/>
              <a:t> </a:t>
            </a:r>
            <a:r>
              <a:rPr lang="fr-FR" sz="2400" dirty="0" err="1" smtClean="0"/>
              <a:t>it</a:t>
            </a:r>
            <a:r>
              <a:rPr lang="fr-FR" sz="2400" dirty="0" smtClean="0"/>
              <a:t> </a:t>
            </a:r>
            <a:r>
              <a:rPr lang="fr-FR" sz="2400" dirty="0" err="1" smtClean="0"/>
              <a:t>sound</a:t>
            </a:r>
            <a:r>
              <a:rPr lang="fr-FR" sz="2400" dirty="0" smtClean="0"/>
              <a:t> </a:t>
            </a:r>
            <a:r>
              <a:rPr lang="fr-FR" sz="2400" b="1" dirty="0" err="1" smtClean="0"/>
              <a:t>formal</a:t>
            </a:r>
            <a:r>
              <a:rPr lang="fr-FR" sz="2400" dirty="0" smtClean="0"/>
              <a:t>. The last lecture </a:t>
            </a:r>
            <a:r>
              <a:rPr lang="fr-FR" sz="2400" dirty="0" err="1" smtClean="0"/>
              <a:t>dealt</a:t>
            </a:r>
            <a:r>
              <a:rPr lang="fr-FR" sz="2400" dirty="0" smtClean="0"/>
              <a:t> </a:t>
            </a:r>
            <a:r>
              <a:rPr lang="fr-FR" sz="2400" dirty="0" err="1" smtClean="0"/>
              <a:t>with</a:t>
            </a:r>
            <a:r>
              <a:rPr lang="fr-FR" sz="2400" dirty="0" smtClean="0"/>
              <a:t> </a:t>
            </a:r>
            <a:r>
              <a:rPr lang="fr-FR" sz="2400" dirty="0" err="1" smtClean="0"/>
              <a:t>formality</a:t>
            </a:r>
            <a:r>
              <a:rPr lang="fr-FR" sz="2400" dirty="0" smtClean="0"/>
              <a:t> and </a:t>
            </a:r>
            <a:r>
              <a:rPr lang="fr-FR" sz="2400" dirty="0" err="1" smtClean="0"/>
              <a:t>informality</a:t>
            </a:r>
            <a:r>
              <a:rPr lang="fr-FR" sz="2400" dirty="0" smtClean="0"/>
              <a:t> ; the style of </a:t>
            </a:r>
            <a:r>
              <a:rPr lang="fr-FR" sz="2400" dirty="0" err="1" smtClean="0"/>
              <a:t>academic</a:t>
            </a:r>
            <a:r>
              <a:rPr lang="fr-FR" sz="2400" dirty="0" smtClean="0"/>
              <a:t> </a:t>
            </a:r>
            <a:r>
              <a:rPr lang="fr-FR" sz="2400" dirty="0" err="1" smtClean="0"/>
              <a:t>writing</a:t>
            </a:r>
            <a:r>
              <a:rPr lang="fr-FR" sz="2400" dirty="0" smtClean="0"/>
              <a:t>, </a:t>
            </a:r>
            <a:r>
              <a:rPr lang="fr-FR" sz="2400" dirty="0" err="1" smtClean="0"/>
              <a:t>now</a:t>
            </a:r>
            <a:r>
              <a:rPr lang="fr-FR" sz="2400" dirty="0" smtClean="0"/>
              <a:t> </a:t>
            </a:r>
            <a:r>
              <a:rPr lang="fr-FR" sz="2400" dirty="0" err="1" smtClean="0"/>
              <a:t>we</a:t>
            </a:r>
            <a:r>
              <a:rPr lang="fr-FR" sz="2400" dirty="0" smtClean="0"/>
              <a:t> </a:t>
            </a:r>
            <a:r>
              <a:rPr lang="fr-FR" sz="2400" dirty="0" err="1" smtClean="0"/>
              <a:t>will</a:t>
            </a:r>
            <a:r>
              <a:rPr lang="fr-FR" sz="2400" dirty="0" smtClean="0"/>
              <a:t> deal </a:t>
            </a:r>
            <a:r>
              <a:rPr lang="fr-FR" sz="2400" dirty="0" err="1" smtClean="0"/>
              <a:t>with</a:t>
            </a:r>
            <a:r>
              <a:rPr lang="fr-FR" sz="2400" dirty="0" smtClean="0"/>
              <a:t> the </a:t>
            </a:r>
            <a:r>
              <a:rPr lang="fr-FR" sz="2400" dirty="0" err="1" smtClean="0"/>
              <a:t>most</a:t>
            </a:r>
            <a:r>
              <a:rPr lang="fr-FR" sz="2400" dirty="0" smtClean="0"/>
              <a:t> important </a:t>
            </a:r>
            <a:r>
              <a:rPr lang="fr-FR" sz="2400" dirty="0" err="1" smtClean="0"/>
              <a:t>considerations</a:t>
            </a:r>
            <a:r>
              <a:rPr lang="fr-FR" sz="2400" dirty="0" smtClean="0"/>
              <a:t> in </a:t>
            </a:r>
            <a:r>
              <a:rPr lang="fr-FR" sz="2400" dirty="0" err="1" smtClean="0"/>
              <a:t>academic</a:t>
            </a:r>
            <a:r>
              <a:rPr lang="fr-FR" sz="2400" dirty="0" smtClean="0"/>
              <a:t> </a:t>
            </a:r>
            <a:r>
              <a:rPr lang="fr-FR" sz="2400" dirty="0" err="1" smtClean="0"/>
              <a:t>writing</a:t>
            </a:r>
            <a:r>
              <a:rPr lang="fr-FR" sz="2400" dirty="0" smtClean="0"/>
              <a:t>.</a:t>
            </a:r>
            <a:endParaRPr lang="en-US" sz="2400" dirty="0" smtClean="0"/>
          </a:p>
          <a:p>
            <a:pPr algn="just"/>
            <a:endParaRPr lang="en-US" sz="2400" dirty="0" smtClean="0"/>
          </a:p>
          <a:p>
            <a:pPr algn="just"/>
            <a:r>
              <a:rPr lang="en-US" sz="2400" dirty="0" smtClean="0"/>
              <a:t> </a:t>
            </a:r>
            <a:endParaRPr lang="fr-FR" dirty="0"/>
          </a:p>
        </p:txBody>
      </p:sp>
    </p:spTree>
    <p:extLst>
      <p:ext uri="{BB962C8B-B14F-4D97-AF65-F5344CB8AC3E}">
        <p14:creationId xmlns:p14="http://schemas.microsoft.com/office/powerpoint/2010/main" val="201304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78372" y="536028"/>
            <a:ext cx="11540359" cy="5549462"/>
          </a:xfrm>
        </p:spPr>
        <p:txBody>
          <a:bodyPr/>
          <a:lstStyle/>
          <a:p>
            <a:pPr algn="just">
              <a:buNone/>
            </a:pPr>
            <a:r>
              <a:rPr lang="en-US" sz="2600" dirty="0" smtClean="0"/>
              <a:t>    If you cannot identify the movement from one paragraph to another, you may need to return to the plan to see if they are actually unique. If your paragraphs jump over important points, repeat themselves, or leave gaps in the explanation, this will also undermine the flow of the essay.</a:t>
            </a:r>
          </a:p>
          <a:p>
            <a:pPr algn="just">
              <a:buNone/>
            </a:pPr>
            <a:r>
              <a:rPr lang="en-US" sz="2600" b="1" dirty="0" smtClean="0"/>
              <a:t>    Look at another example:</a:t>
            </a:r>
          </a:p>
          <a:p>
            <a:pPr algn="just">
              <a:buNone/>
            </a:pPr>
            <a:r>
              <a:rPr lang="en-US" sz="2600" dirty="0" smtClean="0"/>
              <a:t>        The company completely </a:t>
            </a:r>
            <a:r>
              <a:rPr lang="en-US" sz="2600" b="1" dirty="0" smtClean="0"/>
              <a:t>upgraded their computer systems</a:t>
            </a:r>
            <a:r>
              <a:rPr lang="en-US" sz="2600" dirty="0" smtClean="0"/>
              <a:t>...</a:t>
            </a:r>
            <a:br>
              <a:rPr lang="en-US" sz="2600" dirty="0" smtClean="0"/>
            </a:br>
            <a:r>
              <a:rPr lang="en-US" sz="2600" dirty="0" smtClean="0"/>
              <a:t>(This paragraph goes on to detail these changes) ...</a:t>
            </a:r>
          </a:p>
          <a:p>
            <a:pPr algn="just">
              <a:buNone/>
            </a:pPr>
            <a:r>
              <a:rPr lang="en-US" sz="2600" b="1" dirty="0" smtClean="0"/>
              <a:t>        As a consequence of this upgrading</a:t>
            </a:r>
            <a:r>
              <a:rPr lang="en-US" sz="2600" dirty="0" smtClean="0"/>
              <a:t>, the efficiency...</a:t>
            </a:r>
            <a:br>
              <a:rPr lang="en-US" sz="2600" dirty="0" smtClean="0"/>
            </a:br>
            <a:r>
              <a:rPr lang="en-US" sz="2600" dirty="0" smtClean="0"/>
              <a:t>(This paragraph goes on to detail these consequences)...</a:t>
            </a:r>
          </a:p>
          <a:p>
            <a:pPr algn="just">
              <a:buNone/>
            </a:pPr>
            <a:r>
              <a:rPr lang="en-US" sz="2600" dirty="0" smtClean="0"/>
              <a:t>     As you can see from both of these examples, drawing out the common themes of the information being presented or highlighting the logical sequence of the information helps to create a logical flow of information across the whole text</a:t>
            </a:r>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44691588_1674343529336170_6686002867020496896_n.png"/>
          <p:cNvPicPr>
            <a:picLocks noGrp="1" noChangeAspect="1"/>
          </p:cNvPicPr>
          <p:nvPr>
            <p:ph sz="half" idx="1"/>
          </p:nvPr>
        </p:nvPicPr>
        <p:blipFill>
          <a:blip r:embed="rId2"/>
          <a:stretch>
            <a:fillRect/>
          </a:stretch>
        </p:blipFill>
        <p:spPr>
          <a:xfrm>
            <a:off x="0" y="709448"/>
            <a:ext cx="5675586" cy="6148552"/>
          </a:xfrm>
        </p:spPr>
      </p:pic>
      <p:pic>
        <p:nvPicPr>
          <p:cNvPr id="7" name="Espace réservé du contenu 6" descr="topicsentence.gif"/>
          <p:cNvPicPr>
            <a:picLocks noGrp="1" noChangeAspect="1"/>
          </p:cNvPicPr>
          <p:nvPr>
            <p:ph sz="half" idx="2"/>
          </p:nvPr>
        </p:nvPicPr>
        <p:blipFill>
          <a:blip r:embed="rId3"/>
          <a:stretch>
            <a:fillRect/>
          </a:stretch>
        </p:blipFill>
        <p:spPr>
          <a:xfrm>
            <a:off x="6085490" y="1545021"/>
            <a:ext cx="5846375" cy="3257469"/>
          </a:xfrm>
        </p:spPr>
      </p:pic>
      <p:sp>
        <p:nvSpPr>
          <p:cNvPr id="4" name="Titre 3"/>
          <p:cNvSpPr>
            <a:spLocks noGrp="1"/>
          </p:cNvSpPr>
          <p:nvPr>
            <p:ph type="title"/>
          </p:nvPr>
        </p:nvSpPr>
        <p:spPr>
          <a:xfrm>
            <a:off x="659175" y="275897"/>
            <a:ext cx="10862677" cy="446281"/>
          </a:xfrm>
        </p:spPr>
        <p:txBody>
          <a:bodyPr/>
          <a:lstStyle/>
          <a:p>
            <a:r>
              <a:rPr lang="en-US" dirty="0" smtClean="0"/>
              <a:t>Topic Sentence</a:t>
            </a:r>
            <a:endParaRPr lang="en-US" dirty="0"/>
          </a:p>
        </p:txBody>
      </p:sp>
      <p:sp>
        <p:nvSpPr>
          <p:cNvPr id="5" name="Espace réservé du numéro de diapositive 4"/>
          <p:cNvSpPr>
            <a:spLocks noGrp="1"/>
          </p:cNvSpPr>
          <p:nvPr>
            <p:ph type="sldNum" sz="quarter" idx="14"/>
          </p:nvPr>
        </p:nvSpPr>
        <p:spPr/>
        <p:txBody>
          <a:bodyPr/>
          <a:lstStyle/>
          <a:p>
            <a:fld id="{058DB212-BFA2-403F-85EF-DFD3FF6D973A}"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20261" y="346840"/>
            <a:ext cx="11098925" cy="5533697"/>
          </a:xfrm>
        </p:spPr>
        <p:txBody>
          <a:bodyPr/>
          <a:lstStyle/>
          <a:p>
            <a:pPr algn="ctr"/>
            <a:endParaRPr lang="en-US" sz="2800" b="1" u="sng" dirty="0" smtClean="0"/>
          </a:p>
          <a:p>
            <a:pPr algn="ctr">
              <a:buNone/>
            </a:pPr>
            <a:r>
              <a:rPr lang="en-US" sz="2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4.3 How to achieve flow: </a:t>
            </a:r>
          </a:p>
          <a:p>
            <a:pPr algn="ctr">
              <a:buNone/>
            </a:pPr>
            <a:endParaRPr lang="en-US" sz="2800" b="1" dirty="0" smtClean="0"/>
          </a:p>
          <a:p>
            <a:pPr algn="just">
              <a:buNone/>
            </a:pPr>
            <a:r>
              <a:rPr lang="en-US" sz="2600" dirty="0" smtClean="0"/>
              <a:t>A variety of methods create stronger flow, or coherence:</a:t>
            </a:r>
          </a:p>
          <a:p>
            <a:pPr algn="just" fontAlgn="base"/>
            <a:endParaRPr lang="en-US" sz="2400" b="1" dirty="0" smtClean="0"/>
          </a:p>
          <a:p>
            <a:pPr marL="457200" indent="-457200" algn="just" fontAlgn="base">
              <a:buFont typeface="+mj-lt"/>
              <a:buAutoNum type="arabicPeriod"/>
            </a:pPr>
            <a:r>
              <a:rPr lang="en-US" sz="2400" b="1" dirty="0" smtClean="0"/>
              <a:t>create an outline:</a:t>
            </a:r>
            <a:r>
              <a:rPr lang="en-US" sz="2400" dirty="0" smtClean="0"/>
              <a:t> to helps determine where key points.</a:t>
            </a:r>
          </a:p>
          <a:p>
            <a:pPr marL="457200" indent="-457200" algn="just" fontAlgn="base">
              <a:buFont typeface="+mj-lt"/>
              <a:buAutoNum type="arabicPeriod"/>
            </a:pPr>
            <a:r>
              <a:rPr lang="en-US" sz="2400" b="1" dirty="0" smtClean="0"/>
              <a:t>Unity</a:t>
            </a:r>
            <a:r>
              <a:rPr lang="en-US" sz="2400" dirty="0" smtClean="0"/>
              <a:t>: Write topic sentences and conclusions for each paragraph. </a:t>
            </a:r>
          </a:p>
          <a:p>
            <a:pPr marL="457200" indent="-457200" algn="just" fontAlgn="base">
              <a:buFont typeface="+mj-lt"/>
              <a:buAutoNum type="arabicPeriod"/>
            </a:pPr>
            <a:r>
              <a:rPr lang="en-US" sz="2400" b="1" dirty="0" smtClean="0"/>
              <a:t>transitions</a:t>
            </a:r>
            <a:r>
              <a:rPr lang="en-US" sz="2400" dirty="0" smtClean="0"/>
              <a:t> : by linking ideas and sentences *but / however *moving from zone section to another indicating addition ,contrast ,or opposition</a:t>
            </a:r>
          </a:p>
          <a:p>
            <a:pPr marL="457200" indent="-457200" algn="just" fontAlgn="base">
              <a:buNone/>
            </a:pPr>
            <a:r>
              <a:rPr lang="en-US" sz="2400" dirty="0" smtClean="0"/>
              <a:t>      </a:t>
            </a:r>
            <a:r>
              <a:rPr lang="en-US" sz="2400" dirty="0" err="1" smtClean="0"/>
              <a:t>e.g</a:t>
            </a:r>
            <a:r>
              <a:rPr lang="en-US" sz="2400" dirty="0" smtClean="0"/>
              <a:t> : on the other hand ,however, this system also has .......... _despite this, little progress has been made in......... </a:t>
            </a:r>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74941" y="693682"/>
            <a:ext cx="10862678" cy="5142485"/>
          </a:xfrm>
        </p:spPr>
        <p:txBody>
          <a:bodyPr/>
          <a:lstStyle/>
          <a:p>
            <a:pPr marL="457200" indent="-457200">
              <a:buNone/>
            </a:pPr>
            <a:r>
              <a:rPr lang="en-US" sz="2400" b="1" dirty="0" smtClean="0"/>
              <a:t>4. Clear, concise wording</a:t>
            </a:r>
            <a:r>
              <a:rPr lang="en-US" sz="2400" dirty="0" smtClean="0"/>
              <a:t>. </a:t>
            </a:r>
            <a:r>
              <a:rPr lang="en-US" sz="2400" dirty="0" err="1" smtClean="0"/>
              <a:t>E.g</a:t>
            </a:r>
            <a:r>
              <a:rPr lang="en-US" sz="2400" dirty="0" smtClean="0"/>
              <a:t>: online education</a:t>
            </a:r>
            <a:r>
              <a:rPr lang="fr-FR" sz="2400" dirty="0" smtClean="0"/>
              <a:t> </a:t>
            </a:r>
            <a:r>
              <a:rPr lang="en-US" sz="2400" dirty="0" smtClean="0"/>
              <a:t>,which means education in an online format where you are not face - to- face with your teacher or classmates ,can help a student become more proficient in their area of expertise or field ,which in turn can also help a student show leadership skills and receive a promotion or recognition for his / her good work at their job . * online education helps students become proficient in their field ,which can result in recognition for students in the form of a promotion.</a:t>
            </a:r>
            <a:endParaRPr lang="fr-FR" sz="2400" dirty="0" smtClean="0"/>
          </a:p>
          <a:p>
            <a:pPr marL="457200" indent="-457200">
              <a:buNone/>
            </a:pPr>
            <a:r>
              <a:rPr lang="fr-FR" sz="2400" b="1" dirty="0" smtClean="0"/>
              <a:t>5. </a:t>
            </a:r>
            <a:r>
              <a:rPr lang="en-US" sz="2400" b="1" dirty="0" smtClean="0"/>
              <a:t> varied wording and sentence structu</a:t>
            </a:r>
            <a:r>
              <a:rPr lang="en-US" sz="2400" dirty="0" smtClean="0"/>
              <a:t>re : </a:t>
            </a:r>
            <a:r>
              <a:rPr lang="en-US" sz="2400" dirty="0" err="1" smtClean="0"/>
              <a:t>E.g</a:t>
            </a:r>
            <a:r>
              <a:rPr lang="en-US" sz="2400" dirty="0" smtClean="0"/>
              <a:t>: online education is beneficial for many students. Online education benefits many students in rural areas. Online education benefits many students working full-time jobs. * online education is beneficial for many students. In particular , students in rural areas and those working full-time </a:t>
            </a:r>
            <a:r>
              <a:rPr lang="en-US" sz="2400" dirty="0" err="1" smtClean="0"/>
              <a:t>joks</a:t>
            </a:r>
            <a:r>
              <a:rPr lang="en-US" sz="2400" dirty="0" smtClean="0"/>
              <a:t> can find online education convenient and useful.</a:t>
            </a:r>
            <a:endParaRPr lang="fr-FR" sz="2800" dirty="0" smtClean="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None/>
            </a:pPr>
            <a:r>
              <a:rPr lang="en-US" sz="2400" dirty="0" smtClean="0"/>
              <a:t>6</a:t>
            </a:r>
            <a:r>
              <a:rPr lang="en-US" sz="2400" b="1" dirty="0" smtClean="0"/>
              <a:t>.  linking and connecti</a:t>
            </a:r>
            <a:r>
              <a:rPr lang="en-US" sz="2400" dirty="0" smtClean="0"/>
              <a:t>o</a:t>
            </a:r>
            <a:r>
              <a:rPr lang="en-US" sz="2400" b="1" dirty="0" smtClean="0"/>
              <a:t>ns: </a:t>
            </a:r>
            <a:r>
              <a:rPr lang="en-US" sz="2400" dirty="0" smtClean="0"/>
              <a:t>This / these + noun </a:t>
            </a:r>
            <a:r>
              <a:rPr lang="en-US" sz="2400" dirty="0" err="1" smtClean="0"/>
              <a:t>E.g</a:t>
            </a:r>
            <a:r>
              <a:rPr lang="en-US" sz="2400" dirty="0" smtClean="0"/>
              <a:t>:</a:t>
            </a:r>
            <a:endParaRPr lang="fr-FR" sz="2400" dirty="0" smtClean="0"/>
          </a:p>
          <a:p>
            <a:pPr>
              <a:buNone/>
            </a:pPr>
            <a:r>
              <a:rPr lang="en-US" sz="2400" dirty="0" smtClean="0"/>
              <a:t>  ESL lectures know that students need to understand the differences between formal and informal language .however ,this understanding cannot usually be acquired quickly.</a:t>
            </a:r>
            <a:endParaRPr lang="fr-FR" sz="2400" dirty="0" smtClean="0"/>
          </a:p>
          <a:p>
            <a:pPr>
              <a:buNone/>
            </a:pPr>
            <a:r>
              <a:rPr lang="en-US" sz="2400" dirty="0" smtClean="0"/>
              <a:t>7</a:t>
            </a:r>
            <a:r>
              <a:rPr lang="en-US" sz="2400" b="1" dirty="0" smtClean="0"/>
              <a:t>_ the WEED model</a:t>
            </a:r>
            <a:r>
              <a:rPr lang="en-US" sz="2400" dirty="0" smtClean="0"/>
              <a:t>: *W is for what *E is for evidence * E is for </a:t>
            </a:r>
            <a:r>
              <a:rPr lang="en-US" sz="2400" dirty="0" err="1" smtClean="0"/>
              <a:t>exampel</a:t>
            </a:r>
            <a:r>
              <a:rPr lang="en-US" sz="2400" dirty="0" smtClean="0"/>
              <a:t> * D is for do</a:t>
            </a:r>
            <a:endParaRPr lang="fr-FR" sz="2400" dirty="0" smtClean="0"/>
          </a:p>
          <a:p>
            <a:pPr>
              <a:buNone/>
            </a:pPr>
            <a:r>
              <a:rPr lang="en-US" sz="2400" dirty="0" smtClean="0"/>
              <a:t>8_ </a:t>
            </a:r>
            <a:r>
              <a:rPr lang="en-US" sz="2400" b="1" dirty="0" smtClean="0"/>
              <a:t>Use complete sentence</a:t>
            </a:r>
            <a:r>
              <a:rPr lang="en-US" sz="2400" dirty="0" smtClean="0"/>
              <a:t> : Subject + verb </a:t>
            </a:r>
            <a:r>
              <a:rPr lang="en-US" sz="2400" dirty="0" err="1" smtClean="0"/>
              <a:t>E.g</a:t>
            </a:r>
            <a:r>
              <a:rPr lang="en-US" sz="2400" dirty="0" smtClean="0"/>
              <a:t>: *the light turning green. * the light turned green</a:t>
            </a:r>
            <a:endParaRPr lang="fr-FR" sz="2400" dirty="0" smtClean="0"/>
          </a:p>
          <a:p>
            <a:pPr>
              <a:buNone/>
            </a:pPr>
            <a:r>
              <a:rPr lang="en-US" sz="2400" dirty="0" smtClean="0"/>
              <a:t>9_</a:t>
            </a:r>
            <a:r>
              <a:rPr lang="en-US" sz="2400" b="1" dirty="0" smtClean="0"/>
              <a:t>Homonyms</a:t>
            </a:r>
            <a:r>
              <a:rPr lang="en-US" sz="2400" dirty="0" smtClean="0"/>
              <a:t> :Affect/ effect _ new/ knew _ to/too/two</a:t>
            </a:r>
          </a:p>
          <a:p>
            <a:endParaRPr lang="fr-FR"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59175" y="441433"/>
            <a:ext cx="10862678" cy="5549463"/>
          </a:xfrm>
        </p:spPr>
        <p:txBody>
          <a:bodyPr/>
          <a:lstStyle/>
          <a:p>
            <a:pPr algn="ctr">
              <a:buNone/>
            </a:pPr>
            <a:r>
              <a:rPr lang="en-US" sz="2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4.4 Cohesion &amp; Coherence</a:t>
            </a:r>
            <a:r>
              <a:rPr lang="en-US" sz="2400" u="sng" dirty="0" smtClean="0"/>
              <a:t/>
            </a:r>
            <a:br>
              <a:rPr lang="en-US" sz="2400" u="sng" dirty="0" smtClean="0"/>
            </a:br>
            <a:endParaRPr lang="en-US" sz="2400" u="sng" dirty="0" smtClean="0"/>
          </a:p>
          <a:p>
            <a:pPr>
              <a:buNone/>
            </a:pPr>
            <a:r>
              <a:rPr lang="en-US" sz="2400" b="1" u="sng" dirty="0" smtClean="0"/>
              <a:t>Cohesion – Flow of a Text</a:t>
            </a:r>
            <a:endParaRPr lang="en-US" sz="2400" u="sng" dirty="0" smtClean="0"/>
          </a:p>
          <a:p>
            <a:pPr algn="justLow">
              <a:buNone/>
            </a:pPr>
            <a:r>
              <a:rPr lang="en-US" sz="2400" dirty="0" smtClean="0"/>
              <a:t>   Cohesion can be thought of as glue sticking different parts of furniture so that it takes the shape the writer wants it to give. Cohesion is the </a:t>
            </a:r>
            <a:r>
              <a:rPr lang="en-US" sz="2400" u="sng" dirty="0" smtClean="0"/>
              <a:t>grammatical and lexical linking within a text or sentence</a:t>
            </a:r>
            <a:r>
              <a:rPr lang="en-US" sz="2400" dirty="0" smtClean="0"/>
              <a:t> that holds a text together and gives it meaning. In short, the links that stick different sentences and make the text meaningful can be thought of as cohesion in the text. Establishing connections between sentences, sections, and even paragraphs using synonyms, adverbials, conjunctions etc. is what brings cohesion in a text.</a:t>
            </a:r>
          </a:p>
          <a:p>
            <a:endParaRPr lang="en-US" sz="2400" dirty="0" smtClean="0"/>
          </a:p>
          <a:p>
            <a:pPr fontAlgn="base"/>
            <a:r>
              <a:rPr lang="en-US" sz="2400" dirty="0" smtClean="0"/>
              <a:t>New-Old contract with the reader.</a:t>
            </a:r>
          </a:p>
          <a:p>
            <a:pPr fontAlgn="base"/>
            <a:r>
              <a:rPr lang="en-US" sz="2400" dirty="0" smtClean="0"/>
              <a:t>Write familiar information before new information.</a:t>
            </a:r>
          </a:p>
          <a:p>
            <a:pPr fontAlgn="base"/>
            <a:r>
              <a:rPr lang="en-US" sz="2400" dirty="0" smtClean="0"/>
              <a:t>Arrange sentences in orderly scheme with transitions</a:t>
            </a:r>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2966" y="378371"/>
            <a:ext cx="11351171" cy="5517931"/>
          </a:xfrm>
        </p:spPr>
        <p:txBody>
          <a:bodyPr/>
          <a:lstStyle/>
          <a:p>
            <a:endParaRPr lang="en-US" sz="2400" b="1" dirty="0" smtClean="0"/>
          </a:p>
          <a:p>
            <a:pPr>
              <a:buNone/>
            </a:pPr>
            <a:r>
              <a:rPr lang="en-US" sz="2400" b="1" dirty="0" smtClean="0"/>
              <a:t> </a:t>
            </a:r>
            <a:r>
              <a:rPr lang="en-US" sz="2400" b="1" u="sng" dirty="0" smtClean="0"/>
              <a:t>Coherence – Semantic Property</a:t>
            </a:r>
            <a:endParaRPr lang="en-US" sz="2400" u="sng" dirty="0" smtClean="0"/>
          </a:p>
          <a:p>
            <a:pPr algn="justLow">
              <a:buNone/>
            </a:pPr>
            <a:r>
              <a:rPr lang="en-US" sz="2400" dirty="0" smtClean="0"/>
              <a:t>   Coherence is a quality of a piece of text that makes it </a:t>
            </a:r>
            <a:r>
              <a:rPr lang="en-US" sz="2400" u="sng" dirty="0" smtClean="0"/>
              <a:t>meaningful</a:t>
            </a:r>
            <a:r>
              <a:rPr lang="en-US" sz="2400" dirty="0" smtClean="0"/>
              <a:t> in the minds of the readers. When the text begins to make sense on the whole, it is said to be coherent. </a:t>
            </a:r>
            <a:r>
              <a:rPr lang="en-US" sz="2400" u="sng" dirty="0" smtClean="0"/>
              <a:t>Coherence can be achieved through the use of titles, subtitles, paragraphing, logical ordering..etc</a:t>
            </a:r>
            <a:endParaRPr lang="en-US" sz="2400" dirty="0" smtClean="0"/>
          </a:p>
          <a:p>
            <a:endParaRPr lang="en-US" sz="2400" dirty="0" smtClean="0"/>
          </a:p>
          <a:p>
            <a:pPr fontAlgn="base"/>
            <a:r>
              <a:rPr lang="en-US" sz="2400" dirty="0" smtClean="0"/>
              <a:t>Consistent subject-topic strings</a:t>
            </a:r>
          </a:p>
          <a:p>
            <a:pPr fontAlgn="base"/>
            <a:r>
              <a:rPr lang="en-US" sz="2400" dirty="0" smtClean="0"/>
              <a:t>Common themes</a:t>
            </a:r>
          </a:p>
          <a:p>
            <a:pPr fontAlgn="base"/>
            <a:r>
              <a:rPr lang="en-US" sz="2400" dirty="0" smtClean="0"/>
              <a:t>Parallel Structure</a:t>
            </a:r>
          </a:p>
          <a:p>
            <a:pPr fontAlgn="base"/>
            <a:r>
              <a:rPr lang="en-US" sz="2400" dirty="0" smtClean="0"/>
              <a:t>Topic Sentence </a:t>
            </a:r>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690344" y="499896"/>
          <a:ext cx="10863261" cy="5373458"/>
        </p:xfrm>
        <a:graphic>
          <a:graphicData uri="http://schemas.openxmlformats.org/drawingml/2006/table">
            <a:tbl>
              <a:tblPr firstRow="1" bandRow="1">
                <a:tableStyleId>{5C22544A-7EE6-4342-B048-85BDC9FD1C3A}</a:tableStyleId>
              </a:tblPr>
              <a:tblGrid>
                <a:gridCol w="3621087"/>
                <a:gridCol w="3621087"/>
                <a:gridCol w="3621087"/>
              </a:tblGrid>
              <a:tr h="814379">
                <a:tc>
                  <a:txBody>
                    <a:bodyPr/>
                    <a:lstStyle/>
                    <a:p>
                      <a:pPr rtl="0"/>
                      <a:r>
                        <a:rPr lang="en-US" sz="2400" b="1" i="0" u="none" strike="noStrike" kern="1200" dirty="0" smtClean="0">
                          <a:solidFill>
                            <a:schemeClr val="lt1"/>
                          </a:solidFill>
                          <a:latin typeface="+mn-lt"/>
                          <a:ea typeface="+mn-ea"/>
                          <a:cs typeface="+mn-cs"/>
                        </a:rPr>
                        <a:t>Cohesion &amp; Coherence</a:t>
                      </a:r>
                      <a:endParaRPr lang="en-US" sz="2400" b="0" dirty="0" smtClean="0"/>
                    </a:p>
                    <a:p>
                      <a:endParaRPr lang="en-US" sz="2400" dirty="0"/>
                    </a:p>
                  </a:txBody>
                  <a:tcPr/>
                </a:tc>
                <a:tc>
                  <a:txBody>
                    <a:bodyPr/>
                    <a:lstStyle/>
                    <a:p>
                      <a:pPr algn="ctr" rtl="0" fontAlgn="t">
                        <a:spcBef>
                          <a:spcPts val="0"/>
                        </a:spcBef>
                        <a:spcAft>
                          <a:spcPts val="0"/>
                        </a:spcAft>
                      </a:pPr>
                      <a:r>
                        <a:rPr lang="en-US" sz="2400" b="1" i="0" u="none" strike="noStrike" kern="1200" dirty="0" smtClean="0">
                          <a:solidFill>
                            <a:schemeClr val="lt1"/>
                          </a:solidFill>
                          <a:latin typeface="+mn-lt"/>
                          <a:ea typeface="+mn-ea"/>
                          <a:cs typeface="+mn-cs"/>
                        </a:rPr>
                        <a:t>Cohesion with NO Coherence</a:t>
                      </a:r>
                    </a:p>
                  </a:txBody>
                  <a:tcPr marL="68580" marR="68580"/>
                </a:tc>
                <a:tc>
                  <a:txBody>
                    <a:bodyPr/>
                    <a:lstStyle/>
                    <a:p>
                      <a:pPr marL="0" algn="ctr" defTabSz="914400" rtl="0" eaLnBrk="1" fontAlgn="t" latinLnBrk="0" hangingPunct="1">
                        <a:spcBef>
                          <a:spcPts val="0"/>
                        </a:spcBef>
                        <a:spcAft>
                          <a:spcPts val="0"/>
                        </a:spcAft>
                      </a:pPr>
                      <a:r>
                        <a:rPr lang="en-US" sz="2400" b="1" i="0" u="none" strike="noStrike" kern="1200" dirty="0" smtClean="0">
                          <a:solidFill>
                            <a:schemeClr val="lt1"/>
                          </a:solidFill>
                          <a:latin typeface="+mn-lt"/>
                          <a:ea typeface="+mn-ea"/>
                          <a:cs typeface="+mn-cs"/>
                        </a:rPr>
                        <a:t>Coherence with NO Cohesion</a:t>
                      </a:r>
                    </a:p>
                  </a:txBody>
                  <a:tcPr marL="68580" marR="68580"/>
                </a:tc>
              </a:tr>
              <a:tr h="4550498">
                <a:tc>
                  <a:txBody>
                    <a:bodyPr/>
                    <a:lstStyle/>
                    <a:p>
                      <a:pPr algn="just"/>
                      <a:r>
                        <a:rPr lang="en-US" sz="2400" b="0" i="0" u="none" strike="noStrike" kern="1200" dirty="0" smtClean="0">
                          <a:solidFill>
                            <a:schemeClr val="dk1"/>
                          </a:solidFill>
                          <a:latin typeface="+mn-lt"/>
                          <a:ea typeface="+mn-ea"/>
                          <a:cs typeface="+mn-cs"/>
                        </a:rPr>
                        <a:t>"My favorite color is </a:t>
                      </a:r>
                      <a:r>
                        <a:rPr lang="en-US" sz="2400" b="1" i="0" u="none" strike="noStrike" kern="1200" dirty="0" smtClean="0">
                          <a:solidFill>
                            <a:schemeClr val="dk1"/>
                          </a:solidFill>
                          <a:latin typeface="+mn-lt"/>
                          <a:ea typeface="+mn-ea"/>
                          <a:cs typeface="+mn-cs"/>
                        </a:rPr>
                        <a:t>blue</a:t>
                      </a:r>
                      <a:r>
                        <a:rPr lang="en-US" sz="2400" b="0" i="0" u="none" strike="noStrike" kern="1200" dirty="0" smtClean="0">
                          <a:solidFill>
                            <a:schemeClr val="dk1"/>
                          </a:solidFill>
                          <a:latin typeface="+mn-lt"/>
                          <a:ea typeface="+mn-ea"/>
                          <a:cs typeface="+mn-cs"/>
                        </a:rPr>
                        <a:t>.  I like </a:t>
                      </a:r>
                      <a:r>
                        <a:rPr lang="en-US" sz="2400" b="1" i="0" u="none" strike="noStrike" kern="1200" dirty="0" smtClean="0">
                          <a:solidFill>
                            <a:schemeClr val="dk1"/>
                          </a:solidFill>
                          <a:latin typeface="+mn-lt"/>
                          <a:ea typeface="+mn-ea"/>
                          <a:cs typeface="+mn-cs"/>
                        </a:rPr>
                        <a:t>it</a:t>
                      </a:r>
                      <a:r>
                        <a:rPr lang="en-US" sz="2400" b="0" i="0" u="none" strike="noStrike" kern="1200" dirty="0" smtClean="0">
                          <a:solidFill>
                            <a:schemeClr val="dk1"/>
                          </a:solidFill>
                          <a:latin typeface="+mn-lt"/>
                          <a:ea typeface="+mn-ea"/>
                          <a:cs typeface="+mn-cs"/>
                        </a:rPr>
                        <a:t> because </a:t>
                      </a:r>
                      <a:r>
                        <a:rPr lang="en-US" sz="2400" b="1" i="0" u="none" strike="noStrike" kern="1200" dirty="0" smtClean="0">
                          <a:solidFill>
                            <a:schemeClr val="dk1"/>
                          </a:solidFill>
                          <a:latin typeface="+mn-lt"/>
                          <a:ea typeface="+mn-ea"/>
                          <a:cs typeface="+mn-cs"/>
                        </a:rPr>
                        <a:t>it</a:t>
                      </a:r>
                      <a:r>
                        <a:rPr lang="en-US" sz="2400" b="0" i="0" u="none" strike="noStrike" kern="1200" dirty="0" smtClean="0">
                          <a:solidFill>
                            <a:schemeClr val="dk1"/>
                          </a:solidFill>
                          <a:latin typeface="+mn-lt"/>
                          <a:ea typeface="+mn-ea"/>
                          <a:cs typeface="+mn-cs"/>
                        </a:rPr>
                        <a:t> is calming and </a:t>
                      </a:r>
                      <a:r>
                        <a:rPr lang="en-US" sz="2400" b="1" i="0" u="none" strike="noStrike" kern="1200" dirty="0" smtClean="0">
                          <a:solidFill>
                            <a:schemeClr val="dk1"/>
                          </a:solidFill>
                          <a:latin typeface="+mn-lt"/>
                          <a:ea typeface="+mn-ea"/>
                          <a:cs typeface="+mn-cs"/>
                        </a:rPr>
                        <a:t>it relaxes me</a:t>
                      </a:r>
                      <a:r>
                        <a:rPr lang="en-US" sz="2400" b="0" i="0" u="none" strike="noStrike" kern="1200" dirty="0" smtClean="0">
                          <a:solidFill>
                            <a:schemeClr val="dk1"/>
                          </a:solidFill>
                          <a:latin typeface="+mn-lt"/>
                          <a:ea typeface="+mn-ea"/>
                          <a:cs typeface="+mn-cs"/>
                        </a:rPr>
                        <a:t>.  I often go outside in the summer and lie on the grass and look into the </a:t>
                      </a:r>
                      <a:r>
                        <a:rPr lang="en-US" sz="2400" b="1" i="0" u="none" strike="noStrike" kern="1200" dirty="0" smtClean="0">
                          <a:solidFill>
                            <a:schemeClr val="dk1"/>
                          </a:solidFill>
                          <a:latin typeface="+mn-lt"/>
                          <a:ea typeface="+mn-ea"/>
                          <a:cs typeface="+mn-cs"/>
                        </a:rPr>
                        <a:t>clear sky</a:t>
                      </a:r>
                      <a:r>
                        <a:rPr lang="en-US" sz="2400" b="0" i="0" u="none" strike="noStrike" kern="1200" dirty="0" smtClean="0">
                          <a:solidFill>
                            <a:schemeClr val="dk1"/>
                          </a:solidFill>
                          <a:latin typeface="+mn-lt"/>
                          <a:ea typeface="+mn-ea"/>
                          <a:cs typeface="+mn-cs"/>
                        </a:rPr>
                        <a:t> when I am </a:t>
                      </a:r>
                      <a:r>
                        <a:rPr lang="en-US" sz="2400" b="1" i="0" u="none" strike="noStrike" kern="1200" dirty="0" smtClean="0">
                          <a:solidFill>
                            <a:schemeClr val="dk1"/>
                          </a:solidFill>
                          <a:latin typeface="+mn-lt"/>
                          <a:ea typeface="+mn-ea"/>
                          <a:cs typeface="+mn-cs"/>
                        </a:rPr>
                        <a:t>stressed</a:t>
                      </a:r>
                      <a:r>
                        <a:rPr lang="en-US" sz="2400" b="0" i="0" u="none" strike="noStrike" kern="1200" dirty="0" smtClean="0">
                          <a:solidFill>
                            <a:schemeClr val="dk1"/>
                          </a:solidFill>
                          <a:latin typeface="+mn-lt"/>
                          <a:ea typeface="+mn-ea"/>
                          <a:cs typeface="+mn-cs"/>
                        </a:rPr>
                        <a:t>.  For </a:t>
                      </a:r>
                      <a:r>
                        <a:rPr lang="en-US" sz="2400" b="1" i="0" u="none" strike="noStrike" kern="1200" dirty="0" smtClean="0">
                          <a:solidFill>
                            <a:schemeClr val="dk1"/>
                          </a:solidFill>
                          <a:latin typeface="+mn-lt"/>
                          <a:ea typeface="+mn-ea"/>
                          <a:cs typeface="+mn-cs"/>
                        </a:rPr>
                        <a:t>this reason</a:t>
                      </a:r>
                      <a:r>
                        <a:rPr lang="en-US" sz="2400" b="0" i="0" u="none" strike="noStrike" kern="1200" dirty="0" smtClean="0">
                          <a:solidFill>
                            <a:schemeClr val="dk1"/>
                          </a:solidFill>
                          <a:latin typeface="+mn-lt"/>
                          <a:ea typeface="+mn-ea"/>
                          <a:cs typeface="+mn-cs"/>
                        </a:rPr>
                        <a:t>, I'd have to say my favorite color is blue."</a:t>
                      </a:r>
                      <a:endParaRPr lang="en-US" sz="2400" dirty="0"/>
                    </a:p>
                  </a:txBody>
                  <a:tcPr/>
                </a:tc>
                <a:tc>
                  <a:txBody>
                    <a:bodyPr/>
                    <a:lstStyle/>
                    <a:p>
                      <a:pPr algn="just"/>
                      <a:r>
                        <a:rPr lang="en-US" sz="2400" b="0" i="0" u="none" strike="noStrike" kern="1200" dirty="0" smtClean="0">
                          <a:solidFill>
                            <a:schemeClr val="dk1"/>
                          </a:solidFill>
                          <a:latin typeface="+mn-lt"/>
                          <a:ea typeface="+mn-ea"/>
                          <a:cs typeface="+mn-cs"/>
                        </a:rPr>
                        <a:t>"My favorite color is </a:t>
                      </a:r>
                      <a:r>
                        <a:rPr lang="en-US" sz="2400" b="1" i="0" u="none" strike="noStrike" kern="1200" dirty="0" smtClean="0">
                          <a:solidFill>
                            <a:schemeClr val="dk1"/>
                          </a:solidFill>
                          <a:latin typeface="+mn-lt"/>
                          <a:ea typeface="+mn-ea"/>
                          <a:cs typeface="+mn-cs"/>
                        </a:rPr>
                        <a:t>blue</a:t>
                      </a:r>
                      <a:r>
                        <a:rPr lang="en-US" sz="2400" b="0" i="0" u="none" strike="noStrike" kern="1200" dirty="0" smtClean="0">
                          <a:solidFill>
                            <a:schemeClr val="dk1"/>
                          </a:solidFill>
                          <a:latin typeface="+mn-lt"/>
                          <a:ea typeface="+mn-ea"/>
                          <a:cs typeface="+mn-cs"/>
                        </a:rPr>
                        <a:t>.  </a:t>
                      </a:r>
                      <a:r>
                        <a:rPr lang="en-US" sz="2400" b="1" i="0" u="none" strike="noStrike" kern="1200" dirty="0" smtClean="0">
                          <a:solidFill>
                            <a:schemeClr val="dk1"/>
                          </a:solidFill>
                          <a:latin typeface="+mn-lt"/>
                          <a:ea typeface="+mn-ea"/>
                          <a:cs typeface="+mn-cs"/>
                        </a:rPr>
                        <a:t>Blue</a:t>
                      </a:r>
                      <a:r>
                        <a:rPr lang="en-US" sz="2400" b="0" i="0" u="none" strike="noStrike" kern="1200" dirty="0" smtClean="0">
                          <a:solidFill>
                            <a:schemeClr val="dk1"/>
                          </a:solidFill>
                          <a:latin typeface="+mn-lt"/>
                          <a:ea typeface="+mn-ea"/>
                          <a:cs typeface="+mn-cs"/>
                        </a:rPr>
                        <a:t> sports cars go </a:t>
                      </a:r>
                      <a:r>
                        <a:rPr lang="en-US" sz="2400" b="1" i="0" u="none" strike="noStrike" kern="1200" dirty="0" smtClean="0">
                          <a:solidFill>
                            <a:schemeClr val="dk1"/>
                          </a:solidFill>
                          <a:latin typeface="+mn-lt"/>
                          <a:ea typeface="+mn-ea"/>
                          <a:cs typeface="+mn-cs"/>
                        </a:rPr>
                        <a:t>very fast</a:t>
                      </a:r>
                      <a:r>
                        <a:rPr lang="en-US" sz="2400" b="0" i="0" u="none" strike="noStrike" kern="1200" dirty="0" smtClean="0">
                          <a:solidFill>
                            <a:schemeClr val="dk1"/>
                          </a:solidFill>
                          <a:latin typeface="+mn-lt"/>
                          <a:ea typeface="+mn-ea"/>
                          <a:cs typeface="+mn-cs"/>
                        </a:rPr>
                        <a:t>.  Driving </a:t>
                      </a:r>
                      <a:r>
                        <a:rPr lang="en-US" sz="2400" b="1" i="0" u="none" strike="noStrike" kern="1200" dirty="0" smtClean="0">
                          <a:solidFill>
                            <a:schemeClr val="dk1"/>
                          </a:solidFill>
                          <a:latin typeface="+mn-lt"/>
                          <a:ea typeface="+mn-ea"/>
                          <a:cs typeface="+mn-cs"/>
                        </a:rPr>
                        <a:t>in this way</a:t>
                      </a:r>
                      <a:r>
                        <a:rPr lang="en-US" sz="2400" b="0" i="0" u="none" strike="noStrike" kern="1200" dirty="0" smtClean="0">
                          <a:solidFill>
                            <a:schemeClr val="dk1"/>
                          </a:solidFill>
                          <a:latin typeface="+mn-lt"/>
                          <a:ea typeface="+mn-ea"/>
                          <a:cs typeface="+mn-cs"/>
                        </a:rPr>
                        <a:t> is dangerous and can cause many </a:t>
                      </a:r>
                      <a:r>
                        <a:rPr lang="en-US" sz="2400" b="1" i="0" u="none" strike="noStrike" kern="1200" dirty="0" smtClean="0">
                          <a:solidFill>
                            <a:schemeClr val="dk1"/>
                          </a:solidFill>
                          <a:latin typeface="+mn-lt"/>
                          <a:ea typeface="+mn-ea"/>
                          <a:cs typeface="+mn-cs"/>
                        </a:rPr>
                        <a:t>car crashes</a:t>
                      </a:r>
                      <a:r>
                        <a:rPr lang="en-US" sz="2400" b="0" i="0" u="none" strike="noStrike" kern="1200" dirty="0" smtClean="0">
                          <a:solidFill>
                            <a:schemeClr val="dk1"/>
                          </a:solidFill>
                          <a:latin typeface="+mn-lt"/>
                          <a:ea typeface="+mn-ea"/>
                          <a:cs typeface="+mn-cs"/>
                        </a:rPr>
                        <a:t>.  I had a </a:t>
                      </a:r>
                      <a:r>
                        <a:rPr lang="en-US" sz="2400" b="1" i="0" u="none" strike="noStrike" kern="1200" dirty="0" smtClean="0">
                          <a:solidFill>
                            <a:schemeClr val="dk1"/>
                          </a:solidFill>
                          <a:latin typeface="+mn-lt"/>
                          <a:ea typeface="+mn-ea"/>
                          <a:cs typeface="+mn-cs"/>
                        </a:rPr>
                        <a:t>car accident </a:t>
                      </a:r>
                      <a:r>
                        <a:rPr lang="en-US" sz="2400" b="0" i="0" u="none" strike="noStrike" kern="1200" dirty="0" smtClean="0">
                          <a:solidFill>
                            <a:schemeClr val="dk1"/>
                          </a:solidFill>
                          <a:latin typeface="+mn-lt"/>
                          <a:ea typeface="+mn-ea"/>
                          <a:cs typeface="+mn-cs"/>
                        </a:rPr>
                        <a:t>once and </a:t>
                      </a:r>
                      <a:r>
                        <a:rPr lang="en-US" sz="2400" b="1" i="0" u="none" strike="noStrike" kern="1200" dirty="0" smtClean="0">
                          <a:solidFill>
                            <a:schemeClr val="dk1"/>
                          </a:solidFill>
                          <a:latin typeface="+mn-lt"/>
                          <a:ea typeface="+mn-ea"/>
                          <a:cs typeface="+mn-cs"/>
                        </a:rPr>
                        <a:t>broke my leg</a:t>
                      </a:r>
                      <a:r>
                        <a:rPr lang="en-US" sz="2400" b="0" i="0" u="none" strike="noStrike" kern="1200" dirty="0" smtClean="0">
                          <a:solidFill>
                            <a:schemeClr val="dk1"/>
                          </a:solidFill>
                          <a:latin typeface="+mn-lt"/>
                          <a:ea typeface="+mn-ea"/>
                          <a:cs typeface="+mn-cs"/>
                        </a:rPr>
                        <a:t>.  I was very sad because I had to miss a holiday in Europe because of </a:t>
                      </a:r>
                      <a:r>
                        <a:rPr lang="en-US" sz="2400" b="1" i="0" u="none" strike="noStrike" kern="1200" dirty="0" smtClean="0">
                          <a:solidFill>
                            <a:schemeClr val="dk1"/>
                          </a:solidFill>
                          <a:latin typeface="+mn-lt"/>
                          <a:ea typeface="+mn-ea"/>
                          <a:cs typeface="+mn-cs"/>
                        </a:rPr>
                        <a:t>the injury</a:t>
                      </a:r>
                      <a:r>
                        <a:rPr lang="en-US" sz="2400" b="0" i="0" u="none" strike="noStrike" kern="1200" dirty="0" smtClean="0">
                          <a:solidFill>
                            <a:schemeClr val="dk1"/>
                          </a:solidFill>
                          <a:latin typeface="+mn-lt"/>
                          <a:ea typeface="+mn-ea"/>
                          <a:cs typeface="+mn-cs"/>
                        </a:rPr>
                        <a:t>."</a:t>
                      </a:r>
                      <a:endParaRPr lang="en-US" sz="2400" dirty="0"/>
                    </a:p>
                  </a:txBody>
                  <a:tcPr/>
                </a:tc>
                <a:tc>
                  <a:txBody>
                    <a:bodyPr/>
                    <a:lstStyle/>
                    <a:p>
                      <a:pPr algn="just"/>
                      <a:r>
                        <a:rPr lang="en-US" sz="2400" b="0" i="0" u="none" strike="noStrike" kern="1200" dirty="0" smtClean="0">
                          <a:solidFill>
                            <a:schemeClr val="dk1"/>
                          </a:solidFill>
                          <a:latin typeface="+mn-lt"/>
                          <a:ea typeface="+mn-ea"/>
                          <a:cs typeface="+mn-cs"/>
                        </a:rPr>
                        <a:t>"My favorite color is blue.  I'm calm and relaxed.  In the summer I lie on the grass and look up."</a:t>
                      </a:r>
                      <a:endParaRPr lang="en-US" sz="2400" dirty="0"/>
                    </a:p>
                  </a:txBody>
                  <a:tcPr/>
                </a:tc>
              </a:tr>
            </a:tbl>
          </a:graphicData>
        </a:graphic>
      </p:graphicFrame>
      <p:sp>
        <p:nvSpPr>
          <p:cNvPr id="3" name="Espace réservé du numéro de diapositive 2"/>
          <p:cNvSpPr>
            <a:spLocks noGrp="1"/>
          </p:cNvSpPr>
          <p:nvPr>
            <p:ph type="sldNum" sz="quarter" idx="14"/>
          </p:nvPr>
        </p:nvSpPr>
        <p:spPr/>
        <p:txBody>
          <a:bodyPr/>
          <a:lstStyle/>
          <a:p>
            <a:fld id="{058DB212-BFA2-403F-85EF-DFD3FF6D973A}"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058DB212-BFA2-403F-85EF-DFD3FF6D973A}" type="slidenum">
              <a:rPr lang="en-US" smtClean="0"/>
              <a:pPr/>
              <a:t>28</a:t>
            </a:fld>
            <a:endParaRPr lang="en-US" dirty="0"/>
          </a:p>
        </p:txBody>
      </p:sp>
      <p:pic>
        <p:nvPicPr>
          <p:cNvPr id="43010" name="Picture 2"/>
          <p:cNvPicPr>
            <a:picLocks noChangeAspect="1" noChangeArrowheads="1"/>
          </p:cNvPicPr>
          <p:nvPr/>
        </p:nvPicPr>
        <p:blipFill>
          <a:blip r:embed="rId2"/>
          <a:srcRect/>
          <a:stretch>
            <a:fillRect/>
          </a:stretch>
        </p:blipFill>
        <p:spPr bwMode="auto">
          <a:xfrm>
            <a:off x="283778" y="378372"/>
            <a:ext cx="11682249" cy="568410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62607" y="536027"/>
            <a:ext cx="11159246" cy="5580994"/>
          </a:xfrm>
        </p:spPr>
        <p:txBody>
          <a:bodyPr/>
          <a:lstStyle/>
          <a:p>
            <a:r>
              <a:rPr lang="en-US" sz="2400" b="1" u="sng" dirty="0" smtClean="0"/>
              <a:t>In order to test the coherence and cohesion of what you write ask these questions:</a:t>
            </a:r>
          </a:p>
          <a:p>
            <a:endParaRPr lang="en-US" sz="2400" dirty="0" smtClean="0"/>
          </a:p>
          <a:p>
            <a:pPr marL="457200" indent="-457200" algn="justLow">
              <a:buFont typeface="+mj-lt"/>
              <a:buAutoNum type="arabicPeriod"/>
            </a:pPr>
            <a:r>
              <a:rPr lang="en-US" sz="2400" b="1" dirty="0" smtClean="0"/>
              <a:t>Pronouns and Determiners: </a:t>
            </a:r>
            <a:r>
              <a:rPr lang="en-US" sz="2400" dirty="0" smtClean="0"/>
              <a:t>does each pronoun/</a:t>
            </a:r>
            <a:r>
              <a:rPr lang="en-US" sz="2400" dirty="0" err="1" smtClean="0"/>
              <a:t>Dtr</a:t>
            </a:r>
            <a:r>
              <a:rPr lang="en-US" sz="2400" dirty="0" smtClean="0"/>
              <a:t> have a clear antecedent in its own sentence or the one just before? Have you used any pronouns/</a:t>
            </a:r>
            <a:r>
              <a:rPr lang="en-US" sz="2400" dirty="0" err="1" smtClean="0"/>
              <a:t>Dtr</a:t>
            </a:r>
            <a:r>
              <a:rPr lang="en-US" sz="2400" dirty="0" smtClean="0"/>
              <a:t> without antecedents? Does each pronoun/</a:t>
            </a:r>
            <a:r>
              <a:rPr lang="en-US" sz="2400" dirty="0" err="1" smtClean="0"/>
              <a:t>Dtr</a:t>
            </a:r>
            <a:r>
              <a:rPr lang="en-US" sz="2400" dirty="0" smtClean="0"/>
              <a:t> agree with its antecedent in number and gender? Have you used the same point of view the whole composition, or have you shifted from first- to second- to third-person pronouns without a reason? </a:t>
            </a:r>
          </a:p>
          <a:p>
            <a:pPr marL="457200" indent="-457200" algn="justLow">
              <a:buFont typeface="+mj-lt"/>
              <a:buAutoNum type="arabicPeriod"/>
            </a:pPr>
            <a:r>
              <a:rPr lang="en-US" sz="2400" b="1" dirty="0" smtClean="0"/>
              <a:t>Adverbs: </a:t>
            </a:r>
            <a:r>
              <a:rPr lang="en-US" sz="2400" dirty="0" smtClean="0"/>
              <a:t>Do adverbs (single words, phrases, and clauses) show relationships between ideas clearly? Do you need more adverbs? Have you used the right word to show the meaning you want? </a:t>
            </a:r>
          </a:p>
          <a:p>
            <a:pPr marL="457200" indent="-457200" algn="justLow">
              <a:buFont typeface="+mj-lt"/>
              <a:buAutoNum type="arabicPeriod"/>
            </a:pPr>
            <a:r>
              <a:rPr lang="en-US" sz="2400" b="1" dirty="0" smtClean="0"/>
              <a:t>Conjunctions: </a:t>
            </a:r>
            <a:r>
              <a:rPr lang="en-US" sz="2400" dirty="0" smtClean="0"/>
              <a:t>Have you used conjunctions where they are needed, Have you used the right word to show the meaning you want?</a:t>
            </a:r>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76B3-D03C-4451-8EB4-18D3076077B3}"/>
              </a:ext>
            </a:extLst>
          </p:cNvPr>
          <p:cNvSpPr>
            <a:spLocks noGrp="1"/>
          </p:cNvSpPr>
          <p:nvPr>
            <p:ph type="title"/>
          </p:nvPr>
        </p:nvSpPr>
        <p:spPr>
          <a:xfrm>
            <a:off x="659175" y="386256"/>
            <a:ext cx="10862677" cy="446281"/>
          </a:xfrm>
        </p:spPr>
        <p:txBody>
          <a:bodyPr/>
          <a:lstStyle/>
          <a:p>
            <a:r>
              <a:rPr lang="en-ZA" dirty="0" smtClean="0"/>
              <a:t>Resume</a:t>
            </a:r>
            <a:endParaRPr lang="en-ZA" dirty="0"/>
          </a:p>
        </p:txBody>
      </p:sp>
      <p:sp>
        <p:nvSpPr>
          <p:cNvPr id="3" name="Text Placeholder 2">
            <a:extLst>
              <a:ext uri="{FF2B5EF4-FFF2-40B4-BE49-F238E27FC236}">
                <a16:creationId xmlns:a16="http://schemas.microsoft.com/office/drawing/2014/main" xmlns="" id="{348A36BD-3D0C-42D5-A5D3-CE11F484185A}"/>
              </a:ext>
            </a:extLst>
          </p:cNvPr>
          <p:cNvSpPr>
            <a:spLocks noGrp="1"/>
          </p:cNvSpPr>
          <p:nvPr>
            <p:ph type="body" sz="quarter" idx="12"/>
          </p:nvPr>
        </p:nvSpPr>
        <p:spPr>
          <a:xfrm>
            <a:off x="659175" y="938110"/>
            <a:ext cx="10862677" cy="360362"/>
          </a:xfrm>
        </p:spPr>
        <p:txBody>
          <a:bodyPr/>
          <a:lstStyle/>
          <a:p>
            <a:r>
              <a:rPr lang="en-ZA" sz="2400" dirty="0" smtClean="0"/>
              <a:t>Academic writing</a:t>
            </a:r>
            <a:endParaRPr lang="en-ZA" sz="2400" noProof="1"/>
          </a:p>
        </p:txBody>
      </p:sp>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564581" y="1587600"/>
            <a:ext cx="9887957" cy="4356000"/>
          </a:xfrm>
        </p:spPr>
        <p:txBody>
          <a:bodyPr/>
          <a:lstStyle/>
          <a:p>
            <a:pPr>
              <a:buNone/>
            </a:pPr>
            <a:r>
              <a:rPr lang="en-US" sz="2400" dirty="0" smtClean="0"/>
              <a:t>  </a:t>
            </a:r>
            <a:r>
              <a:rPr lang="en-US" sz="2400" u="sng" dirty="0" smtClean="0"/>
              <a:t>Having a clear sense of :</a:t>
            </a:r>
            <a:endParaRPr lang="en-US" sz="2400" b="1" u="sng" dirty="0" smtClean="0"/>
          </a:p>
          <a:p>
            <a:r>
              <a:rPr lang="en-US" sz="2400" b="1" dirty="0" smtClean="0"/>
              <a:t>Organization, </a:t>
            </a:r>
          </a:p>
          <a:p>
            <a:r>
              <a:rPr lang="en-US" sz="2400" b="1" dirty="0" smtClean="0"/>
              <a:t>Audience,</a:t>
            </a:r>
          </a:p>
          <a:p>
            <a:r>
              <a:rPr lang="en-US" sz="2400" b="1" dirty="0" smtClean="0"/>
              <a:t>Purpose,</a:t>
            </a:r>
          </a:p>
          <a:p>
            <a:r>
              <a:rPr lang="en-US" sz="2400" b="1" dirty="0" smtClean="0"/>
              <a:t>Flow,</a:t>
            </a:r>
          </a:p>
          <a:p>
            <a:pPr>
              <a:buNone/>
            </a:pPr>
            <a:r>
              <a:rPr lang="en-US" sz="2400" b="1" dirty="0" smtClean="0"/>
              <a:t> And Presentation considerations is </a:t>
            </a:r>
            <a:r>
              <a:rPr lang="en-US" sz="2400" dirty="0" smtClean="0"/>
              <a:t>the most important aspect of becoming a good writer in your field or discipline.</a:t>
            </a:r>
            <a:endParaRPr lang="fr-FR" sz="2400" dirty="0" smtClean="0"/>
          </a:p>
          <a:p>
            <a:endParaRPr lang="en-ZA" dirty="0"/>
          </a:p>
        </p:txBody>
      </p:sp>
      <p:sp>
        <p:nvSpPr>
          <p:cNvPr id="5" name="Slide Number Placeholder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a:lstStyle/>
          <a:p>
            <a:fld id="{058DB212-BFA2-403F-85EF-DFD3FF6D973A}" type="slidenum">
              <a:rPr lang="en-ZA" smtClean="0"/>
              <a:pPr/>
              <a:t>3</a:t>
            </a:fld>
            <a:endParaRPr lang="en-ZA" dirty="0"/>
          </a:p>
        </p:txBody>
      </p:sp>
      <p:grpSp>
        <p:nvGrpSpPr>
          <p:cNvPr id="38" name="Group 37" descr="High School Sticker Heart">
            <a:extLst>
              <a:ext uri="{FF2B5EF4-FFF2-40B4-BE49-F238E27FC236}">
                <a16:creationId xmlns:a16="http://schemas.microsoft.com/office/drawing/2014/main" xmlns="" id="{62D7FB1E-5AA9-4E84-8112-DAB89487ED15}"/>
              </a:ext>
            </a:extLst>
          </p:cNvPr>
          <p:cNvGrpSpPr>
            <a:grpSpLocks noChangeAspect="1"/>
          </p:cNvGrpSpPr>
          <p:nvPr/>
        </p:nvGrpSpPr>
        <p:grpSpPr>
          <a:xfrm rot="760211">
            <a:off x="10826833" y="300231"/>
            <a:ext cx="1012825" cy="1012825"/>
            <a:chOff x="7950627" y="2930800"/>
            <a:chExt cx="1012825" cy="1012825"/>
          </a:xfrm>
        </p:grpSpPr>
        <p:sp>
          <p:nvSpPr>
            <p:cNvPr id="39" name="Freeform: Shape 38">
              <a:extLst>
                <a:ext uri="{FF2B5EF4-FFF2-40B4-BE49-F238E27FC236}">
                  <a16:creationId xmlns:a16="http://schemas.microsoft.com/office/drawing/2014/main" xmlns=""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ZA" dirty="0"/>
            </a:p>
          </p:txBody>
        </p:sp>
        <p:sp>
          <p:nvSpPr>
            <p:cNvPr id="40" name="Freeform: Shape 39">
              <a:extLst>
                <a:ext uri="{FF2B5EF4-FFF2-40B4-BE49-F238E27FC236}">
                  <a16:creationId xmlns:a16="http://schemas.microsoft.com/office/drawing/2014/main" xmlns=""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ZA" dirty="0"/>
            </a:p>
          </p:txBody>
        </p:sp>
        <p:sp>
          <p:nvSpPr>
            <p:cNvPr id="41" name="Freeform: Shape 40">
              <a:extLst>
                <a:ext uri="{FF2B5EF4-FFF2-40B4-BE49-F238E27FC236}">
                  <a16:creationId xmlns:a16="http://schemas.microsoft.com/office/drawing/2014/main" xmlns=""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ZA" dirty="0"/>
            </a:p>
          </p:txBody>
        </p:sp>
        <p:sp>
          <p:nvSpPr>
            <p:cNvPr id="42" name="Freeform: Shape 41">
              <a:extLst>
                <a:ext uri="{FF2B5EF4-FFF2-40B4-BE49-F238E27FC236}">
                  <a16:creationId xmlns:a16="http://schemas.microsoft.com/office/drawing/2014/main" xmlns=""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ZA" dirty="0"/>
            </a:p>
          </p:txBody>
        </p:sp>
      </p:grpSp>
      <p:grpSp>
        <p:nvGrpSpPr>
          <p:cNvPr id="64" name="Group 63" descr="High School Sticker Smart Food&#10;">
            <a:extLst>
              <a:ext uri="{FF2B5EF4-FFF2-40B4-BE49-F238E27FC236}">
                <a16:creationId xmlns:a16="http://schemas.microsoft.com/office/drawing/2014/main" xmlns="" id="{18CAB5F5-E27F-44B0-9430-A448E6C1A328}"/>
              </a:ext>
            </a:extLst>
          </p:cNvPr>
          <p:cNvGrpSpPr>
            <a:grpSpLocks noChangeAspect="1"/>
          </p:cNvGrpSpPr>
          <p:nvPr/>
        </p:nvGrpSpPr>
        <p:grpSpPr>
          <a:xfrm rot="20770368">
            <a:off x="10675177" y="5390372"/>
            <a:ext cx="1422447" cy="962244"/>
            <a:chOff x="228294" y="3266533"/>
            <a:chExt cx="971550" cy="657225"/>
          </a:xfrm>
        </p:grpSpPr>
        <p:sp>
          <p:nvSpPr>
            <p:cNvPr id="65" name="Freeform: Shape 64">
              <a:extLst>
                <a:ext uri="{FF2B5EF4-FFF2-40B4-BE49-F238E27FC236}">
                  <a16:creationId xmlns:a16="http://schemas.microsoft.com/office/drawing/2014/main" xmlns="" id="{67C09DE5-3657-4424-BB7C-0CECC1EA6D1D}"/>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ZA" dirty="0"/>
            </a:p>
          </p:txBody>
        </p:sp>
        <p:sp>
          <p:nvSpPr>
            <p:cNvPr id="66" name="Freeform: Shape 65">
              <a:extLst>
                <a:ext uri="{FF2B5EF4-FFF2-40B4-BE49-F238E27FC236}">
                  <a16:creationId xmlns:a16="http://schemas.microsoft.com/office/drawing/2014/main" xmlns="" id="{87574FE6-AEC6-439E-A680-B50477530EB5}"/>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ZA" dirty="0"/>
            </a:p>
          </p:txBody>
        </p:sp>
        <p:sp>
          <p:nvSpPr>
            <p:cNvPr id="67" name="Freeform: Shape 66">
              <a:extLst>
                <a:ext uri="{FF2B5EF4-FFF2-40B4-BE49-F238E27FC236}">
                  <a16:creationId xmlns:a16="http://schemas.microsoft.com/office/drawing/2014/main" xmlns="" id="{AD8A1E0C-5B00-4ED9-BCAE-2406FC1F3ED6}"/>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ZA" dirty="0"/>
            </a:p>
          </p:txBody>
        </p:sp>
        <p:sp>
          <p:nvSpPr>
            <p:cNvPr id="68" name="Freeform: Shape 67">
              <a:extLst>
                <a:ext uri="{FF2B5EF4-FFF2-40B4-BE49-F238E27FC236}">
                  <a16:creationId xmlns:a16="http://schemas.microsoft.com/office/drawing/2014/main" xmlns="" id="{8549F401-AD1C-4D64-8D43-7E497C11EFD1}"/>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ZA" dirty="0"/>
            </a:p>
          </p:txBody>
        </p:sp>
        <p:sp>
          <p:nvSpPr>
            <p:cNvPr id="69" name="Freeform: Shape 68">
              <a:extLst>
                <a:ext uri="{FF2B5EF4-FFF2-40B4-BE49-F238E27FC236}">
                  <a16:creationId xmlns:a16="http://schemas.microsoft.com/office/drawing/2014/main" xmlns="" id="{339A360D-A741-4ED2-A909-EFADD53121FE}"/>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ZA" dirty="0"/>
            </a:p>
          </p:txBody>
        </p:sp>
        <p:sp>
          <p:nvSpPr>
            <p:cNvPr id="70" name="Freeform: Shape 69">
              <a:extLst>
                <a:ext uri="{FF2B5EF4-FFF2-40B4-BE49-F238E27FC236}">
                  <a16:creationId xmlns:a16="http://schemas.microsoft.com/office/drawing/2014/main" xmlns="" id="{E18F84CB-07F0-46E2-9429-767EA83F1DE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ZA" dirty="0"/>
            </a:p>
          </p:txBody>
        </p:sp>
        <p:sp>
          <p:nvSpPr>
            <p:cNvPr id="71" name="Freeform: Shape 70">
              <a:extLst>
                <a:ext uri="{FF2B5EF4-FFF2-40B4-BE49-F238E27FC236}">
                  <a16:creationId xmlns:a16="http://schemas.microsoft.com/office/drawing/2014/main" xmlns="" id="{18880A20-0C66-4168-BE88-542EFC12A717}"/>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ZA" dirty="0"/>
            </a:p>
          </p:txBody>
        </p:sp>
        <p:sp>
          <p:nvSpPr>
            <p:cNvPr id="72" name="Freeform: Shape 71">
              <a:extLst>
                <a:ext uri="{FF2B5EF4-FFF2-40B4-BE49-F238E27FC236}">
                  <a16:creationId xmlns:a16="http://schemas.microsoft.com/office/drawing/2014/main" xmlns="" id="{78ACC600-FB4F-43E0-A5CB-069C2A8D2524}"/>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ZA" dirty="0"/>
            </a:p>
          </p:txBody>
        </p:sp>
        <p:sp>
          <p:nvSpPr>
            <p:cNvPr id="73" name="Freeform: Shape 72">
              <a:extLst>
                <a:ext uri="{FF2B5EF4-FFF2-40B4-BE49-F238E27FC236}">
                  <a16:creationId xmlns:a16="http://schemas.microsoft.com/office/drawing/2014/main" xmlns="" id="{4432FEAB-C38D-450E-B076-C7976C6AE13C}"/>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ZA" dirty="0"/>
            </a:p>
          </p:txBody>
        </p:sp>
        <p:sp>
          <p:nvSpPr>
            <p:cNvPr id="74" name="Freeform: Shape 73">
              <a:extLst>
                <a:ext uri="{FF2B5EF4-FFF2-40B4-BE49-F238E27FC236}">
                  <a16:creationId xmlns:a16="http://schemas.microsoft.com/office/drawing/2014/main" xmlns="" id="{59E5CF13-8ECB-4CA4-B302-178980EB996E}"/>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ZA" dirty="0"/>
            </a:p>
          </p:txBody>
        </p:sp>
        <p:sp>
          <p:nvSpPr>
            <p:cNvPr id="75" name="Freeform: Shape 74">
              <a:extLst>
                <a:ext uri="{FF2B5EF4-FFF2-40B4-BE49-F238E27FC236}">
                  <a16:creationId xmlns:a16="http://schemas.microsoft.com/office/drawing/2014/main" xmlns="" id="{136DE21F-6320-4D2E-B4A4-EBCD8B29DBB6}"/>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ZA" dirty="0"/>
            </a:p>
          </p:txBody>
        </p:sp>
        <p:sp>
          <p:nvSpPr>
            <p:cNvPr id="76" name="Freeform: Shape 75">
              <a:extLst>
                <a:ext uri="{FF2B5EF4-FFF2-40B4-BE49-F238E27FC236}">
                  <a16:creationId xmlns:a16="http://schemas.microsoft.com/office/drawing/2014/main" xmlns="" id="{FA704B99-4EE9-47E1-BEA3-0A7D7041943C}"/>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ZA" dirty="0"/>
            </a:p>
          </p:txBody>
        </p:sp>
        <p:sp>
          <p:nvSpPr>
            <p:cNvPr id="77" name="Freeform: Shape 76">
              <a:extLst>
                <a:ext uri="{FF2B5EF4-FFF2-40B4-BE49-F238E27FC236}">
                  <a16:creationId xmlns:a16="http://schemas.microsoft.com/office/drawing/2014/main" xmlns="" id="{B3327A96-AF48-4846-BA2B-9E9C8410DDC6}"/>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ZA" dirty="0"/>
            </a:p>
          </p:txBody>
        </p:sp>
        <p:sp>
          <p:nvSpPr>
            <p:cNvPr id="78" name="Freeform: Shape 77">
              <a:extLst>
                <a:ext uri="{FF2B5EF4-FFF2-40B4-BE49-F238E27FC236}">
                  <a16:creationId xmlns:a16="http://schemas.microsoft.com/office/drawing/2014/main" xmlns="" id="{CE03ABA5-AE86-40BD-9434-BCE71F56764E}"/>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ZA" dirty="0"/>
            </a:p>
          </p:txBody>
        </p:sp>
        <p:sp>
          <p:nvSpPr>
            <p:cNvPr id="79" name="Freeform: Shape 78">
              <a:extLst>
                <a:ext uri="{FF2B5EF4-FFF2-40B4-BE49-F238E27FC236}">
                  <a16:creationId xmlns:a16="http://schemas.microsoft.com/office/drawing/2014/main" xmlns="" id="{F23C1FC6-2D5D-4201-967A-C863F6F73C69}"/>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ZA" dirty="0"/>
            </a:p>
          </p:txBody>
        </p:sp>
        <p:sp>
          <p:nvSpPr>
            <p:cNvPr id="80" name="Freeform: Shape 79">
              <a:extLst>
                <a:ext uri="{FF2B5EF4-FFF2-40B4-BE49-F238E27FC236}">
                  <a16:creationId xmlns:a16="http://schemas.microsoft.com/office/drawing/2014/main" xmlns="" id="{93FFDCBC-CC8D-4C68-A0A0-451FE8B56711}"/>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ZA" dirty="0"/>
            </a:p>
          </p:txBody>
        </p:sp>
        <p:sp>
          <p:nvSpPr>
            <p:cNvPr id="81" name="Freeform: Shape 80">
              <a:extLst>
                <a:ext uri="{FF2B5EF4-FFF2-40B4-BE49-F238E27FC236}">
                  <a16:creationId xmlns:a16="http://schemas.microsoft.com/office/drawing/2014/main" xmlns="" id="{44AD2142-8C0F-4EA0-B861-2EAE8B61D684}"/>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ZA" dirty="0"/>
            </a:p>
          </p:txBody>
        </p:sp>
        <p:sp>
          <p:nvSpPr>
            <p:cNvPr id="82" name="Freeform: Shape 81">
              <a:extLst>
                <a:ext uri="{FF2B5EF4-FFF2-40B4-BE49-F238E27FC236}">
                  <a16:creationId xmlns:a16="http://schemas.microsoft.com/office/drawing/2014/main" xmlns="" id="{FF4717A7-771B-460A-BA2A-94ED553ABC6C}"/>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ZA" dirty="0"/>
            </a:p>
          </p:txBody>
        </p:sp>
        <p:sp>
          <p:nvSpPr>
            <p:cNvPr id="83" name="Freeform: Shape 82">
              <a:extLst>
                <a:ext uri="{FF2B5EF4-FFF2-40B4-BE49-F238E27FC236}">
                  <a16:creationId xmlns:a16="http://schemas.microsoft.com/office/drawing/2014/main" xmlns="" id="{3FA82FEE-A7A8-41C1-A903-1A2701353899}"/>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ZA" dirty="0"/>
            </a:p>
          </p:txBody>
        </p:sp>
        <p:sp>
          <p:nvSpPr>
            <p:cNvPr id="84" name="Freeform: Shape 83">
              <a:extLst>
                <a:ext uri="{FF2B5EF4-FFF2-40B4-BE49-F238E27FC236}">
                  <a16:creationId xmlns:a16="http://schemas.microsoft.com/office/drawing/2014/main" xmlns="" id="{86376422-1987-4F97-9883-28A68BF35B85}"/>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ZA" dirty="0"/>
            </a:p>
          </p:txBody>
        </p:sp>
        <p:sp>
          <p:nvSpPr>
            <p:cNvPr id="85" name="Freeform: Shape 84">
              <a:extLst>
                <a:ext uri="{FF2B5EF4-FFF2-40B4-BE49-F238E27FC236}">
                  <a16:creationId xmlns:a16="http://schemas.microsoft.com/office/drawing/2014/main" xmlns="" id="{DEE01BF6-02BD-474C-B95D-D0B67E1B6376}"/>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ZA" dirty="0"/>
            </a:p>
          </p:txBody>
        </p:sp>
        <p:sp>
          <p:nvSpPr>
            <p:cNvPr id="86" name="Freeform: Shape 85">
              <a:extLst>
                <a:ext uri="{FF2B5EF4-FFF2-40B4-BE49-F238E27FC236}">
                  <a16:creationId xmlns:a16="http://schemas.microsoft.com/office/drawing/2014/main" xmlns="" id="{F8061384-933A-4A82-99CD-0761FDE197A6}"/>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ZA" dirty="0"/>
            </a:p>
          </p:txBody>
        </p:sp>
        <p:sp>
          <p:nvSpPr>
            <p:cNvPr id="87" name="Freeform: Shape 86">
              <a:extLst>
                <a:ext uri="{FF2B5EF4-FFF2-40B4-BE49-F238E27FC236}">
                  <a16:creationId xmlns:a16="http://schemas.microsoft.com/office/drawing/2014/main" xmlns="" id="{FB1E0457-3867-4701-BC2B-CDC8259E6D5C}"/>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ZA" dirty="0"/>
            </a:p>
          </p:txBody>
        </p:sp>
        <p:sp>
          <p:nvSpPr>
            <p:cNvPr id="88" name="Freeform: Shape 87">
              <a:extLst>
                <a:ext uri="{FF2B5EF4-FFF2-40B4-BE49-F238E27FC236}">
                  <a16:creationId xmlns:a16="http://schemas.microsoft.com/office/drawing/2014/main" xmlns="" id="{2AF27C88-8BE9-49FA-A65D-03FA5F3227BA}"/>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ZA" dirty="0"/>
            </a:p>
          </p:txBody>
        </p:sp>
        <p:sp>
          <p:nvSpPr>
            <p:cNvPr id="89" name="Freeform: Shape 88">
              <a:extLst>
                <a:ext uri="{FF2B5EF4-FFF2-40B4-BE49-F238E27FC236}">
                  <a16:creationId xmlns:a16="http://schemas.microsoft.com/office/drawing/2014/main" xmlns="" id="{F6411DD5-0E7F-448B-8DAA-0A6D6803F565}"/>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ZA" dirty="0"/>
            </a:p>
          </p:txBody>
        </p:sp>
        <p:sp>
          <p:nvSpPr>
            <p:cNvPr id="90" name="Freeform: Shape 89">
              <a:extLst>
                <a:ext uri="{FF2B5EF4-FFF2-40B4-BE49-F238E27FC236}">
                  <a16:creationId xmlns:a16="http://schemas.microsoft.com/office/drawing/2014/main" xmlns="" id="{C6ABD900-0229-44CC-B3F4-729523036D4B}"/>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ZA" dirty="0"/>
            </a:p>
          </p:txBody>
        </p:sp>
        <p:sp>
          <p:nvSpPr>
            <p:cNvPr id="91" name="Freeform: Shape 90">
              <a:extLst>
                <a:ext uri="{FF2B5EF4-FFF2-40B4-BE49-F238E27FC236}">
                  <a16:creationId xmlns:a16="http://schemas.microsoft.com/office/drawing/2014/main" xmlns="" id="{66737B89-BAD2-4AB1-8F04-090F95CF0C2C}"/>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ZA" dirty="0"/>
            </a:p>
          </p:txBody>
        </p:sp>
      </p:grpSp>
      <p:grpSp>
        <p:nvGrpSpPr>
          <p:cNvPr id="92" name="Group 91" descr="High School Sticker Always be Awesome&#10;">
            <a:extLst>
              <a:ext uri="{FF2B5EF4-FFF2-40B4-BE49-F238E27FC236}">
                <a16:creationId xmlns:a16="http://schemas.microsoft.com/office/drawing/2014/main" xmlns="" id="{E497ACBB-DC34-4A9A-B4A1-37623C0E2880}"/>
              </a:ext>
            </a:extLst>
          </p:cNvPr>
          <p:cNvGrpSpPr/>
          <p:nvPr/>
        </p:nvGrpSpPr>
        <p:grpSpPr>
          <a:xfrm>
            <a:off x="7978897" y="1983377"/>
            <a:ext cx="1386076" cy="1386076"/>
            <a:chOff x="8928483" y="3214646"/>
            <a:chExt cx="1386076" cy="1386076"/>
          </a:xfrm>
        </p:grpSpPr>
        <p:grpSp>
          <p:nvGrpSpPr>
            <p:cNvPr id="93" name="Group 92" descr="High School Sticker Be Awesome">
              <a:extLst>
                <a:ext uri="{FF2B5EF4-FFF2-40B4-BE49-F238E27FC236}">
                  <a16:creationId xmlns:a16="http://schemas.microsoft.com/office/drawing/2014/main" xmlns=""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xmlns=""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ZA" dirty="0"/>
              </a:p>
            </p:txBody>
          </p:sp>
          <p:sp>
            <p:nvSpPr>
              <p:cNvPr id="98" name="Freeform: Shape 97">
                <a:extLst>
                  <a:ext uri="{FF2B5EF4-FFF2-40B4-BE49-F238E27FC236}">
                    <a16:creationId xmlns:a16="http://schemas.microsoft.com/office/drawing/2014/main" xmlns=""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ZA" dirty="0"/>
              </a:p>
            </p:txBody>
          </p:sp>
          <p:grpSp>
            <p:nvGrpSpPr>
              <p:cNvPr id="99" name="Group 98">
                <a:extLst>
                  <a:ext uri="{FF2B5EF4-FFF2-40B4-BE49-F238E27FC236}">
                    <a16:creationId xmlns:a16="http://schemas.microsoft.com/office/drawing/2014/main" xmlns=""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xmlns=""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ZA" dirty="0"/>
                </a:p>
              </p:txBody>
            </p:sp>
            <p:sp>
              <p:nvSpPr>
                <p:cNvPr id="111" name="Freeform: Shape 110">
                  <a:extLst>
                    <a:ext uri="{FF2B5EF4-FFF2-40B4-BE49-F238E27FC236}">
                      <a16:creationId xmlns:a16="http://schemas.microsoft.com/office/drawing/2014/main" xmlns=""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ZA" dirty="0"/>
                </a:p>
              </p:txBody>
            </p:sp>
            <p:sp>
              <p:nvSpPr>
                <p:cNvPr id="112" name="Freeform: Shape 111">
                  <a:extLst>
                    <a:ext uri="{FF2B5EF4-FFF2-40B4-BE49-F238E27FC236}">
                      <a16:creationId xmlns:a16="http://schemas.microsoft.com/office/drawing/2014/main" xmlns=""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ZA" dirty="0"/>
                </a:p>
              </p:txBody>
            </p:sp>
            <p:sp>
              <p:nvSpPr>
                <p:cNvPr id="113" name="Freeform: Shape 112">
                  <a:extLst>
                    <a:ext uri="{FF2B5EF4-FFF2-40B4-BE49-F238E27FC236}">
                      <a16:creationId xmlns:a16="http://schemas.microsoft.com/office/drawing/2014/main" xmlns=""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ZA" dirty="0"/>
                </a:p>
              </p:txBody>
            </p:sp>
            <p:sp>
              <p:nvSpPr>
                <p:cNvPr id="114" name="Freeform: Shape 113">
                  <a:extLst>
                    <a:ext uri="{FF2B5EF4-FFF2-40B4-BE49-F238E27FC236}">
                      <a16:creationId xmlns:a16="http://schemas.microsoft.com/office/drawing/2014/main" xmlns=""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ZA" dirty="0"/>
                </a:p>
              </p:txBody>
            </p:sp>
            <p:sp>
              <p:nvSpPr>
                <p:cNvPr id="115" name="Freeform: Shape 114">
                  <a:extLst>
                    <a:ext uri="{FF2B5EF4-FFF2-40B4-BE49-F238E27FC236}">
                      <a16:creationId xmlns:a16="http://schemas.microsoft.com/office/drawing/2014/main" xmlns=""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ZA" dirty="0"/>
                </a:p>
              </p:txBody>
            </p:sp>
          </p:grpSp>
          <p:grpSp>
            <p:nvGrpSpPr>
              <p:cNvPr id="100" name="Group 99">
                <a:extLst>
                  <a:ext uri="{FF2B5EF4-FFF2-40B4-BE49-F238E27FC236}">
                    <a16:creationId xmlns:a16="http://schemas.microsoft.com/office/drawing/2014/main" xmlns=""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xmlns=""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ZA" dirty="0"/>
                </a:p>
              </p:txBody>
            </p:sp>
            <p:sp>
              <p:nvSpPr>
                <p:cNvPr id="102" name="Freeform: Shape 101">
                  <a:extLst>
                    <a:ext uri="{FF2B5EF4-FFF2-40B4-BE49-F238E27FC236}">
                      <a16:creationId xmlns:a16="http://schemas.microsoft.com/office/drawing/2014/main" xmlns=""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ZA" dirty="0"/>
                </a:p>
              </p:txBody>
            </p:sp>
            <p:sp>
              <p:nvSpPr>
                <p:cNvPr id="103" name="Freeform: Shape 102">
                  <a:extLst>
                    <a:ext uri="{FF2B5EF4-FFF2-40B4-BE49-F238E27FC236}">
                      <a16:creationId xmlns:a16="http://schemas.microsoft.com/office/drawing/2014/main" xmlns=""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ZA" dirty="0"/>
                </a:p>
              </p:txBody>
            </p:sp>
            <p:sp>
              <p:nvSpPr>
                <p:cNvPr id="104" name="Freeform: Shape 103">
                  <a:extLst>
                    <a:ext uri="{FF2B5EF4-FFF2-40B4-BE49-F238E27FC236}">
                      <a16:creationId xmlns:a16="http://schemas.microsoft.com/office/drawing/2014/main" xmlns=""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ZA" dirty="0"/>
                </a:p>
              </p:txBody>
            </p:sp>
            <p:sp>
              <p:nvSpPr>
                <p:cNvPr id="105" name="Freeform: Shape 104">
                  <a:extLst>
                    <a:ext uri="{FF2B5EF4-FFF2-40B4-BE49-F238E27FC236}">
                      <a16:creationId xmlns:a16="http://schemas.microsoft.com/office/drawing/2014/main" xmlns=""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ZA" dirty="0"/>
                </a:p>
              </p:txBody>
            </p:sp>
            <p:sp>
              <p:nvSpPr>
                <p:cNvPr id="106" name="Freeform: Shape 105">
                  <a:extLst>
                    <a:ext uri="{FF2B5EF4-FFF2-40B4-BE49-F238E27FC236}">
                      <a16:creationId xmlns:a16="http://schemas.microsoft.com/office/drawing/2014/main" xmlns=""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ZA" dirty="0"/>
                </a:p>
              </p:txBody>
            </p:sp>
            <p:sp>
              <p:nvSpPr>
                <p:cNvPr id="107" name="Freeform: Shape 106">
                  <a:extLst>
                    <a:ext uri="{FF2B5EF4-FFF2-40B4-BE49-F238E27FC236}">
                      <a16:creationId xmlns:a16="http://schemas.microsoft.com/office/drawing/2014/main" xmlns=""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ZA" dirty="0"/>
                </a:p>
              </p:txBody>
            </p:sp>
            <p:sp>
              <p:nvSpPr>
                <p:cNvPr id="108" name="Freeform: Shape 107">
                  <a:extLst>
                    <a:ext uri="{FF2B5EF4-FFF2-40B4-BE49-F238E27FC236}">
                      <a16:creationId xmlns:a16="http://schemas.microsoft.com/office/drawing/2014/main" xmlns=""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ZA" dirty="0"/>
                </a:p>
              </p:txBody>
            </p:sp>
            <p:sp>
              <p:nvSpPr>
                <p:cNvPr id="109" name="Freeform: Shape 108">
                  <a:extLst>
                    <a:ext uri="{FF2B5EF4-FFF2-40B4-BE49-F238E27FC236}">
                      <a16:creationId xmlns:a16="http://schemas.microsoft.com/office/drawing/2014/main" xmlns=""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ZA" dirty="0"/>
                </a:p>
              </p:txBody>
            </p:sp>
          </p:grpSp>
        </p:grpSp>
        <p:sp>
          <p:nvSpPr>
            <p:cNvPr id="95" name="Freeform: Shape 94">
              <a:extLst>
                <a:ext uri="{FF2B5EF4-FFF2-40B4-BE49-F238E27FC236}">
                  <a16:creationId xmlns:a16="http://schemas.microsoft.com/office/drawing/2014/main" xmlns=""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ZA" dirty="0"/>
            </a:p>
          </p:txBody>
        </p:sp>
        <p:sp>
          <p:nvSpPr>
            <p:cNvPr id="96" name="Freeform: Shape 95">
              <a:extLst>
                <a:ext uri="{FF2B5EF4-FFF2-40B4-BE49-F238E27FC236}">
                  <a16:creationId xmlns:a16="http://schemas.microsoft.com/office/drawing/2014/main" xmlns=""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ZA" dirty="0"/>
            </a:p>
          </p:txBody>
        </p:sp>
        <p:sp>
          <p:nvSpPr>
            <p:cNvPr id="94" name="Freeform: Shape 93">
              <a:extLst>
                <a:ext uri="{FF2B5EF4-FFF2-40B4-BE49-F238E27FC236}">
                  <a16:creationId xmlns:a16="http://schemas.microsoft.com/office/drawing/2014/main" xmlns=""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ZA" dirty="0"/>
            </a:p>
          </p:txBody>
        </p:sp>
      </p:grpSp>
      <p:sp>
        <p:nvSpPr>
          <p:cNvPr id="117" name="ZoneTexte 116"/>
          <p:cNvSpPr txBox="1"/>
          <p:nvPr/>
        </p:nvSpPr>
        <p:spPr>
          <a:xfrm>
            <a:off x="567559" y="1340069"/>
            <a:ext cx="11146220" cy="400110"/>
          </a:xfrm>
          <a:prstGeom prst="rect">
            <a:avLst/>
          </a:prstGeom>
          <a:noFill/>
        </p:spPr>
        <p:txBody>
          <a:bodyPr wrap="square" rtlCol="0">
            <a:spAutoFit/>
          </a:bodyPr>
          <a:lstStyle/>
          <a:p>
            <a:r>
              <a:rPr lang="fr-FR" sz="2000" dirty="0" smtClean="0"/>
              <a:t>.</a:t>
            </a:r>
            <a:endParaRPr lang="fr-FR" sz="2000" dirty="0"/>
          </a:p>
        </p:txBody>
      </p:sp>
    </p:spTree>
    <p:extLst>
      <p:ext uri="{BB962C8B-B14F-4D97-AF65-F5344CB8AC3E}">
        <p14:creationId xmlns:p14="http://schemas.microsoft.com/office/powerpoint/2010/main" val="851971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4138" y="472966"/>
            <a:ext cx="11477296" cy="5407572"/>
          </a:xfrm>
        </p:spPr>
        <p:txBody>
          <a:bodyPr/>
          <a:lstStyle/>
          <a:p>
            <a:pPr algn="justLow"/>
            <a:r>
              <a:rPr lang="en-US" sz="2600" dirty="0" smtClean="0">
                <a:latin typeface="Andalus" pitchFamily="18" charset="-78"/>
                <a:cs typeface="Andalus" pitchFamily="18" charset="-78"/>
              </a:rPr>
              <a:t> </a:t>
            </a:r>
            <a:r>
              <a:rPr lang="en-US" sz="2600" dirty="0" smtClean="0"/>
              <a:t>The Australian prime minister has called an early election. </a:t>
            </a:r>
            <a:r>
              <a:rPr lang="en-US" sz="2600" b="1" dirty="0" smtClean="0"/>
              <a:t>The date</a:t>
            </a:r>
            <a:r>
              <a:rPr lang="en-US" sz="2600" dirty="0" smtClean="0"/>
              <a:t> was selected to coincide with the start of the Olympic Games. </a:t>
            </a:r>
            <a:r>
              <a:rPr lang="en-US" sz="2600" b="1" dirty="0" smtClean="0"/>
              <a:t>This decision</a:t>
            </a:r>
            <a:r>
              <a:rPr lang="en-US" sz="2600" dirty="0" smtClean="0"/>
              <a:t> was based on the views of </a:t>
            </a:r>
            <a:r>
              <a:rPr lang="en-US" sz="2600" b="1" dirty="0" smtClean="0"/>
              <a:t>his </a:t>
            </a:r>
            <a:r>
              <a:rPr lang="en-US" sz="2600" dirty="0" smtClean="0"/>
              <a:t>ministerial advisors, who predicted that voter confidence in the government’s policies would be strong </a:t>
            </a:r>
            <a:r>
              <a:rPr lang="en-US" sz="2600" b="1" dirty="0" smtClean="0"/>
              <a:t>at this time</a:t>
            </a:r>
            <a:r>
              <a:rPr lang="en-US" sz="2600" dirty="0" smtClean="0"/>
              <a:t>. </a:t>
            </a:r>
            <a:r>
              <a:rPr lang="en-US" sz="2600" b="1" dirty="0" smtClean="0"/>
              <a:t>As previously</a:t>
            </a:r>
            <a:r>
              <a:rPr lang="en-US" sz="2600" dirty="0" smtClean="0"/>
              <a:t> mentioned, decisions on the timing of elections are based on predictions of voter confidence in the existing government, </a:t>
            </a:r>
            <a:r>
              <a:rPr lang="en-US" sz="2600" b="1" dirty="0" smtClean="0"/>
              <a:t>but </a:t>
            </a:r>
            <a:r>
              <a:rPr lang="en-US" sz="2600" dirty="0" smtClean="0"/>
              <a:t>some consider that this move is manipulation. </a:t>
            </a:r>
          </a:p>
          <a:p>
            <a:pPr lvl="0" algn="justLow">
              <a:buNone/>
            </a:pPr>
            <a:endParaRPr lang="en-US" sz="2600" b="1" dirty="0" smtClean="0"/>
          </a:p>
          <a:p>
            <a:pPr lvl="0" algn="justLow">
              <a:buNone/>
            </a:pPr>
            <a:r>
              <a:rPr lang="en-US" sz="2600" b="1" dirty="0" smtClean="0"/>
              <a:t>   4. Repetition of Structure (parallel structure): </a:t>
            </a:r>
            <a:r>
              <a:rPr lang="en-US" sz="2600" dirty="0" smtClean="0"/>
              <a:t>Have you used the same grammatical structure for similar ideas or for ideas of the same importance? </a:t>
            </a:r>
          </a:p>
          <a:p>
            <a:pPr algn="justLow">
              <a:buNone/>
            </a:pPr>
            <a:r>
              <a:rPr lang="en-US" sz="2600" dirty="0" smtClean="0"/>
              <a:t> </a:t>
            </a:r>
          </a:p>
          <a:p>
            <a:pPr marL="361950" algn="justLow"/>
            <a:r>
              <a:rPr lang="en-US" sz="2600" dirty="0" smtClean="0"/>
              <a:t>And so, my fellow Americans: ask not what your country can do for you--ask what you can do for your country. </a:t>
            </a:r>
          </a:p>
          <a:p>
            <a:pPr>
              <a:buNone/>
            </a:pPr>
            <a:endParaRPr lang="en-US" sz="2400" dirty="0" smtClean="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5312" y="567559"/>
            <a:ext cx="11603420" cy="5707117"/>
          </a:xfrm>
        </p:spPr>
        <p:txBody>
          <a:bodyPr/>
          <a:lstStyle/>
          <a:p>
            <a:pPr lvl="0" algn="just">
              <a:buNone/>
            </a:pPr>
            <a:r>
              <a:rPr lang="en-US" sz="2600" dirty="0" smtClean="0"/>
              <a:t>   </a:t>
            </a:r>
            <a:r>
              <a:rPr lang="en-US" sz="2600" b="1" dirty="0" smtClean="0"/>
              <a:t>5. Repetition of Words: </a:t>
            </a:r>
            <a:r>
              <a:rPr lang="en-US" sz="2600" dirty="0" smtClean="0"/>
              <a:t>Have you repeated key words, especially nouns, so that the reader easily remembers what the you are writing about?</a:t>
            </a:r>
          </a:p>
          <a:p>
            <a:pPr algn="just"/>
            <a:endParaRPr lang="en-US" sz="2600" dirty="0" smtClean="0"/>
          </a:p>
          <a:p>
            <a:pPr marL="361950" algn="just"/>
            <a:r>
              <a:rPr lang="en-US" sz="2600" dirty="0" smtClean="0"/>
              <a:t>The problem with </a:t>
            </a:r>
            <a:r>
              <a:rPr lang="en-US" sz="2600" b="1" dirty="0" smtClean="0"/>
              <a:t>contemporary art </a:t>
            </a:r>
            <a:r>
              <a:rPr lang="en-US" sz="2600" dirty="0" smtClean="0"/>
              <a:t>is that it is not easily understood by most people. </a:t>
            </a:r>
            <a:r>
              <a:rPr lang="en-US" sz="2600" b="1" dirty="0" smtClean="0"/>
              <a:t>Contemporary art </a:t>
            </a:r>
            <a:r>
              <a:rPr lang="en-US" sz="2600" dirty="0" smtClean="0"/>
              <a:t>is deliberately abstract, and that means it leaves the viewer wondering what s/he is looking at</a:t>
            </a:r>
          </a:p>
          <a:p>
            <a:pPr lvl="0" algn="just">
              <a:buNone/>
            </a:pPr>
            <a:r>
              <a:rPr lang="fr-FR" sz="2600" b="1" dirty="0" smtClean="0"/>
              <a:t>   </a:t>
            </a:r>
          </a:p>
          <a:p>
            <a:pPr lvl="0" algn="just">
              <a:buNone/>
            </a:pPr>
            <a:r>
              <a:rPr lang="fr-FR" sz="2600" b="1" dirty="0" smtClean="0"/>
              <a:t>     6</a:t>
            </a:r>
            <a:r>
              <a:rPr lang="en-US" sz="2600" b="1" dirty="0" smtClean="0"/>
              <a:t>. Synonyms: </a:t>
            </a:r>
            <a:r>
              <a:rPr lang="en-US" sz="2600" dirty="0" smtClean="0"/>
              <a:t>Have you used synonyms in their correct meaning? </a:t>
            </a:r>
          </a:p>
          <a:p>
            <a:pPr lvl="0" algn="just">
              <a:buNone/>
            </a:pPr>
            <a:endParaRPr lang="en-US" sz="2600" dirty="0" smtClean="0"/>
          </a:p>
          <a:p>
            <a:pPr marL="441325" indent="-79375" algn="just"/>
            <a:r>
              <a:rPr lang="en-US" sz="2600" b="1" dirty="0" smtClean="0"/>
              <a:t>Myths</a:t>
            </a:r>
            <a:r>
              <a:rPr lang="en-US" sz="2600" dirty="0" smtClean="0"/>
              <a:t> narrate sacred histories and explain sacred origins. </a:t>
            </a:r>
            <a:r>
              <a:rPr lang="en-US" sz="2600" b="1" dirty="0" smtClean="0"/>
              <a:t>These traditional narratives</a:t>
            </a:r>
            <a:r>
              <a:rPr lang="en-US" sz="2600" dirty="0" smtClean="0"/>
              <a:t> are, in short, a set of beliefs that are a very real force in the lives of the people who tell them.</a:t>
            </a:r>
          </a:p>
          <a:p>
            <a:endParaRPr lang="en-US" sz="2000" dirty="0" smtClean="0"/>
          </a:p>
          <a:p>
            <a:pPr lvl="0">
              <a:buNone/>
            </a:pPr>
            <a:r>
              <a:rPr lang="en-US" sz="2000" dirty="0" smtClean="0"/>
              <a:t>   </a:t>
            </a:r>
            <a:r>
              <a:rPr lang="en-US" sz="2000" b="1" dirty="0" smtClean="0"/>
              <a:t> </a:t>
            </a:r>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0706" y="693683"/>
            <a:ext cx="10862678" cy="5218386"/>
          </a:xfrm>
        </p:spPr>
        <p:txBody>
          <a:bodyPr/>
          <a:lstStyle/>
          <a:p>
            <a:endParaRPr lang="en-US" sz="2400" dirty="0" smtClean="0"/>
          </a:p>
          <a:p>
            <a:pPr lvl="0" algn="justLow">
              <a:buNone/>
            </a:pPr>
            <a:r>
              <a:rPr lang="en-US" sz="2600" dirty="0" smtClean="0"/>
              <a:t>   </a:t>
            </a:r>
            <a:r>
              <a:rPr lang="en-US" sz="2600" b="1" dirty="0" smtClean="0"/>
              <a:t> 7.Order: </a:t>
            </a:r>
            <a:r>
              <a:rPr lang="en-US" sz="2600" dirty="0" smtClean="0"/>
              <a:t>Have you arranged your ideas in a clear order? (Chronological, Logical, Spatial orders) </a:t>
            </a:r>
          </a:p>
          <a:p>
            <a:pPr lvl="0" algn="justLow"/>
            <a:endParaRPr lang="en-US" sz="2600" dirty="0" smtClean="0"/>
          </a:p>
          <a:p>
            <a:pPr lvl="0" algn="justLow">
              <a:buNone/>
            </a:pPr>
            <a:r>
              <a:rPr lang="en-US" sz="2600" dirty="0" smtClean="0"/>
              <a:t>    </a:t>
            </a:r>
            <a:r>
              <a:rPr lang="en-US" sz="2600" b="1" dirty="0" smtClean="0"/>
              <a:t>8.Relevance: </a:t>
            </a:r>
            <a:r>
              <a:rPr lang="en-US" sz="2600" dirty="0" smtClean="0"/>
              <a:t>Have you kept to the point? Do you have any detail or illustration that is not directly related to the topic sentence of your paragraph or to the thesis statement of your whole composition?</a:t>
            </a:r>
          </a:p>
          <a:p>
            <a:pPr algn="justLow"/>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248" y="283779"/>
            <a:ext cx="11650717" cy="6164317"/>
          </a:xfrm>
        </p:spPr>
        <p:txBody>
          <a:bodyPr/>
          <a:lstStyle/>
          <a:p>
            <a:pPr algn="just">
              <a:buNone/>
            </a:pPr>
            <a:r>
              <a:rPr lang="en-US" sz="2400" dirty="0" smtClean="0"/>
              <a:t>    Moreover, writers also need to be aware of the way in which topics change and move on through a paragraph in English academic writing. The development of topics through a paragraph or longer pieces of text is called </a:t>
            </a:r>
            <a:r>
              <a:rPr lang="en-US" sz="2400" b="1" dirty="0" smtClean="0"/>
              <a:t>topical progression</a:t>
            </a:r>
            <a:r>
              <a:rPr lang="en-US" sz="2400" dirty="0" smtClean="0"/>
              <a:t>. There are </a:t>
            </a:r>
            <a:r>
              <a:rPr lang="en-US" sz="2400" b="1" dirty="0" smtClean="0"/>
              <a:t>4 basic patterns</a:t>
            </a:r>
            <a:r>
              <a:rPr lang="en-US" sz="2400" dirty="0" smtClean="0"/>
              <a:t> that writers can.</a:t>
            </a:r>
            <a:endParaRPr lang="en-US" sz="2400" b="1" dirty="0" smtClean="0"/>
          </a:p>
          <a:p>
            <a:pPr algn="just">
              <a:buNone/>
            </a:pPr>
            <a:r>
              <a:rPr lang="en-US" sz="2400" b="1" dirty="0" smtClean="0"/>
              <a:t>   </a:t>
            </a:r>
            <a:r>
              <a:rPr lang="en-US" sz="2400" b="1" u="sng" dirty="0" smtClean="0"/>
              <a:t>Pattern 1: Constant Topic</a:t>
            </a:r>
          </a:p>
          <a:p>
            <a:pPr algn="just">
              <a:buNone/>
            </a:pPr>
            <a:r>
              <a:rPr lang="en-US" sz="2400" b="1" dirty="0" smtClean="0"/>
              <a:t>   </a:t>
            </a:r>
            <a:r>
              <a:rPr lang="en-US" sz="2400" dirty="0" smtClean="0"/>
              <a:t>Here, the writer uses the same topic in a series of sentences. Often, the actual word(s) used in the topic of the first sentence may be repeated using </a:t>
            </a:r>
            <a:r>
              <a:rPr lang="en-US" sz="2400" dirty="0" smtClean="0">
                <a:hlinkClick r:id="rId2"/>
              </a:rPr>
              <a:t>identical wording</a:t>
            </a:r>
            <a:r>
              <a:rPr lang="en-US" sz="2400" dirty="0" smtClean="0"/>
              <a:t> or </a:t>
            </a:r>
            <a:r>
              <a:rPr lang="en-US" sz="2400" dirty="0" smtClean="0">
                <a:hlinkClick r:id="rId2"/>
              </a:rPr>
              <a:t>reduced wording</a:t>
            </a:r>
            <a:r>
              <a:rPr lang="en-US" sz="2400" dirty="0" smtClean="0"/>
              <a:t> (</a:t>
            </a:r>
            <a:r>
              <a:rPr lang="en-US" sz="2400" b="1" dirty="0" smtClean="0"/>
              <a:t>'ceramic ink'  'ink'</a:t>
            </a:r>
            <a:r>
              <a:rPr lang="en-US" sz="2400" dirty="0" smtClean="0"/>
              <a:t>) in the topic of a later sentence.</a:t>
            </a:r>
          </a:p>
          <a:p>
            <a:pPr algn="just">
              <a:buNone/>
            </a:pPr>
            <a:endParaRPr lang="en-US" sz="2400" dirty="0" smtClean="0"/>
          </a:p>
          <a:p>
            <a:pPr algn="just">
              <a:buNone/>
            </a:pPr>
            <a:endParaRPr lang="fr-FR" sz="2400" dirty="0" smtClean="0"/>
          </a:p>
          <a:p>
            <a:pPr algn="just">
              <a:buNone/>
            </a:pPr>
            <a:endParaRPr lang="en-US" sz="2400" dirty="0" smtClean="0"/>
          </a:p>
          <a:p>
            <a:pPr algn="just">
              <a:buNone/>
            </a:pPr>
            <a:endParaRPr lang="en-US" sz="2400" dirty="0" smtClean="0"/>
          </a:p>
          <a:p>
            <a:endParaRPr lang="en-US" sz="2400"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33</a:t>
            </a:fld>
            <a:endParaRPr lang="en-US" dirty="0"/>
          </a:p>
        </p:txBody>
      </p:sp>
      <p:pic>
        <p:nvPicPr>
          <p:cNvPr id="5" name="Image 4" descr="constant.jpg"/>
          <p:cNvPicPr>
            <a:picLocks noChangeAspect="1"/>
          </p:cNvPicPr>
          <p:nvPr/>
        </p:nvPicPr>
        <p:blipFill>
          <a:blip r:embed="rId3"/>
          <a:stretch>
            <a:fillRect/>
          </a:stretch>
        </p:blipFill>
        <p:spPr>
          <a:xfrm>
            <a:off x="283779" y="3216166"/>
            <a:ext cx="11666483" cy="31215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5310" y="268013"/>
            <a:ext cx="11587656" cy="5833241"/>
          </a:xfrm>
        </p:spPr>
        <p:txBody>
          <a:bodyPr/>
          <a:lstStyle/>
          <a:p>
            <a:pPr>
              <a:buNone/>
            </a:pPr>
            <a:r>
              <a:rPr lang="en-US" sz="2400" b="1" dirty="0" smtClean="0"/>
              <a:t>   </a:t>
            </a:r>
            <a:r>
              <a:rPr lang="en-US" sz="2400" b="1" u="sng" dirty="0" smtClean="0"/>
              <a:t>Pattern 2: Progressive Topic</a:t>
            </a:r>
          </a:p>
          <a:p>
            <a:pPr>
              <a:buNone/>
            </a:pPr>
            <a:r>
              <a:rPr lang="en-US" sz="2400" dirty="0" smtClean="0"/>
              <a:t>   In this pattern, an element of the comment of the previous sentence becomes the topic of the next. Sometimes, the actual word(s) used in the comment of the first sentence may be repeated in the topic of a later sentence, or a </a:t>
            </a:r>
            <a:r>
              <a:rPr lang="en-US" sz="2400" dirty="0" smtClean="0">
                <a:hlinkClick r:id="rId2"/>
              </a:rPr>
              <a:t>synonym</a:t>
            </a:r>
            <a:r>
              <a:rPr lang="en-US" sz="2400" dirty="0" smtClean="0"/>
              <a:t> or </a:t>
            </a:r>
            <a:r>
              <a:rPr lang="en-US" sz="2400" dirty="0" smtClean="0">
                <a:hlinkClick r:id="rId2"/>
              </a:rPr>
              <a:t>closely related word or phrase</a:t>
            </a:r>
            <a:r>
              <a:rPr lang="en-US" sz="2400" dirty="0" smtClean="0"/>
              <a:t> may be used.</a:t>
            </a:r>
          </a:p>
          <a:p>
            <a:pPr>
              <a:buNone/>
            </a:pPr>
            <a:endParaRPr lang="en-US" sz="2400" dirty="0" smtClean="0"/>
          </a:p>
          <a:p>
            <a:pPr>
              <a:buNone/>
            </a:pPr>
            <a:endParaRPr lang="en-US" sz="2400" dirty="0" smtClean="0"/>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34</a:t>
            </a:fld>
            <a:endParaRPr lang="en-US" dirty="0"/>
          </a:p>
        </p:txBody>
      </p:sp>
      <p:pic>
        <p:nvPicPr>
          <p:cNvPr id="5" name="Image 4" descr="progressive.jpg"/>
          <p:cNvPicPr>
            <a:picLocks noChangeAspect="1"/>
          </p:cNvPicPr>
          <p:nvPr/>
        </p:nvPicPr>
        <p:blipFill>
          <a:blip r:embed="rId3"/>
          <a:stretch>
            <a:fillRect/>
          </a:stretch>
        </p:blipFill>
        <p:spPr>
          <a:xfrm>
            <a:off x="346840" y="2380593"/>
            <a:ext cx="11524593" cy="36260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5310" y="268014"/>
            <a:ext cx="11587656" cy="5880538"/>
          </a:xfrm>
        </p:spPr>
        <p:txBody>
          <a:bodyPr/>
          <a:lstStyle/>
          <a:p>
            <a:pPr>
              <a:buNone/>
            </a:pPr>
            <a:r>
              <a:rPr lang="en-US" sz="2400" b="1" dirty="0" smtClean="0"/>
              <a:t>   </a:t>
            </a:r>
            <a:r>
              <a:rPr lang="en-US" sz="2400" b="1" u="sng" dirty="0" smtClean="0"/>
              <a:t>Pattern 3: Hypertopic </a:t>
            </a:r>
          </a:p>
          <a:p>
            <a:pPr>
              <a:buNone/>
            </a:pPr>
            <a:r>
              <a:rPr lang="en-US" sz="2400" dirty="0" smtClean="0"/>
              <a:t>   In this pattern, the first sentence introduces a general topic, the 'hypertopic', using a </a:t>
            </a:r>
            <a:r>
              <a:rPr lang="en-US" sz="2400" dirty="0" smtClean="0">
                <a:hlinkClick r:id="rId2"/>
              </a:rPr>
              <a:t>superordinate term</a:t>
            </a:r>
            <a:r>
              <a:rPr lang="en-US" sz="2400" dirty="0" smtClean="0"/>
              <a:t>. The topics of the following sentences form sub-topics (e.g., car, bicycle, train, bus) of the hypertopic (e.g., vehicle). Often, the relationship of the sub-topics to the hypertopic is common general knowledge, but other times the relationship between these may be understood only by expert readers in a particular field.</a:t>
            </a:r>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35</a:t>
            </a:fld>
            <a:endParaRPr lang="en-US" dirty="0"/>
          </a:p>
        </p:txBody>
      </p:sp>
      <p:pic>
        <p:nvPicPr>
          <p:cNvPr id="5" name="Image 4" descr="hyper.jpg"/>
          <p:cNvPicPr>
            <a:picLocks noChangeAspect="1"/>
          </p:cNvPicPr>
          <p:nvPr/>
        </p:nvPicPr>
        <p:blipFill>
          <a:blip r:embed="rId3"/>
          <a:stretch>
            <a:fillRect/>
          </a:stretch>
        </p:blipFill>
        <p:spPr>
          <a:xfrm>
            <a:off x="268014" y="2743199"/>
            <a:ext cx="11713779" cy="356300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68014" y="268014"/>
            <a:ext cx="11619186" cy="5880538"/>
          </a:xfrm>
        </p:spPr>
        <p:txBody>
          <a:bodyPr/>
          <a:lstStyle/>
          <a:p>
            <a:pPr>
              <a:buNone/>
            </a:pPr>
            <a:r>
              <a:rPr lang="en-US" sz="2400" b="1" dirty="0" smtClean="0"/>
              <a:t>   </a:t>
            </a:r>
            <a:r>
              <a:rPr lang="en-US" sz="2400" b="1" u="sng" dirty="0" smtClean="0"/>
              <a:t>Pattern 4: Split Topic</a:t>
            </a:r>
          </a:p>
          <a:p>
            <a:pPr>
              <a:buNone/>
            </a:pPr>
            <a:r>
              <a:rPr lang="en-US" sz="2400" dirty="0" smtClean="0"/>
              <a:t>   In this pattern, two or more elements of the </a:t>
            </a:r>
            <a:r>
              <a:rPr lang="en-US" sz="2400" b="1" dirty="0" smtClean="0"/>
              <a:t>'comment'</a:t>
            </a:r>
            <a:r>
              <a:rPr lang="en-US" sz="2400" dirty="0" smtClean="0"/>
              <a:t> in the first sentence are picked up as the topics of the following sentences. Sometimes, the actual word(s) used in the comment of the first sentence may be repeated using </a:t>
            </a:r>
            <a:r>
              <a:rPr lang="en-US" sz="2400" dirty="0" smtClean="0">
                <a:hlinkClick r:id="rId2"/>
              </a:rPr>
              <a:t>identical wording</a:t>
            </a:r>
            <a:r>
              <a:rPr lang="en-US" sz="2400" dirty="0" smtClean="0"/>
              <a:t> or </a:t>
            </a:r>
            <a:r>
              <a:rPr lang="en-US" sz="2400" dirty="0" smtClean="0">
                <a:hlinkClick r:id="rId2"/>
              </a:rPr>
              <a:t>reduced wording</a:t>
            </a:r>
            <a:r>
              <a:rPr lang="en-US" sz="2400" dirty="0" smtClean="0"/>
              <a:t> in the </a:t>
            </a:r>
            <a:r>
              <a:rPr lang="en-US" sz="2400" b="1" dirty="0" smtClean="0"/>
              <a:t>'split topics'</a:t>
            </a:r>
            <a:r>
              <a:rPr lang="en-US" sz="2400" dirty="0" smtClean="0"/>
              <a:t> that follow, though a </a:t>
            </a:r>
            <a:r>
              <a:rPr lang="en-US" sz="2400" dirty="0" smtClean="0">
                <a:hlinkClick r:id="rId2"/>
              </a:rPr>
              <a:t>synonym</a:t>
            </a:r>
            <a:r>
              <a:rPr lang="en-US" sz="2400" dirty="0" smtClean="0"/>
              <a:t> may also sometimes be used.</a:t>
            </a:r>
          </a:p>
          <a:p>
            <a:pPr>
              <a:buNone/>
            </a:pPr>
            <a:endParaRPr lang="en-US" sz="2400" dirty="0" smtClean="0"/>
          </a:p>
          <a:p>
            <a:endParaRPr lang="en-US"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36</a:t>
            </a:fld>
            <a:endParaRPr lang="en-US" dirty="0"/>
          </a:p>
        </p:txBody>
      </p:sp>
      <p:pic>
        <p:nvPicPr>
          <p:cNvPr id="5" name="Image 4" descr="split.jpg"/>
          <p:cNvPicPr>
            <a:picLocks noChangeAspect="1"/>
          </p:cNvPicPr>
          <p:nvPr/>
        </p:nvPicPr>
        <p:blipFill>
          <a:blip r:embed="rId3"/>
          <a:stretch>
            <a:fillRect/>
          </a:stretch>
        </p:blipFill>
        <p:spPr>
          <a:xfrm>
            <a:off x="299545" y="2412124"/>
            <a:ext cx="11680590" cy="38310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44146377_522673828145251_1072116277662711808_n.jpg"/>
          <p:cNvPicPr>
            <a:picLocks noGrp="1" noChangeAspect="1"/>
          </p:cNvPicPr>
          <p:nvPr>
            <p:ph type="pic" sz="quarter" idx="10"/>
          </p:nvPr>
        </p:nvPicPr>
        <p:blipFill>
          <a:blip r:embed="rId2"/>
          <a:srcRect t="34581" b="34581"/>
          <a:stretch>
            <a:fillRect/>
          </a:stretch>
        </p:blipFill>
        <p:spPr/>
      </p:pic>
      <p:sp>
        <p:nvSpPr>
          <p:cNvPr id="5" name="Titre 4"/>
          <p:cNvSpPr>
            <a:spLocks noGrp="1"/>
          </p:cNvSpPr>
          <p:nvPr>
            <p:ph type="ctrTitle"/>
          </p:nvPr>
        </p:nvSpPr>
        <p:spPr>
          <a:xfrm>
            <a:off x="3792920" y="2757148"/>
            <a:ext cx="3717377" cy="1543717"/>
          </a:xfrm>
        </p:spPr>
        <p:txBody>
          <a:bodyPr/>
          <a:lstStyle/>
          <a:p>
            <a:r>
              <a:rPr lang="fr-FR" sz="4000" dirty="0" err="1" smtClean="0"/>
              <a:t>Thank</a:t>
            </a:r>
            <a:r>
              <a:rPr lang="fr-FR" sz="4000" dirty="0" smtClean="0"/>
              <a:t> </a:t>
            </a:r>
            <a:r>
              <a:rPr lang="fr-FR" sz="4000" dirty="0" err="1" smtClean="0"/>
              <a:t>you</a:t>
            </a:r>
            <a:r>
              <a:rPr lang="fr-FR" sz="4000" dirty="0" smtClean="0"/>
              <a:t> for </a:t>
            </a:r>
            <a:r>
              <a:rPr lang="fr-FR" sz="4000" dirty="0" err="1" smtClean="0"/>
              <a:t>your</a:t>
            </a:r>
            <a:r>
              <a:rPr lang="fr-FR" sz="4000" dirty="0" smtClean="0"/>
              <a:t> attention</a:t>
            </a:r>
            <a:endParaRPr lang="fr-FR"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76B3-D03C-4451-8EB4-18D3076077B3}"/>
              </a:ext>
            </a:extLst>
          </p:cNvPr>
          <p:cNvSpPr>
            <a:spLocks noGrp="1"/>
          </p:cNvSpPr>
          <p:nvPr>
            <p:ph type="title"/>
          </p:nvPr>
        </p:nvSpPr>
        <p:spPr>
          <a:xfrm>
            <a:off x="659175" y="543911"/>
            <a:ext cx="10862677" cy="446281"/>
          </a:xfrm>
        </p:spPr>
        <p:txBody>
          <a:bodyPr/>
          <a:lstStyle/>
          <a:p>
            <a:r>
              <a:rPr lang="en-US" b="1" dirty="0" smtClean="0"/>
              <a:t>1. Organization</a:t>
            </a:r>
            <a:endParaRPr lang="en-ZA" dirty="0"/>
          </a:p>
        </p:txBody>
      </p:sp>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488734" y="804041"/>
            <a:ext cx="11102218" cy="4918841"/>
          </a:xfrm>
        </p:spPr>
        <p:txBody>
          <a:bodyPr/>
          <a:lstStyle/>
          <a:p>
            <a:pPr>
              <a:buNone/>
            </a:pPr>
            <a:r>
              <a:rPr lang="en-US" sz="1600" dirty="0" smtClean="0"/>
              <a:t>     </a:t>
            </a:r>
          </a:p>
          <a:p>
            <a:pPr>
              <a:buNone/>
            </a:pPr>
            <a:r>
              <a:rPr lang="en-US" sz="2400" dirty="0" smtClean="0"/>
              <a:t>  </a:t>
            </a:r>
            <a:r>
              <a:rPr lang="en-US" sz="2400" b="1" dirty="0" smtClean="0"/>
              <a:t>Introduction     </a:t>
            </a:r>
          </a:p>
          <a:p>
            <a:pPr>
              <a:buNone/>
            </a:pPr>
            <a:r>
              <a:rPr lang="en-US" sz="2400" dirty="0" smtClean="0"/>
              <a:t>     Academic writing follows a standard organizational pattern. For academic essays and papers, there is an introduction, body, and conclusion. Each paragraph logically leads to the next one. Each body paragraph has one main point to support the thesis, which is named in a topic sentence. Each point is then supported in the paragraph with logical reasoning and evidence. Each sentence connects to the one before and after it. The readers do not have to work to find the connection between ideas. The conclusion summarizes the paper’s thesis and main points and shows the reader the significance of the paper’s findings.</a:t>
            </a:r>
            <a:endParaRPr lang="fr-FR" sz="2400" dirty="0" smtClean="0"/>
          </a:p>
          <a:p>
            <a:pPr>
              <a:buNone/>
            </a:pPr>
            <a:r>
              <a:rPr lang="en-US" sz="2400" dirty="0" smtClean="0"/>
              <a:t>     Information is presented to readers in a structured format. Even short pieces of writing have regular, predictable patterns of organization. You can take advantage of these patterns, so that readers can still follow, even if you make errors.</a:t>
            </a:r>
            <a:endParaRPr lang="en-ZA" sz="2400" dirty="0"/>
          </a:p>
        </p:txBody>
      </p:sp>
      <p:sp>
        <p:nvSpPr>
          <p:cNvPr id="5" name="Slide Number Placeholder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a:lstStyle/>
          <a:p>
            <a:fld id="{058DB212-BFA2-403F-85EF-DFD3FF6D973A}" type="slidenum">
              <a:rPr lang="en-ZA" smtClean="0"/>
              <a:pPr/>
              <a:t>4</a:t>
            </a:fld>
            <a:endParaRPr lang="en-ZA" dirty="0"/>
          </a:p>
        </p:txBody>
      </p:sp>
      <p:grpSp>
        <p:nvGrpSpPr>
          <p:cNvPr id="68" name="Group 67" descr="High School Sticker Saturn">
            <a:extLst>
              <a:ext uri="{FF2B5EF4-FFF2-40B4-BE49-F238E27FC236}">
                <a16:creationId xmlns:a16="http://schemas.microsoft.com/office/drawing/2014/main" xmlns="" id="{25C799C8-7AA3-4A61-8CB5-55AED8EFBC11}"/>
              </a:ext>
            </a:extLst>
          </p:cNvPr>
          <p:cNvGrpSpPr>
            <a:grpSpLocks noChangeAspect="1"/>
          </p:cNvGrpSpPr>
          <p:nvPr/>
        </p:nvGrpSpPr>
        <p:grpSpPr>
          <a:xfrm>
            <a:off x="10122372" y="401497"/>
            <a:ext cx="1652462" cy="899905"/>
            <a:chOff x="69329" y="3410351"/>
            <a:chExt cx="1128654" cy="614647"/>
          </a:xfrm>
        </p:grpSpPr>
        <p:sp>
          <p:nvSpPr>
            <p:cNvPr id="69" name="Freeform: Shape 68">
              <a:extLst>
                <a:ext uri="{FF2B5EF4-FFF2-40B4-BE49-F238E27FC236}">
                  <a16:creationId xmlns:a16="http://schemas.microsoft.com/office/drawing/2014/main" xmlns=""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ZA" dirty="0"/>
            </a:p>
          </p:txBody>
        </p:sp>
        <p:sp>
          <p:nvSpPr>
            <p:cNvPr id="70" name="Freeform: Shape 69">
              <a:extLst>
                <a:ext uri="{FF2B5EF4-FFF2-40B4-BE49-F238E27FC236}">
                  <a16:creationId xmlns:a16="http://schemas.microsoft.com/office/drawing/2014/main" xmlns=""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ZA" dirty="0"/>
            </a:p>
          </p:txBody>
        </p:sp>
        <p:sp>
          <p:nvSpPr>
            <p:cNvPr id="71" name="Freeform: Shape 70">
              <a:extLst>
                <a:ext uri="{FF2B5EF4-FFF2-40B4-BE49-F238E27FC236}">
                  <a16:creationId xmlns:a16="http://schemas.microsoft.com/office/drawing/2014/main" xmlns=""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ZA" dirty="0"/>
            </a:p>
          </p:txBody>
        </p:sp>
        <p:sp>
          <p:nvSpPr>
            <p:cNvPr id="72" name="Freeform: Shape 71">
              <a:extLst>
                <a:ext uri="{FF2B5EF4-FFF2-40B4-BE49-F238E27FC236}">
                  <a16:creationId xmlns:a16="http://schemas.microsoft.com/office/drawing/2014/main" xmlns=""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ZA" dirty="0"/>
            </a:p>
          </p:txBody>
        </p:sp>
      </p:grpSp>
    </p:spTree>
    <p:extLst>
      <p:ext uri="{BB962C8B-B14F-4D97-AF65-F5344CB8AC3E}">
        <p14:creationId xmlns:p14="http://schemas.microsoft.com/office/powerpoint/2010/main" val="3482574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6841" y="0"/>
            <a:ext cx="11430000" cy="5644055"/>
          </a:xfrm>
        </p:spPr>
        <p:txBody>
          <a:bodyPr/>
          <a:lstStyle/>
          <a:p>
            <a:pPr>
              <a:buNone/>
            </a:pPr>
            <a:r>
              <a:rPr lang="en-US" sz="2800" dirty="0" smtClean="0"/>
              <a:t>  </a:t>
            </a:r>
          </a:p>
          <a:p>
            <a:pPr>
              <a:buNone/>
            </a:pPr>
            <a:r>
              <a:rPr lang="en-US" sz="2800" b="1" dirty="0" smtClean="0"/>
              <a:t>    </a:t>
            </a:r>
            <a:r>
              <a:rPr lang="en-US" sz="2400" b="1" dirty="0" smtClean="0"/>
              <a:t>How are organizational patterns used in academic writing? </a:t>
            </a:r>
          </a:p>
          <a:p>
            <a:pPr>
              <a:buNone/>
            </a:pPr>
            <a:r>
              <a:rPr lang="en-US" sz="2400" dirty="0" smtClean="0"/>
              <a:t>        The purpose of academic writing is to present a number of ideas that somehow fit together to make sense. There are several types of organizational patterns that we use to communicate our ideas clearly:</a:t>
            </a:r>
          </a:p>
          <a:p>
            <a:pPr>
              <a:buFont typeface="Wingdings" pitchFamily="2" charset="2"/>
              <a:buChar char="§"/>
            </a:pPr>
            <a:r>
              <a:rPr lang="en-US" sz="2400" dirty="0" smtClean="0"/>
              <a:t>Chronological pattern </a:t>
            </a:r>
          </a:p>
          <a:p>
            <a:pPr>
              <a:buFont typeface="Wingdings" pitchFamily="2" charset="2"/>
              <a:buChar char="§"/>
            </a:pPr>
            <a:r>
              <a:rPr lang="en-US" sz="2400" dirty="0" smtClean="0"/>
              <a:t>Sequential pattern </a:t>
            </a:r>
          </a:p>
          <a:p>
            <a:pPr>
              <a:buFont typeface="Wingdings" pitchFamily="2" charset="2"/>
              <a:buChar char="§"/>
            </a:pPr>
            <a:r>
              <a:rPr lang="en-US" sz="2400" dirty="0" smtClean="0"/>
              <a:t>Spatial pattern </a:t>
            </a:r>
          </a:p>
          <a:p>
            <a:pPr>
              <a:buFont typeface="Wingdings" pitchFamily="2" charset="2"/>
              <a:buChar char="§"/>
            </a:pPr>
            <a:r>
              <a:rPr lang="en-US" sz="2400" dirty="0" smtClean="0"/>
              <a:t>Cause and effect pattern</a:t>
            </a:r>
          </a:p>
          <a:p>
            <a:pPr>
              <a:buFont typeface="Wingdings" pitchFamily="2" charset="2"/>
              <a:buChar char="§"/>
            </a:pPr>
            <a:r>
              <a:rPr lang="en-US" sz="2400" dirty="0" smtClean="0"/>
              <a:t>Compare and contrast pattern</a:t>
            </a:r>
          </a:p>
          <a:p>
            <a:pPr>
              <a:buFont typeface="Wingdings" pitchFamily="2" charset="2"/>
              <a:buChar char="§"/>
            </a:pPr>
            <a:r>
              <a:rPr lang="en-US" sz="2400" dirty="0" smtClean="0"/>
              <a:t>Problem and solution pattern </a:t>
            </a:r>
          </a:p>
          <a:p>
            <a:pPr>
              <a:buFont typeface="Wingdings" pitchFamily="2" charset="2"/>
              <a:buChar char="§"/>
            </a:pPr>
            <a:r>
              <a:rPr lang="en-US" sz="2400" dirty="0" smtClean="0"/>
              <a:t>Topical pattern</a:t>
            </a:r>
            <a:endParaRPr lang="en-US" sz="2400"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68014" y="409903"/>
            <a:ext cx="11634951" cy="5785945"/>
          </a:xfrm>
        </p:spPr>
        <p:txBody>
          <a:bodyPr/>
          <a:lstStyle/>
          <a:p>
            <a:pPr algn="just">
              <a:buNone/>
            </a:pPr>
            <a:r>
              <a:rPr lang="fr-FR" sz="2400" b="1" dirty="0" smtClean="0">
                <a:solidFill>
                  <a:schemeClr val="accent1"/>
                </a:solidFill>
              </a:rPr>
              <a:t>   </a:t>
            </a:r>
            <a:r>
              <a:rPr lang="fr-FR" sz="3200" dirty="0" smtClean="0">
                <a:solidFill>
                  <a:schemeClr val="accent1"/>
                </a:solidFill>
                <a:latin typeface="+mj-lt"/>
                <a:ea typeface="+mj-ea"/>
                <a:cs typeface="+mj-cs"/>
              </a:rPr>
              <a:t>2. Audience</a:t>
            </a:r>
            <a:r>
              <a:rPr lang="en-US" sz="3200" dirty="0" smtClean="0">
                <a:solidFill>
                  <a:schemeClr val="accent1"/>
                </a:solidFill>
                <a:latin typeface="+mj-lt"/>
                <a:ea typeface="+mj-ea"/>
                <a:cs typeface="+mj-cs"/>
              </a:rPr>
              <a:t>    </a:t>
            </a:r>
          </a:p>
          <a:p>
            <a:pPr algn="just"/>
            <a:r>
              <a:rPr lang="en-US" sz="2400" dirty="0" smtClean="0"/>
              <a:t>Audience is another way to refer to your readers. Even before you write, you need to consider your audience. The audience for most graduate students will be an instructor, who is presumably quite knowledgeable about the assigned writing topic. To be successful in your writing task, you need to have an understanding of your audience's expectations and prior knowledge, because these will affect the content of your writing. Audience, purpose, and strategy are typically interconnected. If the audience knows less than the writer, the writer's purpose is often instructional (as in a textbook). If the audience knows more than the writer, the writer's purpose is usually to display familiarity, expertise, and intelligence. The latter is a common situation for the graduate.</a:t>
            </a:r>
          </a:p>
          <a:p>
            <a:pPr algn="just"/>
            <a:r>
              <a:rPr lang="en-US" sz="2400" dirty="0" smtClean="0"/>
              <a:t>Because focusing on audience will enhance your writing, your process, and your finished product, you must consider the specific traits of your audience members. Use your imagination to anticipate the readers’ demographics, education, prior knowledge, and expectations.</a:t>
            </a:r>
            <a:endParaRPr lang="en-US" sz="2400"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78372" y="346841"/>
            <a:ext cx="11461531" cy="5754414"/>
          </a:xfrm>
        </p:spPr>
        <p:txBody>
          <a:bodyPr/>
          <a:lstStyle/>
          <a:p>
            <a:r>
              <a:rPr lang="en-US" sz="2400" b="1" u="sng" dirty="0" smtClean="0"/>
              <a:t>Demographics</a:t>
            </a:r>
            <a:r>
              <a:rPr lang="en-US" sz="2400" dirty="0" smtClean="0"/>
              <a:t>. These measure important data about a group of people, such as their age range, their ethnicity, their religious beliefs, or their gender. Certain topics and assignments will require these kinds of considerations about your audience. For other topics and assignments, these measurements may not influence your writing in the end. Regardless, it is important to consider demographics when you begin to think about your purpose for writing.</a:t>
            </a:r>
          </a:p>
          <a:p>
            <a:r>
              <a:rPr lang="en-US" sz="2400" b="1" u="sng" dirty="0" smtClean="0"/>
              <a:t>Education</a:t>
            </a:r>
            <a:r>
              <a:rPr lang="en-US" sz="2400" dirty="0" smtClean="0"/>
              <a:t>. Education considers the audience’s level of schooling. If audience members have earned a doctorate degree, for example, you may need to elevate your style and use more formal language. Or, if audience members are still in college, you could write in a more relaxed style. An audience member’s major or emphasis may also dictate your writing.</a:t>
            </a:r>
          </a:p>
          <a:p>
            <a:r>
              <a:rPr lang="en-US" sz="2400" b="1" u="sng" dirty="0" smtClean="0"/>
              <a:t>Prior knowledge</a:t>
            </a:r>
            <a:r>
              <a:rPr lang="en-US" sz="2400" dirty="0" smtClean="0"/>
              <a:t>. This refers to what the audience already knows about your topic. If your readers have studied certain topics, they may already know some terms and concepts related to the topic. You may decide whether to define terms and explain concepts based on your audience’s prior knowledge</a:t>
            </a:r>
            <a:endParaRPr lang="en-US" sz="2400"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5310" y="331075"/>
            <a:ext cx="11556124" cy="5785945"/>
          </a:xfrm>
        </p:spPr>
        <p:txBody>
          <a:bodyPr/>
          <a:lstStyle/>
          <a:p>
            <a:pPr>
              <a:buNone/>
            </a:pPr>
            <a:r>
              <a:rPr lang="en-US" sz="2400" dirty="0" smtClean="0"/>
              <a:t>     Although you cannot peer inside the brains of your readers to discover their knowledge, you can make reasonable assumptions. For instance, a nursing major would presumably know more about health-related topics than a business major would.</a:t>
            </a:r>
          </a:p>
          <a:p>
            <a:pPr>
              <a:buNone/>
            </a:pPr>
            <a:r>
              <a:rPr lang="en-US" sz="2400" dirty="0" smtClean="0"/>
              <a:t>     </a:t>
            </a:r>
            <a:r>
              <a:rPr lang="en-US" sz="2400" b="1" u="sng" dirty="0" smtClean="0"/>
              <a:t>Expectations</a:t>
            </a:r>
            <a:r>
              <a:rPr lang="en-US" sz="2400" dirty="0" smtClean="0"/>
              <a:t>. These indicate what readers will look for while reading your assignment. Readers may expect consistencies in the assignment’s appearance, such as correct grammar and traditional formatting like double-spaced lines and legible font. Readers may also have content-based expectations given the assignment’s purpose and organization. In an essay titled “The Economics of Enlightenment: The Effects of Rising Tuition,” for example, audience members may expect to read about the economic</a:t>
            </a:r>
            <a:endParaRPr lang="en-US" sz="2400"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6840" y="346841"/>
            <a:ext cx="11556125" cy="5738649"/>
          </a:xfrm>
        </p:spPr>
        <p:txBody>
          <a:bodyPr/>
          <a:lstStyle/>
          <a:p>
            <a:r>
              <a:rPr lang="en-US" sz="2400" b="1" u="sng" dirty="0" smtClean="0"/>
              <a:t>Selecting an Appropriate Tone</a:t>
            </a:r>
            <a:r>
              <a:rPr lang="fr-FR" sz="2400" dirty="0" smtClean="0"/>
              <a:t>: </a:t>
            </a:r>
            <a:r>
              <a:rPr lang="en-US" sz="2400" dirty="0" smtClean="0"/>
              <a:t>how to select an appropriate tone to match the audience and purpose. </a:t>
            </a:r>
            <a:br>
              <a:rPr lang="en-US" sz="2400" dirty="0" smtClean="0"/>
            </a:br>
            <a:r>
              <a:rPr lang="en-US" sz="2400" dirty="0" smtClean="0"/>
              <a:t/>
            </a:r>
            <a:br>
              <a:rPr lang="en-US" sz="2400" dirty="0" smtClean="0"/>
            </a:br>
            <a:r>
              <a:rPr lang="en-US" sz="2400" dirty="0" smtClean="0"/>
              <a:t>Tone identifies a speaker’s attitude toward a subject or another person. You may pick up a person’s tone of voice fairly easily in conversation. A friend who tells you about her weekend may speak excitedly about a fun skiing trip. An instructor who means business may speak in a low, slow voice to emphasize her serious mood. Or, a coworker who needs to let off some steam after a long meeting may crack a sarcastic joke.</a:t>
            </a:r>
            <a:br>
              <a:rPr lang="en-US" sz="2400" dirty="0" smtClean="0"/>
            </a:br>
            <a:r>
              <a:rPr lang="en-US" sz="2400" dirty="0" smtClean="0"/>
              <a:t>Just as speakers transmit emotion through voice, writers can transmit through writing a range of attitudes, from excited and humorous to somber and critical. These emotions create connections among the audience, the author, and the subject, ultimately building a relationship between the audience and the text. To stimulate these connections, writers intimate their attitudes and feelings with useful devices, such as sentence structure, word choice, punctuation, and formal or informal language. Keep in mind that the writer’s attitude should always appropriately match the audience and the purpose.</a:t>
            </a:r>
            <a:br>
              <a:rPr lang="en-US" sz="2400" dirty="0" smtClean="0"/>
            </a:br>
            <a:r>
              <a:rPr lang="en-US" sz="2400" dirty="0" smtClean="0"/>
              <a:t>.</a:t>
            </a:r>
            <a:endParaRPr lang="en-US" sz="2400" dirty="0"/>
          </a:p>
        </p:txBody>
      </p:sp>
      <p:sp>
        <p:nvSpPr>
          <p:cNvPr id="3" name="Espace réservé du numéro de diapositive 2"/>
          <p:cNvSpPr>
            <a:spLocks noGrp="1"/>
          </p:cNvSpPr>
          <p:nvPr>
            <p:ph type="sldNum" sz="quarter" idx="14"/>
          </p:nvPr>
        </p:nvSpPr>
        <p:spPr/>
        <p:txBody>
          <a:bodyPr/>
          <a:lstStyle/>
          <a:p>
            <a:fld id="{058DB212-BFA2-403F-85EF-DFD3FF6D973A}"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F78725693">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PL_High School_SB - v9" id="{C9B2E113-5E6D-41F9-A028-9FCD505B4A87}" vid="{9B7ECD45-83FC-4E75-B032-03C4D60101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A89634-11AB-4DB8-9C4B-27A7D6CE4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0077AA-0330-42BF-9B44-150F2530CED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2045955-C53E-4D03-8CFE-64AD96D20F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TF78725693</Template>
  <TotalTime>0</TotalTime>
  <Words>2730</Words>
  <Application>Microsoft Office PowerPoint</Application>
  <PresentationFormat>Widescreen</PresentationFormat>
  <Paragraphs>210</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Andalus</vt:lpstr>
      <vt:lpstr>Arial</vt:lpstr>
      <vt:lpstr>Arial Black</vt:lpstr>
      <vt:lpstr>Calibri</vt:lpstr>
      <vt:lpstr>Courier New</vt:lpstr>
      <vt:lpstr>Times New Roman</vt:lpstr>
      <vt:lpstr>Wingdings</vt:lpstr>
      <vt:lpstr>TF78725693</vt:lpstr>
      <vt:lpstr>Lecture 02: Considerations in Academic writing</vt:lpstr>
      <vt:lpstr>PowerPoint Presentation</vt:lpstr>
      <vt:lpstr>Resume</vt:lpstr>
      <vt:lpstr>1.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Informative purpose</vt:lpstr>
      <vt:lpstr>PowerPoint Presentation</vt:lpstr>
      <vt:lpstr>PowerPoint Presentation</vt:lpstr>
      <vt:lpstr>PowerPoint Presentation</vt:lpstr>
      <vt:lpstr>PowerPoint Presentation</vt:lpstr>
      <vt:lpstr>PowerPoint Presentation</vt:lpstr>
      <vt:lpstr>PowerPoint Presentation</vt:lpstr>
      <vt:lpstr>Topic Sentence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2018-10-16T18:21:55Z</dcterms:created>
  <dcterms:modified xsi:type="dcterms:W3CDTF">2024-05-07T15:25:38Z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