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8"/>
  </p:notesMasterIdLst>
  <p:sldIdLst>
    <p:sldId id="274"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6" r:id="rId21"/>
    <p:sldId id="277" r:id="rId22"/>
    <p:sldId id="278" r:id="rId23"/>
    <p:sldId id="279" r:id="rId24"/>
    <p:sldId id="281" r:id="rId25"/>
    <p:sldId id="282" r:id="rId26"/>
    <p:sldId id="283" r:id="rId2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2811F0-22D7-4E89-BF1D-A608E25BC466}" type="datetimeFigureOut">
              <a:rPr lang="fr-FR" smtClean="0"/>
              <a:t>08/02/2021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6904FD-CB9D-4566-984D-E85B0BE2B1DC}" type="slidenum">
              <a:rPr lang="fr-FR" smtClean="0"/>
              <a:t>‹N°›</a:t>
            </a:fld>
            <a:endParaRPr lang="fr-FR"/>
          </a:p>
        </p:txBody>
      </p:sp>
    </p:spTree>
    <p:extLst>
      <p:ext uri="{BB962C8B-B14F-4D97-AF65-F5344CB8AC3E}">
        <p14:creationId xmlns:p14="http://schemas.microsoft.com/office/powerpoint/2010/main" val="2912815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546B0080-A447-464A-A4F3-67756638ABD3}" type="slidenum">
              <a:rPr lang="fr-FR" smtClean="0"/>
              <a:pPr>
                <a:defRPr/>
              </a:pPr>
              <a:t>1</a:t>
            </a:fld>
            <a:endParaRPr lang="fr-FR"/>
          </a:p>
        </p:txBody>
      </p:sp>
    </p:spTree>
    <p:extLst>
      <p:ext uri="{BB962C8B-B14F-4D97-AF65-F5344CB8AC3E}">
        <p14:creationId xmlns:p14="http://schemas.microsoft.com/office/powerpoint/2010/main" val="16156925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4" name="Titre 13"/>
          <p:cNvSpPr>
            <a:spLocks noGrp="1"/>
          </p:cNvSpPr>
          <p:nvPr>
            <p:ph type="ctrTitle"/>
          </p:nvPr>
        </p:nvSpPr>
        <p:spPr>
          <a:xfrm>
            <a:off x="1432560" y="359898"/>
            <a:ext cx="7406640" cy="1472184"/>
          </a:xfrm>
        </p:spPr>
        <p:txBody>
          <a:bodyPr anchor="b"/>
          <a:lstStyle>
            <a:lvl1pPr algn="l">
              <a:defRPr/>
            </a:lvl1pPr>
            <a:extLst/>
          </a:lstStyle>
          <a:p>
            <a:r>
              <a:rPr kumimoji="0" lang="fr-FR" smtClean="0"/>
              <a:t>Modifiez le style du titre</a:t>
            </a:r>
            <a:endParaRPr kumimoji="0" lang="en-US"/>
          </a:p>
        </p:txBody>
      </p:sp>
      <p:sp>
        <p:nvSpPr>
          <p:cNvPr id="22" name="Sous-titr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fr-FR" smtClean="0"/>
              <a:t>Modifiez le style des sous-titres du masque</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t>08/02/2021</a:t>
            </a:fld>
            <a:endParaRPr lang="fr-BE"/>
          </a:p>
        </p:txBody>
      </p:sp>
      <p:sp>
        <p:nvSpPr>
          <p:cNvPr id="20" name="Espace réservé du pied de page 19"/>
          <p:cNvSpPr>
            <a:spLocks noGrp="1"/>
          </p:cNvSpPr>
          <p:nvPr>
            <p:ph type="ftr" sz="quarter" idx="11"/>
          </p:nvPr>
        </p:nvSpPr>
        <p:spPr/>
        <p:txBody>
          <a:bodyPr/>
          <a:lstStyle>
            <a:extLst/>
          </a:lstStyle>
          <a:p>
            <a:endParaRPr lang="fr-BE"/>
          </a:p>
        </p:txBody>
      </p:sp>
      <p:sp>
        <p:nvSpPr>
          <p:cNvPr id="10" name="Espace réservé du numéro de diapositive 9"/>
          <p:cNvSpPr>
            <a:spLocks noGrp="1"/>
          </p:cNvSpPr>
          <p:nvPr>
            <p:ph type="sldNum" sz="quarter" idx="12"/>
          </p:nvPr>
        </p:nvSpPr>
        <p:spPr/>
        <p:txBody>
          <a:bodyPr/>
          <a:lstStyle>
            <a:extLst/>
          </a:lstStyle>
          <a:p>
            <a:fld id="{CF4668DC-857F-487D-BFFA-8C0CA5037977}" type="slidenum">
              <a:rPr lang="fr-BE" smtClean="0"/>
              <a:t>‹N°›</a:t>
            </a:fld>
            <a:endParaRPr lang="fr-BE"/>
          </a:p>
        </p:txBody>
      </p:sp>
      <p:sp>
        <p:nvSpPr>
          <p:cNvPr id="8" name="Ellips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t>08/02/2021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274639"/>
            <a:ext cx="1828800" cy="5851525"/>
          </a:xfrm>
        </p:spPr>
        <p:txBody>
          <a:bodyPr vert="eaVert"/>
          <a:lstStyle>
            <a:extLs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1143000" y="274640"/>
            <a:ext cx="5562600" cy="5851525"/>
          </a:xfrm>
        </p:spPr>
        <p:txBody>
          <a:bodyPr vert="eaVert"/>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t>08/02/2021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extLst/>
          </a:lstStyle>
          <a:p>
            <a:r>
              <a:rPr kumimoji="0" lang="fr-FR" smtClean="0"/>
              <a:t>Modifiez le style du titre</a:t>
            </a:r>
            <a:endParaRPr kumimoji="0" lang="en-US"/>
          </a:p>
        </p:txBody>
      </p:sp>
      <p:sp>
        <p:nvSpPr>
          <p:cNvPr id="3" name="Espace réservé du contenu 2"/>
          <p:cNvSpPr>
            <a:spLocks noGrp="1"/>
          </p:cNvSpPr>
          <p:nvPr>
            <p:ph idx="1"/>
          </p:nvPr>
        </p:nvSpPr>
        <p:spPr/>
        <p:txBody>
          <a:bodyPr/>
          <a:lstStyle>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t>08/02/2021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r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p:txBody>
          <a:bodyPr/>
          <a:lstStyle>
            <a:extLst/>
          </a:lstStyle>
          <a:p>
            <a:fld id="{AA309A6D-C09C-4548-B29A-6CF363A7E532}" type="datetimeFigureOut">
              <a:rPr lang="fr-FR" smtClean="0"/>
              <a:t>08/02/2021</a:t>
            </a:fld>
            <a:endParaRPr lang="fr-BE"/>
          </a:p>
        </p:txBody>
      </p:sp>
      <p:sp>
        <p:nvSpPr>
          <p:cNvPr id="5" name="Espace réservé du pied de page 4"/>
          <p:cNvSpPr>
            <a:spLocks noGrp="1"/>
          </p:cNvSpPr>
          <p:nvPr>
            <p:ph type="ftr" sz="quarter" idx="11"/>
          </p:nvPr>
        </p:nvSpPr>
        <p:spPr/>
        <p:txBody>
          <a:bodyPr/>
          <a:lstStyle>
            <a:extLst/>
          </a:lstStyle>
          <a:p>
            <a:endParaRPr lang="fr-BE"/>
          </a:p>
        </p:txBody>
      </p:sp>
      <p:sp>
        <p:nvSpPr>
          <p:cNvPr id="6" name="Espace réservé du numéro de diapositive 5"/>
          <p:cNvSpPr>
            <a:spLocks noGrp="1"/>
          </p:cNvSpPr>
          <p:nvPr>
            <p:ph type="sldNum" sz="quarter" idx="12"/>
          </p:nvPr>
        </p:nvSpPr>
        <p:spPr/>
        <p:txBody>
          <a:bodyPr/>
          <a:lstStyle>
            <a:extLst/>
          </a:lstStyle>
          <a:p>
            <a:fld id="{CF4668DC-857F-487D-BFFA-8C0CA5037977}" type="slidenum">
              <a:rPr lang="fr-BE" smtClean="0"/>
              <a:t>‹N°›</a:t>
            </a:fld>
            <a:endParaRPr lang="fr-BE"/>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lips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lstStyle>
            <a:extLst/>
          </a:lstStyle>
          <a:p>
            <a:r>
              <a:rPr kumimoji="0" lang="fr-FR" smtClean="0"/>
              <a:t>Modifiez le style du titre</a:t>
            </a:r>
            <a:endParaRPr kumimoji="0" lang="en-US"/>
          </a:p>
        </p:txBody>
      </p:sp>
      <p:sp>
        <p:nvSpPr>
          <p:cNvPr id="3" name="Espace réservé du contenu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t>08/02/2021</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fr-FR" smtClean="0"/>
              <a:t>Modifiez le style du titre</a:t>
            </a:r>
            <a:endParaRPr kumimoji="0" lang="en-US"/>
          </a:p>
        </p:txBody>
      </p:sp>
      <p:sp>
        <p:nvSpPr>
          <p:cNvPr id="3" name="Espace réservé du texte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4" name="Espace réservé du texte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fr-FR" smtClean="0"/>
              <a:t>Modifiez les styles du texte du masque</a:t>
            </a:r>
          </a:p>
        </p:txBody>
      </p:sp>
      <p:sp>
        <p:nvSpPr>
          <p:cNvPr id="5" name="Espace réservé du contenu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extLst/>
          </a:lstStyle>
          <a:p>
            <a:fld id="{AA309A6D-C09C-4548-B29A-6CF363A7E532}" type="datetimeFigureOut">
              <a:rPr lang="fr-FR" smtClean="0"/>
              <a:t>08/02/2021</a:t>
            </a:fld>
            <a:endParaRPr lang="fr-BE"/>
          </a:p>
        </p:txBody>
      </p:sp>
      <p:sp>
        <p:nvSpPr>
          <p:cNvPr id="8" name="Espace réservé du pied de page 7"/>
          <p:cNvSpPr>
            <a:spLocks noGrp="1"/>
          </p:cNvSpPr>
          <p:nvPr>
            <p:ph type="ftr" sz="quarter" idx="11"/>
          </p:nvPr>
        </p:nvSpPr>
        <p:spPr/>
        <p:txBody>
          <a:bodyPr/>
          <a:lstStyle>
            <a:extLst/>
          </a:lstStyle>
          <a:p>
            <a:endParaRPr lang="fr-BE"/>
          </a:p>
        </p:txBody>
      </p:sp>
      <p:sp>
        <p:nvSpPr>
          <p:cNvPr id="9" name="Espace réservé du numéro de diapositive 8"/>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435608" y="274320"/>
            <a:ext cx="7498080" cy="1143000"/>
          </a:xfrm>
        </p:spPr>
        <p:txBody>
          <a:bodyPr anchor="ctr"/>
          <a:lstStyle>
            <a:extLst/>
          </a:lstStyle>
          <a:p>
            <a:r>
              <a:rPr kumimoji="0" lang="fr-FR" smtClean="0"/>
              <a:t>Modifiez le style du titre</a:t>
            </a:r>
            <a:endParaRPr kumimoji="0" lang="en-US"/>
          </a:p>
        </p:txBody>
      </p:sp>
      <p:sp>
        <p:nvSpPr>
          <p:cNvPr id="3" name="Espace réservé de la date 2"/>
          <p:cNvSpPr>
            <a:spLocks noGrp="1"/>
          </p:cNvSpPr>
          <p:nvPr>
            <p:ph type="dt" sz="half" idx="10"/>
          </p:nvPr>
        </p:nvSpPr>
        <p:spPr/>
        <p:txBody>
          <a:bodyPr/>
          <a:lstStyle>
            <a:extLst/>
          </a:lstStyle>
          <a:p>
            <a:fld id="{AA309A6D-C09C-4548-B29A-6CF363A7E532}" type="datetimeFigureOut">
              <a:rPr lang="fr-FR" smtClean="0"/>
              <a:t>08/02/2021</a:t>
            </a:fld>
            <a:endParaRPr lang="fr-BE"/>
          </a:p>
        </p:txBody>
      </p:sp>
      <p:sp>
        <p:nvSpPr>
          <p:cNvPr id="4" name="Espace réservé du pied de page 3"/>
          <p:cNvSpPr>
            <a:spLocks noGrp="1"/>
          </p:cNvSpPr>
          <p:nvPr>
            <p:ph type="ftr" sz="quarter" idx="11"/>
          </p:nvPr>
        </p:nvSpPr>
        <p:spPr/>
        <p:txBody>
          <a:bodyPr/>
          <a:lstStyle>
            <a:extLst/>
          </a:lstStyle>
          <a:p>
            <a:endParaRPr lang="fr-BE"/>
          </a:p>
        </p:txBody>
      </p:sp>
      <p:sp>
        <p:nvSpPr>
          <p:cNvPr id="5" name="Espace réservé du numéro de diapositive 4"/>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Espace réservé de la date 1"/>
          <p:cNvSpPr>
            <a:spLocks noGrp="1"/>
          </p:cNvSpPr>
          <p:nvPr>
            <p:ph type="dt" sz="half" idx="10"/>
          </p:nvPr>
        </p:nvSpPr>
        <p:spPr/>
        <p:txBody>
          <a:bodyPr/>
          <a:lstStyle>
            <a:extLst/>
          </a:lstStyle>
          <a:p>
            <a:fld id="{AA309A6D-C09C-4548-B29A-6CF363A7E532}" type="datetimeFigureOut">
              <a:rPr lang="fr-FR" smtClean="0"/>
              <a:t>08/02/2021</a:t>
            </a:fld>
            <a:endParaRPr lang="fr-BE"/>
          </a:p>
        </p:txBody>
      </p:sp>
      <p:sp>
        <p:nvSpPr>
          <p:cNvPr id="3" name="Espace réservé du pied de page 2"/>
          <p:cNvSpPr>
            <a:spLocks noGrp="1"/>
          </p:cNvSpPr>
          <p:nvPr>
            <p:ph type="ftr" sz="quarter" idx="11"/>
          </p:nvPr>
        </p:nvSpPr>
        <p:spPr/>
        <p:txBody>
          <a:bodyPr/>
          <a:lstStyle>
            <a:extLst/>
          </a:lstStyle>
          <a:p>
            <a:endParaRPr lang="fr-BE"/>
          </a:p>
        </p:txBody>
      </p:sp>
      <p:sp>
        <p:nvSpPr>
          <p:cNvPr id="4" name="Espace réservé du numéro de diapositive 3"/>
          <p:cNvSpPr>
            <a:spLocks noGrp="1"/>
          </p:cNvSpPr>
          <p:nvPr>
            <p:ph type="sldNum" sz="quarter" idx="12"/>
          </p:nvPr>
        </p:nvSpPr>
        <p:spPr/>
        <p:txBody>
          <a:bodyPr/>
          <a:lstStyle>
            <a:extLst/>
          </a:lstStyle>
          <a:p>
            <a:fld id="{CF4668DC-857F-487D-BFFA-8C0CA5037977}" type="slidenum">
              <a:rPr lang="fr-BE" smtClean="0"/>
              <a:t>‹N°›</a:t>
            </a:fld>
            <a:endParaRPr lang="fr-BE"/>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fr-FR" smtClean="0"/>
              <a:t>Modifiez le style du titre</a:t>
            </a:r>
            <a:endParaRPr kumimoji="0" lang="en-US"/>
          </a:p>
        </p:txBody>
      </p:sp>
      <p:sp>
        <p:nvSpPr>
          <p:cNvPr id="3" name="Espace réservé du texte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fr-FR" smtClean="0"/>
              <a:t>Modifiez les styles du texte du masque</a:t>
            </a:r>
          </a:p>
        </p:txBody>
      </p:sp>
      <p:sp>
        <p:nvSpPr>
          <p:cNvPr id="4" name="Espace réservé du contenu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t>08/02/2021</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extLst/>
          </a:lstStyle>
          <a:p>
            <a:fld id="{AA309A6D-C09C-4548-B29A-6CF363A7E532}" type="datetimeFigureOut">
              <a:rPr lang="fr-FR" smtClean="0"/>
              <a:t>08/02/2021</a:t>
            </a:fld>
            <a:endParaRPr lang="fr-BE"/>
          </a:p>
        </p:txBody>
      </p:sp>
      <p:sp>
        <p:nvSpPr>
          <p:cNvPr id="6" name="Espace réservé du pied de page 5"/>
          <p:cNvSpPr>
            <a:spLocks noGrp="1"/>
          </p:cNvSpPr>
          <p:nvPr>
            <p:ph type="ftr" sz="quarter" idx="11"/>
          </p:nvPr>
        </p:nvSpPr>
        <p:spPr/>
        <p:txBody>
          <a:bodyPr/>
          <a:lstStyle>
            <a:extLst/>
          </a:lstStyle>
          <a:p>
            <a:endParaRPr lang="fr-BE"/>
          </a:p>
        </p:txBody>
      </p:sp>
      <p:sp>
        <p:nvSpPr>
          <p:cNvPr id="7" name="Espace réservé du numéro de diapositive 6"/>
          <p:cNvSpPr>
            <a:spLocks noGrp="1"/>
          </p:cNvSpPr>
          <p:nvPr>
            <p:ph type="sldNum" sz="quarter" idx="12"/>
          </p:nvPr>
        </p:nvSpPr>
        <p:spPr/>
        <p:txBody>
          <a:bodyPr/>
          <a:lstStyle>
            <a:extLst/>
          </a:lstStyle>
          <a:p>
            <a:fld id="{CF4668DC-857F-487D-BFFA-8C0CA5037977}" type="slidenum">
              <a:rPr lang="fr-BE" smtClean="0"/>
              <a:t>‹N°›</a:t>
            </a:fld>
            <a:endParaRPr lang="fr-BE"/>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Espace réservé pour une imag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fr-FR" smtClean="0"/>
              <a:t>Cliquez sur l'icône pour ajouter une image</a:t>
            </a:r>
            <a:endParaRPr kumimoji="0" lang="en-US" dirty="0"/>
          </a:p>
        </p:txBody>
      </p:sp>
      <p:sp>
        <p:nvSpPr>
          <p:cNvPr id="9" name="Organigramme : Processu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Organigramme : Processu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Espace réservé du texte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fr-FR" smtClean="0"/>
              <a:t>Modifiez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ecteurs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lips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Bouée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Espace réservé du titre 4"/>
          <p:cNvSpPr>
            <a:spLocks noGrp="1"/>
          </p:cNvSpPr>
          <p:nvPr>
            <p:ph type="title"/>
          </p:nvPr>
        </p:nvSpPr>
        <p:spPr>
          <a:xfrm>
            <a:off x="1435608" y="274638"/>
            <a:ext cx="7498080" cy="1143000"/>
          </a:xfrm>
          <a:prstGeom prst="rect">
            <a:avLst/>
          </a:prstGeom>
        </p:spPr>
        <p:txBody>
          <a:bodyPr anchor="ctr">
            <a:normAutofit/>
          </a:bodyPr>
          <a:lstStyle>
            <a:extLst/>
          </a:lstStyle>
          <a:p>
            <a:r>
              <a:rPr kumimoji="0" lang="fr-FR" smtClean="0"/>
              <a:t>Modifiez le style du titre</a:t>
            </a:r>
            <a:endParaRPr kumimoji="0" lang="en-US"/>
          </a:p>
        </p:txBody>
      </p:sp>
      <p:sp>
        <p:nvSpPr>
          <p:cNvPr id="9" name="Espace réservé du texte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24" name="Espace réservé de la date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A309A6D-C09C-4548-B29A-6CF363A7E532}" type="datetimeFigureOut">
              <a:rPr lang="fr-FR" smtClean="0"/>
              <a:t>08/02/2021</a:t>
            </a:fld>
            <a:endParaRPr lang="fr-BE"/>
          </a:p>
        </p:txBody>
      </p:sp>
      <p:sp>
        <p:nvSpPr>
          <p:cNvPr id="10" name="Espace réservé du pied de page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r-BE"/>
          </a:p>
        </p:txBody>
      </p:sp>
      <p:sp>
        <p:nvSpPr>
          <p:cNvPr id="22" name="Espace réservé du numéro de diapositive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F4668DC-857F-487D-BFFA-8C0CA5037977}" type="slidenum">
              <a:rPr lang="fr-BE" smtClean="0"/>
              <a:t>‹N°›</a:t>
            </a:fld>
            <a:endParaRPr lang="fr-BE"/>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2.png"/><Relationship Id="rId7" Type="http://schemas.openxmlformats.org/officeDocument/2006/relationships/image" Target="../media/image7.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6.wmf"/><Relationship Id="rId4" Type="http://schemas.openxmlformats.org/officeDocument/2006/relationships/oleObject" Target="../embeddings/oleObject1.bin"/><Relationship Id="rId9" Type="http://schemas.openxmlformats.org/officeDocument/2006/relationships/image" Target="../media/image8.wmf"/></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5.bin"/><Relationship Id="rId5" Type="http://schemas.openxmlformats.org/officeDocument/2006/relationships/image" Target="../media/image9.wmf"/><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028"/>
          <p:cNvSpPr>
            <a:spLocks noChangeArrowheads="1"/>
          </p:cNvSpPr>
          <p:nvPr/>
        </p:nvSpPr>
        <p:spPr bwMode="auto">
          <a:xfrm>
            <a:off x="145143" y="3026637"/>
            <a:ext cx="8956927" cy="2122678"/>
          </a:xfrm>
          <a:prstGeom prst="rect">
            <a:avLst/>
          </a:prstGeom>
          <a:noFill/>
          <a:ln w="9525">
            <a:noFill/>
            <a:miter lim="800000"/>
            <a:headEnd/>
            <a:tailEnd/>
          </a:ln>
        </p:spPr>
        <p:txBody>
          <a:bodyPr/>
          <a:lstStyle/>
          <a:p>
            <a:pPr>
              <a:lnSpc>
                <a:spcPct val="150000"/>
              </a:lnSpc>
            </a:pPr>
            <a:endParaRPr lang="fr-FR" sz="3200" dirty="0">
              <a:latin typeface="Garamond" pitchFamily="18" charset="0"/>
            </a:endParaRPr>
          </a:p>
        </p:txBody>
      </p:sp>
      <p:sp>
        <p:nvSpPr>
          <p:cNvPr id="7" name="Espace réservé du numéro de diapositive 3"/>
          <p:cNvSpPr>
            <a:spLocks noGrp="1"/>
          </p:cNvSpPr>
          <p:nvPr>
            <p:ph type="sldNum" sz="quarter" idx="12"/>
          </p:nvPr>
        </p:nvSpPr>
        <p:spPr>
          <a:xfrm>
            <a:off x="8624767" y="6422303"/>
            <a:ext cx="446693" cy="425642"/>
          </a:xfrm>
        </p:spPr>
        <p:txBody>
          <a:bodyPr/>
          <a:lstStyle/>
          <a:p>
            <a:pPr>
              <a:defRPr/>
            </a:pPr>
            <a:fld id="{11F3A83B-0C23-4DF6-A20D-F95982416FCB}" type="slidenum">
              <a:rPr lang="fr-FR" smtClean="0">
                <a:solidFill>
                  <a:schemeClr val="tx1"/>
                </a:solidFill>
                <a:latin typeface="Garamond" pitchFamily="18" charset="0"/>
              </a:rPr>
              <a:pPr>
                <a:defRPr/>
              </a:pPr>
              <a:t>1</a:t>
            </a:fld>
            <a:endParaRPr lang="fr-FR" dirty="0">
              <a:solidFill>
                <a:schemeClr val="tx1"/>
              </a:solidFill>
              <a:latin typeface="Garamond" pitchFamily="18" charset="0"/>
            </a:endParaRPr>
          </a:p>
        </p:txBody>
      </p:sp>
      <p:pic>
        <p:nvPicPr>
          <p:cNvPr id="8"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3056" y="237760"/>
            <a:ext cx="1562706" cy="1502466"/>
          </a:xfrm>
          <a:prstGeom prst="rect">
            <a:avLst/>
          </a:prstGeom>
          <a:effectLst>
            <a:reflection blurRad="6350" stA="50000" endA="300" endPos="90000" dir="5400000" sy="-100000" algn="bl" rotWithShape="0"/>
          </a:effectLst>
        </p:spPr>
      </p:pic>
      <p:pic>
        <p:nvPicPr>
          <p:cNvPr id="10"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71504" y="149604"/>
            <a:ext cx="1562706" cy="1502466"/>
          </a:xfrm>
          <a:prstGeom prst="rect">
            <a:avLst/>
          </a:prstGeom>
          <a:effectLst>
            <a:reflection blurRad="6350" stA="50000" endA="300" endPos="90000" dir="5400000" sy="-100000" algn="bl" rotWithShape="0"/>
          </a:effectLst>
        </p:spPr>
      </p:pic>
      <p:sp>
        <p:nvSpPr>
          <p:cNvPr id="12" name="Rectangle 1"/>
          <p:cNvSpPr/>
          <p:nvPr/>
        </p:nvSpPr>
        <p:spPr>
          <a:xfrm>
            <a:off x="1596550" y="498475"/>
            <a:ext cx="6144683" cy="646331"/>
          </a:xfrm>
          <a:prstGeom prst="rect">
            <a:avLst/>
          </a:prstGeom>
          <a:noFill/>
        </p:spPr>
        <p:txBody>
          <a:bodyPr wrap="square" lIns="91440" tIns="45720" rIns="91440" bIns="45720">
            <a:spAutoFit/>
          </a:bodyPr>
          <a:lstStyle/>
          <a:p>
            <a:pPr algn="ctr"/>
            <a:r>
              <a:rPr lang="fr-FR" sz="3600" b="1" dirty="0">
                <a:ln w="17780" cmpd="sng">
                  <a:solidFill>
                    <a:srgbClr val="FFFFFF"/>
                  </a:solidFill>
                  <a:prstDash val="solid"/>
                  <a:miter lim="800000"/>
                </a:ln>
                <a:solidFill>
                  <a:srgbClr val="FF0000"/>
                </a:solidFill>
                <a:effectLst>
                  <a:outerShdw blurRad="50800" algn="tl" rotWithShape="0">
                    <a:srgbClr val="000000"/>
                  </a:outerShdw>
                </a:effectLst>
                <a:latin typeface="Times New Roman" pitchFamily="18" charset="0"/>
                <a:ea typeface="Times New Roman"/>
                <a:cs typeface="Times New Roman" pitchFamily="18" charset="0"/>
              </a:rPr>
              <a:t>UNIVERSITE DE M'SILA</a:t>
            </a:r>
            <a:endParaRPr lang="fr-FR" sz="3600" b="1" dirty="0">
              <a:ln w="17780" cmpd="sng">
                <a:solidFill>
                  <a:srgbClr val="FFFFFF"/>
                </a:solidFill>
                <a:prstDash val="solid"/>
                <a:miter lim="800000"/>
              </a:ln>
              <a:solidFill>
                <a:srgbClr val="FF0000"/>
              </a:solidFill>
              <a:effectLst>
                <a:outerShdw blurRad="50800" algn="tl" rotWithShape="0">
                  <a:srgbClr val="000000"/>
                </a:outerShdw>
              </a:effectLst>
            </a:endParaRPr>
          </a:p>
        </p:txBody>
      </p:sp>
      <p:sp>
        <p:nvSpPr>
          <p:cNvPr id="13" name="Titre 1"/>
          <p:cNvSpPr txBox="1">
            <a:spLocks/>
          </p:cNvSpPr>
          <p:nvPr/>
        </p:nvSpPr>
        <p:spPr>
          <a:xfrm>
            <a:off x="1088547" y="2591707"/>
            <a:ext cx="7742691" cy="3235231"/>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800" b="1" i="0" u="none" strike="noStrike" kern="1200" cap="none" spc="0" normalizeH="0" baseline="0" noProof="0" dirty="0" smtClean="0">
                <a:ln>
                  <a:noFill/>
                </a:ln>
                <a:solidFill>
                  <a:srgbClr val="00B0F0"/>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rPr>
              <a:t>Techniques de fabrication conventionnelles et avancées</a:t>
            </a:r>
            <a:endParaRPr kumimoji="0" lang="en-CA" sz="4800" b="1" i="0" u="none" strike="noStrike" kern="1200" cap="none" spc="0" normalizeH="0" baseline="0" noProof="0" dirty="0">
              <a:ln>
                <a:noFill/>
              </a:ln>
              <a:solidFill>
                <a:srgbClr val="00B0F0"/>
              </a:solidFill>
              <a:effectLst>
                <a:outerShdw blurRad="38100" dist="38100" dir="2700000" algn="tl">
                  <a:srgbClr val="000000">
                    <a:alpha val="43137"/>
                  </a:srgbClr>
                </a:outerShdw>
              </a:effectLst>
              <a:uLnTx/>
              <a:uFillTx/>
              <a:latin typeface="Arial" panose="020B0604020202020204" pitchFamily="34" charset="0"/>
              <a:ea typeface="+mj-ea"/>
              <a:cs typeface="Arial" panose="020B0604020202020204" pitchFamily="34" charset="0"/>
            </a:endParaRPr>
          </a:p>
        </p:txBody>
      </p:sp>
      <p:sp>
        <p:nvSpPr>
          <p:cNvPr id="14" name="ZoneTexte 13"/>
          <p:cNvSpPr txBox="1"/>
          <p:nvPr/>
        </p:nvSpPr>
        <p:spPr>
          <a:xfrm>
            <a:off x="4789684" y="5661780"/>
            <a:ext cx="3701200" cy="523220"/>
          </a:xfrm>
          <a:prstGeom prst="rect">
            <a:avLst/>
          </a:prstGeom>
          <a:noFill/>
        </p:spPr>
        <p:txBody>
          <a:bodyPr wrap="square" rtlCol="0">
            <a:spAutoFit/>
          </a:bodyPr>
          <a:lstStyle/>
          <a:p>
            <a:r>
              <a:rPr lang="en-CA" sz="2800" b="1"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Par. </a:t>
            </a:r>
            <a:r>
              <a:rPr lang="en-CA" sz="2800" b="1" dirty="0" err="1"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Mechta.A</a:t>
            </a:r>
            <a:endParaRPr lang="en-CA" sz="28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86383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6194" y="1196752"/>
            <a:ext cx="7078253" cy="5262979"/>
          </a:xfrm>
          <a:prstGeom prst="rect">
            <a:avLst/>
          </a:prstGeom>
        </p:spPr>
        <p:txBody>
          <a:bodyPr wrap="square">
            <a:spAutoFit/>
          </a:bodyPr>
          <a:lstStyle/>
          <a:p>
            <a:pPr algn="just">
              <a:lnSpc>
                <a:spcPct val="150000"/>
              </a:lnSpc>
            </a:pPr>
            <a:r>
              <a:rPr lang="fr-FR" sz="2800" b="1" dirty="0" smtClean="0">
                <a:latin typeface="Times New Roman" pitchFamily="18" charset="0"/>
                <a:cs typeface="Times New Roman" pitchFamily="18" charset="0"/>
              </a:rPr>
              <a:t>6/Opération </a:t>
            </a:r>
            <a:r>
              <a:rPr lang="fr-FR" sz="2800" b="1" dirty="0">
                <a:latin typeface="Times New Roman" pitchFamily="18" charset="0"/>
                <a:cs typeface="Times New Roman" pitchFamily="18" charset="0"/>
              </a:rPr>
              <a:t>d’électroérosion </a:t>
            </a:r>
            <a:endParaRPr lang="fr-FR" sz="2800" b="1" dirty="0" smtClean="0">
              <a:latin typeface="Times New Roman" pitchFamily="18" charset="0"/>
              <a:cs typeface="Times New Roman" pitchFamily="18" charset="0"/>
            </a:endParaRPr>
          </a:p>
          <a:p>
            <a:pPr algn="just">
              <a:lnSpc>
                <a:spcPct val="150000"/>
              </a:lnSpc>
            </a:pPr>
            <a:r>
              <a:rPr lang="fr-FR" sz="2800" dirty="0" smtClean="0">
                <a:latin typeface="Times New Roman" pitchFamily="18" charset="0"/>
                <a:cs typeface="Times New Roman" pitchFamily="18" charset="0"/>
              </a:rPr>
              <a:t>L’usinage </a:t>
            </a:r>
            <a:r>
              <a:rPr lang="fr-FR" sz="2800" dirty="0">
                <a:latin typeface="Times New Roman" pitchFamily="18" charset="0"/>
                <a:cs typeface="Times New Roman" pitchFamily="18" charset="0"/>
              </a:rPr>
              <a:t>par électroérosion peut être subdivisé en trois grandes catégories qui sont : </a:t>
            </a:r>
            <a:endParaRPr lang="fr-FR" sz="2800" dirty="0" smtClean="0">
              <a:latin typeface="Times New Roman" pitchFamily="18" charset="0"/>
              <a:cs typeface="Times New Roman" pitchFamily="18" charset="0"/>
            </a:endParaRPr>
          </a:p>
          <a:p>
            <a:pPr algn="just">
              <a:lnSpc>
                <a:spcPct val="150000"/>
              </a:lnSpc>
            </a:pPr>
            <a:r>
              <a:rPr lang="fr-FR" sz="2800" dirty="0" smtClean="0">
                <a:latin typeface="Times New Roman" pitchFamily="18" charset="0"/>
                <a:cs typeface="Times New Roman" pitchFamily="18" charset="0"/>
              </a:rPr>
              <a:t>• </a:t>
            </a:r>
            <a:r>
              <a:rPr lang="fr-FR" sz="2800" dirty="0">
                <a:latin typeface="Times New Roman" pitchFamily="18" charset="0"/>
                <a:cs typeface="Times New Roman" pitchFamily="18" charset="0"/>
              </a:rPr>
              <a:t>L’enfonçage (perçage, usinage d’empreintes de forme) </a:t>
            </a:r>
            <a:endParaRPr lang="fr-FR" sz="2800" dirty="0" smtClean="0">
              <a:latin typeface="Times New Roman" pitchFamily="18" charset="0"/>
              <a:cs typeface="Times New Roman" pitchFamily="18" charset="0"/>
            </a:endParaRPr>
          </a:p>
          <a:p>
            <a:pPr algn="just">
              <a:lnSpc>
                <a:spcPct val="150000"/>
              </a:lnSpc>
            </a:pPr>
            <a:r>
              <a:rPr lang="fr-FR" sz="2800" dirty="0" smtClean="0">
                <a:latin typeface="Times New Roman" pitchFamily="18" charset="0"/>
                <a:cs typeface="Times New Roman" pitchFamily="18" charset="0"/>
              </a:rPr>
              <a:t>• </a:t>
            </a:r>
            <a:r>
              <a:rPr lang="fr-FR" sz="2800" dirty="0">
                <a:latin typeface="Times New Roman" pitchFamily="18" charset="0"/>
                <a:cs typeface="Times New Roman" pitchFamily="18" charset="0"/>
              </a:rPr>
              <a:t>Découpage (tronçonnage avec lame, ou fil, ou ruban ou disque rotatif) </a:t>
            </a:r>
            <a:endParaRPr lang="fr-FR" sz="2800" dirty="0" smtClean="0">
              <a:latin typeface="Times New Roman" pitchFamily="18" charset="0"/>
              <a:cs typeface="Times New Roman" pitchFamily="18" charset="0"/>
            </a:endParaRPr>
          </a:p>
          <a:p>
            <a:pPr algn="just">
              <a:lnSpc>
                <a:spcPct val="150000"/>
              </a:lnSpc>
            </a:pPr>
            <a:r>
              <a:rPr lang="fr-FR" sz="2800" dirty="0" smtClean="0">
                <a:latin typeface="Times New Roman" pitchFamily="18" charset="0"/>
                <a:cs typeface="Times New Roman" pitchFamily="18" charset="0"/>
              </a:rPr>
              <a:t>• </a:t>
            </a:r>
            <a:r>
              <a:rPr lang="fr-FR" sz="2800" dirty="0">
                <a:latin typeface="Times New Roman" pitchFamily="18" charset="0"/>
                <a:cs typeface="Times New Roman" pitchFamily="18" charset="0"/>
              </a:rPr>
              <a:t>Rectification (intérieure, extérieure et plane) </a:t>
            </a: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12" y="116632"/>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3196337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1600" y="2276872"/>
            <a:ext cx="7899410" cy="3903954"/>
          </a:xfrm>
          <a:prstGeom prst="rect">
            <a:avLst/>
          </a:prstGeom>
        </p:spPr>
        <p:txBody>
          <a:bodyPr wrap="square">
            <a:spAutoFit/>
          </a:bodyPr>
          <a:lstStyle/>
          <a:p>
            <a:pPr algn="just">
              <a:lnSpc>
                <a:spcPct val="150000"/>
              </a:lnSpc>
            </a:pPr>
            <a:r>
              <a:rPr lang="fr-FR" sz="2400" b="1" dirty="0" smtClean="0">
                <a:latin typeface="Times New Roman" pitchFamily="18" charset="0"/>
                <a:cs typeface="Times New Roman" pitchFamily="18" charset="0"/>
              </a:rPr>
              <a:t>7/Caractéristiques </a:t>
            </a:r>
            <a:r>
              <a:rPr lang="fr-FR" sz="2400" b="1" dirty="0">
                <a:latin typeface="Times New Roman" pitchFamily="18" charset="0"/>
                <a:cs typeface="Times New Roman" pitchFamily="18" charset="0"/>
              </a:rPr>
              <a:t>de l’électroérosion </a:t>
            </a:r>
            <a:endParaRPr lang="fr-FR" sz="2400" b="1"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L’usinage </a:t>
            </a:r>
            <a:r>
              <a:rPr lang="fr-FR" sz="2400" dirty="0">
                <a:latin typeface="Times New Roman" pitchFamily="18" charset="0"/>
                <a:cs typeface="Times New Roman" pitchFamily="18" charset="0"/>
              </a:rPr>
              <a:t>par électroérosion se caractérise par deux propriétés fondamentales et qui sont :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Usinage des métaux très durs.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Reproduction automatique des formes irréalisables par les moyens classiques à condition que l’électrode outil puisse être retirée de la pièce après usinage. </a:t>
            </a: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84" y="259021"/>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30832344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98202" y="692696"/>
            <a:ext cx="7366286" cy="6186309"/>
          </a:xfrm>
          <a:prstGeom prst="rect">
            <a:avLst/>
          </a:prstGeom>
        </p:spPr>
        <p:txBody>
          <a:bodyPr wrap="square">
            <a:spAutoFit/>
          </a:bodyPr>
          <a:lstStyle/>
          <a:p>
            <a:pPr algn="just">
              <a:lnSpc>
                <a:spcPct val="150000"/>
              </a:lnSpc>
            </a:pPr>
            <a:r>
              <a:rPr lang="fr-FR" sz="2400" b="1" dirty="0" smtClean="0">
                <a:latin typeface="Times New Roman" pitchFamily="18" charset="0"/>
                <a:cs typeface="Times New Roman" pitchFamily="18" charset="0"/>
              </a:rPr>
              <a:t>8/Conditions </a:t>
            </a:r>
            <a:r>
              <a:rPr lang="fr-FR" sz="2400" b="1" dirty="0">
                <a:latin typeface="Times New Roman" pitchFamily="18" charset="0"/>
                <a:cs typeface="Times New Roman" pitchFamily="18" charset="0"/>
              </a:rPr>
              <a:t>d’usinage </a:t>
            </a:r>
            <a:endParaRPr lang="fr-FR" sz="2400" b="1"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Les </a:t>
            </a:r>
            <a:r>
              <a:rPr lang="fr-FR" sz="2400" dirty="0">
                <a:latin typeface="Times New Roman" pitchFamily="18" charset="0"/>
                <a:cs typeface="Times New Roman" pitchFamily="18" charset="0"/>
              </a:rPr>
              <a:t>conditions d’usinage par électroérosion sont définies par de nombreux paramètres concernant :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L’étincelle : durée, nombre par unité de temps </a:t>
            </a:r>
            <a:r>
              <a:rPr lang="fr-FR" sz="2400" dirty="0" smtClean="0">
                <a:latin typeface="Times New Roman" pitchFamily="18" charset="0"/>
                <a:cs typeface="Times New Roman" pitchFamily="18" charset="0"/>
              </a:rPr>
              <a:t>(200×10         </a:t>
            </a:r>
            <a:r>
              <a:rPr lang="fr-FR" sz="2400" dirty="0" err="1" smtClean="0">
                <a:latin typeface="Times New Roman" pitchFamily="18" charset="0"/>
                <a:cs typeface="Times New Roman" pitchFamily="18" charset="0"/>
              </a:rPr>
              <a:t>etincelles</a:t>
            </a:r>
            <a:r>
              <a:rPr lang="fr-FR" sz="2400" dirty="0" smtClean="0">
                <a:latin typeface="Times New Roman" pitchFamily="18" charset="0"/>
                <a:cs typeface="Times New Roman" pitchFamily="18" charset="0"/>
              </a:rPr>
              <a:t>/s ), </a:t>
            </a:r>
            <a:r>
              <a:rPr lang="fr-FR" sz="2400" dirty="0">
                <a:latin typeface="Times New Roman" pitchFamily="18" charset="0"/>
                <a:cs typeface="Times New Roman" pitchFamily="18" charset="0"/>
              </a:rPr>
              <a:t>différence de potentielle (20 à 300v ), énergie dissipé par étincelle (0.1 à 20J ), gap (0.02 à 0.35mm).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L’électrode-outil : température de vaporisation (1500°C pour laiton, 4830°C pour graphite), résistivité électrique </a:t>
            </a:r>
            <a:r>
              <a:rPr lang="fr-FR" sz="2400" dirty="0" smtClean="0">
                <a:latin typeface="Times New Roman" pitchFamily="18" charset="0"/>
                <a:cs typeface="Times New Roman" pitchFamily="18" charset="0"/>
              </a:rPr>
              <a:t>(1.7 µΩcm /cm pour </a:t>
            </a:r>
            <a:r>
              <a:rPr lang="fr-FR" sz="2400" dirty="0">
                <a:latin typeface="Times New Roman" pitchFamily="18" charset="0"/>
                <a:cs typeface="Times New Roman" pitchFamily="18" charset="0"/>
              </a:rPr>
              <a:t>cuivre, </a:t>
            </a:r>
            <a:r>
              <a:rPr lang="fr-FR" sz="2400" dirty="0" smtClean="0">
                <a:latin typeface="Times New Roman" pitchFamily="18" charset="0"/>
                <a:cs typeface="Times New Roman" pitchFamily="18" charset="0"/>
              </a:rPr>
              <a:t>1000 µΩcm /cm pour </a:t>
            </a:r>
            <a:r>
              <a:rPr lang="fr-FR" sz="2400" dirty="0">
                <a:latin typeface="Times New Roman" pitchFamily="18" charset="0"/>
                <a:cs typeface="Times New Roman" pitchFamily="18" charset="0"/>
              </a:rPr>
              <a:t>graphite), facilité de mise en forme. </a:t>
            </a:r>
            <a:endParaRPr lang="fr-FR" sz="2400" dirty="0" smtClean="0">
              <a:latin typeface="Times New Roman" pitchFamily="18" charset="0"/>
              <a:cs typeface="Times New Roman" pitchFamily="18" charset="0"/>
            </a:endParaRPr>
          </a:p>
        </p:txBody>
      </p:sp>
      <p:pic>
        <p:nvPicPr>
          <p:cNvPr id="5"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5496" y="116632"/>
            <a:ext cx="1562706" cy="1502466"/>
          </a:xfrm>
          <a:prstGeom prst="rect">
            <a:avLst/>
          </a:prstGeom>
          <a:effectLst>
            <a:reflection blurRad="6350" stA="50000" endA="300" endPos="90000" dir="5400000" sy="-100000" algn="bl" rotWithShape="0"/>
          </a:effectLst>
        </p:spPr>
      </p:pic>
      <p:graphicFrame>
        <p:nvGraphicFramePr>
          <p:cNvPr id="6" name="Objet 5"/>
          <p:cNvGraphicFramePr>
            <a:graphicFrameLocks noChangeAspect="1"/>
          </p:cNvGraphicFramePr>
          <p:nvPr>
            <p:extLst>
              <p:ext uri="{D42A27DB-BD31-4B8C-83A1-F6EECF244321}">
                <p14:modId xmlns:p14="http://schemas.microsoft.com/office/powerpoint/2010/main" val="2495651048"/>
              </p:ext>
            </p:extLst>
          </p:nvPr>
        </p:nvGraphicFramePr>
        <p:xfrm>
          <a:off x="8837240" y="2348880"/>
          <a:ext cx="288032" cy="478532"/>
        </p:xfrm>
        <a:graphic>
          <a:graphicData uri="http://schemas.openxmlformats.org/presentationml/2006/ole">
            <mc:AlternateContent xmlns:mc="http://schemas.openxmlformats.org/markup-compatibility/2006">
              <mc:Choice xmlns:v="urn:schemas-microsoft-com:vml" Requires="v">
                <p:oleObj spid="_x0000_s1054" name="Equation" r:id="rId4" imgW="88560" imgH="190440" progId="Equation.DSMT4">
                  <p:embed/>
                </p:oleObj>
              </mc:Choice>
              <mc:Fallback>
                <p:oleObj name="Equation" r:id="rId4" imgW="88560" imgH="190440" progId="Equation.DSMT4">
                  <p:embed/>
                  <p:pic>
                    <p:nvPicPr>
                      <p:cNvPr id="0" name=""/>
                      <p:cNvPicPr/>
                      <p:nvPr/>
                    </p:nvPicPr>
                    <p:blipFill>
                      <a:blip r:embed="rId5"/>
                      <a:stretch>
                        <a:fillRect/>
                      </a:stretch>
                    </p:blipFill>
                    <p:spPr>
                      <a:xfrm>
                        <a:off x="8837240" y="2348880"/>
                        <a:ext cx="288032" cy="478532"/>
                      </a:xfrm>
                      <a:prstGeom prst="rect">
                        <a:avLst/>
                      </a:prstGeom>
                    </p:spPr>
                  </p:pic>
                </p:oleObj>
              </mc:Fallback>
            </mc:AlternateContent>
          </a:graphicData>
        </a:graphic>
      </p:graphicFrame>
      <p:graphicFrame>
        <p:nvGraphicFramePr>
          <p:cNvPr id="8" name="Objet 7"/>
          <p:cNvGraphicFramePr>
            <a:graphicFrameLocks noChangeAspect="1"/>
          </p:cNvGraphicFramePr>
          <p:nvPr>
            <p:extLst>
              <p:ext uri="{D42A27DB-BD31-4B8C-83A1-F6EECF244321}">
                <p14:modId xmlns:p14="http://schemas.microsoft.com/office/powerpoint/2010/main" val="683147313"/>
              </p:ext>
            </p:extLst>
          </p:nvPr>
        </p:nvGraphicFramePr>
        <p:xfrm>
          <a:off x="3059832" y="5733256"/>
          <a:ext cx="347464" cy="487561"/>
        </p:xfrm>
        <a:graphic>
          <a:graphicData uri="http://schemas.openxmlformats.org/presentationml/2006/ole">
            <mc:AlternateContent xmlns:mc="http://schemas.openxmlformats.org/markup-compatibility/2006">
              <mc:Choice xmlns:v="urn:schemas-microsoft-com:vml" Requires="v">
                <p:oleObj spid="_x0000_s1055" name="Equation" r:id="rId6" imgW="101520" imgH="190440" progId="Equation.DSMT4">
                  <p:embed/>
                </p:oleObj>
              </mc:Choice>
              <mc:Fallback>
                <p:oleObj name="Equation" r:id="rId6" imgW="101520" imgH="190440" progId="Equation.DSMT4">
                  <p:embed/>
                  <p:pic>
                    <p:nvPicPr>
                      <p:cNvPr id="0" name=""/>
                      <p:cNvPicPr/>
                      <p:nvPr/>
                    </p:nvPicPr>
                    <p:blipFill>
                      <a:blip r:embed="rId7"/>
                      <a:stretch>
                        <a:fillRect/>
                      </a:stretch>
                    </p:blipFill>
                    <p:spPr>
                      <a:xfrm>
                        <a:off x="3059832" y="5733256"/>
                        <a:ext cx="347464" cy="487561"/>
                      </a:xfrm>
                      <a:prstGeom prst="rect">
                        <a:avLst/>
                      </a:prstGeom>
                    </p:spPr>
                  </p:pic>
                </p:oleObj>
              </mc:Fallback>
            </mc:AlternateContent>
          </a:graphicData>
        </a:graphic>
      </p:graphicFrame>
      <p:graphicFrame>
        <p:nvGraphicFramePr>
          <p:cNvPr id="10" name="Objet 9"/>
          <p:cNvGraphicFramePr>
            <a:graphicFrameLocks noChangeAspect="1"/>
          </p:cNvGraphicFramePr>
          <p:nvPr>
            <p:extLst>
              <p:ext uri="{D42A27DB-BD31-4B8C-83A1-F6EECF244321}">
                <p14:modId xmlns:p14="http://schemas.microsoft.com/office/powerpoint/2010/main" val="2067065913"/>
              </p:ext>
            </p:extLst>
          </p:nvPr>
        </p:nvGraphicFramePr>
        <p:xfrm>
          <a:off x="7308304" y="5661248"/>
          <a:ext cx="347662" cy="488950"/>
        </p:xfrm>
        <a:graphic>
          <a:graphicData uri="http://schemas.openxmlformats.org/presentationml/2006/ole">
            <mc:AlternateContent xmlns:mc="http://schemas.openxmlformats.org/markup-compatibility/2006">
              <mc:Choice xmlns:v="urn:schemas-microsoft-com:vml" Requires="v">
                <p:oleObj spid="_x0000_s1056" name="Equation" r:id="rId8" imgW="101520" imgH="190440" progId="Equation.DSMT4">
                  <p:embed/>
                </p:oleObj>
              </mc:Choice>
              <mc:Fallback>
                <p:oleObj name="Equation" r:id="rId8" imgW="101520" imgH="190440" progId="Equation.DSMT4">
                  <p:embed/>
                  <p:pic>
                    <p:nvPicPr>
                      <p:cNvPr id="0" name="Objet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308304" y="5661248"/>
                        <a:ext cx="347662"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53616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25762" y="1196752"/>
            <a:ext cx="6993909" cy="4524315"/>
          </a:xfrm>
          <a:prstGeom prst="rect">
            <a:avLst/>
          </a:prstGeom>
        </p:spPr>
        <p:txBody>
          <a:bodyPr wrap="square">
            <a:spAutoFit/>
          </a:bodyPr>
          <a:lstStyle/>
          <a:p>
            <a:pPr>
              <a:lnSpc>
                <a:spcPct val="150000"/>
              </a:lnSpc>
            </a:pPr>
            <a:r>
              <a:rPr lang="fr-FR" sz="2400" dirty="0">
                <a:latin typeface="Times New Roman" pitchFamily="18" charset="0"/>
                <a:cs typeface="Times New Roman" pitchFamily="18" charset="0"/>
              </a:rPr>
              <a:t>• L’électrode-pièce: température de vaporisation (jusqu’à 2400°C dans le cas de carbure de tungstène) résistivité électrique </a:t>
            </a:r>
            <a:r>
              <a:rPr lang="fr-FR" sz="2400" dirty="0" smtClean="0">
                <a:latin typeface="Times New Roman" pitchFamily="18" charset="0"/>
                <a:cs typeface="Times New Roman" pitchFamily="18" charset="0"/>
              </a:rPr>
              <a:t>(</a:t>
            </a:r>
            <a:r>
              <a:rPr lang="fr-FR" sz="2400" dirty="0">
                <a:latin typeface="Times New Roman" pitchFamily="18" charset="0"/>
                <a:cs typeface="Times New Roman" pitchFamily="18" charset="0"/>
              </a:rPr>
              <a:t>1.7 µΩcm /cm </a:t>
            </a:r>
            <a:r>
              <a:rPr lang="fr-FR" sz="2400" dirty="0" smtClean="0">
                <a:latin typeface="Times New Roman" pitchFamily="18" charset="0"/>
                <a:cs typeface="Times New Roman" pitchFamily="18" charset="0"/>
              </a:rPr>
              <a:t>pour </a:t>
            </a:r>
            <a:r>
              <a:rPr lang="fr-FR" sz="2400" dirty="0">
                <a:latin typeface="Times New Roman" pitchFamily="18" charset="0"/>
                <a:cs typeface="Times New Roman" pitchFamily="18" charset="0"/>
              </a:rPr>
              <a:t>cuivre, </a:t>
            </a:r>
            <a:r>
              <a:rPr lang="fr-FR" sz="2400" dirty="0" smtClean="0">
                <a:latin typeface="Times New Roman" pitchFamily="18" charset="0"/>
                <a:cs typeface="Times New Roman" pitchFamily="18" charset="0"/>
              </a:rPr>
              <a:t>70 </a:t>
            </a:r>
            <a:r>
              <a:rPr lang="fr-FR" sz="2400" dirty="0">
                <a:latin typeface="Times New Roman" pitchFamily="18" charset="0"/>
                <a:cs typeface="Times New Roman" pitchFamily="18" charset="0"/>
              </a:rPr>
              <a:t>µΩcm /cm </a:t>
            </a:r>
            <a:r>
              <a:rPr lang="fr-FR" sz="2400" dirty="0" smtClean="0">
                <a:latin typeface="Times New Roman" pitchFamily="18" charset="0"/>
                <a:cs typeface="Times New Roman" pitchFamily="18" charset="0"/>
              </a:rPr>
              <a:t>pour </a:t>
            </a:r>
            <a:r>
              <a:rPr lang="fr-FR" sz="2400" dirty="0">
                <a:latin typeface="Times New Roman" pitchFamily="18" charset="0"/>
                <a:cs typeface="Times New Roman" pitchFamily="18" charset="0"/>
              </a:rPr>
              <a:t>carbures).    </a:t>
            </a:r>
          </a:p>
          <a:p>
            <a:pPr>
              <a:lnSpc>
                <a:spcPct val="150000"/>
              </a:lnSpc>
            </a:pPr>
            <a:r>
              <a:rPr lang="fr-FR" sz="2400" dirty="0">
                <a:latin typeface="Times New Roman" pitchFamily="18" charset="0"/>
                <a:cs typeface="Times New Roman" pitchFamily="18" charset="0"/>
              </a:rPr>
              <a:t>• Le liquide diélectrique : stabilité chimique, viscosité, ininflammabilité, température (ambiante). </a:t>
            </a:r>
          </a:p>
          <a:p>
            <a:pPr>
              <a:lnSpc>
                <a:spcPct val="150000"/>
              </a:lnSpc>
            </a:pPr>
            <a:r>
              <a:rPr lang="fr-FR" sz="2400" dirty="0">
                <a:latin typeface="Times New Roman" pitchFamily="18" charset="0"/>
                <a:cs typeface="Times New Roman" pitchFamily="18" charset="0"/>
              </a:rPr>
              <a:t>Ces paramètres interviennent d’une façon complexe sur les résultats obtenus.</a:t>
            </a:r>
          </a:p>
        </p:txBody>
      </p:sp>
      <p:pic>
        <p:nvPicPr>
          <p:cNvPr id="5"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3056" y="188640"/>
            <a:ext cx="1562706" cy="1502466"/>
          </a:xfrm>
          <a:prstGeom prst="rect">
            <a:avLst/>
          </a:prstGeom>
          <a:effectLst>
            <a:reflection blurRad="6350" stA="50000" endA="300" endPos="90000" dir="5400000" sy="-100000" algn="bl" rotWithShape="0"/>
          </a:effectLst>
        </p:spPr>
      </p:pic>
      <p:graphicFrame>
        <p:nvGraphicFramePr>
          <p:cNvPr id="2" name="Objet 1"/>
          <p:cNvGraphicFramePr>
            <a:graphicFrameLocks noChangeAspect="1"/>
          </p:cNvGraphicFramePr>
          <p:nvPr>
            <p:extLst>
              <p:ext uri="{D42A27DB-BD31-4B8C-83A1-F6EECF244321}">
                <p14:modId xmlns:p14="http://schemas.microsoft.com/office/powerpoint/2010/main" val="368195592"/>
              </p:ext>
            </p:extLst>
          </p:nvPr>
        </p:nvGraphicFramePr>
        <p:xfrm>
          <a:off x="5580112" y="2276872"/>
          <a:ext cx="432048" cy="550540"/>
        </p:xfrm>
        <a:graphic>
          <a:graphicData uri="http://schemas.openxmlformats.org/presentationml/2006/ole">
            <mc:AlternateContent xmlns:mc="http://schemas.openxmlformats.org/markup-compatibility/2006">
              <mc:Choice xmlns:v="urn:schemas-microsoft-com:vml" Requires="v">
                <p:oleObj spid="_x0000_s2064" name="Equation" r:id="rId4" imgW="101520" imgH="190440" progId="Equation.DSMT4">
                  <p:embed/>
                </p:oleObj>
              </mc:Choice>
              <mc:Fallback>
                <p:oleObj name="Equation" r:id="rId4" imgW="101520" imgH="190440" progId="Equation.DSMT4">
                  <p:embed/>
                  <p:pic>
                    <p:nvPicPr>
                      <p:cNvPr id="0" name=""/>
                      <p:cNvPicPr/>
                      <p:nvPr/>
                    </p:nvPicPr>
                    <p:blipFill>
                      <a:blip r:embed="rId5"/>
                      <a:stretch>
                        <a:fillRect/>
                      </a:stretch>
                    </p:blipFill>
                    <p:spPr>
                      <a:xfrm>
                        <a:off x="5580112" y="2276872"/>
                        <a:ext cx="432048" cy="550540"/>
                      </a:xfrm>
                      <a:prstGeom prst="rect">
                        <a:avLst/>
                      </a:prstGeom>
                    </p:spPr>
                  </p:pic>
                </p:oleObj>
              </mc:Fallback>
            </mc:AlternateContent>
          </a:graphicData>
        </a:graphic>
      </p:graphicFrame>
      <p:graphicFrame>
        <p:nvGraphicFramePr>
          <p:cNvPr id="3" name="Objet 2"/>
          <p:cNvGraphicFramePr>
            <a:graphicFrameLocks noChangeAspect="1"/>
          </p:cNvGraphicFramePr>
          <p:nvPr>
            <p:extLst>
              <p:ext uri="{D42A27DB-BD31-4B8C-83A1-F6EECF244321}">
                <p14:modId xmlns:p14="http://schemas.microsoft.com/office/powerpoint/2010/main" val="1270522970"/>
              </p:ext>
            </p:extLst>
          </p:nvPr>
        </p:nvGraphicFramePr>
        <p:xfrm>
          <a:off x="2483768" y="2780928"/>
          <a:ext cx="431800" cy="549275"/>
        </p:xfrm>
        <a:graphic>
          <a:graphicData uri="http://schemas.openxmlformats.org/presentationml/2006/ole">
            <mc:AlternateContent xmlns:mc="http://schemas.openxmlformats.org/markup-compatibility/2006">
              <mc:Choice xmlns:v="urn:schemas-microsoft-com:vml" Requires="v">
                <p:oleObj spid="_x0000_s2065" name="Equation" r:id="rId6" imgW="101520" imgH="190440" progId="Equation.DSMT4">
                  <p:embed/>
                </p:oleObj>
              </mc:Choice>
              <mc:Fallback>
                <p:oleObj name="Equation" r:id="rId6" imgW="101520" imgH="190440" progId="Equation.DSMT4">
                  <p:embed/>
                  <p:pic>
                    <p:nvPicPr>
                      <p:cNvPr id="0" name="Objet 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483768" y="2780928"/>
                        <a:ext cx="431800" cy="54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7259233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25762" y="404664"/>
            <a:ext cx="7066718" cy="6186309"/>
          </a:xfrm>
          <a:prstGeom prst="rect">
            <a:avLst/>
          </a:prstGeom>
        </p:spPr>
        <p:txBody>
          <a:bodyPr wrap="square">
            <a:spAutoFit/>
          </a:bodyPr>
          <a:lstStyle/>
          <a:p>
            <a:pPr algn="just">
              <a:lnSpc>
                <a:spcPct val="150000"/>
              </a:lnSpc>
            </a:pPr>
            <a:r>
              <a:rPr lang="fr-FR" sz="2400" b="1" dirty="0" smtClean="0">
                <a:latin typeface="Times New Roman" pitchFamily="18" charset="0"/>
                <a:cs typeface="Times New Roman" pitchFamily="18" charset="0"/>
              </a:rPr>
              <a:t>9/Electrodes outils:</a:t>
            </a:r>
          </a:p>
          <a:p>
            <a:pPr algn="just">
              <a:lnSpc>
                <a:spcPct val="150000"/>
              </a:lnSpc>
            </a:pPr>
            <a:r>
              <a:rPr lang="fr-FR" sz="2400" dirty="0" smtClean="0">
                <a:latin typeface="Times New Roman" pitchFamily="18" charset="0"/>
                <a:cs typeface="Times New Roman" pitchFamily="18" charset="0"/>
              </a:rPr>
              <a:t>Pratiquement </a:t>
            </a:r>
            <a:r>
              <a:rPr lang="fr-FR" sz="2400" dirty="0">
                <a:latin typeface="Times New Roman" pitchFamily="18" charset="0"/>
                <a:cs typeface="Times New Roman" pitchFamily="18" charset="0"/>
              </a:rPr>
              <a:t>tous les matériaux conducteurs de l’électricité peuvent être employés, avec plus ou moins d’avantages. Les matériaux qui ont le plus haut point de fusion et la plus faible résistivité électrique sont, en principe, les meilleurs : une température de fusion élevée confère à l’électrode une résistance aux étincelles qui agissent à des températures élevées, et une faible résistivité électrique (bonne conductibilité thermique) permet une meilleure évacuation de la chaleur. </a:t>
            </a: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056" y="237760"/>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21286033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51793" y="620688"/>
            <a:ext cx="7340688" cy="5632311"/>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Les matériaux les plus couramment utilisés sont : Le cuivre, Le graphite, Alliage léger (alliage d’aluminium : </a:t>
            </a:r>
            <a:r>
              <a:rPr lang="fr-FR" sz="2400" dirty="0" err="1">
                <a:latin typeface="Times New Roman" pitchFamily="18" charset="0"/>
                <a:cs typeface="Times New Roman" pitchFamily="18" charset="0"/>
              </a:rPr>
              <a:t>silumin</a:t>
            </a:r>
            <a:r>
              <a:rPr lang="fr-FR" sz="2400" dirty="0">
                <a:latin typeface="Times New Roman" pitchFamily="18" charset="0"/>
                <a:cs typeface="Times New Roman" pitchFamily="18" charset="0"/>
              </a:rPr>
              <a:t>), Laiton et Tungstène pur (principalement sous forme de fil).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Comme </a:t>
            </a:r>
            <a:r>
              <a:rPr lang="fr-FR" sz="2400" dirty="0">
                <a:latin typeface="Times New Roman" pitchFamily="18" charset="0"/>
                <a:cs typeface="Times New Roman" pitchFamily="18" charset="0"/>
              </a:rPr>
              <a:t>pour le choix des outils coupants, il y a lieu de choisir avec beaucoup de soin les matériaux des électrodes satisfaisant les critères d’usinage et les considérations d’ordre économique. A signaler aussi que la mise en forme d’électrodes et leur indéformabilité sont également des critères de choix. </a:t>
            </a:r>
            <a:r>
              <a:rPr lang="fr-FR" dirty="0" smtClean="0"/>
              <a:t> </a:t>
            </a:r>
            <a:endParaRPr lang="fr-FR" dirty="0"/>
          </a:p>
        </p:txBody>
      </p:sp>
      <p:pic>
        <p:nvPicPr>
          <p:cNvPr id="6"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913" y="126334"/>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408889516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98202" y="644771"/>
            <a:ext cx="7363193" cy="5632311"/>
          </a:xfrm>
          <a:prstGeom prst="rect">
            <a:avLst/>
          </a:prstGeom>
        </p:spPr>
        <p:txBody>
          <a:bodyPr wrap="square">
            <a:spAutoFit/>
          </a:bodyPr>
          <a:lstStyle/>
          <a:p>
            <a:pPr algn="just">
              <a:lnSpc>
                <a:spcPct val="150000"/>
              </a:lnSpc>
            </a:pPr>
            <a:r>
              <a:rPr lang="fr-FR" sz="2400" dirty="0">
                <a:solidFill>
                  <a:srgbClr val="FF0000"/>
                </a:solidFill>
                <a:latin typeface="Times New Roman" pitchFamily="18" charset="0"/>
                <a:cs typeface="Times New Roman" pitchFamily="18" charset="0"/>
              </a:rPr>
              <a:t> </a:t>
            </a:r>
            <a:r>
              <a:rPr lang="fr-FR" sz="2400" b="1" dirty="0" smtClean="0">
                <a:latin typeface="Times New Roman" pitchFamily="18" charset="0"/>
                <a:cs typeface="Times New Roman" pitchFamily="18" charset="0"/>
              </a:rPr>
              <a:t>10/Diélectriques: </a:t>
            </a:r>
          </a:p>
          <a:p>
            <a:pPr algn="just">
              <a:lnSpc>
                <a:spcPct val="150000"/>
              </a:lnSpc>
            </a:pPr>
            <a:r>
              <a:rPr lang="fr-FR" sz="2400" dirty="0" smtClean="0">
                <a:latin typeface="Times New Roman" pitchFamily="18" charset="0"/>
                <a:cs typeface="Times New Roman" pitchFamily="18" charset="0"/>
              </a:rPr>
              <a:t>Le </a:t>
            </a:r>
            <a:r>
              <a:rPr lang="fr-FR" sz="2400" dirty="0">
                <a:latin typeface="Times New Roman" pitchFamily="18" charset="0"/>
                <a:cs typeface="Times New Roman" pitchFamily="18" charset="0"/>
              </a:rPr>
              <a:t>liquide dans lequel s’effectue l’usinage d’une pièce par électroérosion a un triple but :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Il joue le rôle de diélectrique, c'est-à-dire qu’il ne laisse passer le courant qu’à partir d’une certaine valeur (courant de claquage) correspondant à l’étincelle recherchée.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Il refroidi les électrodes (outils et pièce) par évacuation de la chaleur.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Il assure également l’évacuation des particules de métal en fusion (copeaux). </a:t>
            </a:r>
            <a:r>
              <a:rPr lang="fr-FR" dirty="0" smtClean="0"/>
              <a:t> </a:t>
            </a:r>
            <a:endParaRPr lang="fr-FR" dirty="0"/>
          </a:p>
        </p:txBody>
      </p:sp>
      <p:pic>
        <p:nvPicPr>
          <p:cNvPr id="6"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96" y="116632"/>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122646757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6194" y="620688"/>
            <a:ext cx="7366286" cy="5632311"/>
          </a:xfrm>
          <a:prstGeom prst="rect">
            <a:avLst/>
          </a:prstGeom>
        </p:spPr>
        <p:txBody>
          <a:bodyPr wrap="square">
            <a:spAutoFit/>
          </a:bodyPr>
          <a:lstStyle/>
          <a:p>
            <a:pPr algn="just">
              <a:lnSpc>
                <a:spcPct val="150000"/>
              </a:lnSpc>
            </a:pPr>
            <a:r>
              <a:rPr lang="fr-FR" sz="2400" b="1" dirty="0" smtClean="0">
                <a:latin typeface="Times New Roman" pitchFamily="18" charset="0"/>
                <a:cs typeface="Times New Roman" pitchFamily="18" charset="0"/>
              </a:rPr>
              <a:t>11/Machines </a:t>
            </a:r>
            <a:r>
              <a:rPr lang="fr-FR" sz="2400" b="1" dirty="0">
                <a:latin typeface="Times New Roman" pitchFamily="18" charset="0"/>
                <a:cs typeface="Times New Roman" pitchFamily="18" charset="0"/>
              </a:rPr>
              <a:t>EDM fil et EDM enfonçage </a:t>
            </a:r>
            <a:endParaRPr lang="fr-FR" sz="2400" b="1" dirty="0" smtClean="0">
              <a:latin typeface="Times New Roman" pitchFamily="18" charset="0"/>
              <a:cs typeface="Times New Roman" pitchFamily="18" charset="0"/>
            </a:endParaRPr>
          </a:p>
          <a:p>
            <a:pPr algn="just">
              <a:lnSpc>
                <a:spcPct val="150000"/>
              </a:lnSpc>
            </a:pPr>
            <a:r>
              <a:rPr lang="fr-FR" sz="2400" b="1" dirty="0" smtClean="0">
                <a:latin typeface="Times New Roman" pitchFamily="18" charset="0"/>
                <a:cs typeface="Times New Roman" pitchFamily="18" charset="0"/>
              </a:rPr>
              <a:t> 11.1/Caractéristiques </a:t>
            </a:r>
            <a:r>
              <a:rPr lang="fr-FR" sz="2400" b="1" dirty="0">
                <a:latin typeface="Times New Roman" pitchFamily="18" charset="0"/>
                <a:cs typeface="Times New Roman" pitchFamily="18" charset="0"/>
              </a:rPr>
              <a:t>communes aux machines EDM </a:t>
            </a:r>
            <a:endParaRPr lang="fr-FR" sz="2400" b="1"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Machines </a:t>
            </a:r>
            <a:r>
              <a:rPr lang="fr-FR" sz="2400" dirty="0">
                <a:latin typeface="Times New Roman" pitchFamily="18" charset="0"/>
                <a:cs typeface="Times New Roman" pitchFamily="18" charset="0"/>
              </a:rPr>
              <a:t>EDM à fil et les machines EDM d’enfonçage.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Les </a:t>
            </a:r>
            <a:r>
              <a:rPr lang="fr-FR" sz="2400" dirty="0">
                <a:latin typeface="Times New Roman" pitchFamily="18" charset="0"/>
                <a:cs typeface="Times New Roman" pitchFamily="18" charset="0"/>
              </a:rPr>
              <a:t>caractéristiques communes aux machines EDM sont les suivantes :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Usinage de matériaux conducteurs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Possibilité d’usinage de matériaux très durs sans limite de dureté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Absence d’effort mécanique à l’enlèvement de matière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Relativement lent  </a:t>
            </a:r>
            <a:endParaRPr lang="fr-FR" sz="2400" dirty="0" smtClean="0">
              <a:latin typeface="Times New Roman" pitchFamily="18" charset="0"/>
              <a:cs typeface="Times New Roman" pitchFamily="18" charset="0"/>
            </a:endParaRP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12" y="188640"/>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25295437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9432" y="2420888"/>
            <a:ext cx="7813048" cy="3970318"/>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 Asservissement des axes mécaniques aux conditions électriques pour maintenir un gap constant. A aucun moment l’électrode ne touche la pièce, ce sont des mesures de grandeurs électriques qui permettent de déterminer la distance pièce - électrode et qui sont utilisées dans les boucles de régulation de la CN. </a:t>
            </a:r>
          </a:p>
          <a:p>
            <a:r>
              <a:rPr lang="fr-FR" dirty="0" smtClean="0"/>
              <a:t> </a:t>
            </a:r>
            <a:endParaRPr lang="fr-FR" dirty="0"/>
          </a:p>
          <a:p>
            <a:r>
              <a:rPr lang="fr-FR" dirty="0"/>
              <a:t> </a:t>
            </a:r>
          </a:p>
        </p:txBody>
      </p:sp>
      <p:pic>
        <p:nvPicPr>
          <p:cNvPr id="6"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98079" y="177133"/>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570089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87624" y="2276872"/>
            <a:ext cx="7704856" cy="3349956"/>
          </a:xfrm>
          <a:prstGeom prst="rect">
            <a:avLst/>
          </a:prstGeom>
        </p:spPr>
        <p:txBody>
          <a:bodyPr wrap="square">
            <a:spAutoFit/>
          </a:bodyPr>
          <a:lstStyle/>
          <a:p>
            <a:pPr algn="just">
              <a:lnSpc>
                <a:spcPct val="150000"/>
              </a:lnSpc>
            </a:pPr>
            <a:r>
              <a:rPr lang="fr-FR" sz="2400" b="1" dirty="0" smtClean="0">
                <a:latin typeface="Times New Roman" pitchFamily="18" charset="0"/>
                <a:cs typeface="Times New Roman" pitchFamily="18" charset="0"/>
              </a:rPr>
              <a:t>11.2/EDM </a:t>
            </a:r>
            <a:r>
              <a:rPr lang="fr-FR" sz="2400" b="1" dirty="0">
                <a:latin typeface="Times New Roman" pitchFamily="18" charset="0"/>
                <a:cs typeface="Times New Roman" pitchFamily="18" charset="0"/>
              </a:rPr>
              <a:t>enfonçage </a:t>
            </a:r>
            <a:endParaRPr lang="fr-FR" sz="2400" b="1"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Ce </a:t>
            </a:r>
            <a:r>
              <a:rPr lang="fr-FR" sz="2400" dirty="0">
                <a:latin typeface="Times New Roman" pitchFamily="18" charset="0"/>
                <a:cs typeface="Times New Roman" pitchFamily="18" charset="0"/>
              </a:rPr>
              <a:t>procédé reproduit naturellement la forme d’une électrode dans une pièce métallique. L’électrode creuse progressivement la pièce selon un mouvement vertical. Si la pièce est un moule, l’électrode a la forme de l’objet moulé Fig. 4. </a:t>
            </a:r>
            <a:r>
              <a:rPr lang="fr-FR" dirty="0" smtClean="0"/>
              <a:t> </a:t>
            </a:r>
            <a:endParaRPr lang="fr-FR" dirty="0"/>
          </a:p>
        </p:txBody>
      </p:sp>
      <p:pic>
        <p:nvPicPr>
          <p:cNvPr id="6"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7804" y="280561"/>
            <a:ext cx="1562706" cy="1276231"/>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31922593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052793" y="1268760"/>
            <a:ext cx="7772400" cy="1470025"/>
          </a:xfrm>
        </p:spPr>
        <p:txBody>
          <a:bodyPr/>
          <a:lstStyle/>
          <a:p>
            <a:pPr algn="ctr"/>
            <a:r>
              <a:rPr lang="fr-FR" b="1" dirty="0" smtClean="0">
                <a:solidFill>
                  <a:srgbClr val="00B050"/>
                </a:solidFill>
                <a:latin typeface="Times New Roman" pitchFamily="18" charset="0"/>
                <a:cs typeface="Times New Roman" pitchFamily="18" charset="0"/>
              </a:rPr>
              <a:t>Chapitre 04</a:t>
            </a:r>
            <a:endParaRPr lang="fr-FR" b="1" dirty="0">
              <a:solidFill>
                <a:srgbClr val="00B050"/>
              </a:solidFill>
              <a:latin typeface="Times New Roman" pitchFamily="18" charset="0"/>
              <a:cs typeface="Times New Roman" pitchFamily="18" charset="0"/>
            </a:endParaRPr>
          </a:p>
        </p:txBody>
      </p:sp>
      <p:sp>
        <p:nvSpPr>
          <p:cNvPr id="3" name="Sous-titre 2"/>
          <p:cNvSpPr>
            <a:spLocks noGrp="1"/>
          </p:cNvSpPr>
          <p:nvPr>
            <p:ph type="subTitle" idx="1"/>
          </p:nvPr>
        </p:nvSpPr>
        <p:spPr>
          <a:xfrm>
            <a:off x="1825762" y="3429000"/>
            <a:ext cx="6850694" cy="1752600"/>
          </a:xfrm>
        </p:spPr>
        <p:txBody>
          <a:bodyPr>
            <a:normAutofit/>
          </a:bodyPr>
          <a:lstStyle/>
          <a:p>
            <a:endParaRPr lang="fr-FR" dirty="0" smtClean="0">
              <a:solidFill>
                <a:schemeClr val="tx1"/>
              </a:solidFill>
              <a:latin typeface="Times New Roman" pitchFamily="18" charset="0"/>
              <a:cs typeface="Times New Roman" pitchFamily="18" charset="0"/>
            </a:endParaRPr>
          </a:p>
          <a:p>
            <a:r>
              <a:rPr lang="fr-FR" sz="3600" dirty="0" smtClean="0">
                <a:solidFill>
                  <a:schemeClr val="tx1"/>
                </a:solidFill>
                <a:latin typeface="Times New Roman" pitchFamily="18" charset="0"/>
                <a:cs typeface="Times New Roman" pitchFamily="18" charset="0"/>
              </a:rPr>
              <a:t>I</a:t>
            </a:r>
            <a:r>
              <a:rPr lang="fr-FR" sz="3600" dirty="0">
                <a:solidFill>
                  <a:schemeClr val="tx1"/>
                </a:solidFill>
                <a:latin typeface="Times New Roman" pitchFamily="18" charset="0"/>
                <a:cs typeface="Times New Roman" pitchFamily="18" charset="0"/>
              </a:rPr>
              <a:t>)</a:t>
            </a:r>
            <a:r>
              <a:rPr lang="fr-FR" dirty="0">
                <a:solidFill>
                  <a:schemeClr val="tx1"/>
                </a:solidFill>
                <a:latin typeface="Times New Roman" pitchFamily="18" charset="0"/>
                <a:cs typeface="Times New Roman" pitchFamily="18" charset="0"/>
              </a:rPr>
              <a:t> </a:t>
            </a:r>
            <a:r>
              <a:rPr lang="fr-FR" sz="3600" dirty="0">
                <a:solidFill>
                  <a:schemeClr val="tx1"/>
                </a:solidFill>
                <a:latin typeface="Times New Roman" pitchFamily="18" charset="0"/>
                <a:cs typeface="Times New Roman" pitchFamily="18" charset="0"/>
              </a:rPr>
              <a:t>Usinage par Electroérosion </a:t>
            </a:r>
          </a:p>
        </p:txBody>
      </p:sp>
      <p:pic>
        <p:nvPicPr>
          <p:cNvPr id="4"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3056" y="237760"/>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29115457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836713"/>
            <a:ext cx="7272808"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Image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7804" y="280561"/>
            <a:ext cx="1562706" cy="1276231"/>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2813631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7804" y="280561"/>
            <a:ext cx="1562706" cy="1276231"/>
          </a:xfrm>
          <a:prstGeom prst="rect">
            <a:avLst/>
          </a:prstGeom>
          <a:effectLst>
            <a:reflection blurRad="6350" stA="50000" endA="300" endPos="90000" dir="5400000" sy="-100000" algn="bl" rotWithShape="0"/>
          </a:effectLst>
        </p:spPr>
      </p:pic>
      <p:sp>
        <p:nvSpPr>
          <p:cNvPr id="5" name="Rectangle 4"/>
          <p:cNvSpPr/>
          <p:nvPr/>
        </p:nvSpPr>
        <p:spPr>
          <a:xfrm>
            <a:off x="1475656" y="2274838"/>
            <a:ext cx="6984776" cy="3349956"/>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L’usinage est normalement réalisé en trois phases: l’ébauche, la semi-finition et la finition. Souvent, plusieurs électrodes de différentes sous-dimensions sont nécessaires pour cela. Les mouvements orbitaux permettent l’ajustement de la taille de la cavité et même l’utilisation d’une seule électrode toutes les étapes.</a:t>
            </a:r>
          </a:p>
        </p:txBody>
      </p:sp>
    </p:spTree>
    <p:extLst>
      <p:ext uri="{BB962C8B-B14F-4D97-AF65-F5344CB8AC3E}">
        <p14:creationId xmlns:p14="http://schemas.microsoft.com/office/powerpoint/2010/main" val="3959555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7804" y="280561"/>
            <a:ext cx="1562706" cy="1276231"/>
          </a:xfrm>
          <a:prstGeom prst="rect">
            <a:avLst/>
          </a:prstGeom>
          <a:effectLst>
            <a:reflection blurRad="6350" stA="50000" endA="300" endPos="90000" dir="5400000" sy="-100000" algn="bl" rotWithShape="0"/>
          </a:effectLst>
        </p:spPr>
      </p:pic>
      <p:sp>
        <p:nvSpPr>
          <p:cNvPr id="6" name="Rectangle 5"/>
          <p:cNvSpPr/>
          <p:nvPr/>
        </p:nvSpPr>
        <p:spPr>
          <a:xfrm>
            <a:off x="1259632" y="2060848"/>
            <a:ext cx="7488832" cy="4524315"/>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 </a:t>
            </a:r>
            <a:r>
              <a:rPr lang="fr-FR" sz="2400" b="1" dirty="0" smtClean="0">
                <a:latin typeface="Times New Roman" pitchFamily="18" charset="0"/>
                <a:cs typeface="Times New Roman" pitchFamily="18" charset="0"/>
              </a:rPr>
              <a:t>11.3/EDM </a:t>
            </a:r>
            <a:r>
              <a:rPr lang="fr-FR" sz="2400" b="1" dirty="0">
                <a:latin typeface="Times New Roman" pitchFamily="18" charset="0"/>
                <a:cs typeface="Times New Roman" pitchFamily="18" charset="0"/>
              </a:rPr>
              <a:t>Fil </a:t>
            </a:r>
            <a:endParaRPr lang="fr-FR" sz="2400" b="1"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L’électrode </a:t>
            </a:r>
            <a:r>
              <a:rPr lang="fr-FR" sz="2400" dirty="0">
                <a:latin typeface="Times New Roman" pitchFamily="18" charset="0"/>
                <a:cs typeface="Times New Roman" pitchFamily="18" charset="0"/>
              </a:rPr>
              <a:t>est un fil qui défile en continu conçu  à découper dans des matériaux dur, à l'aide d'un fil métallique (électrode).Ce dernier est plus souvent en cuivre stratifié ou en laiton et mesure entre 0.02 a 0.3 mm de diamètre. Les matrices d'extrusion, les poinçons de découpe sont très fréquemment usinés au fil, la découpe est toujours </a:t>
            </a:r>
            <a:r>
              <a:rPr lang="fr-FR" sz="2400" dirty="0" smtClean="0">
                <a:latin typeface="Times New Roman" pitchFamily="18" charset="0"/>
                <a:cs typeface="Times New Roman" pitchFamily="18" charset="0"/>
              </a:rPr>
              <a:t>traversant </a:t>
            </a:r>
            <a:r>
              <a:rPr lang="fr-FR" sz="2400" dirty="0">
                <a:latin typeface="Times New Roman" pitchFamily="18" charset="0"/>
                <a:cs typeface="Times New Roman" pitchFamily="18" charset="0"/>
              </a:rPr>
              <a:t>Fig. 5. </a:t>
            </a:r>
          </a:p>
        </p:txBody>
      </p:sp>
    </p:spTree>
    <p:extLst>
      <p:ext uri="{BB962C8B-B14F-4D97-AF65-F5344CB8AC3E}">
        <p14:creationId xmlns:p14="http://schemas.microsoft.com/office/powerpoint/2010/main" val="13186070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7804" y="280561"/>
            <a:ext cx="1562706" cy="1276231"/>
          </a:xfrm>
          <a:prstGeom prst="rect">
            <a:avLst/>
          </a:prstGeom>
          <a:effectLst>
            <a:reflection blurRad="6350" stA="50000" endA="300" endPos="90000" dir="5400000" sy="-100000" algn="bl" rotWithShape="0"/>
          </a:effectLst>
        </p:spPr>
      </p:pic>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1124744"/>
            <a:ext cx="7344815"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8018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7804" y="280561"/>
            <a:ext cx="1562706" cy="1276231"/>
          </a:xfrm>
          <a:prstGeom prst="rect">
            <a:avLst/>
          </a:prstGeom>
          <a:effectLst>
            <a:reflection blurRad="6350" stA="50000" endA="300" endPos="90000" dir="5400000" sy="-100000" algn="bl" rotWithShape="0"/>
          </a:effectLst>
        </p:spPr>
      </p:pic>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9158" y="1844824"/>
            <a:ext cx="8007338" cy="45365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656731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8974" y="188640"/>
            <a:ext cx="1562706" cy="1276231"/>
          </a:xfrm>
          <a:prstGeom prst="rect">
            <a:avLst/>
          </a:prstGeom>
          <a:effectLst>
            <a:reflection blurRad="6350" stA="50000" endA="300" endPos="90000" dir="5400000" sy="-100000" algn="bl" rotWithShape="0"/>
          </a:effectLst>
        </p:spPr>
      </p:pic>
      <p:sp>
        <p:nvSpPr>
          <p:cNvPr id="5" name="Rectangle 4"/>
          <p:cNvSpPr/>
          <p:nvPr/>
        </p:nvSpPr>
        <p:spPr>
          <a:xfrm>
            <a:off x="1043608" y="1916832"/>
            <a:ext cx="7920880" cy="4154984"/>
          </a:xfrm>
          <a:prstGeom prst="rect">
            <a:avLst/>
          </a:prstGeom>
        </p:spPr>
        <p:txBody>
          <a:bodyPr wrap="square">
            <a:spAutoFit/>
          </a:bodyPr>
          <a:lstStyle/>
          <a:p>
            <a:pPr algn="just"/>
            <a:r>
              <a:rPr lang="fr-FR" sz="2400" dirty="0">
                <a:latin typeface="Times New Roman" pitchFamily="18" charset="0"/>
                <a:cs typeface="Times New Roman" pitchFamily="18" charset="0"/>
              </a:rPr>
              <a:t> </a:t>
            </a:r>
            <a:r>
              <a:rPr lang="fr-FR" sz="2400" b="1" dirty="0" smtClean="0">
                <a:latin typeface="Times New Roman" pitchFamily="18" charset="0"/>
                <a:cs typeface="Times New Roman" pitchFamily="18" charset="0"/>
              </a:rPr>
              <a:t>12/Avantages </a:t>
            </a:r>
            <a:r>
              <a:rPr lang="fr-FR" sz="2400" b="1" dirty="0">
                <a:latin typeface="Times New Roman" pitchFamily="18" charset="0"/>
                <a:cs typeface="Times New Roman" pitchFamily="18" charset="0"/>
              </a:rPr>
              <a:t>de l’usinage EDM vis-à-vis a l’usinage traditionnel </a:t>
            </a:r>
            <a:endParaRPr lang="fr-FR" sz="2400" b="1"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L’usinage d'un trou carré ou d'une gorge profonde est limité par le rayon d'angle de la fraise alors, que ce type de forme est tout à fait envisageable par </a:t>
            </a:r>
            <a:r>
              <a:rPr lang="fr-FR" sz="2400" dirty="0" smtClean="0">
                <a:latin typeface="Times New Roman" pitchFamily="18" charset="0"/>
                <a:cs typeface="Times New Roman" pitchFamily="18" charset="0"/>
              </a:rPr>
              <a:t>électroérosion, </a:t>
            </a:r>
            <a:r>
              <a:rPr lang="fr-FR" sz="2400" dirty="0">
                <a:latin typeface="Times New Roman" pitchFamily="18" charset="0"/>
                <a:cs typeface="Times New Roman" pitchFamily="18" charset="0"/>
              </a:rPr>
              <a:t>par conséquent aucune difficulté pour les angles vifs. </a:t>
            </a:r>
            <a:endParaRPr lang="fr-FR" sz="2400"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l'usinage de métaux très durs en traditionnel entraîne des risques de casse d'outils, alors que ce type de matériaux (alliages, acier traité, titane…) est tout à fait envisageable en vue d'un usinage en </a:t>
            </a:r>
            <a:r>
              <a:rPr lang="fr-FR" sz="2400" dirty="0" smtClean="0">
                <a:latin typeface="Times New Roman" pitchFamily="18" charset="0"/>
                <a:cs typeface="Times New Roman" pitchFamily="18" charset="0"/>
              </a:rPr>
              <a:t>électroérosion</a:t>
            </a:r>
            <a:r>
              <a:rPr lang="fr-FR" sz="2400" dirty="0">
                <a:latin typeface="Times New Roman" pitchFamily="18" charset="0"/>
                <a:cs typeface="Times New Roman" pitchFamily="18" charset="0"/>
              </a:rPr>
              <a:t>, par conséquent aucune limite de dureté. </a:t>
            </a:r>
            <a:endParaRPr lang="fr-FR" sz="2400"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23988311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75656" y="2828836"/>
            <a:ext cx="7128792" cy="1687963"/>
          </a:xfrm>
          <a:prstGeom prst="rect">
            <a:avLst/>
          </a:prstGeom>
        </p:spPr>
        <p:txBody>
          <a:bodyPr wrap="square">
            <a:spAutoFit/>
          </a:bodyPr>
          <a:lstStyle/>
          <a:p>
            <a:pPr algn="just">
              <a:lnSpc>
                <a:spcPct val="150000"/>
              </a:lnSpc>
            </a:pPr>
            <a:r>
              <a:rPr lang="fr-FR" sz="2400" dirty="0">
                <a:latin typeface="Times New Roman" pitchFamily="18" charset="0"/>
                <a:cs typeface="Times New Roman" pitchFamily="18" charset="0"/>
              </a:rPr>
              <a:t>• pour maintenir la pièce, l'absence d'efforts mécaniques en électroérosion abolit les systèmes de fixation complexes mise en œuvre dans l'usinage traditionnel</a:t>
            </a: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2990" y="280561"/>
            <a:ext cx="1562706" cy="1276231"/>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934167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75656" y="16777"/>
            <a:ext cx="7560840" cy="6740307"/>
          </a:xfrm>
          <a:prstGeom prst="rect">
            <a:avLst/>
          </a:prstGeom>
        </p:spPr>
        <p:txBody>
          <a:bodyPr wrap="square">
            <a:spAutoFit/>
          </a:bodyPr>
          <a:lstStyle/>
          <a:p>
            <a:pPr algn="ctr">
              <a:lnSpc>
                <a:spcPct val="150000"/>
              </a:lnSpc>
            </a:pPr>
            <a:r>
              <a:rPr lang="fr-FR" sz="2400" b="1" dirty="0">
                <a:latin typeface="Times New Roman" pitchFamily="18" charset="0"/>
                <a:cs typeface="Times New Roman" pitchFamily="18" charset="0"/>
              </a:rPr>
              <a:t>1 Principe physique de l’usinage par </a:t>
            </a:r>
            <a:r>
              <a:rPr lang="fr-FR" sz="2400" b="1" dirty="0" smtClean="0">
                <a:latin typeface="Times New Roman" pitchFamily="18" charset="0"/>
                <a:cs typeface="Times New Roman" pitchFamily="18" charset="0"/>
              </a:rPr>
              <a:t>électroérosion</a:t>
            </a: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L’usinage par électroérosion consiste à enlever de la matière par le billet d’une décharge électrique entre l’électrode pièce et l’électrode outil, immergés dans un liquide isolant (le diélectrique), a condition que la pièce soit obligatoirement conductrice.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Le </a:t>
            </a:r>
            <a:r>
              <a:rPr lang="fr-FR" sz="2400" dirty="0">
                <a:latin typeface="Times New Roman" pitchFamily="18" charset="0"/>
                <a:cs typeface="Times New Roman" pitchFamily="18" charset="0"/>
              </a:rPr>
              <a:t>diélectrique est en général de l’eau pour les machines de découpage EDM (</a:t>
            </a:r>
            <a:r>
              <a:rPr lang="fr-FR" sz="2400" dirty="0" err="1">
                <a:latin typeface="Times New Roman" pitchFamily="18" charset="0"/>
                <a:cs typeface="Times New Roman" pitchFamily="18" charset="0"/>
              </a:rPr>
              <a:t>Electrical</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Discharge</a:t>
            </a:r>
            <a:r>
              <a:rPr lang="fr-FR" sz="2400" dirty="0">
                <a:latin typeface="Times New Roman" pitchFamily="18" charset="0"/>
                <a:cs typeface="Times New Roman" pitchFamily="18" charset="0"/>
              </a:rPr>
              <a:t> </a:t>
            </a:r>
            <a:r>
              <a:rPr lang="fr-FR" sz="2400" dirty="0" err="1">
                <a:latin typeface="Times New Roman" pitchFamily="18" charset="0"/>
                <a:cs typeface="Times New Roman" pitchFamily="18" charset="0"/>
              </a:rPr>
              <a:t>Machining</a:t>
            </a:r>
            <a:r>
              <a:rPr lang="fr-FR" sz="2400" dirty="0">
                <a:latin typeface="Times New Roman" pitchFamily="18" charset="0"/>
                <a:cs typeface="Times New Roman" pitchFamily="18" charset="0"/>
              </a:rPr>
              <a:t>) à fil, du pétrole ou de l’huile pour les machines EDM d’enfonçage.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Le </a:t>
            </a:r>
            <a:r>
              <a:rPr lang="fr-FR" sz="2400" dirty="0">
                <a:latin typeface="Times New Roman" pitchFamily="18" charset="0"/>
                <a:cs typeface="Times New Roman" pitchFamily="18" charset="0"/>
              </a:rPr>
              <a:t>diélectrique a comme tâche de réduire la température dans la zone d'usinage, d'enlever les particules métalliques résiduelles et de permettre la création de l'étincelle</a:t>
            </a:r>
            <a:r>
              <a:rPr lang="fr-FR" sz="2400" dirty="0" smtClean="0">
                <a:latin typeface="Times New Roman" pitchFamily="18" charset="0"/>
                <a:cs typeface="Times New Roman" pitchFamily="18" charset="0"/>
              </a:rPr>
              <a:t>. </a:t>
            </a:r>
            <a:endParaRPr lang="fr-FR" dirty="0"/>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12" y="237760"/>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36013322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6194" y="476672"/>
            <a:ext cx="7473789" cy="6001643"/>
          </a:xfrm>
          <a:prstGeom prst="rect">
            <a:avLst/>
          </a:prstGeom>
        </p:spPr>
        <p:txBody>
          <a:bodyPr wrap="square">
            <a:spAutoFit/>
          </a:bodyPr>
          <a:lstStyle/>
          <a:p>
            <a:endParaRPr lang="fr-FR" sz="2400" dirty="0" smtClean="0">
              <a:latin typeface="Times New Roman" pitchFamily="18" charset="0"/>
              <a:cs typeface="Times New Roman" pitchFamily="18" charset="0"/>
            </a:endParaRPr>
          </a:p>
          <a:p>
            <a:pPr algn="just">
              <a:lnSpc>
                <a:spcPct val="150000"/>
              </a:lnSpc>
            </a:pPr>
            <a:r>
              <a:rPr lang="fr-FR" sz="2400" dirty="0">
                <a:latin typeface="Times New Roman" pitchFamily="18" charset="0"/>
                <a:cs typeface="Times New Roman" pitchFamily="18" charset="0"/>
              </a:rPr>
              <a:t>L’application d’une tension génère un champ électrique entre l’électrode et la pièce (espace appelé Gap). La tension de claquage dépend :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de la distance pièce/électrode (le Gap)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de l’état de pollution du Gap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du pouvoir isolant du diélectrique  Le processus de décharge électrique commence là où le champ électrique est le plus intense, c’est à dire là où la distance pièce/électrode est la plus petite.  Le processus d'étincelage comprend les phases Fig.1</a:t>
            </a:r>
            <a:r>
              <a:rPr lang="fr-FR" sz="2400" dirty="0" smtClean="0">
                <a:latin typeface="Times New Roman" pitchFamily="18" charset="0"/>
                <a:cs typeface="Times New Roman" pitchFamily="18" charset="0"/>
              </a:rPr>
              <a:t>:</a:t>
            </a:r>
            <a:endParaRPr lang="fr-FR" sz="2400" dirty="0">
              <a:latin typeface="Times New Roman" pitchFamily="18" charset="0"/>
              <a:cs typeface="Times New Roman" pitchFamily="18" charset="0"/>
            </a:endParaRP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12" y="44624"/>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3563012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62706" y="1052736"/>
            <a:ext cx="7329774" cy="5632311"/>
          </a:xfrm>
          <a:prstGeom prst="rect">
            <a:avLst/>
          </a:prstGeom>
          <a:solidFill>
            <a:schemeClr val="bg1"/>
          </a:solidFill>
        </p:spPr>
        <p:txBody>
          <a:bodyPr wrap="square">
            <a:spAutoFit/>
          </a:bodyPr>
          <a:lstStyle/>
          <a:p>
            <a:pPr algn="just">
              <a:lnSpc>
                <a:spcPct val="150000"/>
              </a:lnSpc>
            </a:pPr>
            <a:r>
              <a:rPr lang="fr-FR" sz="2400" dirty="0">
                <a:latin typeface="Times New Roman" pitchFamily="18" charset="0"/>
                <a:cs typeface="Times New Roman" pitchFamily="18" charset="0"/>
              </a:rPr>
              <a:t>a- Approche de l'électrode vers la pièce. Les deux éléments sont sous tension.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b- </a:t>
            </a:r>
            <a:r>
              <a:rPr lang="fr-FR" sz="2400" dirty="0">
                <a:latin typeface="Times New Roman" pitchFamily="18" charset="0"/>
                <a:cs typeface="Times New Roman" pitchFamily="18" charset="0"/>
              </a:rPr>
              <a:t>Concentration du champ électrique vers le point où l'espace électrode-pièce est le plus faible.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c- </a:t>
            </a:r>
            <a:r>
              <a:rPr lang="fr-FR" sz="2400" dirty="0">
                <a:latin typeface="Times New Roman" pitchFamily="18" charset="0"/>
                <a:cs typeface="Times New Roman" pitchFamily="18" charset="0"/>
              </a:rPr>
              <a:t>Création d'un canal ionisé entre l'électrode et la pièce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d- </a:t>
            </a:r>
            <a:r>
              <a:rPr lang="fr-FR" sz="2400" dirty="0">
                <a:latin typeface="Times New Roman" pitchFamily="18" charset="0"/>
                <a:cs typeface="Times New Roman" pitchFamily="18" charset="0"/>
              </a:rPr>
              <a:t>Claquage de l'étincelle. La matière de la pièce fusionne localement, se consume. L'électrode subit une faible usure. </a:t>
            </a:r>
            <a:endParaRPr lang="fr-FR" sz="2400"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e- </a:t>
            </a:r>
            <a:r>
              <a:rPr lang="fr-FR" sz="2400" dirty="0">
                <a:latin typeface="Times New Roman" pitchFamily="18" charset="0"/>
                <a:cs typeface="Times New Roman" pitchFamily="18" charset="0"/>
              </a:rPr>
              <a:t>Evacuation des particules métalliques par un arrosage de diélectrique. </a:t>
            </a: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2792"/>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6642869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71600" y="548680"/>
            <a:ext cx="7920880" cy="5760640"/>
          </a:xfrm>
          <a:prstGeom prst="rect">
            <a:avLst/>
          </a:prstGeom>
        </p:spPr>
      </p:pic>
    </p:spTree>
    <p:extLst>
      <p:ext uri="{BB962C8B-B14F-4D97-AF65-F5344CB8AC3E}">
        <p14:creationId xmlns:p14="http://schemas.microsoft.com/office/powerpoint/2010/main" val="33828685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6194" y="980728"/>
            <a:ext cx="7483393" cy="2677656"/>
          </a:xfrm>
          <a:prstGeom prst="rect">
            <a:avLst/>
          </a:prstGeom>
        </p:spPr>
        <p:txBody>
          <a:bodyPr wrap="square">
            <a:spAutoFit/>
          </a:bodyPr>
          <a:lstStyle/>
          <a:p>
            <a:pPr algn="just"/>
            <a:r>
              <a:rPr lang="fr-FR" sz="2400" b="1" dirty="0" smtClean="0">
                <a:latin typeface="Times New Roman" pitchFamily="18" charset="0"/>
                <a:cs typeface="Times New Roman" pitchFamily="18" charset="0"/>
              </a:rPr>
              <a:t>2/Usinage </a:t>
            </a:r>
            <a:r>
              <a:rPr lang="fr-FR" sz="2400" b="1" dirty="0">
                <a:latin typeface="Times New Roman" pitchFamily="18" charset="0"/>
                <a:cs typeface="Times New Roman" pitchFamily="18" charset="0"/>
              </a:rPr>
              <a:t>par étincelage </a:t>
            </a:r>
            <a:endParaRPr lang="fr-FR" sz="2400" b="1"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Un </a:t>
            </a:r>
            <a:r>
              <a:rPr lang="fr-FR" sz="2400" dirty="0">
                <a:latin typeface="Times New Roman" pitchFamily="18" charset="0"/>
                <a:cs typeface="Times New Roman" pitchFamily="18" charset="0"/>
              </a:rPr>
              <a:t>générateur Produit des étincelles qui vont, par intervalle régulier, créer une succession de cratères dans la pièce. Chaque étincelle dégage une température comprise entre 8000 et 12000 °C. La grosseur du cratère dépend de l'énergie régulée par le générateur d'étincelles. La portée de l'étincelle varie entre quelques microns et 1mm. </a:t>
            </a: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12" y="44624"/>
            <a:ext cx="1562706" cy="1502466"/>
          </a:xfrm>
          <a:prstGeom prst="rect">
            <a:avLst/>
          </a:prstGeom>
          <a:effectLst>
            <a:reflection blurRad="6350" stA="50000" endA="300" endPos="90000" dir="5400000" sy="-100000" algn="bl" rotWithShape="0"/>
          </a:effectLst>
        </p:spPr>
      </p:pic>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7704" y="3861048"/>
            <a:ext cx="5832648" cy="2592288"/>
          </a:xfrm>
          <a:prstGeom prst="rect">
            <a:avLst/>
          </a:prstGeom>
        </p:spPr>
      </p:pic>
    </p:spTree>
    <p:extLst>
      <p:ext uri="{BB962C8B-B14F-4D97-AF65-F5344CB8AC3E}">
        <p14:creationId xmlns:p14="http://schemas.microsoft.com/office/powerpoint/2010/main" val="8796040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6194" y="1052736"/>
            <a:ext cx="7437493" cy="2308324"/>
          </a:xfrm>
          <a:prstGeom prst="rect">
            <a:avLst/>
          </a:prstGeom>
        </p:spPr>
        <p:txBody>
          <a:bodyPr wrap="square">
            <a:spAutoFit/>
          </a:bodyPr>
          <a:lstStyle/>
          <a:p>
            <a:pPr algn="just"/>
            <a:r>
              <a:rPr lang="fr-FR" sz="2400" b="1" dirty="0" smtClean="0">
                <a:latin typeface="Times New Roman" pitchFamily="18" charset="0"/>
                <a:cs typeface="Times New Roman" pitchFamily="18" charset="0"/>
              </a:rPr>
              <a:t>3/Vitesse </a:t>
            </a:r>
            <a:r>
              <a:rPr lang="fr-FR" sz="2400" b="1" dirty="0">
                <a:latin typeface="Times New Roman" pitchFamily="18" charset="0"/>
                <a:cs typeface="Times New Roman" pitchFamily="18" charset="0"/>
              </a:rPr>
              <a:t>d’usinage et état de surface </a:t>
            </a:r>
            <a:endParaRPr lang="fr-FR" sz="2400" b="1" dirty="0" smtClean="0">
              <a:latin typeface="Times New Roman" pitchFamily="18" charset="0"/>
              <a:cs typeface="Times New Roman" pitchFamily="18" charset="0"/>
            </a:endParaRPr>
          </a:p>
          <a:p>
            <a:pPr algn="just"/>
            <a:r>
              <a:rPr lang="fr-FR" sz="2400" dirty="0" smtClean="0">
                <a:latin typeface="Times New Roman" pitchFamily="18" charset="0"/>
                <a:cs typeface="Times New Roman" pitchFamily="18" charset="0"/>
              </a:rPr>
              <a:t>Les </a:t>
            </a:r>
            <a:r>
              <a:rPr lang="fr-FR" sz="2400" dirty="0">
                <a:latin typeface="Times New Roman" pitchFamily="18" charset="0"/>
                <a:cs typeface="Times New Roman" pitchFamily="18" charset="0"/>
              </a:rPr>
              <a:t>états de surface dépendent de la dimension des étincelles. Si elles sont énergiques, l'état de surface sera grossier Fig. 3(a), et la vitesse d'usinage sera rapide. Si elles sont faiblement énergiques, l'état de surface sera fin Fig. 3(b), et la vitesse d'usinage sera lente. </a:t>
            </a:r>
            <a:r>
              <a:rPr lang="fr-FR" sz="2400" dirty="0" smtClean="0">
                <a:latin typeface="Times New Roman" pitchFamily="18" charset="0"/>
                <a:cs typeface="Times New Roman" pitchFamily="18" charset="0"/>
              </a:rPr>
              <a:t> </a:t>
            </a:r>
            <a:endParaRPr lang="fr-FR" sz="2400" dirty="0">
              <a:latin typeface="Times New Roman" pitchFamily="18" charset="0"/>
              <a:cs typeface="Times New Roman" pitchFamily="18" charset="0"/>
            </a:endParaRP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512" y="-27384"/>
            <a:ext cx="1562706" cy="1502466"/>
          </a:xfrm>
          <a:prstGeom prst="rect">
            <a:avLst/>
          </a:prstGeom>
          <a:effectLst>
            <a:reflection blurRad="6350" stA="50000" endA="300" endPos="90000" dir="5400000" sy="-100000" algn="bl" rotWithShape="0"/>
          </a:effectLst>
        </p:spPr>
      </p:pic>
      <p:pic>
        <p:nvPicPr>
          <p:cNvPr id="2" name="Imag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1600" y="3573016"/>
            <a:ext cx="7776864" cy="2664296"/>
          </a:xfrm>
          <a:prstGeom prst="rect">
            <a:avLst/>
          </a:prstGeom>
        </p:spPr>
      </p:pic>
    </p:spTree>
    <p:extLst>
      <p:ext uri="{BB962C8B-B14F-4D97-AF65-F5344CB8AC3E}">
        <p14:creationId xmlns:p14="http://schemas.microsoft.com/office/powerpoint/2010/main" val="38892156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62706" y="476672"/>
            <a:ext cx="7329774" cy="6186309"/>
          </a:xfrm>
          <a:prstGeom prst="rect">
            <a:avLst/>
          </a:prstGeom>
        </p:spPr>
        <p:txBody>
          <a:bodyPr wrap="square">
            <a:spAutoFit/>
          </a:bodyPr>
          <a:lstStyle/>
          <a:p>
            <a:pPr algn="just">
              <a:lnSpc>
                <a:spcPct val="150000"/>
              </a:lnSpc>
            </a:pPr>
            <a:r>
              <a:rPr lang="fr-FR" sz="2400" b="1" dirty="0" smtClean="0">
                <a:latin typeface="Times New Roman" pitchFamily="18" charset="0"/>
                <a:cs typeface="Times New Roman" pitchFamily="18" charset="0"/>
              </a:rPr>
              <a:t>5/Caractéristiques </a:t>
            </a:r>
            <a:r>
              <a:rPr lang="fr-FR" sz="2400" b="1" dirty="0">
                <a:latin typeface="Times New Roman" pitchFamily="18" charset="0"/>
                <a:cs typeface="Times New Roman" pitchFamily="18" charset="0"/>
              </a:rPr>
              <a:t>électriques des étincelles  </a:t>
            </a:r>
            <a:endParaRPr lang="fr-FR" sz="2400" b="1" dirty="0" smtClean="0">
              <a:latin typeface="Times New Roman" pitchFamily="18" charset="0"/>
              <a:cs typeface="Times New Roman" pitchFamily="18" charset="0"/>
            </a:endParaRPr>
          </a:p>
          <a:p>
            <a:pPr algn="just">
              <a:lnSpc>
                <a:spcPct val="150000"/>
              </a:lnSpc>
            </a:pPr>
            <a:r>
              <a:rPr lang="fr-FR" sz="2400" dirty="0" smtClean="0">
                <a:latin typeface="Times New Roman" pitchFamily="18" charset="0"/>
                <a:cs typeface="Times New Roman" pitchFamily="18" charset="0"/>
              </a:rPr>
              <a:t>La </a:t>
            </a:r>
            <a:r>
              <a:rPr lang="fr-FR" sz="2400" dirty="0">
                <a:latin typeface="Times New Roman" pitchFamily="18" charset="0"/>
                <a:cs typeface="Times New Roman" pitchFamily="18" charset="0"/>
              </a:rPr>
              <a:t>tension d’amorçage des étincelles est de 80 à 200 V, l’intensité moyenne des décharges de 1 à 20 A et leurs fréquences varient entre 1 000 Hz et 1 000 000 Hz. Ces paramètres ainsi que la gestion de l’évolution, au cours du temps de la tension et de l’intensité d’une étincelle type définissent ce que l’on nomme des régimes. De chaque régime résulte un enlèvement de matière par unité de </a:t>
            </a:r>
            <a:r>
              <a:rPr lang="fr-FR" sz="2400" dirty="0">
                <a:solidFill>
                  <a:srgbClr val="FF0000"/>
                </a:solidFill>
                <a:latin typeface="Times New Roman" pitchFamily="18" charset="0"/>
                <a:cs typeface="Times New Roman" pitchFamily="18" charset="0"/>
              </a:rPr>
              <a:t>temps</a:t>
            </a:r>
            <a:r>
              <a:rPr lang="fr-FR" sz="2400" dirty="0">
                <a:latin typeface="Times New Roman" pitchFamily="18" charset="0"/>
                <a:cs typeface="Times New Roman" pitchFamily="18" charset="0"/>
              </a:rPr>
              <a:t>. Ces paramètres dépendent aussi du type de diélectrique utilisé et du type de machine (EDM fil ou EDM forme).</a:t>
            </a:r>
          </a:p>
        </p:txBody>
      </p:sp>
      <p:pic>
        <p:nvPicPr>
          <p:cNvPr id="5" name="Image 1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44624"/>
            <a:ext cx="1562706" cy="1502466"/>
          </a:xfrm>
          <a:prstGeom prst="rect">
            <a:avLst/>
          </a:prstGeom>
          <a:effectLst>
            <a:reflection blurRad="6350" stA="50000" endA="300" endPos="90000" dir="5400000" sy="-100000" algn="bl" rotWithShape="0"/>
          </a:effectLst>
        </p:spPr>
      </p:pic>
    </p:spTree>
    <p:extLst>
      <p:ext uri="{BB962C8B-B14F-4D97-AF65-F5344CB8AC3E}">
        <p14:creationId xmlns:p14="http://schemas.microsoft.com/office/powerpoint/2010/main" val="171198463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234</TotalTime>
  <Words>1398</Words>
  <Application>Microsoft Office PowerPoint</Application>
  <PresentationFormat>Affichage à l'écran (4:3)</PresentationFormat>
  <Paragraphs>73</Paragraphs>
  <Slides>26</Slides>
  <Notes>1</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26</vt:i4>
      </vt:variant>
    </vt:vector>
  </HeadingPairs>
  <TitlesOfParts>
    <vt:vector size="28" baseType="lpstr">
      <vt:lpstr>Solstice</vt:lpstr>
      <vt:lpstr>Equation</vt:lpstr>
      <vt:lpstr>Présentation PowerPoint</vt:lpstr>
      <vt:lpstr>Chapitre 04</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Copie Star</dc:creator>
  <cp:lastModifiedBy>Utilisateur Windows</cp:lastModifiedBy>
  <cp:revision>18</cp:revision>
  <dcterms:created xsi:type="dcterms:W3CDTF">2020-12-23T18:43:42Z</dcterms:created>
  <dcterms:modified xsi:type="dcterms:W3CDTF">2021-02-08T19:20:24Z</dcterms:modified>
</cp:coreProperties>
</file>