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 id="272" r:id="rId16"/>
    <p:sldId id="273" r:id="rId17"/>
    <p:sldId id="274" r:id="rId18"/>
    <p:sldId id="276" r:id="rId19"/>
    <p:sldId id="275"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C474D-9AEC-473F-8AE1-D8B6A18A8559}" type="datetimeFigureOut">
              <a:rPr lang="en-US" smtClean="0"/>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11F3B-0B42-4758-870A-2C8A154AB860}" type="slidenum">
              <a:rPr lang="en-US" smtClean="0"/>
              <a:t>‹N°›</a:t>
            </a:fld>
            <a:endParaRPr lang="en-US"/>
          </a:p>
        </p:txBody>
      </p:sp>
    </p:spTree>
    <p:extLst>
      <p:ext uri="{BB962C8B-B14F-4D97-AF65-F5344CB8AC3E}">
        <p14:creationId xmlns:p14="http://schemas.microsoft.com/office/powerpoint/2010/main" val="124941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20</a:t>
            </a:fld>
            <a:endParaRPr lang="en-US"/>
          </a:p>
        </p:txBody>
      </p:sp>
    </p:spTree>
    <p:extLst>
      <p:ext uri="{BB962C8B-B14F-4D97-AF65-F5344CB8AC3E}">
        <p14:creationId xmlns:p14="http://schemas.microsoft.com/office/powerpoint/2010/main" val="118662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21</a:t>
            </a:fld>
            <a:endParaRPr lang="en-US"/>
          </a:p>
        </p:txBody>
      </p:sp>
    </p:spTree>
    <p:extLst>
      <p:ext uri="{BB962C8B-B14F-4D97-AF65-F5344CB8AC3E}">
        <p14:creationId xmlns:p14="http://schemas.microsoft.com/office/powerpoint/2010/main" val="118662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22</a:t>
            </a:fld>
            <a:endParaRPr lang="en-US"/>
          </a:p>
        </p:txBody>
      </p:sp>
    </p:spTree>
    <p:extLst>
      <p:ext uri="{BB962C8B-B14F-4D97-AF65-F5344CB8AC3E}">
        <p14:creationId xmlns:p14="http://schemas.microsoft.com/office/powerpoint/2010/main" val="118662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37973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57202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33480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8490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9C98B-103E-4C6F-BCC4-CAEB15C69C51}"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92360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9C98B-103E-4C6F-BCC4-CAEB15C69C5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9687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9C98B-103E-4C6F-BCC4-CAEB15C69C51}"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4548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9C98B-103E-4C6F-BCC4-CAEB15C69C51}"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6026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9C98B-103E-4C6F-BCC4-CAEB15C69C51}"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87395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98B-103E-4C6F-BCC4-CAEB15C69C5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39390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98B-103E-4C6F-BCC4-CAEB15C69C51}"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6350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9C98B-103E-4C6F-BCC4-CAEB15C69C51}" type="datetimeFigureOut">
              <a:rPr lang="en-US" smtClean="0"/>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CA081-43BD-4BBD-9FCA-8B3268A5DD5E}" type="slidenum">
              <a:rPr lang="en-US" smtClean="0"/>
              <a:t>‹N°›</a:t>
            </a:fld>
            <a:endParaRPr lang="en-US"/>
          </a:p>
        </p:txBody>
      </p:sp>
    </p:spTree>
    <p:extLst>
      <p:ext uri="{BB962C8B-B14F-4D97-AF65-F5344CB8AC3E}">
        <p14:creationId xmlns:p14="http://schemas.microsoft.com/office/powerpoint/2010/main" val="292555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video" Target="file:///\\home01\drethwis\Documents\Callister%20Text\7th%20Edition%20Lecture%20notes\Final\Slide_3_7.AVI"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video" Target="file:///\\home01\drethwis\Documents\Callister%20Text\7th%20Edition%20Lecture%20notes\Final\Slide_3_11.AVI"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lvl="0" rtl="1">
              <a:lnSpc>
                <a:spcPct val="150000"/>
              </a:lnSpc>
              <a:spcBef>
                <a:spcPts val="0"/>
              </a:spcBef>
              <a:tabLst>
                <a:tab pos="457200" algn="l"/>
              </a:tabLst>
            </a:pPr>
            <a:r>
              <a:rPr lang="ar-DZ" sz="4000" b="1" dirty="0">
                <a:solidFill>
                  <a:prstClr val="black"/>
                </a:solidFill>
                <a:cs typeface="Times New Roman"/>
              </a:rPr>
              <a:t>الفصل الأول:الشبكة البلورية والتركيب البلوري</a:t>
            </a:r>
            <a:endParaRPr lang="ar-DZ" sz="1800" b="1" dirty="0">
              <a:solidFill>
                <a:srgbClr val="00B0F0"/>
              </a:solidFill>
              <a:ea typeface="Times New Roman"/>
            </a:endParaRPr>
          </a:p>
          <a:p>
            <a:pPr lvl="0" algn="r" rtl="1">
              <a:lnSpc>
                <a:spcPct val="150000"/>
              </a:lnSpc>
              <a:spcBef>
                <a:spcPts val="0"/>
              </a:spcBef>
              <a:tabLst>
                <a:tab pos="457200" algn="l"/>
              </a:tabLst>
            </a:pPr>
            <a:r>
              <a:rPr lang="ar-DZ" sz="2000" dirty="0">
                <a:solidFill>
                  <a:srgbClr val="00B0F0"/>
                </a:solidFill>
                <a:ea typeface="Times New Roman"/>
              </a:rPr>
              <a:t>المحتوى</a:t>
            </a:r>
          </a:p>
          <a:p>
            <a:pPr lvl="0" algn="r" rtl="1">
              <a:lnSpc>
                <a:spcPct val="150000"/>
              </a:lnSpc>
              <a:spcBef>
                <a:spcPts val="0"/>
              </a:spcBef>
              <a:tabLst>
                <a:tab pos="457200" algn="l"/>
              </a:tabLst>
            </a:pPr>
            <a:r>
              <a:rPr lang="ar-DZ" sz="1800" dirty="0">
                <a:solidFill>
                  <a:prstClr val="black"/>
                </a:solidFill>
                <a:ea typeface="Times New Roman"/>
              </a:rPr>
              <a:t>1- مقدمة.                        2-  مفهوم الشبكة البلورية.</a:t>
            </a:r>
            <a:endParaRPr lang="en-US" sz="1200" dirty="0">
              <a:solidFill>
                <a:prstClr val="black"/>
              </a:solidFill>
              <a:latin typeface="Times New Roman"/>
              <a:ea typeface="Times New Roman"/>
            </a:endParaRPr>
          </a:p>
          <a:p>
            <a:pPr lvl="0" algn="r" rtl="1">
              <a:lnSpc>
                <a:spcPct val="150000"/>
              </a:lnSpc>
              <a:spcBef>
                <a:spcPts val="0"/>
              </a:spcBef>
              <a:tabLst>
                <a:tab pos="457200" algn="l"/>
              </a:tabLst>
            </a:pPr>
            <a:r>
              <a:rPr lang="ar-DZ" sz="1800" dirty="0">
                <a:solidFill>
                  <a:prstClr val="black"/>
                </a:solidFill>
                <a:ea typeface="Times New Roman"/>
              </a:rPr>
              <a:t>3-  الخلية الأساسية.            4-  الأنظمة البلورية والشبكات البرافية.</a:t>
            </a:r>
            <a:endParaRPr lang="en-US" sz="1800" dirty="0">
              <a:solidFill>
                <a:prstClr val="black"/>
              </a:solidFill>
              <a:ea typeface="Times New Roman"/>
            </a:endParaRPr>
          </a:p>
          <a:p>
            <a:pPr lvl="0" algn="r" rtl="1">
              <a:lnSpc>
                <a:spcPct val="150000"/>
              </a:lnSpc>
              <a:spcBef>
                <a:spcPts val="0"/>
              </a:spcBef>
              <a:tabLst>
                <a:tab pos="457200" algn="l"/>
              </a:tabLst>
            </a:pPr>
            <a:r>
              <a:rPr lang="ar-DZ" sz="1800" dirty="0">
                <a:solidFill>
                  <a:prstClr val="black"/>
                </a:solidFill>
                <a:ea typeface="Times New Roman"/>
              </a:rPr>
              <a:t>5- </a:t>
            </a:r>
            <a:r>
              <a:rPr lang="ar-SA" sz="1800" dirty="0">
                <a:solidFill>
                  <a:prstClr val="black"/>
                </a:solidFill>
                <a:ea typeface="Times New Roman"/>
              </a:rPr>
              <a:t>الشبكة البلورية المكعبة</a:t>
            </a:r>
            <a:r>
              <a:rPr lang="ar-DZ" sz="1800" dirty="0">
                <a:solidFill>
                  <a:prstClr val="black"/>
                </a:solidFill>
                <a:ea typeface="Times New Roman"/>
              </a:rPr>
              <a:t>.    6- </a:t>
            </a:r>
            <a:r>
              <a:rPr lang="ar-SA" sz="1800" dirty="0">
                <a:solidFill>
                  <a:prstClr val="black"/>
                </a:solidFill>
                <a:ea typeface="Times New Roman"/>
              </a:rPr>
              <a:t>خلية فيكنر زايتس</a:t>
            </a:r>
            <a:r>
              <a:rPr lang="ar-DZ" sz="1800" dirty="0">
                <a:solidFill>
                  <a:prstClr val="black"/>
                </a:solidFill>
                <a:ea typeface="Times New Roman"/>
              </a:rPr>
              <a:t>.</a:t>
            </a:r>
            <a:endParaRPr lang="en-US" sz="1200" dirty="0">
              <a:solidFill>
                <a:prstClr val="black"/>
              </a:solidFill>
              <a:latin typeface="Times New Roman"/>
              <a:ea typeface="Times New Roman"/>
            </a:endParaRPr>
          </a:p>
          <a:p>
            <a:pPr lvl="0" algn="r" rtl="1">
              <a:lnSpc>
                <a:spcPct val="150000"/>
              </a:lnSpc>
              <a:spcBef>
                <a:spcPts val="0"/>
              </a:spcBef>
              <a:tabLst>
                <a:tab pos="457200" algn="l"/>
              </a:tabLst>
            </a:pPr>
            <a:r>
              <a:rPr lang="ar-DZ" sz="1800" dirty="0">
                <a:solidFill>
                  <a:prstClr val="black"/>
                </a:solidFill>
                <a:ea typeface="Times New Roman"/>
              </a:rPr>
              <a:t>7- </a:t>
            </a:r>
            <a:r>
              <a:rPr lang="ar-SA" sz="1800" dirty="0">
                <a:solidFill>
                  <a:prstClr val="black"/>
                </a:solidFill>
                <a:ea typeface="Times New Roman"/>
              </a:rPr>
              <a:t>العبوة المتراصة </a:t>
            </a:r>
            <a:r>
              <a:rPr lang="fr-FR" sz="1800" dirty="0">
                <a:solidFill>
                  <a:prstClr val="black"/>
                </a:solidFill>
                <a:ea typeface="Times New Roman"/>
                <a:cs typeface="Arial"/>
              </a:rPr>
              <a:t>)</a:t>
            </a:r>
            <a:r>
              <a:rPr lang="ar-SA" sz="1800" dirty="0">
                <a:solidFill>
                  <a:prstClr val="black"/>
                </a:solidFill>
                <a:ea typeface="Times New Roman"/>
              </a:rPr>
              <a:t>الكثيفة</a:t>
            </a:r>
            <a:r>
              <a:rPr lang="fr-FR" sz="1800" dirty="0">
                <a:solidFill>
                  <a:prstClr val="black"/>
                </a:solidFill>
                <a:ea typeface="Times New Roman"/>
                <a:cs typeface="Arial"/>
              </a:rPr>
              <a:t>(</a:t>
            </a:r>
            <a:r>
              <a:rPr lang="ar-SA" sz="1800" dirty="0">
                <a:solidFill>
                  <a:prstClr val="black"/>
                </a:solidFill>
                <a:ea typeface="Times New Roman"/>
              </a:rPr>
              <a:t> المكعبة و السداسية</a:t>
            </a:r>
            <a:r>
              <a:rPr lang="ar-DZ" sz="1800" dirty="0">
                <a:solidFill>
                  <a:prstClr val="black"/>
                </a:solidFill>
                <a:ea typeface="Times New Roman"/>
              </a:rPr>
              <a:t>.</a:t>
            </a:r>
            <a:endParaRPr lang="en-US" sz="1200" dirty="0">
              <a:solidFill>
                <a:prstClr val="black"/>
              </a:solidFill>
              <a:latin typeface="Times New Roman"/>
              <a:ea typeface="Times New Roman"/>
            </a:endParaRPr>
          </a:p>
          <a:p>
            <a:pPr lvl="0" algn="r" rtl="1">
              <a:lnSpc>
                <a:spcPct val="150000"/>
              </a:lnSpc>
              <a:spcBef>
                <a:spcPts val="0"/>
              </a:spcBef>
              <a:tabLst>
                <a:tab pos="457200" algn="l"/>
              </a:tabLst>
            </a:pPr>
            <a:r>
              <a:rPr lang="ar-DZ" sz="1800" dirty="0" smtClean="0">
                <a:solidFill>
                  <a:prstClr val="black"/>
                </a:solidFill>
                <a:ea typeface="Times New Roman"/>
              </a:rPr>
              <a:t>8- </a:t>
            </a:r>
            <a:r>
              <a:rPr lang="ar-SA" sz="1800" dirty="0">
                <a:solidFill>
                  <a:prstClr val="black"/>
                </a:solidFill>
                <a:ea typeface="Times New Roman"/>
              </a:rPr>
              <a:t>التركيبات البلورية </a:t>
            </a:r>
            <a:r>
              <a:rPr lang="ar-DZ" sz="1800" dirty="0" smtClean="0">
                <a:solidFill>
                  <a:prstClr val="black"/>
                </a:solidFill>
                <a:ea typeface="Times New Roman"/>
              </a:rPr>
              <a:t>للمركبات.</a:t>
            </a:r>
            <a:endParaRPr lang="ar-DZ" sz="1800" dirty="0">
              <a:solidFill>
                <a:prstClr val="black"/>
              </a:solidFill>
              <a:ea typeface="Times New Roman"/>
            </a:endParaRPr>
          </a:p>
          <a:p>
            <a:pPr lvl="0" algn="r" rtl="1">
              <a:spcBef>
                <a:spcPts val="0"/>
              </a:spcBef>
              <a:tabLst>
                <a:tab pos="457200" algn="l"/>
              </a:tabLst>
            </a:pPr>
            <a:r>
              <a:rPr lang="ar-DZ" sz="2000" dirty="0">
                <a:solidFill>
                  <a:srgbClr val="00B0F0"/>
                </a:solidFill>
                <a:ea typeface="Times New Roman"/>
              </a:rPr>
              <a:t>الأهداف</a:t>
            </a:r>
            <a:r>
              <a:rPr lang="ar-DZ" sz="1800" dirty="0">
                <a:solidFill>
                  <a:prstClr val="black"/>
                </a:solidFill>
                <a:ea typeface="Times New Roman"/>
              </a:rPr>
              <a:t> </a:t>
            </a:r>
          </a:p>
          <a:p>
            <a:pPr lvl="0" algn="r" rtl="1">
              <a:spcBef>
                <a:spcPts val="0"/>
              </a:spcBef>
              <a:tabLst>
                <a:tab pos="457200" algn="l"/>
              </a:tabLst>
            </a:pPr>
            <a:r>
              <a:rPr lang="ar-DZ" sz="1800" dirty="0">
                <a:solidFill>
                  <a:prstClr val="black"/>
                </a:solidFill>
                <a:ea typeface="Times New Roman"/>
              </a:rPr>
              <a:t>في نهاية هذا الفصل يكون الطالب قادراعلى معرفة مايلي:</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الفرق بين المواد البلورية والمواد الغيربلورية.</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التميز بين الشبكة البرافية والشبكة الغير برافية.</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تقسيم المواد البلورية إلى سبعة أنظمة بلورية وأربعة عشر شبكة برافية</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تعين الخلية الأساسية وخلية فيكنرزايتس</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دراسة الأنظمة البلورية المكعبة وحساب كثافة التعبئة </a:t>
            </a:r>
          </a:p>
          <a:p>
            <a:pPr marL="285750" lvl="0" indent="-285750" algn="r" rtl="1">
              <a:lnSpc>
                <a:spcPct val="150000"/>
              </a:lnSpc>
              <a:spcBef>
                <a:spcPts val="0"/>
              </a:spcBef>
              <a:buFont typeface="Wingdings" panose="05000000000000000000" pitchFamily="2" charset="2"/>
              <a:buChar char="v"/>
              <a:tabLst>
                <a:tab pos="457200" algn="l"/>
              </a:tabLst>
            </a:pPr>
            <a:r>
              <a:rPr lang="ar-DZ" sz="1800" dirty="0">
                <a:solidFill>
                  <a:prstClr val="black"/>
                </a:solidFill>
                <a:ea typeface="Times New Roman"/>
              </a:rPr>
              <a:t>دراسة التركيبات البلورية للعناصر</a:t>
            </a:r>
          </a:p>
          <a:p>
            <a:endParaRPr lang="en-US" dirty="0"/>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latin typeface="Arial" charset="0"/>
              </a:rPr>
              <a:t>1</a:t>
            </a:r>
            <a:endParaRPr lang="en-US" altLang="en-US" b="1" dirty="0">
              <a:latin typeface="Arial" charset="0"/>
            </a:endParaRPr>
          </a:p>
        </p:txBody>
      </p:sp>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pic>
        <p:nvPicPr>
          <p:cNvPr id="5" name="Son enregistré">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70976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190"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1000"/>
                  </a:spcAft>
                </a:pPr>
                <a:r>
                  <a:rPr lang="ar-DZ" sz="1800" dirty="0" smtClean="0">
                    <a:solidFill>
                      <a:prstClr val="black"/>
                    </a:solidFill>
                    <a:ea typeface="Times New Roman"/>
                  </a:rPr>
                  <a:t>في </a:t>
                </a:r>
                <a:r>
                  <a:rPr lang="ar-DZ" sz="1800" dirty="0">
                    <a:solidFill>
                      <a:prstClr val="black"/>
                    </a:solidFill>
                    <a:ea typeface="Times New Roman"/>
                  </a:rPr>
                  <a:t>الشكل السابق تكون الخلية الأساسية هي الخلية المحصورة  أو المعينة بأشعة الانسحاب الأساسية </a:t>
                </a:r>
                <a14:m>
                  <m:oMath xmlns:m="http://schemas.openxmlformats.org/officeDocument/2006/math">
                    <m:acc>
                      <m:accPr>
                        <m:chr m:val="⃗"/>
                        <m:ctrlPr>
                          <a:rPr lang="en-US" sz="1800" i="1">
                            <a:solidFill>
                              <a:prstClr val="black"/>
                            </a:solidFill>
                            <a:latin typeface="Cambria Math"/>
                            <a:ea typeface="Times New Roman"/>
                          </a:rPr>
                        </m:ctrlPr>
                      </m:accPr>
                      <m:e>
                        <m:r>
                          <a:rPr lang="fr-FR" sz="1800">
                            <a:solidFill>
                              <a:prstClr val="black"/>
                            </a:solidFill>
                            <a:latin typeface="Cambria Math"/>
                            <a:ea typeface="Times New Roman"/>
                          </a:rPr>
                          <m:t>𝑎</m:t>
                        </m:r>
                      </m:e>
                    </m:acc>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r>
                          <a:rPr lang="fr-FR" sz="1800">
                            <a:solidFill>
                              <a:prstClr val="black"/>
                            </a:solidFill>
                            <a:latin typeface="Cambria Math"/>
                            <a:ea typeface="Times New Roman"/>
                          </a:rPr>
                          <m:t>𝑏</m:t>
                        </m:r>
                      </m:e>
                    </m:acc>
                  </m:oMath>
                </a14:m>
                <a:r>
                  <a:rPr lang="ar-DZ" sz="1800" dirty="0">
                    <a:solidFill>
                      <a:prstClr val="black"/>
                    </a:solidFill>
                    <a:ea typeface="Times New Roman"/>
                  </a:rPr>
                  <a:t> وتكون لها المساحة</a:t>
                </a:r>
                <a:r>
                  <a:rPr lang="fr-FR" sz="1800" dirty="0">
                    <a:solidFill>
                      <a:prstClr val="black"/>
                    </a:solidFill>
                    <a:ea typeface="Times New Roman"/>
                  </a:rPr>
                  <a:t> A </a:t>
                </a:r>
                <a:r>
                  <a:rPr lang="ar-DZ" sz="1800" dirty="0" smtClean="0">
                    <a:solidFill>
                      <a:prstClr val="black"/>
                    </a:solidFill>
                    <a:ea typeface="Times New Roman"/>
                  </a:rPr>
                  <a:t> نلاحظ بأن هذه الخلية تحتوي على عقد عند الرؤوس بالإضافة إلى عقدة في الوسط أي أن عدد العقد التي تنتمي إلى هذه الخلية هي أكثر من عقدة وبالتالي هي خلية غير أولية و بالرغم أنه بتكرارها نحصل على الشبكة البرافية المعطاة، وعند إختيار أشعة  الانسحاب الأساسية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smtClean="0">
                                <a:solidFill>
                                  <a:prstClr val="black"/>
                                </a:solidFill>
                                <a:latin typeface="Cambria Math"/>
                              </a:rPr>
                            </m:ctrlPr>
                          </m:sSubPr>
                          <m:e>
                            <m:r>
                              <a:rPr lang="fr-FR" sz="1800" b="0" i="1" smtClean="0">
                                <a:solidFill>
                                  <a:prstClr val="black"/>
                                </a:solidFill>
                                <a:latin typeface="Cambria Math"/>
                              </a:rPr>
                              <m:t>𝑎</m:t>
                            </m:r>
                          </m:e>
                          <m:sub>
                            <m:r>
                              <a:rPr lang="fr-FR" sz="1800" b="0" i="1" smtClean="0">
                                <a:solidFill>
                                  <a:prstClr val="black"/>
                                </a:solidFill>
                                <a:latin typeface="Cambria Math"/>
                              </a:rPr>
                              <m:t>1</m:t>
                            </m:r>
                          </m:sub>
                        </m:sSub>
                      </m:e>
                    </m:acc>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rPr>
                            </m:ctrlPr>
                          </m:sSubPr>
                          <m:e>
                            <m:r>
                              <a:rPr lang="fr-FR" sz="1800" b="0" i="1" smtClean="0">
                                <a:solidFill>
                                  <a:prstClr val="black"/>
                                </a:solidFill>
                                <a:latin typeface="Cambria Math"/>
                              </a:rPr>
                              <m:t>𝑏</m:t>
                            </m:r>
                          </m:e>
                          <m:sub>
                            <m:r>
                              <a:rPr lang="fr-FR" sz="1800" i="1">
                                <a:solidFill>
                                  <a:prstClr val="black"/>
                                </a:solidFill>
                                <a:latin typeface="Cambria Math"/>
                              </a:rPr>
                              <m:t>1</m:t>
                            </m:r>
                          </m:sub>
                        </m:sSub>
                      </m:e>
                    </m:acc>
                  </m:oMath>
                </a14:m>
                <a:r>
                  <a:rPr lang="ar-DZ" sz="1800" dirty="0" smtClean="0">
                    <a:solidFill>
                      <a:prstClr val="black"/>
                    </a:solidFill>
                    <a:ea typeface="Times New Roman"/>
                  </a:rPr>
                  <a:t> نحصل على خلية أساسية أخرى ذات  المساحة </a:t>
                </a:r>
                <a:r>
                  <a:rPr lang="fr-FR" sz="1800" dirty="0" smtClean="0">
                    <a:solidFill>
                      <a:prstClr val="black"/>
                    </a:solidFill>
                    <a:ea typeface="Times New Roman"/>
                  </a:rPr>
                  <a:t>A1</a:t>
                </a:r>
                <a:r>
                  <a:rPr lang="ar-DZ" sz="1800" dirty="0" smtClean="0">
                    <a:solidFill>
                      <a:prstClr val="black"/>
                    </a:solidFill>
                    <a:ea typeface="Times New Roman"/>
                  </a:rPr>
                  <a:t> والتي بتكرارها نحصل على الشبكة البرافية المعطاة ونلاحظ بأن هذه الخلية  تحتوي على أربعة عقد كل عقدة تشترك بالربع مع الأركان المجاورة ويكون  عدد العقد التي تنتمي لهذه الخلية هو عقدة واحدة وبهذا تكون  هذه الخلية  هي خلية  أولية لأنها تحتوي على عقدة  واحدة.</a:t>
                </a:r>
              </a:p>
              <a:p>
                <a:pPr lvl="0" algn="r" rtl="1">
                  <a:lnSpc>
                    <a:spcPct val="150000"/>
                  </a:lnSpc>
                  <a:spcBef>
                    <a:spcPts val="0"/>
                  </a:spcBef>
                  <a:tabLst>
                    <a:tab pos="457200" algn="l"/>
                  </a:tabLst>
                </a:pPr>
                <a:r>
                  <a:rPr lang="ar-DZ" sz="2000" dirty="0" smtClean="0">
                    <a:solidFill>
                      <a:srgbClr val="00B0F0"/>
                    </a:solidFill>
                    <a:ea typeface="Times New Roman"/>
                  </a:rPr>
                  <a:t>4- الأنظمة البلورية وشبكاتها البرافية:</a:t>
                </a:r>
              </a:p>
              <a:p>
                <a:pPr algn="just" rtl="1">
                  <a:lnSpc>
                    <a:spcPct val="150000"/>
                  </a:lnSpc>
                  <a:spcAft>
                    <a:spcPts val="1000"/>
                  </a:spcAft>
                </a:pPr>
                <a:r>
                  <a:rPr lang="ar-SA" sz="1800" dirty="0" smtClean="0">
                    <a:solidFill>
                      <a:prstClr val="black"/>
                    </a:solidFill>
                    <a:ea typeface="Times New Roman"/>
                  </a:rPr>
                  <a:t>ينسب إلى عالم البلورات الفرنسي أوغست برافيه</a:t>
                </a:r>
                <a:r>
                  <a:rPr lang="fr-FR" sz="1800" dirty="0" smtClean="0">
                    <a:solidFill>
                      <a:prstClr val="black"/>
                    </a:solidFill>
                    <a:ea typeface="Times New Roman"/>
                  </a:rPr>
                  <a:t>Auguste Bravais </a:t>
                </a:r>
                <a:r>
                  <a:rPr lang="ar-SA" sz="1800" dirty="0" smtClean="0">
                    <a:solidFill>
                      <a:prstClr val="black"/>
                    </a:solidFill>
                    <a:ea typeface="Times New Roman"/>
                  </a:rPr>
                  <a:t> تصنيف الشبكات البلورية إلى 14 شبكة موزعة على 7 أنظمة بلورية؛ إذ قدم عام 1849 في كتابه «البنى الشبكية البلُّورية» المسلَّمة التالية التي تُعدّ بحق أساس علم البلُّورات: «يكون ترتيب المادة حول نقطة ما في بلورة مشابهاً لأي نقطة في وسط غير مستمر وغير منتهٍ في الاتجاهات الثلاثة في فضاء من النقاط». نجم عن هذه المسلَّمة كل مفاهيم الشبكة البلُّورية ثلاثية الأبعاد وكل مسائل التناظر الناجمة عنها وعيّن الأنظمة البلورية الممكنة التي تسمى باسم شبكات برافيه. و تكون شبكة برافيه بسيطة إذا كانت الذرات تشغل الزوايا فقط، و يرمز لها بالحرف </a:t>
                </a:r>
                <a:r>
                  <a:rPr lang="fr-FR" sz="1800" dirty="0" smtClean="0">
                    <a:solidFill>
                      <a:prstClr val="black"/>
                    </a:solidFill>
                    <a:ea typeface="Times New Roman"/>
                  </a:rPr>
                  <a:t>P</a:t>
                </a:r>
                <a:r>
                  <a:rPr lang="ar-SA" sz="1800" dirty="0" smtClean="0">
                    <a:solidFill>
                      <a:prstClr val="black"/>
                    </a:solidFill>
                    <a:ea typeface="Times New Roman"/>
                  </a:rPr>
                  <a:t>. و اذا كانت هناك ذرات إضافية تشغل مواضع خاصة فإنها تكون ممركزة الجسم </a:t>
                </a:r>
                <a:r>
                  <a:rPr lang="fr-FR" sz="1800" dirty="0" smtClean="0">
                    <a:solidFill>
                      <a:prstClr val="black"/>
                    </a:solidFill>
                    <a:ea typeface="Times New Roman"/>
                  </a:rPr>
                  <a:t>I</a:t>
                </a:r>
                <a:r>
                  <a:rPr lang="ar-SA" sz="1800" dirty="0" smtClean="0">
                    <a:solidFill>
                      <a:prstClr val="black"/>
                    </a:solidFill>
                    <a:ea typeface="Times New Roman"/>
                  </a:rPr>
                  <a:t> أو ممركزة الاوجه </a:t>
                </a:r>
                <a:r>
                  <a:rPr lang="fr-FR" sz="1800" dirty="0" smtClean="0">
                    <a:solidFill>
                      <a:prstClr val="black"/>
                    </a:solidFill>
                    <a:ea typeface="Times New Roman"/>
                  </a:rPr>
                  <a:t>F</a:t>
                </a:r>
                <a:r>
                  <a:rPr lang="ar-SA" sz="1800" dirty="0" smtClean="0">
                    <a:solidFill>
                      <a:prstClr val="black"/>
                    </a:solidFill>
                    <a:ea typeface="Times New Roman"/>
                  </a:rPr>
                  <a:t> أو ممركزة القاعدة </a:t>
                </a:r>
                <a:r>
                  <a:rPr lang="fr-FR" sz="1800" dirty="0" smtClean="0">
                    <a:solidFill>
                      <a:prstClr val="black"/>
                    </a:solidFill>
                    <a:ea typeface="Times New Roman"/>
                  </a:rPr>
                  <a:t>C</a:t>
                </a:r>
                <a:r>
                  <a:rPr lang="ar-DZ" sz="1800" dirty="0" smtClean="0">
                    <a:solidFill>
                      <a:prstClr val="black"/>
                    </a:solidFill>
                    <a:ea typeface="Times New Roman"/>
                  </a:rPr>
                  <a:t>،</a:t>
                </a:r>
                <a:r>
                  <a:rPr lang="ar-SA" sz="1800" dirty="0" smtClean="0">
                    <a:solidFill>
                      <a:prstClr val="black"/>
                    </a:solidFill>
                    <a:ea typeface="Times New Roman"/>
                  </a:rPr>
                  <a:t> </a:t>
                </a:r>
                <a:r>
                  <a:rPr lang="ar-DZ" sz="1800" dirty="0">
                    <a:solidFill>
                      <a:prstClr val="black"/>
                    </a:solidFill>
                    <a:ea typeface="Times New Roman"/>
                  </a:rPr>
                  <a:t>وتصنف الأربعة عشر شبكة برافية إلى سبع أنظمة بلورية </a:t>
                </a:r>
                <a:r>
                  <a:rPr lang="ar-DZ" sz="1800" dirty="0" smtClean="0">
                    <a:solidFill>
                      <a:prstClr val="black"/>
                    </a:solidFill>
                    <a:ea typeface="Times New Roman"/>
                  </a:rPr>
                  <a:t>وهي:</a:t>
                </a:r>
                <a:endParaRPr lang="ar-DZ" sz="1800" dirty="0">
                  <a:solidFill>
                    <a:prstClr val="black"/>
                  </a:solidFill>
                  <a:ea typeface="Times New Roman"/>
                </a:endParaRPr>
              </a:p>
              <a:p>
                <a:pPr algn="just" rtl="1">
                  <a:lnSpc>
                    <a:spcPct val="150000"/>
                  </a:lnSpc>
                  <a:spcAft>
                    <a:spcPts val="1000"/>
                  </a:spcAft>
                </a:pPr>
                <a:endParaRPr lang="en-US" sz="1800" dirty="0" smtClean="0">
                  <a:solidFill>
                    <a:prstClr val="black"/>
                  </a:solidFill>
                  <a:ea typeface="Times New Roman"/>
                </a:endParaRPr>
              </a:p>
              <a:p>
                <a:pPr algn="just" rtl="1">
                  <a:lnSpc>
                    <a:spcPct val="150000"/>
                  </a:lnSpc>
                  <a:spcAft>
                    <a:spcPts val="1000"/>
                  </a:spcAft>
                </a:pPr>
                <a:endParaRPr lang="ar-DZ" sz="1800" dirty="0">
                  <a:solidFill>
                    <a:prstClr val="black"/>
                  </a:solidFill>
                  <a:ea typeface="Times New Roman"/>
                </a:endParaRPr>
              </a:p>
              <a:p>
                <a:pPr algn="just" rtl="1">
                  <a:lnSpc>
                    <a:spcPct val="150000"/>
                  </a:lnSpc>
                  <a:spcAft>
                    <a:spcPts val="1000"/>
                  </a:spcAft>
                </a:pPr>
                <a:endParaRPr lang="ar-DZ" sz="2000" dirty="0">
                  <a:solidFill>
                    <a:srgbClr val="00B0F0"/>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282" r="-742"/>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10</a:t>
            </a:r>
            <a:endParaRPr lang="en-US" altLang="en-US" b="1" dirty="0">
              <a:solidFill>
                <a:prstClr val="black"/>
              </a:solidFill>
              <a:latin typeface="Arial" charset="0"/>
            </a:endParaRPr>
          </a:p>
        </p:txBody>
      </p:sp>
    </p:spTree>
    <p:extLst>
      <p:ext uri="{BB962C8B-B14F-4D97-AF65-F5344CB8AC3E}">
        <p14:creationId xmlns:p14="http://schemas.microsoft.com/office/powerpoint/2010/main" val="202423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342900" lvl="0"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ثلاثي الميل </a:t>
            </a:r>
            <a:r>
              <a:rPr lang="fr-FR" sz="2000" dirty="0" smtClean="0">
                <a:solidFill>
                  <a:srgbClr val="00B0F0"/>
                </a:solidFill>
                <a:ea typeface="Times New Roman"/>
              </a:rPr>
              <a:t>:</a:t>
            </a:r>
            <a:r>
              <a:rPr lang="en-US" sz="2000" dirty="0" smtClean="0">
                <a:solidFill>
                  <a:srgbClr val="00B0F0"/>
                </a:solidFill>
                <a:ea typeface="Times New Roman"/>
              </a:rPr>
              <a:t>Triclinic</a:t>
            </a:r>
            <a:r>
              <a:rPr lang="ar-DZ" sz="2000" dirty="0" smtClean="0">
                <a:solidFill>
                  <a:schemeClr val="tx1"/>
                </a:solidFill>
                <a:ea typeface="Times New Roman"/>
              </a:rPr>
              <a:t>يحتوي على شبكة برافية واحدة وهي البسيطة</a:t>
            </a:r>
            <a:endParaRPr lang="en-US" sz="2000" dirty="0" smtClean="0">
              <a:solidFill>
                <a:schemeClr val="tx1"/>
              </a:solidFill>
              <a:ea typeface="Times New Roman"/>
            </a:endParaRPr>
          </a:p>
          <a:p>
            <a:pPr lvl="2" algn="l">
              <a:buFont typeface="Wingdings" pitchFamily="2" charset="2"/>
              <a:buChar char="Ø"/>
            </a:pPr>
            <a:endParaRPr lang="en-US" altLang="en-US" sz="1800" b="1" dirty="0" smtClean="0"/>
          </a:p>
          <a:p>
            <a:pPr lvl="2" algn="l">
              <a:buFont typeface="Wingdings" pitchFamily="2" charset="2"/>
              <a:buChar char="Ø"/>
            </a:pPr>
            <a:endParaRPr lang="en-US" altLang="en-US" sz="1800" b="1" dirty="0"/>
          </a:p>
          <a:p>
            <a:pPr lvl="2" algn="l">
              <a:buFont typeface="Wingdings" pitchFamily="2" charset="2"/>
              <a:buChar char="Ø"/>
            </a:pPr>
            <a:r>
              <a:rPr lang="en-US" altLang="en-US" sz="1800" b="1" dirty="0" smtClean="0">
                <a:solidFill>
                  <a:srgbClr val="FF0000"/>
                </a:solidFill>
              </a:rPr>
              <a:t> </a:t>
            </a:r>
            <a:r>
              <a:rPr lang="en-US" altLang="en-US" sz="2000" b="1" dirty="0">
                <a:solidFill>
                  <a:srgbClr val="FF0000"/>
                </a:solidFill>
              </a:rPr>
              <a:t>a </a:t>
            </a:r>
            <a:r>
              <a:rPr lang="en-US" altLang="en-US" sz="2000" b="1" dirty="0">
                <a:solidFill>
                  <a:srgbClr val="FF0000"/>
                </a:solidFill>
                <a:cs typeface="Times New Roman" pitchFamily="18" charset="0"/>
              </a:rPr>
              <a:t>≠</a:t>
            </a:r>
            <a:r>
              <a:rPr lang="en-US" altLang="en-US" sz="2000" b="1" dirty="0">
                <a:solidFill>
                  <a:srgbClr val="FF0000"/>
                </a:solidFill>
              </a:rPr>
              <a:t>  b </a:t>
            </a:r>
            <a:r>
              <a:rPr lang="en-US" altLang="en-US" sz="2000" b="1" dirty="0">
                <a:solidFill>
                  <a:srgbClr val="FF0000"/>
                </a:solidFill>
                <a:cs typeface="Times New Roman" pitchFamily="18" charset="0"/>
              </a:rPr>
              <a:t>≠</a:t>
            </a:r>
            <a:r>
              <a:rPr lang="en-US" altLang="en-US" sz="2000" b="1" dirty="0">
                <a:solidFill>
                  <a:srgbClr val="FF0000"/>
                </a:solidFill>
              </a:rPr>
              <a:t>  </a:t>
            </a:r>
            <a:r>
              <a:rPr lang="en-US" altLang="en-US" sz="2000" b="1" dirty="0" smtClean="0">
                <a:solidFill>
                  <a:srgbClr val="FF0000"/>
                </a:solidFill>
              </a:rPr>
              <a:t>c</a:t>
            </a:r>
            <a:endParaRPr lang="en-US" altLang="en-US" sz="2000" b="1" dirty="0">
              <a:solidFill>
                <a:srgbClr val="FF0000"/>
              </a:solidFill>
            </a:endParaRP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a:solidFill>
                  <a:srgbClr val="FF0000"/>
                </a:solidFill>
              </a:rPr>
              <a:t>= </a:t>
            </a: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90</a:t>
            </a:r>
            <a:r>
              <a:rPr lang="en-US" altLang="en-US" sz="2000" b="1" baseline="30000" dirty="0">
                <a:solidFill>
                  <a:srgbClr val="FF0000"/>
                </a:solidFill>
              </a:rPr>
              <a:t>0</a:t>
            </a:r>
          </a:p>
          <a:p>
            <a:pPr lvl="0" algn="just" rtl="1">
              <a:lnSpc>
                <a:spcPct val="150000"/>
              </a:lnSpc>
              <a:spcAft>
                <a:spcPts val="1000"/>
              </a:spcAft>
            </a:pPr>
            <a:endParaRPr lang="en-US" sz="2000" dirty="0" smtClean="0">
              <a:solidFill>
                <a:srgbClr val="00B0F0"/>
              </a:solidFill>
              <a:ea typeface="Times New Roman"/>
            </a:endParaRPr>
          </a:p>
          <a:p>
            <a:pPr marL="342900" indent="-342900" algn="just" rtl="1">
              <a:lnSpc>
                <a:spcPct val="150000"/>
              </a:lnSpc>
              <a:spcAft>
                <a:spcPts val="1000"/>
              </a:spcAft>
              <a:buFont typeface="Wingdings" panose="05000000000000000000" pitchFamily="2" charset="2"/>
              <a:buChar char="v"/>
            </a:pPr>
            <a:r>
              <a:rPr lang="ar-DZ" sz="2000" dirty="0">
                <a:solidFill>
                  <a:srgbClr val="00B0F0"/>
                </a:solidFill>
                <a:ea typeface="Times New Roman"/>
              </a:rPr>
              <a:t>النظام </a:t>
            </a:r>
            <a:r>
              <a:rPr lang="ar-DZ" sz="2000" dirty="0" smtClean="0">
                <a:solidFill>
                  <a:srgbClr val="00B0F0"/>
                </a:solidFill>
                <a:ea typeface="Times New Roman"/>
              </a:rPr>
              <a:t>أحادي الميل </a:t>
            </a:r>
            <a:r>
              <a:rPr lang="fr-FR" sz="2000" dirty="0" smtClean="0">
                <a:solidFill>
                  <a:srgbClr val="00B0F0"/>
                </a:solidFill>
                <a:ea typeface="Times New Roman"/>
              </a:rPr>
              <a:t>:</a:t>
            </a:r>
            <a:r>
              <a:rPr lang="en-US" sz="2000" dirty="0" smtClean="0">
                <a:solidFill>
                  <a:srgbClr val="00B0F0"/>
                </a:solidFill>
                <a:ea typeface="Times New Roman"/>
              </a:rPr>
              <a:t>Monoclinic</a:t>
            </a:r>
            <a:r>
              <a:rPr lang="ar-DZ" sz="2000" dirty="0" smtClean="0">
                <a:solidFill>
                  <a:schemeClr val="tx1"/>
                </a:solidFill>
                <a:ea typeface="Times New Roman"/>
              </a:rPr>
              <a:t>يحتوي على شبكتين برافيتين وهي البسيطة والشبكة الممركزة القاعدتين</a:t>
            </a:r>
            <a:endParaRPr lang="en-US" sz="2000" dirty="0">
              <a:solidFill>
                <a:schemeClr val="tx1"/>
              </a:solidFill>
              <a:ea typeface="Times New Roman"/>
            </a:endParaRPr>
          </a:p>
          <a:p>
            <a:pPr lvl="2" algn="l">
              <a:buFont typeface="Wingdings" pitchFamily="2" charset="2"/>
              <a:buChar char="Ø"/>
            </a:pPr>
            <a:endParaRPr lang="ar-DZ" altLang="en-US" sz="2000" b="1" dirty="0" smtClean="0"/>
          </a:p>
          <a:p>
            <a:pPr lvl="2" algn="l">
              <a:buFont typeface="Wingdings" pitchFamily="2" charset="2"/>
              <a:buChar char="Ø"/>
            </a:pPr>
            <a:endParaRPr lang="ar-DZ" altLang="en-US" sz="2000" b="1" dirty="0"/>
          </a:p>
          <a:p>
            <a:pPr lvl="2" algn="l">
              <a:buFont typeface="Wingdings" pitchFamily="2" charset="2"/>
              <a:buChar char="Ø"/>
            </a:pPr>
            <a:r>
              <a:rPr lang="en-US" altLang="en-US" sz="2000" b="1" dirty="0" smtClean="0">
                <a:solidFill>
                  <a:srgbClr val="FF0000"/>
                </a:solidFill>
              </a:rPr>
              <a:t>a </a:t>
            </a:r>
            <a:r>
              <a:rPr lang="en-US" altLang="en-US" sz="2000" b="1" dirty="0">
                <a:solidFill>
                  <a:srgbClr val="FF0000"/>
                </a:solidFill>
                <a:cs typeface="Times New Roman" pitchFamily="18" charset="0"/>
              </a:rPr>
              <a:t>≠</a:t>
            </a:r>
            <a:r>
              <a:rPr lang="en-US" altLang="en-US" sz="2000" b="1" dirty="0">
                <a:solidFill>
                  <a:srgbClr val="FF0000"/>
                </a:solidFill>
              </a:rPr>
              <a:t>  b </a:t>
            </a:r>
            <a:r>
              <a:rPr lang="en-US" altLang="en-US" sz="2000" b="1" dirty="0">
                <a:solidFill>
                  <a:srgbClr val="FF0000"/>
                </a:solidFill>
                <a:cs typeface="Times New Roman" pitchFamily="18" charset="0"/>
              </a:rPr>
              <a:t>≠</a:t>
            </a:r>
            <a:r>
              <a:rPr lang="en-US" altLang="en-US" sz="2000" b="1" dirty="0">
                <a:solidFill>
                  <a:srgbClr val="FF0000"/>
                </a:solidFill>
              </a:rPr>
              <a:t>  </a:t>
            </a:r>
            <a:r>
              <a:rPr lang="en-US" altLang="en-US" sz="2000" b="1" dirty="0" smtClean="0">
                <a:solidFill>
                  <a:srgbClr val="FF0000"/>
                </a:solidFill>
              </a:rPr>
              <a:t>c</a:t>
            </a:r>
            <a:endParaRPr lang="en-US" altLang="en-US" sz="2000" b="1" dirty="0">
              <a:solidFill>
                <a:srgbClr val="FF0000"/>
              </a:solidFill>
            </a:endParaRP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a:solidFill>
                  <a:srgbClr val="FF0000"/>
                </a:solidFill>
              </a:rPr>
              <a:t>= </a:t>
            </a: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90</a:t>
            </a:r>
            <a:r>
              <a:rPr lang="en-US" altLang="en-US" sz="2000" b="1" baseline="30000" dirty="0">
                <a:solidFill>
                  <a:srgbClr val="FF0000"/>
                </a:solidFill>
              </a:rPr>
              <a:t>0</a:t>
            </a:r>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283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11</a:t>
            </a:r>
            <a:endParaRPr lang="en-US" altLang="en-US" b="1" dirty="0">
              <a:solidFill>
                <a:prstClr val="black"/>
              </a:solidFill>
              <a:latin typeface="Arial" charset="0"/>
            </a:endParaRPr>
          </a:p>
        </p:txBody>
      </p:sp>
      <p:pic>
        <p:nvPicPr>
          <p:cNvPr id="10" name="Picture 7" descr="D:\fig3.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03312"/>
            <a:ext cx="1752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4427984" y="2483604"/>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pic>
        <p:nvPicPr>
          <p:cNvPr id="12" name="Picture 5" descr="D:\fig3.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541960"/>
            <a:ext cx="16510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fig3.2-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618160"/>
            <a:ext cx="1585913" cy="1752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3801851" y="5370760"/>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sp>
        <p:nvSpPr>
          <p:cNvPr id="15" name="Text Box 10"/>
          <p:cNvSpPr txBox="1">
            <a:spLocks noChangeArrowheads="1"/>
          </p:cNvSpPr>
          <p:nvPr/>
        </p:nvSpPr>
        <p:spPr bwMode="auto">
          <a:xfrm>
            <a:off x="6156176" y="5342185"/>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القاعدتين</a:t>
            </a:r>
            <a:endParaRPr lang="en-US" altLang="en-US" dirty="0"/>
          </a:p>
        </p:txBody>
      </p:sp>
    </p:spTree>
    <p:extLst>
      <p:ext uri="{BB962C8B-B14F-4D97-AF65-F5344CB8AC3E}">
        <p14:creationId xmlns:p14="http://schemas.microsoft.com/office/powerpoint/2010/main" val="375050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342900" lvl="0"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المعيني القائم </a:t>
            </a:r>
            <a:r>
              <a:rPr lang="fr-FR" sz="2000" dirty="0" smtClean="0">
                <a:solidFill>
                  <a:srgbClr val="00B0F0"/>
                </a:solidFill>
                <a:ea typeface="Times New Roman"/>
              </a:rPr>
              <a:t>:</a:t>
            </a:r>
            <a:r>
              <a:rPr lang="en-US" sz="2000" dirty="0" smtClean="0">
                <a:solidFill>
                  <a:srgbClr val="00B0F0"/>
                </a:solidFill>
                <a:ea typeface="Times New Roman"/>
              </a:rPr>
              <a:t>Orthorhombic</a:t>
            </a:r>
            <a:r>
              <a:rPr lang="ar-DZ" sz="2000" dirty="0" smtClean="0">
                <a:solidFill>
                  <a:schemeClr val="tx1"/>
                </a:solidFill>
                <a:ea typeface="Times New Roman"/>
              </a:rPr>
              <a:t>ويحتوي على أربعة شبكات برافية</a:t>
            </a:r>
            <a:endParaRPr lang="en-US" sz="2000" dirty="0">
              <a:solidFill>
                <a:schemeClr val="tx1"/>
              </a:solidFill>
              <a:ea typeface="Times New Roman"/>
            </a:endParaRPr>
          </a:p>
          <a:p>
            <a:pPr lvl="2" algn="l">
              <a:buFont typeface="Wingdings" pitchFamily="2" charset="2"/>
              <a:buChar char="Ø"/>
            </a:pPr>
            <a:r>
              <a:rPr lang="en-US" altLang="en-US" sz="1600" b="1" dirty="0" smtClean="0">
                <a:solidFill>
                  <a:srgbClr val="FF0000"/>
                </a:solidFill>
              </a:rPr>
              <a:t> </a:t>
            </a:r>
            <a:r>
              <a:rPr lang="en-US" altLang="en-US" sz="1800" b="1" dirty="0">
                <a:solidFill>
                  <a:srgbClr val="FF0000"/>
                </a:solidFill>
              </a:rPr>
              <a:t>a </a:t>
            </a:r>
            <a:r>
              <a:rPr lang="en-US" altLang="en-US" sz="1800" b="1" dirty="0">
                <a:solidFill>
                  <a:srgbClr val="FF0000"/>
                </a:solidFill>
                <a:cs typeface="Times New Roman" pitchFamily="18" charset="0"/>
              </a:rPr>
              <a:t>≠</a:t>
            </a:r>
            <a:r>
              <a:rPr lang="en-US" altLang="en-US" sz="1800" b="1" dirty="0">
                <a:solidFill>
                  <a:srgbClr val="FF0000"/>
                </a:solidFill>
              </a:rPr>
              <a:t>  b </a:t>
            </a:r>
            <a:r>
              <a:rPr lang="en-US" altLang="en-US" sz="1800" b="1" dirty="0">
                <a:solidFill>
                  <a:srgbClr val="FF0000"/>
                </a:solidFill>
                <a:cs typeface="Times New Roman" pitchFamily="18" charset="0"/>
              </a:rPr>
              <a:t>≠</a:t>
            </a:r>
            <a:r>
              <a:rPr lang="en-US" altLang="en-US" sz="1800" b="1" dirty="0">
                <a:solidFill>
                  <a:srgbClr val="FF0000"/>
                </a:solidFill>
              </a:rPr>
              <a:t>  </a:t>
            </a:r>
            <a:r>
              <a:rPr lang="en-US" altLang="en-US" sz="1800" b="1" dirty="0" smtClean="0">
                <a:solidFill>
                  <a:srgbClr val="FF0000"/>
                </a:solidFill>
              </a:rPr>
              <a:t>c</a:t>
            </a:r>
            <a:r>
              <a:rPr lang="ar-DZ" altLang="en-US" sz="1800" b="1" dirty="0" smtClean="0">
                <a:solidFill>
                  <a:srgbClr val="FF0000"/>
                </a:solidFill>
              </a:rPr>
              <a:t>   </a:t>
            </a:r>
            <a:endParaRPr lang="en-US" altLang="en-US" sz="1800" b="1" dirty="0">
              <a:solidFill>
                <a:srgbClr val="FF0000"/>
              </a:solidFill>
            </a:endParaRPr>
          </a:p>
          <a:p>
            <a:pPr lvl="2" algn="l">
              <a:buFont typeface="Wingdings" pitchFamily="2" charset="2"/>
              <a:buChar char="Ø"/>
            </a:pPr>
            <a:r>
              <a:rPr lang="en-US" altLang="en-US" sz="1800" b="1" dirty="0">
                <a:solidFill>
                  <a:srgbClr val="FF0000"/>
                </a:solidFill>
              </a:rPr>
              <a:t> </a:t>
            </a:r>
            <a:r>
              <a:rPr lang="en-US" altLang="en-US" sz="1800" b="1" dirty="0">
                <a:solidFill>
                  <a:srgbClr val="FF0000"/>
                </a:solidFill>
                <a:cs typeface="Times New Roman" pitchFamily="18" charset="0"/>
              </a:rPr>
              <a:t>α </a:t>
            </a:r>
            <a:r>
              <a:rPr lang="en-US" altLang="en-US" sz="1800" b="1" dirty="0">
                <a:solidFill>
                  <a:srgbClr val="FF0000"/>
                </a:solidFill>
              </a:rPr>
              <a:t>= </a:t>
            </a:r>
            <a:r>
              <a:rPr lang="en-US" altLang="en-US" sz="1800" b="1" dirty="0">
                <a:solidFill>
                  <a:srgbClr val="FF0000"/>
                </a:solidFill>
                <a:cs typeface="Times New Roman" pitchFamily="18" charset="0"/>
              </a:rPr>
              <a:t>β </a:t>
            </a:r>
            <a:r>
              <a:rPr lang="en-US" altLang="en-US" sz="1800" b="1" dirty="0">
                <a:solidFill>
                  <a:srgbClr val="FF0000"/>
                </a:solidFill>
              </a:rPr>
              <a:t>= </a:t>
            </a:r>
            <a:r>
              <a:rPr lang="en-US" altLang="en-US" sz="1800" b="1" dirty="0">
                <a:solidFill>
                  <a:srgbClr val="FF0000"/>
                </a:solidFill>
                <a:latin typeface="Times New Roman" panose="02020603050405020304" pitchFamily="18" charset="0"/>
                <a:cs typeface="Times New Roman" panose="02020603050405020304" pitchFamily="18" charset="0"/>
              </a:rPr>
              <a:t>γ</a:t>
            </a:r>
            <a:r>
              <a:rPr lang="en-US" altLang="en-US" sz="1800" b="1" dirty="0">
                <a:solidFill>
                  <a:srgbClr val="FF0000"/>
                </a:solidFill>
                <a:cs typeface="Times New Roman" pitchFamily="18" charset="0"/>
              </a:rPr>
              <a:t> </a:t>
            </a:r>
            <a:r>
              <a:rPr lang="en-US" altLang="en-US" sz="1800" b="1" dirty="0">
                <a:solidFill>
                  <a:srgbClr val="FF0000"/>
                </a:solidFill>
              </a:rPr>
              <a:t>= </a:t>
            </a:r>
            <a:r>
              <a:rPr lang="en-US" altLang="en-US" sz="1800" b="1" dirty="0" smtClean="0">
                <a:solidFill>
                  <a:srgbClr val="FF0000"/>
                </a:solidFill>
              </a:rPr>
              <a:t>90</a:t>
            </a:r>
            <a:r>
              <a:rPr lang="en-US" altLang="en-US" sz="1800" b="1" baseline="30000" dirty="0" smtClean="0">
                <a:solidFill>
                  <a:srgbClr val="FF0000"/>
                </a:solidFill>
              </a:rPr>
              <a:t>0</a:t>
            </a:r>
            <a:r>
              <a:rPr lang="ar-DZ" altLang="en-US" sz="1800" b="1" baseline="30000" dirty="0" smtClean="0">
                <a:solidFill>
                  <a:srgbClr val="FF0000"/>
                </a:solidFill>
              </a:rPr>
              <a:t> </a:t>
            </a:r>
            <a:endParaRPr lang="en-US" altLang="en-US" sz="1800" b="1" baseline="30000" dirty="0">
              <a:solidFill>
                <a:srgbClr val="FF0000"/>
              </a:solidFill>
            </a:endParaRPr>
          </a:p>
          <a:p>
            <a:pPr lvl="2" algn="l"/>
            <a:endParaRPr lang="en-US" altLang="en-US" sz="1800" b="1" dirty="0"/>
          </a:p>
          <a:p>
            <a:pPr lvl="0" algn="just" rtl="1">
              <a:lnSpc>
                <a:spcPct val="150000"/>
              </a:lnSpc>
              <a:spcAft>
                <a:spcPts val="1000"/>
              </a:spcAft>
            </a:pPr>
            <a:endParaRPr lang="ar-DZ" sz="2000" dirty="0" smtClean="0">
              <a:solidFill>
                <a:srgbClr val="00B0F0"/>
              </a:solidFill>
              <a:ea typeface="Times New Roman"/>
            </a:endParaRPr>
          </a:p>
          <a:p>
            <a:pPr lvl="0" algn="just" rtl="1">
              <a:lnSpc>
                <a:spcPct val="150000"/>
              </a:lnSpc>
              <a:spcAft>
                <a:spcPts val="1000"/>
              </a:spcAft>
            </a:pPr>
            <a:endParaRPr lang="ar-DZ" sz="2000" dirty="0">
              <a:solidFill>
                <a:srgbClr val="00B0F0"/>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marL="342900"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الثلاثي </a:t>
            </a:r>
            <a:r>
              <a:rPr lang="fr-FR" sz="2000" dirty="0" smtClean="0">
                <a:solidFill>
                  <a:srgbClr val="00B0F0"/>
                </a:solidFill>
                <a:ea typeface="Times New Roman"/>
              </a:rPr>
              <a:t>:</a:t>
            </a:r>
            <a:r>
              <a:rPr lang="en-US" sz="2000" dirty="0" smtClean="0">
                <a:solidFill>
                  <a:srgbClr val="00B0F0"/>
                </a:solidFill>
                <a:ea typeface="Times New Roman"/>
              </a:rPr>
              <a:t>Rhombohedral</a:t>
            </a:r>
            <a:r>
              <a:rPr lang="ar-DZ" sz="2000" dirty="0">
                <a:solidFill>
                  <a:schemeClr val="tx1"/>
                </a:solidFill>
                <a:ea typeface="Times New Roman"/>
              </a:rPr>
              <a:t>يحتوي على </a:t>
            </a:r>
            <a:r>
              <a:rPr lang="ar-DZ" sz="2000" dirty="0" smtClean="0">
                <a:solidFill>
                  <a:schemeClr val="tx1"/>
                </a:solidFill>
                <a:ea typeface="Times New Roman"/>
              </a:rPr>
              <a:t>شبكة برافية واحدة وهي البسيطة</a:t>
            </a:r>
            <a:endParaRPr lang="en-US" sz="2000" dirty="0" smtClean="0">
              <a:solidFill>
                <a:srgbClr val="00B0F0"/>
              </a:solidFill>
              <a:ea typeface="Times New Roman"/>
            </a:endParaRPr>
          </a:p>
          <a:p>
            <a:pPr lvl="2" algn="l">
              <a:buFont typeface="Wingdings" pitchFamily="2" charset="2"/>
              <a:buChar char="Ø"/>
            </a:pPr>
            <a:r>
              <a:rPr lang="en-US" altLang="en-US" sz="2000" b="1" dirty="0">
                <a:solidFill>
                  <a:srgbClr val="FF0000"/>
                </a:solidFill>
              </a:rPr>
              <a:t>a =b = c</a:t>
            </a: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a:solidFill>
                  <a:srgbClr val="FF0000"/>
                </a:solidFill>
              </a:rPr>
              <a:t>= </a:t>
            </a: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90</a:t>
            </a:r>
            <a:r>
              <a:rPr lang="en-US" altLang="en-US" sz="2000" b="1" baseline="30000" dirty="0">
                <a:solidFill>
                  <a:srgbClr val="FF0000"/>
                </a:solidFill>
              </a:rPr>
              <a:t>0</a:t>
            </a: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12</a:t>
            </a:r>
            <a:endParaRPr lang="en-US" altLang="en-US" b="1" dirty="0">
              <a:solidFill>
                <a:prstClr val="black"/>
              </a:solidFill>
              <a:latin typeface="Arial" charset="0"/>
            </a:endParaRPr>
          </a:p>
        </p:txBody>
      </p:sp>
      <p:sp>
        <p:nvSpPr>
          <p:cNvPr id="11" name="Text Box 10"/>
          <p:cNvSpPr txBox="1">
            <a:spLocks noChangeArrowheads="1"/>
          </p:cNvSpPr>
          <p:nvPr/>
        </p:nvSpPr>
        <p:spPr bwMode="auto">
          <a:xfrm>
            <a:off x="3691247" y="2123564"/>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sp>
        <p:nvSpPr>
          <p:cNvPr id="14" name="Text Box 10"/>
          <p:cNvSpPr txBox="1">
            <a:spLocks noChangeArrowheads="1"/>
          </p:cNvSpPr>
          <p:nvPr/>
        </p:nvSpPr>
        <p:spPr bwMode="auto">
          <a:xfrm>
            <a:off x="5724128" y="6156012"/>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pic>
        <p:nvPicPr>
          <p:cNvPr id="16" name="Picture 4" descr="D:\fig3.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884" y="528464"/>
            <a:ext cx="13462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D:\fig3.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004" y="480864"/>
            <a:ext cx="13223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fig3.2-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884" y="2195572"/>
            <a:ext cx="145573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D:\fig3.2-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284" y="2339588"/>
            <a:ext cx="1563688" cy="1752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
          <p:cNvSpPr txBox="1">
            <a:spLocks noChangeArrowheads="1"/>
          </p:cNvSpPr>
          <p:nvPr/>
        </p:nvSpPr>
        <p:spPr bwMode="auto">
          <a:xfrm>
            <a:off x="6516216" y="2004864"/>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القاعدتين</a:t>
            </a:r>
            <a:endParaRPr lang="en-US" altLang="en-US" dirty="0"/>
          </a:p>
        </p:txBody>
      </p:sp>
      <p:sp>
        <p:nvSpPr>
          <p:cNvPr id="21" name="Text Box 10"/>
          <p:cNvSpPr txBox="1">
            <a:spLocks noChangeArrowheads="1"/>
          </p:cNvSpPr>
          <p:nvPr/>
        </p:nvSpPr>
        <p:spPr bwMode="auto">
          <a:xfrm>
            <a:off x="1105705" y="3851756"/>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الأوجه</a:t>
            </a:r>
            <a:endParaRPr lang="en-US" altLang="en-US" dirty="0"/>
          </a:p>
        </p:txBody>
      </p:sp>
      <p:sp>
        <p:nvSpPr>
          <p:cNvPr id="22" name="Text Box 10"/>
          <p:cNvSpPr txBox="1">
            <a:spLocks noChangeArrowheads="1"/>
          </p:cNvSpPr>
          <p:nvPr/>
        </p:nvSpPr>
        <p:spPr bwMode="auto">
          <a:xfrm>
            <a:off x="4805027" y="3923764"/>
            <a:ext cx="1843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الجسم</a:t>
            </a:r>
            <a:endParaRPr lang="en-US" altLang="en-US" dirty="0"/>
          </a:p>
        </p:txBody>
      </p:sp>
      <p:pic>
        <p:nvPicPr>
          <p:cNvPr id="23" name="Picture 8" descr="D:\fig3.2-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0120" y="4656162"/>
            <a:ext cx="23622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9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342900"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الرباعي </a:t>
            </a:r>
            <a:r>
              <a:rPr lang="fr-FR" sz="2000" dirty="0" smtClean="0">
                <a:solidFill>
                  <a:srgbClr val="00B0F0"/>
                </a:solidFill>
                <a:ea typeface="Times New Roman"/>
              </a:rPr>
              <a:t>:</a:t>
            </a:r>
            <a:r>
              <a:rPr lang="en-US" sz="2000" dirty="0" smtClean="0">
                <a:solidFill>
                  <a:srgbClr val="00B0F0"/>
                </a:solidFill>
                <a:ea typeface="Times New Roman"/>
              </a:rPr>
              <a:t>Tetragonal</a:t>
            </a:r>
            <a:r>
              <a:rPr lang="ar-DZ" sz="2000" dirty="0">
                <a:solidFill>
                  <a:schemeClr val="tx1"/>
                </a:solidFill>
                <a:ea typeface="Times New Roman"/>
              </a:rPr>
              <a:t>يحتوي على شبكتين برافيتين وهي البسيطة والشبكة الممركزة </a:t>
            </a:r>
            <a:r>
              <a:rPr lang="ar-DZ" sz="2000" dirty="0" smtClean="0">
                <a:solidFill>
                  <a:schemeClr val="tx1"/>
                </a:solidFill>
                <a:ea typeface="Times New Roman"/>
              </a:rPr>
              <a:t>الجسم</a:t>
            </a:r>
            <a:endParaRPr lang="ar-DZ" sz="2000" dirty="0" smtClean="0">
              <a:solidFill>
                <a:srgbClr val="00B0F0"/>
              </a:solidFill>
              <a:ea typeface="Times New Roman"/>
            </a:endParaRPr>
          </a:p>
          <a:p>
            <a:pPr lvl="2" algn="l">
              <a:buFont typeface="Wingdings" pitchFamily="2" charset="2"/>
              <a:buChar char="Ø"/>
            </a:pPr>
            <a:r>
              <a:rPr lang="en-US" altLang="en-US" sz="2000" b="1" dirty="0">
                <a:solidFill>
                  <a:srgbClr val="FF0000"/>
                </a:solidFill>
              </a:rPr>
              <a:t>a =b </a:t>
            </a:r>
            <a:r>
              <a:rPr lang="en-US" altLang="en-US" sz="2000" b="1" dirty="0">
                <a:solidFill>
                  <a:srgbClr val="FF0000"/>
                </a:solidFill>
                <a:cs typeface="Times New Roman" pitchFamily="18" charset="0"/>
              </a:rPr>
              <a:t>≠</a:t>
            </a:r>
            <a:r>
              <a:rPr lang="en-US" altLang="en-US" sz="2000" b="1" dirty="0">
                <a:solidFill>
                  <a:srgbClr val="FF0000"/>
                </a:solidFill>
              </a:rPr>
              <a:t>  </a:t>
            </a:r>
            <a:r>
              <a:rPr lang="en-US" altLang="en-US" sz="2000" b="1" dirty="0" smtClean="0">
                <a:solidFill>
                  <a:srgbClr val="FF0000"/>
                </a:solidFill>
              </a:rPr>
              <a:t>c</a:t>
            </a:r>
            <a:endParaRPr lang="en-US" altLang="en-US" sz="2000" b="1" dirty="0">
              <a:solidFill>
                <a:srgbClr val="FF0000"/>
              </a:solidFill>
            </a:endParaRP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a:solidFill>
                  <a:srgbClr val="FF0000"/>
                </a:solidFill>
              </a:rPr>
              <a:t>= </a:t>
            </a: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90</a:t>
            </a:r>
            <a:r>
              <a:rPr lang="en-US" altLang="en-US" sz="2000" b="1" baseline="30000" dirty="0">
                <a:solidFill>
                  <a:srgbClr val="FF0000"/>
                </a:solidFill>
              </a:rPr>
              <a:t>0</a:t>
            </a: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ar-DZ" sz="2000" dirty="0">
              <a:solidFill>
                <a:srgbClr val="00B0F0"/>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marL="342900" lvl="2"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السداسي </a:t>
            </a:r>
            <a:r>
              <a:rPr lang="fr-FR" sz="2000" dirty="0" smtClean="0">
                <a:solidFill>
                  <a:srgbClr val="00B0F0"/>
                </a:solidFill>
                <a:ea typeface="Times New Roman"/>
              </a:rPr>
              <a:t>:</a:t>
            </a:r>
            <a:r>
              <a:rPr lang="en-US" sz="2000" dirty="0" smtClean="0">
                <a:solidFill>
                  <a:srgbClr val="00B0F0"/>
                </a:solidFill>
                <a:ea typeface="Times New Roman"/>
              </a:rPr>
              <a:t>Hexagonal</a:t>
            </a:r>
            <a:r>
              <a:rPr lang="ar-DZ" sz="2000" dirty="0">
                <a:solidFill>
                  <a:schemeClr val="tx1"/>
                </a:solidFill>
                <a:ea typeface="Times New Roman"/>
              </a:rPr>
              <a:t>يحتوي على شبكة برافة واحدة وهي </a:t>
            </a:r>
            <a:r>
              <a:rPr lang="ar-DZ" sz="2000" dirty="0" smtClean="0">
                <a:solidFill>
                  <a:schemeClr val="tx1"/>
                </a:solidFill>
                <a:ea typeface="Times New Roman"/>
              </a:rPr>
              <a:t>البسيطة</a:t>
            </a:r>
          </a:p>
          <a:p>
            <a:pPr marL="0" lvl="2" algn="just" rtl="1">
              <a:lnSpc>
                <a:spcPct val="150000"/>
              </a:lnSpc>
              <a:spcAft>
                <a:spcPts val="1000"/>
              </a:spcAft>
            </a:pPr>
            <a:endParaRPr lang="en-US" sz="2000" dirty="0">
              <a:solidFill>
                <a:srgbClr val="00B0F0"/>
              </a:solidFill>
              <a:ea typeface="Times New Roman"/>
            </a:endParaRPr>
          </a:p>
          <a:p>
            <a:pPr lvl="2" algn="l">
              <a:buFont typeface="Wingdings" pitchFamily="2" charset="2"/>
              <a:buChar char="Ø"/>
            </a:pPr>
            <a:r>
              <a:rPr lang="en-US" altLang="en-US" sz="2000" b="1" dirty="0">
                <a:solidFill>
                  <a:srgbClr val="FF0000"/>
                </a:solidFill>
              </a:rPr>
              <a:t>a =</a:t>
            </a:r>
            <a:r>
              <a:rPr lang="en-US" altLang="en-US" sz="2000" b="1" dirty="0" smtClean="0">
                <a:solidFill>
                  <a:srgbClr val="FF0000"/>
                </a:solidFill>
              </a:rPr>
              <a:t>  </a:t>
            </a:r>
            <a:r>
              <a:rPr lang="en-US" altLang="en-US" sz="2000" b="1" dirty="0">
                <a:solidFill>
                  <a:srgbClr val="FF0000"/>
                </a:solidFill>
              </a:rPr>
              <a:t>b </a:t>
            </a:r>
            <a:r>
              <a:rPr lang="en-US" altLang="en-US" sz="2000" b="1" dirty="0">
                <a:solidFill>
                  <a:srgbClr val="FF0000"/>
                </a:solidFill>
                <a:cs typeface="Times New Roman" pitchFamily="18" charset="0"/>
              </a:rPr>
              <a:t>≠</a:t>
            </a:r>
            <a:r>
              <a:rPr lang="en-US" altLang="en-US" sz="2000" b="1" dirty="0">
                <a:solidFill>
                  <a:srgbClr val="FF0000"/>
                </a:solidFill>
              </a:rPr>
              <a:t>  c</a:t>
            </a: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smtClean="0">
                <a:solidFill>
                  <a:srgbClr val="FF0000"/>
                </a:solidFill>
              </a:rPr>
              <a:t>= 90</a:t>
            </a:r>
            <a:r>
              <a:rPr lang="en-US" altLang="en-US" sz="2000" b="1" baseline="30000" dirty="0" smtClean="0">
                <a:solidFill>
                  <a:srgbClr val="FF0000"/>
                </a:solidFill>
              </a:rPr>
              <a:t>0</a:t>
            </a:r>
            <a:endParaRPr lang="ar-DZ" altLang="en-US" sz="2000" b="1" baseline="30000" dirty="0" smtClean="0">
              <a:solidFill>
                <a:srgbClr val="FF0000"/>
              </a:solidFill>
            </a:endParaRPr>
          </a:p>
          <a:p>
            <a:pPr lvl="2" algn="l">
              <a:buFont typeface="Wingdings" pitchFamily="2" charset="2"/>
              <a:buChar char="Ø"/>
            </a:pP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a:t>
            </a:r>
            <a:r>
              <a:rPr lang="ar-DZ" altLang="en-US" sz="2000" b="1" dirty="0" smtClean="0">
                <a:solidFill>
                  <a:srgbClr val="FF0000"/>
                </a:solidFill>
              </a:rPr>
              <a:t>12</a:t>
            </a:r>
            <a:r>
              <a:rPr lang="en-US" altLang="en-US" sz="2000" b="1" dirty="0" smtClean="0">
                <a:solidFill>
                  <a:srgbClr val="FF0000"/>
                </a:solidFill>
              </a:rPr>
              <a:t>0</a:t>
            </a:r>
            <a:r>
              <a:rPr lang="en-US" altLang="en-US" sz="2000" b="1" baseline="30000" dirty="0" smtClean="0">
                <a:solidFill>
                  <a:srgbClr val="FF0000"/>
                </a:solidFill>
              </a:rPr>
              <a:t>0</a:t>
            </a:r>
            <a:endParaRPr lang="en-US" altLang="en-US" sz="2000" b="1" baseline="30000" dirty="0">
              <a:solidFill>
                <a:srgbClr val="FF0000"/>
              </a:solidFill>
            </a:endParaRPr>
          </a:p>
          <a:p>
            <a:pPr algn="l" rtl="1">
              <a:lnSpc>
                <a:spcPct val="150000"/>
              </a:lnSpc>
              <a:spcAft>
                <a:spcPts val="1000"/>
              </a:spcAft>
            </a:pPr>
            <a:endParaRPr lang="ar-DZ" sz="2000" dirty="0" smtClean="0">
              <a:solidFill>
                <a:schemeClr val="tx1"/>
              </a:solidFill>
              <a:ea typeface="Times New Roman"/>
            </a:endParaRPr>
          </a:p>
          <a:p>
            <a:pPr marL="342900" indent="-342900" algn="just" rtl="1">
              <a:lnSpc>
                <a:spcPct val="150000"/>
              </a:lnSpc>
              <a:spcAft>
                <a:spcPts val="1000"/>
              </a:spcAft>
              <a:buFont typeface="Wingdings" panose="05000000000000000000" pitchFamily="2" charset="2"/>
              <a:buChar char="v"/>
            </a:pPr>
            <a:endParaRPr lang="ar-DZ" sz="2000" dirty="0">
              <a:solidFill>
                <a:schemeClr val="tx1"/>
              </a:solidFill>
              <a:ea typeface="Times New Roman"/>
            </a:endParaRPr>
          </a:p>
          <a:p>
            <a:pPr marL="342900" indent="-342900" algn="just" rtl="1">
              <a:lnSpc>
                <a:spcPct val="150000"/>
              </a:lnSpc>
              <a:spcAft>
                <a:spcPts val="1000"/>
              </a:spcAft>
              <a:buFont typeface="Wingdings" panose="05000000000000000000" pitchFamily="2" charset="2"/>
              <a:buChar char="v"/>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13</a:t>
            </a:r>
            <a:endParaRPr lang="en-US" altLang="en-US" b="1" dirty="0">
              <a:solidFill>
                <a:prstClr val="black"/>
              </a:solidFill>
              <a:latin typeface="Arial" charset="0"/>
            </a:endParaRPr>
          </a:p>
        </p:txBody>
      </p:sp>
      <p:sp>
        <p:nvSpPr>
          <p:cNvPr id="14" name="Text Box 10"/>
          <p:cNvSpPr txBox="1">
            <a:spLocks noChangeArrowheads="1"/>
          </p:cNvSpPr>
          <p:nvPr/>
        </p:nvSpPr>
        <p:spPr bwMode="auto">
          <a:xfrm>
            <a:off x="6157341" y="5986264"/>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sp>
        <p:nvSpPr>
          <p:cNvPr id="21" name="Text Box 10"/>
          <p:cNvSpPr txBox="1">
            <a:spLocks noChangeArrowheads="1"/>
          </p:cNvSpPr>
          <p:nvPr/>
        </p:nvSpPr>
        <p:spPr bwMode="auto">
          <a:xfrm>
            <a:off x="4471862" y="2914164"/>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sp>
        <p:nvSpPr>
          <p:cNvPr id="22" name="Text Box 10"/>
          <p:cNvSpPr txBox="1">
            <a:spLocks noChangeArrowheads="1"/>
          </p:cNvSpPr>
          <p:nvPr/>
        </p:nvSpPr>
        <p:spPr bwMode="auto">
          <a:xfrm>
            <a:off x="6699825" y="2917354"/>
            <a:ext cx="1843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الجسم</a:t>
            </a:r>
            <a:endParaRPr lang="en-US" altLang="en-US" dirty="0"/>
          </a:p>
        </p:txBody>
      </p:sp>
      <p:pic>
        <p:nvPicPr>
          <p:cNvPr id="26" name="Picture 13" descr="D:\fig3.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048" y="688504"/>
            <a:ext cx="1824038"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D:\fig3.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801315"/>
            <a:ext cx="1631950" cy="197961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D:\fig3.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005064"/>
            <a:ext cx="154146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86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342900" indent="-342900" algn="just" rtl="1">
              <a:lnSpc>
                <a:spcPct val="150000"/>
              </a:lnSpc>
              <a:spcAft>
                <a:spcPts val="1000"/>
              </a:spcAft>
              <a:buFont typeface="Wingdings" panose="05000000000000000000" pitchFamily="2" charset="2"/>
              <a:buChar char="v"/>
            </a:pPr>
            <a:r>
              <a:rPr lang="ar-DZ" sz="2000" dirty="0" smtClean="0">
                <a:solidFill>
                  <a:srgbClr val="00B0F0"/>
                </a:solidFill>
                <a:ea typeface="Times New Roman"/>
              </a:rPr>
              <a:t>النظام المكعب </a:t>
            </a:r>
            <a:r>
              <a:rPr lang="fr-FR" sz="2000" dirty="0" smtClean="0">
                <a:solidFill>
                  <a:srgbClr val="00B0F0"/>
                </a:solidFill>
                <a:ea typeface="Times New Roman"/>
              </a:rPr>
              <a:t>:</a:t>
            </a:r>
            <a:r>
              <a:rPr lang="en-US" sz="2000" dirty="0" smtClean="0">
                <a:solidFill>
                  <a:srgbClr val="00B0F0"/>
                </a:solidFill>
                <a:ea typeface="Times New Roman"/>
              </a:rPr>
              <a:t>Cubic</a:t>
            </a:r>
            <a:r>
              <a:rPr lang="ar-DZ" sz="2000" dirty="0" smtClean="0">
                <a:solidFill>
                  <a:schemeClr val="tx1"/>
                </a:solidFill>
                <a:ea typeface="Times New Roman"/>
              </a:rPr>
              <a:t>يحتوي </a:t>
            </a:r>
            <a:r>
              <a:rPr lang="ar-DZ" sz="2000" dirty="0">
                <a:solidFill>
                  <a:schemeClr val="tx1"/>
                </a:solidFill>
                <a:ea typeface="Times New Roman"/>
              </a:rPr>
              <a:t>على </a:t>
            </a:r>
            <a:r>
              <a:rPr lang="ar-DZ" sz="2000" dirty="0" smtClean="0">
                <a:solidFill>
                  <a:schemeClr val="tx1"/>
                </a:solidFill>
                <a:ea typeface="Times New Roman"/>
              </a:rPr>
              <a:t>ثلاثة شبكات برافية وهي </a:t>
            </a:r>
            <a:r>
              <a:rPr lang="ar-DZ" sz="2000" dirty="0">
                <a:solidFill>
                  <a:schemeClr val="tx1"/>
                </a:solidFill>
                <a:ea typeface="Times New Roman"/>
              </a:rPr>
              <a:t>البسيطة والشبكة الممركزة </a:t>
            </a:r>
            <a:r>
              <a:rPr lang="ar-DZ" sz="2000" dirty="0" smtClean="0">
                <a:solidFill>
                  <a:schemeClr val="tx1"/>
                </a:solidFill>
                <a:ea typeface="Times New Roman"/>
              </a:rPr>
              <a:t>الجسم والشبكة الممركزة الأوجه.</a:t>
            </a:r>
            <a:endParaRPr lang="ar-DZ" sz="2000" dirty="0" smtClean="0">
              <a:solidFill>
                <a:srgbClr val="00B0F0"/>
              </a:solidFill>
              <a:ea typeface="Times New Roman"/>
            </a:endParaRPr>
          </a:p>
          <a:p>
            <a:pPr lvl="2" algn="l">
              <a:buFont typeface="Wingdings" pitchFamily="2" charset="2"/>
              <a:buChar char="Ø"/>
            </a:pPr>
            <a:r>
              <a:rPr lang="en-US" altLang="en-US" sz="2000" b="1" dirty="0">
                <a:solidFill>
                  <a:srgbClr val="FF0000"/>
                </a:solidFill>
              </a:rPr>
              <a:t>a =b =</a:t>
            </a:r>
            <a:r>
              <a:rPr lang="en-US" altLang="en-US" sz="2000" b="1" dirty="0" smtClean="0">
                <a:solidFill>
                  <a:srgbClr val="FF0000"/>
                </a:solidFill>
              </a:rPr>
              <a:t>  c</a:t>
            </a:r>
            <a:endParaRPr lang="en-US" altLang="en-US" sz="2000" b="1" dirty="0">
              <a:solidFill>
                <a:srgbClr val="FF0000"/>
              </a:solidFill>
            </a:endParaRPr>
          </a:p>
          <a:p>
            <a:pPr lvl="2" algn="l">
              <a:buFont typeface="Wingdings" pitchFamily="2" charset="2"/>
              <a:buChar char="Ø"/>
            </a:pPr>
            <a:r>
              <a:rPr lang="en-US" altLang="en-US" sz="2000" b="1" dirty="0">
                <a:solidFill>
                  <a:srgbClr val="FF0000"/>
                </a:solidFill>
              </a:rPr>
              <a:t> </a:t>
            </a:r>
            <a:r>
              <a:rPr lang="en-US" altLang="en-US" sz="2000" b="1" dirty="0">
                <a:solidFill>
                  <a:srgbClr val="FF0000"/>
                </a:solidFill>
                <a:cs typeface="Times New Roman" pitchFamily="18" charset="0"/>
              </a:rPr>
              <a:t>α </a:t>
            </a:r>
            <a:r>
              <a:rPr lang="en-US" altLang="en-US" sz="2000" b="1" dirty="0">
                <a:solidFill>
                  <a:srgbClr val="FF0000"/>
                </a:solidFill>
              </a:rPr>
              <a:t>= </a:t>
            </a:r>
            <a:r>
              <a:rPr lang="en-US" altLang="en-US" sz="2000" b="1" dirty="0">
                <a:solidFill>
                  <a:srgbClr val="FF0000"/>
                </a:solidFill>
                <a:cs typeface="Times New Roman" pitchFamily="18" charset="0"/>
              </a:rPr>
              <a:t>β </a:t>
            </a:r>
            <a:r>
              <a:rPr lang="en-US" altLang="en-US" sz="2000" b="1" dirty="0">
                <a:solidFill>
                  <a:srgbClr val="FF0000"/>
                </a:solidFill>
              </a:rPr>
              <a:t>= </a:t>
            </a:r>
            <a:r>
              <a:rPr lang="en-US" altLang="en-US" sz="2000" b="1" dirty="0">
                <a:solidFill>
                  <a:srgbClr val="FF0000"/>
                </a:solidFill>
                <a:latin typeface="Times New Roman" panose="02020603050405020304" pitchFamily="18" charset="0"/>
                <a:cs typeface="Times New Roman" panose="02020603050405020304" pitchFamily="18" charset="0"/>
              </a:rPr>
              <a:t>γ</a:t>
            </a:r>
            <a:r>
              <a:rPr lang="en-US" altLang="en-US" sz="2000" b="1" dirty="0">
                <a:solidFill>
                  <a:srgbClr val="FF0000"/>
                </a:solidFill>
                <a:cs typeface="Times New Roman" pitchFamily="18" charset="0"/>
              </a:rPr>
              <a:t> </a:t>
            </a:r>
            <a:r>
              <a:rPr lang="en-US" altLang="en-US" sz="2000" b="1" dirty="0">
                <a:solidFill>
                  <a:srgbClr val="FF0000"/>
                </a:solidFill>
              </a:rPr>
              <a:t>= 90</a:t>
            </a:r>
            <a:r>
              <a:rPr lang="en-US" altLang="en-US" sz="2000" b="1" baseline="30000" dirty="0">
                <a:solidFill>
                  <a:srgbClr val="FF0000"/>
                </a:solidFill>
              </a:rPr>
              <a:t>0</a:t>
            </a: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ar-DZ" sz="2000" dirty="0">
              <a:solidFill>
                <a:srgbClr val="00B0F0"/>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algn="l" rtl="1">
              <a:lnSpc>
                <a:spcPct val="150000"/>
              </a:lnSpc>
              <a:spcAft>
                <a:spcPts val="1000"/>
              </a:spcAft>
            </a:pPr>
            <a:endParaRPr lang="ar-DZ" sz="2000" dirty="0" smtClean="0">
              <a:solidFill>
                <a:schemeClr val="tx1"/>
              </a:solidFill>
              <a:ea typeface="Times New Roman"/>
            </a:endParaRPr>
          </a:p>
          <a:p>
            <a:pPr marL="342900" indent="-342900" algn="just" rtl="1">
              <a:lnSpc>
                <a:spcPct val="150000"/>
              </a:lnSpc>
              <a:spcAft>
                <a:spcPts val="1000"/>
              </a:spcAft>
              <a:buFont typeface="Wingdings" panose="05000000000000000000" pitchFamily="2" charset="2"/>
              <a:buChar char="v"/>
            </a:pPr>
            <a:endParaRPr lang="ar-DZ" sz="2000" dirty="0">
              <a:solidFill>
                <a:schemeClr val="tx1"/>
              </a:solidFill>
              <a:ea typeface="Times New Roman"/>
            </a:endParaRPr>
          </a:p>
          <a:p>
            <a:pPr marL="342900" indent="-342900" algn="just" rtl="1">
              <a:lnSpc>
                <a:spcPct val="150000"/>
              </a:lnSpc>
              <a:spcAft>
                <a:spcPts val="1000"/>
              </a:spcAft>
              <a:buFont typeface="Wingdings" panose="05000000000000000000" pitchFamily="2" charset="2"/>
              <a:buChar char="v"/>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14</a:t>
            </a:r>
            <a:endParaRPr lang="en-US" altLang="en-US" b="1" dirty="0">
              <a:solidFill>
                <a:prstClr val="black"/>
              </a:solidFill>
              <a:latin typeface="Arial" charset="0"/>
            </a:endParaRPr>
          </a:p>
        </p:txBody>
      </p:sp>
      <p:sp>
        <p:nvSpPr>
          <p:cNvPr id="21" name="Text Box 10"/>
          <p:cNvSpPr txBox="1">
            <a:spLocks noChangeArrowheads="1"/>
          </p:cNvSpPr>
          <p:nvPr/>
        </p:nvSpPr>
        <p:spPr bwMode="auto">
          <a:xfrm>
            <a:off x="4471862" y="4095264"/>
            <a:ext cx="12522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البسيطة</a:t>
            </a:r>
            <a:endParaRPr lang="en-US" altLang="en-US" dirty="0"/>
          </a:p>
        </p:txBody>
      </p:sp>
      <p:sp>
        <p:nvSpPr>
          <p:cNvPr id="22" name="Text Box 10"/>
          <p:cNvSpPr txBox="1">
            <a:spLocks noChangeArrowheads="1"/>
          </p:cNvSpPr>
          <p:nvPr/>
        </p:nvSpPr>
        <p:spPr bwMode="auto">
          <a:xfrm>
            <a:off x="6699825" y="2917354"/>
            <a:ext cx="1843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الجسم</a:t>
            </a:r>
            <a:endParaRPr lang="en-US" altLang="en-US" dirty="0"/>
          </a:p>
        </p:txBody>
      </p:sp>
      <p:pic>
        <p:nvPicPr>
          <p:cNvPr id="17" name="Picture 4" descr="D:\fig3.2-1.jpg"/>
          <p:cNvPicPr>
            <a:picLocks noChangeAspect="1" noChangeArrowheads="1"/>
          </p:cNvPicPr>
          <p:nvPr/>
        </p:nvPicPr>
        <p:blipFill rotWithShape="1">
          <a:blip r:embed="rId2">
            <a:extLst>
              <a:ext uri="{28A0092B-C50C-407E-A947-70E740481C1C}">
                <a14:useLocalDpi xmlns:a14="http://schemas.microsoft.com/office/drawing/2010/main" val="0"/>
              </a:ext>
            </a:extLst>
          </a:blip>
          <a:srcRect l="3118" r="4545"/>
          <a:stretch/>
        </p:blipFill>
        <p:spPr bwMode="auto">
          <a:xfrm>
            <a:off x="4471862" y="2400300"/>
            <a:ext cx="154793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D:\fig3.2-3.jpg"/>
          <p:cNvPicPr>
            <a:picLocks noChangeAspect="1" noChangeArrowheads="1"/>
          </p:cNvPicPr>
          <p:nvPr/>
        </p:nvPicPr>
        <p:blipFill rotWithShape="1">
          <a:blip r:embed="rId3">
            <a:extLst>
              <a:ext uri="{28A0092B-C50C-407E-A947-70E740481C1C}">
                <a14:useLocalDpi xmlns:a14="http://schemas.microsoft.com/office/drawing/2010/main" val="0"/>
              </a:ext>
            </a:extLst>
          </a:blip>
          <a:srcRect r="5435"/>
          <a:stretch/>
        </p:blipFill>
        <p:spPr bwMode="auto">
          <a:xfrm>
            <a:off x="6705600" y="1066800"/>
            <a:ext cx="16573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D:\fig3.2-2.jpg"/>
          <p:cNvPicPr>
            <a:picLocks noChangeAspect="1" noChangeArrowheads="1"/>
          </p:cNvPicPr>
          <p:nvPr/>
        </p:nvPicPr>
        <p:blipFill rotWithShape="1">
          <a:blip r:embed="rId4">
            <a:extLst>
              <a:ext uri="{28A0092B-C50C-407E-A947-70E740481C1C}">
                <a14:useLocalDpi xmlns:a14="http://schemas.microsoft.com/office/drawing/2010/main" val="0"/>
              </a:ext>
            </a:extLst>
          </a:blip>
          <a:srcRect r="3977"/>
          <a:stretch/>
        </p:blipFill>
        <p:spPr bwMode="auto">
          <a:xfrm>
            <a:off x="1905000" y="3876675"/>
            <a:ext cx="1609725" cy="1676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10"/>
          <p:cNvSpPr txBox="1">
            <a:spLocks noChangeArrowheads="1"/>
          </p:cNvSpPr>
          <p:nvPr/>
        </p:nvSpPr>
        <p:spPr bwMode="auto">
          <a:xfrm>
            <a:off x="1691680" y="5543064"/>
            <a:ext cx="19062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الشبكة الممركزة الأوجه</a:t>
            </a:r>
            <a:endParaRPr lang="en-US" altLang="en-US" dirty="0"/>
          </a:p>
        </p:txBody>
      </p:sp>
    </p:spTree>
    <p:extLst>
      <p:ext uri="{BB962C8B-B14F-4D97-AF65-F5344CB8AC3E}">
        <p14:creationId xmlns:p14="http://schemas.microsoft.com/office/powerpoint/2010/main" val="243665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0"/>
                  </a:spcAft>
                </a:pPr>
                <a:r>
                  <a:rPr lang="ar-DZ" sz="2400" dirty="0">
                    <a:solidFill>
                      <a:srgbClr val="00B0F0"/>
                    </a:solidFill>
                    <a:ea typeface="Times New Roman"/>
                  </a:rPr>
                  <a:t>5- الشبكة البلورية المكعبة:</a:t>
                </a:r>
                <a:endParaRPr lang="en-US" sz="1400" dirty="0">
                  <a:effectLst/>
                  <a:latin typeface="Times New Roman"/>
                  <a:ea typeface="Times New Roman"/>
                </a:endParaRPr>
              </a:p>
              <a:p>
                <a:pPr algn="r" rtl="1">
                  <a:lnSpc>
                    <a:spcPct val="150000"/>
                  </a:lnSpc>
                  <a:spcAft>
                    <a:spcPts val="0"/>
                  </a:spcAft>
                </a:pPr>
                <a:r>
                  <a:rPr lang="ar-SA" sz="1700" dirty="0">
                    <a:solidFill>
                      <a:prstClr val="black"/>
                    </a:solidFill>
                    <a:ea typeface="Times New Roman"/>
                  </a:rPr>
                  <a:t>و هي الشبكة التي خليتها الاولية عبارة عن مكعب. و يوجد من النظام المكعب ثلاثة أنواع شبكات مختلفة ،وهي</a:t>
                </a:r>
                <a:r>
                  <a:rPr lang="fr-FR" sz="1700" dirty="0">
                    <a:solidFill>
                      <a:prstClr val="black"/>
                    </a:solidFill>
                    <a:ea typeface="Times New Roman"/>
                  </a:rPr>
                  <a:t> </a:t>
                </a:r>
                <a:r>
                  <a:rPr lang="ar-SA" sz="1700" dirty="0">
                    <a:solidFill>
                      <a:prstClr val="black"/>
                    </a:solidFill>
                    <a:ea typeface="Times New Roman"/>
                  </a:rPr>
                  <a:t>الشبكة المكعبة البسيطة، و الشبكة المكعبة الممركزة الجسم</a:t>
                </a:r>
                <a:r>
                  <a:rPr lang="fr-FR" sz="1700" dirty="0">
                    <a:solidFill>
                      <a:prstClr val="black"/>
                    </a:solidFill>
                    <a:ea typeface="Times New Roman"/>
                  </a:rPr>
                  <a:t> </a:t>
                </a:r>
                <a:r>
                  <a:rPr lang="ar-SA" sz="1700" dirty="0">
                    <a:solidFill>
                      <a:prstClr val="black"/>
                    </a:solidFill>
                    <a:ea typeface="Times New Roman"/>
                  </a:rPr>
                  <a:t>والشبكة المكعبة الممركزة الوجوه</a:t>
                </a:r>
                <a:r>
                  <a:rPr lang="fr-FR" sz="1700" dirty="0">
                    <a:solidFill>
                      <a:prstClr val="black"/>
                    </a:solidFill>
                    <a:ea typeface="Times New Roman"/>
                  </a:rPr>
                  <a:t>.</a:t>
                </a:r>
                <a:endParaRPr lang="en-US" sz="1700" dirty="0">
                  <a:solidFill>
                    <a:prstClr val="black"/>
                  </a:solidFill>
                  <a:ea typeface="Times New Roman"/>
                </a:endParaRPr>
              </a:p>
              <a:p>
                <a:pPr algn="just" rtl="1">
                  <a:lnSpc>
                    <a:spcPct val="150000"/>
                  </a:lnSpc>
                  <a:spcAft>
                    <a:spcPts val="0"/>
                  </a:spcAft>
                </a:pPr>
                <a:r>
                  <a:rPr lang="ar-DZ" sz="2000" dirty="0" smtClean="0">
                    <a:solidFill>
                      <a:srgbClr val="00B0F0"/>
                    </a:solidFill>
                    <a:ea typeface="Times New Roman"/>
                  </a:rPr>
                  <a:t>أ- الشبكة </a:t>
                </a:r>
                <a:r>
                  <a:rPr lang="ar-DZ" sz="2000" dirty="0">
                    <a:solidFill>
                      <a:srgbClr val="00B0F0"/>
                    </a:solidFill>
                    <a:ea typeface="Times New Roman"/>
                  </a:rPr>
                  <a:t>المكعبة البسيطة</a:t>
                </a:r>
                <a:r>
                  <a:rPr lang="fr-FR" sz="2000" dirty="0">
                    <a:solidFill>
                      <a:srgbClr val="00B0F0"/>
                    </a:solidFill>
                    <a:ea typeface="Times New Roman"/>
                  </a:rPr>
                  <a:t>SC </a:t>
                </a:r>
                <a:r>
                  <a:rPr lang="ar-DZ" sz="2000" dirty="0" smtClean="0">
                    <a:solidFill>
                      <a:srgbClr val="00B0F0"/>
                    </a:solidFill>
                    <a:ea typeface="Times New Roman"/>
                  </a:rPr>
                  <a:t>:</a:t>
                </a:r>
                <a:r>
                  <a:rPr lang="ar-SA" sz="1700" dirty="0" smtClean="0">
                    <a:solidFill>
                      <a:prstClr val="black"/>
                    </a:solidFill>
                    <a:ea typeface="Times New Roman"/>
                  </a:rPr>
                  <a:t>خليتها </a:t>
                </a:r>
                <a:r>
                  <a:rPr lang="ar-SA" sz="1700" dirty="0">
                    <a:solidFill>
                      <a:prstClr val="black"/>
                    </a:solidFill>
                    <a:ea typeface="Times New Roman"/>
                  </a:rPr>
                  <a:t>الأولية </a:t>
                </a:r>
                <a:r>
                  <a:rPr lang="ar-DZ" sz="1700" dirty="0" smtClean="0">
                    <a:solidFill>
                      <a:prstClr val="black"/>
                    </a:solidFill>
                    <a:ea typeface="Times New Roman"/>
                  </a:rPr>
                  <a:t>عبارة  عن  مكعب  يحتوي عند كل رأس من رؤوسه  الثمانية على عقدة وكل  عقدة  من هذه العقد تشارك  ثمانية  خلايا  كل خلية  يكون  نصيبها هو الثمن  من هذه  العقدة و بهذا يكون العدد </a:t>
                </a:r>
                <a:r>
                  <a:rPr lang="ar-SA" sz="1700" dirty="0" smtClean="0">
                    <a:solidFill>
                      <a:prstClr val="black"/>
                    </a:solidFill>
                    <a:ea typeface="Times New Roman"/>
                  </a:rPr>
                  <a:t>د </a:t>
                </a:r>
                <a:r>
                  <a:rPr lang="ar-SA" sz="1700" dirty="0">
                    <a:solidFill>
                      <a:prstClr val="black"/>
                    </a:solidFill>
                    <a:ea typeface="Times New Roman"/>
                  </a:rPr>
                  <a:t>الفعلي للعقد في </a:t>
                </a:r>
                <a:r>
                  <a:rPr lang="fr-FR" sz="1700" dirty="0">
                    <a:solidFill>
                      <a:prstClr val="black"/>
                    </a:solidFill>
                    <a:ea typeface="Times New Roman"/>
                  </a:rPr>
                  <a:t>SC </a:t>
                </a:r>
                <a:r>
                  <a:rPr lang="fr-FR" sz="1700" dirty="0" smtClean="0">
                    <a:solidFill>
                      <a:prstClr val="black"/>
                    </a:solidFill>
                    <a:ea typeface="Times New Roman"/>
                  </a:rPr>
                  <a:t> </a:t>
                </a:r>
                <a:r>
                  <a:rPr lang="ar-SA" sz="1700" dirty="0" smtClean="0">
                    <a:solidFill>
                      <a:prstClr val="black"/>
                    </a:solidFill>
                    <a:ea typeface="Times New Roman"/>
                  </a:rPr>
                  <a:t>هو </a:t>
                </a:r>
                <a14:m>
                  <m:oMath xmlns:m="http://schemas.openxmlformats.org/officeDocument/2006/math">
                    <m:r>
                      <m:rPr>
                        <m:sty m:val="p"/>
                      </m:rPr>
                      <a:rPr lang="fr-FR" sz="1700" smtClean="0">
                        <a:solidFill>
                          <a:srgbClr val="FF0000"/>
                        </a:solidFill>
                        <a:latin typeface="Cambria Math"/>
                        <a:ea typeface="Times New Roman"/>
                      </a:rPr>
                      <m:t>n</m:t>
                    </m:r>
                    <m:r>
                      <a:rPr lang="fr-FR" sz="1700" smtClean="0">
                        <a:solidFill>
                          <a:srgbClr val="FF0000"/>
                        </a:solidFill>
                        <a:latin typeface="Cambria Math"/>
                        <a:ea typeface="Times New Roman"/>
                      </a:rPr>
                      <m:t>=</m:t>
                    </m:r>
                    <m:r>
                      <a:rPr lang="fr-FR" sz="1700" smtClean="0">
                        <a:solidFill>
                          <a:srgbClr val="FF0000"/>
                        </a:solidFill>
                        <a:latin typeface="Cambria Math"/>
                        <a:ea typeface="Times New Roman"/>
                      </a:rPr>
                      <m:t>8</m:t>
                    </m:r>
                    <m:r>
                      <a:rPr lang="fr-FR" sz="1700" smtClean="0">
                        <a:solidFill>
                          <a:srgbClr val="FF0000"/>
                        </a:solidFill>
                        <a:latin typeface="Cambria Math"/>
                        <a:ea typeface="Times New Roman"/>
                      </a:rPr>
                      <m:t>×</m:t>
                    </m:r>
                    <m:f>
                      <m:fPr>
                        <m:ctrlPr>
                          <a:rPr lang="en-US" sz="1700" i="1">
                            <a:solidFill>
                              <a:srgbClr val="FF0000"/>
                            </a:solidFill>
                            <a:latin typeface="Cambria Math"/>
                            <a:ea typeface="Times New Roman"/>
                          </a:rPr>
                        </m:ctrlPr>
                      </m:fPr>
                      <m:num>
                        <m:r>
                          <a:rPr lang="fr-FR" sz="1700">
                            <a:solidFill>
                              <a:srgbClr val="FF0000"/>
                            </a:solidFill>
                            <a:latin typeface="Cambria Math"/>
                            <a:ea typeface="Times New Roman"/>
                          </a:rPr>
                          <m:t>1</m:t>
                        </m:r>
                      </m:num>
                      <m:den>
                        <m:r>
                          <a:rPr lang="fr-FR" sz="1700">
                            <a:solidFill>
                              <a:srgbClr val="FF0000"/>
                            </a:solidFill>
                            <a:latin typeface="Cambria Math"/>
                            <a:ea typeface="Times New Roman"/>
                          </a:rPr>
                          <m:t>8</m:t>
                        </m:r>
                      </m:den>
                    </m:f>
                    <m:r>
                      <a:rPr lang="fr-FR" sz="1700">
                        <a:solidFill>
                          <a:srgbClr val="FF0000"/>
                        </a:solidFill>
                        <a:latin typeface="Cambria Math"/>
                        <a:ea typeface="Times New Roman"/>
                      </a:rPr>
                      <m:t>=</m:t>
                    </m:r>
                    <m:r>
                      <a:rPr lang="fr-FR" sz="1700">
                        <a:solidFill>
                          <a:srgbClr val="FF0000"/>
                        </a:solidFill>
                        <a:latin typeface="Cambria Math"/>
                        <a:ea typeface="Times New Roman"/>
                      </a:rPr>
                      <m:t>1</m:t>
                    </m:r>
                  </m:oMath>
                </a14:m>
                <a:r>
                  <a:rPr lang="ar-DZ" sz="2000" dirty="0" smtClean="0">
                    <a:solidFill>
                      <a:schemeClr val="tx1"/>
                    </a:solidFill>
                    <a:ea typeface="Times New Roman"/>
                  </a:rPr>
                  <a:t>.</a:t>
                </a:r>
              </a:p>
              <a:p>
                <a:pPr algn="just" rtl="1">
                  <a:lnSpc>
                    <a:spcPct val="150000"/>
                  </a:lnSpc>
                  <a:spcAft>
                    <a:spcPts val="0"/>
                  </a:spcAft>
                </a:pPr>
                <a:r>
                  <a:rPr lang="ar-DZ" sz="1700" dirty="0">
                    <a:solidFill>
                      <a:prstClr val="black"/>
                    </a:solidFill>
                    <a:ea typeface="Times New Roman"/>
                  </a:rPr>
                  <a:t>تعرف كثافة التعبئة على </a:t>
                </a:r>
                <a:r>
                  <a:rPr lang="ar-DZ" sz="1700" dirty="0" smtClean="0">
                    <a:solidFill>
                      <a:prstClr val="black"/>
                    </a:solidFill>
                    <a:ea typeface="Times New Roman"/>
                  </a:rPr>
                  <a:t>أنها نسبة الحجم المشغول من طرف العقد إلى الحجم الكلي للخلية  ويرمز لها بالرمز</a:t>
                </a:r>
                <a:r>
                  <a:rPr lang="el-GR" sz="1700" dirty="0" smtClean="0">
                    <a:solidFill>
                      <a:srgbClr val="FF0000"/>
                    </a:solidFill>
                    <a:ea typeface="Times New Roman"/>
                  </a:rPr>
                  <a:t>τ</a:t>
                </a:r>
                <a:r>
                  <a:rPr lang="ar-DZ" sz="1700" dirty="0" smtClean="0">
                    <a:solidFill>
                      <a:prstClr val="black"/>
                    </a:solidFill>
                    <a:ea typeface="Times New Roman"/>
                  </a:rPr>
                  <a:t>.</a:t>
                </a:r>
              </a:p>
              <a:p>
                <a:pPr algn="just" rtl="1">
                  <a:lnSpc>
                    <a:spcPct val="150000"/>
                  </a:lnSpc>
                </a:pPr>
                <a:r>
                  <a:rPr lang="ar-DZ" sz="1700" dirty="0" smtClean="0">
                    <a:solidFill>
                      <a:prstClr val="black"/>
                    </a:solidFill>
                    <a:ea typeface="Times New Roman"/>
                  </a:rPr>
                  <a:t>كما يعرف العدد التناسقي </a:t>
                </a:r>
                <a:r>
                  <a:rPr lang="fr-FR" sz="1700" dirty="0" smtClean="0">
                    <a:solidFill>
                      <a:prstClr val="black"/>
                    </a:solidFill>
                    <a:ea typeface="Times New Roman"/>
                  </a:rPr>
                  <a:t>  </a:t>
                </a:r>
                <a:r>
                  <a:rPr lang="fr-FR" sz="1700" dirty="0" smtClean="0">
                    <a:solidFill>
                      <a:srgbClr val="FF0000"/>
                    </a:solidFill>
                    <a:ea typeface="Times New Roman"/>
                  </a:rPr>
                  <a:t>Z</a:t>
                </a:r>
                <a:r>
                  <a:rPr lang="ar-DZ" sz="1700" dirty="0" smtClean="0">
                    <a:solidFill>
                      <a:prstClr val="black"/>
                    </a:solidFill>
                    <a:ea typeface="Times New Roman"/>
                  </a:rPr>
                  <a:t>بأنه عدد العقد  الأقرب في الشبكة بالنسبة لعقدة معينة  ويرمز للمسافة الفاصلة بين عقدة ما وأقرب عقدة لها في الشبكة برمز</a:t>
                </a:r>
                <a:r>
                  <a:rPr lang="en-US" sz="1800" dirty="0" smtClean="0">
                    <a:solidFill>
                      <a:srgbClr val="FF0000"/>
                    </a:solidFill>
                  </a:rPr>
                  <a:t>R</a:t>
                </a:r>
                <a:r>
                  <a:rPr lang="en-US" sz="1800" baseline="-25000" dirty="0" smtClean="0">
                    <a:solidFill>
                      <a:srgbClr val="FF0000"/>
                    </a:solidFill>
                  </a:rPr>
                  <a:t>Z </a:t>
                </a:r>
                <a:r>
                  <a:rPr lang="ar-DZ" sz="1800" baseline="-25000" dirty="0" smtClean="0">
                    <a:solidFill>
                      <a:srgbClr val="FF0000"/>
                    </a:solidFill>
                  </a:rPr>
                  <a:t>  </a:t>
                </a:r>
                <a:r>
                  <a:rPr lang="ar-DZ" sz="1700" dirty="0">
                    <a:solidFill>
                      <a:prstClr val="black"/>
                    </a:solidFill>
                    <a:ea typeface="Times New Roman"/>
                  </a:rPr>
                  <a:t>ويسما أيظا فاصلة  الجوار </a:t>
                </a:r>
                <a:r>
                  <a:rPr lang="ar-DZ" sz="1700" dirty="0" smtClean="0">
                    <a:solidFill>
                      <a:prstClr val="black"/>
                    </a:solidFill>
                    <a:ea typeface="Times New Roman"/>
                  </a:rPr>
                  <a:t>الأقرب.</a:t>
                </a:r>
                <a:endParaRPr lang="en-US" sz="1700" dirty="0">
                  <a:solidFill>
                    <a:prstClr val="black"/>
                  </a:solidFill>
                  <a:ea typeface="Times New Roman"/>
                </a:endParaRPr>
              </a:p>
              <a:p>
                <a:pPr algn="just" rtl="1">
                  <a:lnSpc>
                    <a:spcPct val="150000"/>
                  </a:lnSpc>
                </a:pPr>
                <a:endParaRPr lang="ar-DZ" sz="1700" dirty="0" smtClean="0">
                  <a:solidFill>
                    <a:prstClr val="black"/>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3"/>
                <a:stretch>
                  <a:fillRect l="-1889" r="-1080"/>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15</a:t>
            </a:r>
            <a:endParaRPr lang="en-US" altLang="en-US" b="1" dirty="0">
              <a:solidFill>
                <a:prstClr val="black"/>
              </a:solidFill>
              <a:latin typeface="Arial" charset="0"/>
            </a:endParaRPr>
          </a:p>
        </p:txBody>
      </p:sp>
      <p:pic>
        <p:nvPicPr>
          <p:cNvPr id="10" name="Slide_3_7.AVI">
            <a:hlinkClick r:id="" action="ppaction://media"/>
          </p:cNvPr>
          <p:cNvPicPr>
            <a:picLocks noRot="1" noChangeAspect="1" noChangeArrowheads="1"/>
          </p:cNvPicPr>
          <p:nvPr>
            <a:videoFile r:link="rId1"/>
          </p:nvPr>
        </p:nvPicPr>
        <p:blipFill rotWithShape="1">
          <a:blip r:embed="rId4"/>
          <a:srcRect l="12903" t="17384" r="12903" b="17025"/>
          <a:stretch/>
        </p:blipFill>
        <p:spPr bwMode="auto">
          <a:xfrm>
            <a:off x="142900" y="4320214"/>
            <a:ext cx="2412876" cy="2133122"/>
          </a:xfrm>
          <a:prstGeom prst="rect">
            <a:avLst/>
          </a:prstGeom>
          <a:noFill/>
        </p:spPr>
      </p:pic>
      <p:grpSp>
        <p:nvGrpSpPr>
          <p:cNvPr id="118" name="Group 117"/>
          <p:cNvGrpSpPr/>
          <p:nvPr/>
        </p:nvGrpSpPr>
        <p:grpSpPr>
          <a:xfrm>
            <a:off x="5796136" y="3833706"/>
            <a:ext cx="3144941" cy="2907662"/>
            <a:chOff x="5724128" y="3500769"/>
            <a:chExt cx="3144941" cy="2907662"/>
          </a:xfrm>
        </p:grpSpPr>
        <p:grpSp>
          <p:nvGrpSpPr>
            <p:cNvPr id="8" name="Group 7"/>
            <p:cNvGrpSpPr/>
            <p:nvPr/>
          </p:nvGrpSpPr>
          <p:grpSpPr>
            <a:xfrm>
              <a:off x="5724128" y="4158091"/>
              <a:ext cx="3144941" cy="2250340"/>
              <a:chOff x="5868145" y="3429000"/>
              <a:chExt cx="3144941" cy="2250340"/>
            </a:xfrm>
          </p:grpSpPr>
          <p:grpSp>
            <p:nvGrpSpPr>
              <p:cNvPr id="75" name="Group 74"/>
              <p:cNvGrpSpPr/>
              <p:nvPr/>
            </p:nvGrpSpPr>
            <p:grpSpPr>
              <a:xfrm>
                <a:off x="5868145" y="3429000"/>
                <a:ext cx="3083070" cy="2250340"/>
                <a:chOff x="4179451" y="3121277"/>
                <a:chExt cx="4399076" cy="2625473"/>
              </a:xfrm>
            </p:grpSpPr>
            <p:grpSp>
              <p:nvGrpSpPr>
                <p:cNvPr id="76" name="Group 75"/>
                <p:cNvGrpSpPr/>
                <p:nvPr/>
              </p:nvGrpSpPr>
              <p:grpSpPr>
                <a:xfrm>
                  <a:off x="4179451" y="3121277"/>
                  <a:ext cx="4399076" cy="2625473"/>
                  <a:chOff x="4179451" y="3121277"/>
                  <a:chExt cx="4399076" cy="2625473"/>
                </a:xfrm>
              </p:grpSpPr>
              <p:sp>
                <p:nvSpPr>
                  <p:cNvPr id="78" name="Rectangle 11"/>
                  <p:cNvSpPr>
                    <a:spLocks noChangeArrowheads="1"/>
                  </p:cNvSpPr>
                  <p:nvPr/>
                </p:nvSpPr>
                <p:spPr bwMode="auto">
                  <a:xfrm>
                    <a:off x="5867400" y="3797300"/>
                    <a:ext cx="1727200" cy="889000"/>
                  </a:xfrm>
                  <a:prstGeom prst="rect">
                    <a:avLst/>
                  </a:prstGeom>
                  <a:solidFill>
                    <a:srgbClr val="FFCC99"/>
                  </a:solidFill>
                  <a:ln w="9525">
                    <a:noFill/>
                    <a:miter lim="800000"/>
                    <a:headEnd/>
                    <a:tailEnd/>
                  </a:ln>
                </p:spPr>
                <p:txBody>
                  <a:bodyPr/>
                  <a:lstStyle/>
                  <a:p>
                    <a:endParaRPr lang="fr-FR"/>
                  </a:p>
                </p:txBody>
              </p:sp>
              <p:sp>
                <p:nvSpPr>
                  <p:cNvPr id="79" name="Line 31"/>
                  <p:cNvSpPr>
                    <a:spLocks noChangeShapeType="1"/>
                  </p:cNvSpPr>
                  <p:nvPr/>
                </p:nvSpPr>
                <p:spPr bwMode="auto">
                  <a:xfrm>
                    <a:off x="5537200" y="4749800"/>
                    <a:ext cx="2032000" cy="1588"/>
                  </a:xfrm>
                  <a:prstGeom prst="line">
                    <a:avLst/>
                  </a:prstGeom>
                  <a:noFill/>
                  <a:ln w="38100">
                    <a:solidFill>
                      <a:srgbClr val="000000"/>
                    </a:solidFill>
                    <a:round/>
                    <a:headEnd/>
                    <a:tailEnd/>
                  </a:ln>
                </p:spPr>
                <p:txBody>
                  <a:bodyPr/>
                  <a:lstStyle/>
                  <a:p>
                    <a:endParaRPr lang="fr-FR"/>
                  </a:p>
                </p:txBody>
              </p:sp>
              <p:grpSp>
                <p:nvGrpSpPr>
                  <p:cNvPr id="80" name="Group 79"/>
                  <p:cNvGrpSpPr/>
                  <p:nvPr/>
                </p:nvGrpSpPr>
                <p:grpSpPr>
                  <a:xfrm>
                    <a:off x="4179451" y="3121277"/>
                    <a:ext cx="4399076" cy="2625473"/>
                    <a:chOff x="4179451" y="3121277"/>
                    <a:chExt cx="4399076" cy="2625473"/>
                  </a:xfrm>
                </p:grpSpPr>
                <p:sp>
                  <p:nvSpPr>
                    <p:cNvPr id="81" name="Rectangle 9"/>
                    <p:cNvSpPr>
                      <a:spLocks noChangeArrowheads="1"/>
                    </p:cNvSpPr>
                    <p:nvPr/>
                  </p:nvSpPr>
                  <p:spPr bwMode="auto">
                    <a:xfrm>
                      <a:off x="5562600" y="3797300"/>
                      <a:ext cx="279400" cy="889000"/>
                    </a:xfrm>
                    <a:prstGeom prst="rect">
                      <a:avLst/>
                    </a:prstGeom>
                    <a:solidFill>
                      <a:srgbClr val="99FF99"/>
                    </a:solidFill>
                    <a:ln w="9525">
                      <a:noFill/>
                      <a:miter lim="800000"/>
                      <a:headEnd/>
                      <a:tailEnd/>
                    </a:ln>
                  </p:spPr>
                  <p:txBody>
                    <a:bodyPr/>
                    <a:lstStyle/>
                    <a:p>
                      <a:endParaRPr lang="fr-FR" dirty="0"/>
                    </a:p>
                  </p:txBody>
                </p:sp>
                <p:sp>
                  <p:nvSpPr>
                    <p:cNvPr id="82" name="Rectangle 10"/>
                    <p:cNvSpPr>
                      <a:spLocks noChangeArrowheads="1"/>
                    </p:cNvSpPr>
                    <p:nvPr/>
                  </p:nvSpPr>
                  <p:spPr bwMode="auto">
                    <a:xfrm>
                      <a:off x="6347506" y="4839203"/>
                      <a:ext cx="469900" cy="571500"/>
                    </a:xfrm>
                    <a:prstGeom prst="rect">
                      <a:avLst/>
                    </a:prstGeom>
                    <a:solidFill>
                      <a:srgbClr val="99CCFF"/>
                    </a:solidFill>
                    <a:ln w="9525">
                      <a:noFill/>
                      <a:miter lim="800000"/>
                      <a:headEnd/>
                      <a:tailEnd/>
                    </a:ln>
                  </p:spPr>
                  <p:txBody>
                    <a:bodyPr/>
                    <a:lstStyle/>
                    <a:p>
                      <a:endParaRPr lang="fr-FR"/>
                    </a:p>
                  </p:txBody>
                </p:sp>
                <p:sp>
                  <p:nvSpPr>
                    <p:cNvPr id="83" name="Rectangle 12"/>
                    <p:cNvSpPr>
                      <a:spLocks noChangeArrowheads="1"/>
                    </p:cNvSpPr>
                    <p:nvPr/>
                  </p:nvSpPr>
                  <p:spPr bwMode="auto">
                    <a:xfrm>
                      <a:off x="5038000" y="4546600"/>
                      <a:ext cx="443726" cy="323175"/>
                    </a:xfrm>
                    <a:prstGeom prst="rect">
                      <a:avLst/>
                    </a:prstGeom>
                    <a:noFill/>
                    <a:ln w="9525">
                      <a:noFill/>
                      <a:miter lim="800000"/>
                      <a:headEnd/>
                      <a:tailEnd/>
                    </a:ln>
                  </p:spPr>
                  <p:txBody>
                    <a:bodyPr wrap="none" lIns="0" tIns="0" rIns="0" bIns="0">
                      <a:spAutoFit/>
                    </a:bodyPr>
                    <a:lstStyle/>
                    <a:p>
                      <a:r>
                        <a:rPr lang="el-GR" dirty="0" smtClean="0">
                          <a:solidFill>
                            <a:srgbClr val="000000"/>
                          </a:solidFill>
                        </a:rPr>
                        <a:t>τ</a:t>
                      </a:r>
                      <a:r>
                        <a:rPr lang="en-US" dirty="0" smtClean="0">
                          <a:solidFill>
                            <a:srgbClr val="000000"/>
                          </a:solidFill>
                        </a:rPr>
                        <a:t> </a:t>
                      </a:r>
                      <a:r>
                        <a:rPr lang="en-US" dirty="0">
                          <a:solidFill>
                            <a:srgbClr val="000000"/>
                          </a:solidFill>
                        </a:rPr>
                        <a:t>= </a:t>
                      </a:r>
                      <a:endParaRPr lang="en-US" dirty="0"/>
                    </a:p>
                  </p:txBody>
                </p:sp>
                <p:sp>
                  <p:nvSpPr>
                    <p:cNvPr id="84" name="Rectangle 13"/>
                    <p:cNvSpPr>
                      <a:spLocks noChangeArrowheads="1"/>
                    </p:cNvSpPr>
                    <p:nvPr/>
                  </p:nvSpPr>
                  <p:spPr bwMode="auto">
                    <a:xfrm>
                      <a:off x="6468267" y="5045578"/>
                      <a:ext cx="169864" cy="365125"/>
                    </a:xfrm>
                    <a:prstGeom prst="rect">
                      <a:avLst/>
                    </a:prstGeom>
                    <a:noFill/>
                    <a:ln w="9525">
                      <a:noFill/>
                      <a:miter lim="800000"/>
                      <a:headEnd/>
                      <a:tailEnd/>
                    </a:ln>
                  </p:spPr>
                  <p:txBody>
                    <a:bodyPr wrap="none" lIns="0" tIns="0" rIns="0" bIns="0">
                      <a:spAutoFit/>
                    </a:bodyPr>
                    <a:lstStyle/>
                    <a:p>
                      <a:r>
                        <a:rPr lang="en-US" i="1" dirty="0">
                          <a:solidFill>
                            <a:srgbClr val="000000"/>
                          </a:solidFill>
                        </a:rPr>
                        <a:t>a</a:t>
                      </a:r>
                      <a:endParaRPr lang="en-US" i="1" dirty="0"/>
                    </a:p>
                  </p:txBody>
                </p:sp>
                <p:sp>
                  <p:nvSpPr>
                    <p:cNvPr id="85" name="Rectangle 14"/>
                    <p:cNvSpPr>
                      <a:spLocks noChangeArrowheads="1"/>
                    </p:cNvSpPr>
                    <p:nvPr/>
                  </p:nvSpPr>
                  <p:spPr bwMode="auto">
                    <a:xfrm>
                      <a:off x="6623876" y="4864100"/>
                      <a:ext cx="169864" cy="365125"/>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grpSp>
                  <p:nvGrpSpPr>
                    <p:cNvPr id="86" name="Group 21"/>
                    <p:cNvGrpSpPr>
                      <a:grpSpLocks/>
                    </p:cNvGrpSpPr>
                    <p:nvPr/>
                  </p:nvGrpSpPr>
                  <p:grpSpPr bwMode="auto">
                    <a:xfrm>
                      <a:off x="5994421" y="3835400"/>
                      <a:ext cx="1579568" cy="847725"/>
                      <a:chOff x="3776" y="2416"/>
                      <a:chExt cx="995" cy="534"/>
                    </a:xfrm>
                  </p:grpSpPr>
                  <p:sp>
                    <p:nvSpPr>
                      <p:cNvPr id="110" name="Rectangle 15"/>
                      <p:cNvSpPr>
                        <a:spLocks noChangeArrowheads="1"/>
                      </p:cNvSpPr>
                      <p:nvPr/>
                    </p:nvSpPr>
                    <p:spPr bwMode="auto">
                      <a:xfrm>
                        <a:off x="3784" y="2416"/>
                        <a:ext cx="107" cy="230"/>
                      </a:xfrm>
                      <a:prstGeom prst="rect">
                        <a:avLst/>
                      </a:prstGeom>
                      <a:noFill/>
                      <a:ln w="9525">
                        <a:noFill/>
                        <a:miter lim="800000"/>
                        <a:headEnd/>
                        <a:tailEnd/>
                      </a:ln>
                    </p:spPr>
                    <p:txBody>
                      <a:bodyPr wrap="none" lIns="0" tIns="0" rIns="0" bIns="0">
                        <a:spAutoFit/>
                      </a:bodyPr>
                      <a:lstStyle/>
                      <a:p>
                        <a:r>
                          <a:rPr lang="en-US" dirty="0">
                            <a:solidFill>
                              <a:srgbClr val="000000"/>
                            </a:solidFill>
                          </a:rPr>
                          <a:t>4</a:t>
                        </a:r>
                        <a:endParaRPr lang="en-US" dirty="0"/>
                      </a:p>
                    </p:txBody>
                  </p:sp>
                  <p:sp>
                    <p:nvSpPr>
                      <p:cNvPr id="111" name="Rectangle 16"/>
                      <p:cNvSpPr>
                        <a:spLocks noChangeArrowheads="1"/>
                      </p:cNvSpPr>
                      <p:nvPr/>
                    </p:nvSpPr>
                    <p:spPr bwMode="auto">
                      <a:xfrm>
                        <a:off x="3792" y="2720"/>
                        <a:ext cx="107" cy="230"/>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112" name="Line 17"/>
                      <p:cNvSpPr>
                        <a:spLocks noChangeShapeType="1"/>
                      </p:cNvSpPr>
                      <p:nvPr/>
                    </p:nvSpPr>
                    <p:spPr bwMode="auto">
                      <a:xfrm>
                        <a:off x="3776" y="2688"/>
                        <a:ext cx="144" cy="1"/>
                      </a:xfrm>
                      <a:prstGeom prst="line">
                        <a:avLst/>
                      </a:prstGeom>
                      <a:noFill/>
                      <a:ln w="25400">
                        <a:solidFill>
                          <a:srgbClr val="000000"/>
                        </a:solidFill>
                        <a:round/>
                        <a:headEnd/>
                        <a:tailEnd/>
                      </a:ln>
                    </p:spPr>
                    <p:txBody>
                      <a:bodyPr/>
                      <a:lstStyle/>
                      <a:p>
                        <a:endParaRPr lang="fr-FR"/>
                      </a:p>
                    </p:txBody>
                  </p:sp>
                  <p:sp>
                    <p:nvSpPr>
                      <p:cNvPr id="113" name="Rectangle 18"/>
                      <p:cNvSpPr>
                        <a:spLocks noChangeArrowheads="1"/>
                      </p:cNvSpPr>
                      <p:nvPr/>
                    </p:nvSpPr>
                    <p:spPr bwMode="auto">
                      <a:xfrm>
                        <a:off x="3976" y="2544"/>
                        <a:ext cx="153" cy="230"/>
                      </a:xfrm>
                      <a:prstGeom prst="rect">
                        <a:avLst/>
                      </a:prstGeom>
                      <a:noFill/>
                      <a:ln w="9525">
                        <a:noFill/>
                        <a:miter lim="800000"/>
                        <a:headEnd/>
                        <a:tailEnd/>
                      </a:ln>
                    </p:spPr>
                    <p:txBody>
                      <a:bodyPr wrap="none" lIns="0" tIns="0" rIns="0" bIns="0">
                        <a:spAutoFit/>
                      </a:bodyPr>
                      <a:lstStyle/>
                      <a:p>
                        <a:r>
                          <a:rPr lang="en-US" dirty="0">
                            <a:solidFill>
                              <a:srgbClr val="000000"/>
                            </a:solidFill>
                            <a:latin typeface="Symbol" pitchFamily="18" charset="2"/>
                          </a:rPr>
                          <a:t>p </a:t>
                        </a:r>
                        <a:endParaRPr lang="en-US" dirty="0"/>
                      </a:p>
                    </p:txBody>
                  </p:sp>
                  <p:sp>
                    <p:nvSpPr>
                      <p:cNvPr id="114" name="Rectangle 19"/>
                      <p:cNvSpPr>
                        <a:spLocks noChangeArrowheads="1"/>
                      </p:cNvSpPr>
                      <p:nvPr/>
                    </p:nvSpPr>
                    <p:spPr bwMode="auto">
                      <a:xfrm>
                        <a:off x="4128" y="2552"/>
                        <a:ext cx="502" cy="230"/>
                      </a:xfrm>
                      <a:prstGeom prst="rect">
                        <a:avLst/>
                      </a:prstGeom>
                      <a:noFill/>
                      <a:ln w="9525">
                        <a:noFill/>
                        <a:miter lim="800000"/>
                        <a:headEnd/>
                        <a:tailEnd/>
                      </a:ln>
                    </p:spPr>
                    <p:txBody>
                      <a:bodyPr wrap="none" lIns="0" tIns="0" rIns="0" bIns="0">
                        <a:spAutoFit/>
                      </a:bodyPr>
                      <a:lstStyle/>
                      <a:p>
                        <a:r>
                          <a:rPr lang="en-US" dirty="0">
                            <a:solidFill>
                              <a:srgbClr val="000000"/>
                            </a:solidFill>
                          </a:rPr>
                          <a:t>(0.5</a:t>
                        </a:r>
                        <a:r>
                          <a:rPr lang="en-US" i="1" dirty="0">
                            <a:solidFill>
                              <a:srgbClr val="000000"/>
                            </a:solidFill>
                          </a:rPr>
                          <a:t>a</a:t>
                        </a:r>
                        <a:r>
                          <a:rPr lang="en-US" dirty="0">
                            <a:solidFill>
                              <a:srgbClr val="000000"/>
                            </a:solidFill>
                          </a:rPr>
                          <a:t>)</a:t>
                        </a:r>
                        <a:endParaRPr lang="en-US" dirty="0"/>
                      </a:p>
                    </p:txBody>
                  </p:sp>
                  <p:sp>
                    <p:nvSpPr>
                      <p:cNvPr id="115" name="Rectangle 20"/>
                      <p:cNvSpPr>
                        <a:spLocks noChangeArrowheads="1"/>
                      </p:cNvSpPr>
                      <p:nvPr/>
                    </p:nvSpPr>
                    <p:spPr bwMode="auto">
                      <a:xfrm>
                        <a:off x="4664" y="2496"/>
                        <a:ext cx="107" cy="230"/>
                      </a:xfrm>
                      <a:prstGeom prst="rect">
                        <a:avLst/>
                      </a:prstGeom>
                      <a:noFill/>
                      <a:ln w="9525">
                        <a:noFill/>
                        <a:miter lim="800000"/>
                        <a:headEnd/>
                        <a:tailEnd/>
                      </a:ln>
                    </p:spPr>
                    <p:txBody>
                      <a:bodyPr wrap="none" lIns="0" tIns="0" rIns="0" bIns="0">
                        <a:spAutoFit/>
                      </a:bodyPr>
                      <a:lstStyle/>
                      <a:p>
                        <a:r>
                          <a:rPr lang="en-US">
                            <a:solidFill>
                              <a:srgbClr val="000000"/>
                            </a:solidFill>
                          </a:rPr>
                          <a:t>3</a:t>
                        </a:r>
                        <a:endParaRPr lang="en-US"/>
                      </a:p>
                    </p:txBody>
                  </p:sp>
                </p:grpSp>
                <p:sp>
                  <p:nvSpPr>
                    <p:cNvPr id="107" name="Rectangle 23"/>
                    <p:cNvSpPr>
                      <a:spLocks noChangeArrowheads="1"/>
                    </p:cNvSpPr>
                    <p:nvPr/>
                  </p:nvSpPr>
                  <p:spPr bwMode="auto">
                    <a:xfrm>
                      <a:off x="4179451" y="3147020"/>
                      <a:ext cx="1514155" cy="646350"/>
                    </a:xfrm>
                    <a:prstGeom prst="rect">
                      <a:avLst/>
                    </a:prstGeom>
                    <a:noFill/>
                    <a:ln w="9525">
                      <a:noFill/>
                      <a:miter lim="800000"/>
                      <a:headEnd/>
                      <a:tailEnd/>
                    </a:ln>
                  </p:spPr>
                  <p:txBody>
                    <a:bodyPr wrap="none" lIns="0" tIns="0" rIns="0" bIns="0">
                      <a:spAutoFit/>
                    </a:bodyPr>
                    <a:lstStyle/>
                    <a:p>
                      <a:r>
                        <a:rPr lang="ar-DZ" dirty="0" smtClean="0">
                          <a:solidFill>
                            <a:srgbClr val="009900"/>
                          </a:solidFill>
                        </a:rPr>
                        <a:t>عدد العقد في  </a:t>
                      </a:r>
                    </a:p>
                    <a:p>
                      <a:r>
                        <a:rPr lang="ar-DZ" dirty="0" smtClean="0">
                          <a:solidFill>
                            <a:srgbClr val="009900"/>
                          </a:solidFill>
                        </a:rPr>
                        <a:t> الخلية      </a:t>
                      </a:r>
                      <a:endParaRPr lang="en-US" dirty="0"/>
                    </a:p>
                  </p:txBody>
                </p:sp>
                <p:sp>
                  <p:nvSpPr>
                    <p:cNvPr id="106" name="Rectangle 29"/>
                    <p:cNvSpPr>
                      <a:spLocks noChangeArrowheads="1"/>
                    </p:cNvSpPr>
                    <p:nvPr/>
                  </p:nvSpPr>
                  <p:spPr bwMode="auto">
                    <a:xfrm>
                      <a:off x="7467275" y="3121277"/>
                      <a:ext cx="1111252" cy="646113"/>
                    </a:xfrm>
                    <a:prstGeom prst="rect">
                      <a:avLst/>
                    </a:prstGeom>
                    <a:noFill/>
                    <a:ln w="9525">
                      <a:noFill/>
                      <a:miter lim="800000"/>
                      <a:headEnd/>
                      <a:tailEnd/>
                    </a:ln>
                  </p:spPr>
                  <p:txBody>
                    <a:bodyPr wrap="none" lIns="0" tIns="0" rIns="0" bIns="0">
                      <a:spAutoFit/>
                    </a:bodyPr>
                    <a:lstStyle/>
                    <a:p>
                      <a:r>
                        <a:rPr lang="ar-DZ" dirty="0" smtClean="0">
                          <a:solidFill>
                            <a:srgbClr val="663300"/>
                          </a:solidFill>
                        </a:rPr>
                        <a:t>حجم العقدة</a:t>
                      </a:r>
                    </a:p>
                    <a:p>
                      <a:r>
                        <a:rPr lang="ar-DZ" dirty="0" smtClean="0">
                          <a:solidFill>
                            <a:srgbClr val="663300"/>
                          </a:solidFill>
                        </a:rPr>
                        <a:t> أو الذرة  </a:t>
                      </a:r>
                      <a:endParaRPr lang="en-US" dirty="0"/>
                    </a:p>
                  </p:txBody>
                </p:sp>
                <p:grpSp>
                  <p:nvGrpSpPr>
                    <p:cNvPr id="89" name="Group 34"/>
                    <p:cNvGrpSpPr>
                      <a:grpSpLocks/>
                    </p:cNvGrpSpPr>
                    <p:nvPr/>
                  </p:nvGrpSpPr>
                  <p:grpSpPr bwMode="auto">
                    <a:xfrm>
                      <a:off x="6816742" y="4991099"/>
                      <a:ext cx="396876" cy="158750"/>
                      <a:chOff x="4294" y="3144"/>
                      <a:chExt cx="250" cy="100"/>
                    </a:xfrm>
                  </p:grpSpPr>
                  <p:sp>
                    <p:nvSpPr>
                      <p:cNvPr id="102" name="Freeform 32"/>
                      <p:cNvSpPr>
                        <a:spLocks/>
                      </p:cNvSpPr>
                      <p:nvPr/>
                    </p:nvSpPr>
                    <p:spPr bwMode="auto">
                      <a:xfrm>
                        <a:off x="4294" y="3144"/>
                        <a:ext cx="96" cy="56"/>
                      </a:xfrm>
                      <a:custGeom>
                        <a:avLst/>
                        <a:gdLst/>
                        <a:ahLst/>
                        <a:cxnLst>
                          <a:cxn ang="0">
                            <a:pos x="0" y="0"/>
                          </a:cxn>
                          <a:cxn ang="0">
                            <a:pos x="96" y="0"/>
                          </a:cxn>
                          <a:cxn ang="0">
                            <a:pos x="56" y="16"/>
                          </a:cxn>
                          <a:cxn ang="0">
                            <a:pos x="72" y="56"/>
                          </a:cxn>
                          <a:cxn ang="0">
                            <a:pos x="0" y="0"/>
                          </a:cxn>
                        </a:cxnLst>
                        <a:rect l="0" t="0" r="r" b="b"/>
                        <a:pathLst>
                          <a:path w="96" h="56">
                            <a:moveTo>
                              <a:pt x="0" y="0"/>
                            </a:moveTo>
                            <a:lnTo>
                              <a:pt x="96" y="0"/>
                            </a:lnTo>
                            <a:lnTo>
                              <a:pt x="56" y="16"/>
                            </a:lnTo>
                            <a:lnTo>
                              <a:pt x="72" y="56"/>
                            </a:lnTo>
                            <a:lnTo>
                              <a:pt x="0" y="0"/>
                            </a:lnTo>
                            <a:close/>
                          </a:path>
                        </a:pathLst>
                      </a:custGeom>
                      <a:solidFill>
                        <a:srgbClr val="0066FF"/>
                      </a:solidFill>
                      <a:ln w="12700">
                        <a:solidFill>
                          <a:srgbClr val="0066FF"/>
                        </a:solidFill>
                        <a:prstDash val="solid"/>
                        <a:round/>
                        <a:headEnd/>
                        <a:tailEnd/>
                      </a:ln>
                    </p:spPr>
                    <p:txBody>
                      <a:bodyPr/>
                      <a:lstStyle/>
                      <a:p>
                        <a:endParaRPr lang="fr-FR"/>
                      </a:p>
                    </p:txBody>
                  </p:sp>
                  <p:sp>
                    <p:nvSpPr>
                      <p:cNvPr id="103" name="Line 33"/>
                      <p:cNvSpPr>
                        <a:spLocks noChangeShapeType="1"/>
                      </p:cNvSpPr>
                      <p:nvPr/>
                    </p:nvSpPr>
                    <p:spPr bwMode="auto">
                      <a:xfrm>
                        <a:off x="4368" y="3172"/>
                        <a:ext cx="176" cy="72"/>
                      </a:xfrm>
                      <a:prstGeom prst="line">
                        <a:avLst/>
                      </a:prstGeom>
                      <a:noFill/>
                      <a:ln w="25400">
                        <a:solidFill>
                          <a:srgbClr val="0066FF"/>
                        </a:solidFill>
                        <a:round/>
                        <a:headEnd/>
                        <a:tailEnd/>
                      </a:ln>
                    </p:spPr>
                    <p:txBody>
                      <a:bodyPr/>
                      <a:lstStyle/>
                      <a:p>
                        <a:endParaRPr lang="fr-FR"/>
                      </a:p>
                    </p:txBody>
                  </p:sp>
                </p:grpSp>
                <p:grpSp>
                  <p:nvGrpSpPr>
                    <p:cNvPr id="90" name="Group 40"/>
                    <p:cNvGrpSpPr>
                      <a:grpSpLocks/>
                    </p:cNvGrpSpPr>
                    <p:nvPr/>
                  </p:nvGrpSpPr>
                  <p:grpSpPr bwMode="auto">
                    <a:xfrm>
                      <a:off x="6800859" y="4946650"/>
                      <a:ext cx="1408114" cy="800100"/>
                      <a:chOff x="4284" y="3116"/>
                      <a:chExt cx="887" cy="504"/>
                    </a:xfrm>
                  </p:grpSpPr>
                  <p:sp>
                    <p:nvSpPr>
                      <p:cNvPr id="97" name="Rectangle 35"/>
                      <p:cNvSpPr>
                        <a:spLocks noChangeArrowheads="1"/>
                      </p:cNvSpPr>
                      <p:nvPr/>
                    </p:nvSpPr>
                    <p:spPr bwMode="auto">
                      <a:xfrm>
                        <a:off x="4284" y="3388"/>
                        <a:ext cx="752" cy="232"/>
                      </a:xfrm>
                      <a:prstGeom prst="rect">
                        <a:avLst/>
                      </a:prstGeom>
                      <a:noFill/>
                      <a:ln w="12700">
                        <a:solidFill>
                          <a:srgbClr val="FFFFFF"/>
                        </a:solidFill>
                        <a:miter lim="800000"/>
                        <a:headEnd/>
                        <a:tailEnd/>
                      </a:ln>
                    </p:spPr>
                    <p:txBody>
                      <a:bodyPr/>
                      <a:lstStyle/>
                      <a:p>
                        <a:endParaRPr lang="fr-FR"/>
                      </a:p>
                    </p:txBody>
                  </p:sp>
                  <p:sp>
                    <p:nvSpPr>
                      <p:cNvPr id="100" name="Rectangle 38"/>
                      <p:cNvSpPr>
                        <a:spLocks noChangeArrowheads="1"/>
                      </p:cNvSpPr>
                      <p:nvPr/>
                    </p:nvSpPr>
                    <p:spPr bwMode="auto">
                      <a:xfrm>
                        <a:off x="4308" y="3116"/>
                        <a:ext cx="696" cy="232"/>
                      </a:xfrm>
                      <a:prstGeom prst="rect">
                        <a:avLst/>
                      </a:prstGeom>
                      <a:noFill/>
                      <a:ln w="12700">
                        <a:solidFill>
                          <a:srgbClr val="FFFFFF"/>
                        </a:solidFill>
                        <a:miter lim="800000"/>
                        <a:headEnd/>
                        <a:tailEnd/>
                      </a:ln>
                    </p:spPr>
                    <p:txBody>
                      <a:bodyPr/>
                      <a:lstStyle/>
                      <a:p>
                        <a:endParaRPr lang="fr-FR"/>
                      </a:p>
                    </p:txBody>
                  </p:sp>
                  <p:sp>
                    <p:nvSpPr>
                      <p:cNvPr id="101" name="Rectangle 39"/>
                      <p:cNvSpPr>
                        <a:spLocks noChangeArrowheads="1"/>
                      </p:cNvSpPr>
                      <p:nvPr/>
                    </p:nvSpPr>
                    <p:spPr bwMode="auto">
                      <a:xfrm>
                        <a:off x="4456" y="3264"/>
                        <a:ext cx="715" cy="204"/>
                      </a:xfrm>
                      <a:prstGeom prst="rect">
                        <a:avLst/>
                      </a:prstGeom>
                      <a:noFill/>
                      <a:ln w="9525">
                        <a:noFill/>
                        <a:miter lim="800000"/>
                        <a:headEnd/>
                        <a:tailEnd/>
                      </a:ln>
                    </p:spPr>
                    <p:txBody>
                      <a:bodyPr wrap="none" lIns="0" tIns="0" rIns="0" bIns="0">
                        <a:spAutoFit/>
                      </a:bodyPr>
                      <a:lstStyle/>
                      <a:p>
                        <a:r>
                          <a:rPr lang="ar-DZ" dirty="0" smtClean="0">
                            <a:solidFill>
                              <a:srgbClr val="0066FF"/>
                            </a:solidFill>
                          </a:rPr>
                          <a:t>حجم الخلية</a:t>
                        </a:r>
                      </a:p>
                    </p:txBody>
                  </p:sp>
                </p:grpSp>
                <p:grpSp>
                  <p:nvGrpSpPr>
                    <p:cNvPr id="91" name="Group 43"/>
                    <p:cNvGrpSpPr>
                      <a:grpSpLocks/>
                    </p:cNvGrpSpPr>
                    <p:nvPr/>
                  </p:nvGrpSpPr>
                  <p:grpSpPr bwMode="auto">
                    <a:xfrm>
                      <a:off x="7073900" y="3708400"/>
                      <a:ext cx="368300" cy="165100"/>
                      <a:chOff x="4456" y="2336"/>
                      <a:chExt cx="232" cy="104"/>
                    </a:xfrm>
                  </p:grpSpPr>
                  <p:sp>
                    <p:nvSpPr>
                      <p:cNvPr id="95" name="Freeform 41"/>
                      <p:cNvSpPr>
                        <a:spLocks/>
                      </p:cNvSpPr>
                      <p:nvPr/>
                    </p:nvSpPr>
                    <p:spPr bwMode="auto">
                      <a:xfrm>
                        <a:off x="4456" y="2376"/>
                        <a:ext cx="96" cy="64"/>
                      </a:xfrm>
                      <a:custGeom>
                        <a:avLst/>
                        <a:gdLst/>
                        <a:ahLst/>
                        <a:cxnLst>
                          <a:cxn ang="0">
                            <a:pos x="0" y="64"/>
                          </a:cxn>
                          <a:cxn ang="0">
                            <a:pos x="72" y="0"/>
                          </a:cxn>
                          <a:cxn ang="0">
                            <a:pos x="48" y="40"/>
                          </a:cxn>
                          <a:cxn ang="0">
                            <a:pos x="96" y="56"/>
                          </a:cxn>
                          <a:cxn ang="0">
                            <a:pos x="0" y="64"/>
                          </a:cxn>
                        </a:cxnLst>
                        <a:rect l="0" t="0" r="r" b="b"/>
                        <a:pathLst>
                          <a:path w="96" h="64">
                            <a:moveTo>
                              <a:pt x="0" y="64"/>
                            </a:moveTo>
                            <a:lnTo>
                              <a:pt x="72" y="0"/>
                            </a:lnTo>
                            <a:lnTo>
                              <a:pt x="48" y="40"/>
                            </a:lnTo>
                            <a:lnTo>
                              <a:pt x="96" y="56"/>
                            </a:lnTo>
                            <a:lnTo>
                              <a:pt x="0" y="64"/>
                            </a:lnTo>
                            <a:close/>
                          </a:path>
                        </a:pathLst>
                      </a:custGeom>
                      <a:solidFill>
                        <a:srgbClr val="663300"/>
                      </a:solidFill>
                      <a:ln w="12700">
                        <a:solidFill>
                          <a:srgbClr val="663300"/>
                        </a:solidFill>
                        <a:prstDash val="solid"/>
                        <a:round/>
                        <a:headEnd/>
                        <a:tailEnd/>
                      </a:ln>
                    </p:spPr>
                    <p:txBody>
                      <a:bodyPr/>
                      <a:lstStyle/>
                      <a:p>
                        <a:endParaRPr lang="fr-FR"/>
                      </a:p>
                    </p:txBody>
                  </p:sp>
                  <p:sp>
                    <p:nvSpPr>
                      <p:cNvPr id="96" name="Line 42"/>
                      <p:cNvSpPr>
                        <a:spLocks noChangeShapeType="1"/>
                      </p:cNvSpPr>
                      <p:nvPr/>
                    </p:nvSpPr>
                    <p:spPr bwMode="auto">
                      <a:xfrm flipV="1">
                        <a:off x="4504" y="2336"/>
                        <a:ext cx="184" cy="80"/>
                      </a:xfrm>
                      <a:prstGeom prst="line">
                        <a:avLst/>
                      </a:prstGeom>
                      <a:noFill/>
                      <a:ln w="25400">
                        <a:solidFill>
                          <a:srgbClr val="663300"/>
                        </a:solidFill>
                        <a:round/>
                        <a:headEnd/>
                        <a:tailEnd/>
                      </a:ln>
                    </p:spPr>
                    <p:txBody>
                      <a:bodyPr/>
                      <a:lstStyle/>
                      <a:p>
                        <a:endParaRPr lang="fr-FR"/>
                      </a:p>
                    </p:txBody>
                  </p:sp>
                </p:grpSp>
                <p:grpSp>
                  <p:nvGrpSpPr>
                    <p:cNvPr id="92" name="Group 46"/>
                    <p:cNvGrpSpPr>
                      <a:grpSpLocks/>
                    </p:cNvGrpSpPr>
                    <p:nvPr/>
                  </p:nvGrpSpPr>
                  <p:grpSpPr bwMode="auto">
                    <a:xfrm>
                      <a:off x="5232400" y="3794151"/>
                      <a:ext cx="419100" cy="139701"/>
                      <a:chOff x="3296" y="2390"/>
                      <a:chExt cx="264" cy="88"/>
                    </a:xfrm>
                  </p:grpSpPr>
                  <p:sp>
                    <p:nvSpPr>
                      <p:cNvPr id="93" name="Freeform 44"/>
                      <p:cNvSpPr>
                        <a:spLocks/>
                      </p:cNvSpPr>
                      <p:nvPr/>
                    </p:nvSpPr>
                    <p:spPr bwMode="auto">
                      <a:xfrm>
                        <a:off x="3464" y="2414"/>
                        <a:ext cx="96" cy="64"/>
                      </a:xfrm>
                      <a:custGeom>
                        <a:avLst/>
                        <a:gdLst/>
                        <a:ahLst/>
                        <a:cxnLst>
                          <a:cxn ang="0">
                            <a:pos x="96" y="56"/>
                          </a:cxn>
                          <a:cxn ang="0">
                            <a:pos x="0" y="64"/>
                          </a:cxn>
                          <a:cxn ang="0">
                            <a:pos x="40" y="40"/>
                          </a:cxn>
                          <a:cxn ang="0">
                            <a:pos x="24" y="0"/>
                          </a:cxn>
                          <a:cxn ang="0">
                            <a:pos x="96" y="56"/>
                          </a:cxn>
                        </a:cxnLst>
                        <a:rect l="0" t="0" r="r" b="b"/>
                        <a:pathLst>
                          <a:path w="96" h="64">
                            <a:moveTo>
                              <a:pt x="96" y="56"/>
                            </a:moveTo>
                            <a:lnTo>
                              <a:pt x="0" y="64"/>
                            </a:lnTo>
                            <a:lnTo>
                              <a:pt x="40" y="40"/>
                            </a:lnTo>
                            <a:lnTo>
                              <a:pt x="24" y="0"/>
                            </a:lnTo>
                            <a:lnTo>
                              <a:pt x="96" y="56"/>
                            </a:lnTo>
                            <a:close/>
                          </a:path>
                        </a:pathLst>
                      </a:custGeom>
                      <a:solidFill>
                        <a:srgbClr val="009900"/>
                      </a:solidFill>
                      <a:ln w="12700">
                        <a:solidFill>
                          <a:srgbClr val="009900"/>
                        </a:solidFill>
                        <a:prstDash val="solid"/>
                        <a:round/>
                        <a:headEnd/>
                        <a:tailEnd/>
                      </a:ln>
                    </p:spPr>
                    <p:txBody>
                      <a:bodyPr/>
                      <a:lstStyle/>
                      <a:p>
                        <a:endParaRPr lang="fr-FR"/>
                      </a:p>
                    </p:txBody>
                  </p:sp>
                  <p:sp>
                    <p:nvSpPr>
                      <p:cNvPr id="94" name="Line 45"/>
                      <p:cNvSpPr>
                        <a:spLocks noChangeShapeType="1"/>
                      </p:cNvSpPr>
                      <p:nvPr/>
                    </p:nvSpPr>
                    <p:spPr bwMode="auto">
                      <a:xfrm>
                        <a:off x="3296" y="2390"/>
                        <a:ext cx="208" cy="64"/>
                      </a:xfrm>
                      <a:prstGeom prst="line">
                        <a:avLst/>
                      </a:prstGeom>
                      <a:noFill/>
                      <a:ln w="25400">
                        <a:solidFill>
                          <a:srgbClr val="009900"/>
                        </a:solidFill>
                        <a:round/>
                        <a:headEnd/>
                        <a:tailEnd/>
                      </a:ln>
                    </p:spPr>
                    <p:txBody>
                      <a:bodyPr/>
                      <a:lstStyle/>
                      <a:p>
                        <a:endParaRPr lang="fr-FR"/>
                      </a:p>
                    </p:txBody>
                  </p:sp>
                </p:grpSp>
              </p:grpSp>
            </p:grpSp>
            <p:sp>
              <p:nvSpPr>
                <p:cNvPr id="77" name="Rectangle 15"/>
                <p:cNvSpPr>
                  <a:spLocks noChangeArrowheads="1"/>
                </p:cNvSpPr>
                <p:nvPr/>
              </p:nvSpPr>
              <p:spPr bwMode="auto">
                <a:xfrm>
                  <a:off x="5651500" y="4097337"/>
                  <a:ext cx="171522" cy="369332"/>
                </a:xfrm>
                <a:prstGeom prst="rect">
                  <a:avLst/>
                </a:prstGeom>
                <a:noFill/>
                <a:ln w="9525">
                  <a:noFill/>
                  <a:miter lim="800000"/>
                  <a:headEnd/>
                  <a:tailEnd/>
                </a:ln>
              </p:spPr>
              <p:txBody>
                <a:bodyPr wrap="none" lIns="0" tIns="0" rIns="0" bIns="0">
                  <a:spAutoFit/>
                </a:bodyPr>
                <a:lstStyle/>
                <a:p>
                  <a:r>
                    <a:rPr lang="en-US" dirty="0" smtClean="0">
                      <a:solidFill>
                        <a:srgbClr val="000000"/>
                      </a:solidFill>
                    </a:rPr>
                    <a:t>1</a:t>
                  </a:r>
                  <a:endParaRPr lang="en-US" dirty="0"/>
                </a:p>
              </p:txBody>
            </p:sp>
          </p:grpSp>
          <p:sp>
            <p:nvSpPr>
              <p:cNvPr id="116" name="Rectangle 12"/>
              <p:cNvSpPr>
                <a:spLocks noChangeArrowheads="1"/>
              </p:cNvSpPr>
              <p:nvPr/>
            </p:nvSpPr>
            <p:spPr bwMode="auto">
              <a:xfrm>
                <a:off x="8323795" y="4667617"/>
                <a:ext cx="689291" cy="276999"/>
              </a:xfrm>
              <a:prstGeom prst="rect">
                <a:avLst/>
              </a:prstGeom>
              <a:noFill/>
              <a:ln w="9525">
                <a:noFill/>
                <a:miter lim="800000"/>
                <a:headEnd/>
                <a:tailEnd/>
              </a:ln>
            </p:spPr>
            <p:txBody>
              <a:bodyPr wrap="none" lIns="0" tIns="0" rIns="0" bIns="0">
                <a:spAutoFit/>
              </a:bodyPr>
              <a:lstStyle/>
              <a:p>
                <a:r>
                  <a:rPr lang="ar-DZ" dirty="0" smtClean="0">
                    <a:solidFill>
                      <a:srgbClr val="000000"/>
                    </a:solidFill>
                  </a:rPr>
                  <a:t>=</a:t>
                </a:r>
                <a:r>
                  <a:rPr lang="en-US" dirty="0" smtClean="0">
                    <a:solidFill>
                      <a:srgbClr val="000000"/>
                    </a:solidFill>
                  </a:rPr>
                  <a:t> </a:t>
                </a:r>
                <a:r>
                  <a:rPr lang="ar-DZ" dirty="0" smtClean="0">
                    <a:solidFill>
                      <a:srgbClr val="000000"/>
                    </a:solidFill>
                  </a:rPr>
                  <a:t>0.52</a:t>
                </a:r>
                <a:r>
                  <a:rPr lang="en-US" dirty="0" smtClean="0">
                    <a:solidFill>
                      <a:srgbClr val="000000"/>
                    </a:solidFill>
                  </a:rPr>
                  <a:t> </a:t>
                </a:r>
                <a:endParaRPr lang="en-US" dirty="0"/>
              </a:p>
            </p:txBody>
          </p:sp>
        </p:grpSp>
        <p:sp>
          <p:nvSpPr>
            <p:cNvPr id="117" name="Rectangle 12"/>
            <p:cNvSpPr>
              <a:spLocks noChangeArrowheads="1"/>
            </p:cNvSpPr>
            <p:nvPr/>
          </p:nvSpPr>
          <p:spPr bwMode="auto">
            <a:xfrm>
              <a:off x="8244408" y="3500769"/>
              <a:ext cx="65" cy="276999"/>
            </a:xfrm>
            <a:prstGeom prst="rect">
              <a:avLst/>
            </a:prstGeom>
            <a:noFill/>
            <a:ln w="9525">
              <a:noFill/>
              <a:miter lim="800000"/>
              <a:headEnd/>
              <a:tailEnd/>
            </a:ln>
          </p:spPr>
          <p:txBody>
            <a:bodyPr wrap="none" lIns="0" tIns="0" rIns="0" bIns="0">
              <a:spAutoFit/>
            </a:bodyPr>
            <a:lstStyle/>
            <a:p>
              <a:endParaRPr lang="en-US" dirty="0">
                <a:solidFill>
                  <a:srgbClr val="FF0000"/>
                </a:solidFill>
              </a:endParaRPr>
            </a:p>
          </p:txBody>
        </p:sp>
      </p:grpSp>
      <p:grpSp>
        <p:nvGrpSpPr>
          <p:cNvPr id="2" name="Group 1"/>
          <p:cNvGrpSpPr/>
          <p:nvPr/>
        </p:nvGrpSpPr>
        <p:grpSpPr>
          <a:xfrm>
            <a:off x="2987824" y="4247678"/>
            <a:ext cx="2660600" cy="2421682"/>
            <a:chOff x="3048968" y="4320214"/>
            <a:chExt cx="2660600" cy="2421682"/>
          </a:xfrm>
        </p:grpSpPr>
        <p:grpSp>
          <p:nvGrpSpPr>
            <p:cNvPr id="11" name="Group 89"/>
            <p:cNvGrpSpPr>
              <a:grpSpLocks/>
            </p:cNvGrpSpPr>
            <p:nvPr/>
          </p:nvGrpSpPr>
          <p:grpSpPr bwMode="auto">
            <a:xfrm>
              <a:off x="3048968" y="4320214"/>
              <a:ext cx="2660600" cy="2421682"/>
              <a:chOff x="480" y="2084"/>
              <a:chExt cx="2008" cy="1903"/>
            </a:xfrm>
          </p:grpSpPr>
          <p:pic>
            <p:nvPicPr>
              <p:cNvPr id="13" name="Picture 57"/>
              <p:cNvPicPr>
                <a:picLocks noChangeAspect="1" noChangeArrowheads="1"/>
              </p:cNvPicPr>
              <p:nvPr/>
            </p:nvPicPr>
            <p:blipFill>
              <a:blip r:embed="rId5"/>
              <a:srcRect/>
              <a:stretch>
                <a:fillRect/>
              </a:stretch>
            </p:blipFill>
            <p:spPr bwMode="auto">
              <a:xfrm>
                <a:off x="720" y="2112"/>
                <a:ext cx="1224" cy="1208"/>
              </a:xfrm>
              <a:prstGeom prst="rect">
                <a:avLst/>
              </a:prstGeom>
              <a:noFill/>
              <a:ln w="9525">
                <a:noFill/>
                <a:miter lim="800000"/>
                <a:headEnd/>
                <a:tailEnd/>
              </a:ln>
            </p:spPr>
          </p:pic>
          <p:sp>
            <p:nvSpPr>
              <p:cNvPr id="14" name="Rectangle 58"/>
              <p:cNvSpPr>
                <a:spLocks noChangeArrowheads="1"/>
              </p:cNvSpPr>
              <p:nvPr/>
            </p:nvSpPr>
            <p:spPr bwMode="auto">
              <a:xfrm>
                <a:off x="1016" y="3477"/>
                <a:ext cx="940" cy="242"/>
              </a:xfrm>
              <a:prstGeom prst="rect">
                <a:avLst/>
              </a:prstGeom>
              <a:noFill/>
              <a:ln w="9525">
                <a:noFill/>
                <a:miter lim="800000"/>
                <a:headEnd/>
                <a:tailEnd/>
              </a:ln>
            </p:spPr>
            <p:txBody>
              <a:bodyPr wrap="none" lIns="0" tIns="0" rIns="0" bIns="0">
                <a:spAutoFit/>
              </a:bodyPr>
              <a:lstStyle/>
              <a:p>
                <a:r>
                  <a:rPr lang="fr-FR" sz="2000" dirty="0" smtClean="0">
                    <a:solidFill>
                      <a:srgbClr val="FF0000"/>
                    </a:solidFill>
                  </a:rPr>
                  <a:t>n</a:t>
                </a:r>
                <a:r>
                  <a:rPr lang="fr-FR" dirty="0" smtClean="0">
                    <a:solidFill>
                      <a:srgbClr val="FF0000"/>
                    </a:solidFill>
                  </a:rPr>
                  <a:t>=</a:t>
                </a:r>
                <a:r>
                  <a:rPr lang="en-US" dirty="0" smtClean="0">
                    <a:solidFill>
                      <a:srgbClr val="FF0000"/>
                    </a:solidFill>
                  </a:rPr>
                  <a:t> </a:t>
                </a:r>
                <a:r>
                  <a:rPr lang="en-US" dirty="0">
                    <a:solidFill>
                      <a:srgbClr val="FF0000"/>
                    </a:solidFill>
                  </a:rPr>
                  <a:t>8 x 1/8=1</a:t>
                </a:r>
                <a:r>
                  <a:rPr lang="ar-DZ" dirty="0">
                    <a:solidFill>
                      <a:srgbClr val="FF0000"/>
                    </a:solidFill>
                  </a:rPr>
                  <a:t> </a:t>
                </a:r>
                <a:endParaRPr lang="en-US" dirty="0">
                  <a:solidFill>
                    <a:srgbClr val="FF0000"/>
                  </a:solidFill>
                </a:endParaRPr>
              </a:p>
            </p:txBody>
          </p:sp>
          <p:sp>
            <p:nvSpPr>
              <p:cNvPr id="15" name="Rectangle 59"/>
              <p:cNvSpPr>
                <a:spLocks noChangeArrowheads="1"/>
              </p:cNvSpPr>
              <p:nvPr/>
            </p:nvSpPr>
            <p:spPr bwMode="auto">
              <a:xfrm>
                <a:off x="612" y="2084"/>
                <a:ext cx="1528" cy="1224"/>
              </a:xfrm>
              <a:prstGeom prst="rect">
                <a:avLst/>
              </a:prstGeom>
              <a:noFill/>
              <a:ln w="12700">
                <a:solidFill>
                  <a:srgbClr val="FFFFFF"/>
                </a:solidFill>
                <a:miter lim="800000"/>
                <a:headEnd/>
                <a:tailEnd/>
              </a:ln>
            </p:spPr>
            <p:txBody>
              <a:bodyPr/>
              <a:lstStyle/>
              <a:p>
                <a:endParaRPr lang="fr-FR"/>
              </a:p>
            </p:txBody>
          </p:sp>
          <p:grpSp>
            <p:nvGrpSpPr>
              <p:cNvPr id="16" name="Group 63"/>
              <p:cNvGrpSpPr>
                <a:grpSpLocks/>
              </p:cNvGrpSpPr>
              <p:nvPr/>
            </p:nvGrpSpPr>
            <p:grpSpPr bwMode="auto">
              <a:xfrm>
                <a:off x="576" y="2248"/>
                <a:ext cx="64" cy="744"/>
                <a:chOff x="576" y="2248"/>
                <a:chExt cx="64" cy="744"/>
              </a:xfrm>
            </p:grpSpPr>
            <p:sp>
              <p:nvSpPr>
                <p:cNvPr id="48" name="Freeform 60"/>
                <p:cNvSpPr>
                  <a:spLocks/>
                </p:cNvSpPr>
                <p:nvPr/>
              </p:nvSpPr>
              <p:spPr bwMode="auto">
                <a:xfrm>
                  <a:off x="576" y="2248"/>
                  <a:ext cx="64" cy="88"/>
                </a:xfrm>
                <a:custGeom>
                  <a:avLst/>
                  <a:gdLst/>
                  <a:ahLst/>
                  <a:cxnLst>
                    <a:cxn ang="0">
                      <a:pos x="32" y="0"/>
                    </a:cxn>
                    <a:cxn ang="0">
                      <a:pos x="64" y="88"/>
                    </a:cxn>
                    <a:cxn ang="0">
                      <a:pos x="32" y="56"/>
                    </a:cxn>
                    <a:cxn ang="0">
                      <a:pos x="0" y="88"/>
                    </a:cxn>
                    <a:cxn ang="0">
                      <a:pos x="32" y="0"/>
                    </a:cxn>
                  </a:cxnLst>
                  <a:rect l="0" t="0" r="r" b="b"/>
                  <a:pathLst>
                    <a:path w="64" h="88">
                      <a:moveTo>
                        <a:pt x="32" y="0"/>
                      </a:moveTo>
                      <a:lnTo>
                        <a:pt x="64" y="88"/>
                      </a:lnTo>
                      <a:lnTo>
                        <a:pt x="32" y="56"/>
                      </a:lnTo>
                      <a:lnTo>
                        <a:pt x="0" y="88"/>
                      </a:lnTo>
                      <a:lnTo>
                        <a:pt x="32" y="0"/>
                      </a:lnTo>
                      <a:close/>
                    </a:path>
                  </a:pathLst>
                </a:custGeom>
                <a:solidFill>
                  <a:srgbClr val="000000"/>
                </a:solidFill>
                <a:ln w="12700">
                  <a:solidFill>
                    <a:srgbClr val="000000"/>
                  </a:solidFill>
                  <a:prstDash val="solid"/>
                  <a:round/>
                  <a:headEnd/>
                  <a:tailEnd/>
                </a:ln>
              </p:spPr>
              <p:txBody>
                <a:bodyPr/>
                <a:lstStyle/>
                <a:p>
                  <a:endParaRPr lang="fr-FR"/>
                </a:p>
              </p:txBody>
            </p:sp>
            <p:sp>
              <p:nvSpPr>
                <p:cNvPr id="49" name="Freeform 61"/>
                <p:cNvSpPr>
                  <a:spLocks/>
                </p:cNvSpPr>
                <p:nvPr/>
              </p:nvSpPr>
              <p:spPr bwMode="auto">
                <a:xfrm>
                  <a:off x="576" y="2904"/>
                  <a:ext cx="64" cy="88"/>
                </a:xfrm>
                <a:custGeom>
                  <a:avLst/>
                  <a:gdLst/>
                  <a:ahLst/>
                  <a:cxnLst>
                    <a:cxn ang="0">
                      <a:pos x="32" y="88"/>
                    </a:cxn>
                    <a:cxn ang="0">
                      <a:pos x="0" y="0"/>
                    </a:cxn>
                    <a:cxn ang="0">
                      <a:pos x="32" y="32"/>
                    </a:cxn>
                    <a:cxn ang="0">
                      <a:pos x="64" y="0"/>
                    </a:cxn>
                    <a:cxn ang="0">
                      <a:pos x="32" y="88"/>
                    </a:cxn>
                  </a:cxnLst>
                  <a:rect l="0" t="0" r="r" b="b"/>
                  <a:pathLst>
                    <a:path w="64" h="88">
                      <a:moveTo>
                        <a:pt x="32" y="88"/>
                      </a:moveTo>
                      <a:lnTo>
                        <a:pt x="0" y="0"/>
                      </a:lnTo>
                      <a:lnTo>
                        <a:pt x="32" y="32"/>
                      </a:lnTo>
                      <a:lnTo>
                        <a:pt x="64" y="0"/>
                      </a:lnTo>
                      <a:lnTo>
                        <a:pt x="32" y="88"/>
                      </a:lnTo>
                      <a:close/>
                    </a:path>
                  </a:pathLst>
                </a:custGeom>
                <a:solidFill>
                  <a:srgbClr val="000000"/>
                </a:solidFill>
                <a:ln w="12700">
                  <a:solidFill>
                    <a:srgbClr val="000000"/>
                  </a:solidFill>
                  <a:prstDash val="solid"/>
                  <a:round/>
                  <a:headEnd/>
                  <a:tailEnd/>
                </a:ln>
              </p:spPr>
              <p:txBody>
                <a:bodyPr/>
                <a:lstStyle/>
                <a:p>
                  <a:endParaRPr lang="fr-FR"/>
                </a:p>
              </p:txBody>
            </p:sp>
            <p:sp>
              <p:nvSpPr>
                <p:cNvPr id="50" name="Line 62"/>
                <p:cNvSpPr>
                  <a:spLocks noChangeShapeType="1"/>
                </p:cNvSpPr>
                <p:nvPr/>
              </p:nvSpPr>
              <p:spPr bwMode="auto">
                <a:xfrm>
                  <a:off x="608" y="2304"/>
                  <a:ext cx="1" cy="632"/>
                </a:xfrm>
                <a:prstGeom prst="line">
                  <a:avLst/>
                </a:prstGeom>
                <a:noFill/>
                <a:ln w="25400">
                  <a:solidFill>
                    <a:srgbClr val="000000"/>
                  </a:solidFill>
                  <a:round/>
                  <a:headEnd/>
                  <a:tailEnd/>
                </a:ln>
              </p:spPr>
              <p:txBody>
                <a:bodyPr/>
                <a:lstStyle/>
                <a:p>
                  <a:endParaRPr lang="fr-FR"/>
                </a:p>
              </p:txBody>
            </p:sp>
          </p:grpSp>
          <p:sp>
            <p:nvSpPr>
              <p:cNvPr id="20" name="Rectangle 64"/>
              <p:cNvSpPr>
                <a:spLocks noChangeArrowheads="1"/>
              </p:cNvSpPr>
              <p:nvPr/>
            </p:nvSpPr>
            <p:spPr bwMode="auto">
              <a:xfrm>
                <a:off x="536" y="2488"/>
                <a:ext cx="128" cy="224"/>
              </a:xfrm>
              <a:prstGeom prst="rect">
                <a:avLst/>
              </a:prstGeom>
              <a:solidFill>
                <a:srgbClr val="FFFFFF"/>
              </a:solidFill>
              <a:ln w="9525">
                <a:noFill/>
                <a:miter lim="800000"/>
                <a:headEnd/>
                <a:tailEnd/>
              </a:ln>
            </p:spPr>
            <p:txBody>
              <a:bodyPr/>
              <a:lstStyle/>
              <a:p>
                <a:endParaRPr lang="fr-FR"/>
              </a:p>
            </p:txBody>
          </p:sp>
          <p:sp>
            <p:nvSpPr>
              <p:cNvPr id="24" name="Rectangle 65"/>
              <p:cNvSpPr>
                <a:spLocks noChangeArrowheads="1"/>
              </p:cNvSpPr>
              <p:nvPr/>
            </p:nvSpPr>
            <p:spPr bwMode="auto">
              <a:xfrm>
                <a:off x="536" y="2488"/>
                <a:ext cx="107" cy="230"/>
              </a:xfrm>
              <a:prstGeom prst="rect">
                <a:avLst/>
              </a:prstGeom>
              <a:noFill/>
              <a:ln w="9525">
                <a:noFill/>
                <a:miter lim="800000"/>
                <a:headEnd/>
                <a:tailEnd/>
              </a:ln>
            </p:spPr>
            <p:txBody>
              <a:bodyPr wrap="none" lIns="0" tIns="0" rIns="0" bIns="0">
                <a:spAutoFit/>
              </a:bodyPr>
              <a:lstStyle/>
              <a:p>
                <a:r>
                  <a:rPr lang="en-US" i="1">
                    <a:solidFill>
                      <a:srgbClr val="000000"/>
                    </a:solidFill>
                  </a:rPr>
                  <a:t>a</a:t>
                </a:r>
                <a:endParaRPr lang="en-US" i="1"/>
              </a:p>
            </p:txBody>
          </p:sp>
          <p:sp>
            <p:nvSpPr>
              <p:cNvPr id="25" name="Line 66"/>
              <p:cNvSpPr>
                <a:spLocks noChangeShapeType="1"/>
              </p:cNvSpPr>
              <p:nvPr/>
            </p:nvSpPr>
            <p:spPr bwMode="auto">
              <a:xfrm>
                <a:off x="480" y="2240"/>
                <a:ext cx="288" cy="1"/>
              </a:xfrm>
              <a:prstGeom prst="line">
                <a:avLst/>
              </a:prstGeom>
              <a:noFill/>
              <a:ln w="12700">
                <a:solidFill>
                  <a:srgbClr val="000000"/>
                </a:solidFill>
                <a:round/>
                <a:headEnd/>
                <a:tailEnd/>
              </a:ln>
            </p:spPr>
            <p:txBody>
              <a:bodyPr/>
              <a:lstStyle/>
              <a:p>
                <a:endParaRPr lang="fr-FR"/>
              </a:p>
            </p:txBody>
          </p:sp>
          <p:sp>
            <p:nvSpPr>
              <p:cNvPr id="26" name="Line 67"/>
              <p:cNvSpPr>
                <a:spLocks noChangeShapeType="1"/>
              </p:cNvSpPr>
              <p:nvPr/>
            </p:nvSpPr>
            <p:spPr bwMode="auto">
              <a:xfrm>
                <a:off x="488" y="2976"/>
                <a:ext cx="288" cy="1"/>
              </a:xfrm>
              <a:prstGeom prst="line">
                <a:avLst/>
              </a:prstGeom>
              <a:noFill/>
              <a:ln w="12700">
                <a:solidFill>
                  <a:srgbClr val="000000"/>
                </a:solidFill>
                <a:round/>
                <a:headEnd/>
                <a:tailEnd/>
              </a:ln>
            </p:spPr>
            <p:txBody>
              <a:bodyPr/>
              <a:lstStyle/>
              <a:p>
                <a:endParaRPr lang="fr-FR"/>
              </a:p>
            </p:txBody>
          </p:sp>
          <p:sp>
            <p:nvSpPr>
              <p:cNvPr id="27" name="Rectangle 68"/>
              <p:cNvSpPr>
                <a:spLocks noChangeArrowheads="1"/>
              </p:cNvSpPr>
              <p:nvPr/>
            </p:nvSpPr>
            <p:spPr bwMode="auto">
              <a:xfrm>
                <a:off x="1824" y="2824"/>
                <a:ext cx="664" cy="224"/>
              </a:xfrm>
              <a:prstGeom prst="rect">
                <a:avLst/>
              </a:prstGeom>
              <a:solidFill>
                <a:srgbClr val="FFFFFF"/>
              </a:solidFill>
              <a:ln w="9525">
                <a:noFill/>
                <a:miter lim="800000"/>
                <a:headEnd/>
                <a:tailEnd/>
              </a:ln>
            </p:spPr>
            <p:txBody>
              <a:bodyPr/>
              <a:lstStyle/>
              <a:p>
                <a:endParaRPr lang="fr-FR"/>
              </a:p>
            </p:txBody>
          </p:sp>
          <p:sp>
            <p:nvSpPr>
              <p:cNvPr id="28" name="Rectangle 69"/>
              <p:cNvSpPr>
                <a:spLocks noChangeArrowheads="1"/>
              </p:cNvSpPr>
              <p:nvPr/>
            </p:nvSpPr>
            <p:spPr bwMode="auto">
              <a:xfrm>
                <a:off x="1824" y="2824"/>
                <a:ext cx="300" cy="174"/>
              </a:xfrm>
              <a:prstGeom prst="rect">
                <a:avLst/>
              </a:prstGeom>
              <a:noFill/>
              <a:ln w="9525">
                <a:noFill/>
                <a:miter lim="800000"/>
                <a:headEnd/>
                <a:tailEnd/>
              </a:ln>
            </p:spPr>
            <p:txBody>
              <a:bodyPr wrap="none" lIns="0" tIns="0" rIns="0" bIns="0">
                <a:spAutoFit/>
              </a:bodyPr>
              <a:lstStyle/>
              <a:p>
                <a:r>
                  <a:rPr lang="en-US" i="1" dirty="0" smtClean="0">
                    <a:solidFill>
                      <a:srgbClr val="000000"/>
                    </a:solidFill>
                  </a:rPr>
                  <a:t>a=2R</a:t>
                </a:r>
                <a:endParaRPr lang="en-US" i="1" dirty="0"/>
              </a:p>
            </p:txBody>
          </p:sp>
          <p:sp>
            <p:nvSpPr>
              <p:cNvPr id="29" name="Rectangle 70"/>
              <p:cNvSpPr>
                <a:spLocks noChangeArrowheads="1"/>
              </p:cNvSpPr>
              <p:nvPr/>
            </p:nvSpPr>
            <p:spPr bwMode="auto">
              <a:xfrm>
                <a:off x="488" y="3745"/>
                <a:ext cx="286" cy="242"/>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Z=6</a:t>
                </a:r>
                <a:endParaRPr lang="en-US" dirty="0">
                  <a:solidFill>
                    <a:srgbClr val="FF0000"/>
                  </a:solidFill>
                </a:endParaRPr>
              </a:p>
            </p:txBody>
          </p:sp>
          <p:sp>
            <p:nvSpPr>
              <p:cNvPr id="31" name="Rectangle 72"/>
              <p:cNvSpPr>
                <a:spLocks noChangeArrowheads="1"/>
              </p:cNvSpPr>
              <p:nvPr/>
            </p:nvSpPr>
            <p:spPr bwMode="auto">
              <a:xfrm>
                <a:off x="896" y="3736"/>
                <a:ext cx="36" cy="194"/>
              </a:xfrm>
              <a:prstGeom prst="rect">
                <a:avLst/>
              </a:prstGeom>
              <a:noFill/>
              <a:ln w="9525">
                <a:noFill/>
                <a:miter lim="800000"/>
                <a:headEnd/>
                <a:tailEnd/>
              </a:ln>
            </p:spPr>
            <p:txBody>
              <a:bodyPr wrap="none" lIns="0" tIns="0" rIns="0" bIns="0">
                <a:spAutoFit/>
              </a:bodyPr>
              <a:lstStyle/>
              <a:p>
                <a:r>
                  <a:rPr lang="en-US" sz="2000" dirty="0" smtClean="0">
                    <a:solidFill>
                      <a:srgbClr val="009900"/>
                    </a:solidFill>
                  </a:rPr>
                  <a:t> </a:t>
                </a:r>
                <a:endParaRPr lang="en-US" dirty="0"/>
              </a:p>
            </p:txBody>
          </p:sp>
          <p:grpSp>
            <p:nvGrpSpPr>
              <p:cNvPr id="33" name="Group 77"/>
              <p:cNvGrpSpPr>
                <a:grpSpLocks/>
              </p:cNvGrpSpPr>
              <p:nvPr/>
            </p:nvGrpSpPr>
            <p:grpSpPr bwMode="auto">
              <a:xfrm>
                <a:off x="1256" y="3096"/>
                <a:ext cx="664" cy="216"/>
                <a:chOff x="1256" y="3096"/>
                <a:chExt cx="664" cy="216"/>
              </a:xfrm>
            </p:grpSpPr>
            <p:sp>
              <p:nvSpPr>
                <p:cNvPr id="45" name="Freeform 74"/>
                <p:cNvSpPr>
                  <a:spLocks/>
                </p:cNvSpPr>
                <p:nvPr/>
              </p:nvSpPr>
              <p:spPr bwMode="auto">
                <a:xfrm>
                  <a:off x="1256" y="3232"/>
                  <a:ext cx="112" cy="80"/>
                </a:xfrm>
                <a:custGeom>
                  <a:avLst/>
                  <a:gdLst/>
                  <a:ahLst/>
                  <a:cxnLst>
                    <a:cxn ang="0">
                      <a:pos x="0" y="72"/>
                    </a:cxn>
                    <a:cxn ang="0">
                      <a:pos x="88" y="0"/>
                    </a:cxn>
                    <a:cxn ang="0">
                      <a:pos x="72" y="48"/>
                    </a:cxn>
                    <a:cxn ang="0">
                      <a:pos x="112" y="80"/>
                    </a:cxn>
                    <a:cxn ang="0">
                      <a:pos x="0" y="72"/>
                    </a:cxn>
                  </a:cxnLst>
                  <a:rect l="0" t="0" r="r" b="b"/>
                  <a:pathLst>
                    <a:path w="112" h="80">
                      <a:moveTo>
                        <a:pt x="0" y="72"/>
                      </a:moveTo>
                      <a:lnTo>
                        <a:pt x="88" y="0"/>
                      </a:lnTo>
                      <a:lnTo>
                        <a:pt x="72" y="48"/>
                      </a:lnTo>
                      <a:lnTo>
                        <a:pt x="112" y="80"/>
                      </a:lnTo>
                      <a:lnTo>
                        <a:pt x="0" y="72"/>
                      </a:lnTo>
                      <a:close/>
                    </a:path>
                  </a:pathLst>
                </a:custGeom>
                <a:solidFill>
                  <a:srgbClr val="663300"/>
                </a:solidFill>
                <a:ln w="12700">
                  <a:solidFill>
                    <a:srgbClr val="663300"/>
                  </a:solidFill>
                  <a:prstDash val="solid"/>
                  <a:round/>
                  <a:headEnd/>
                  <a:tailEnd/>
                </a:ln>
              </p:spPr>
              <p:txBody>
                <a:bodyPr/>
                <a:lstStyle/>
                <a:p>
                  <a:endParaRPr lang="fr-FR"/>
                </a:p>
              </p:txBody>
            </p:sp>
            <p:sp>
              <p:nvSpPr>
                <p:cNvPr id="46" name="Freeform 75"/>
                <p:cNvSpPr>
                  <a:spLocks/>
                </p:cNvSpPr>
                <p:nvPr/>
              </p:nvSpPr>
              <p:spPr bwMode="auto">
                <a:xfrm>
                  <a:off x="1808" y="3096"/>
                  <a:ext cx="112" cy="80"/>
                </a:xfrm>
                <a:custGeom>
                  <a:avLst/>
                  <a:gdLst/>
                  <a:ahLst/>
                  <a:cxnLst>
                    <a:cxn ang="0">
                      <a:pos x="112" y="8"/>
                    </a:cxn>
                    <a:cxn ang="0">
                      <a:pos x="24" y="80"/>
                    </a:cxn>
                    <a:cxn ang="0">
                      <a:pos x="40" y="32"/>
                    </a:cxn>
                    <a:cxn ang="0">
                      <a:pos x="0" y="0"/>
                    </a:cxn>
                    <a:cxn ang="0">
                      <a:pos x="112" y="8"/>
                    </a:cxn>
                  </a:cxnLst>
                  <a:rect l="0" t="0" r="r" b="b"/>
                  <a:pathLst>
                    <a:path w="112" h="80">
                      <a:moveTo>
                        <a:pt x="112" y="8"/>
                      </a:moveTo>
                      <a:lnTo>
                        <a:pt x="24" y="80"/>
                      </a:lnTo>
                      <a:lnTo>
                        <a:pt x="40" y="32"/>
                      </a:lnTo>
                      <a:lnTo>
                        <a:pt x="0" y="0"/>
                      </a:lnTo>
                      <a:lnTo>
                        <a:pt x="112" y="8"/>
                      </a:lnTo>
                      <a:close/>
                    </a:path>
                  </a:pathLst>
                </a:custGeom>
                <a:solidFill>
                  <a:srgbClr val="663300"/>
                </a:solidFill>
                <a:ln w="12700">
                  <a:solidFill>
                    <a:srgbClr val="663300"/>
                  </a:solidFill>
                  <a:prstDash val="solid"/>
                  <a:round/>
                  <a:headEnd/>
                  <a:tailEnd/>
                </a:ln>
              </p:spPr>
              <p:txBody>
                <a:bodyPr/>
                <a:lstStyle/>
                <a:p>
                  <a:endParaRPr lang="fr-FR"/>
                </a:p>
              </p:txBody>
            </p:sp>
            <p:sp>
              <p:nvSpPr>
                <p:cNvPr id="47" name="Line 76"/>
                <p:cNvSpPr>
                  <a:spLocks noChangeShapeType="1"/>
                </p:cNvSpPr>
                <p:nvPr/>
              </p:nvSpPr>
              <p:spPr bwMode="auto">
                <a:xfrm flipV="1">
                  <a:off x="1328" y="3128"/>
                  <a:ext cx="520" cy="152"/>
                </a:xfrm>
                <a:prstGeom prst="line">
                  <a:avLst/>
                </a:prstGeom>
                <a:noFill/>
                <a:ln w="38100">
                  <a:solidFill>
                    <a:srgbClr val="663300"/>
                  </a:solidFill>
                  <a:round/>
                  <a:headEnd/>
                  <a:tailEnd/>
                </a:ln>
              </p:spPr>
              <p:txBody>
                <a:bodyPr/>
                <a:lstStyle/>
                <a:p>
                  <a:endParaRPr lang="fr-FR"/>
                </a:p>
              </p:txBody>
            </p:sp>
          </p:grpSp>
          <p:grpSp>
            <p:nvGrpSpPr>
              <p:cNvPr id="34" name="Group 81"/>
              <p:cNvGrpSpPr>
                <a:grpSpLocks/>
              </p:cNvGrpSpPr>
              <p:nvPr/>
            </p:nvGrpSpPr>
            <p:grpSpPr bwMode="auto">
              <a:xfrm>
                <a:off x="792" y="2968"/>
                <a:ext cx="456" cy="336"/>
                <a:chOff x="792" y="2968"/>
                <a:chExt cx="456" cy="336"/>
              </a:xfrm>
            </p:grpSpPr>
            <p:sp>
              <p:nvSpPr>
                <p:cNvPr id="42" name="Freeform 78"/>
                <p:cNvSpPr>
                  <a:spLocks/>
                </p:cNvSpPr>
                <p:nvPr/>
              </p:nvSpPr>
              <p:spPr bwMode="auto">
                <a:xfrm>
                  <a:off x="792" y="2968"/>
                  <a:ext cx="104" cy="96"/>
                </a:xfrm>
                <a:custGeom>
                  <a:avLst/>
                  <a:gdLst/>
                  <a:ahLst/>
                  <a:cxnLst>
                    <a:cxn ang="0">
                      <a:pos x="0" y="0"/>
                    </a:cxn>
                    <a:cxn ang="0">
                      <a:pos x="104" y="32"/>
                    </a:cxn>
                    <a:cxn ang="0">
                      <a:pos x="56" y="40"/>
                    </a:cxn>
                    <a:cxn ang="0">
                      <a:pos x="56" y="96"/>
                    </a:cxn>
                    <a:cxn ang="0">
                      <a:pos x="0" y="0"/>
                    </a:cxn>
                  </a:cxnLst>
                  <a:rect l="0" t="0" r="r" b="b"/>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endParaRPr lang="fr-FR"/>
                </a:p>
              </p:txBody>
            </p:sp>
            <p:sp>
              <p:nvSpPr>
                <p:cNvPr id="43" name="Freeform 79"/>
                <p:cNvSpPr>
                  <a:spLocks/>
                </p:cNvSpPr>
                <p:nvPr/>
              </p:nvSpPr>
              <p:spPr bwMode="auto">
                <a:xfrm>
                  <a:off x="1144" y="3208"/>
                  <a:ext cx="104" cy="96"/>
                </a:xfrm>
                <a:custGeom>
                  <a:avLst/>
                  <a:gdLst/>
                  <a:ahLst/>
                  <a:cxnLst>
                    <a:cxn ang="0">
                      <a:pos x="104" y="96"/>
                    </a:cxn>
                    <a:cxn ang="0">
                      <a:pos x="0" y="64"/>
                    </a:cxn>
                    <a:cxn ang="0">
                      <a:pos x="48" y="56"/>
                    </a:cxn>
                    <a:cxn ang="0">
                      <a:pos x="48" y="0"/>
                    </a:cxn>
                    <a:cxn ang="0">
                      <a:pos x="104" y="96"/>
                    </a:cxn>
                  </a:cxnLst>
                  <a:rect l="0" t="0" r="r" b="b"/>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endParaRPr lang="fr-FR"/>
                </a:p>
              </p:txBody>
            </p:sp>
            <p:sp>
              <p:nvSpPr>
                <p:cNvPr id="44" name="Line 80"/>
                <p:cNvSpPr>
                  <a:spLocks noChangeShapeType="1"/>
                </p:cNvSpPr>
                <p:nvPr/>
              </p:nvSpPr>
              <p:spPr bwMode="auto">
                <a:xfrm>
                  <a:off x="848" y="3008"/>
                  <a:ext cx="344" cy="256"/>
                </a:xfrm>
                <a:prstGeom prst="line">
                  <a:avLst/>
                </a:prstGeom>
                <a:noFill/>
                <a:ln w="50800">
                  <a:solidFill>
                    <a:srgbClr val="663300"/>
                  </a:solidFill>
                  <a:round/>
                  <a:headEnd/>
                  <a:tailEnd/>
                </a:ln>
              </p:spPr>
              <p:txBody>
                <a:bodyPr/>
                <a:lstStyle/>
                <a:p>
                  <a:endParaRPr lang="fr-FR"/>
                </a:p>
              </p:txBody>
            </p:sp>
          </p:grpSp>
          <p:grpSp>
            <p:nvGrpSpPr>
              <p:cNvPr id="35" name="Group 85"/>
              <p:cNvGrpSpPr>
                <a:grpSpLocks/>
              </p:cNvGrpSpPr>
              <p:nvPr/>
            </p:nvGrpSpPr>
            <p:grpSpPr bwMode="auto">
              <a:xfrm>
                <a:off x="1209" y="2472"/>
                <a:ext cx="96" cy="832"/>
                <a:chOff x="1200" y="2472"/>
                <a:chExt cx="96" cy="832"/>
              </a:xfrm>
            </p:grpSpPr>
            <p:sp>
              <p:nvSpPr>
                <p:cNvPr id="39" name="Freeform 82"/>
                <p:cNvSpPr>
                  <a:spLocks/>
                </p:cNvSpPr>
                <p:nvPr/>
              </p:nvSpPr>
              <p:spPr bwMode="auto">
                <a:xfrm>
                  <a:off x="1200" y="2472"/>
                  <a:ext cx="80" cy="104"/>
                </a:xfrm>
                <a:custGeom>
                  <a:avLst/>
                  <a:gdLst/>
                  <a:ahLst/>
                  <a:cxnLst>
                    <a:cxn ang="0">
                      <a:pos x="40" y="0"/>
                    </a:cxn>
                    <a:cxn ang="0">
                      <a:pos x="80" y="104"/>
                    </a:cxn>
                    <a:cxn ang="0">
                      <a:pos x="40" y="72"/>
                    </a:cxn>
                    <a:cxn ang="0">
                      <a:pos x="0" y="104"/>
                    </a:cxn>
                    <a:cxn ang="0">
                      <a:pos x="40" y="0"/>
                    </a:cxn>
                  </a:cxnLst>
                  <a:rect l="0" t="0" r="r" b="b"/>
                  <a:pathLst>
                    <a:path w="80" h="104">
                      <a:moveTo>
                        <a:pt x="40" y="0"/>
                      </a:moveTo>
                      <a:lnTo>
                        <a:pt x="80" y="104"/>
                      </a:lnTo>
                      <a:lnTo>
                        <a:pt x="40" y="72"/>
                      </a:lnTo>
                      <a:lnTo>
                        <a:pt x="0" y="104"/>
                      </a:lnTo>
                      <a:lnTo>
                        <a:pt x="40" y="0"/>
                      </a:lnTo>
                      <a:close/>
                    </a:path>
                  </a:pathLst>
                </a:custGeom>
                <a:solidFill>
                  <a:srgbClr val="663300"/>
                </a:solidFill>
                <a:ln w="12700">
                  <a:solidFill>
                    <a:srgbClr val="663300"/>
                  </a:solidFill>
                  <a:prstDash val="solid"/>
                  <a:round/>
                  <a:headEnd/>
                  <a:tailEnd/>
                </a:ln>
              </p:spPr>
              <p:txBody>
                <a:bodyPr/>
                <a:lstStyle/>
                <a:p>
                  <a:endParaRPr lang="fr-FR"/>
                </a:p>
              </p:txBody>
            </p:sp>
            <p:sp>
              <p:nvSpPr>
                <p:cNvPr id="40" name="Freeform 83"/>
                <p:cNvSpPr>
                  <a:spLocks/>
                </p:cNvSpPr>
                <p:nvPr/>
              </p:nvSpPr>
              <p:spPr bwMode="auto">
                <a:xfrm>
                  <a:off x="1216" y="3200"/>
                  <a:ext cx="80" cy="104"/>
                </a:xfrm>
                <a:custGeom>
                  <a:avLst/>
                  <a:gdLst/>
                  <a:ahLst/>
                  <a:cxnLst>
                    <a:cxn ang="0">
                      <a:pos x="40" y="104"/>
                    </a:cxn>
                    <a:cxn ang="0">
                      <a:pos x="0" y="0"/>
                    </a:cxn>
                    <a:cxn ang="0">
                      <a:pos x="40" y="32"/>
                    </a:cxn>
                    <a:cxn ang="0">
                      <a:pos x="80" y="0"/>
                    </a:cxn>
                    <a:cxn ang="0">
                      <a:pos x="40" y="104"/>
                    </a:cxn>
                  </a:cxnLst>
                  <a:rect l="0" t="0" r="r" b="b"/>
                  <a:pathLst>
                    <a:path w="80" h="104">
                      <a:moveTo>
                        <a:pt x="40" y="104"/>
                      </a:moveTo>
                      <a:lnTo>
                        <a:pt x="0" y="0"/>
                      </a:lnTo>
                      <a:lnTo>
                        <a:pt x="40" y="32"/>
                      </a:lnTo>
                      <a:lnTo>
                        <a:pt x="80" y="0"/>
                      </a:lnTo>
                      <a:lnTo>
                        <a:pt x="40" y="104"/>
                      </a:lnTo>
                      <a:close/>
                    </a:path>
                  </a:pathLst>
                </a:custGeom>
                <a:solidFill>
                  <a:srgbClr val="663300"/>
                </a:solidFill>
                <a:ln w="12700">
                  <a:solidFill>
                    <a:srgbClr val="663300"/>
                  </a:solidFill>
                  <a:prstDash val="solid"/>
                  <a:round/>
                  <a:headEnd/>
                  <a:tailEnd/>
                </a:ln>
              </p:spPr>
              <p:txBody>
                <a:bodyPr/>
                <a:lstStyle/>
                <a:p>
                  <a:endParaRPr lang="fr-FR"/>
                </a:p>
              </p:txBody>
            </p:sp>
            <p:sp>
              <p:nvSpPr>
                <p:cNvPr id="41" name="Line 84"/>
                <p:cNvSpPr>
                  <a:spLocks noChangeShapeType="1"/>
                </p:cNvSpPr>
                <p:nvPr/>
              </p:nvSpPr>
              <p:spPr bwMode="auto">
                <a:xfrm>
                  <a:off x="1240" y="2544"/>
                  <a:ext cx="16" cy="688"/>
                </a:xfrm>
                <a:prstGeom prst="line">
                  <a:avLst/>
                </a:prstGeom>
                <a:noFill/>
                <a:ln w="38100">
                  <a:solidFill>
                    <a:srgbClr val="663300"/>
                  </a:solidFill>
                  <a:round/>
                  <a:headEnd/>
                  <a:tailEnd/>
                </a:ln>
              </p:spPr>
              <p:txBody>
                <a:bodyPr/>
                <a:lstStyle/>
                <a:p>
                  <a:endParaRPr lang="fr-FR"/>
                </a:p>
              </p:txBody>
            </p:sp>
          </p:grpSp>
          <p:grpSp>
            <p:nvGrpSpPr>
              <p:cNvPr id="36" name="Group 88"/>
              <p:cNvGrpSpPr>
                <a:grpSpLocks/>
              </p:cNvGrpSpPr>
              <p:nvPr/>
            </p:nvGrpSpPr>
            <p:grpSpPr bwMode="auto">
              <a:xfrm>
                <a:off x="1696" y="2904"/>
                <a:ext cx="232" cy="200"/>
                <a:chOff x="1696" y="2904"/>
                <a:chExt cx="232" cy="200"/>
              </a:xfrm>
            </p:grpSpPr>
            <p:sp>
              <p:nvSpPr>
                <p:cNvPr id="37" name="Freeform 86"/>
                <p:cNvSpPr>
                  <a:spLocks/>
                </p:cNvSpPr>
                <p:nvPr/>
              </p:nvSpPr>
              <p:spPr bwMode="auto">
                <a:xfrm>
                  <a:off x="1696" y="2904"/>
                  <a:ext cx="88" cy="80"/>
                </a:xfrm>
                <a:custGeom>
                  <a:avLst/>
                  <a:gdLst/>
                  <a:ahLst/>
                  <a:cxnLst>
                    <a:cxn ang="0">
                      <a:pos x="0" y="0"/>
                    </a:cxn>
                    <a:cxn ang="0">
                      <a:pos x="88" y="32"/>
                    </a:cxn>
                    <a:cxn ang="0">
                      <a:pos x="40" y="40"/>
                    </a:cxn>
                    <a:cxn ang="0">
                      <a:pos x="48" y="80"/>
                    </a:cxn>
                    <a:cxn ang="0">
                      <a:pos x="0" y="0"/>
                    </a:cxn>
                  </a:cxnLst>
                  <a:rect l="0" t="0" r="r" b="b"/>
                  <a:pathLst>
                    <a:path w="88" h="80">
                      <a:moveTo>
                        <a:pt x="0" y="0"/>
                      </a:moveTo>
                      <a:lnTo>
                        <a:pt x="88" y="32"/>
                      </a:lnTo>
                      <a:lnTo>
                        <a:pt x="40" y="40"/>
                      </a:lnTo>
                      <a:lnTo>
                        <a:pt x="48" y="80"/>
                      </a:lnTo>
                      <a:lnTo>
                        <a:pt x="0" y="0"/>
                      </a:lnTo>
                      <a:close/>
                    </a:path>
                  </a:pathLst>
                </a:custGeom>
                <a:solidFill>
                  <a:srgbClr val="000000"/>
                </a:solidFill>
                <a:ln w="12700">
                  <a:solidFill>
                    <a:srgbClr val="000000"/>
                  </a:solidFill>
                  <a:prstDash val="solid"/>
                  <a:round/>
                  <a:headEnd/>
                  <a:tailEnd/>
                </a:ln>
              </p:spPr>
              <p:txBody>
                <a:bodyPr/>
                <a:lstStyle/>
                <a:p>
                  <a:endParaRPr lang="fr-FR"/>
                </a:p>
              </p:txBody>
            </p:sp>
            <p:sp>
              <p:nvSpPr>
                <p:cNvPr id="38" name="Line 87"/>
                <p:cNvSpPr>
                  <a:spLocks noChangeShapeType="1"/>
                </p:cNvSpPr>
                <p:nvPr/>
              </p:nvSpPr>
              <p:spPr bwMode="auto">
                <a:xfrm>
                  <a:off x="1736" y="2944"/>
                  <a:ext cx="192" cy="160"/>
                </a:xfrm>
                <a:prstGeom prst="line">
                  <a:avLst/>
                </a:prstGeom>
                <a:noFill/>
                <a:ln w="25400">
                  <a:solidFill>
                    <a:srgbClr val="000000"/>
                  </a:solidFill>
                  <a:round/>
                  <a:headEnd/>
                  <a:tailEnd/>
                </a:ln>
              </p:spPr>
              <p:txBody>
                <a:bodyPr/>
                <a:lstStyle/>
                <a:p>
                  <a:endParaRPr lang="fr-FR"/>
                </a:p>
              </p:txBody>
            </p:sp>
          </p:grpSp>
        </p:grpSp>
        <p:sp>
          <p:nvSpPr>
            <p:cNvPr id="87" name="Rectangle 70"/>
            <p:cNvSpPr>
              <a:spLocks noChangeArrowheads="1"/>
            </p:cNvSpPr>
            <p:nvPr/>
          </p:nvSpPr>
          <p:spPr bwMode="auto">
            <a:xfrm>
              <a:off x="5182180" y="6433591"/>
              <a:ext cx="527388" cy="307777"/>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a:t>
              </a:r>
              <a:r>
                <a:rPr lang="en-US" sz="2000" i="1" dirty="0">
                  <a:solidFill>
                    <a:srgbClr val="FF0000"/>
                  </a:solidFill>
                </a:rPr>
                <a:t>a</a:t>
              </a:r>
              <a:r>
                <a:rPr lang="ar-DZ" sz="2000" dirty="0" smtClean="0">
                  <a:solidFill>
                    <a:srgbClr val="FF0000"/>
                  </a:solidFill>
                </a:rPr>
                <a:t> </a:t>
              </a:r>
              <a:r>
                <a:rPr lang="en-US" dirty="0">
                  <a:solidFill>
                    <a:srgbClr val="FF0000"/>
                  </a:solidFill>
                </a:rPr>
                <a:t>R</a:t>
              </a:r>
              <a:r>
                <a:rPr lang="en-US" baseline="-25000" dirty="0">
                  <a:solidFill>
                    <a:srgbClr val="FF0000"/>
                  </a:solidFill>
                </a:rPr>
                <a:t>Z</a:t>
              </a:r>
              <a:endParaRPr lang="en-US" dirty="0">
                <a:solidFill>
                  <a:srgbClr val="FF0000"/>
                </a:solidFill>
              </a:endParaRPr>
            </a:p>
          </p:txBody>
        </p:sp>
      </p:grpSp>
    </p:spTree>
    <p:extLst>
      <p:ext uri="{BB962C8B-B14F-4D97-AF65-F5344CB8AC3E}">
        <p14:creationId xmlns:p14="http://schemas.microsoft.com/office/powerpoint/2010/main" val="2500130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1000"/>
                  </a:spcAft>
                </a:pPr>
                <a:r>
                  <a:rPr lang="ar-DZ" sz="2000" dirty="0" smtClean="0">
                    <a:solidFill>
                      <a:srgbClr val="00B0F0"/>
                    </a:solidFill>
                    <a:ea typeface="Times New Roman"/>
                  </a:rPr>
                  <a:t>ب- الشبكة </a:t>
                </a:r>
                <a:r>
                  <a:rPr lang="ar-DZ" sz="2000" dirty="0">
                    <a:solidFill>
                      <a:srgbClr val="00B0F0"/>
                    </a:solidFill>
                    <a:ea typeface="Times New Roman"/>
                  </a:rPr>
                  <a:t>المكعبة الممركزة الجسم </a:t>
                </a:r>
                <a:r>
                  <a:rPr lang="en-US" sz="2000" dirty="0">
                    <a:solidFill>
                      <a:srgbClr val="00B0F0"/>
                    </a:solidFill>
                    <a:ea typeface="Times New Roman"/>
                  </a:rPr>
                  <a:t>BCC</a:t>
                </a:r>
                <a:r>
                  <a:rPr lang="fr-FR" sz="2000" dirty="0" smtClean="0">
                    <a:solidFill>
                      <a:srgbClr val="00B0F0"/>
                    </a:solidFill>
                    <a:ea typeface="Times New Roman"/>
                  </a:rPr>
                  <a:t> </a:t>
                </a:r>
                <a:r>
                  <a:rPr lang="ar-DZ" sz="2000" dirty="0" smtClean="0">
                    <a:solidFill>
                      <a:srgbClr val="00B0F0"/>
                    </a:solidFill>
                    <a:ea typeface="Times New Roman"/>
                  </a:rPr>
                  <a:t>:</a:t>
                </a:r>
                <a:r>
                  <a:rPr lang="ar-SA" sz="1700" dirty="0">
                    <a:solidFill>
                      <a:prstClr val="black"/>
                    </a:solidFill>
                    <a:ea typeface="Times New Roman"/>
                  </a:rPr>
                  <a:t> خليتها الأولية </a:t>
                </a:r>
                <a:r>
                  <a:rPr lang="ar-DZ" sz="1700" dirty="0">
                    <a:solidFill>
                      <a:prstClr val="black"/>
                    </a:solidFill>
                    <a:ea typeface="Times New Roman"/>
                  </a:rPr>
                  <a:t>عبارة  عن  مكعب  يحتوي </a:t>
                </a:r>
                <a:r>
                  <a:rPr lang="ar-DZ" sz="1700" dirty="0" smtClean="0">
                    <a:solidFill>
                      <a:prstClr val="black"/>
                    </a:solidFill>
                    <a:ea typeface="Times New Roman"/>
                  </a:rPr>
                  <a:t> بالإضافة  إلى ثماني  العقد الموجودة  في الرؤوس  على  عقدة  كاملة  في مركزه و </a:t>
                </a:r>
                <a:r>
                  <a:rPr lang="ar-DZ" sz="1700" dirty="0">
                    <a:solidFill>
                      <a:prstClr val="black"/>
                    </a:solidFill>
                    <a:ea typeface="Times New Roman"/>
                  </a:rPr>
                  <a:t>بهذا يكون العدد </a:t>
                </a:r>
                <a:r>
                  <a:rPr lang="ar-SA" sz="1700" dirty="0">
                    <a:solidFill>
                      <a:prstClr val="black"/>
                    </a:solidFill>
                    <a:ea typeface="Times New Roman"/>
                  </a:rPr>
                  <a:t>د الفعلي للعقد في في </a:t>
                </a:r>
                <a:r>
                  <a:rPr lang="fr-FR" sz="1700" dirty="0" smtClean="0">
                    <a:solidFill>
                      <a:prstClr val="black"/>
                    </a:solidFill>
                    <a:ea typeface="Times New Roman"/>
                  </a:rPr>
                  <a:t>BCC  </a:t>
                </a:r>
                <a:r>
                  <a:rPr lang="ar-SA" sz="1700" dirty="0">
                    <a:solidFill>
                      <a:prstClr val="black"/>
                    </a:solidFill>
                    <a:ea typeface="Times New Roman"/>
                  </a:rPr>
                  <a:t>هو </a:t>
                </a:r>
                <a14:m>
                  <m:oMath xmlns:m="http://schemas.openxmlformats.org/officeDocument/2006/math">
                    <m:r>
                      <m:rPr>
                        <m:sty m:val="p"/>
                      </m:rPr>
                      <a:rPr lang="fr-FR" sz="1700">
                        <a:solidFill>
                          <a:srgbClr val="FF0000"/>
                        </a:solidFill>
                        <a:latin typeface="Cambria Math"/>
                        <a:ea typeface="Times New Roman"/>
                      </a:rPr>
                      <m:t>n</m:t>
                    </m:r>
                    <m:r>
                      <a:rPr lang="fr-FR" sz="1700">
                        <a:solidFill>
                          <a:srgbClr val="FF0000"/>
                        </a:solidFill>
                        <a:latin typeface="Cambria Math"/>
                        <a:ea typeface="Times New Roman"/>
                      </a:rPr>
                      <m:t>=</m:t>
                    </m:r>
                    <m:r>
                      <a:rPr lang="fr-FR" sz="1700" b="0" i="0" smtClean="0">
                        <a:solidFill>
                          <a:srgbClr val="FF0000"/>
                        </a:solidFill>
                        <a:latin typeface="Cambria Math"/>
                        <a:ea typeface="Times New Roman"/>
                      </a:rPr>
                      <m:t>1</m:t>
                    </m:r>
                    <m:r>
                      <a:rPr lang="fr-FR" sz="1700" b="0" i="0" smtClean="0">
                        <a:solidFill>
                          <a:srgbClr val="FF0000"/>
                        </a:solidFill>
                        <a:latin typeface="Cambria Math"/>
                        <a:ea typeface="Times New Roman"/>
                      </a:rPr>
                      <m:t>+</m:t>
                    </m:r>
                    <m:r>
                      <a:rPr lang="fr-FR" sz="1700">
                        <a:solidFill>
                          <a:srgbClr val="FF0000"/>
                        </a:solidFill>
                        <a:latin typeface="Cambria Math"/>
                        <a:ea typeface="Times New Roman"/>
                      </a:rPr>
                      <m:t>8</m:t>
                    </m:r>
                    <m:r>
                      <a:rPr lang="fr-FR" sz="1700">
                        <a:solidFill>
                          <a:srgbClr val="FF0000"/>
                        </a:solidFill>
                        <a:latin typeface="Cambria Math"/>
                        <a:ea typeface="Times New Roman"/>
                      </a:rPr>
                      <m:t>×</m:t>
                    </m:r>
                    <m:f>
                      <m:fPr>
                        <m:ctrlPr>
                          <a:rPr lang="en-US" sz="1700" i="1">
                            <a:solidFill>
                              <a:srgbClr val="FF0000"/>
                            </a:solidFill>
                            <a:latin typeface="Cambria Math"/>
                            <a:ea typeface="Times New Roman"/>
                          </a:rPr>
                        </m:ctrlPr>
                      </m:fPr>
                      <m:num>
                        <m:r>
                          <a:rPr lang="fr-FR" sz="1700">
                            <a:solidFill>
                              <a:srgbClr val="FF0000"/>
                            </a:solidFill>
                            <a:latin typeface="Cambria Math"/>
                            <a:ea typeface="Times New Roman"/>
                          </a:rPr>
                          <m:t>1</m:t>
                        </m:r>
                      </m:num>
                      <m:den>
                        <m:r>
                          <a:rPr lang="fr-FR" sz="1700">
                            <a:solidFill>
                              <a:srgbClr val="FF0000"/>
                            </a:solidFill>
                            <a:latin typeface="Cambria Math"/>
                            <a:ea typeface="Times New Roman"/>
                          </a:rPr>
                          <m:t>8</m:t>
                        </m:r>
                      </m:den>
                    </m:f>
                    <m:r>
                      <a:rPr lang="fr-FR" sz="1700">
                        <a:solidFill>
                          <a:srgbClr val="FF0000"/>
                        </a:solidFill>
                        <a:latin typeface="Cambria Math"/>
                        <a:ea typeface="Times New Roman"/>
                      </a:rPr>
                      <m:t>=</m:t>
                    </m:r>
                    <m:r>
                      <a:rPr lang="fr-FR" sz="1700" b="0" i="0" smtClean="0">
                        <a:solidFill>
                          <a:srgbClr val="FF0000"/>
                        </a:solidFill>
                        <a:latin typeface="Cambria Math"/>
                        <a:ea typeface="Times New Roman"/>
                      </a:rPr>
                      <m:t>2</m:t>
                    </m:r>
                  </m:oMath>
                </a14:m>
                <a:endParaRPr lang="ar-DZ" sz="2000" dirty="0" smtClean="0">
                  <a:latin typeface="Simplified Arabic"/>
                  <a:ea typeface="Times New Roman"/>
                  <a:cs typeface="Arial"/>
                </a:endParaRPr>
              </a:p>
              <a:p>
                <a:pPr algn="just" rtl="1">
                  <a:lnSpc>
                    <a:spcPct val="150000"/>
                  </a:lnSpc>
                  <a:spcAft>
                    <a:spcPts val="1000"/>
                  </a:spcAft>
                </a:pPr>
                <a:endParaRPr lang="ar-DZ" sz="2000" dirty="0" smtClean="0">
                  <a:solidFill>
                    <a:schemeClr val="tx1"/>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889" r="-675"/>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1</a:t>
            </a:r>
            <a:r>
              <a:rPr lang="ar-DZ" altLang="en-US" b="1" dirty="0" smtClean="0">
                <a:solidFill>
                  <a:prstClr val="black"/>
                </a:solidFill>
                <a:latin typeface="Arial" charset="0"/>
              </a:rPr>
              <a:t>6</a:t>
            </a:r>
            <a:endParaRPr lang="en-US" altLang="en-US" b="1" dirty="0">
              <a:solidFill>
                <a:prstClr val="black"/>
              </a:solidFill>
              <a:latin typeface="Arial" charset="0"/>
            </a:endParaRPr>
          </a:p>
        </p:txBody>
      </p:sp>
      <p:grpSp>
        <p:nvGrpSpPr>
          <p:cNvPr id="18" name="Group 17"/>
          <p:cNvGrpSpPr/>
          <p:nvPr/>
        </p:nvGrpSpPr>
        <p:grpSpPr>
          <a:xfrm>
            <a:off x="4644008" y="4005064"/>
            <a:ext cx="4352129" cy="2032507"/>
            <a:chOff x="5644608" y="2405953"/>
            <a:chExt cx="3391888" cy="2032507"/>
          </a:xfrm>
        </p:grpSpPr>
        <p:grpSp>
          <p:nvGrpSpPr>
            <p:cNvPr id="17" name="Group 16"/>
            <p:cNvGrpSpPr/>
            <p:nvPr/>
          </p:nvGrpSpPr>
          <p:grpSpPr>
            <a:xfrm>
              <a:off x="5644608" y="2405953"/>
              <a:ext cx="3391888" cy="2032507"/>
              <a:chOff x="5644608" y="2698895"/>
              <a:chExt cx="3391888" cy="2032507"/>
            </a:xfrm>
          </p:grpSpPr>
          <p:grpSp>
            <p:nvGrpSpPr>
              <p:cNvPr id="217" name="Group 169"/>
              <p:cNvGrpSpPr>
                <a:grpSpLocks/>
              </p:cNvGrpSpPr>
              <p:nvPr/>
            </p:nvGrpSpPr>
            <p:grpSpPr bwMode="auto">
              <a:xfrm>
                <a:off x="6211598" y="2698895"/>
                <a:ext cx="2469260" cy="2032507"/>
                <a:chOff x="859" y="3040"/>
                <a:chExt cx="2803" cy="1132"/>
              </a:xfrm>
            </p:grpSpPr>
            <p:sp>
              <p:nvSpPr>
                <p:cNvPr id="218" name="Rectangle 37"/>
                <p:cNvSpPr>
                  <a:spLocks noChangeArrowheads="1"/>
                </p:cNvSpPr>
                <p:nvPr/>
              </p:nvSpPr>
              <p:spPr bwMode="auto">
                <a:xfrm>
                  <a:off x="1737" y="3040"/>
                  <a:ext cx="1184" cy="560"/>
                </a:xfrm>
                <a:prstGeom prst="rect">
                  <a:avLst/>
                </a:prstGeom>
                <a:solidFill>
                  <a:srgbClr val="FFCC99"/>
                </a:solidFill>
                <a:ln w="9525">
                  <a:noFill/>
                  <a:miter lim="800000"/>
                  <a:headEnd/>
                  <a:tailEnd/>
                </a:ln>
              </p:spPr>
              <p:txBody>
                <a:bodyPr/>
                <a:lstStyle/>
                <a:p>
                  <a:endParaRPr lang="fr-FR"/>
                </a:p>
              </p:txBody>
            </p:sp>
            <p:sp>
              <p:nvSpPr>
                <p:cNvPr id="219" name="Rectangle 38"/>
                <p:cNvSpPr>
                  <a:spLocks noChangeArrowheads="1"/>
                </p:cNvSpPr>
                <p:nvPr/>
              </p:nvSpPr>
              <p:spPr bwMode="auto">
                <a:xfrm>
                  <a:off x="1530" y="3040"/>
                  <a:ext cx="176" cy="560"/>
                </a:xfrm>
                <a:prstGeom prst="rect">
                  <a:avLst/>
                </a:prstGeom>
                <a:solidFill>
                  <a:srgbClr val="99FF99"/>
                </a:solidFill>
                <a:ln w="9525">
                  <a:noFill/>
                  <a:miter lim="800000"/>
                  <a:headEnd/>
                  <a:tailEnd/>
                </a:ln>
              </p:spPr>
              <p:txBody>
                <a:bodyPr/>
                <a:lstStyle/>
                <a:p>
                  <a:endParaRPr lang="fr-FR"/>
                </a:p>
              </p:txBody>
            </p:sp>
            <p:sp>
              <p:nvSpPr>
                <p:cNvPr id="220" name="Rectangle 39"/>
                <p:cNvSpPr>
                  <a:spLocks noChangeArrowheads="1"/>
                </p:cNvSpPr>
                <p:nvPr/>
              </p:nvSpPr>
              <p:spPr bwMode="auto">
                <a:xfrm>
                  <a:off x="859" y="3570"/>
                  <a:ext cx="353" cy="154"/>
                </a:xfrm>
                <a:prstGeom prst="rect">
                  <a:avLst/>
                </a:prstGeom>
                <a:noFill/>
                <a:ln w="9525">
                  <a:noFill/>
                  <a:miter lim="800000"/>
                  <a:headEnd/>
                  <a:tailEnd/>
                </a:ln>
              </p:spPr>
              <p:txBody>
                <a:bodyPr wrap="none" lIns="0" tIns="0" rIns="0" bIns="0">
                  <a:spAutoFit/>
                </a:bodyPr>
                <a:lstStyle/>
                <a:p>
                  <a:r>
                    <a:rPr lang="el-GR" dirty="0" smtClean="0">
                      <a:solidFill>
                        <a:srgbClr val="000000"/>
                      </a:solidFill>
                    </a:rPr>
                    <a:t>τ</a:t>
                  </a:r>
                  <a:r>
                    <a:rPr lang="en-US" dirty="0" smtClean="0">
                      <a:solidFill>
                        <a:srgbClr val="000000"/>
                      </a:solidFill>
                    </a:rPr>
                    <a:t> </a:t>
                  </a:r>
                  <a:r>
                    <a:rPr lang="en-US" dirty="0">
                      <a:solidFill>
                        <a:srgbClr val="000000"/>
                      </a:solidFill>
                    </a:rPr>
                    <a:t>= </a:t>
                  </a:r>
                  <a:endParaRPr lang="en-US" dirty="0"/>
                </a:p>
              </p:txBody>
            </p:sp>
            <p:sp>
              <p:nvSpPr>
                <p:cNvPr id="221" name="Rectangle 42"/>
                <p:cNvSpPr>
                  <a:spLocks noChangeArrowheads="1"/>
                </p:cNvSpPr>
                <p:nvPr/>
              </p:nvSpPr>
              <p:spPr bwMode="auto">
                <a:xfrm>
                  <a:off x="1810" y="3064"/>
                  <a:ext cx="107" cy="230"/>
                </a:xfrm>
                <a:prstGeom prst="rect">
                  <a:avLst/>
                </a:prstGeom>
                <a:noFill/>
                <a:ln w="9525">
                  <a:noFill/>
                  <a:miter lim="800000"/>
                  <a:headEnd/>
                  <a:tailEnd/>
                </a:ln>
              </p:spPr>
              <p:txBody>
                <a:bodyPr wrap="none" lIns="0" tIns="0" rIns="0" bIns="0">
                  <a:spAutoFit/>
                </a:bodyPr>
                <a:lstStyle/>
                <a:p>
                  <a:r>
                    <a:rPr lang="en-US">
                      <a:solidFill>
                        <a:srgbClr val="000000"/>
                      </a:solidFill>
                    </a:rPr>
                    <a:t>4</a:t>
                  </a:r>
                  <a:endParaRPr lang="en-US"/>
                </a:p>
              </p:txBody>
            </p:sp>
            <p:sp>
              <p:nvSpPr>
                <p:cNvPr id="222" name="Rectangle 43"/>
                <p:cNvSpPr>
                  <a:spLocks noChangeArrowheads="1"/>
                </p:cNvSpPr>
                <p:nvPr/>
              </p:nvSpPr>
              <p:spPr bwMode="auto">
                <a:xfrm>
                  <a:off x="1818" y="3368"/>
                  <a:ext cx="107" cy="230"/>
                </a:xfrm>
                <a:prstGeom prst="rect">
                  <a:avLst/>
                </a:prstGeom>
                <a:noFill/>
                <a:ln w="9525">
                  <a:noFill/>
                  <a:miter lim="800000"/>
                  <a:headEnd/>
                  <a:tailEnd/>
                </a:ln>
              </p:spPr>
              <p:txBody>
                <a:bodyPr wrap="none" lIns="0" tIns="0" rIns="0" bIns="0">
                  <a:spAutoFit/>
                </a:bodyPr>
                <a:lstStyle/>
                <a:p>
                  <a:r>
                    <a:rPr lang="en-US">
                      <a:solidFill>
                        <a:srgbClr val="000000"/>
                      </a:solidFill>
                    </a:rPr>
                    <a:t>3</a:t>
                  </a:r>
                  <a:endParaRPr lang="en-US"/>
                </a:p>
              </p:txBody>
            </p:sp>
            <p:sp>
              <p:nvSpPr>
                <p:cNvPr id="223" name="Line 44"/>
                <p:cNvSpPr>
                  <a:spLocks noChangeShapeType="1"/>
                </p:cNvSpPr>
                <p:nvPr/>
              </p:nvSpPr>
              <p:spPr bwMode="auto">
                <a:xfrm>
                  <a:off x="1802" y="3336"/>
                  <a:ext cx="144" cy="1"/>
                </a:xfrm>
                <a:prstGeom prst="line">
                  <a:avLst/>
                </a:prstGeom>
                <a:noFill/>
                <a:ln w="25400">
                  <a:solidFill>
                    <a:srgbClr val="000000"/>
                  </a:solidFill>
                  <a:round/>
                  <a:headEnd/>
                  <a:tailEnd/>
                </a:ln>
              </p:spPr>
              <p:txBody>
                <a:bodyPr/>
                <a:lstStyle/>
                <a:p>
                  <a:endParaRPr lang="fr-FR"/>
                </a:p>
              </p:txBody>
            </p:sp>
            <p:sp>
              <p:nvSpPr>
                <p:cNvPr id="224" name="Rectangle 45"/>
                <p:cNvSpPr>
                  <a:spLocks noChangeArrowheads="1"/>
                </p:cNvSpPr>
                <p:nvPr/>
              </p:nvSpPr>
              <p:spPr bwMode="auto">
                <a:xfrm>
                  <a:off x="2002" y="3192"/>
                  <a:ext cx="158" cy="230"/>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p</a:t>
                  </a:r>
                  <a:r>
                    <a:rPr lang="en-US">
                      <a:solidFill>
                        <a:srgbClr val="000000"/>
                      </a:solidFill>
                    </a:rPr>
                    <a:t> </a:t>
                  </a:r>
                  <a:endParaRPr lang="en-US"/>
                </a:p>
              </p:txBody>
            </p:sp>
            <p:sp>
              <p:nvSpPr>
                <p:cNvPr id="225" name="Rectangle 46"/>
                <p:cNvSpPr>
                  <a:spLocks noChangeArrowheads="1"/>
                </p:cNvSpPr>
                <p:nvPr/>
              </p:nvSpPr>
              <p:spPr bwMode="auto">
                <a:xfrm>
                  <a:off x="2154" y="3200"/>
                  <a:ext cx="117" cy="230"/>
                </a:xfrm>
                <a:prstGeom prst="rect">
                  <a:avLst/>
                </a:prstGeom>
                <a:noFill/>
                <a:ln w="9525">
                  <a:noFill/>
                  <a:miter lim="800000"/>
                  <a:headEnd/>
                  <a:tailEnd/>
                </a:ln>
              </p:spPr>
              <p:txBody>
                <a:bodyPr wrap="none" lIns="0" tIns="0" rIns="0" bIns="0">
                  <a:spAutoFit/>
                </a:bodyPr>
                <a:lstStyle/>
                <a:p>
                  <a:r>
                    <a:rPr lang="en-US" dirty="0"/>
                    <a:t>(</a:t>
                  </a:r>
                  <a:r>
                    <a:rPr lang="en-US" dirty="0">
                      <a:solidFill>
                        <a:srgbClr val="000000"/>
                      </a:solidFill>
                    </a:rPr>
                    <a:t> </a:t>
                  </a:r>
                  <a:endParaRPr lang="en-US" dirty="0"/>
                </a:p>
              </p:txBody>
            </p:sp>
            <p:sp>
              <p:nvSpPr>
                <p:cNvPr id="226" name="Rectangle 47"/>
                <p:cNvSpPr>
                  <a:spLocks noChangeArrowheads="1"/>
                </p:cNvSpPr>
                <p:nvPr/>
              </p:nvSpPr>
              <p:spPr bwMode="auto">
                <a:xfrm>
                  <a:off x="2274" y="3200"/>
                  <a:ext cx="107" cy="230"/>
                </a:xfrm>
                <a:prstGeom prst="rect">
                  <a:avLst/>
                </a:prstGeom>
                <a:noFill/>
                <a:ln w="9525">
                  <a:noFill/>
                  <a:miter lim="800000"/>
                  <a:headEnd/>
                  <a:tailEnd/>
                </a:ln>
              </p:spPr>
              <p:txBody>
                <a:bodyPr wrap="none" lIns="0" tIns="0" rIns="0" bIns="0">
                  <a:spAutoFit/>
                </a:bodyPr>
                <a:lstStyle/>
                <a:p>
                  <a:r>
                    <a:rPr lang="en-US"/>
                    <a:t>3</a:t>
                  </a:r>
                </a:p>
              </p:txBody>
            </p:sp>
            <p:sp>
              <p:nvSpPr>
                <p:cNvPr id="227" name="Rectangle 48"/>
                <p:cNvSpPr>
                  <a:spLocks noChangeArrowheads="1"/>
                </p:cNvSpPr>
                <p:nvPr/>
              </p:nvSpPr>
              <p:spPr bwMode="auto">
                <a:xfrm>
                  <a:off x="2386" y="3200"/>
                  <a:ext cx="267" cy="230"/>
                </a:xfrm>
                <a:prstGeom prst="rect">
                  <a:avLst/>
                </a:prstGeom>
                <a:noFill/>
                <a:ln w="9525">
                  <a:noFill/>
                  <a:miter lim="800000"/>
                  <a:headEnd/>
                  <a:tailEnd/>
                </a:ln>
              </p:spPr>
              <p:txBody>
                <a:bodyPr wrap="none" lIns="0" tIns="0" rIns="0" bIns="0">
                  <a:spAutoFit/>
                </a:bodyPr>
                <a:lstStyle/>
                <a:p>
                  <a:r>
                    <a:rPr lang="en-US" i="1" dirty="0"/>
                    <a:t>a</a:t>
                  </a:r>
                  <a:r>
                    <a:rPr lang="en-US" dirty="0"/>
                    <a:t>/4</a:t>
                  </a:r>
                </a:p>
              </p:txBody>
            </p:sp>
            <p:sp>
              <p:nvSpPr>
                <p:cNvPr id="228" name="Rectangle 49"/>
                <p:cNvSpPr>
                  <a:spLocks noChangeArrowheads="1"/>
                </p:cNvSpPr>
                <p:nvPr/>
              </p:nvSpPr>
              <p:spPr bwMode="auto">
                <a:xfrm>
                  <a:off x="2695" y="3200"/>
                  <a:ext cx="226" cy="220"/>
                </a:xfrm>
                <a:prstGeom prst="rect">
                  <a:avLst/>
                </a:prstGeom>
                <a:noFill/>
                <a:ln w="9525">
                  <a:noFill/>
                  <a:miter lim="800000"/>
                  <a:headEnd/>
                  <a:tailEnd/>
                </a:ln>
              </p:spPr>
              <p:txBody>
                <a:bodyPr wrap="none" lIns="0" tIns="0" rIns="0" bIns="0">
                  <a:spAutoFit/>
                </a:bodyPr>
                <a:lstStyle/>
                <a:p>
                  <a:r>
                    <a:rPr lang="ar-DZ" dirty="0" smtClean="0">
                      <a:solidFill>
                        <a:srgbClr val="000000"/>
                      </a:solidFill>
                    </a:rPr>
                    <a:t> </a:t>
                  </a:r>
                  <a:r>
                    <a:rPr lang="en-US" dirty="0" smtClean="0">
                      <a:solidFill>
                        <a:srgbClr val="000000"/>
                      </a:solidFill>
                    </a:rPr>
                    <a:t>)</a:t>
                  </a:r>
                  <a:r>
                    <a:rPr lang="ar-DZ" dirty="0" smtClean="0">
                      <a:solidFill>
                        <a:srgbClr val="000000"/>
                      </a:solidFill>
                    </a:rPr>
                    <a:t> </a:t>
                  </a:r>
                  <a:endParaRPr lang="en-US" dirty="0"/>
                </a:p>
              </p:txBody>
            </p:sp>
            <p:sp>
              <p:nvSpPr>
                <p:cNvPr id="229" name="Rectangle 50"/>
                <p:cNvSpPr>
                  <a:spLocks noChangeArrowheads="1"/>
                </p:cNvSpPr>
                <p:nvPr/>
              </p:nvSpPr>
              <p:spPr bwMode="auto">
                <a:xfrm>
                  <a:off x="2814" y="3144"/>
                  <a:ext cx="107" cy="230"/>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230" name="Rectangle 51"/>
                <p:cNvSpPr>
                  <a:spLocks noChangeArrowheads="1"/>
                </p:cNvSpPr>
                <p:nvPr/>
              </p:nvSpPr>
              <p:spPr bwMode="auto">
                <a:xfrm>
                  <a:off x="1586" y="3224"/>
                  <a:ext cx="107" cy="230"/>
                </a:xfrm>
                <a:prstGeom prst="rect">
                  <a:avLst/>
                </a:prstGeom>
                <a:noFill/>
                <a:ln w="9525">
                  <a:noFill/>
                  <a:miter lim="800000"/>
                  <a:headEnd/>
                  <a:tailEnd/>
                </a:ln>
              </p:spPr>
              <p:txBody>
                <a:bodyPr wrap="none" lIns="0" tIns="0" rIns="0" bIns="0">
                  <a:spAutoFit/>
                </a:bodyPr>
                <a:lstStyle/>
                <a:p>
                  <a:r>
                    <a:rPr lang="en-US">
                      <a:solidFill>
                        <a:srgbClr val="000000"/>
                      </a:solidFill>
                    </a:rPr>
                    <a:t>2</a:t>
                  </a:r>
                  <a:endParaRPr lang="en-US"/>
                </a:p>
              </p:txBody>
            </p:sp>
            <p:sp>
              <p:nvSpPr>
                <p:cNvPr id="233" name="Line 60"/>
                <p:cNvSpPr>
                  <a:spLocks noChangeShapeType="1"/>
                </p:cNvSpPr>
                <p:nvPr/>
              </p:nvSpPr>
              <p:spPr bwMode="auto">
                <a:xfrm>
                  <a:off x="1522" y="3664"/>
                  <a:ext cx="1496" cy="1"/>
                </a:xfrm>
                <a:prstGeom prst="line">
                  <a:avLst/>
                </a:prstGeom>
                <a:noFill/>
                <a:ln w="38100">
                  <a:solidFill>
                    <a:srgbClr val="000000"/>
                  </a:solidFill>
                  <a:round/>
                  <a:headEnd/>
                  <a:tailEnd/>
                </a:ln>
              </p:spPr>
              <p:txBody>
                <a:bodyPr/>
                <a:lstStyle/>
                <a:p>
                  <a:endParaRPr lang="fr-FR"/>
                </a:p>
              </p:txBody>
            </p:sp>
            <p:grpSp>
              <p:nvGrpSpPr>
                <p:cNvPr id="234" name="Group 168"/>
                <p:cNvGrpSpPr>
                  <a:grpSpLocks/>
                </p:cNvGrpSpPr>
                <p:nvPr/>
              </p:nvGrpSpPr>
              <p:grpSpPr bwMode="auto">
                <a:xfrm>
                  <a:off x="2066" y="3704"/>
                  <a:ext cx="1596" cy="468"/>
                  <a:chOff x="1746" y="3712"/>
                  <a:chExt cx="1596" cy="468"/>
                </a:xfrm>
              </p:grpSpPr>
              <p:sp>
                <p:nvSpPr>
                  <p:cNvPr id="242" name="Rectangle 36"/>
                  <p:cNvSpPr>
                    <a:spLocks noChangeArrowheads="1"/>
                  </p:cNvSpPr>
                  <p:nvPr/>
                </p:nvSpPr>
                <p:spPr bwMode="auto">
                  <a:xfrm>
                    <a:off x="1746" y="3720"/>
                    <a:ext cx="296" cy="360"/>
                  </a:xfrm>
                  <a:prstGeom prst="rect">
                    <a:avLst/>
                  </a:prstGeom>
                  <a:solidFill>
                    <a:srgbClr val="99CCFF"/>
                  </a:solidFill>
                  <a:ln w="9525">
                    <a:noFill/>
                    <a:miter lim="800000"/>
                    <a:headEnd/>
                    <a:tailEnd/>
                  </a:ln>
                </p:spPr>
                <p:txBody>
                  <a:bodyPr/>
                  <a:lstStyle/>
                  <a:p>
                    <a:endParaRPr lang="fr-FR"/>
                  </a:p>
                </p:txBody>
              </p:sp>
              <p:sp>
                <p:nvSpPr>
                  <p:cNvPr id="243" name="Rectangle 40"/>
                  <p:cNvSpPr>
                    <a:spLocks noChangeArrowheads="1"/>
                  </p:cNvSpPr>
                  <p:nvPr/>
                </p:nvSpPr>
                <p:spPr bwMode="auto">
                  <a:xfrm>
                    <a:off x="1794" y="3768"/>
                    <a:ext cx="107" cy="230"/>
                  </a:xfrm>
                  <a:prstGeom prst="rect">
                    <a:avLst/>
                  </a:prstGeom>
                  <a:noFill/>
                  <a:ln w="9525">
                    <a:noFill/>
                    <a:miter lim="800000"/>
                    <a:headEnd/>
                    <a:tailEnd/>
                  </a:ln>
                </p:spPr>
                <p:txBody>
                  <a:bodyPr wrap="none" lIns="0" tIns="0" rIns="0" bIns="0">
                    <a:spAutoFit/>
                  </a:bodyPr>
                  <a:lstStyle/>
                  <a:p>
                    <a:r>
                      <a:rPr lang="en-US" i="1">
                        <a:solidFill>
                          <a:srgbClr val="000000"/>
                        </a:solidFill>
                      </a:rPr>
                      <a:t>a</a:t>
                    </a:r>
                    <a:endParaRPr lang="en-US" i="1"/>
                  </a:p>
                </p:txBody>
              </p:sp>
              <p:sp>
                <p:nvSpPr>
                  <p:cNvPr id="244" name="Rectangle 41"/>
                  <p:cNvSpPr>
                    <a:spLocks noChangeArrowheads="1"/>
                  </p:cNvSpPr>
                  <p:nvPr/>
                </p:nvSpPr>
                <p:spPr bwMode="auto">
                  <a:xfrm>
                    <a:off x="1906" y="3712"/>
                    <a:ext cx="107" cy="230"/>
                  </a:xfrm>
                  <a:prstGeom prst="rect">
                    <a:avLst/>
                  </a:prstGeom>
                  <a:noFill/>
                  <a:ln w="9525">
                    <a:noFill/>
                    <a:miter lim="800000"/>
                    <a:headEnd/>
                    <a:tailEnd/>
                  </a:ln>
                </p:spPr>
                <p:txBody>
                  <a:bodyPr wrap="none" lIns="0" tIns="0" rIns="0" bIns="0">
                    <a:spAutoFit/>
                  </a:bodyPr>
                  <a:lstStyle/>
                  <a:p>
                    <a:r>
                      <a:rPr lang="en-US">
                        <a:solidFill>
                          <a:srgbClr val="000000"/>
                        </a:solidFill>
                      </a:rPr>
                      <a:t>3</a:t>
                    </a:r>
                    <a:endParaRPr lang="en-US"/>
                  </a:p>
                </p:txBody>
              </p:sp>
              <p:grpSp>
                <p:nvGrpSpPr>
                  <p:cNvPr id="245" name="Group 63"/>
                  <p:cNvGrpSpPr>
                    <a:grpSpLocks/>
                  </p:cNvGrpSpPr>
                  <p:nvPr/>
                </p:nvGrpSpPr>
                <p:grpSpPr bwMode="auto">
                  <a:xfrm>
                    <a:off x="2042" y="3872"/>
                    <a:ext cx="512" cy="96"/>
                    <a:chOff x="2033" y="3872"/>
                    <a:chExt cx="512" cy="96"/>
                  </a:xfrm>
                </p:grpSpPr>
                <p:sp>
                  <p:nvSpPr>
                    <p:cNvPr id="251" name="Freeform 61"/>
                    <p:cNvSpPr>
                      <a:spLocks/>
                    </p:cNvSpPr>
                    <p:nvPr/>
                  </p:nvSpPr>
                  <p:spPr bwMode="auto">
                    <a:xfrm>
                      <a:off x="2033" y="3872"/>
                      <a:ext cx="120" cy="96"/>
                    </a:xfrm>
                    <a:custGeom>
                      <a:avLst/>
                      <a:gdLst/>
                      <a:ahLst/>
                      <a:cxnLst>
                        <a:cxn ang="0">
                          <a:pos x="0" y="48"/>
                        </a:cxn>
                        <a:cxn ang="0">
                          <a:pos x="120" y="0"/>
                        </a:cxn>
                        <a:cxn ang="0">
                          <a:pos x="120" y="48"/>
                        </a:cxn>
                        <a:cxn ang="0">
                          <a:pos x="120" y="96"/>
                        </a:cxn>
                        <a:cxn ang="0">
                          <a:pos x="0" y="48"/>
                        </a:cxn>
                      </a:cxnLst>
                      <a:rect l="0" t="0" r="r" b="b"/>
                      <a:pathLst>
                        <a:path w="120" h="96">
                          <a:moveTo>
                            <a:pt x="0" y="48"/>
                          </a:moveTo>
                          <a:lnTo>
                            <a:pt x="120" y="0"/>
                          </a:lnTo>
                          <a:lnTo>
                            <a:pt x="120" y="48"/>
                          </a:lnTo>
                          <a:lnTo>
                            <a:pt x="120" y="96"/>
                          </a:lnTo>
                          <a:lnTo>
                            <a:pt x="0" y="48"/>
                          </a:lnTo>
                          <a:close/>
                        </a:path>
                      </a:pathLst>
                    </a:custGeom>
                    <a:solidFill>
                      <a:srgbClr val="0066FF"/>
                    </a:solidFill>
                    <a:ln w="12700">
                      <a:solidFill>
                        <a:srgbClr val="0066FF"/>
                      </a:solidFill>
                      <a:prstDash val="solid"/>
                      <a:round/>
                      <a:headEnd/>
                      <a:tailEnd/>
                    </a:ln>
                  </p:spPr>
                  <p:txBody>
                    <a:bodyPr/>
                    <a:lstStyle/>
                    <a:p>
                      <a:endParaRPr lang="fr-FR"/>
                    </a:p>
                  </p:txBody>
                </p:sp>
                <p:sp>
                  <p:nvSpPr>
                    <p:cNvPr id="252" name="Line 62"/>
                    <p:cNvSpPr>
                      <a:spLocks noChangeShapeType="1"/>
                    </p:cNvSpPr>
                    <p:nvPr/>
                  </p:nvSpPr>
                  <p:spPr bwMode="auto">
                    <a:xfrm>
                      <a:off x="2153" y="3920"/>
                      <a:ext cx="392" cy="1"/>
                    </a:xfrm>
                    <a:prstGeom prst="line">
                      <a:avLst/>
                    </a:prstGeom>
                    <a:noFill/>
                    <a:ln w="25400">
                      <a:solidFill>
                        <a:srgbClr val="0066FF"/>
                      </a:solidFill>
                      <a:round/>
                      <a:headEnd/>
                      <a:tailEnd/>
                    </a:ln>
                  </p:spPr>
                  <p:txBody>
                    <a:bodyPr/>
                    <a:lstStyle/>
                    <a:p>
                      <a:endParaRPr lang="fr-FR"/>
                    </a:p>
                  </p:txBody>
                </p:sp>
              </p:grpSp>
              <p:sp>
                <p:nvSpPr>
                  <p:cNvPr id="247" name="Rectangle 64"/>
                  <p:cNvSpPr>
                    <a:spLocks noChangeArrowheads="1"/>
                  </p:cNvSpPr>
                  <p:nvPr/>
                </p:nvSpPr>
                <p:spPr bwMode="auto">
                  <a:xfrm>
                    <a:off x="2590" y="3948"/>
                    <a:ext cx="752" cy="232"/>
                  </a:xfrm>
                  <a:prstGeom prst="rect">
                    <a:avLst/>
                  </a:prstGeom>
                  <a:noFill/>
                  <a:ln w="12700">
                    <a:solidFill>
                      <a:srgbClr val="FFFFFF"/>
                    </a:solidFill>
                    <a:miter lim="800000"/>
                    <a:headEnd/>
                    <a:tailEnd/>
                  </a:ln>
                </p:spPr>
                <p:txBody>
                  <a:bodyPr/>
                  <a:lstStyle/>
                  <a:p>
                    <a:endParaRPr lang="fr-FR"/>
                  </a:p>
                </p:txBody>
              </p:sp>
            </p:grpSp>
            <p:grpSp>
              <p:nvGrpSpPr>
                <p:cNvPr id="235" name="Group 71"/>
                <p:cNvGrpSpPr>
                  <a:grpSpLocks/>
                </p:cNvGrpSpPr>
                <p:nvPr/>
              </p:nvGrpSpPr>
              <p:grpSpPr bwMode="auto">
                <a:xfrm>
                  <a:off x="2922" y="3232"/>
                  <a:ext cx="352" cy="96"/>
                  <a:chOff x="2913" y="3232"/>
                  <a:chExt cx="352" cy="96"/>
                </a:xfrm>
              </p:grpSpPr>
              <p:sp>
                <p:nvSpPr>
                  <p:cNvPr id="240" name="Freeform 69"/>
                  <p:cNvSpPr>
                    <a:spLocks/>
                  </p:cNvSpPr>
                  <p:nvPr/>
                </p:nvSpPr>
                <p:spPr bwMode="auto">
                  <a:xfrm>
                    <a:off x="2913" y="3232"/>
                    <a:ext cx="128" cy="96"/>
                  </a:xfrm>
                  <a:custGeom>
                    <a:avLst/>
                    <a:gdLst/>
                    <a:ahLst/>
                    <a:cxnLst>
                      <a:cxn ang="0">
                        <a:pos x="0" y="32"/>
                      </a:cxn>
                      <a:cxn ang="0">
                        <a:pos x="128" y="0"/>
                      </a:cxn>
                      <a:cxn ang="0">
                        <a:pos x="120" y="48"/>
                      </a:cxn>
                      <a:cxn ang="0">
                        <a:pos x="112" y="96"/>
                      </a:cxn>
                      <a:cxn ang="0">
                        <a:pos x="0" y="32"/>
                      </a:cxn>
                    </a:cxnLst>
                    <a:rect l="0" t="0" r="r" b="b"/>
                    <a:pathLst>
                      <a:path w="128" h="96">
                        <a:moveTo>
                          <a:pt x="0" y="32"/>
                        </a:moveTo>
                        <a:lnTo>
                          <a:pt x="128" y="0"/>
                        </a:lnTo>
                        <a:lnTo>
                          <a:pt x="120" y="48"/>
                        </a:lnTo>
                        <a:lnTo>
                          <a:pt x="112" y="96"/>
                        </a:lnTo>
                        <a:lnTo>
                          <a:pt x="0" y="32"/>
                        </a:lnTo>
                        <a:close/>
                      </a:path>
                    </a:pathLst>
                  </a:custGeom>
                  <a:solidFill>
                    <a:srgbClr val="663300"/>
                  </a:solidFill>
                  <a:ln w="12700">
                    <a:solidFill>
                      <a:srgbClr val="663300"/>
                    </a:solidFill>
                    <a:prstDash val="solid"/>
                    <a:round/>
                    <a:headEnd/>
                    <a:tailEnd/>
                  </a:ln>
                </p:spPr>
                <p:txBody>
                  <a:bodyPr/>
                  <a:lstStyle/>
                  <a:p>
                    <a:endParaRPr lang="fr-FR"/>
                  </a:p>
                </p:txBody>
              </p:sp>
              <p:sp>
                <p:nvSpPr>
                  <p:cNvPr id="241" name="Line 70"/>
                  <p:cNvSpPr>
                    <a:spLocks noChangeShapeType="1"/>
                  </p:cNvSpPr>
                  <p:nvPr/>
                </p:nvSpPr>
                <p:spPr bwMode="auto">
                  <a:xfrm>
                    <a:off x="3033" y="3280"/>
                    <a:ext cx="232" cy="24"/>
                  </a:xfrm>
                  <a:prstGeom prst="line">
                    <a:avLst/>
                  </a:prstGeom>
                  <a:noFill/>
                  <a:ln w="25400">
                    <a:solidFill>
                      <a:srgbClr val="663300"/>
                    </a:solidFill>
                    <a:round/>
                    <a:headEnd/>
                    <a:tailEnd/>
                  </a:ln>
                </p:spPr>
                <p:txBody>
                  <a:bodyPr/>
                  <a:lstStyle/>
                  <a:p>
                    <a:endParaRPr lang="fr-FR"/>
                  </a:p>
                </p:txBody>
              </p:sp>
            </p:grpSp>
            <p:grpSp>
              <p:nvGrpSpPr>
                <p:cNvPr id="236" name="Group 74"/>
                <p:cNvGrpSpPr>
                  <a:grpSpLocks/>
                </p:cNvGrpSpPr>
                <p:nvPr/>
              </p:nvGrpSpPr>
              <p:grpSpPr bwMode="auto">
                <a:xfrm>
                  <a:off x="1218" y="3232"/>
                  <a:ext cx="312" cy="96"/>
                  <a:chOff x="1209" y="3232"/>
                  <a:chExt cx="312" cy="96"/>
                </a:xfrm>
              </p:grpSpPr>
              <p:sp>
                <p:nvSpPr>
                  <p:cNvPr id="238" name="Freeform 72"/>
                  <p:cNvSpPr>
                    <a:spLocks/>
                  </p:cNvSpPr>
                  <p:nvPr/>
                </p:nvSpPr>
                <p:spPr bwMode="auto">
                  <a:xfrm>
                    <a:off x="1393" y="3240"/>
                    <a:ext cx="128" cy="88"/>
                  </a:xfrm>
                  <a:custGeom>
                    <a:avLst/>
                    <a:gdLst/>
                    <a:ahLst/>
                    <a:cxnLst>
                      <a:cxn ang="0">
                        <a:pos x="128" y="72"/>
                      </a:cxn>
                      <a:cxn ang="0">
                        <a:pos x="0" y="88"/>
                      </a:cxn>
                      <a:cxn ang="0">
                        <a:pos x="8" y="40"/>
                      </a:cxn>
                      <a:cxn ang="0">
                        <a:pos x="24" y="0"/>
                      </a:cxn>
                      <a:cxn ang="0">
                        <a:pos x="128" y="72"/>
                      </a:cxn>
                    </a:cxnLst>
                    <a:rect l="0" t="0" r="r" b="b"/>
                    <a:pathLst>
                      <a:path w="128" h="88">
                        <a:moveTo>
                          <a:pt x="128" y="72"/>
                        </a:moveTo>
                        <a:lnTo>
                          <a:pt x="0" y="88"/>
                        </a:lnTo>
                        <a:lnTo>
                          <a:pt x="8" y="40"/>
                        </a:lnTo>
                        <a:lnTo>
                          <a:pt x="24" y="0"/>
                        </a:lnTo>
                        <a:lnTo>
                          <a:pt x="128" y="72"/>
                        </a:lnTo>
                        <a:close/>
                      </a:path>
                    </a:pathLst>
                  </a:custGeom>
                  <a:solidFill>
                    <a:srgbClr val="009900"/>
                  </a:solidFill>
                  <a:ln w="12700">
                    <a:solidFill>
                      <a:srgbClr val="009900"/>
                    </a:solidFill>
                    <a:prstDash val="solid"/>
                    <a:round/>
                    <a:headEnd/>
                    <a:tailEnd/>
                  </a:ln>
                </p:spPr>
                <p:txBody>
                  <a:bodyPr/>
                  <a:lstStyle/>
                  <a:p>
                    <a:endParaRPr lang="fr-FR"/>
                  </a:p>
                </p:txBody>
              </p:sp>
              <p:sp>
                <p:nvSpPr>
                  <p:cNvPr id="239" name="Line 73"/>
                  <p:cNvSpPr>
                    <a:spLocks noChangeShapeType="1"/>
                  </p:cNvSpPr>
                  <p:nvPr/>
                </p:nvSpPr>
                <p:spPr bwMode="auto">
                  <a:xfrm>
                    <a:off x="1209" y="3232"/>
                    <a:ext cx="192" cy="48"/>
                  </a:xfrm>
                  <a:prstGeom prst="line">
                    <a:avLst/>
                  </a:prstGeom>
                  <a:noFill/>
                  <a:ln w="25400">
                    <a:solidFill>
                      <a:srgbClr val="009900"/>
                    </a:solidFill>
                    <a:round/>
                    <a:headEnd/>
                    <a:tailEnd/>
                  </a:ln>
                </p:spPr>
                <p:txBody>
                  <a:bodyPr/>
                  <a:lstStyle/>
                  <a:p>
                    <a:endParaRPr lang="fr-FR"/>
                  </a:p>
                </p:txBody>
              </p:sp>
            </p:grpSp>
            <p:sp>
              <p:nvSpPr>
                <p:cNvPr id="237" name="Freeform 76"/>
                <p:cNvSpPr>
                  <a:spLocks/>
                </p:cNvSpPr>
                <p:nvPr/>
              </p:nvSpPr>
              <p:spPr bwMode="auto">
                <a:xfrm>
                  <a:off x="2220" y="3215"/>
                  <a:ext cx="176" cy="184"/>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noFill/>
                <a:ln w="12700">
                  <a:solidFill>
                    <a:schemeClr val="tx1"/>
                  </a:solidFill>
                  <a:prstDash val="solid"/>
                  <a:round/>
                  <a:headEnd/>
                  <a:tailEnd/>
                </a:ln>
              </p:spPr>
              <p:txBody>
                <a:bodyPr/>
                <a:lstStyle/>
                <a:p>
                  <a:endParaRPr lang="fr-FR"/>
                </a:p>
              </p:txBody>
            </p:sp>
          </p:grpSp>
          <p:sp>
            <p:nvSpPr>
              <p:cNvPr id="259" name="Rectangle 23"/>
              <p:cNvSpPr>
                <a:spLocks noChangeArrowheads="1"/>
              </p:cNvSpPr>
              <p:nvPr/>
            </p:nvSpPr>
            <p:spPr bwMode="auto">
              <a:xfrm>
                <a:off x="5644608" y="2716339"/>
                <a:ext cx="820738" cy="430887"/>
              </a:xfrm>
              <a:prstGeom prst="rect">
                <a:avLst/>
              </a:prstGeom>
              <a:noFill/>
              <a:ln w="9525">
                <a:noFill/>
                <a:miter lim="800000"/>
                <a:headEnd/>
                <a:tailEnd/>
              </a:ln>
            </p:spPr>
            <p:txBody>
              <a:bodyPr wrap="none" lIns="0" tIns="0" rIns="0" bIns="0">
                <a:spAutoFit/>
              </a:bodyPr>
              <a:lstStyle/>
              <a:p>
                <a:r>
                  <a:rPr lang="ar-DZ" sz="1400" dirty="0" smtClean="0">
                    <a:solidFill>
                      <a:srgbClr val="009900"/>
                    </a:solidFill>
                  </a:rPr>
                  <a:t>عدد العقد في  </a:t>
                </a:r>
              </a:p>
              <a:p>
                <a:r>
                  <a:rPr lang="ar-DZ" sz="1400" dirty="0" smtClean="0">
                    <a:solidFill>
                      <a:srgbClr val="009900"/>
                    </a:solidFill>
                  </a:rPr>
                  <a:t> الخلية      </a:t>
                </a:r>
                <a:endParaRPr lang="en-US" sz="1400" dirty="0"/>
              </a:p>
            </p:txBody>
          </p:sp>
          <p:sp>
            <p:nvSpPr>
              <p:cNvPr id="260" name="Rectangle 29"/>
              <p:cNvSpPr>
                <a:spLocks noChangeArrowheads="1"/>
              </p:cNvSpPr>
              <p:nvPr/>
            </p:nvSpPr>
            <p:spPr bwMode="auto">
              <a:xfrm>
                <a:off x="8433767" y="3070121"/>
                <a:ext cx="602729" cy="430887"/>
              </a:xfrm>
              <a:prstGeom prst="rect">
                <a:avLst/>
              </a:prstGeom>
              <a:noFill/>
              <a:ln w="9525">
                <a:noFill/>
                <a:miter lim="800000"/>
                <a:headEnd/>
                <a:tailEnd/>
              </a:ln>
            </p:spPr>
            <p:txBody>
              <a:bodyPr wrap="none" lIns="0" tIns="0" rIns="0" bIns="0">
                <a:spAutoFit/>
              </a:bodyPr>
              <a:lstStyle/>
              <a:p>
                <a:r>
                  <a:rPr lang="ar-DZ" sz="1400" dirty="0" smtClean="0">
                    <a:solidFill>
                      <a:srgbClr val="663300"/>
                    </a:solidFill>
                  </a:rPr>
                  <a:t>حجم العقدة</a:t>
                </a:r>
              </a:p>
              <a:p>
                <a:r>
                  <a:rPr lang="ar-DZ" sz="1400" dirty="0" smtClean="0">
                    <a:solidFill>
                      <a:srgbClr val="663300"/>
                    </a:solidFill>
                  </a:rPr>
                  <a:t> أو الذرة</a:t>
                </a:r>
                <a:endParaRPr lang="en-US" sz="1400" dirty="0"/>
              </a:p>
            </p:txBody>
          </p:sp>
          <p:sp>
            <p:nvSpPr>
              <p:cNvPr id="261" name="Rectangle 39"/>
              <p:cNvSpPr>
                <a:spLocks noChangeArrowheads="1"/>
              </p:cNvSpPr>
              <p:nvPr/>
            </p:nvSpPr>
            <p:spPr bwMode="auto">
              <a:xfrm>
                <a:off x="8110341" y="4150668"/>
                <a:ext cx="710131" cy="492443"/>
              </a:xfrm>
              <a:prstGeom prst="rect">
                <a:avLst/>
              </a:prstGeom>
              <a:noFill/>
              <a:ln w="9525">
                <a:noFill/>
                <a:miter lim="800000"/>
                <a:headEnd/>
                <a:tailEnd/>
              </a:ln>
            </p:spPr>
            <p:txBody>
              <a:bodyPr wrap="none" lIns="0" tIns="0" rIns="0" bIns="0">
                <a:spAutoFit/>
              </a:bodyPr>
              <a:lstStyle/>
              <a:p>
                <a:r>
                  <a:rPr lang="ar-DZ" sz="1600" dirty="0" smtClean="0">
                    <a:solidFill>
                      <a:srgbClr val="0066FF"/>
                    </a:solidFill>
                  </a:rPr>
                  <a:t>حجم الخلية</a:t>
                </a:r>
              </a:p>
              <a:p>
                <a:r>
                  <a:rPr lang="ar-DZ" sz="1600" dirty="0" smtClean="0">
                    <a:solidFill>
                      <a:srgbClr val="0066FF"/>
                    </a:solidFill>
                  </a:rPr>
                  <a:t> </a:t>
                </a:r>
                <a:endParaRPr lang="en-US" sz="1600" dirty="0"/>
              </a:p>
            </p:txBody>
          </p:sp>
        </p:grpSp>
        <p:sp>
          <p:nvSpPr>
            <p:cNvPr id="262" name="Rectangle 12"/>
            <p:cNvSpPr>
              <a:spLocks noChangeArrowheads="1"/>
            </p:cNvSpPr>
            <p:nvPr/>
          </p:nvSpPr>
          <p:spPr bwMode="auto">
            <a:xfrm>
              <a:off x="8141726" y="3390783"/>
              <a:ext cx="689291" cy="276999"/>
            </a:xfrm>
            <a:prstGeom prst="rect">
              <a:avLst/>
            </a:prstGeom>
            <a:noFill/>
            <a:ln w="9525">
              <a:noFill/>
              <a:miter lim="800000"/>
              <a:headEnd/>
              <a:tailEnd/>
            </a:ln>
          </p:spPr>
          <p:txBody>
            <a:bodyPr wrap="none" lIns="0" tIns="0" rIns="0" bIns="0">
              <a:spAutoFit/>
            </a:bodyPr>
            <a:lstStyle/>
            <a:p>
              <a:r>
                <a:rPr lang="ar-DZ" dirty="0" smtClean="0">
                  <a:solidFill>
                    <a:srgbClr val="000000"/>
                  </a:solidFill>
                </a:rPr>
                <a:t>=</a:t>
              </a:r>
              <a:r>
                <a:rPr lang="en-US" dirty="0" smtClean="0">
                  <a:solidFill>
                    <a:srgbClr val="000000"/>
                  </a:solidFill>
                </a:rPr>
                <a:t> </a:t>
              </a:r>
              <a:r>
                <a:rPr lang="ar-DZ" dirty="0" smtClean="0">
                  <a:solidFill>
                    <a:srgbClr val="000000"/>
                  </a:solidFill>
                </a:rPr>
                <a:t>0.68</a:t>
              </a:r>
              <a:r>
                <a:rPr lang="en-US" dirty="0" smtClean="0">
                  <a:solidFill>
                    <a:srgbClr val="000000"/>
                  </a:solidFill>
                </a:rPr>
                <a:t> </a:t>
              </a:r>
              <a:endParaRPr lang="en-US" dirty="0"/>
            </a:p>
          </p:txBody>
        </p:sp>
      </p:grpSp>
      <p:pic>
        <p:nvPicPr>
          <p:cNvPr id="168" name="Slide_3_9.AVI">
            <a:hlinkClick r:id="" action="ppaction://media"/>
          </p:cNvPr>
          <p:cNvPicPr/>
          <p:nvPr/>
        </p:nvPicPr>
        <p:blipFill rotWithShape="1">
          <a:blip r:embed="rId3"/>
          <a:srcRect l="15680" t="17114" r="16568" b="16792"/>
          <a:stretch/>
        </p:blipFill>
        <p:spPr bwMode="auto">
          <a:xfrm>
            <a:off x="775855" y="1174732"/>
            <a:ext cx="3004057" cy="2133600"/>
          </a:xfrm>
          <a:prstGeom prst="rect">
            <a:avLst/>
          </a:prstGeom>
          <a:noFill/>
          <a:ln>
            <a:noFill/>
          </a:ln>
          <a:extLst>
            <a:ext uri="{53640926-AAD7-44D8-BBD7-CCE9431645EC}">
              <a14:shadowObscured xmlns:a14="http://schemas.microsoft.com/office/drawing/2010/main"/>
            </a:ext>
          </a:extLst>
        </p:spPr>
      </p:pic>
      <p:grpSp>
        <p:nvGrpSpPr>
          <p:cNvPr id="176" name="Group 175"/>
          <p:cNvGrpSpPr/>
          <p:nvPr/>
        </p:nvGrpSpPr>
        <p:grpSpPr>
          <a:xfrm>
            <a:off x="5076056" y="1196752"/>
            <a:ext cx="3576687" cy="2602137"/>
            <a:chOff x="6105946" y="1444880"/>
            <a:chExt cx="2568575" cy="2602137"/>
          </a:xfrm>
        </p:grpSpPr>
        <p:grpSp>
          <p:nvGrpSpPr>
            <p:cNvPr id="177" name="Group 176"/>
            <p:cNvGrpSpPr/>
            <p:nvPr/>
          </p:nvGrpSpPr>
          <p:grpSpPr>
            <a:xfrm>
              <a:off x="6105946" y="1444880"/>
              <a:ext cx="2568575" cy="2602137"/>
              <a:chOff x="3059832" y="1988840"/>
              <a:chExt cx="2568575" cy="2602137"/>
            </a:xfrm>
          </p:grpSpPr>
          <p:grpSp>
            <p:nvGrpSpPr>
              <p:cNvPr id="180" name="Group 179"/>
              <p:cNvGrpSpPr/>
              <p:nvPr/>
            </p:nvGrpSpPr>
            <p:grpSpPr>
              <a:xfrm>
                <a:off x="3059832" y="1988840"/>
                <a:ext cx="2568575" cy="2025650"/>
                <a:chOff x="4710113" y="1409700"/>
                <a:chExt cx="2568575" cy="2025650"/>
              </a:xfrm>
            </p:grpSpPr>
            <p:sp>
              <p:nvSpPr>
                <p:cNvPr id="186" name="Oval 15"/>
                <p:cNvSpPr>
                  <a:spLocks noChangeArrowheads="1"/>
                </p:cNvSpPr>
                <p:nvPr/>
              </p:nvSpPr>
              <p:spPr bwMode="auto">
                <a:xfrm>
                  <a:off x="4710113" y="2508250"/>
                  <a:ext cx="977900" cy="927100"/>
                </a:xfrm>
                <a:prstGeom prst="ellipse">
                  <a:avLst/>
                </a:prstGeom>
                <a:solidFill>
                  <a:srgbClr val="FF0000"/>
                </a:solidFill>
                <a:ln w="9525">
                  <a:solidFill>
                    <a:srgbClr val="FF0000"/>
                  </a:solidFill>
                  <a:round/>
                  <a:headEnd/>
                  <a:tailEnd/>
                </a:ln>
                <a:effectLst/>
              </p:spPr>
              <p:txBody>
                <a:bodyPr wrap="none" anchor="ctr"/>
                <a:lstStyle/>
                <a:p>
                  <a:endParaRPr lang="fr-FR">
                    <a:ln>
                      <a:solidFill>
                        <a:srgbClr val="FF0000"/>
                      </a:solidFill>
                    </a:ln>
                    <a:solidFill>
                      <a:srgbClr val="FF0000"/>
                    </a:solidFill>
                  </a:endParaRPr>
                </a:p>
              </p:txBody>
            </p:sp>
            <p:sp>
              <p:nvSpPr>
                <p:cNvPr id="187" name="Oval 16"/>
                <p:cNvSpPr>
                  <a:spLocks noChangeArrowheads="1"/>
                </p:cNvSpPr>
                <p:nvPr/>
              </p:nvSpPr>
              <p:spPr bwMode="auto">
                <a:xfrm>
                  <a:off x="5505450" y="1952625"/>
                  <a:ext cx="977900" cy="928688"/>
                </a:xfrm>
                <a:prstGeom prst="ellipse">
                  <a:avLst/>
                </a:prstGeom>
                <a:solidFill>
                  <a:srgbClr val="FF0000"/>
                </a:solidFill>
                <a:ln w="9525">
                  <a:solidFill>
                    <a:srgbClr val="FF0000"/>
                  </a:solidFill>
                  <a:round/>
                  <a:headEnd/>
                  <a:tailEnd/>
                </a:ln>
                <a:effectLst/>
              </p:spPr>
              <p:txBody>
                <a:bodyPr wrap="none" anchor="ctr"/>
                <a:lstStyle/>
                <a:p>
                  <a:endParaRPr lang="fr-FR"/>
                </a:p>
              </p:txBody>
            </p:sp>
            <p:sp>
              <p:nvSpPr>
                <p:cNvPr id="188" name="Oval 17"/>
                <p:cNvSpPr>
                  <a:spLocks noChangeArrowheads="1"/>
                </p:cNvSpPr>
                <p:nvPr/>
              </p:nvSpPr>
              <p:spPr bwMode="auto">
                <a:xfrm>
                  <a:off x="6300788" y="1409700"/>
                  <a:ext cx="977900" cy="927100"/>
                </a:xfrm>
                <a:prstGeom prst="ellipse">
                  <a:avLst/>
                </a:prstGeom>
                <a:solidFill>
                  <a:srgbClr val="FF0000"/>
                </a:solidFill>
                <a:ln w="9525">
                  <a:solidFill>
                    <a:srgbClr val="FF0000"/>
                  </a:solidFill>
                  <a:round/>
                  <a:headEnd/>
                  <a:tailEnd/>
                </a:ln>
                <a:effectLst/>
              </p:spPr>
              <p:txBody>
                <a:bodyPr wrap="none" anchor="ctr"/>
                <a:lstStyle/>
                <a:p>
                  <a:endParaRPr lang="fr-FR"/>
                </a:p>
              </p:txBody>
            </p:sp>
            <p:sp>
              <p:nvSpPr>
                <p:cNvPr id="189" name="Freeform 24"/>
                <p:cNvSpPr>
                  <a:spLocks/>
                </p:cNvSpPr>
                <p:nvPr/>
              </p:nvSpPr>
              <p:spPr bwMode="auto">
                <a:xfrm>
                  <a:off x="5581650" y="1941513"/>
                  <a:ext cx="185738" cy="617537"/>
                </a:xfrm>
                <a:custGeom>
                  <a:avLst/>
                  <a:gdLst/>
                  <a:ahLst/>
                  <a:cxnLst>
                    <a:cxn ang="0">
                      <a:pos x="0" y="0"/>
                    </a:cxn>
                    <a:cxn ang="0">
                      <a:pos x="27" y="283"/>
                    </a:cxn>
                    <a:cxn ang="0">
                      <a:pos x="128" y="448"/>
                    </a:cxn>
                  </a:cxnLst>
                  <a:rect l="0" t="0" r="r" b="b"/>
                  <a:pathLst>
                    <a:path w="128" h="448">
                      <a:moveTo>
                        <a:pt x="0" y="0"/>
                      </a:moveTo>
                      <a:cubicBezTo>
                        <a:pt x="3" y="104"/>
                        <a:pt x="6" y="208"/>
                        <a:pt x="27" y="283"/>
                      </a:cubicBezTo>
                      <a:cubicBezTo>
                        <a:pt x="48" y="358"/>
                        <a:pt x="88" y="403"/>
                        <a:pt x="128" y="448"/>
                      </a:cubicBezTo>
                    </a:path>
                  </a:pathLst>
                </a:custGeom>
                <a:noFill/>
                <a:ln w="28575" cap="flat" cmpd="sng">
                  <a:solidFill>
                    <a:schemeClr val="tx1"/>
                  </a:solidFill>
                  <a:prstDash val="solid"/>
                  <a:round/>
                  <a:headEnd type="none" w="med" len="med"/>
                  <a:tailEnd type="triangle" w="med" len="med"/>
                </a:ln>
                <a:effectLst/>
              </p:spPr>
              <p:txBody>
                <a:bodyPr/>
                <a:lstStyle/>
                <a:p>
                  <a:endParaRPr lang="fr-FR"/>
                </a:p>
              </p:txBody>
            </p:sp>
            <p:grpSp>
              <p:nvGrpSpPr>
                <p:cNvPr id="190" name="Group 149"/>
                <p:cNvGrpSpPr>
                  <a:grpSpLocks noChangeAspect="1"/>
                </p:cNvGrpSpPr>
                <p:nvPr/>
              </p:nvGrpSpPr>
              <p:grpSpPr bwMode="auto">
                <a:xfrm>
                  <a:off x="5829300" y="2997200"/>
                  <a:ext cx="669925" cy="431800"/>
                  <a:chOff x="3672" y="1896"/>
                  <a:chExt cx="422" cy="272"/>
                </a:xfrm>
              </p:grpSpPr>
              <p:sp>
                <p:nvSpPr>
                  <p:cNvPr id="201" name="AutoShape 148"/>
                  <p:cNvSpPr>
                    <a:spLocks noChangeAspect="1" noChangeArrowheads="1" noTextEdit="1"/>
                  </p:cNvSpPr>
                  <p:nvPr/>
                </p:nvSpPr>
                <p:spPr bwMode="auto">
                  <a:xfrm>
                    <a:off x="3672" y="1896"/>
                    <a:ext cx="422" cy="262"/>
                  </a:xfrm>
                  <a:prstGeom prst="rect">
                    <a:avLst/>
                  </a:prstGeom>
                  <a:noFill/>
                  <a:ln w="9525">
                    <a:noFill/>
                    <a:miter lim="800000"/>
                    <a:headEnd/>
                    <a:tailEnd/>
                  </a:ln>
                </p:spPr>
                <p:txBody>
                  <a:bodyPr/>
                  <a:lstStyle/>
                  <a:p>
                    <a:endParaRPr lang="fr-FR"/>
                  </a:p>
                </p:txBody>
              </p:sp>
              <p:sp>
                <p:nvSpPr>
                  <p:cNvPr id="202" name="Line 150"/>
                  <p:cNvSpPr>
                    <a:spLocks noChangeShapeType="1"/>
                  </p:cNvSpPr>
                  <p:nvPr/>
                </p:nvSpPr>
                <p:spPr bwMode="auto">
                  <a:xfrm flipV="1">
                    <a:off x="3709" y="2054"/>
                    <a:ext cx="24" cy="13"/>
                  </a:xfrm>
                  <a:prstGeom prst="line">
                    <a:avLst/>
                  </a:prstGeom>
                  <a:noFill/>
                  <a:ln w="12700">
                    <a:solidFill>
                      <a:srgbClr val="000000"/>
                    </a:solidFill>
                    <a:round/>
                    <a:headEnd/>
                    <a:tailEnd/>
                  </a:ln>
                </p:spPr>
                <p:txBody>
                  <a:bodyPr/>
                  <a:lstStyle/>
                  <a:p>
                    <a:endParaRPr lang="fr-FR"/>
                  </a:p>
                </p:txBody>
              </p:sp>
              <p:sp>
                <p:nvSpPr>
                  <p:cNvPr id="203" name="Line 151"/>
                  <p:cNvSpPr>
                    <a:spLocks noChangeShapeType="1"/>
                  </p:cNvSpPr>
                  <p:nvPr/>
                </p:nvSpPr>
                <p:spPr bwMode="auto">
                  <a:xfrm>
                    <a:off x="3733" y="2058"/>
                    <a:ext cx="36" cy="61"/>
                  </a:xfrm>
                  <a:prstGeom prst="line">
                    <a:avLst/>
                  </a:prstGeom>
                  <a:noFill/>
                  <a:ln w="25400">
                    <a:solidFill>
                      <a:srgbClr val="000000"/>
                    </a:solidFill>
                    <a:round/>
                    <a:headEnd/>
                    <a:tailEnd/>
                  </a:ln>
                </p:spPr>
                <p:txBody>
                  <a:bodyPr/>
                  <a:lstStyle/>
                  <a:p>
                    <a:endParaRPr lang="fr-FR"/>
                  </a:p>
                </p:txBody>
              </p:sp>
              <p:sp>
                <p:nvSpPr>
                  <p:cNvPr id="204" name="Line 152"/>
                  <p:cNvSpPr>
                    <a:spLocks noChangeShapeType="1"/>
                  </p:cNvSpPr>
                  <p:nvPr/>
                </p:nvSpPr>
                <p:spPr bwMode="auto">
                  <a:xfrm flipV="1">
                    <a:off x="3773" y="1935"/>
                    <a:ext cx="48" cy="184"/>
                  </a:xfrm>
                  <a:prstGeom prst="line">
                    <a:avLst/>
                  </a:prstGeom>
                  <a:noFill/>
                  <a:ln w="12700">
                    <a:solidFill>
                      <a:srgbClr val="000000"/>
                    </a:solidFill>
                    <a:round/>
                    <a:headEnd/>
                    <a:tailEnd/>
                  </a:ln>
                </p:spPr>
                <p:txBody>
                  <a:bodyPr/>
                  <a:lstStyle/>
                  <a:p>
                    <a:endParaRPr lang="fr-FR"/>
                  </a:p>
                </p:txBody>
              </p:sp>
              <p:sp>
                <p:nvSpPr>
                  <p:cNvPr id="205" name="Line 153"/>
                  <p:cNvSpPr>
                    <a:spLocks noChangeShapeType="1"/>
                  </p:cNvSpPr>
                  <p:nvPr/>
                </p:nvSpPr>
                <p:spPr bwMode="auto">
                  <a:xfrm>
                    <a:off x="3821" y="1935"/>
                    <a:ext cx="117" cy="1"/>
                  </a:xfrm>
                  <a:prstGeom prst="line">
                    <a:avLst/>
                  </a:prstGeom>
                  <a:noFill/>
                  <a:ln w="12700">
                    <a:solidFill>
                      <a:srgbClr val="000000"/>
                    </a:solidFill>
                    <a:round/>
                    <a:headEnd/>
                    <a:tailEnd/>
                  </a:ln>
                </p:spPr>
                <p:txBody>
                  <a:bodyPr/>
                  <a:lstStyle/>
                  <a:p>
                    <a:endParaRPr lang="fr-FR"/>
                  </a:p>
                </p:txBody>
              </p:sp>
              <p:sp>
                <p:nvSpPr>
                  <p:cNvPr id="206" name="Rectangle 155"/>
                  <p:cNvSpPr>
                    <a:spLocks noChangeArrowheads="1"/>
                  </p:cNvSpPr>
                  <p:nvPr/>
                </p:nvSpPr>
                <p:spPr bwMode="auto">
                  <a:xfrm>
                    <a:off x="3938" y="1944"/>
                    <a:ext cx="51" cy="221"/>
                  </a:xfrm>
                  <a:prstGeom prst="rect">
                    <a:avLst/>
                  </a:prstGeom>
                  <a:noFill/>
                  <a:ln w="9525">
                    <a:noFill/>
                    <a:miter lim="800000"/>
                    <a:headEnd/>
                    <a:tailEnd/>
                  </a:ln>
                </p:spPr>
                <p:txBody>
                  <a:bodyPr wrap="none" lIns="0" tIns="0" rIns="0" bIns="0">
                    <a:spAutoFit/>
                  </a:bodyPr>
                  <a:lstStyle/>
                  <a:p>
                    <a:r>
                      <a:rPr lang="en-US" sz="2300">
                        <a:solidFill>
                          <a:srgbClr val="000000"/>
                        </a:solidFill>
                        <a:latin typeface="Intergraph ANSI" pitchFamily="34" charset="0"/>
                      </a:rPr>
                      <a:t> </a:t>
                    </a:r>
                    <a:endParaRPr lang="en-US"/>
                  </a:p>
                </p:txBody>
              </p:sp>
              <p:sp>
                <p:nvSpPr>
                  <p:cNvPr id="207" name="Rectangle 156"/>
                  <p:cNvSpPr>
                    <a:spLocks noChangeArrowheads="1"/>
                  </p:cNvSpPr>
                  <p:nvPr/>
                </p:nvSpPr>
                <p:spPr bwMode="auto">
                  <a:xfrm>
                    <a:off x="3833" y="1947"/>
                    <a:ext cx="92" cy="221"/>
                  </a:xfrm>
                  <a:prstGeom prst="rect">
                    <a:avLst/>
                  </a:prstGeom>
                  <a:noFill/>
                  <a:ln w="9525">
                    <a:noFill/>
                    <a:miter lim="800000"/>
                    <a:headEnd/>
                    <a:tailEnd/>
                  </a:ln>
                </p:spPr>
                <p:txBody>
                  <a:bodyPr wrap="none" lIns="0" tIns="0" rIns="0" bIns="0">
                    <a:spAutoFit/>
                  </a:bodyPr>
                  <a:lstStyle/>
                  <a:p>
                    <a:r>
                      <a:rPr lang="en-US" sz="2300" dirty="0">
                        <a:solidFill>
                          <a:srgbClr val="000000"/>
                        </a:solidFill>
                        <a:latin typeface="Times New Roman" pitchFamily="18" charset="0"/>
                      </a:rPr>
                      <a:t>2</a:t>
                    </a:r>
                    <a:endParaRPr lang="en-US" dirty="0"/>
                  </a:p>
                </p:txBody>
              </p:sp>
            </p:grpSp>
            <p:grpSp>
              <p:nvGrpSpPr>
                <p:cNvPr id="191" name="Group 158"/>
                <p:cNvGrpSpPr>
                  <a:grpSpLocks noChangeAspect="1"/>
                </p:cNvGrpSpPr>
                <p:nvPr/>
              </p:nvGrpSpPr>
              <p:grpSpPr bwMode="auto">
                <a:xfrm>
                  <a:off x="5156200" y="1541463"/>
                  <a:ext cx="644525" cy="439737"/>
                  <a:chOff x="3256" y="971"/>
                  <a:chExt cx="406" cy="277"/>
                </a:xfrm>
              </p:grpSpPr>
              <p:sp>
                <p:nvSpPr>
                  <p:cNvPr id="193" name="AutoShape 157"/>
                  <p:cNvSpPr>
                    <a:spLocks noChangeAspect="1" noChangeArrowheads="1" noTextEdit="1"/>
                  </p:cNvSpPr>
                  <p:nvPr/>
                </p:nvSpPr>
                <p:spPr bwMode="auto">
                  <a:xfrm>
                    <a:off x="3256" y="971"/>
                    <a:ext cx="406" cy="277"/>
                  </a:xfrm>
                  <a:prstGeom prst="rect">
                    <a:avLst/>
                  </a:prstGeom>
                  <a:noFill/>
                  <a:ln w="9525">
                    <a:noFill/>
                    <a:miter lim="800000"/>
                    <a:headEnd/>
                    <a:tailEnd/>
                  </a:ln>
                </p:spPr>
                <p:txBody>
                  <a:bodyPr/>
                  <a:lstStyle/>
                  <a:p>
                    <a:endParaRPr lang="fr-FR"/>
                  </a:p>
                </p:txBody>
              </p:sp>
              <p:sp>
                <p:nvSpPr>
                  <p:cNvPr id="194" name="Line 159"/>
                  <p:cNvSpPr>
                    <a:spLocks noChangeShapeType="1"/>
                  </p:cNvSpPr>
                  <p:nvPr/>
                </p:nvSpPr>
                <p:spPr bwMode="auto">
                  <a:xfrm flipV="1">
                    <a:off x="3293" y="1131"/>
                    <a:ext cx="24" cy="13"/>
                  </a:xfrm>
                  <a:prstGeom prst="line">
                    <a:avLst/>
                  </a:prstGeom>
                  <a:noFill/>
                  <a:ln w="12700">
                    <a:solidFill>
                      <a:srgbClr val="000000"/>
                    </a:solidFill>
                    <a:round/>
                    <a:headEnd/>
                    <a:tailEnd/>
                  </a:ln>
                </p:spPr>
                <p:txBody>
                  <a:bodyPr/>
                  <a:lstStyle/>
                  <a:p>
                    <a:endParaRPr lang="fr-FR"/>
                  </a:p>
                </p:txBody>
              </p:sp>
              <p:sp>
                <p:nvSpPr>
                  <p:cNvPr id="195" name="Line 160"/>
                  <p:cNvSpPr>
                    <a:spLocks noChangeShapeType="1"/>
                  </p:cNvSpPr>
                  <p:nvPr/>
                </p:nvSpPr>
                <p:spPr bwMode="auto">
                  <a:xfrm>
                    <a:off x="3317" y="1135"/>
                    <a:ext cx="36" cy="62"/>
                  </a:xfrm>
                  <a:prstGeom prst="line">
                    <a:avLst/>
                  </a:prstGeom>
                  <a:noFill/>
                  <a:ln w="25400">
                    <a:solidFill>
                      <a:srgbClr val="000000"/>
                    </a:solidFill>
                    <a:round/>
                    <a:headEnd/>
                    <a:tailEnd/>
                  </a:ln>
                </p:spPr>
                <p:txBody>
                  <a:bodyPr/>
                  <a:lstStyle/>
                  <a:p>
                    <a:endParaRPr lang="fr-FR"/>
                  </a:p>
                </p:txBody>
              </p:sp>
              <p:sp>
                <p:nvSpPr>
                  <p:cNvPr id="196" name="Line 161"/>
                  <p:cNvSpPr>
                    <a:spLocks noChangeShapeType="1"/>
                  </p:cNvSpPr>
                  <p:nvPr/>
                </p:nvSpPr>
                <p:spPr bwMode="auto">
                  <a:xfrm flipV="1">
                    <a:off x="3358" y="1010"/>
                    <a:ext cx="47" cy="187"/>
                  </a:xfrm>
                  <a:prstGeom prst="line">
                    <a:avLst/>
                  </a:prstGeom>
                  <a:noFill/>
                  <a:ln w="12700">
                    <a:solidFill>
                      <a:srgbClr val="000000"/>
                    </a:solidFill>
                    <a:round/>
                    <a:headEnd/>
                    <a:tailEnd/>
                  </a:ln>
                </p:spPr>
                <p:txBody>
                  <a:bodyPr/>
                  <a:lstStyle/>
                  <a:p>
                    <a:endParaRPr lang="fr-FR"/>
                  </a:p>
                </p:txBody>
              </p:sp>
              <p:sp>
                <p:nvSpPr>
                  <p:cNvPr id="197" name="Line 162"/>
                  <p:cNvSpPr>
                    <a:spLocks noChangeShapeType="1"/>
                  </p:cNvSpPr>
                  <p:nvPr/>
                </p:nvSpPr>
                <p:spPr bwMode="auto">
                  <a:xfrm>
                    <a:off x="3405" y="1010"/>
                    <a:ext cx="105" cy="1"/>
                  </a:xfrm>
                  <a:prstGeom prst="line">
                    <a:avLst/>
                  </a:prstGeom>
                  <a:noFill/>
                  <a:ln w="12700">
                    <a:solidFill>
                      <a:srgbClr val="000000"/>
                    </a:solidFill>
                    <a:round/>
                    <a:headEnd/>
                    <a:tailEnd/>
                  </a:ln>
                </p:spPr>
                <p:txBody>
                  <a:bodyPr/>
                  <a:lstStyle/>
                  <a:p>
                    <a:endParaRPr lang="fr-FR"/>
                  </a:p>
                </p:txBody>
              </p:sp>
              <p:sp>
                <p:nvSpPr>
                  <p:cNvPr id="198" name="Rectangle 163"/>
                  <p:cNvSpPr>
                    <a:spLocks noChangeArrowheads="1"/>
                  </p:cNvSpPr>
                  <p:nvPr/>
                </p:nvSpPr>
                <p:spPr bwMode="auto">
                  <a:xfrm>
                    <a:off x="3549" y="998"/>
                    <a:ext cx="100" cy="233"/>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sp>
                <p:nvSpPr>
                  <p:cNvPr id="199" name="Rectangle 164"/>
                  <p:cNvSpPr>
                    <a:spLocks noChangeArrowheads="1"/>
                  </p:cNvSpPr>
                  <p:nvPr/>
                </p:nvSpPr>
                <p:spPr bwMode="auto">
                  <a:xfrm>
                    <a:off x="3510" y="1019"/>
                    <a:ext cx="51" cy="221"/>
                  </a:xfrm>
                  <a:prstGeom prst="rect">
                    <a:avLst/>
                  </a:prstGeom>
                  <a:noFill/>
                  <a:ln w="9525">
                    <a:noFill/>
                    <a:miter lim="800000"/>
                    <a:headEnd/>
                    <a:tailEnd/>
                  </a:ln>
                </p:spPr>
                <p:txBody>
                  <a:bodyPr wrap="none" lIns="0" tIns="0" rIns="0" bIns="0">
                    <a:spAutoFit/>
                  </a:bodyPr>
                  <a:lstStyle/>
                  <a:p>
                    <a:r>
                      <a:rPr lang="en-US" sz="2300">
                        <a:solidFill>
                          <a:srgbClr val="000000"/>
                        </a:solidFill>
                        <a:latin typeface="Intergraph ANSI" pitchFamily="34" charset="0"/>
                      </a:rPr>
                      <a:t> </a:t>
                    </a:r>
                    <a:endParaRPr lang="en-US"/>
                  </a:p>
                </p:txBody>
              </p:sp>
              <p:sp>
                <p:nvSpPr>
                  <p:cNvPr id="200" name="Rectangle 165"/>
                  <p:cNvSpPr>
                    <a:spLocks noChangeArrowheads="1"/>
                  </p:cNvSpPr>
                  <p:nvPr/>
                </p:nvSpPr>
                <p:spPr bwMode="auto">
                  <a:xfrm>
                    <a:off x="3411" y="1022"/>
                    <a:ext cx="92" cy="221"/>
                  </a:xfrm>
                  <a:prstGeom prst="rect">
                    <a:avLst/>
                  </a:prstGeom>
                  <a:noFill/>
                  <a:ln w="9525">
                    <a:noFill/>
                    <a:miter lim="800000"/>
                    <a:headEnd/>
                    <a:tailEnd/>
                  </a:ln>
                </p:spPr>
                <p:txBody>
                  <a:bodyPr wrap="none" lIns="0" tIns="0" rIns="0" bIns="0">
                    <a:spAutoFit/>
                  </a:bodyPr>
                  <a:lstStyle/>
                  <a:p>
                    <a:r>
                      <a:rPr lang="en-US" sz="2300">
                        <a:solidFill>
                          <a:srgbClr val="000000"/>
                        </a:solidFill>
                        <a:latin typeface="Times New Roman" pitchFamily="18" charset="0"/>
                      </a:rPr>
                      <a:t>3</a:t>
                    </a:r>
                    <a:endParaRPr lang="en-US"/>
                  </a:p>
                </p:txBody>
              </p:sp>
            </p:grpSp>
            <p:sp>
              <p:nvSpPr>
                <p:cNvPr id="192" name="Freeform 167"/>
                <p:cNvSpPr>
                  <a:spLocks/>
                </p:cNvSpPr>
                <p:nvPr/>
              </p:nvSpPr>
              <p:spPr bwMode="auto">
                <a:xfrm>
                  <a:off x="5156200" y="1866900"/>
                  <a:ext cx="1651000" cy="1117600"/>
                </a:xfrm>
                <a:custGeom>
                  <a:avLst/>
                  <a:gdLst/>
                  <a:ahLst/>
                  <a:cxnLst>
                    <a:cxn ang="0">
                      <a:pos x="1040" y="704"/>
                    </a:cxn>
                    <a:cxn ang="0">
                      <a:pos x="1040" y="0"/>
                    </a:cxn>
                    <a:cxn ang="0">
                      <a:pos x="0" y="704"/>
                    </a:cxn>
                    <a:cxn ang="0">
                      <a:pos x="1040" y="704"/>
                    </a:cxn>
                  </a:cxnLst>
                  <a:rect l="0" t="0" r="r" b="b"/>
                  <a:pathLst>
                    <a:path w="1040" h="704">
                      <a:moveTo>
                        <a:pt x="1040" y="704"/>
                      </a:moveTo>
                      <a:lnTo>
                        <a:pt x="1040" y="0"/>
                      </a:lnTo>
                      <a:lnTo>
                        <a:pt x="0" y="704"/>
                      </a:lnTo>
                      <a:lnTo>
                        <a:pt x="1040" y="704"/>
                      </a:lnTo>
                      <a:close/>
                    </a:path>
                  </a:pathLst>
                </a:custGeom>
                <a:noFill/>
                <a:ln w="28575" cap="flat" cmpd="sng">
                  <a:solidFill>
                    <a:schemeClr val="tx1"/>
                  </a:solidFill>
                  <a:prstDash val="solid"/>
                  <a:round/>
                  <a:headEnd type="none" w="med" len="med"/>
                  <a:tailEnd type="none" w="med" len="med"/>
                </a:ln>
                <a:effectLst/>
              </p:spPr>
              <p:txBody>
                <a:bodyPr/>
                <a:lstStyle/>
                <a:p>
                  <a:endParaRPr lang="fr-FR"/>
                </a:p>
              </p:txBody>
            </p:sp>
          </p:grpSp>
          <p:grpSp>
            <p:nvGrpSpPr>
              <p:cNvPr id="181" name="Group 81"/>
              <p:cNvGrpSpPr>
                <a:grpSpLocks/>
              </p:cNvGrpSpPr>
              <p:nvPr/>
            </p:nvGrpSpPr>
            <p:grpSpPr bwMode="auto">
              <a:xfrm>
                <a:off x="3929743" y="4221089"/>
                <a:ext cx="1031875" cy="369888"/>
                <a:chOff x="3044" y="2510"/>
                <a:chExt cx="650" cy="233"/>
              </a:xfrm>
            </p:grpSpPr>
            <p:sp>
              <p:nvSpPr>
                <p:cNvPr id="182" name="Rectangle 29"/>
                <p:cNvSpPr>
                  <a:spLocks noChangeArrowheads="1"/>
                </p:cNvSpPr>
                <p:nvPr/>
              </p:nvSpPr>
              <p:spPr bwMode="auto">
                <a:xfrm>
                  <a:off x="3044" y="2539"/>
                  <a:ext cx="259" cy="174"/>
                </a:xfrm>
                <a:prstGeom prst="rect">
                  <a:avLst/>
                </a:prstGeom>
                <a:noFill/>
                <a:ln w="9525">
                  <a:noFill/>
                  <a:miter lim="800000"/>
                  <a:headEnd/>
                  <a:tailEnd/>
                </a:ln>
              </p:spPr>
              <p:txBody>
                <a:bodyPr wrap="none" lIns="0" tIns="0" rIns="0" bIns="0">
                  <a:spAutoFit/>
                </a:bodyPr>
                <a:lstStyle/>
                <a:p>
                  <a:r>
                    <a:rPr lang="en-US" dirty="0" smtClean="0">
                      <a:solidFill>
                        <a:srgbClr val="FF0000"/>
                      </a:solidFill>
                    </a:rPr>
                    <a:t>4</a:t>
                  </a:r>
                  <a:r>
                    <a:rPr lang="en-US" i="1" dirty="0" smtClean="0">
                      <a:solidFill>
                        <a:srgbClr val="FF0000"/>
                      </a:solidFill>
                    </a:rPr>
                    <a:t>R</a:t>
                  </a:r>
                  <a:r>
                    <a:rPr lang="en-US" dirty="0" smtClean="0">
                      <a:solidFill>
                        <a:srgbClr val="FF0000"/>
                      </a:solidFill>
                    </a:rPr>
                    <a:t> </a:t>
                  </a:r>
                  <a:r>
                    <a:rPr lang="en-US" dirty="0">
                      <a:solidFill>
                        <a:srgbClr val="FF0000"/>
                      </a:solidFill>
                    </a:rPr>
                    <a:t>=</a:t>
                  </a:r>
                </a:p>
              </p:txBody>
            </p:sp>
            <p:grpSp>
              <p:nvGrpSpPr>
                <p:cNvPr id="183" name="Group 79"/>
                <p:cNvGrpSpPr>
                  <a:grpSpLocks/>
                </p:cNvGrpSpPr>
                <p:nvPr/>
              </p:nvGrpSpPr>
              <p:grpSpPr bwMode="auto">
                <a:xfrm>
                  <a:off x="3350" y="2510"/>
                  <a:ext cx="344" cy="233"/>
                  <a:chOff x="3350" y="2510"/>
                  <a:chExt cx="344" cy="233"/>
                </a:xfrm>
              </p:grpSpPr>
              <p:sp>
                <p:nvSpPr>
                  <p:cNvPr id="184" name="Freeform 28"/>
                  <p:cNvSpPr>
                    <a:spLocks/>
                  </p:cNvSpPr>
                  <p:nvPr/>
                </p:nvSpPr>
                <p:spPr bwMode="auto">
                  <a:xfrm>
                    <a:off x="3350" y="2535"/>
                    <a:ext cx="176" cy="184"/>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ln w="31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endParaRPr lang="fr-FR">
                      <a:solidFill>
                        <a:srgbClr val="FF0000"/>
                      </a:solidFill>
                    </a:endParaRPr>
                  </a:p>
                </p:txBody>
              </p:sp>
              <p:sp>
                <p:nvSpPr>
                  <p:cNvPr id="185" name="Rectangle 78"/>
                  <p:cNvSpPr>
                    <a:spLocks noChangeArrowheads="1"/>
                  </p:cNvSpPr>
                  <p:nvPr/>
                </p:nvSpPr>
                <p:spPr bwMode="auto">
                  <a:xfrm>
                    <a:off x="3363" y="2510"/>
                    <a:ext cx="331" cy="233"/>
                  </a:xfrm>
                  <a:prstGeom prst="rect">
                    <a:avLst/>
                  </a:prstGeom>
                  <a:noFill/>
                  <a:ln w="9525">
                    <a:noFill/>
                    <a:prstDash val="dash"/>
                    <a:miter lim="800000"/>
                    <a:headEnd/>
                    <a:tailEnd/>
                  </a:ln>
                  <a:effectLst/>
                </p:spPr>
                <p:txBody>
                  <a:bodyPr wrap="none">
                    <a:spAutoFit/>
                  </a:bodyPr>
                  <a:lstStyle/>
                  <a:p>
                    <a:r>
                      <a:rPr lang="en-US" dirty="0">
                        <a:solidFill>
                          <a:srgbClr val="FF0000"/>
                        </a:solidFill>
                      </a:rPr>
                      <a:t>3 </a:t>
                    </a:r>
                    <a:r>
                      <a:rPr lang="en-US" dirty="0" smtClean="0">
                        <a:solidFill>
                          <a:srgbClr val="FF0000"/>
                        </a:solidFill>
                      </a:rPr>
                      <a:t> </a:t>
                    </a:r>
                    <a:r>
                      <a:rPr lang="en-US" i="1" dirty="0" smtClean="0">
                        <a:solidFill>
                          <a:srgbClr val="FF0000"/>
                        </a:solidFill>
                      </a:rPr>
                      <a:t>a</a:t>
                    </a:r>
                    <a:endParaRPr lang="en-US" i="1" dirty="0">
                      <a:solidFill>
                        <a:srgbClr val="FF0000"/>
                      </a:solidFill>
                    </a:endParaRPr>
                  </a:p>
                </p:txBody>
              </p:sp>
            </p:grpSp>
          </p:grpSp>
        </p:grpSp>
        <p:sp>
          <p:nvSpPr>
            <p:cNvPr id="178" name="Rectangle 163"/>
            <p:cNvSpPr>
              <a:spLocks noChangeArrowheads="1"/>
            </p:cNvSpPr>
            <p:nvPr/>
          </p:nvSpPr>
          <p:spPr bwMode="auto">
            <a:xfrm>
              <a:off x="7711329" y="3068960"/>
              <a:ext cx="158750" cy="369887"/>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sp>
          <p:nvSpPr>
            <p:cNvPr id="179" name="Rectangle 163"/>
            <p:cNvSpPr>
              <a:spLocks noChangeArrowheads="1"/>
            </p:cNvSpPr>
            <p:nvPr/>
          </p:nvSpPr>
          <p:spPr bwMode="auto">
            <a:xfrm>
              <a:off x="8316416" y="2422854"/>
              <a:ext cx="158750" cy="369887"/>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grpSp>
      <p:grpSp>
        <p:nvGrpSpPr>
          <p:cNvPr id="7" name="Group 6"/>
          <p:cNvGrpSpPr/>
          <p:nvPr/>
        </p:nvGrpSpPr>
        <p:grpSpPr>
          <a:xfrm>
            <a:off x="605506" y="3356058"/>
            <a:ext cx="3462438" cy="3025270"/>
            <a:chOff x="6084168" y="1411842"/>
            <a:chExt cx="3033394" cy="3025270"/>
          </a:xfrm>
        </p:grpSpPr>
        <p:grpSp>
          <p:nvGrpSpPr>
            <p:cNvPr id="5" name="Group 4"/>
            <p:cNvGrpSpPr/>
            <p:nvPr/>
          </p:nvGrpSpPr>
          <p:grpSpPr>
            <a:xfrm>
              <a:off x="6084168" y="1411842"/>
              <a:ext cx="2736651" cy="3025270"/>
              <a:chOff x="6084168" y="1124744"/>
              <a:chExt cx="2736651" cy="3025270"/>
            </a:xfrm>
          </p:grpSpPr>
          <p:grpSp>
            <p:nvGrpSpPr>
              <p:cNvPr id="76" name="Group 145"/>
              <p:cNvGrpSpPr>
                <a:grpSpLocks/>
              </p:cNvGrpSpPr>
              <p:nvPr/>
            </p:nvGrpSpPr>
            <p:grpSpPr bwMode="auto">
              <a:xfrm>
                <a:off x="6084168" y="1124744"/>
                <a:ext cx="2736651" cy="2364105"/>
                <a:chOff x="96" y="672"/>
                <a:chExt cx="2440" cy="2400"/>
              </a:xfrm>
            </p:grpSpPr>
            <p:grpSp>
              <p:nvGrpSpPr>
                <p:cNvPr id="77" name="Group 84"/>
                <p:cNvGrpSpPr>
                  <a:grpSpLocks noChangeAspect="1"/>
                </p:cNvGrpSpPr>
                <p:nvPr/>
              </p:nvGrpSpPr>
              <p:grpSpPr bwMode="auto">
                <a:xfrm>
                  <a:off x="96" y="672"/>
                  <a:ext cx="2440" cy="2400"/>
                  <a:chOff x="96" y="672"/>
                  <a:chExt cx="2440" cy="2400"/>
                </a:xfrm>
              </p:grpSpPr>
              <p:sp>
                <p:nvSpPr>
                  <p:cNvPr id="81" name="AutoShape 83"/>
                  <p:cNvSpPr>
                    <a:spLocks noChangeAspect="1" noChangeArrowheads="1" noTextEdit="1"/>
                  </p:cNvSpPr>
                  <p:nvPr/>
                </p:nvSpPr>
                <p:spPr bwMode="auto">
                  <a:xfrm>
                    <a:off x="96" y="672"/>
                    <a:ext cx="2440" cy="2400"/>
                  </a:xfrm>
                  <a:prstGeom prst="rect">
                    <a:avLst/>
                  </a:prstGeom>
                  <a:noFill/>
                  <a:ln w="9525">
                    <a:noFill/>
                    <a:miter lim="800000"/>
                    <a:headEnd/>
                    <a:tailEnd/>
                  </a:ln>
                </p:spPr>
                <p:txBody>
                  <a:bodyPr/>
                  <a:lstStyle/>
                  <a:p>
                    <a:endParaRPr lang="fr-FR"/>
                  </a:p>
                </p:txBody>
              </p:sp>
              <p:pic>
                <p:nvPicPr>
                  <p:cNvPr id="82" name="Picture 85"/>
                  <p:cNvPicPr>
                    <a:picLocks noChangeAspect="1" noChangeArrowheads="1"/>
                  </p:cNvPicPr>
                  <p:nvPr/>
                </p:nvPicPr>
                <p:blipFill>
                  <a:blip r:embed="rId4"/>
                  <a:srcRect/>
                  <a:stretch>
                    <a:fillRect/>
                  </a:stretch>
                </p:blipFill>
                <p:spPr bwMode="auto">
                  <a:xfrm>
                    <a:off x="216" y="792"/>
                    <a:ext cx="2184" cy="2152"/>
                  </a:xfrm>
                  <a:prstGeom prst="rect">
                    <a:avLst/>
                  </a:prstGeom>
                  <a:noFill/>
                  <a:ln w="9525">
                    <a:noFill/>
                    <a:miter lim="800000"/>
                    <a:headEnd/>
                    <a:tailEnd/>
                  </a:ln>
                </p:spPr>
              </p:pic>
              <p:grpSp>
                <p:nvGrpSpPr>
                  <p:cNvPr id="83" name="Group 101"/>
                  <p:cNvGrpSpPr>
                    <a:grpSpLocks/>
                  </p:cNvGrpSpPr>
                  <p:nvPr/>
                </p:nvGrpSpPr>
                <p:grpSpPr bwMode="auto">
                  <a:xfrm>
                    <a:off x="544" y="1336"/>
                    <a:ext cx="1672" cy="928"/>
                    <a:chOff x="544" y="1336"/>
                    <a:chExt cx="1672" cy="928"/>
                  </a:xfrm>
                </p:grpSpPr>
                <p:sp>
                  <p:nvSpPr>
                    <p:cNvPr id="127" name="Freeform 86"/>
                    <p:cNvSpPr>
                      <a:spLocks/>
                    </p:cNvSpPr>
                    <p:nvPr/>
                  </p:nvSpPr>
                  <p:spPr bwMode="auto">
                    <a:xfrm>
                      <a:off x="544" y="2176"/>
                      <a:ext cx="112" cy="88"/>
                    </a:xfrm>
                    <a:custGeom>
                      <a:avLst/>
                      <a:gdLst/>
                      <a:ahLst/>
                      <a:cxnLst>
                        <a:cxn ang="0">
                          <a:pos x="0" y="88"/>
                        </a:cxn>
                        <a:cxn ang="0">
                          <a:pos x="72" y="0"/>
                        </a:cxn>
                        <a:cxn ang="0">
                          <a:pos x="64" y="56"/>
                        </a:cxn>
                        <a:cxn ang="0">
                          <a:pos x="112" y="72"/>
                        </a:cxn>
                        <a:cxn ang="0">
                          <a:pos x="0" y="88"/>
                        </a:cxn>
                      </a:cxnLst>
                      <a:rect l="0" t="0" r="r" b="b"/>
                      <a:pathLst>
                        <a:path w="112" h="88">
                          <a:moveTo>
                            <a:pt x="0" y="88"/>
                          </a:moveTo>
                          <a:lnTo>
                            <a:pt x="72" y="0"/>
                          </a:lnTo>
                          <a:lnTo>
                            <a:pt x="64" y="56"/>
                          </a:lnTo>
                          <a:lnTo>
                            <a:pt x="112" y="72"/>
                          </a:lnTo>
                          <a:lnTo>
                            <a:pt x="0" y="88"/>
                          </a:lnTo>
                          <a:close/>
                        </a:path>
                      </a:pathLst>
                    </a:custGeom>
                    <a:solidFill>
                      <a:srgbClr val="663300"/>
                    </a:solidFill>
                    <a:ln w="12700">
                      <a:solidFill>
                        <a:srgbClr val="663300"/>
                      </a:solidFill>
                      <a:prstDash val="solid"/>
                      <a:round/>
                      <a:headEnd/>
                      <a:tailEnd/>
                    </a:ln>
                  </p:spPr>
                  <p:txBody>
                    <a:bodyPr/>
                    <a:lstStyle/>
                    <a:p>
                      <a:endParaRPr lang="fr-FR"/>
                    </a:p>
                  </p:txBody>
                </p:sp>
                <p:sp>
                  <p:nvSpPr>
                    <p:cNvPr id="128" name="Freeform 87"/>
                    <p:cNvSpPr>
                      <a:spLocks/>
                    </p:cNvSpPr>
                    <p:nvPr/>
                  </p:nvSpPr>
                  <p:spPr bwMode="auto">
                    <a:xfrm>
                      <a:off x="2104" y="1336"/>
                      <a:ext cx="112" cy="88"/>
                    </a:xfrm>
                    <a:custGeom>
                      <a:avLst/>
                      <a:gdLst/>
                      <a:ahLst/>
                      <a:cxnLst>
                        <a:cxn ang="0">
                          <a:pos x="112" y="0"/>
                        </a:cxn>
                        <a:cxn ang="0">
                          <a:pos x="40" y="88"/>
                        </a:cxn>
                        <a:cxn ang="0">
                          <a:pos x="48" y="32"/>
                        </a:cxn>
                        <a:cxn ang="0">
                          <a:pos x="0" y="16"/>
                        </a:cxn>
                        <a:cxn ang="0">
                          <a:pos x="112" y="0"/>
                        </a:cxn>
                      </a:cxnLst>
                      <a:rect l="0" t="0" r="r" b="b"/>
                      <a:pathLst>
                        <a:path w="112" h="88">
                          <a:moveTo>
                            <a:pt x="112" y="0"/>
                          </a:moveTo>
                          <a:lnTo>
                            <a:pt x="40" y="88"/>
                          </a:lnTo>
                          <a:lnTo>
                            <a:pt x="48" y="32"/>
                          </a:lnTo>
                          <a:lnTo>
                            <a:pt x="0" y="16"/>
                          </a:lnTo>
                          <a:lnTo>
                            <a:pt x="112" y="0"/>
                          </a:lnTo>
                          <a:close/>
                        </a:path>
                      </a:pathLst>
                    </a:custGeom>
                    <a:solidFill>
                      <a:srgbClr val="663300"/>
                    </a:solidFill>
                    <a:ln w="12700">
                      <a:solidFill>
                        <a:srgbClr val="663300"/>
                      </a:solidFill>
                      <a:prstDash val="solid"/>
                      <a:round/>
                      <a:headEnd/>
                      <a:tailEnd/>
                    </a:ln>
                  </p:spPr>
                  <p:txBody>
                    <a:bodyPr/>
                    <a:lstStyle/>
                    <a:p>
                      <a:endParaRPr lang="fr-FR"/>
                    </a:p>
                  </p:txBody>
                </p:sp>
                <p:sp>
                  <p:nvSpPr>
                    <p:cNvPr id="129" name="Freeform 88"/>
                    <p:cNvSpPr>
                      <a:spLocks/>
                    </p:cNvSpPr>
                    <p:nvPr/>
                  </p:nvSpPr>
                  <p:spPr bwMode="auto">
                    <a:xfrm>
                      <a:off x="600" y="2192"/>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0" name="Freeform 89"/>
                    <p:cNvSpPr>
                      <a:spLocks/>
                    </p:cNvSpPr>
                    <p:nvPr/>
                  </p:nvSpPr>
                  <p:spPr bwMode="auto">
                    <a:xfrm>
                      <a:off x="728" y="2120"/>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1" name="Freeform 90"/>
                    <p:cNvSpPr>
                      <a:spLocks/>
                    </p:cNvSpPr>
                    <p:nvPr/>
                  </p:nvSpPr>
                  <p:spPr bwMode="auto">
                    <a:xfrm>
                      <a:off x="848" y="2048"/>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2" name="Freeform 91"/>
                    <p:cNvSpPr>
                      <a:spLocks/>
                    </p:cNvSpPr>
                    <p:nvPr/>
                  </p:nvSpPr>
                  <p:spPr bwMode="auto">
                    <a:xfrm>
                      <a:off x="976" y="1976"/>
                      <a:ext cx="88" cy="64"/>
                    </a:xfrm>
                    <a:custGeom>
                      <a:avLst/>
                      <a:gdLst/>
                      <a:ahLst/>
                      <a:cxnLst>
                        <a:cxn ang="0">
                          <a:pos x="0" y="40"/>
                        </a:cxn>
                        <a:cxn ang="0">
                          <a:pos x="64" y="0"/>
                        </a:cxn>
                        <a:cxn ang="0">
                          <a:pos x="88" y="24"/>
                        </a:cxn>
                        <a:cxn ang="0">
                          <a:pos x="24" y="64"/>
                        </a:cxn>
                        <a:cxn ang="0">
                          <a:pos x="0" y="40"/>
                        </a:cxn>
                      </a:cxnLst>
                      <a:rect l="0" t="0" r="r" b="b"/>
                      <a:pathLst>
                        <a:path w="88" h="64">
                          <a:moveTo>
                            <a:pt x="0" y="40"/>
                          </a:moveTo>
                          <a:lnTo>
                            <a:pt x="64" y="0"/>
                          </a:lnTo>
                          <a:lnTo>
                            <a:pt x="88" y="24"/>
                          </a:lnTo>
                          <a:lnTo>
                            <a:pt x="24" y="64"/>
                          </a:lnTo>
                          <a:lnTo>
                            <a:pt x="0" y="40"/>
                          </a:lnTo>
                          <a:close/>
                        </a:path>
                      </a:pathLst>
                    </a:custGeom>
                    <a:solidFill>
                      <a:srgbClr val="663300"/>
                    </a:solidFill>
                    <a:ln w="9525">
                      <a:noFill/>
                      <a:round/>
                      <a:headEnd/>
                      <a:tailEnd/>
                    </a:ln>
                  </p:spPr>
                  <p:txBody>
                    <a:bodyPr/>
                    <a:lstStyle/>
                    <a:p>
                      <a:endParaRPr lang="fr-FR"/>
                    </a:p>
                  </p:txBody>
                </p:sp>
                <p:sp>
                  <p:nvSpPr>
                    <p:cNvPr id="133" name="Freeform 92"/>
                    <p:cNvSpPr>
                      <a:spLocks/>
                    </p:cNvSpPr>
                    <p:nvPr/>
                  </p:nvSpPr>
                  <p:spPr bwMode="auto">
                    <a:xfrm>
                      <a:off x="1104" y="1904"/>
                      <a:ext cx="88" cy="64"/>
                    </a:xfrm>
                    <a:custGeom>
                      <a:avLst/>
                      <a:gdLst/>
                      <a:ahLst/>
                      <a:cxnLst>
                        <a:cxn ang="0">
                          <a:pos x="0" y="40"/>
                        </a:cxn>
                        <a:cxn ang="0">
                          <a:pos x="64" y="0"/>
                        </a:cxn>
                        <a:cxn ang="0">
                          <a:pos x="88" y="24"/>
                        </a:cxn>
                        <a:cxn ang="0">
                          <a:pos x="24" y="64"/>
                        </a:cxn>
                        <a:cxn ang="0">
                          <a:pos x="0" y="40"/>
                        </a:cxn>
                      </a:cxnLst>
                      <a:rect l="0" t="0" r="r" b="b"/>
                      <a:pathLst>
                        <a:path w="88" h="64">
                          <a:moveTo>
                            <a:pt x="0" y="40"/>
                          </a:moveTo>
                          <a:lnTo>
                            <a:pt x="64" y="0"/>
                          </a:lnTo>
                          <a:lnTo>
                            <a:pt x="88" y="24"/>
                          </a:lnTo>
                          <a:lnTo>
                            <a:pt x="24" y="64"/>
                          </a:lnTo>
                          <a:lnTo>
                            <a:pt x="0" y="40"/>
                          </a:lnTo>
                          <a:close/>
                        </a:path>
                      </a:pathLst>
                    </a:custGeom>
                    <a:solidFill>
                      <a:srgbClr val="663300"/>
                    </a:solidFill>
                    <a:ln w="9525">
                      <a:noFill/>
                      <a:round/>
                      <a:headEnd/>
                      <a:tailEnd/>
                    </a:ln>
                  </p:spPr>
                  <p:txBody>
                    <a:bodyPr/>
                    <a:lstStyle/>
                    <a:p>
                      <a:endParaRPr lang="fr-FR"/>
                    </a:p>
                  </p:txBody>
                </p:sp>
                <p:sp>
                  <p:nvSpPr>
                    <p:cNvPr id="134" name="Freeform 93"/>
                    <p:cNvSpPr>
                      <a:spLocks/>
                    </p:cNvSpPr>
                    <p:nvPr/>
                  </p:nvSpPr>
                  <p:spPr bwMode="auto">
                    <a:xfrm>
                      <a:off x="1232" y="1840"/>
                      <a:ext cx="80" cy="56"/>
                    </a:xfrm>
                    <a:custGeom>
                      <a:avLst/>
                      <a:gdLst/>
                      <a:ahLst/>
                      <a:cxnLst>
                        <a:cxn ang="0">
                          <a:pos x="0" y="32"/>
                        </a:cxn>
                        <a:cxn ang="0">
                          <a:pos x="56" y="0"/>
                        </a:cxn>
                        <a:cxn ang="0">
                          <a:pos x="80" y="24"/>
                        </a:cxn>
                        <a:cxn ang="0">
                          <a:pos x="24" y="56"/>
                        </a:cxn>
                        <a:cxn ang="0">
                          <a:pos x="0" y="32"/>
                        </a:cxn>
                      </a:cxnLst>
                      <a:rect l="0" t="0" r="r" b="b"/>
                      <a:pathLst>
                        <a:path w="80" h="56">
                          <a:moveTo>
                            <a:pt x="0" y="32"/>
                          </a:moveTo>
                          <a:lnTo>
                            <a:pt x="56" y="0"/>
                          </a:lnTo>
                          <a:lnTo>
                            <a:pt x="80" y="24"/>
                          </a:lnTo>
                          <a:lnTo>
                            <a:pt x="24" y="56"/>
                          </a:lnTo>
                          <a:lnTo>
                            <a:pt x="0" y="32"/>
                          </a:lnTo>
                          <a:close/>
                        </a:path>
                      </a:pathLst>
                    </a:custGeom>
                    <a:solidFill>
                      <a:srgbClr val="663300"/>
                    </a:solidFill>
                    <a:ln w="9525">
                      <a:noFill/>
                      <a:round/>
                      <a:headEnd/>
                      <a:tailEnd/>
                    </a:ln>
                  </p:spPr>
                  <p:txBody>
                    <a:bodyPr/>
                    <a:lstStyle/>
                    <a:p>
                      <a:endParaRPr lang="fr-FR"/>
                    </a:p>
                  </p:txBody>
                </p:sp>
                <p:sp>
                  <p:nvSpPr>
                    <p:cNvPr id="135" name="Freeform 94"/>
                    <p:cNvSpPr>
                      <a:spLocks/>
                    </p:cNvSpPr>
                    <p:nvPr/>
                  </p:nvSpPr>
                  <p:spPr bwMode="auto">
                    <a:xfrm>
                      <a:off x="1352" y="1768"/>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6" name="Freeform 95"/>
                    <p:cNvSpPr>
                      <a:spLocks/>
                    </p:cNvSpPr>
                    <p:nvPr/>
                  </p:nvSpPr>
                  <p:spPr bwMode="auto">
                    <a:xfrm>
                      <a:off x="1480" y="1696"/>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7" name="Freeform 96"/>
                    <p:cNvSpPr>
                      <a:spLocks/>
                    </p:cNvSpPr>
                    <p:nvPr/>
                  </p:nvSpPr>
                  <p:spPr bwMode="auto">
                    <a:xfrm>
                      <a:off x="1608" y="1624"/>
                      <a:ext cx="80" cy="64"/>
                    </a:xfrm>
                    <a:custGeom>
                      <a:avLst/>
                      <a:gdLst/>
                      <a:ahLst/>
                      <a:cxnLst>
                        <a:cxn ang="0">
                          <a:pos x="0" y="40"/>
                        </a:cxn>
                        <a:cxn ang="0">
                          <a:pos x="56" y="0"/>
                        </a:cxn>
                        <a:cxn ang="0">
                          <a:pos x="80" y="24"/>
                        </a:cxn>
                        <a:cxn ang="0">
                          <a:pos x="24" y="64"/>
                        </a:cxn>
                        <a:cxn ang="0">
                          <a:pos x="0" y="40"/>
                        </a:cxn>
                      </a:cxnLst>
                      <a:rect l="0" t="0" r="r" b="b"/>
                      <a:pathLst>
                        <a:path w="80" h="64">
                          <a:moveTo>
                            <a:pt x="0" y="40"/>
                          </a:moveTo>
                          <a:lnTo>
                            <a:pt x="56" y="0"/>
                          </a:lnTo>
                          <a:lnTo>
                            <a:pt x="80" y="24"/>
                          </a:lnTo>
                          <a:lnTo>
                            <a:pt x="24" y="64"/>
                          </a:lnTo>
                          <a:lnTo>
                            <a:pt x="0" y="40"/>
                          </a:lnTo>
                          <a:close/>
                        </a:path>
                      </a:pathLst>
                    </a:custGeom>
                    <a:solidFill>
                      <a:srgbClr val="663300"/>
                    </a:solidFill>
                    <a:ln w="9525">
                      <a:noFill/>
                      <a:round/>
                      <a:headEnd/>
                      <a:tailEnd/>
                    </a:ln>
                  </p:spPr>
                  <p:txBody>
                    <a:bodyPr/>
                    <a:lstStyle/>
                    <a:p>
                      <a:endParaRPr lang="fr-FR"/>
                    </a:p>
                  </p:txBody>
                </p:sp>
                <p:sp>
                  <p:nvSpPr>
                    <p:cNvPr id="138" name="Freeform 97"/>
                    <p:cNvSpPr>
                      <a:spLocks/>
                    </p:cNvSpPr>
                    <p:nvPr/>
                  </p:nvSpPr>
                  <p:spPr bwMode="auto">
                    <a:xfrm>
                      <a:off x="1728" y="1560"/>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39" name="Freeform 98"/>
                    <p:cNvSpPr>
                      <a:spLocks/>
                    </p:cNvSpPr>
                    <p:nvPr/>
                  </p:nvSpPr>
                  <p:spPr bwMode="auto">
                    <a:xfrm>
                      <a:off x="1856" y="1488"/>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40" name="Freeform 99"/>
                    <p:cNvSpPr>
                      <a:spLocks/>
                    </p:cNvSpPr>
                    <p:nvPr/>
                  </p:nvSpPr>
                  <p:spPr bwMode="auto">
                    <a:xfrm>
                      <a:off x="1984" y="1416"/>
                      <a:ext cx="88" cy="56"/>
                    </a:xfrm>
                    <a:custGeom>
                      <a:avLst/>
                      <a:gdLst/>
                      <a:ahLst/>
                      <a:cxnLst>
                        <a:cxn ang="0">
                          <a:pos x="0" y="32"/>
                        </a:cxn>
                        <a:cxn ang="0">
                          <a:pos x="64" y="0"/>
                        </a:cxn>
                        <a:cxn ang="0">
                          <a:pos x="88" y="24"/>
                        </a:cxn>
                        <a:cxn ang="0">
                          <a:pos x="24" y="56"/>
                        </a:cxn>
                        <a:cxn ang="0">
                          <a:pos x="0" y="32"/>
                        </a:cxn>
                      </a:cxnLst>
                      <a:rect l="0" t="0" r="r" b="b"/>
                      <a:pathLst>
                        <a:path w="88" h="56">
                          <a:moveTo>
                            <a:pt x="0" y="32"/>
                          </a:moveTo>
                          <a:lnTo>
                            <a:pt x="64" y="0"/>
                          </a:lnTo>
                          <a:lnTo>
                            <a:pt x="88" y="24"/>
                          </a:lnTo>
                          <a:lnTo>
                            <a:pt x="24" y="56"/>
                          </a:lnTo>
                          <a:lnTo>
                            <a:pt x="0" y="32"/>
                          </a:lnTo>
                          <a:close/>
                        </a:path>
                      </a:pathLst>
                    </a:custGeom>
                    <a:solidFill>
                      <a:srgbClr val="663300"/>
                    </a:solidFill>
                    <a:ln w="9525">
                      <a:noFill/>
                      <a:round/>
                      <a:headEnd/>
                      <a:tailEnd/>
                    </a:ln>
                  </p:spPr>
                  <p:txBody>
                    <a:bodyPr/>
                    <a:lstStyle/>
                    <a:p>
                      <a:endParaRPr lang="fr-FR"/>
                    </a:p>
                  </p:txBody>
                </p:sp>
                <p:sp>
                  <p:nvSpPr>
                    <p:cNvPr id="141" name="Freeform 100"/>
                    <p:cNvSpPr>
                      <a:spLocks/>
                    </p:cNvSpPr>
                    <p:nvPr/>
                  </p:nvSpPr>
                  <p:spPr bwMode="auto">
                    <a:xfrm>
                      <a:off x="2104" y="1360"/>
                      <a:ext cx="64" cy="48"/>
                    </a:xfrm>
                    <a:custGeom>
                      <a:avLst/>
                      <a:gdLst/>
                      <a:ahLst/>
                      <a:cxnLst>
                        <a:cxn ang="0">
                          <a:pos x="0" y="24"/>
                        </a:cxn>
                        <a:cxn ang="0">
                          <a:pos x="40" y="0"/>
                        </a:cxn>
                        <a:cxn ang="0">
                          <a:pos x="64" y="24"/>
                        </a:cxn>
                        <a:cxn ang="0">
                          <a:pos x="24" y="48"/>
                        </a:cxn>
                        <a:cxn ang="0">
                          <a:pos x="0" y="24"/>
                        </a:cxn>
                      </a:cxnLst>
                      <a:rect l="0" t="0" r="r" b="b"/>
                      <a:pathLst>
                        <a:path w="64" h="48">
                          <a:moveTo>
                            <a:pt x="0" y="24"/>
                          </a:moveTo>
                          <a:lnTo>
                            <a:pt x="40" y="0"/>
                          </a:lnTo>
                          <a:lnTo>
                            <a:pt x="64" y="24"/>
                          </a:lnTo>
                          <a:lnTo>
                            <a:pt x="24" y="48"/>
                          </a:lnTo>
                          <a:lnTo>
                            <a:pt x="0" y="24"/>
                          </a:lnTo>
                          <a:close/>
                        </a:path>
                      </a:pathLst>
                    </a:custGeom>
                    <a:solidFill>
                      <a:srgbClr val="663300"/>
                    </a:solidFill>
                    <a:ln w="9525">
                      <a:noFill/>
                      <a:round/>
                      <a:headEnd/>
                      <a:tailEnd/>
                    </a:ln>
                  </p:spPr>
                  <p:txBody>
                    <a:bodyPr/>
                    <a:lstStyle/>
                    <a:p>
                      <a:endParaRPr lang="fr-FR"/>
                    </a:p>
                  </p:txBody>
                </p:sp>
              </p:grpSp>
              <p:grpSp>
                <p:nvGrpSpPr>
                  <p:cNvPr id="84" name="Group 116"/>
                  <p:cNvGrpSpPr>
                    <a:grpSpLocks/>
                  </p:cNvGrpSpPr>
                  <p:nvPr/>
                </p:nvGrpSpPr>
                <p:grpSpPr bwMode="auto">
                  <a:xfrm>
                    <a:off x="1240" y="968"/>
                    <a:ext cx="312" cy="1784"/>
                    <a:chOff x="1240" y="968"/>
                    <a:chExt cx="312" cy="1784"/>
                  </a:xfrm>
                </p:grpSpPr>
                <p:sp>
                  <p:nvSpPr>
                    <p:cNvPr id="113" name="Freeform 102"/>
                    <p:cNvSpPr>
                      <a:spLocks/>
                    </p:cNvSpPr>
                    <p:nvPr/>
                  </p:nvSpPr>
                  <p:spPr bwMode="auto">
                    <a:xfrm>
                      <a:off x="1240" y="2640"/>
                      <a:ext cx="80" cy="112"/>
                    </a:xfrm>
                    <a:custGeom>
                      <a:avLst/>
                      <a:gdLst/>
                      <a:ahLst/>
                      <a:cxnLst>
                        <a:cxn ang="0">
                          <a:pos x="24" y="112"/>
                        </a:cxn>
                        <a:cxn ang="0">
                          <a:pos x="0" y="0"/>
                        </a:cxn>
                        <a:cxn ang="0">
                          <a:pos x="32" y="40"/>
                        </a:cxn>
                        <a:cxn ang="0">
                          <a:pos x="80" y="16"/>
                        </a:cxn>
                        <a:cxn ang="0">
                          <a:pos x="24" y="112"/>
                        </a:cxn>
                      </a:cxnLst>
                      <a:rect l="0" t="0" r="r" b="b"/>
                      <a:pathLst>
                        <a:path w="80" h="112">
                          <a:moveTo>
                            <a:pt x="24" y="112"/>
                          </a:moveTo>
                          <a:lnTo>
                            <a:pt x="0" y="0"/>
                          </a:lnTo>
                          <a:lnTo>
                            <a:pt x="32" y="40"/>
                          </a:lnTo>
                          <a:lnTo>
                            <a:pt x="80" y="16"/>
                          </a:lnTo>
                          <a:lnTo>
                            <a:pt x="24" y="112"/>
                          </a:lnTo>
                          <a:close/>
                        </a:path>
                      </a:pathLst>
                    </a:custGeom>
                    <a:solidFill>
                      <a:srgbClr val="663300"/>
                    </a:solidFill>
                    <a:ln w="12700">
                      <a:solidFill>
                        <a:srgbClr val="663300"/>
                      </a:solidFill>
                      <a:prstDash val="solid"/>
                      <a:round/>
                      <a:headEnd/>
                      <a:tailEnd/>
                    </a:ln>
                  </p:spPr>
                  <p:txBody>
                    <a:bodyPr/>
                    <a:lstStyle/>
                    <a:p>
                      <a:endParaRPr lang="fr-FR"/>
                    </a:p>
                  </p:txBody>
                </p:sp>
                <p:sp>
                  <p:nvSpPr>
                    <p:cNvPr id="114" name="Freeform 103"/>
                    <p:cNvSpPr>
                      <a:spLocks/>
                    </p:cNvSpPr>
                    <p:nvPr/>
                  </p:nvSpPr>
                  <p:spPr bwMode="auto">
                    <a:xfrm>
                      <a:off x="1472" y="968"/>
                      <a:ext cx="80" cy="112"/>
                    </a:xfrm>
                    <a:custGeom>
                      <a:avLst/>
                      <a:gdLst/>
                      <a:ahLst/>
                      <a:cxnLst>
                        <a:cxn ang="0">
                          <a:pos x="56" y="0"/>
                        </a:cxn>
                        <a:cxn ang="0">
                          <a:pos x="80" y="112"/>
                        </a:cxn>
                        <a:cxn ang="0">
                          <a:pos x="48" y="72"/>
                        </a:cxn>
                        <a:cxn ang="0">
                          <a:pos x="0" y="96"/>
                        </a:cxn>
                        <a:cxn ang="0">
                          <a:pos x="56" y="0"/>
                        </a:cxn>
                      </a:cxnLst>
                      <a:rect l="0" t="0" r="r" b="b"/>
                      <a:pathLst>
                        <a:path w="80" h="112">
                          <a:moveTo>
                            <a:pt x="56" y="0"/>
                          </a:moveTo>
                          <a:lnTo>
                            <a:pt x="80" y="112"/>
                          </a:lnTo>
                          <a:lnTo>
                            <a:pt x="48" y="72"/>
                          </a:lnTo>
                          <a:lnTo>
                            <a:pt x="0" y="96"/>
                          </a:lnTo>
                          <a:lnTo>
                            <a:pt x="56" y="0"/>
                          </a:lnTo>
                          <a:close/>
                        </a:path>
                      </a:pathLst>
                    </a:custGeom>
                    <a:solidFill>
                      <a:srgbClr val="663300"/>
                    </a:solidFill>
                    <a:ln w="12700">
                      <a:solidFill>
                        <a:srgbClr val="663300"/>
                      </a:solidFill>
                      <a:prstDash val="solid"/>
                      <a:round/>
                      <a:headEnd/>
                      <a:tailEnd/>
                    </a:ln>
                  </p:spPr>
                  <p:txBody>
                    <a:bodyPr/>
                    <a:lstStyle/>
                    <a:p>
                      <a:endParaRPr lang="fr-FR"/>
                    </a:p>
                  </p:txBody>
                </p:sp>
                <p:sp>
                  <p:nvSpPr>
                    <p:cNvPr id="115" name="Freeform 104"/>
                    <p:cNvSpPr>
                      <a:spLocks/>
                    </p:cNvSpPr>
                    <p:nvPr/>
                  </p:nvSpPr>
                  <p:spPr bwMode="auto">
                    <a:xfrm>
                      <a:off x="1264" y="2600"/>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16" name="Freeform 105"/>
                    <p:cNvSpPr>
                      <a:spLocks/>
                    </p:cNvSpPr>
                    <p:nvPr/>
                  </p:nvSpPr>
                  <p:spPr bwMode="auto">
                    <a:xfrm>
                      <a:off x="1288" y="2456"/>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17" name="Freeform 106"/>
                    <p:cNvSpPr>
                      <a:spLocks/>
                    </p:cNvSpPr>
                    <p:nvPr/>
                  </p:nvSpPr>
                  <p:spPr bwMode="auto">
                    <a:xfrm>
                      <a:off x="1304" y="2320"/>
                      <a:ext cx="40" cy="88"/>
                    </a:xfrm>
                    <a:custGeom>
                      <a:avLst/>
                      <a:gdLst/>
                      <a:ahLst/>
                      <a:cxnLst>
                        <a:cxn ang="0">
                          <a:pos x="0" y="64"/>
                        </a:cxn>
                        <a:cxn ang="0">
                          <a:pos x="16" y="0"/>
                        </a:cxn>
                        <a:cxn ang="0">
                          <a:pos x="40" y="24"/>
                        </a:cxn>
                        <a:cxn ang="0">
                          <a:pos x="24" y="88"/>
                        </a:cxn>
                        <a:cxn ang="0">
                          <a:pos x="0" y="64"/>
                        </a:cxn>
                      </a:cxnLst>
                      <a:rect l="0" t="0" r="r" b="b"/>
                      <a:pathLst>
                        <a:path w="40" h="88">
                          <a:moveTo>
                            <a:pt x="0" y="64"/>
                          </a:moveTo>
                          <a:lnTo>
                            <a:pt x="16" y="0"/>
                          </a:lnTo>
                          <a:lnTo>
                            <a:pt x="40" y="24"/>
                          </a:lnTo>
                          <a:lnTo>
                            <a:pt x="24" y="88"/>
                          </a:lnTo>
                          <a:lnTo>
                            <a:pt x="0" y="64"/>
                          </a:lnTo>
                          <a:close/>
                        </a:path>
                      </a:pathLst>
                    </a:custGeom>
                    <a:solidFill>
                      <a:srgbClr val="663300"/>
                    </a:solidFill>
                    <a:ln w="9525">
                      <a:noFill/>
                      <a:round/>
                      <a:headEnd/>
                      <a:tailEnd/>
                    </a:ln>
                  </p:spPr>
                  <p:txBody>
                    <a:bodyPr/>
                    <a:lstStyle/>
                    <a:p>
                      <a:endParaRPr lang="fr-FR"/>
                    </a:p>
                  </p:txBody>
                </p:sp>
                <p:sp>
                  <p:nvSpPr>
                    <p:cNvPr id="118" name="Freeform 107"/>
                    <p:cNvSpPr>
                      <a:spLocks/>
                    </p:cNvSpPr>
                    <p:nvPr/>
                  </p:nvSpPr>
                  <p:spPr bwMode="auto">
                    <a:xfrm>
                      <a:off x="1328" y="2176"/>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19" name="Freeform 108"/>
                    <p:cNvSpPr>
                      <a:spLocks/>
                    </p:cNvSpPr>
                    <p:nvPr/>
                  </p:nvSpPr>
                  <p:spPr bwMode="auto">
                    <a:xfrm>
                      <a:off x="1352" y="2032"/>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20" name="Freeform 109"/>
                    <p:cNvSpPr>
                      <a:spLocks/>
                    </p:cNvSpPr>
                    <p:nvPr/>
                  </p:nvSpPr>
                  <p:spPr bwMode="auto">
                    <a:xfrm>
                      <a:off x="1368" y="1888"/>
                      <a:ext cx="40" cy="96"/>
                    </a:xfrm>
                    <a:custGeom>
                      <a:avLst/>
                      <a:gdLst/>
                      <a:ahLst/>
                      <a:cxnLst>
                        <a:cxn ang="0">
                          <a:pos x="0" y="72"/>
                        </a:cxn>
                        <a:cxn ang="0">
                          <a:pos x="16" y="0"/>
                        </a:cxn>
                        <a:cxn ang="0">
                          <a:pos x="40" y="24"/>
                        </a:cxn>
                        <a:cxn ang="0">
                          <a:pos x="24" y="96"/>
                        </a:cxn>
                        <a:cxn ang="0">
                          <a:pos x="0" y="72"/>
                        </a:cxn>
                      </a:cxnLst>
                      <a:rect l="0" t="0" r="r" b="b"/>
                      <a:pathLst>
                        <a:path w="40" h="96">
                          <a:moveTo>
                            <a:pt x="0" y="72"/>
                          </a:moveTo>
                          <a:lnTo>
                            <a:pt x="16" y="0"/>
                          </a:lnTo>
                          <a:lnTo>
                            <a:pt x="40" y="24"/>
                          </a:lnTo>
                          <a:lnTo>
                            <a:pt x="24" y="96"/>
                          </a:lnTo>
                          <a:lnTo>
                            <a:pt x="0" y="72"/>
                          </a:lnTo>
                          <a:close/>
                        </a:path>
                      </a:pathLst>
                    </a:custGeom>
                    <a:solidFill>
                      <a:srgbClr val="663300"/>
                    </a:solidFill>
                    <a:ln w="9525">
                      <a:noFill/>
                      <a:round/>
                      <a:headEnd/>
                      <a:tailEnd/>
                    </a:ln>
                  </p:spPr>
                  <p:txBody>
                    <a:bodyPr/>
                    <a:lstStyle/>
                    <a:p>
                      <a:endParaRPr lang="fr-FR"/>
                    </a:p>
                  </p:txBody>
                </p:sp>
                <p:sp>
                  <p:nvSpPr>
                    <p:cNvPr id="121" name="Freeform 110"/>
                    <p:cNvSpPr>
                      <a:spLocks/>
                    </p:cNvSpPr>
                    <p:nvPr/>
                  </p:nvSpPr>
                  <p:spPr bwMode="auto">
                    <a:xfrm>
                      <a:off x="1392" y="1744"/>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22" name="Freeform 111"/>
                    <p:cNvSpPr>
                      <a:spLocks/>
                    </p:cNvSpPr>
                    <p:nvPr/>
                  </p:nvSpPr>
                  <p:spPr bwMode="auto">
                    <a:xfrm>
                      <a:off x="1416" y="1608"/>
                      <a:ext cx="32" cy="88"/>
                    </a:xfrm>
                    <a:custGeom>
                      <a:avLst/>
                      <a:gdLst/>
                      <a:ahLst/>
                      <a:cxnLst>
                        <a:cxn ang="0">
                          <a:pos x="0" y="64"/>
                        </a:cxn>
                        <a:cxn ang="0">
                          <a:pos x="8" y="0"/>
                        </a:cxn>
                        <a:cxn ang="0">
                          <a:pos x="32" y="24"/>
                        </a:cxn>
                        <a:cxn ang="0">
                          <a:pos x="24" y="88"/>
                        </a:cxn>
                        <a:cxn ang="0">
                          <a:pos x="0" y="64"/>
                        </a:cxn>
                      </a:cxnLst>
                      <a:rect l="0" t="0" r="r" b="b"/>
                      <a:pathLst>
                        <a:path w="32" h="88">
                          <a:moveTo>
                            <a:pt x="0" y="64"/>
                          </a:moveTo>
                          <a:lnTo>
                            <a:pt x="8" y="0"/>
                          </a:lnTo>
                          <a:lnTo>
                            <a:pt x="32" y="24"/>
                          </a:lnTo>
                          <a:lnTo>
                            <a:pt x="24" y="88"/>
                          </a:lnTo>
                          <a:lnTo>
                            <a:pt x="0" y="64"/>
                          </a:lnTo>
                          <a:close/>
                        </a:path>
                      </a:pathLst>
                    </a:custGeom>
                    <a:solidFill>
                      <a:srgbClr val="663300"/>
                    </a:solidFill>
                    <a:ln w="9525">
                      <a:noFill/>
                      <a:round/>
                      <a:headEnd/>
                      <a:tailEnd/>
                    </a:ln>
                  </p:spPr>
                  <p:txBody>
                    <a:bodyPr/>
                    <a:lstStyle/>
                    <a:p>
                      <a:endParaRPr lang="fr-FR"/>
                    </a:p>
                  </p:txBody>
                </p:sp>
                <p:sp>
                  <p:nvSpPr>
                    <p:cNvPr id="123" name="Freeform 112"/>
                    <p:cNvSpPr>
                      <a:spLocks/>
                    </p:cNvSpPr>
                    <p:nvPr/>
                  </p:nvSpPr>
                  <p:spPr bwMode="auto">
                    <a:xfrm>
                      <a:off x="1440" y="1464"/>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24" name="Freeform 113"/>
                    <p:cNvSpPr>
                      <a:spLocks/>
                    </p:cNvSpPr>
                    <p:nvPr/>
                  </p:nvSpPr>
                  <p:spPr bwMode="auto">
                    <a:xfrm>
                      <a:off x="1456" y="1320"/>
                      <a:ext cx="40" cy="96"/>
                    </a:xfrm>
                    <a:custGeom>
                      <a:avLst/>
                      <a:gdLst/>
                      <a:ahLst/>
                      <a:cxnLst>
                        <a:cxn ang="0">
                          <a:pos x="0" y="72"/>
                        </a:cxn>
                        <a:cxn ang="0">
                          <a:pos x="16" y="0"/>
                        </a:cxn>
                        <a:cxn ang="0">
                          <a:pos x="40" y="24"/>
                        </a:cxn>
                        <a:cxn ang="0">
                          <a:pos x="24" y="96"/>
                        </a:cxn>
                        <a:cxn ang="0">
                          <a:pos x="0" y="72"/>
                        </a:cxn>
                      </a:cxnLst>
                      <a:rect l="0" t="0" r="r" b="b"/>
                      <a:pathLst>
                        <a:path w="40" h="96">
                          <a:moveTo>
                            <a:pt x="0" y="72"/>
                          </a:moveTo>
                          <a:lnTo>
                            <a:pt x="16" y="0"/>
                          </a:lnTo>
                          <a:lnTo>
                            <a:pt x="40" y="24"/>
                          </a:lnTo>
                          <a:lnTo>
                            <a:pt x="24" y="96"/>
                          </a:lnTo>
                          <a:lnTo>
                            <a:pt x="0" y="72"/>
                          </a:lnTo>
                          <a:close/>
                        </a:path>
                      </a:pathLst>
                    </a:custGeom>
                    <a:solidFill>
                      <a:srgbClr val="663300"/>
                    </a:solidFill>
                    <a:ln w="9525">
                      <a:noFill/>
                      <a:round/>
                      <a:headEnd/>
                      <a:tailEnd/>
                    </a:ln>
                  </p:spPr>
                  <p:txBody>
                    <a:bodyPr/>
                    <a:lstStyle/>
                    <a:p>
                      <a:endParaRPr lang="fr-FR"/>
                    </a:p>
                  </p:txBody>
                </p:sp>
                <p:sp>
                  <p:nvSpPr>
                    <p:cNvPr id="125" name="Freeform 114"/>
                    <p:cNvSpPr>
                      <a:spLocks/>
                    </p:cNvSpPr>
                    <p:nvPr/>
                  </p:nvSpPr>
                  <p:spPr bwMode="auto">
                    <a:xfrm>
                      <a:off x="1480" y="1176"/>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sp>
                  <p:nvSpPr>
                    <p:cNvPr id="126" name="Freeform 115"/>
                    <p:cNvSpPr>
                      <a:spLocks/>
                    </p:cNvSpPr>
                    <p:nvPr/>
                  </p:nvSpPr>
                  <p:spPr bwMode="auto">
                    <a:xfrm>
                      <a:off x="1504" y="1032"/>
                      <a:ext cx="32" cy="96"/>
                    </a:xfrm>
                    <a:custGeom>
                      <a:avLst/>
                      <a:gdLst/>
                      <a:ahLst/>
                      <a:cxnLst>
                        <a:cxn ang="0">
                          <a:pos x="0" y="72"/>
                        </a:cxn>
                        <a:cxn ang="0">
                          <a:pos x="8" y="0"/>
                        </a:cxn>
                        <a:cxn ang="0">
                          <a:pos x="32" y="24"/>
                        </a:cxn>
                        <a:cxn ang="0">
                          <a:pos x="24" y="96"/>
                        </a:cxn>
                        <a:cxn ang="0">
                          <a:pos x="0" y="72"/>
                        </a:cxn>
                      </a:cxnLst>
                      <a:rect l="0" t="0" r="r" b="b"/>
                      <a:pathLst>
                        <a:path w="32" h="96">
                          <a:moveTo>
                            <a:pt x="0" y="72"/>
                          </a:moveTo>
                          <a:lnTo>
                            <a:pt x="8" y="0"/>
                          </a:lnTo>
                          <a:lnTo>
                            <a:pt x="32" y="24"/>
                          </a:lnTo>
                          <a:lnTo>
                            <a:pt x="24" y="96"/>
                          </a:lnTo>
                          <a:lnTo>
                            <a:pt x="0" y="72"/>
                          </a:lnTo>
                          <a:close/>
                        </a:path>
                      </a:pathLst>
                    </a:custGeom>
                    <a:solidFill>
                      <a:srgbClr val="663300"/>
                    </a:solidFill>
                    <a:ln w="9525">
                      <a:noFill/>
                      <a:round/>
                      <a:headEnd/>
                      <a:tailEnd/>
                    </a:ln>
                  </p:spPr>
                  <p:txBody>
                    <a:bodyPr/>
                    <a:lstStyle/>
                    <a:p>
                      <a:endParaRPr lang="fr-FR"/>
                    </a:p>
                  </p:txBody>
                </p:sp>
              </p:grpSp>
              <p:grpSp>
                <p:nvGrpSpPr>
                  <p:cNvPr id="85" name="Group 133"/>
                  <p:cNvGrpSpPr>
                    <a:grpSpLocks/>
                  </p:cNvGrpSpPr>
                  <p:nvPr/>
                </p:nvGrpSpPr>
                <p:grpSpPr bwMode="auto">
                  <a:xfrm>
                    <a:off x="552" y="1168"/>
                    <a:ext cx="1680" cy="1264"/>
                    <a:chOff x="552" y="1168"/>
                    <a:chExt cx="1680" cy="1264"/>
                  </a:xfrm>
                </p:grpSpPr>
                <p:sp>
                  <p:nvSpPr>
                    <p:cNvPr id="97" name="Freeform 117"/>
                    <p:cNvSpPr>
                      <a:spLocks/>
                    </p:cNvSpPr>
                    <p:nvPr/>
                  </p:nvSpPr>
                  <p:spPr bwMode="auto">
                    <a:xfrm>
                      <a:off x="552" y="1168"/>
                      <a:ext cx="104" cy="96"/>
                    </a:xfrm>
                    <a:custGeom>
                      <a:avLst/>
                      <a:gdLst/>
                      <a:ahLst/>
                      <a:cxnLst>
                        <a:cxn ang="0">
                          <a:pos x="0" y="0"/>
                        </a:cxn>
                        <a:cxn ang="0">
                          <a:pos x="104" y="32"/>
                        </a:cxn>
                        <a:cxn ang="0">
                          <a:pos x="56" y="40"/>
                        </a:cxn>
                        <a:cxn ang="0">
                          <a:pos x="56" y="96"/>
                        </a:cxn>
                        <a:cxn ang="0">
                          <a:pos x="0" y="0"/>
                        </a:cxn>
                      </a:cxnLst>
                      <a:rect l="0" t="0" r="r" b="b"/>
                      <a:pathLst>
                        <a:path w="104" h="96">
                          <a:moveTo>
                            <a:pt x="0" y="0"/>
                          </a:moveTo>
                          <a:lnTo>
                            <a:pt x="104" y="32"/>
                          </a:lnTo>
                          <a:lnTo>
                            <a:pt x="56" y="40"/>
                          </a:lnTo>
                          <a:lnTo>
                            <a:pt x="56" y="96"/>
                          </a:lnTo>
                          <a:lnTo>
                            <a:pt x="0" y="0"/>
                          </a:lnTo>
                          <a:close/>
                        </a:path>
                      </a:pathLst>
                    </a:custGeom>
                    <a:solidFill>
                      <a:srgbClr val="663300"/>
                    </a:solidFill>
                    <a:ln w="12700">
                      <a:solidFill>
                        <a:srgbClr val="663300"/>
                      </a:solidFill>
                      <a:prstDash val="solid"/>
                      <a:round/>
                      <a:headEnd/>
                      <a:tailEnd/>
                    </a:ln>
                  </p:spPr>
                  <p:txBody>
                    <a:bodyPr/>
                    <a:lstStyle/>
                    <a:p>
                      <a:endParaRPr lang="fr-FR"/>
                    </a:p>
                  </p:txBody>
                </p:sp>
                <p:sp>
                  <p:nvSpPr>
                    <p:cNvPr id="98" name="Freeform 118"/>
                    <p:cNvSpPr>
                      <a:spLocks/>
                    </p:cNvSpPr>
                    <p:nvPr/>
                  </p:nvSpPr>
                  <p:spPr bwMode="auto">
                    <a:xfrm>
                      <a:off x="2128" y="2336"/>
                      <a:ext cx="104" cy="96"/>
                    </a:xfrm>
                    <a:custGeom>
                      <a:avLst/>
                      <a:gdLst/>
                      <a:ahLst/>
                      <a:cxnLst>
                        <a:cxn ang="0">
                          <a:pos x="104" y="96"/>
                        </a:cxn>
                        <a:cxn ang="0">
                          <a:pos x="0" y="64"/>
                        </a:cxn>
                        <a:cxn ang="0">
                          <a:pos x="48" y="56"/>
                        </a:cxn>
                        <a:cxn ang="0">
                          <a:pos x="48" y="0"/>
                        </a:cxn>
                        <a:cxn ang="0">
                          <a:pos x="104" y="96"/>
                        </a:cxn>
                      </a:cxnLst>
                      <a:rect l="0" t="0" r="r" b="b"/>
                      <a:pathLst>
                        <a:path w="104" h="96">
                          <a:moveTo>
                            <a:pt x="104" y="96"/>
                          </a:moveTo>
                          <a:lnTo>
                            <a:pt x="0" y="64"/>
                          </a:lnTo>
                          <a:lnTo>
                            <a:pt x="48" y="56"/>
                          </a:lnTo>
                          <a:lnTo>
                            <a:pt x="48" y="0"/>
                          </a:lnTo>
                          <a:lnTo>
                            <a:pt x="104" y="96"/>
                          </a:lnTo>
                          <a:close/>
                        </a:path>
                      </a:pathLst>
                    </a:custGeom>
                    <a:solidFill>
                      <a:srgbClr val="663300"/>
                    </a:solidFill>
                    <a:ln w="12700">
                      <a:solidFill>
                        <a:srgbClr val="663300"/>
                      </a:solidFill>
                      <a:prstDash val="solid"/>
                      <a:round/>
                      <a:headEnd/>
                      <a:tailEnd/>
                    </a:ln>
                  </p:spPr>
                  <p:txBody>
                    <a:bodyPr/>
                    <a:lstStyle/>
                    <a:p>
                      <a:endParaRPr lang="fr-FR"/>
                    </a:p>
                  </p:txBody>
                </p:sp>
                <p:sp>
                  <p:nvSpPr>
                    <p:cNvPr id="99" name="Freeform 119"/>
                    <p:cNvSpPr>
                      <a:spLocks/>
                    </p:cNvSpPr>
                    <p:nvPr/>
                  </p:nvSpPr>
                  <p:spPr bwMode="auto">
                    <a:xfrm>
                      <a:off x="2104" y="2344"/>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0" name="Freeform 120"/>
                    <p:cNvSpPr>
                      <a:spLocks/>
                    </p:cNvSpPr>
                    <p:nvPr/>
                  </p:nvSpPr>
                  <p:spPr bwMode="auto">
                    <a:xfrm>
                      <a:off x="1984" y="2256"/>
                      <a:ext cx="88" cy="64"/>
                    </a:xfrm>
                    <a:custGeom>
                      <a:avLst/>
                      <a:gdLst/>
                      <a:ahLst/>
                      <a:cxnLst>
                        <a:cxn ang="0">
                          <a:pos x="88" y="40"/>
                        </a:cxn>
                        <a:cxn ang="0">
                          <a:pos x="24" y="0"/>
                        </a:cxn>
                        <a:cxn ang="0">
                          <a:pos x="0" y="24"/>
                        </a:cxn>
                        <a:cxn ang="0">
                          <a:pos x="64" y="64"/>
                        </a:cxn>
                        <a:cxn ang="0">
                          <a:pos x="88" y="40"/>
                        </a:cxn>
                      </a:cxnLst>
                      <a:rect l="0" t="0" r="r" b="b"/>
                      <a:pathLst>
                        <a:path w="88" h="64">
                          <a:moveTo>
                            <a:pt x="88" y="40"/>
                          </a:moveTo>
                          <a:lnTo>
                            <a:pt x="24" y="0"/>
                          </a:lnTo>
                          <a:lnTo>
                            <a:pt x="0" y="24"/>
                          </a:lnTo>
                          <a:lnTo>
                            <a:pt x="64" y="64"/>
                          </a:lnTo>
                          <a:lnTo>
                            <a:pt x="88" y="40"/>
                          </a:lnTo>
                          <a:close/>
                        </a:path>
                      </a:pathLst>
                    </a:custGeom>
                    <a:solidFill>
                      <a:srgbClr val="663300"/>
                    </a:solidFill>
                    <a:ln w="9525">
                      <a:noFill/>
                      <a:round/>
                      <a:headEnd/>
                      <a:tailEnd/>
                    </a:ln>
                  </p:spPr>
                  <p:txBody>
                    <a:bodyPr/>
                    <a:lstStyle/>
                    <a:p>
                      <a:endParaRPr lang="fr-FR"/>
                    </a:p>
                  </p:txBody>
                </p:sp>
                <p:sp>
                  <p:nvSpPr>
                    <p:cNvPr id="101" name="Freeform 121"/>
                    <p:cNvSpPr>
                      <a:spLocks/>
                    </p:cNvSpPr>
                    <p:nvPr/>
                  </p:nvSpPr>
                  <p:spPr bwMode="auto">
                    <a:xfrm>
                      <a:off x="1872" y="2168"/>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2" name="Freeform 122"/>
                    <p:cNvSpPr>
                      <a:spLocks/>
                    </p:cNvSpPr>
                    <p:nvPr/>
                  </p:nvSpPr>
                  <p:spPr bwMode="auto">
                    <a:xfrm>
                      <a:off x="1760" y="2080"/>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3" name="Freeform 123"/>
                    <p:cNvSpPr>
                      <a:spLocks/>
                    </p:cNvSpPr>
                    <p:nvPr/>
                  </p:nvSpPr>
                  <p:spPr bwMode="auto">
                    <a:xfrm>
                      <a:off x="1640" y="1992"/>
                      <a:ext cx="88" cy="72"/>
                    </a:xfrm>
                    <a:custGeom>
                      <a:avLst/>
                      <a:gdLst/>
                      <a:ahLst/>
                      <a:cxnLst>
                        <a:cxn ang="0">
                          <a:pos x="88" y="48"/>
                        </a:cxn>
                        <a:cxn ang="0">
                          <a:pos x="24" y="0"/>
                        </a:cxn>
                        <a:cxn ang="0">
                          <a:pos x="0" y="24"/>
                        </a:cxn>
                        <a:cxn ang="0">
                          <a:pos x="64" y="72"/>
                        </a:cxn>
                        <a:cxn ang="0">
                          <a:pos x="88" y="48"/>
                        </a:cxn>
                      </a:cxnLst>
                      <a:rect l="0" t="0" r="r" b="b"/>
                      <a:pathLst>
                        <a:path w="88" h="72">
                          <a:moveTo>
                            <a:pt x="88" y="48"/>
                          </a:moveTo>
                          <a:lnTo>
                            <a:pt x="24" y="0"/>
                          </a:lnTo>
                          <a:lnTo>
                            <a:pt x="0" y="24"/>
                          </a:lnTo>
                          <a:lnTo>
                            <a:pt x="64" y="72"/>
                          </a:lnTo>
                          <a:lnTo>
                            <a:pt x="88" y="48"/>
                          </a:lnTo>
                          <a:close/>
                        </a:path>
                      </a:pathLst>
                    </a:custGeom>
                    <a:solidFill>
                      <a:srgbClr val="663300"/>
                    </a:solidFill>
                    <a:ln w="9525">
                      <a:noFill/>
                      <a:round/>
                      <a:headEnd/>
                      <a:tailEnd/>
                    </a:ln>
                  </p:spPr>
                  <p:txBody>
                    <a:bodyPr/>
                    <a:lstStyle/>
                    <a:p>
                      <a:endParaRPr lang="fr-FR"/>
                    </a:p>
                  </p:txBody>
                </p:sp>
                <p:sp>
                  <p:nvSpPr>
                    <p:cNvPr id="104" name="Freeform 124"/>
                    <p:cNvSpPr>
                      <a:spLocks/>
                    </p:cNvSpPr>
                    <p:nvPr/>
                  </p:nvSpPr>
                  <p:spPr bwMode="auto">
                    <a:xfrm>
                      <a:off x="1528" y="1904"/>
                      <a:ext cx="80" cy="72"/>
                    </a:xfrm>
                    <a:custGeom>
                      <a:avLst/>
                      <a:gdLst/>
                      <a:ahLst/>
                      <a:cxnLst>
                        <a:cxn ang="0">
                          <a:pos x="80" y="48"/>
                        </a:cxn>
                        <a:cxn ang="0">
                          <a:pos x="24" y="0"/>
                        </a:cxn>
                        <a:cxn ang="0">
                          <a:pos x="0" y="24"/>
                        </a:cxn>
                        <a:cxn ang="0">
                          <a:pos x="56" y="72"/>
                        </a:cxn>
                        <a:cxn ang="0">
                          <a:pos x="80" y="48"/>
                        </a:cxn>
                      </a:cxnLst>
                      <a:rect l="0" t="0" r="r" b="b"/>
                      <a:pathLst>
                        <a:path w="80" h="72">
                          <a:moveTo>
                            <a:pt x="80" y="48"/>
                          </a:moveTo>
                          <a:lnTo>
                            <a:pt x="24" y="0"/>
                          </a:lnTo>
                          <a:lnTo>
                            <a:pt x="0" y="24"/>
                          </a:lnTo>
                          <a:lnTo>
                            <a:pt x="56" y="72"/>
                          </a:lnTo>
                          <a:lnTo>
                            <a:pt x="80" y="48"/>
                          </a:lnTo>
                          <a:close/>
                        </a:path>
                      </a:pathLst>
                    </a:custGeom>
                    <a:solidFill>
                      <a:srgbClr val="663300"/>
                    </a:solidFill>
                    <a:ln w="9525">
                      <a:noFill/>
                      <a:round/>
                      <a:headEnd/>
                      <a:tailEnd/>
                    </a:ln>
                  </p:spPr>
                  <p:txBody>
                    <a:bodyPr/>
                    <a:lstStyle/>
                    <a:p>
                      <a:endParaRPr lang="fr-FR"/>
                    </a:p>
                  </p:txBody>
                </p:sp>
                <p:sp>
                  <p:nvSpPr>
                    <p:cNvPr id="105" name="Freeform 125"/>
                    <p:cNvSpPr>
                      <a:spLocks/>
                    </p:cNvSpPr>
                    <p:nvPr/>
                  </p:nvSpPr>
                  <p:spPr bwMode="auto">
                    <a:xfrm>
                      <a:off x="1416" y="1824"/>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6" name="Freeform 126"/>
                    <p:cNvSpPr>
                      <a:spLocks/>
                    </p:cNvSpPr>
                    <p:nvPr/>
                  </p:nvSpPr>
                  <p:spPr bwMode="auto">
                    <a:xfrm>
                      <a:off x="1296" y="1736"/>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7" name="Freeform 127"/>
                    <p:cNvSpPr>
                      <a:spLocks/>
                    </p:cNvSpPr>
                    <p:nvPr/>
                  </p:nvSpPr>
                  <p:spPr bwMode="auto">
                    <a:xfrm>
                      <a:off x="1184" y="1648"/>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8" name="Freeform 128"/>
                    <p:cNvSpPr>
                      <a:spLocks/>
                    </p:cNvSpPr>
                    <p:nvPr/>
                  </p:nvSpPr>
                  <p:spPr bwMode="auto">
                    <a:xfrm>
                      <a:off x="1072" y="1560"/>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sp>
                  <p:nvSpPr>
                    <p:cNvPr id="109" name="Freeform 129"/>
                    <p:cNvSpPr>
                      <a:spLocks/>
                    </p:cNvSpPr>
                    <p:nvPr/>
                  </p:nvSpPr>
                  <p:spPr bwMode="auto">
                    <a:xfrm>
                      <a:off x="952" y="1472"/>
                      <a:ext cx="80" cy="72"/>
                    </a:xfrm>
                    <a:custGeom>
                      <a:avLst/>
                      <a:gdLst/>
                      <a:ahLst/>
                      <a:cxnLst>
                        <a:cxn ang="0">
                          <a:pos x="80" y="48"/>
                        </a:cxn>
                        <a:cxn ang="0">
                          <a:pos x="24" y="0"/>
                        </a:cxn>
                        <a:cxn ang="0">
                          <a:pos x="0" y="24"/>
                        </a:cxn>
                        <a:cxn ang="0">
                          <a:pos x="56" y="72"/>
                        </a:cxn>
                        <a:cxn ang="0">
                          <a:pos x="80" y="48"/>
                        </a:cxn>
                      </a:cxnLst>
                      <a:rect l="0" t="0" r="r" b="b"/>
                      <a:pathLst>
                        <a:path w="80" h="72">
                          <a:moveTo>
                            <a:pt x="80" y="48"/>
                          </a:moveTo>
                          <a:lnTo>
                            <a:pt x="24" y="0"/>
                          </a:lnTo>
                          <a:lnTo>
                            <a:pt x="0" y="24"/>
                          </a:lnTo>
                          <a:lnTo>
                            <a:pt x="56" y="72"/>
                          </a:lnTo>
                          <a:lnTo>
                            <a:pt x="80" y="48"/>
                          </a:lnTo>
                          <a:close/>
                        </a:path>
                      </a:pathLst>
                    </a:custGeom>
                    <a:solidFill>
                      <a:srgbClr val="663300"/>
                    </a:solidFill>
                    <a:ln w="9525">
                      <a:noFill/>
                      <a:round/>
                      <a:headEnd/>
                      <a:tailEnd/>
                    </a:ln>
                  </p:spPr>
                  <p:txBody>
                    <a:bodyPr/>
                    <a:lstStyle/>
                    <a:p>
                      <a:endParaRPr lang="fr-FR"/>
                    </a:p>
                  </p:txBody>
                </p:sp>
                <p:sp>
                  <p:nvSpPr>
                    <p:cNvPr id="110" name="Freeform 130"/>
                    <p:cNvSpPr>
                      <a:spLocks/>
                    </p:cNvSpPr>
                    <p:nvPr/>
                  </p:nvSpPr>
                  <p:spPr bwMode="auto">
                    <a:xfrm>
                      <a:off x="840" y="1384"/>
                      <a:ext cx="80" cy="72"/>
                    </a:xfrm>
                    <a:custGeom>
                      <a:avLst/>
                      <a:gdLst/>
                      <a:ahLst/>
                      <a:cxnLst>
                        <a:cxn ang="0">
                          <a:pos x="80" y="48"/>
                        </a:cxn>
                        <a:cxn ang="0">
                          <a:pos x="24" y="0"/>
                        </a:cxn>
                        <a:cxn ang="0">
                          <a:pos x="0" y="24"/>
                        </a:cxn>
                        <a:cxn ang="0">
                          <a:pos x="56" y="72"/>
                        </a:cxn>
                        <a:cxn ang="0">
                          <a:pos x="80" y="48"/>
                        </a:cxn>
                      </a:cxnLst>
                      <a:rect l="0" t="0" r="r" b="b"/>
                      <a:pathLst>
                        <a:path w="80" h="72">
                          <a:moveTo>
                            <a:pt x="80" y="48"/>
                          </a:moveTo>
                          <a:lnTo>
                            <a:pt x="24" y="0"/>
                          </a:lnTo>
                          <a:lnTo>
                            <a:pt x="0" y="24"/>
                          </a:lnTo>
                          <a:lnTo>
                            <a:pt x="56" y="72"/>
                          </a:lnTo>
                          <a:lnTo>
                            <a:pt x="80" y="48"/>
                          </a:lnTo>
                          <a:close/>
                        </a:path>
                      </a:pathLst>
                    </a:custGeom>
                    <a:solidFill>
                      <a:srgbClr val="663300"/>
                    </a:solidFill>
                    <a:ln w="9525">
                      <a:noFill/>
                      <a:round/>
                      <a:headEnd/>
                      <a:tailEnd/>
                    </a:ln>
                  </p:spPr>
                  <p:txBody>
                    <a:bodyPr/>
                    <a:lstStyle/>
                    <a:p>
                      <a:endParaRPr lang="fr-FR"/>
                    </a:p>
                  </p:txBody>
                </p:sp>
                <p:sp>
                  <p:nvSpPr>
                    <p:cNvPr id="111" name="Freeform 131"/>
                    <p:cNvSpPr>
                      <a:spLocks/>
                    </p:cNvSpPr>
                    <p:nvPr/>
                  </p:nvSpPr>
                  <p:spPr bwMode="auto">
                    <a:xfrm>
                      <a:off x="728" y="1296"/>
                      <a:ext cx="80" cy="72"/>
                    </a:xfrm>
                    <a:custGeom>
                      <a:avLst/>
                      <a:gdLst/>
                      <a:ahLst/>
                      <a:cxnLst>
                        <a:cxn ang="0">
                          <a:pos x="80" y="48"/>
                        </a:cxn>
                        <a:cxn ang="0">
                          <a:pos x="24" y="0"/>
                        </a:cxn>
                        <a:cxn ang="0">
                          <a:pos x="0" y="24"/>
                        </a:cxn>
                        <a:cxn ang="0">
                          <a:pos x="56" y="72"/>
                        </a:cxn>
                        <a:cxn ang="0">
                          <a:pos x="80" y="48"/>
                        </a:cxn>
                      </a:cxnLst>
                      <a:rect l="0" t="0" r="r" b="b"/>
                      <a:pathLst>
                        <a:path w="80" h="72">
                          <a:moveTo>
                            <a:pt x="80" y="48"/>
                          </a:moveTo>
                          <a:lnTo>
                            <a:pt x="24" y="0"/>
                          </a:lnTo>
                          <a:lnTo>
                            <a:pt x="0" y="24"/>
                          </a:lnTo>
                          <a:lnTo>
                            <a:pt x="56" y="72"/>
                          </a:lnTo>
                          <a:lnTo>
                            <a:pt x="80" y="48"/>
                          </a:lnTo>
                          <a:close/>
                        </a:path>
                      </a:pathLst>
                    </a:custGeom>
                    <a:solidFill>
                      <a:srgbClr val="663300"/>
                    </a:solidFill>
                    <a:ln w="9525">
                      <a:noFill/>
                      <a:round/>
                      <a:headEnd/>
                      <a:tailEnd/>
                    </a:ln>
                  </p:spPr>
                  <p:txBody>
                    <a:bodyPr/>
                    <a:lstStyle/>
                    <a:p>
                      <a:endParaRPr lang="fr-FR"/>
                    </a:p>
                  </p:txBody>
                </p:sp>
                <p:sp>
                  <p:nvSpPr>
                    <p:cNvPr id="112" name="Freeform 132"/>
                    <p:cNvSpPr>
                      <a:spLocks/>
                    </p:cNvSpPr>
                    <p:nvPr/>
                  </p:nvSpPr>
                  <p:spPr bwMode="auto">
                    <a:xfrm>
                      <a:off x="608" y="1216"/>
                      <a:ext cx="80" cy="64"/>
                    </a:xfrm>
                    <a:custGeom>
                      <a:avLst/>
                      <a:gdLst/>
                      <a:ahLst/>
                      <a:cxnLst>
                        <a:cxn ang="0">
                          <a:pos x="80" y="40"/>
                        </a:cxn>
                        <a:cxn ang="0">
                          <a:pos x="24" y="0"/>
                        </a:cxn>
                        <a:cxn ang="0">
                          <a:pos x="0" y="24"/>
                        </a:cxn>
                        <a:cxn ang="0">
                          <a:pos x="56" y="64"/>
                        </a:cxn>
                        <a:cxn ang="0">
                          <a:pos x="80" y="40"/>
                        </a:cxn>
                      </a:cxnLst>
                      <a:rect l="0" t="0" r="r" b="b"/>
                      <a:pathLst>
                        <a:path w="80" h="64">
                          <a:moveTo>
                            <a:pt x="80" y="40"/>
                          </a:moveTo>
                          <a:lnTo>
                            <a:pt x="24" y="0"/>
                          </a:lnTo>
                          <a:lnTo>
                            <a:pt x="0" y="24"/>
                          </a:lnTo>
                          <a:lnTo>
                            <a:pt x="56" y="64"/>
                          </a:lnTo>
                          <a:lnTo>
                            <a:pt x="80" y="40"/>
                          </a:lnTo>
                          <a:close/>
                        </a:path>
                      </a:pathLst>
                    </a:custGeom>
                    <a:solidFill>
                      <a:srgbClr val="663300"/>
                    </a:solidFill>
                    <a:ln w="9525">
                      <a:noFill/>
                      <a:round/>
                      <a:headEnd/>
                      <a:tailEnd/>
                    </a:ln>
                  </p:spPr>
                  <p:txBody>
                    <a:bodyPr/>
                    <a:lstStyle/>
                    <a:p>
                      <a:endParaRPr lang="fr-FR"/>
                    </a:p>
                  </p:txBody>
                </p:sp>
              </p:grpSp>
              <p:grpSp>
                <p:nvGrpSpPr>
                  <p:cNvPr id="86" name="Group 137"/>
                  <p:cNvGrpSpPr>
                    <a:grpSpLocks/>
                  </p:cNvGrpSpPr>
                  <p:nvPr/>
                </p:nvGrpSpPr>
                <p:grpSpPr bwMode="auto">
                  <a:xfrm>
                    <a:off x="1264" y="2536"/>
                    <a:ext cx="976" cy="328"/>
                    <a:chOff x="1264" y="2536"/>
                    <a:chExt cx="976" cy="328"/>
                  </a:xfrm>
                </p:grpSpPr>
                <p:sp>
                  <p:nvSpPr>
                    <p:cNvPr id="94" name="Freeform 134"/>
                    <p:cNvSpPr>
                      <a:spLocks/>
                    </p:cNvSpPr>
                    <p:nvPr/>
                  </p:nvSpPr>
                  <p:spPr bwMode="auto">
                    <a:xfrm>
                      <a:off x="1264" y="2808"/>
                      <a:ext cx="96" cy="56"/>
                    </a:xfrm>
                    <a:custGeom>
                      <a:avLst/>
                      <a:gdLst/>
                      <a:ahLst/>
                      <a:cxnLst>
                        <a:cxn ang="0">
                          <a:pos x="0" y="56"/>
                        </a:cxn>
                        <a:cxn ang="0">
                          <a:pos x="72" y="0"/>
                        </a:cxn>
                        <a:cxn ang="0">
                          <a:pos x="56" y="40"/>
                        </a:cxn>
                        <a:cxn ang="0">
                          <a:pos x="96" y="56"/>
                        </a:cxn>
                        <a:cxn ang="0">
                          <a:pos x="0" y="56"/>
                        </a:cxn>
                      </a:cxnLst>
                      <a:rect l="0" t="0" r="r" b="b"/>
                      <a:pathLst>
                        <a:path w="96" h="56">
                          <a:moveTo>
                            <a:pt x="0" y="56"/>
                          </a:moveTo>
                          <a:lnTo>
                            <a:pt x="72" y="0"/>
                          </a:lnTo>
                          <a:lnTo>
                            <a:pt x="56" y="40"/>
                          </a:lnTo>
                          <a:lnTo>
                            <a:pt x="96" y="56"/>
                          </a:lnTo>
                          <a:lnTo>
                            <a:pt x="0" y="56"/>
                          </a:lnTo>
                          <a:close/>
                        </a:path>
                      </a:pathLst>
                    </a:custGeom>
                    <a:solidFill>
                      <a:srgbClr val="000000"/>
                    </a:solidFill>
                    <a:ln w="12700">
                      <a:solidFill>
                        <a:srgbClr val="000000"/>
                      </a:solidFill>
                      <a:prstDash val="solid"/>
                      <a:round/>
                      <a:headEnd/>
                      <a:tailEnd/>
                    </a:ln>
                  </p:spPr>
                  <p:txBody>
                    <a:bodyPr/>
                    <a:lstStyle/>
                    <a:p>
                      <a:endParaRPr lang="fr-FR"/>
                    </a:p>
                  </p:txBody>
                </p:sp>
                <p:sp>
                  <p:nvSpPr>
                    <p:cNvPr id="95" name="Freeform 135"/>
                    <p:cNvSpPr>
                      <a:spLocks/>
                    </p:cNvSpPr>
                    <p:nvPr/>
                  </p:nvSpPr>
                  <p:spPr bwMode="auto">
                    <a:xfrm>
                      <a:off x="2144" y="2536"/>
                      <a:ext cx="96" cy="56"/>
                    </a:xfrm>
                    <a:custGeom>
                      <a:avLst/>
                      <a:gdLst/>
                      <a:ahLst/>
                      <a:cxnLst>
                        <a:cxn ang="0">
                          <a:pos x="96" y="0"/>
                        </a:cxn>
                        <a:cxn ang="0">
                          <a:pos x="24" y="56"/>
                        </a:cxn>
                        <a:cxn ang="0">
                          <a:pos x="40" y="16"/>
                        </a:cxn>
                        <a:cxn ang="0">
                          <a:pos x="0" y="0"/>
                        </a:cxn>
                        <a:cxn ang="0">
                          <a:pos x="96" y="0"/>
                        </a:cxn>
                      </a:cxnLst>
                      <a:rect l="0" t="0" r="r" b="b"/>
                      <a:pathLst>
                        <a:path w="96" h="56">
                          <a:moveTo>
                            <a:pt x="96" y="0"/>
                          </a:moveTo>
                          <a:lnTo>
                            <a:pt x="24" y="56"/>
                          </a:lnTo>
                          <a:lnTo>
                            <a:pt x="40" y="16"/>
                          </a:lnTo>
                          <a:lnTo>
                            <a:pt x="0" y="0"/>
                          </a:lnTo>
                          <a:lnTo>
                            <a:pt x="96" y="0"/>
                          </a:lnTo>
                          <a:close/>
                        </a:path>
                      </a:pathLst>
                    </a:custGeom>
                    <a:solidFill>
                      <a:srgbClr val="000000"/>
                    </a:solidFill>
                    <a:ln w="12700">
                      <a:solidFill>
                        <a:srgbClr val="000000"/>
                      </a:solidFill>
                      <a:prstDash val="solid"/>
                      <a:round/>
                      <a:headEnd/>
                      <a:tailEnd/>
                    </a:ln>
                  </p:spPr>
                  <p:txBody>
                    <a:bodyPr/>
                    <a:lstStyle/>
                    <a:p>
                      <a:endParaRPr lang="fr-FR"/>
                    </a:p>
                  </p:txBody>
                </p:sp>
                <p:sp>
                  <p:nvSpPr>
                    <p:cNvPr id="96" name="Line 136"/>
                    <p:cNvSpPr>
                      <a:spLocks noChangeShapeType="1"/>
                    </p:cNvSpPr>
                    <p:nvPr/>
                  </p:nvSpPr>
                  <p:spPr bwMode="auto">
                    <a:xfrm flipV="1">
                      <a:off x="1320" y="2552"/>
                      <a:ext cx="864" cy="296"/>
                    </a:xfrm>
                    <a:prstGeom prst="line">
                      <a:avLst/>
                    </a:prstGeom>
                    <a:noFill/>
                    <a:ln w="25400">
                      <a:solidFill>
                        <a:srgbClr val="000000"/>
                      </a:solidFill>
                      <a:round/>
                      <a:headEnd/>
                      <a:tailEnd/>
                    </a:ln>
                  </p:spPr>
                  <p:txBody>
                    <a:bodyPr/>
                    <a:lstStyle/>
                    <a:p>
                      <a:endParaRPr lang="fr-FR"/>
                    </a:p>
                  </p:txBody>
                </p:sp>
              </p:grpSp>
              <p:sp>
                <p:nvSpPr>
                  <p:cNvPr id="87" name="Rectangle 138"/>
                  <p:cNvSpPr>
                    <a:spLocks noChangeArrowheads="1"/>
                  </p:cNvSpPr>
                  <p:nvPr/>
                </p:nvSpPr>
                <p:spPr bwMode="auto">
                  <a:xfrm>
                    <a:off x="1752" y="2552"/>
                    <a:ext cx="128" cy="224"/>
                  </a:xfrm>
                  <a:prstGeom prst="rect">
                    <a:avLst/>
                  </a:prstGeom>
                  <a:solidFill>
                    <a:srgbClr val="FFFFFF"/>
                  </a:solidFill>
                  <a:ln w="9525">
                    <a:noFill/>
                    <a:miter lim="800000"/>
                    <a:headEnd/>
                    <a:tailEnd/>
                  </a:ln>
                </p:spPr>
                <p:txBody>
                  <a:bodyPr/>
                  <a:lstStyle/>
                  <a:p>
                    <a:endParaRPr lang="fr-FR"/>
                  </a:p>
                </p:txBody>
              </p:sp>
              <p:sp>
                <p:nvSpPr>
                  <p:cNvPr id="88" name="Rectangle 139"/>
                  <p:cNvSpPr>
                    <a:spLocks noChangeArrowheads="1"/>
                  </p:cNvSpPr>
                  <p:nvPr/>
                </p:nvSpPr>
                <p:spPr bwMode="auto">
                  <a:xfrm>
                    <a:off x="1752" y="2552"/>
                    <a:ext cx="107" cy="230"/>
                  </a:xfrm>
                  <a:prstGeom prst="rect">
                    <a:avLst/>
                  </a:prstGeom>
                  <a:noFill/>
                  <a:ln w="9525">
                    <a:noFill/>
                    <a:miter lim="800000"/>
                    <a:headEnd/>
                    <a:tailEnd/>
                  </a:ln>
                </p:spPr>
                <p:txBody>
                  <a:bodyPr wrap="none" lIns="0" tIns="0" rIns="0" bIns="0">
                    <a:spAutoFit/>
                  </a:bodyPr>
                  <a:lstStyle/>
                  <a:p>
                    <a:r>
                      <a:rPr lang="en-US" i="1">
                        <a:solidFill>
                          <a:srgbClr val="000000"/>
                        </a:solidFill>
                      </a:rPr>
                      <a:t>a</a:t>
                    </a:r>
                    <a:endParaRPr lang="en-US" i="1"/>
                  </a:p>
                </p:txBody>
              </p:sp>
              <p:grpSp>
                <p:nvGrpSpPr>
                  <p:cNvPr id="89" name="Group 142"/>
                  <p:cNvGrpSpPr>
                    <a:grpSpLocks/>
                  </p:cNvGrpSpPr>
                  <p:nvPr/>
                </p:nvGrpSpPr>
                <p:grpSpPr bwMode="auto">
                  <a:xfrm>
                    <a:off x="1272" y="2328"/>
                    <a:ext cx="304" cy="440"/>
                    <a:chOff x="1272" y="2328"/>
                    <a:chExt cx="304" cy="440"/>
                  </a:xfrm>
                </p:grpSpPr>
                <p:sp>
                  <p:nvSpPr>
                    <p:cNvPr id="92" name="Freeform 140"/>
                    <p:cNvSpPr>
                      <a:spLocks/>
                    </p:cNvSpPr>
                    <p:nvPr/>
                  </p:nvSpPr>
                  <p:spPr bwMode="auto">
                    <a:xfrm>
                      <a:off x="1496" y="2328"/>
                      <a:ext cx="80" cy="88"/>
                    </a:xfrm>
                    <a:custGeom>
                      <a:avLst/>
                      <a:gdLst/>
                      <a:ahLst/>
                      <a:cxnLst>
                        <a:cxn ang="0">
                          <a:pos x="80" y="0"/>
                        </a:cxn>
                        <a:cxn ang="0">
                          <a:pos x="56" y="88"/>
                        </a:cxn>
                        <a:cxn ang="0">
                          <a:pos x="48" y="48"/>
                        </a:cxn>
                        <a:cxn ang="0">
                          <a:pos x="0" y="56"/>
                        </a:cxn>
                        <a:cxn ang="0">
                          <a:pos x="80" y="0"/>
                        </a:cxn>
                      </a:cxnLst>
                      <a:rect l="0" t="0" r="r" b="b"/>
                      <a:pathLst>
                        <a:path w="80" h="88">
                          <a:moveTo>
                            <a:pt x="80" y="0"/>
                          </a:moveTo>
                          <a:lnTo>
                            <a:pt x="56" y="88"/>
                          </a:lnTo>
                          <a:lnTo>
                            <a:pt x="48" y="48"/>
                          </a:lnTo>
                          <a:lnTo>
                            <a:pt x="0" y="56"/>
                          </a:lnTo>
                          <a:lnTo>
                            <a:pt x="80" y="0"/>
                          </a:lnTo>
                          <a:close/>
                        </a:path>
                      </a:pathLst>
                    </a:custGeom>
                    <a:solidFill>
                      <a:srgbClr val="000000"/>
                    </a:solidFill>
                    <a:ln w="12700">
                      <a:solidFill>
                        <a:srgbClr val="000000"/>
                      </a:solidFill>
                      <a:prstDash val="solid"/>
                      <a:round/>
                      <a:headEnd/>
                      <a:tailEnd/>
                    </a:ln>
                  </p:spPr>
                  <p:txBody>
                    <a:bodyPr/>
                    <a:lstStyle/>
                    <a:p>
                      <a:endParaRPr lang="fr-FR"/>
                    </a:p>
                  </p:txBody>
                </p:sp>
                <p:sp>
                  <p:nvSpPr>
                    <p:cNvPr id="93" name="Line 141"/>
                    <p:cNvSpPr>
                      <a:spLocks noChangeShapeType="1"/>
                    </p:cNvSpPr>
                    <p:nvPr/>
                  </p:nvSpPr>
                  <p:spPr bwMode="auto">
                    <a:xfrm flipV="1">
                      <a:off x="1272" y="2376"/>
                      <a:ext cx="272" cy="392"/>
                    </a:xfrm>
                    <a:prstGeom prst="line">
                      <a:avLst/>
                    </a:prstGeom>
                    <a:noFill/>
                    <a:ln w="25400">
                      <a:solidFill>
                        <a:srgbClr val="000000"/>
                      </a:solidFill>
                      <a:round/>
                      <a:headEnd/>
                      <a:tailEnd/>
                    </a:ln>
                  </p:spPr>
                  <p:txBody>
                    <a:bodyPr/>
                    <a:lstStyle/>
                    <a:p>
                      <a:endParaRPr lang="fr-FR"/>
                    </a:p>
                  </p:txBody>
                </p:sp>
              </p:grpSp>
              <p:sp>
                <p:nvSpPr>
                  <p:cNvPr id="90" name="Rectangle 143"/>
                  <p:cNvSpPr>
                    <a:spLocks noChangeArrowheads="1"/>
                  </p:cNvSpPr>
                  <p:nvPr/>
                </p:nvSpPr>
                <p:spPr bwMode="auto">
                  <a:xfrm>
                    <a:off x="1368" y="2416"/>
                    <a:ext cx="152" cy="224"/>
                  </a:xfrm>
                  <a:prstGeom prst="rect">
                    <a:avLst/>
                  </a:prstGeom>
                  <a:solidFill>
                    <a:srgbClr val="FFFFFF"/>
                  </a:solidFill>
                  <a:ln w="9525">
                    <a:noFill/>
                    <a:miter lim="800000"/>
                    <a:headEnd/>
                    <a:tailEnd/>
                  </a:ln>
                </p:spPr>
                <p:txBody>
                  <a:bodyPr/>
                  <a:lstStyle/>
                  <a:p>
                    <a:endParaRPr lang="fr-FR"/>
                  </a:p>
                </p:txBody>
              </p:sp>
              <p:sp>
                <p:nvSpPr>
                  <p:cNvPr id="91" name="Rectangle 144"/>
                  <p:cNvSpPr>
                    <a:spLocks noChangeArrowheads="1"/>
                  </p:cNvSpPr>
                  <p:nvPr/>
                </p:nvSpPr>
                <p:spPr bwMode="auto">
                  <a:xfrm>
                    <a:off x="1368" y="2416"/>
                    <a:ext cx="138" cy="230"/>
                  </a:xfrm>
                  <a:prstGeom prst="rect">
                    <a:avLst/>
                  </a:prstGeom>
                  <a:noFill/>
                  <a:ln w="9525">
                    <a:noFill/>
                    <a:miter lim="800000"/>
                    <a:headEnd/>
                    <a:tailEnd/>
                  </a:ln>
                </p:spPr>
                <p:txBody>
                  <a:bodyPr wrap="none" lIns="0" tIns="0" rIns="0" bIns="0">
                    <a:spAutoFit/>
                  </a:bodyPr>
                  <a:lstStyle/>
                  <a:p>
                    <a:r>
                      <a:rPr lang="en-US" i="1">
                        <a:solidFill>
                          <a:srgbClr val="000000"/>
                        </a:solidFill>
                      </a:rPr>
                      <a:t>R</a:t>
                    </a:r>
                    <a:endParaRPr lang="en-US" i="1"/>
                  </a:p>
                </p:txBody>
              </p:sp>
            </p:grpSp>
            <p:sp>
              <p:nvSpPr>
                <p:cNvPr id="78" name="Line 12"/>
                <p:cNvSpPr>
                  <a:spLocks noChangeShapeType="1"/>
                </p:cNvSpPr>
                <p:nvPr/>
              </p:nvSpPr>
              <p:spPr bwMode="auto">
                <a:xfrm flipH="1" flipV="1">
                  <a:off x="2222" y="1317"/>
                  <a:ext cx="0" cy="1115"/>
                </a:xfrm>
                <a:prstGeom prst="line">
                  <a:avLst/>
                </a:prstGeom>
                <a:noFill/>
                <a:ln w="38100">
                  <a:solidFill>
                    <a:schemeClr val="accent2"/>
                  </a:solidFill>
                  <a:round/>
                  <a:headEnd/>
                  <a:tailEnd/>
                </a:ln>
                <a:effectLst/>
              </p:spPr>
              <p:txBody>
                <a:bodyPr/>
                <a:lstStyle/>
                <a:p>
                  <a:endParaRPr lang="fr-FR"/>
                </a:p>
              </p:txBody>
            </p:sp>
            <p:sp>
              <p:nvSpPr>
                <p:cNvPr id="79" name="Line 13"/>
                <p:cNvSpPr>
                  <a:spLocks noChangeShapeType="1"/>
                </p:cNvSpPr>
                <p:nvPr/>
              </p:nvSpPr>
              <p:spPr bwMode="auto">
                <a:xfrm flipV="1">
                  <a:off x="549" y="1335"/>
                  <a:ext cx="1673" cy="923"/>
                </a:xfrm>
                <a:prstGeom prst="line">
                  <a:avLst/>
                </a:prstGeom>
                <a:noFill/>
                <a:ln w="38100">
                  <a:solidFill>
                    <a:schemeClr val="accent2"/>
                  </a:solidFill>
                  <a:round/>
                  <a:headEnd/>
                  <a:tailEnd/>
                </a:ln>
                <a:effectLst/>
              </p:spPr>
              <p:txBody>
                <a:bodyPr/>
                <a:lstStyle/>
                <a:p>
                  <a:endParaRPr lang="fr-FR"/>
                </a:p>
              </p:txBody>
            </p:sp>
            <p:sp>
              <p:nvSpPr>
                <p:cNvPr id="80" name="Line 11"/>
                <p:cNvSpPr>
                  <a:spLocks noChangeShapeType="1"/>
                </p:cNvSpPr>
                <p:nvPr/>
              </p:nvSpPr>
              <p:spPr bwMode="auto">
                <a:xfrm>
                  <a:off x="539" y="2258"/>
                  <a:ext cx="1683" cy="174"/>
                </a:xfrm>
                <a:prstGeom prst="line">
                  <a:avLst/>
                </a:prstGeom>
                <a:noFill/>
                <a:ln w="38100">
                  <a:solidFill>
                    <a:schemeClr val="accent2"/>
                  </a:solidFill>
                  <a:round/>
                  <a:headEnd/>
                  <a:tailEnd/>
                </a:ln>
                <a:effectLst/>
              </p:spPr>
              <p:txBody>
                <a:bodyPr/>
                <a:lstStyle/>
                <a:p>
                  <a:endParaRPr lang="fr-FR"/>
                </a:p>
              </p:txBody>
            </p:sp>
          </p:grpSp>
          <p:sp>
            <p:nvSpPr>
              <p:cNvPr id="208" name="Rectangle 58"/>
              <p:cNvSpPr>
                <a:spLocks noChangeArrowheads="1"/>
              </p:cNvSpPr>
              <p:nvPr/>
            </p:nvSpPr>
            <p:spPr bwMode="auto">
              <a:xfrm>
                <a:off x="6772493" y="3429000"/>
                <a:ext cx="1477969" cy="307777"/>
              </a:xfrm>
              <a:prstGeom prst="rect">
                <a:avLst/>
              </a:prstGeom>
              <a:noFill/>
              <a:ln w="9525">
                <a:noFill/>
                <a:miter lim="800000"/>
                <a:headEnd/>
                <a:tailEnd/>
              </a:ln>
            </p:spPr>
            <p:txBody>
              <a:bodyPr wrap="none" lIns="0" tIns="0" rIns="0" bIns="0">
                <a:spAutoFit/>
              </a:bodyPr>
              <a:lstStyle/>
              <a:p>
                <a:r>
                  <a:rPr lang="fr-FR" sz="2000" dirty="0" smtClean="0">
                    <a:solidFill>
                      <a:srgbClr val="FF0000"/>
                    </a:solidFill>
                  </a:rPr>
                  <a:t>n</a:t>
                </a:r>
                <a:r>
                  <a:rPr lang="fr-FR" dirty="0" smtClean="0">
                    <a:solidFill>
                      <a:srgbClr val="FF0000"/>
                    </a:solidFill>
                  </a:rPr>
                  <a:t>=</a:t>
                </a:r>
                <a:r>
                  <a:rPr lang="en-US" dirty="0" smtClean="0">
                    <a:solidFill>
                      <a:srgbClr val="FF0000"/>
                    </a:solidFill>
                  </a:rPr>
                  <a:t> 1+8 </a:t>
                </a:r>
                <a:r>
                  <a:rPr lang="en-US" dirty="0">
                    <a:solidFill>
                      <a:srgbClr val="FF0000"/>
                    </a:solidFill>
                  </a:rPr>
                  <a:t>x </a:t>
                </a:r>
                <a:r>
                  <a:rPr lang="en-US" dirty="0" smtClean="0">
                    <a:solidFill>
                      <a:srgbClr val="FF0000"/>
                    </a:solidFill>
                  </a:rPr>
                  <a:t>1/8=2</a:t>
                </a:r>
                <a:r>
                  <a:rPr lang="ar-DZ" dirty="0" smtClean="0">
                    <a:solidFill>
                      <a:srgbClr val="FF0000"/>
                    </a:solidFill>
                  </a:rPr>
                  <a:t> </a:t>
                </a:r>
                <a:endParaRPr lang="en-US" dirty="0">
                  <a:solidFill>
                    <a:srgbClr val="FF0000"/>
                  </a:solidFill>
                </a:endParaRPr>
              </a:p>
            </p:txBody>
          </p:sp>
          <p:sp>
            <p:nvSpPr>
              <p:cNvPr id="209" name="Rectangle 70"/>
              <p:cNvSpPr>
                <a:spLocks noChangeArrowheads="1"/>
              </p:cNvSpPr>
              <p:nvPr/>
            </p:nvSpPr>
            <p:spPr bwMode="auto">
              <a:xfrm>
                <a:off x="6497306" y="3842054"/>
                <a:ext cx="378950" cy="307960"/>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Z=8</a:t>
                </a:r>
                <a:endParaRPr lang="en-US" dirty="0">
                  <a:solidFill>
                    <a:srgbClr val="FF0000"/>
                  </a:solidFill>
                </a:endParaRPr>
              </a:p>
            </p:txBody>
          </p:sp>
          <p:sp>
            <p:nvSpPr>
              <p:cNvPr id="210" name="Rectangle 70"/>
              <p:cNvSpPr>
                <a:spLocks noChangeArrowheads="1"/>
              </p:cNvSpPr>
              <p:nvPr/>
            </p:nvSpPr>
            <p:spPr bwMode="auto">
              <a:xfrm>
                <a:off x="7740352" y="3769701"/>
                <a:ext cx="395941" cy="307777"/>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a:t>
                </a:r>
                <a:r>
                  <a:rPr lang="ar-DZ" sz="2000" dirty="0" smtClean="0">
                    <a:solidFill>
                      <a:srgbClr val="FF0000"/>
                    </a:solidFill>
                  </a:rPr>
                  <a:t> </a:t>
                </a:r>
                <a:r>
                  <a:rPr lang="en-US" dirty="0">
                    <a:solidFill>
                      <a:srgbClr val="FF0000"/>
                    </a:solidFill>
                  </a:rPr>
                  <a:t>R</a:t>
                </a:r>
                <a:r>
                  <a:rPr lang="en-US" baseline="-25000" dirty="0">
                    <a:solidFill>
                      <a:srgbClr val="FF0000"/>
                    </a:solidFill>
                  </a:rPr>
                  <a:t>Z</a:t>
                </a:r>
                <a:endParaRPr lang="en-US" dirty="0">
                  <a:solidFill>
                    <a:srgbClr val="FF0000"/>
                  </a:solidFill>
                </a:endParaRPr>
              </a:p>
            </p:txBody>
          </p:sp>
        </p:grpSp>
        <p:grpSp>
          <p:nvGrpSpPr>
            <p:cNvPr id="6" name="Group 5"/>
            <p:cNvGrpSpPr/>
            <p:nvPr/>
          </p:nvGrpSpPr>
          <p:grpSpPr>
            <a:xfrm>
              <a:off x="8258233" y="4067780"/>
              <a:ext cx="859329" cy="369332"/>
              <a:chOff x="7258849" y="5119582"/>
              <a:chExt cx="859329" cy="369332"/>
            </a:xfrm>
          </p:grpSpPr>
          <p:sp>
            <p:nvSpPr>
              <p:cNvPr id="213" name="Freeform 28"/>
              <p:cNvSpPr>
                <a:spLocks/>
              </p:cNvSpPr>
              <p:nvPr/>
            </p:nvSpPr>
            <p:spPr bwMode="auto">
              <a:xfrm>
                <a:off x="7258849" y="5159270"/>
                <a:ext cx="279400" cy="292100"/>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ln w="31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endParaRPr lang="fr-FR">
                  <a:solidFill>
                    <a:srgbClr val="FF0000"/>
                  </a:solidFill>
                </a:endParaRPr>
              </a:p>
            </p:txBody>
          </p:sp>
          <p:sp>
            <p:nvSpPr>
              <p:cNvPr id="214" name="Rectangle 78"/>
              <p:cNvSpPr>
                <a:spLocks noChangeArrowheads="1"/>
              </p:cNvSpPr>
              <p:nvPr/>
            </p:nvSpPr>
            <p:spPr bwMode="auto">
              <a:xfrm>
                <a:off x="7279487" y="5119582"/>
                <a:ext cx="838691" cy="369332"/>
              </a:xfrm>
              <a:prstGeom prst="rect">
                <a:avLst/>
              </a:prstGeom>
              <a:noFill/>
              <a:ln w="9525">
                <a:noFill/>
                <a:prstDash val="dash"/>
                <a:miter lim="800000"/>
                <a:headEnd/>
                <a:tailEnd/>
              </a:ln>
              <a:effectLst/>
            </p:spPr>
            <p:txBody>
              <a:bodyPr wrap="none">
                <a:spAutoFit/>
              </a:bodyPr>
              <a:lstStyle/>
              <a:p>
                <a:r>
                  <a:rPr lang="en-US" dirty="0">
                    <a:solidFill>
                      <a:srgbClr val="FF0000"/>
                    </a:solidFill>
                  </a:rPr>
                  <a:t>3 </a:t>
                </a:r>
                <a:r>
                  <a:rPr lang="en-US" dirty="0" smtClean="0">
                    <a:solidFill>
                      <a:srgbClr val="FF0000"/>
                    </a:solidFill>
                  </a:rPr>
                  <a:t> </a:t>
                </a:r>
                <a:r>
                  <a:rPr lang="en-US" i="1" dirty="0" smtClean="0">
                    <a:solidFill>
                      <a:srgbClr val="FF0000"/>
                    </a:solidFill>
                  </a:rPr>
                  <a:t>a / 2</a:t>
                </a:r>
                <a:endParaRPr lang="en-US" i="1" dirty="0">
                  <a:solidFill>
                    <a:srgbClr val="FF0000"/>
                  </a:solidFill>
                </a:endParaRPr>
              </a:p>
            </p:txBody>
          </p:sp>
        </p:grpSp>
      </p:grpSp>
    </p:spTree>
    <p:extLst>
      <p:ext uri="{BB962C8B-B14F-4D97-AF65-F5344CB8AC3E}">
        <p14:creationId xmlns:p14="http://schemas.microsoft.com/office/powerpoint/2010/main" val="247029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lvl="0" algn="just" rtl="1">
                  <a:lnSpc>
                    <a:spcPct val="150000"/>
                  </a:lnSpc>
                  <a:spcAft>
                    <a:spcPts val="1000"/>
                  </a:spcAft>
                </a:pPr>
                <a:r>
                  <a:rPr lang="ar-DZ" sz="2000" dirty="0" smtClean="0">
                    <a:solidFill>
                      <a:srgbClr val="00B0F0"/>
                    </a:solidFill>
                    <a:ea typeface="Times New Roman"/>
                  </a:rPr>
                  <a:t>ج- الشبكة </a:t>
                </a:r>
                <a:r>
                  <a:rPr lang="ar-DZ" sz="2000" dirty="0">
                    <a:solidFill>
                      <a:srgbClr val="00B0F0"/>
                    </a:solidFill>
                    <a:ea typeface="Times New Roman"/>
                  </a:rPr>
                  <a:t>المكعبة الممركزة </a:t>
                </a:r>
                <a:r>
                  <a:rPr lang="ar-DZ" sz="2000" dirty="0" smtClean="0">
                    <a:solidFill>
                      <a:srgbClr val="00B0F0"/>
                    </a:solidFill>
                    <a:ea typeface="Times New Roman"/>
                  </a:rPr>
                  <a:t>الوجوه </a:t>
                </a:r>
                <a:r>
                  <a:rPr lang="en-US" sz="2000" dirty="0" smtClean="0">
                    <a:solidFill>
                      <a:srgbClr val="00B0F0"/>
                    </a:solidFill>
                    <a:ea typeface="Times New Roman"/>
                  </a:rPr>
                  <a:t>FCC</a:t>
                </a:r>
                <a:r>
                  <a:rPr lang="fr-FR" sz="2000" dirty="0" smtClean="0">
                    <a:solidFill>
                      <a:srgbClr val="00B0F0"/>
                    </a:solidFill>
                    <a:ea typeface="Times New Roman"/>
                  </a:rPr>
                  <a:t> </a:t>
                </a:r>
                <a:r>
                  <a:rPr lang="ar-DZ" sz="2000" dirty="0" smtClean="0">
                    <a:solidFill>
                      <a:srgbClr val="00B0F0"/>
                    </a:solidFill>
                    <a:ea typeface="Times New Roman"/>
                  </a:rPr>
                  <a:t>:</a:t>
                </a:r>
                <a:r>
                  <a:rPr lang="ar-SA" sz="1700" dirty="0" smtClean="0">
                    <a:solidFill>
                      <a:prstClr val="black"/>
                    </a:solidFill>
                    <a:ea typeface="Times New Roman"/>
                  </a:rPr>
                  <a:t> </a:t>
                </a:r>
                <a:r>
                  <a:rPr lang="ar-SA" sz="1700" dirty="0">
                    <a:solidFill>
                      <a:prstClr val="black"/>
                    </a:solidFill>
                    <a:ea typeface="Times New Roman"/>
                  </a:rPr>
                  <a:t>خليتها الأولية </a:t>
                </a:r>
                <a:r>
                  <a:rPr lang="ar-DZ" sz="1700" dirty="0">
                    <a:solidFill>
                      <a:prstClr val="black"/>
                    </a:solidFill>
                    <a:ea typeface="Times New Roman"/>
                  </a:rPr>
                  <a:t>عبارة  عن  مكعب  يحتوي  بالإضافة  إلى ثماني  العقد الموجودة  في الرؤوس  على  </a:t>
                </a:r>
                <a:r>
                  <a:rPr lang="ar-DZ" sz="1700" dirty="0" smtClean="0">
                    <a:solidFill>
                      <a:prstClr val="black"/>
                    </a:solidFill>
                    <a:ea typeface="Times New Roman"/>
                  </a:rPr>
                  <a:t>عقدة في مركز كل وجه أو سطح  من سطوحه الستة  بحيث كل عقدة  موجودة  في مركز كل سطح تشارك خليتين كل خلية يكون نصيبها </a:t>
                </a:r>
                <a:r>
                  <a:rPr lang="ar-DZ" sz="1700" dirty="0">
                    <a:solidFill>
                      <a:prstClr val="black"/>
                    </a:solidFill>
                    <a:ea typeface="Times New Roman"/>
                  </a:rPr>
                  <a:t>هو </a:t>
                </a:r>
                <a:r>
                  <a:rPr lang="ar-DZ" sz="1700" dirty="0" smtClean="0">
                    <a:solidFill>
                      <a:prstClr val="black"/>
                    </a:solidFill>
                    <a:ea typeface="Times New Roman"/>
                  </a:rPr>
                  <a:t>النصف وبهذا </a:t>
                </a:r>
                <a:r>
                  <a:rPr lang="ar-DZ" sz="1700" dirty="0">
                    <a:solidFill>
                      <a:prstClr val="black"/>
                    </a:solidFill>
                    <a:ea typeface="Times New Roman"/>
                  </a:rPr>
                  <a:t>يكون العدد </a:t>
                </a:r>
                <a:r>
                  <a:rPr lang="ar-SA" sz="1700" dirty="0" smtClean="0">
                    <a:solidFill>
                      <a:prstClr val="black"/>
                    </a:solidFill>
                    <a:ea typeface="Times New Roman"/>
                  </a:rPr>
                  <a:t>الفعلي </a:t>
                </a:r>
                <a:r>
                  <a:rPr lang="ar-SA" sz="1700" dirty="0">
                    <a:solidFill>
                      <a:prstClr val="black"/>
                    </a:solidFill>
                    <a:ea typeface="Times New Roman"/>
                  </a:rPr>
                  <a:t>للعقد في في </a:t>
                </a:r>
                <a:r>
                  <a:rPr lang="fr-FR" sz="1700" dirty="0" smtClean="0">
                    <a:solidFill>
                      <a:prstClr val="black"/>
                    </a:solidFill>
                    <a:ea typeface="Times New Roman"/>
                  </a:rPr>
                  <a:t>FCC </a:t>
                </a:r>
                <a:r>
                  <a:rPr lang="ar-SA" sz="1700" dirty="0" smtClean="0">
                    <a:solidFill>
                      <a:prstClr val="black"/>
                    </a:solidFill>
                    <a:ea typeface="Times New Roman"/>
                  </a:rPr>
                  <a:t>هو </a:t>
                </a:r>
                <a14:m>
                  <m:oMath xmlns:m="http://schemas.openxmlformats.org/officeDocument/2006/math">
                    <m:r>
                      <m:rPr>
                        <m:sty m:val="p"/>
                      </m:rPr>
                      <a:rPr lang="fr-FR" sz="1700">
                        <a:solidFill>
                          <a:srgbClr val="FF0000"/>
                        </a:solidFill>
                        <a:latin typeface="Cambria Math"/>
                        <a:ea typeface="Times New Roman"/>
                      </a:rPr>
                      <m:t>n</m:t>
                    </m:r>
                    <m:r>
                      <a:rPr lang="fr-FR" sz="1700">
                        <a:solidFill>
                          <a:srgbClr val="FF0000"/>
                        </a:solidFill>
                        <a:latin typeface="Cambria Math"/>
                        <a:ea typeface="Times New Roman"/>
                      </a:rPr>
                      <m:t>=</m:t>
                    </m:r>
                    <m:r>
                      <a:rPr lang="ar-DZ" sz="1700" b="0" i="0" smtClean="0">
                        <a:solidFill>
                          <a:srgbClr val="FF0000"/>
                        </a:solidFill>
                        <a:latin typeface="Cambria Math"/>
                        <a:ea typeface="Times New Roman"/>
                      </a:rPr>
                      <m:t>6</m:t>
                    </m:r>
                    <m:r>
                      <a:rPr lang="fr-FR" sz="1700">
                        <a:solidFill>
                          <a:srgbClr val="FF0000"/>
                        </a:solidFill>
                        <a:latin typeface="Cambria Math"/>
                        <a:ea typeface="Times New Roman"/>
                      </a:rPr>
                      <m:t>×</m:t>
                    </m:r>
                    <m:f>
                      <m:fPr>
                        <m:ctrlPr>
                          <a:rPr lang="en-US" sz="1700" i="1">
                            <a:solidFill>
                              <a:srgbClr val="FF0000"/>
                            </a:solidFill>
                            <a:latin typeface="Cambria Math"/>
                            <a:ea typeface="Times New Roman"/>
                          </a:rPr>
                        </m:ctrlPr>
                      </m:fPr>
                      <m:num>
                        <m:r>
                          <a:rPr lang="fr-FR" sz="1700">
                            <a:solidFill>
                              <a:srgbClr val="FF0000"/>
                            </a:solidFill>
                            <a:latin typeface="Cambria Math"/>
                            <a:ea typeface="Times New Roman"/>
                          </a:rPr>
                          <m:t>1</m:t>
                        </m:r>
                      </m:num>
                      <m:den>
                        <m:r>
                          <a:rPr lang="ar-DZ" sz="1700" b="0" i="0" smtClean="0">
                            <a:solidFill>
                              <a:srgbClr val="FF0000"/>
                            </a:solidFill>
                            <a:latin typeface="Cambria Math"/>
                            <a:ea typeface="Times New Roman"/>
                          </a:rPr>
                          <m:t>2</m:t>
                        </m:r>
                      </m:den>
                    </m:f>
                    <m:r>
                      <a:rPr lang="fr-FR" sz="1700">
                        <a:solidFill>
                          <a:srgbClr val="FF0000"/>
                        </a:solidFill>
                        <a:latin typeface="Cambria Math"/>
                        <a:ea typeface="Times New Roman"/>
                      </a:rPr>
                      <m:t>+</m:t>
                    </m:r>
                    <m:r>
                      <a:rPr lang="fr-FR" sz="1700">
                        <a:solidFill>
                          <a:srgbClr val="FF0000"/>
                        </a:solidFill>
                        <a:latin typeface="Cambria Math"/>
                        <a:ea typeface="Times New Roman"/>
                      </a:rPr>
                      <m:t>8</m:t>
                    </m:r>
                    <m:r>
                      <a:rPr lang="fr-FR" sz="1700">
                        <a:solidFill>
                          <a:srgbClr val="FF0000"/>
                        </a:solidFill>
                        <a:latin typeface="Cambria Math"/>
                        <a:ea typeface="Times New Roman"/>
                      </a:rPr>
                      <m:t>×</m:t>
                    </m:r>
                    <m:f>
                      <m:fPr>
                        <m:ctrlPr>
                          <a:rPr lang="en-US" sz="1700" i="1">
                            <a:solidFill>
                              <a:srgbClr val="FF0000"/>
                            </a:solidFill>
                            <a:latin typeface="Cambria Math"/>
                            <a:ea typeface="Times New Roman"/>
                          </a:rPr>
                        </m:ctrlPr>
                      </m:fPr>
                      <m:num>
                        <m:r>
                          <a:rPr lang="fr-FR" sz="1700">
                            <a:solidFill>
                              <a:srgbClr val="FF0000"/>
                            </a:solidFill>
                            <a:latin typeface="Cambria Math"/>
                            <a:ea typeface="Times New Roman"/>
                          </a:rPr>
                          <m:t>1</m:t>
                        </m:r>
                      </m:num>
                      <m:den>
                        <m:r>
                          <a:rPr lang="fr-FR" sz="1700">
                            <a:solidFill>
                              <a:srgbClr val="FF0000"/>
                            </a:solidFill>
                            <a:latin typeface="Cambria Math"/>
                            <a:ea typeface="Times New Roman"/>
                          </a:rPr>
                          <m:t>8</m:t>
                        </m:r>
                      </m:den>
                    </m:f>
                    <m:r>
                      <a:rPr lang="fr-FR" sz="1700">
                        <a:solidFill>
                          <a:srgbClr val="FF0000"/>
                        </a:solidFill>
                        <a:latin typeface="Cambria Math"/>
                        <a:ea typeface="Times New Roman"/>
                      </a:rPr>
                      <m:t>=</m:t>
                    </m:r>
                    <m:r>
                      <a:rPr lang="ar-DZ" sz="1700" b="0" i="0" smtClean="0">
                        <a:solidFill>
                          <a:srgbClr val="FF0000"/>
                        </a:solidFill>
                        <a:latin typeface="Cambria Math"/>
                        <a:ea typeface="Times New Roman"/>
                      </a:rPr>
                      <m:t>4</m:t>
                    </m:r>
                  </m:oMath>
                </a14:m>
                <a:endParaRPr lang="ar-DZ" sz="2000" dirty="0">
                  <a:solidFill>
                    <a:prstClr val="black">
                      <a:tint val="75000"/>
                    </a:prstClr>
                  </a:solidFill>
                  <a:latin typeface="Simplified Arabic"/>
                  <a:ea typeface="Times New Roman"/>
                </a:endParaRPr>
              </a:p>
              <a:p>
                <a:pPr algn="just" rtl="1">
                  <a:lnSpc>
                    <a:spcPct val="150000"/>
                  </a:lnSpc>
                  <a:spcAft>
                    <a:spcPts val="1000"/>
                  </a:spcAft>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ar-DZ" sz="2000" dirty="0" smtClean="0">
                  <a:solidFill>
                    <a:srgbClr val="00B0F0"/>
                  </a:solidFill>
                  <a:ea typeface="Times New Roman"/>
                </a:endParaRPr>
              </a:p>
              <a:p>
                <a:pPr lvl="0" algn="just" rtl="1">
                  <a:lnSpc>
                    <a:spcPct val="150000"/>
                  </a:lnSpc>
                  <a:spcAft>
                    <a:spcPts val="1000"/>
                  </a:spcAft>
                </a:pPr>
                <a:endParaRPr lang="ar-DZ" sz="2000" dirty="0">
                  <a:solidFill>
                    <a:srgbClr val="00B0F0"/>
                  </a:solidFill>
                  <a:ea typeface="Times New Roman"/>
                </a:endParaRPr>
              </a:p>
              <a:p>
                <a:pPr lvl="0" algn="just" rtl="1">
                  <a:lnSpc>
                    <a:spcPct val="150000"/>
                  </a:lnSpc>
                  <a:spcAft>
                    <a:spcPts val="1000"/>
                  </a:spcAft>
                </a:pPr>
                <a:endParaRPr lang="ar-DZ" sz="2000" dirty="0" smtClean="0">
                  <a:solidFill>
                    <a:srgbClr val="00B0F0"/>
                  </a:solidFill>
                  <a:ea typeface="Times New Roman"/>
                </a:endParaRPr>
              </a:p>
              <a:p>
                <a:pPr lvl="0" algn="just" rtl="1">
                  <a:lnSpc>
                    <a:spcPct val="150000"/>
                  </a:lnSpc>
                  <a:spcAft>
                    <a:spcPts val="1000"/>
                  </a:spcAft>
                </a:pPr>
                <a:endParaRPr lang="ar-DZ" sz="2000" dirty="0">
                  <a:solidFill>
                    <a:srgbClr val="00B0F0"/>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3"/>
                <a:stretch>
                  <a:fillRect l="-1889" r="-675"/>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17</a:t>
            </a:r>
            <a:endParaRPr lang="en-US" altLang="en-US" b="1" dirty="0">
              <a:solidFill>
                <a:prstClr val="black"/>
              </a:solidFill>
              <a:latin typeface="Arial" charset="0"/>
            </a:endParaRPr>
          </a:p>
        </p:txBody>
      </p:sp>
      <p:pic>
        <p:nvPicPr>
          <p:cNvPr id="291" name="Slide_3_11.AVI">
            <a:hlinkClick r:id="" action="ppaction://media"/>
          </p:cNvPr>
          <p:cNvPicPr>
            <a:picLocks noRot="1" noChangeAspect="1" noChangeArrowheads="1"/>
          </p:cNvPicPr>
          <p:nvPr>
            <a:videoFile r:link="rId1"/>
          </p:nvPr>
        </p:nvPicPr>
        <p:blipFill rotWithShape="1">
          <a:blip r:embed="rId4"/>
          <a:srcRect l="18952" t="19741" r="18411" b="17443"/>
          <a:stretch/>
        </p:blipFill>
        <p:spPr bwMode="auto">
          <a:xfrm>
            <a:off x="1619672" y="1556792"/>
            <a:ext cx="2181597" cy="2205495"/>
          </a:xfrm>
          <a:prstGeom prst="rect">
            <a:avLst/>
          </a:prstGeom>
          <a:noFill/>
        </p:spPr>
      </p:pic>
      <p:grpSp>
        <p:nvGrpSpPr>
          <p:cNvPr id="5" name="Group 4"/>
          <p:cNvGrpSpPr/>
          <p:nvPr/>
        </p:nvGrpSpPr>
        <p:grpSpPr>
          <a:xfrm>
            <a:off x="4427984" y="4423182"/>
            <a:ext cx="4219021" cy="2178238"/>
            <a:chOff x="5657053" y="3239881"/>
            <a:chExt cx="3270620" cy="1123310"/>
          </a:xfrm>
        </p:grpSpPr>
        <p:grpSp>
          <p:nvGrpSpPr>
            <p:cNvPr id="292" name="Group 184"/>
            <p:cNvGrpSpPr>
              <a:grpSpLocks/>
            </p:cNvGrpSpPr>
            <p:nvPr/>
          </p:nvGrpSpPr>
          <p:grpSpPr bwMode="auto">
            <a:xfrm>
              <a:off x="6307640" y="3271455"/>
              <a:ext cx="2439817" cy="1091736"/>
              <a:chOff x="2058" y="2896"/>
              <a:chExt cx="2698" cy="1140"/>
            </a:xfrm>
          </p:grpSpPr>
          <p:sp>
            <p:nvSpPr>
              <p:cNvPr id="293" name="Rectangle 43"/>
              <p:cNvSpPr>
                <a:spLocks noChangeArrowheads="1"/>
              </p:cNvSpPr>
              <p:nvPr/>
            </p:nvSpPr>
            <p:spPr bwMode="auto">
              <a:xfrm>
                <a:off x="2760" y="2896"/>
                <a:ext cx="1184" cy="560"/>
              </a:xfrm>
              <a:prstGeom prst="rect">
                <a:avLst/>
              </a:prstGeom>
              <a:solidFill>
                <a:srgbClr val="FFCC99"/>
              </a:solidFill>
              <a:ln w="9525">
                <a:noFill/>
                <a:miter lim="800000"/>
                <a:headEnd/>
                <a:tailEnd/>
              </a:ln>
            </p:spPr>
            <p:txBody>
              <a:bodyPr/>
              <a:lstStyle/>
              <a:p>
                <a:endParaRPr lang="fr-FR"/>
              </a:p>
            </p:txBody>
          </p:sp>
          <p:sp>
            <p:nvSpPr>
              <p:cNvPr id="294" name="Rectangle 44"/>
              <p:cNvSpPr>
                <a:spLocks noChangeArrowheads="1"/>
              </p:cNvSpPr>
              <p:nvPr/>
            </p:nvSpPr>
            <p:spPr bwMode="auto">
              <a:xfrm>
                <a:off x="2568" y="2896"/>
                <a:ext cx="176" cy="560"/>
              </a:xfrm>
              <a:prstGeom prst="rect">
                <a:avLst/>
              </a:prstGeom>
              <a:solidFill>
                <a:srgbClr val="99FF99"/>
              </a:solidFill>
              <a:ln w="9525">
                <a:noFill/>
                <a:miter lim="800000"/>
                <a:headEnd/>
                <a:tailEnd/>
              </a:ln>
            </p:spPr>
            <p:txBody>
              <a:bodyPr/>
              <a:lstStyle/>
              <a:p>
                <a:endParaRPr lang="fr-FR"/>
              </a:p>
            </p:txBody>
          </p:sp>
          <p:sp>
            <p:nvSpPr>
              <p:cNvPr id="295" name="Rectangle 45"/>
              <p:cNvSpPr>
                <a:spLocks noChangeArrowheads="1"/>
              </p:cNvSpPr>
              <p:nvPr/>
            </p:nvSpPr>
            <p:spPr bwMode="auto">
              <a:xfrm>
                <a:off x="2058" y="3452"/>
                <a:ext cx="344" cy="289"/>
              </a:xfrm>
              <a:prstGeom prst="rect">
                <a:avLst/>
              </a:prstGeom>
              <a:noFill/>
              <a:ln w="9525">
                <a:noFill/>
                <a:miter lim="800000"/>
                <a:headEnd/>
                <a:tailEnd/>
              </a:ln>
            </p:spPr>
            <p:txBody>
              <a:bodyPr wrap="none" lIns="0" tIns="0" rIns="0" bIns="0">
                <a:spAutoFit/>
              </a:bodyPr>
              <a:lstStyle/>
              <a:p>
                <a:r>
                  <a:rPr lang="el-GR" dirty="0" smtClean="0">
                    <a:solidFill>
                      <a:srgbClr val="000000"/>
                    </a:solidFill>
                  </a:rPr>
                  <a:t>τ</a:t>
                </a:r>
                <a:r>
                  <a:rPr lang="en-US" dirty="0" smtClean="0">
                    <a:solidFill>
                      <a:srgbClr val="000000"/>
                    </a:solidFill>
                  </a:rPr>
                  <a:t> </a:t>
                </a:r>
                <a:r>
                  <a:rPr lang="en-US" dirty="0">
                    <a:solidFill>
                      <a:srgbClr val="000000"/>
                    </a:solidFill>
                  </a:rPr>
                  <a:t>= </a:t>
                </a:r>
                <a:endParaRPr lang="en-US" dirty="0"/>
              </a:p>
            </p:txBody>
          </p:sp>
          <p:sp>
            <p:nvSpPr>
              <p:cNvPr id="296" name="Rectangle 48"/>
              <p:cNvSpPr>
                <a:spLocks noChangeArrowheads="1"/>
              </p:cNvSpPr>
              <p:nvPr/>
            </p:nvSpPr>
            <p:spPr bwMode="auto">
              <a:xfrm>
                <a:off x="2848" y="2920"/>
                <a:ext cx="107" cy="230"/>
              </a:xfrm>
              <a:prstGeom prst="rect">
                <a:avLst/>
              </a:prstGeom>
              <a:noFill/>
              <a:ln w="9525">
                <a:noFill/>
                <a:miter lim="800000"/>
                <a:headEnd/>
                <a:tailEnd/>
              </a:ln>
            </p:spPr>
            <p:txBody>
              <a:bodyPr wrap="none" lIns="0" tIns="0" rIns="0" bIns="0">
                <a:spAutoFit/>
              </a:bodyPr>
              <a:lstStyle/>
              <a:p>
                <a:r>
                  <a:rPr lang="en-US">
                    <a:solidFill>
                      <a:srgbClr val="000000"/>
                    </a:solidFill>
                  </a:rPr>
                  <a:t>4</a:t>
                </a:r>
                <a:endParaRPr lang="en-US"/>
              </a:p>
            </p:txBody>
          </p:sp>
          <p:sp>
            <p:nvSpPr>
              <p:cNvPr id="297" name="Rectangle 49"/>
              <p:cNvSpPr>
                <a:spLocks noChangeArrowheads="1"/>
              </p:cNvSpPr>
              <p:nvPr/>
            </p:nvSpPr>
            <p:spPr bwMode="auto">
              <a:xfrm>
                <a:off x="2856" y="3224"/>
                <a:ext cx="107" cy="230"/>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298" name="Line 50"/>
              <p:cNvSpPr>
                <a:spLocks noChangeShapeType="1"/>
              </p:cNvSpPr>
              <p:nvPr/>
            </p:nvSpPr>
            <p:spPr bwMode="auto">
              <a:xfrm>
                <a:off x="2840" y="3192"/>
                <a:ext cx="144" cy="1"/>
              </a:xfrm>
              <a:prstGeom prst="line">
                <a:avLst/>
              </a:prstGeom>
              <a:noFill/>
              <a:ln w="25400">
                <a:solidFill>
                  <a:srgbClr val="000000"/>
                </a:solidFill>
                <a:round/>
                <a:headEnd/>
                <a:tailEnd/>
              </a:ln>
            </p:spPr>
            <p:txBody>
              <a:bodyPr/>
              <a:lstStyle/>
              <a:p>
                <a:endParaRPr lang="fr-FR"/>
              </a:p>
            </p:txBody>
          </p:sp>
          <p:sp>
            <p:nvSpPr>
              <p:cNvPr id="299" name="Rectangle 51"/>
              <p:cNvSpPr>
                <a:spLocks noChangeArrowheads="1"/>
              </p:cNvSpPr>
              <p:nvPr/>
            </p:nvSpPr>
            <p:spPr bwMode="auto">
              <a:xfrm>
                <a:off x="3040" y="3048"/>
                <a:ext cx="153" cy="230"/>
              </a:xfrm>
              <a:prstGeom prst="rect">
                <a:avLst/>
              </a:prstGeom>
              <a:noFill/>
              <a:ln w="9525">
                <a:noFill/>
                <a:miter lim="800000"/>
                <a:headEnd/>
                <a:tailEnd/>
              </a:ln>
            </p:spPr>
            <p:txBody>
              <a:bodyPr wrap="none" lIns="0" tIns="0" rIns="0" bIns="0">
                <a:spAutoFit/>
              </a:bodyPr>
              <a:lstStyle/>
              <a:p>
                <a:r>
                  <a:rPr lang="en-US">
                    <a:solidFill>
                      <a:srgbClr val="000000"/>
                    </a:solidFill>
                    <a:latin typeface="Symbol" pitchFamily="18" charset="2"/>
                  </a:rPr>
                  <a:t>p </a:t>
                </a:r>
                <a:endParaRPr lang="en-US"/>
              </a:p>
            </p:txBody>
          </p:sp>
          <p:sp>
            <p:nvSpPr>
              <p:cNvPr id="300" name="Rectangle 52"/>
              <p:cNvSpPr>
                <a:spLocks noChangeArrowheads="1"/>
              </p:cNvSpPr>
              <p:nvPr/>
            </p:nvSpPr>
            <p:spPr bwMode="auto">
              <a:xfrm>
                <a:off x="3192" y="3056"/>
                <a:ext cx="116" cy="230"/>
              </a:xfrm>
              <a:prstGeom prst="rect">
                <a:avLst/>
              </a:prstGeom>
              <a:noFill/>
              <a:ln w="9525">
                <a:noFill/>
                <a:miter lim="800000"/>
                <a:headEnd/>
                <a:tailEnd/>
              </a:ln>
            </p:spPr>
            <p:txBody>
              <a:bodyPr wrap="none" lIns="0" tIns="0" rIns="0" bIns="0">
                <a:spAutoFit/>
              </a:bodyPr>
              <a:lstStyle/>
              <a:p>
                <a:r>
                  <a:rPr lang="en-US">
                    <a:solidFill>
                      <a:srgbClr val="000000"/>
                    </a:solidFill>
                  </a:rPr>
                  <a:t>( </a:t>
                </a:r>
                <a:endParaRPr lang="en-US"/>
              </a:p>
            </p:txBody>
          </p:sp>
          <p:sp>
            <p:nvSpPr>
              <p:cNvPr id="301" name="Rectangle 53"/>
              <p:cNvSpPr>
                <a:spLocks noChangeArrowheads="1"/>
              </p:cNvSpPr>
              <p:nvPr/>
            </p:nvSpPr>
            <p:spPr bwMode="auto">
              <a:xfrm>
                <a:off x="3312" y="3056"/>
                <a:ext cx="107" cy="230"/>
              </a:xfrm>
              <a:prstGeom prst="rect">
                <a:avLst/>
              </a:prstGeom>
              <a:noFill/>
              <a:ln w="9525">
                <a:noFill/>
                <a:miter lim="800000"/>
                <a:headEnd/>
                <a:tailEnd/>
              </a:ln>
            </p:spPr>
            <p:txBody>
              <a:bodyPr wrap="none" lIns="0" tIns="0" rIns="0" bIns="0">
                <a:spAutoFit/>
              </a:bodyPr>
              <a:lstStyle/>
              <a:p>
                <a:r>
                  <a:rPr lang="en-US" dirty="0"/>
                  <a:t>2</a:t>
                </a:r>
              </a:p>
            </p:txBody>
          </p:sp>
          <p:sp>
            <p:nvSpPr>
              <p:cNvPr id="302" name="Rectangle 54"/>
              <p:cNvSpPr>
                <a:spLocks noChangeArrowheads="1"/>
              </p:cNvSpPr>
              <p:nvPr/>
            </p:nvSpPr>
            <p:spPr bwMode="auto">
              <a:xfrm>
                <a:off x="3424" y="3056"/>
                <a:ext cx="267" cy="230"/>
              </a:xfrm>
              <a:prstGeom prst="rect">
                <a:avLst/>
              </a:prstGeom>
              <a:noFill/>
              <a:ln w="9525">
                <a:noFill/>
                <a:miter lim="800000"/>
                <a:headEnd/>
                <a:tailEnd/>
              </a:ln>
            </p:spPr>
            <p:txBody>
              <a:bodyPr wrap="none" lIns="0" tIns="0" rIns="0" bIns="0">
                <a:spAutoFit/>
              </a:bodyPr>
              <a:lstStyle/>
              <a:p>
                <a:r>
                  <a:rPr lang="en-US" i="1" dirty="0"/>
                  <a:t>a</a:t>
                </a:r>
                <a:r>
                  <a:rPr lang="en-US" dirty="0"/>
                  <a:t>/4</a:t>
                </a:r>
              </a:p>
            </p:txBody>
          </p:sp>
          <p:sp>
            <p:nvSpPr>
              <p:cNvPr id="303" name="Rectangle 55"/>
              <p:cNvSpPr>
                <a:spLocks noChangeArrowheads="1"/>
              </p:cNvSpPr>
              <p:nvPr/>
            </p:nvSpPr>
            <p:spPr bwMode="auto">
              <a:xfrm>
                <a:off x="3704" y="3056"/>
                <a:ext cx="136" cy="289"/>
              </a:xfrm>
              <a:prstGeom prst="rect">
                <a:avLst/>
              </a:prstGeom>
              <a:noFill/>
              <a:ln w="9525">
                <a:noFill/>
                <a:miter lim="800000"/>
                <a:headEnd/>
                <a:tailEnd/>
              </a:ln>
            </p:spPr>
            <p:txBody>
              <a:bodyPr wrap="none" lIns="0" tIns="0" rIns="0" bIns="0">
                <a:spAutoFit/>
              </a:bodyPr>
              <a:lstStyle/>
              <a:p>
                <a:r>
                  <a:rPr lang="en-US" dirty="0" smtClean="0">
                    <a:solidFill>
                      <a:srgbClr val="000000"/>
                    </a:solidFill>
                  </a:rPr>
                  <a:t> )</a:t>
                </a:r>
                <a:endParaRPr lang="en-US" dirty="0"/>
              </a:p>
            </p:txBody>
          </p:sp>
          <p:sp>
            <p:nvSpPr>
              <p:cNvPr id="304" name="Rectangle 56"/>
              <p:cNvSpPr>
                <a:spLocks noChangeArrowheads="1"/>
              </p:cNvSpPr>
              <p:nvPr/>
            </p:nvSpPr>
            <p:spPr bwMode="auto">
              <a:xfrm>
                <a:off x="3807" y="2985"/>
                <a:ext cx="107" cy="230"/>
              </a:xfrm>
              <a:prstGeom prst="rect">
                <a:avLst/>
              </a:prstGeom>
              <a:noFill/>
              <a:ln w="9525">
                <a:noFill/>
                <a:miter lim="800000"/>
                <a:headEnd/>
                <a:tailEnd/>
              </a:ln>
            </p:spPr>
            <p:txBody>
              <a:bodyPr wrap="none" lIns="0" tIns="0" rIns="0" bIns="0">
                <a:spAutoFit/>
              </a:bodyPr>
              <a:lstStyle/>
              <a:p>
                <a:r>
                  <a:rPr lang="en-US" dirty="0">
                    <a:solidFill>
                      <a:srgbClr val="000000"/>
                    </a:solidFill>
                  </a:rPr>
                  <a:t>3</a:t>
                </a:r>
                <a:endParaRPr lang="en-US" dirty="0"/>
              </a:p>
            </p:txBody>
          </p:sp>
          <p:sp>
            <p:nvSpPr>
              <p:cNvPr id="305" name="Rectangle 57"/>
              <p:cNvSpPr>
                <a:spLocks noChangeArrowheads="1"/>
              </p:cNvSpPr>
              <p:nvPr/>
            </p:nvSpPr>
            <p:spPr bwMode="auto">
              <a:xfrm>
                <a:off x="2624" y="3080"/>
                <a:ext cx="107" cy="230"/>
              </a:xfrm>
              <a:prstGeom prst="rect">
                <a:avLst/>
              </a:prstGeom>
              <a:noFill/>
              <a:ln w="9525">
                <a:noFill/>
                <a:miter lim="800000"/>
                <a:headEnd/>
                <a:tailEnd/>
              </a:ln>
            </p:spPr>
            <p:txBody>
              <a:bodyPr wrap="none" lIns="0" tIns="0" rIns="0" bIns="0">
                <a:spAutoFit/>
              </a:bodyPr>
              <a:lstStyle/>
              <a:p>
                <a:r>
                  <a:rPr lang="en-US" dirty="0" smtClean="0">
                    <a:solidFill>
                      <a:srgbClr val="000000"/>
                    </a:solidFill>
                  </a:rPr>
                  <a:t>4</a:t>
                </a:r>
                <a:endParaRPr lang="en-US" dirty="0"/>
              </a:p>
            </p:txBody>
          </p:sp>
          <p:sp>
            <p:nvSpPr>
              <p:cNvPr id="308" name="Line 66"/>
              <p:cNvSpPr>
                <a:spLocks noChangeShapeType="1"/>
              </p:cNvSpPr>
              <p:nvPr/>
            </p:nvSpPr>
            <p:spPr bwMode="auto">
              <a:xfrm>
                <a:off x="2560" y="3520"/>
                <a:ext cx="1496" cy="1"/>
              </a:xfrm>
              <a:prstGeom prst="line">
                <a:avLst/>
              </a:prstGeom>
              <a:noFill/>
              <a:ln w="38100">
                <a:solidFill>
                  <a:srgbClr val="000000"/>
                </a:solidFill>
                <a:round/>
                <a:headEnd/>
                <a:tailEnd/>
              </a:ln>
            </p:spPr>
            <p:txBody>
              <a:bodyPr/>
              <a:lstStyle/>
              <a:p>
                <a:endParaRPr lang="fr-FR"/>
              </a:p>
            </p:txBody>
          </p:sp>
          <p:grpSp>
            <p:nvGrpSpPr>
              <p:cNvPr id="309" name="Group 183"/>
              <p:cNvGrpSpPr>
                <a:grpSpLocks/>
              </p:cNvGrpSpPr>
              <p:nvPr/>
            </p:nvGrpSpPr>
            <p:grpSpPr bwMode="auto">
              <a:xfrm>
                <a:off x="3160" y="3568"/>
                <a:ext cx="1596" cy="468"/>
                <a:chOff x="2784" y="3568"/>
                <a:chExt cx="1596" cy="468"/>
              </a:xfrm>
            </p:grpSpPr>
            <p:sp>
              <p:nvSpPr>
                <p:cNvPr id="317" name="Rectangle 42"/>
                <p:cNvSpPr>
                  <a:spLocks noChangeArrowheads="1"/>
                </p:cNvSpPr>
                <p:nvPr/>
              </p:nvSpPr>
              <p:spPr bwMode="auto">
                <a:xfrm>
                  <a:off x="2784" y="3576"/>
                  <a:ext cx="296" cy="360"/>
                </a:xfrm>
                <a:prstGeom prst="rect">
                  <a:avLst/>
                </a:prstGeom>
                <a:solidFill>
                  <a:srgbClr val="99CCFF"/>
                </a:solidFill>
                <a:ln w="9525">
                  <a:noFill/>
                  <a:miter lim="800000"/>
                  <a:headEnd/>
                  <a:tailEnd/>
                </a:ln>
              </p:spPr>
              <p:txBody>
                <a:bodyPr/>
                <a:lstStyle/>
                <a:p>
                  <a:endParaRPr lang="fr-FR"/>
                </a:p>
              </p:txBody>
            </p:sp>
            <p:sp>
              <p:nvSpPr>
                <p:cNvPr id="318" name="Rectangle 46"/>
                <p:cNvSpPr>
                  <a:spLocks noChangeArrowheads="1"/>
                </p:cNvSpPr>
                <p:nvPr/>
              </p:nvSpPr>
              <p:spPr bwMode="auto">
                <a:xfrm>
                  <a:off x="2832" y="3624"/>
                  <a:ext cx="107" cy="230"/>
                </a:xfrm>
                <a:prstGeom prst="rect">
                  <a:avLst/>
                </a:prstGeom>
                <a:noFill/>
                <a:ln w="9525">
                  <a:noFill/>
                  <a:miter lim="800000"/>
                  <a:headEnd/>
                  <a:tailEnd/>
                </a:ln>
              </p:spPr>
              <p:txBody>
                <a:bodyPr wrap="none" lIns="0" tIns="0" rIns="0" bIns="0">
                  <a:spAutoFit/>
                </a:bodyPr>
                <a:lstStyle/>
                <a:p>
                  <a:r>
                    <a:rPr lang="en-US" i="1">
                      <a:solidFill>
                        <a:srgbClr val="000000"/>
                      </a:solidFill>
                    </a:rPr>
                    <a:t>a</a:t>
                  </a:r>
                  <a:endParaRPr lang="en-US" i="1"/>
                </a:p>
              </p:txBody>
            </p:sp>
            <p:sp>
              <p:nvSpPr>
                <p:cNvPr id="319" name="Rectangle 47"/>
                <p:cNvSpPr>
                  <a:spLocks noChangeArrowheads="1"/>
                </p:cNvSpPr>
                <p:nvPr/>
              </p:nvSpPr>
              <p:spPr bwMode="auto">
                <a:xfrm>
                  <a:off x="2944" y="3568"/>
                  <a:ext cx="107" cy="230"/>
                </a:xfrm>
                <a:prstGeom prst="rect">
                  <a:avLst/>
                </a:prstGeom>
                <a:noFill/>
                <a:ln w="9525">
                  <a:noFill/>
                  <a:miter lim="800000"/>
                  <a:headEnd/>
                  <a:tailEnd/>
                </a:ln>
              </p:spPr>
              <p:txBody>
                <a:bodyPr wrap="none" lIns="0" tIns="0" rIns="0" bIns="0">
                  <a:spAutoFit/>
                </a:bodyPr>
                <a:lstStyle/>
                <a:p>
                  <a:r>
                    <a:rPr lang="en-US">
                      <a:solidFill>
                        <a:srgbClr val="000000"/>
                      </a:solidFill>
                    </a:rPr>
                    <a:t>3</a:t>
                  </a:r>
                  <a:endParaRPr lang="en-US"/>
                </a:p>
              </p:txBody>
            </p:sp>
            <p:grpSp>
              <p:nvGrpSpPr>
                <p:cNvPr id="320" name="Group 69"/>
                <p:cNvGrpSpPr>
                  <a:grpSpLocks/>
                </p:cNvGrpSpPr>
                <p:nvPr/>
              </p:nvGrpSpPr>
              <p:grpSpPr bwMode="auto">
                <a:xfrm>
                  <a:off x="3080" y="3728"/>
                  <a:ext cx="512" cy="96"/>
                  <a:chOff x="3088" y="3736"/>
                  <a:chExt cx="512" cy="96"/>
                </a:xfrm>
              </p:grpSpPr>
              <p:sp>
                <p:nvSpPr>
                  <p:cNvPr id="326" name="Freeform 67"/>
                  <p:cNvSpPr>
                    <a:spLocks/>
                  </p:cNvSpPr>
                  <p:nvPr/>
                </p:nvSpPr>
                <p:spPr bwMode="auto">
                  <a:xfrm>
                    <a:off x="3088" y="3736"/>
                    <a:ext cx="120" cy="96"/>
                  </a:xfrm>
                  <a:custGeom>
                    <a:avLst/>
                    <a:gdLst/>
                    <a:ahLst/>
                    <a:cxnLst>
                      <a:cxn ang="0">
                        <a:pos x="0" y="48"/>
                      </a:cxn>
                      <a:cxn ang="0">
                        <a:pos x="120" y="0"/>
                      </a:cxn>
                      <a:cxn ang="0">
                        <a:pos x="120" y="48"/>
                      </a:cxn>
                      <a:cxn ang="0">
                        <a:pos x="120" y="96"/>
                      </a:cxn>
                      <a:cxn ang="0">
                        <a:pos x="0" y="48"/>
                      </a:cxn>
                    </a:cxnLst>
                    <a:rect l="0" t="0" r="r" b="b"/>
                    <a:pathLst>
                      <a:path w="120" h="96">
                        <a:moveTo>
                          <a:pt x="0" y="48"/>
                        </a:moveTo>
                        <a:lnTo>
                          <a:pt x="120" y="0"/>
                        </a:lnTo>
                        <a:lnTo>
                          <a:pt x="120" y="48"/>
                        </a:lnTo>
                        <a:lnTo>
                          <a:pt x="120" y="96"/>
                        </a:lnTo>
                        <a:lnTo>
                          <a:pt x="0" y="48"/>
                        </a:lnTo>
                        <a:close/>
                      </a:path>
                    </a:pathLst>
                  </a:custGeom>
                  <a:solidFill>
                    <a:srgbClr val="0066FF"/>
                  </a:solidFill>
                  <a:ln w="12700">
                    <a:solidFill>
                      <a:srgbClr val="0066FF"/>
                    </a:solidFill>
                    <a:prstDash val="solid"/>
                    <a:round/>
                    <a:headEnd/>
                    <a:tailEnd/>
                  </a:ln>
                </p:spPr>
                <p:txBody>
                  <a:bodyPr/>
                  <a:lstStyle/>
                  <a:p>
                    <a:endParaRPr lang="fr-FR"/>
                  </a:p>
                </p:txBody>
              </p:sp>
              <p:sp>
                <p:nvSpPr>
                  <p:cNvPr id="327" name="Line 68"/>
                  <p:cNvSpPr>
                    <a:spLocks noChangeShapeType="1"/>
                  </p:cNvSpPr>
                  <p:nvPr/>
                </p:nvSpPr>
                <p:spPr bwMode="auto">
                  <a:xfrm>
                    <a:off x="3208" y="3784"/>
                    <a:ext cx="392" cy="1"/>
                  </a:xfrm>
                  <a:prstGeom prst="line">
                    <a:avLst/>
                  </a:prstGeom>
                  <a:noFill/>
                  <a:ln w="25400">
                    <a:solidFill>
                      <a:srgbClr val="0066FF"/>
                    </a:solidFill>
                    <a:round/>
                    <a:headEnd/>
                    <a:tailEnd/>
                  </a:ln>
                </p:spPr>
                <p:txBody>
                  <a:bodyPr/>
                  <a:lstStyle/>
                  <a:p>
                    <a:endParaRPr lang="fr-FR"/>
                  </a:p>
                </p:txBody>
              </p:sp>
            </p:grpSp>
            <p:sp>
              <p:nvSpPr>
                <p:cNvPr id="322" name="Rectangle 70"/>
                <p:cNvSpPr>
                  <a:spLocks noChangeArrowheads="1"/>
                </p:cNvSpPr>
                <p:nvPr/>
              </p:nvSpPr>
              <p:spPr bwMode="auto">
                <a:xfrm>
                  <a:off x="3628" y="3804"/>
                  <a:ext cx="752" cy="232"/>
                </a:xfrm>
                <a:prstGeom prst="rect">
                  <a:avLst/>
                </a:prstGeom>
                <a:noFill/>
                <a:ln w="12700">
                  <a:solidFill>
                    <a:srgbClr val="FFFFFF"/>
                  </a:solidFill>
                  <a:miter lim="800000"/>
                  <a:headEnd/>
                  <a:tailEnd/>
                </a:ln>
              </p:spPr>
              <p:txBody>
                <a:bodyPr/>
                <a:lstStyle/>
                <a:p>
                  <a:endParaRPr lang="fr-FR"/>
                </a:p>
              </p:txBody>
            </p:sp>
          </p:grpSp>
          <p:grpSp>
            <p:nvGrpSpPr>
              <p:cNvPr id="310" name="Group 77"/>
              <p:cNvGrpSpPr>
                <a:grpSpLocks/>
              </p:cNvGrpSpPr>
              <p:nvPr/>
            </p:nvGrpSpPr>
            <p:grpSpPr bwMode="auto">
              <a:xfrm>
                <a:off x="3960" y="3088"/>
                <a:ext cx="352" cy="96"/>
                <a:chOff x="3968" y="3096"/>
                <a:chExt cx="352" cy="96"/>
              </a:xfrm>
            </p:grpSpPr>
            <p:sp>
              <p:nvSpPr>
                <p:cNvPr id="315" name="Freeform 75"/>
                <p:cNvSpPr>
                  <a:spLocks/>
                </p:cNvSpPr>
                <p:nvPr/>
              </p:nvSpPr>
              <p:spPr bwMode="auto">
                <a:xfrm>
                  <a:off x="3968" y="3096"/>
                  <a:ext cx="128" cy="96"/>
                </a:xfrm>
                <a:custGeom>
                  <a:avLst/>
                  <a:gdLst/>
                  <a:ahLst/>
                  <a:cxnLst>
                    <a:cxn ang="0">
                      <a:pos x="0" y="32"/>
                    </a:cxn>
                    <a:cxn ang="0">
                      <a:pos x="128" y="0"/>
                    </a:cxn>
                    <a:cxn ang="0">
                      <a:pos x="120" y="48"/>
                    </a:cxn>
                    <a:cxn ang="0">
                      <a:pos x="112" y="96"/>
                    </a:cxn>
                    <a:cxn ang="0">
                      <a:pos x="0" y="32"/>
                    </a:cxn>
                  </a:cxnLst>
                  <a:rect l="0" t="0" r="r" b="b"/>
                  <a:pathLst>
                    <a:path w="128" h="96">
                      <a:moveTo>
                        <a:pt x="0" y="32"/>
                      </a:moveTo>
                      <a:lnTo>
                        <a:pt x="128" y="0"/>
                      </a:lnTo>
                      <a:lnTo>
                        <a:pt x="120" y="48"/>
                      </a:lnTo>
                      <a:lnTo>
                        <a:pt x="112" y="96"/>
                      </a:lnTo>
                      <a:lnTo>
                        <a:pt x="0" y="32"/>
                      </a:lnTo>
                      <a:close/>
                    </a:path>
                  </a:pathLst>
                </a:custGeom>
                <a:solidFill>
                  <a:srgbClr val="663300"/>
                </a:solidFill>
                <a:ln w="12700">
                  <a:solidFill>
                    <a:srgbClr val="663300"/>
                  </a:solidFill>
                  <a:prstDash val="solid"/>
                  <a:round/>
                  <a:headEnd/>
                  <a:tailEnd/>
                </a:ln>
              </p:spPr>
              <p:txBody>
                <a:bodyPr/>
                <a:lstStyle/>
                <a:p>
                  <a:endParaRPr lang="fr-FR"/>
                </a:p>
              </p:txBody>
            </p:sp>
            <p:sp>
              <p:nvSpPr>
                <p:cNvPr id="316" name="Line 76"/>
                <p:cNvSpPr>
                  <a:spLocks noChangeShapeType="1"/>
                </p:cNvSpPr>
                <p:nvPr/>
              </p:nvSpPr>
              <p:spPr bwMode="auto">
                <a:xfrm>
                  <a:off x="4088" y="3144"/>
                  <a:ext cx="232" cy="24"/>
                </a:xfrm>
                <a:prstGeom prst="line">
                  <a:avLst/>
                </a:prstGeom>
                <a:noFill/>
                <a:ln w="25400">
                  <a:solidFill>
                    <a:srgbClr val="663300"/>
                  </a:solidFill>
                  <a:round/>
                  <a:headEnd/>
                  <a:tailEnd/>
                </a:ln>
              </p:spPr>
              <p:txBody>
                <a:bodyPr/>
                <a:lstStyle/>
                <a:p>
                  <a:endParaRPr lang="fr-FR"/>
                </a:p>
              </p:txBody>
            </p:sp>
          </p:grpSp>
          <p:grpSp>
            <p:nvGrpSpPr>
              <p:cNvPr id="311" name="Group 80"/>
              <p:cNvGrpSpPr>
                <a:grpSpLocks/>
              </p:cNvGrpSpPr>
              <p:nvPr/>
            </p:nvGrpSpPr>
            <p:grpSpPr bwMode="auto">
              <a:xfrm>
                <a:off x="2256" y="3088"/>
                <a:ext cx="312" cy="96"/>
                <a:chOff x="2264" y="3096"/>
                <a:chExt cx="312" cy="96"/>
              </a:xfrm>
            </p:grpSpPr>
            <p:sp>
              <p:nvSpPr>
                <p:cNvPr id="313" name="Freeform 78"/>
                <p:cNvSpPr>
                  <a:spLocks/>
                </p:cNvSpPr>
                <p:nvPr/>
              </p:nvSpPr>
              <p:spPr bwMode="auto">
                <a:xfrm>
                  <a:off x="2448" y="3104"/>
                  <a:ext cx="128" cy="88"/>
                </a:xfrm>
                <a:custGeom>
                  <a:avLst/>
                  <a:gdLst/>
                  <a:ahLst/>
                  <a:cxnLst>
                    <a:cxn ang="0">
                      <a:pos x="128" y="72"/>
                    </a:cxn>
                    <a:cxn ang="0">
                      <a:pos x="0" y="88"/>
                    </a:cxn>
                    <a:cxn ang="0">
                      <a:pos x="8" y="40"/>
                    </a:cxn>
                    <a:cxn ang="0">
                      <a:pos x="24" y="0"/>
                    </a:cxn>
                    <a:cxn ang="0">
                      <a:pos x="128" y="72"/>
                    </a:cxn>
                  </a:cxnLst>
                  <a:rect l="0" t="0" r="r" b="b"/>
                  <a:pathLst>
                    <a:path w="128" h="88">
                      <a:moveTo>
                        <a:pt x="128" y="72"/>
                      </a:moveTo>
                      <a:lnTo>
                        <a:pt x="0" y="88"/>
                      </a:lnTo>
                      <a:lnTo>
                        <a:pt x="8" y="40"/>
                      </a:lnTo>
                      <a:lnTo>
                        <a:pt x="24" y="0"/>
                      </a:lnTo>
                      <a:lnTo>
                        <a:pt x="128" y="72"/>
                      </a:lnTo>
                      <a:close/>
                    </a:path>
                  </a:pathLst>
                </a:custGeom>
                <a:solidFill>
                  <a:srgbClr val="009900"/>
                </a:solidFill>
                <a:ln w="12700">
                  <a:solidFill>
                    <a:srgbClr val="009900"/>
                  </a:solidFill>
                  <a:prstDash val="solid"/>
                  <a:round/>
                  <a:headEnd/>
                  <a:tailEnd/>
                </a:ln>
              </p:spPr>
              <p:txBody>
                <a:bodyPr/>
                <a:lstStyle/>
                <a:p>
                  <a:endParaRPr lang="fr-FR"/>
                </a:p>
              </p:txBody>
            </p:sp>
            <p:sp>
              <p:nvSpPr>
                <p:cNvPr id="314" name="Line 79"/>
                <p:cNvSpPr>
                  <a:spLocks noChangeShapeType="1"/>
                </p:cNvSpPr>
                <p:nvPr/>
              </p:nvSpPr>
              <p:spPr bwMode="auto">
                <a:xfrm>
                  <a:off x="2264" y="3096"/>
                  <a:ext cx="192" cy="48"/>
                </a:xfrm>
                <a:prstGeom prst="line">
                  <a:avLst/>
                </a:prstGeom>
                <a:noFill/>
                <a:ln w="25400">
                  <a:solidFill>
                    <a:srgbClr val="009900"/>
                  </a:solidFill>
                  <a:round/>
                  <a:headEnd/>
                  <a:tailEnd/>
                </a:ln>
              </p:spPr>
              <p:txBody>
                <a:bodyPr/>
                <a:lstStyle/>
                <a:p>
                  <a:endParaRPr lang="fr-FR"/>
                </a:p>
              </p:txBody>
            </p:sp>
          </p:grpSp>
          <p:sp>
            <p:nvSpPr>
              <p:cNvPr id="312" name="Freeform 82"/>
              <p:cNvSpPr>
                <a:spLocks/>
              </p:cNvSpPr>
              <p:nvPr/>
            </p:nvSpPr>
            <p:spPr bwMode="auto">
              <a:xfrm>
                <a:off x="3258" y="3071"/>
                <a:ext cx="176" cy="184"/>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noFill/>
              <a:ln w="12700">
                <a:solidFill>
                  <a:schemeClr val="tx1"/>
                </a:solidFill>
                <a:prstDash val="solid"/>
                <a:round/>
                <a:headEnd/>
                <a:tailEnd/>
              </a:ln>
            </p:spPr>
            <p:txBody>
              <a:bodyPr/>
              <a:lstStyle/>
              <a:p>
                <a:endParaRPr lang="fr-FR"/>
              </a:p>
            </p:txBody>
          </p:sp>
        </p:grpSp>
        <p:sp>
          <p:nvSpPr>
            <p:cNvPr id="337" name="Rectangle 23"/>
            <p:cNvSpPr>
              <a:spLocks noChangeArrowheads="1"/>
            </p:cNvSpPr>
            <p:nvPr/>
          </p:nvSpPr>
          <p:spPr bwMode="auto">
            <a:xfrm>
              <a:off x="5657053" y="3239881"/>
              <a:ext cx="661096" cy="222207"/>
            </a:xfrm>
            <a:prstGeom prst="rect">
              <a:avLst/>
            </a:prstGeom>
            <a:noFill/>
            <a:ln w="9525">
              <a:noFill/>
              <a:miter lim="800000"/>
              <a:headEnd/>
              <a:tailEnd/>
            </a:ln>
          </p:spPr>
          <p:txBody>
            <a:bodyPr wrap="none" lIns="0" tIns="0" rIns="0" bIns="0">
              <a:spAutoFit/>
            </a:bodyPr>
            <a:lstStyle/>
            <a:p>
              <a:r>
                <a:rPr lang="ar-DZ" sz="1400" dirty="0" smtClean="0">
                  <a:solidFill>
                    <a:srgbClr val="009900"/>
                  </a:solidFill>
                </a:rPr>
                <a:t>عدد العقد في  </a:t>
              </a:r>
            </a:p>
            <a:p>
              <a:r>
                <a:rPr lang="ar-DZ" sz="1400" dirty="0" smtClean="0">
                  <a:solidFill>
                    <a:srgbClr val="009900"/>
                  </a:solidFill>
                </a:rPr>
                <a:t> الخلية     </a:t>
              </a:r>
              <a:r>
                <a:rPr lang="fr-FR" sz="1400" dirty="0" smtClean="0">
                  <a:solidFill>
                    <a:srgbClr val="009900"/>
                  </a:solidFill>
                </a:rPr>
                <a:t> </a:t>
              </a:r>
              <a:r>
                <a:rPr lang="ar-DZ" sz="1400" dirty="0" smtClean="0">
                  <a:solidFill>
                    <a:srgbClr val="009900"/>
                  </a:solidFill>
                </a:rPr>
                <a:t>    </a:t>
              </a:r>
              <a:endParaRPr lang="en-US" sz="1400" dirty="0"/>
            </a:p>
          </p:txBody>
        </p:sp>
        <p:sp>
          <p:nvSpPr>
            <p:cNvPr id="338" name="Rectangle 29"/>
            <p:cNvSpPr>
              <a:spLocks noChangeArrowheads="1"/>
            </p:cNvSpPr>
            <p:nvPr/>
          </p:nvSpPr>
          <p:spPr bwMode="auto">
            <a:xfrm>
              <a:off x="8460432" y="3284984"/>
              <a:ext cx="467241" cy="222207"/>
            </a:xfrm>
            <a:prstGeom prst="rect">
              <a:avLst/>
            </a:prstGeom>
            <a:noFill/>
            <a:ln w="9525">
              <a:noFill/>
              <a:miter lim="800000"/>
              <a:headEnd/>
              <a:tailEnd/>
            </a:ln>
          </p:spPr>
          <p:txBody>
            <a:bodyPr wrap="none" lIns="0" tIns="0" rIns="0" bIns="0">
              <a:spAutoFit/>
            </a:bodyPr>
            <a:lstStyle/>
            <a:p>
              <a:r>
                <a:rPr lang="ar-DZ" sz="1400" dirty="0" smtClean="0">
                  <a:solidFill>
                    <a:srgbClr val="663300"/>
                  </a:solidFill>
                </a:rPr>
                <a:t>حجم العقدة</a:t>
              </a:r>
            </a:p>
            <a:p>
              <a:r>
                <a:rPr lang="ar-DZ" sz="1400" dirty="0" smtClean="0">
                  <a:solidFill>
                    <a:srgbClr val="663300"/>
                  </a:solidFill>
                </a:rPr>
                <a:t> أو الذرة  </a:t>
              </a:r>
              <a:endParaRPr lang="en-US" sz="1400" dirty="0"/>
            </a:p>
          </p:txBody>
        </p:sp>
        <p:sp>
          <p:nvSpPr>
            <p:cNvPr id="339" name="Rectangle 39"/>
            <p:cNvSpPr>
              <a:spLocks noChangeArrowheads="1"/>
            </p:cNvSpPr>
            <p:nvPr/>
          </p:nvSpPr>
          <p:spPr bwMode="auto">
            <a:xfrm>
              <a:off x="8104297" y="4077738"/>
              <a:ext cx="710131" cy="246221"/>
            </a:xfrm>
            <a:prstGeom prst="rect">
              <a:avLst/>
            </a:prstGeom>
            <a:noFill/>
            <a:ln w="9525">
              <a:noFill/>
              <a:miter lim="800000"/>
              <a:headEnd/>
              <a:tailEnd/>
            </a:ln>
          </p:spPr>
          <p:txBody>
            <a:bodyPr wrap="none" lIns="0" tIns="0" rIns="0" bIns="0">
              <a:spAutoFit/>
            </a:bodyPr>
            <a:lstStyle/>
            <a:p>
              <a:r>
                <a:rPr lang="ar-DZ" sz="1600" dirty="0" smtClean="0">
                  <a:solidFill>
                    <a:srgbClr val="0066FF"/>
                  </a:solidFill>
                </a:rPr>
                <a:t>حجم الخلية</a:t>
              </a:r>
            </a:p>
          </p:txBody>
        </p:sp>
        <p:sp>
          <p:nvSpPr>
            <p:cNvPr id="340" name="Rectangle 12"/>
            <p:cNvSpPr>
              <a:spLocks noChangeArrowheads="1"/>
            </p:cNvSpPr>
            <p:nvPr/>
          </p:nvSpPr>
          <p:spPr bwMode="auto">
            <a:xfrm>
              <a:off x="8172012" y="3804079"/>
              <a:ext cx="666849" cy="276999"/>
            </a:xfrm>
            <a:prstGeom prst="rect">
              <a:avLst/>
            </a:prstGeom>
            <a:noFill/>
            <a:ln w="9525">
              <a:noFill/>
              <a:miter lim="800000"/>
              <a:headEnd/>
              <a:tailEnd/>
            </a:ln>
          </p:spPr>
          <p:txBody>
            <a:bodyPr wrap="none" lIns="0" tIns="0" rIns="0" bIns="0">
              <a:spAutoFit/>
            </a:bodyPr>
            <a:lstStyle/>
            <a:p>
              <a:r>
                <a:rPr lang="ar-DZ" dirty="0" smtClean="0">
                  <a:solidFill>
                    <a:srgbClr val="000000"/>
                  </a:solidFill>
                </a:rPr>
                <a:t>=</a:t>
              </a:r>
              <a:r>
                <a:rPr lang="en-US" dirty="0" smtClean="0">
                  <a:solidFill>
                    <a:srgbClr val="000000"/>
                  </a:solidFill>
                </a:rPr>
                <a:t> </a:t>
              </a:r>
              <a:r>
                <a:rPr lang="ar-DZ" dirty="0" smtClean="0">
                  <a:solidFill>
                    <a:srgbClr val="000000"/>
                  </a:solidFill>
                </a:rPr>
                <a:t>0.</a:t>
              </a:r>
              <a:r>
                <a:rPr lang="fr-FR" dirty="0" smtClean="0">
                  <a:solidFill>
                    <a:srgbClr val="000000"/>
                  </a:solidFill>
                </a:rPr>
                <a:t>74</a:t>
              </a:r>
              <a:r>
                <a:rPr lang="en-US" dirty="0" smtClean="0">
                  <a:solidFill>
                    <a:srgbClr val="000000"/>
                  </a:solidFill>
                </a:rPr>
                <a:t> </a:t>
              </a:r>
              <a:endParaRPr lang="en-US" dirty="0"/>
            </a:p>
          </p:txBody>
        </p:sp>
      </p:grpSp>
      <p:grpSp>
        <p:nvGrpSpPr>
          <p:cNvPr id="128" name="Group 127"/>
          <p:cNvGrpSpPr/>
          <p:nvPr/>
        </p:nvGrpSpPr>
        <p:grpSpPr>
          <a:xfrm>
            <a:off x="6084168" y="1690959"/>
            <a:ext cx="2174319" cy="2602137"/>
            <a:chOff x="6105946" y="1444880"/>
            <a:chExt cx="2568575" cy="2602137"/>
          </a:xfrm>
        </p:grpSpPr>
        <p:grpSp>
          <p:nvGrpSpPr>
            <p:cNvPr id="129" name="Group 128"/>
            <p:cNvGrpSpPr/>
            <p:nvPr/>
          </p:nvGrpSpPr>
          <p:grpSpPr>
            <a:xfrm>
              <a:off x="6105946" y="1444880"/>
              <a:ext cx="2568575" cy="2602137"/>
              <a:chOff x="3059832" y="1988840"/>
              <a:chExt cx="2568575" cy="2602137"/>
            </a:xfrm>
          </p:grpSpPr>
          <p:grpSp>
            <p:nvGrpSpPr>
              <p:cNvPr id="132" name="Group 131"/>
              <p:cNvGrpSpPr/>
              <p:nvPr/>
            </p:nvGrpSpPr>
            <p:grpSpPr>
              <a:xfrm>
                <a:off x="3059832" y="1988840"/>
                <a:ext cx="2568575" cy="2025650"/>
                <a:chOff x="4710113" y="1409700"/>
                <a:chExt cx="2568575" cy="2025650"/>
              </a:xfrm>
            </p:grpSpPr>
            <p:sp>
              <p:nvSpPr>
                <p:cNvPr id="138" name="Oval 15"/>
                <p:cNvSpPr>
                  <a:spLocks noChangeArrowheads="1"/>
                </p:cNvSpPr>
                <p:nvPr/>
              </p:nvSpPr>
              <p:spPr bwMode="auto">
                <a:xfrm>
                  <a:off x="4710113" y="2508250"/>
                  <a:ext cx="977900" cy="927100"/>
                </a:xfrm>
                <a:prstGeom prst="ellipse">
                  <a:avLst/>
                </a:prstGeom>
                <a:solidFill>
                  <a:srgbClr val="FF0000"/>
                </a:solidFill>
                <a:ln w="9525">
                  <a:solidFill>
                    <a:srgbClr val="FF0000"/>
                  </a:solidFill>
                  <a:round/>
                  <a:headEnd/>
                  <a:tailEnd/>
                </a:ln>
                <a:effectLst/>
              </p:spPr>
              <p:txBody>
                <a:bodyPr wrap="none" anchor="ctr"/>
                <a:lstStyle/>
                <a:p>
                  <a:endParaRPr lang="fr-FR">
                    <a:ln>
                      <a:solidFill>
                        <a:srgbClr val="FF0000"/>
                      </a:solidFill>
                    </a:ln>
                    <a:solidFill>
                      <a:srgbClr val="FF0000"/>
                    </a:solidFill>
                  </a:endParaRPr>
                </a:p>
              </p:txBody>
            </p:sp>
            <p:sp>
              <p:nvSpPr>
                <p:cNvPr id="139" name="Oval 16"/>
                <p:cNvSpPr>
                  <a:spLocks noChangeArrowheads="1"/>
                </p:cNvSpPr>
                <p:nvPr/>
              </p:nvSpPr>
              <p:spPr bwMode="auto">
                <a:xfrm>
                  <a:off x="5505450" y="1952625"/>
                  <a:ext cx="977900" cy="928688"/>
                </a:xfrm>
                <a:prstGeom prst="ellipse">
                  <a:avLst/>
                </a:prstGeom>
                <a:solidFill>
                  <a:srgbClr val="FF0000"/>
                </a:solidFill>
                <a:ln w="9525">
                  <a:solidFill>
                    <a:srgbClr val="FF0000"/>
                  </a:solidFill>
                  <a:round/>
                  <a:headEnd/>
                  <a:tailEnd/>
                </a:ln>
                <a:effectLst/>
              </p:spPr>
              <p:txBody>
                <a:bodyPr wrap="none" anchor="ctr"/>
                <a:lstStyle/>
                <a:p>
                  <a:endParaRPr lang="fr-FR"/>
                </a:p>
              </p:txBody>
            </p:sp>
            <p:sp>
              <p:nvSpPr>
                <p:cNvPr id="140" name="Oval 17"/>
                <p:cNvSpPr>
                  <a:spLocks noChangeArrowheads="1"/>
                </p:cNvSpPr>
                <p:nvPr/>
              </p:nvSpPr>
              <p:spPr bwMode="auto">
                <a:xfrm>
                  <a:off x="6300788" y="1409700"/>
                  <a:ext cx="977900" cy="927100"/>
                </a:xfrm>
                <a:prstGeom prst="ellipse">
                  <a:avLst/>
                </a:prstGeom>
                <a:solidFill>
                  <a:srgbClr val="FF0000"/>
                </a:solidFill>
                <a:ln w="9525">
                  <a:solidFill>
                    <a:srgbClr val="FF0000"/>
                  </a:solidFill>
                  <a:round/>
                  <a:headEnd/>
                  <a:tailEnd/>
                </a:ln>
                <a:effectLst/>
              </p:spPr>
              <p:txBody>
                <a:bodyPr wrap="none" anchor="ctr"/>
                <a:lstStyle/>
                <a:p>
                  <a:endParaRPr lang="fr-FR"/>
                </a:p>
              </p:txBody>
            </p:sp>
            <p:sp>
              <p:nvSpPr>
                <p:cNvPr id="141" name="Freeform 24"/>
                <p:cNvSpPr>
                  <a:spLocks/>
                </p:cNvSpPr>
                <p:nvPr/>
              </p:nvSpPr>
              <p:spPr bwMode="auto">
                <a:xfrm>
                  <a:off x="5581650" y="1941513"/>
                  <a:ext cx="185738" cy="617537"/>
                </a:xfrm>
                <a:custGeom>
                  <a:avLst/>
                  <a:gdLst/>
                  <a:ahLst/>
                  <a:cxnLst>
                    <a:cxn ang="0">
                      <a:pos x="0" y="0"/>
                    </a:cxn>
                    <a:cxn ang="0">
                      <a:pos x="27" y="283"/>
                    </a:cxn>
                    <a:cxn ang="0">
                      <a:pos x="128" y="448"/>
                    </a:cxn>
                  </a:cxnLst>
                  <a:rect l="0" t="0" r="r" b="b"/>
                  <a:pathLst>
                    <a:path w="128" h="448">
                      <a:moveTo>
                        <a:pt x="0" y="0"/>
                      </a:moveTo>
                      <a:cubicBezTo>
                        <a:pt x="3" y="104"/>
                        <a:pt x="6" y="208"/>
                        <a:pt x="27" y="283"/>
                      </a:cubicBezTo>
                      <a:cubicBezTo>
                        <a:pt x="48" y="358"/>
                        <a:pt x="88" y="403"/>
                        <a:pt x="128" y="448"/>
                      </a:cubicBezTo>
                    </a:path>
                  </a:pathLst>
                </a:custGeom>
                <a:noFill/>
                <a:ln w="28575" cap="flat" cmpd="sng">
                  <a:solidFill>
                    <a:schemeClr val="tx1"/>
                  </a:solidFill>
                  <a:prstDash val="solid"/>
                  <a:round/>
                  <a:headEnd type="none" w="med" len="med"/>
                  <a:tailEnd type="triangle" w="med" len="med"/>
                </a:ln>
                <a:effectLst/>
              </p:spPr>
              <p:txBody>
                <a:bodyPr/>
                <a:lstStyle/>
                <a:p>
                  <a:endParaRPr lang="fr-FR"/>
                </a:p>
              </p:txBody>
            </p:sp>
            <p:grpSp>
              <p:nvGrpSpPr>
                <p:cNvPr id="142" name="Group 149"/>
                <p:cNvGrpSpPr>
                  <a:grpSpLocks noChangeAspect="1"/>
                </p:cNvGrpSpPr>
                <p:nvPr/>
              </p:nvGrpSpPr>
              <p:grpSpPr bwMode="auto">
                <a:xfrm>
                  <a:off x="5829300" y="2997204"/>
                  <a:ext cx="669925" cy="427038"/>
                  <a:chOff x="3672" y="1896"/>
                  <a:chExt cx="422" cy="269"/>
                </a:xfrm>
              </p:grpSpPr>
              <p:sp>
                <p:nvSpPr>
                  <p:cNvPr id="153" name="AutoShape 148"/>
                  <p:cNvSpPr>
                    <a:spLocks noChangeAspect="1" noChangeArrowheads="1" noTextEdit="1"/>
                  </p:cNvSpPr>
                  <p:nvPr/>
                </p:nvSpPr>
                <p:spPr bwMode="auto">
                  <a:xfrm>
                    <a:off x="3672" y="1896"/>
                    <a:ext cx="422" cy="262"/>
                  </a:xfrm>
                  <a:prstGeom prst="rect">
                    <a:avLst/>
                  </a:prstGeom>
                  <a:noFill/>
                  <a:ln w="9525">
                    <a:noFill/>
                    <a:miter lim="800000"/>
                    <a:headEnd/>
                    <a:tailEnd/>
                  </a:ln>
                </p:spPr>
                <p:txBody>
                  <a:bodyPr/>
                  <a:lstStyle/>
                  <a:p>
                    <a:endParaRPr lang="fr-FR"/>
                  </a:p>
                </p:txBody>
              </p:sp>
              <p:sp>
                <p:nvSpPr>
                  <p:cNvPr id="154" name="Line 150"/>
                  <p:cNvSpPr>
                    <a:spLocks noChangeShapeType="1"/>
                  </p:cNvSpPr>
                  <p:nvPr/>
                </p:nvSpPr>
                <p:spPr bwMode="auto">
                  <a:xfrm flipV="1">
                    <a:off x="3709" y="2054"/>
                    <a:ext cx="24" cy="13"/>
                  </a:xfrm>
                  <a:prstGeom prst="line">
                    <a:avLst/>
                  </a:prstGeom>
                  <a:noFill/>
                  <a:ln w="12700">
                    <a:solidFill>
                      <a:srgbClr val="000000"/>
                    </a:solidFill>
                    <a:round/>
                    <a:headEnd/>
                    <a:tailEnd/>
                  </a:ln>
                </p:spPr>
                <p:txBody>
                  <a:bodyPr/>
                  <a:lstStyle/>
                  <a:p>
                    <a:endParaRPr lang="fr-FR"/>
                  </a:p>
                </p:txBody>
              </p:sp>
              <p:sp>
                <p:nvSpPr>
                  <p:cNvPr id="158" name="Rectangle 155"/>
                  <p:cNvSpPr>
                    <a:spLocks noChangeArrowheads="1"/>
                  </p:cNvSpPr>
                  <p:nvPr/>
                </p:nvSpPr>
                <p:spPr bwMode="auto">
                  <a:xfrm>
                    <a:off x="3938" y="1944"/>
                    <a:ext cx="51" cy="221"/>
                  </a:xfrm>
                  <a:prstGeom prst="rect">
                    <a:avLst/>
                  </a:prstGeom>
                  <a:noFill/>
                  <a:ln w="9525">
                    <a:noFill/>
                    <a:miter lim="800000"/>
                    <a:headEnd/>
                    <a:tailEnd/>
                  </a:ln>
                </p:spPr>
                <p:txBody>
                  <a:bodyPr wrap="none" lIns="0" tIns="0" rIns="0" bIns="0">
                    <a:spAutoFit/>
                  </a:bodyPr>
                  <a:lstStyle/>
                  <a:p>
                    <a:r>
                      <a:rPr lang="en-US" sz="2300">
                        <a:solidFill>
                          <a:srgbClr val="000000"/>
                        </a:solidFill>
                        <a:latin typeface="Intergraph ANSI" pitchFamily="34" charset="0"/>
                      </a:rPr>
                      <a:t> </a:t>
                    </a:r>
                    <a:endParaRPr lang="en-US"/>
                  </a:p>
                </p:txBody>
              </p:sp>
            </p:grpSp>
            <p:grpSp>
              <p:nvGrpSpPr>
                <p:cNvPr id="143" name="Group 158"/>
                <p:cNvGrpSpPr>
                  <a:grpSpLocks noChangeAspect="1"/>
                </p:cNvGrpSpPr>
                <p:nvPr/>
              </p:nvGrpSpPr>
              <p:grpSpPr bwMode="auto">
                <a:xfrm>
                  <a:off x="5156200" y="1541463"/>
                  <a:ext cx="644525" cy="439737"/>
                  <a:chOff x="3256" y="971"/>
                  <a:chExt cx="406" cy="277"/>
                </a:xfrm>
              </p:grpSpPr>
              <p:sp>
                <p:nvSpPr>
                  <p:cNvPr id="145" name="AutoShape 157"/>
                  <p:cNvSpPr>
                    <a:spLocks noChangeAspect="1" noChangeArrowheads="1" noTextEdit="1"/>
                  </p:cNvSpPr>
                  <p:nvPr/>
                </p:nvSpPr>
                <p:spPr bwMode="auto">
                  <a:xfrm>
                    <a:off x="3256" y="971"/>
                    <a:ext cx="406" cy="277"/>
                  </a:xfrm>
                  <a:prstGeom prst="rect">
                    <a:avLst/>
                  </a:prstGeom>
                  <a:noFill/>
                  <a:ln w="9525">
                    <a:noFill/>
                    <a:miter lim="800000"/>
                    <a:headEnd/>
                    <a:tailEnd/>
                  </a:ln>
                </p:spPr>
                <p:txBody>
                  <a:bodyPr/>
                  <a:lstStyle/>
                  <a:p>
                    <a:endParaRPr lang="fr-FR"/>
                  </a:p>
                </p:txBody>
              </p:sp>
              <p:sp>
                <p:nvSpPr>
                  <p:cNvPr id="146" name="Line 159"/>
                  <p:cNvSpPr>
                    <a:spLocks noChangeShapeType="1"/>
                  </p:cNvSpPr>
                  <p:nvPr/>
                </p:nvSpPr>
                <p:spPr bwMode="auto">
                  <a:xfrm flipV="1">
                    <a:off x="3293" y="1131"/>
                    <a:ext cx="24" cy="13"/>
                  </a:xfrm>
                  <a:prstGeom prst="line">
                    <a:avLst/>
                  </a:prstGeom>
                  <a:noFill/>
                  <a:ln w="12700">
                    <a:solidFill>
                      <a:srgbClr val="000000"/>
                    </a:solidFill>
                    <a:round/>
                    <a:headEnd/>
                    <a:tailEnd/>
                  </a:ln>
                </p:spPr>
                <p:txBody>
                  <a:bodyPr/>
                  <a:lstStyle/>
                  <a:p>
                    <a:endParaRPr lang="fr-FR"/>
                  </a:p>
                </p:txBody>
              </p:sp>
              <p:sp>
                <p:nvSpPr>
                  <p:cNvPr id="147" name="Line 160"/>
                  <p:cNvSpPr>
                    <a:spLocks noChangeShapeType="1"/>
                  </p:cNvSpPr>
                  <p:nvPr/>
                </p:nvSpPr>
                <p:spPr bwMode="auto">
                  <a:xfrm>
                    <a:off x="3317" y="1135"/>
                    <a:ext cx="36" cy="62"/>
                  </a:xfrm>
                  <a:prstGeom prst="line">
                    <a:avLst/>
                  </a:prstGeom>
                  <a:noFill/>
                  <a:ln w="25400">
                    <a:solidFill>
                      <a:srgbClr val="000000"/>
                    </a:solidFill>
                    <a:round/>
                    <a:headEnd/>
                    <a:tailEnd/>
                  </a:ln>
                </p:spPr>
                <p:txBody>
                  <a:bodyPr/>
                  <a:lstStyle/>
                  <a:p>
                    <a:endParaRPr lang="fr-FR"/>
                  </a:p>
                </p:txBody>
              </p:sp>
              <p:sp>
                <p:nvSpPr>
                  <p:cNvPr id="148" name="Line 161"/>
                  <p:cNvSpPr>
                    <a:spLocks noChangeShapeType="1"/>
                  </p:cNvSpPr>
                  <p:nvPr/>
                </p:nvSpPr>
                <p:spPr bwMode="auto">
                  <a:xfrm flipV="1">
                    <a:off x="3358" y="1010"/>
                    <a:ext cx="47" cy="187"/>
                  </a:xfrm>
                  <a:prstGeom prst="line">
                    <a:avLst/>
                  </a:prstGeom>
                  <a:noFill/>
                  <a:ln w="12700">
                    <a:solidFill>
                      <a:srgbClr val="000000"/>
                    </a:solidFill>
                    <a:round/>
                    <a:headEnd/>
                    <a:tailEnd/>
                  </a:ln>
                </p:spPr>
                <p:txBody>
                  <a:bodyPr/>
                  <a:lstStyle/>
                  <a:p>
                    <a:endParaRPr lang="fr-FR"/>
                  </a:p>
                </p:txBody>
              </p:sp>
              <p:sp>
                <p:nvSpPr>
                  <p:cNvPr id="149" name="Line 162"/>
                  <p:cNvSpPr>
                    <a:spLocks noChangeShapeType="1"/>
                  </p:cNvSpPr>
                  <p:nvPr/>
                </p:nvSpPr>
                <p:spPr bwMode="auto">
                  <a:xfrm>
                    <a:off x="3405" y="1010"/>
                    <a:ext cx="105" cy="1"/>
                  </a:xfrm>
                  <a:prstGeom prst="line">
                    <a:avLst/>
                  </a:prstGeom>
                  <a:noFill/>
                  <a:ln w="12700">
                    <a:solidFill>
                      <a:srgbClr val="000000"/>
                    </a:solidFill>
                    <a:round/>
                    <a:headEnd/>
                    <a:tailEnd/>
                  </a:ln>
                </p:spPr>
                <p:txBody>
                  <a:bodyPr/>
                  <a:lstStyle/>
                  <a:p>
                    <a:endParaRPr lang="fr-FR"/>
                  </a:p>
                </p:txBody>
              </p:sp>
              <p:sp>
                <p:nvSpPr>
                  <p:cNvPr id="150" name="Rectangle 163"/>
                  <p:cNvSpPr>
                    <a:spLocks noChangeArrowheads="1"/>
                  </p:cNvSpPr>
                  <p:nvPr/>
                </p:nvSpPr>
                <p:spPr bwMode="auto">
                  <a:xfrm>
                    <a:off x="3549" y="998"/>
                    <a:ext cx="100" cy="233"/>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sp>
                <p:nvSpPr>
                  <p:cNvPr id="151" name="Rectangle 164"/>
                  <p:cNvSpPr>
                    <a:spLocks noChangeArrowheads="1"/>
                  </p:cNvSpPr>
                  <p:nvPr/>
                </p:nvSpPr>
                <p:spPr bwMode="auto">
                  <a:xfrm>
                    <a:off x="3510" y="1019"/>
                    <a:ext cx="51" cy="221"/>
                  </a:xfrm>
                  <a:prstGeom prst="rect">
                    <a:avLst/>
                  </a:prstGeom>
                  <a:noFill/>
                  <a:ln w="9525">
                    <a:noFill/>
                    <a:miter lim="800000"/>
                    <a:headEnd/>
                    <a:tailEnd/>
                  </a:ln>
                </p:spPr>
                <p:txBody>
                  <a:bodyPr wrap="none" lIns="0" tIns="0" rIns="0" bIns="0">
                    <a:spAutoFit/>
                  </a:bodyPr>
                  <a:lstStyle/>
                  <a:p>
                    <a:r>
                      <a:rPr lang="en-US" sz="2300">
                        <a:solidFill>
                          <a:srgbClr val="000000"/>
                        </a:solidFill>
                        <a:latin typeface="Intergraph ANSI" pitchFamily="34" charset="0"/>
                      </a:rPr>
                      <a:t> </a:t>
                    </a:r>
                    <a:endParaRPr lang="en-US"/>
                  </a:p>
                </p:txBody>
              </p:sp>
              <p:sp>
                <p:nvSpPr>
                  <p:cNvPr id="152" name="Rectangle 165"/>
                  <p:cNvSpPr>
                    <a:spLocks noChangeArrowheads="1"/>
                  </p:cNvSpPr>
                  <p:nvPr/>
                </p:nvSpPr>
                <p:spPr bwMode="auto">
                  <a:xfrm>
                    <a:off x="3411" y="1022"/>
                    <a:ext cx="122" cy="223"/>
                  </a:xfrm>
                  <a:prstGeom prst="rect">
                    <a:avLst/>
                  </a:prstGeom>
                  <a:noFill/>
                  <a:ln w="9525">
                    <a:noFill/>
                    <a:miter lim="800000"/>
                    <a:headEnd/>
                    <a:tailEnd/>
                  </a:ln>
                </p:spPr>
                <p:txBody>
                  <a:bodyPr wrap="none" lIns="0" tIns="0" rIns="0" bIns="0">
                    <a:spAutoFit/>
                  </a:bodyPr>
                  <a:lstStyle/>
                  <a:p>
                    <a:r>
                      <a:rPr lang="ar-DZ" sz="2300" dirty="0" smtClean="0">
                        <a:solidFill>
                          <a:srgbClr val="000000"/>
                        </a:solidFill>
                        <a:latin typeface="Times New Roman" pitchFamily="18" charset="0"/>
                      </a:rPr>
                      <a:t>2</a:t>
                    </a:r>
                    <a:endParaRPr lang="en-US" dirty="0"/>
                  </a:p>
                </p:txBody>
              </p:sp>
            </p:grpSp>
            <p:sp>
              <p:nvSpPr>
                <p:cNvPr id="144" name="Freeform 167"/>
                <p:cNvSpPr>
                  <a:spLocks/>
                </p:cNvSpPr>
                <p:nvPr/>
              </p:nvSpPr>
              <p:spPr bwMode="auto">
                <a:xfrm>
                  <a:off x="5156200" y="1866900"/>
                  <a:ext cx="1651000" cy="1117600"/>
                </a:xfrm>
                <a:custGeom>
                  <a:avLst/>
                  <a:gdLst/>
                  <a:ahLst/>
                  <a:cxnLst>
                    <a:cxn ang="0">
                      <a:pos x="1040" y="704"/>
                    </a:cxn>
                    <a:cxn ang="0">
                      <a:pos x="1040" y="0"/>
                    </a:cxn>
                    <a:cxn ang="0">
                      <a:pos x="0" y="704"/>
                    </a:cxn>
                    <a:cxn ang="0">
                      <a:pos x="1040" y="704"/>
                    </a:cxn>
                  </a:cxnLst>
                  <a:rect l="0" t="0" r="r" b="b"/>
                  <a:pathLst>
                    <a:path w="1040" h="704">
                      <a:moveTo>
                        <a:pt x="1040" y="704"/>
                      </a:moveTo>
                      <a:lnTo>
                        <a:pt x="1040" y="0"/>
                      </a:lnTo>
                      <a:lnTo>
                        <a:pt x="0" y="704"/>
                      </a:lnTo>
                      <a:lnTo>
                        <a:pt x="1040" y="704"/>
                      </a:lnTo>
                      <a:close/>
                    </a:path>
                  </a:pathLst>
                </a:custGeom>
                <a:noFill/>
                <a:ln w="28575" cap="flat" cmpd="sng">
                  <a:solidFill>
                    <a:schemeClr val="tx1"/>
                  </a:solidFill>
                  <a:prstDash val="solid"/>
                  <a:round/>
                  <a:headEnd type="none" w="med" len="med"/>
                  <a:tailEnd type="none" w="med" len="med"/>
                </a:ln>
                <a:effectLst/>
              </p:spPr>
              <p:txBody>
                <a:bodyPr/>
                <a:lstStyle/>
                <a:p>
                  <a:endParaRPr lang="fr-FR"/>
                </a:p>
              </p:txBody>
            </p:sp>
          </p:grpSp>
          <p:grpSp>
            <p:nvGrpSpPr>
              <p:cNvPr id="133" name="Group 81"/>
              <p:cNvGrpSpPr>
                <a:grpSpLocks/>
              </p:cNvGrpSpPr>
              <p:nvPr/>
            </p:nvGrpSpPr>
            <p:grpSpPr bwMode="auto">
              <a:xfrm>
                <a:off x="3929745" y="4221089"/>
                <a:ext cx="1141413" cy="369888"/>
                <a:chOff x="3044" y="2510"/>
                <a:chExt cx="719" cy="233"/>
              </a:xfrm>
            </p:grpSpPr>
            <p:sp>
              <p:nvSpPr>
                <p:cNvPr id="134" name="Rectangle 29"/>
                <p:cNvSpPr>
                  <a:spLocks noChangeArrowheads="1"/>
                </p:cNvSpPr>
                <p:nvPr/>
              </p:nvSpPr>
              <p:spPr bwMode="auto">
                <a:xfrm>
                  <a:off x="3044" y="2539"/>
                  <a:ext cx="259" cy="174"/>
                </a:xfrm>
                <a:prstGeom prst="rect">
                  <a:avLst/>
                </a:prstGeom>
                <a:noFill/>
                <a:ln w="9525">
                  <a:noFill/>
                  <a:miter lim="800000"/>
                  <a:headEnd/>
                  <a:tailEnd/>
                </a:ln>
              </p:spPr>
              <p:txBody>
                <a:bodyPr wrap="none" lIns="0" tIns="0" rIns="0" bIns="0">
                  <a:spAutoFit/>
                </a:bodyPr>
                <a:lstStyle/>
                <a:p>
                  <a:r>
                    <a:rPr lang="en-US" dirty="0" smtClean="0">
                      <a:solidFill>
                        <a:srgbClr val="FF0000"/>
                      </a:solidFill>
                    </a:rPr>
                    <a:t>4</a:t>
                  </a:r>
                  <a:r>
                    <a:rPr lang="en-US" i="1" dirty="0" smtClean="0">
                      <a:solidFill>
                        <a:srgbClr val="FF0000"/>
                      </a:solidFill>
                    </a:rPr>
                    <a:t>R</a:t>
                  </a:r>
                  <a:r>
                    <a:rPr lang="en-US" dirty="0" smtClean="0">
                      <a:solidFill>
                        <a:srgbClr val="FF0000"/>
                      </a:solidFill>
                    </a:rPr>
                    <a:t> </a:t>
                  </a:r>
                  <a:r>
                    <a:rPr lang="en-US" dirty="0">
                      <a:solidFill>
                        <a:srgbClr val="FF0000"/>
                      </a:solidFill>
                    </a:rPr>
                    <a:t>=</a:t>
                  </a:r>
                </a:p>
              </p:txBody>
            </p:sp>
            <p:grpSp>
              <p:nvGrpSpPr>
                <p:cNvPr id="135" name="Group 79"/>
                <p:cNvGrpSpPr>
                  <a:grpSpLocks/>
                </p:cNvGrpSpPr>
                <p:nvPr/>
              </p:nvGrpSpPr>
              <p:grpSpPr bwMode="auto">
                <a:xfrm>
                  <a:off x="3350" y="2510"/>
                  <a:ext cx="413" cy="233"/>
                  <a:chOff x="3350" y="2510"/>
                  <a:chExt cx="413" cy="233"/>
                </a:xfrm>
              </p:grpSpPr>
              <p:sp>
                <p:nvSpPr>
                  <p:cNvPr id="136" name="Freeform 28"/>
                  <p:cNvSpPr>
                    <a:spLocks/>
                  </p:cNvSpPr>
                  <p:nvPr/>
                </p:nvSpPr>
                <p:spPr bwMode="auto">
                  <a:xfrm>
                    <a:off x="3350" y="2535"/>
                    <a:ext cx="176" cy="184"/>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ln w="31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endParaRPr lang="fr-FR">
                      <a:solidFill>
                        <a:srgbClr val="FF0000"/>
                      </a:solidFill>
                    </a:endParaRPr>
                  </a:p>
                </p:txBody>
              </p:sp>
              <p:sp>
                <p:nvSpPr>
                  <p:cNvPr id="137" name="Rectangle 78"/>
                  <p:cNvSpPr>
                    <a:spLocks noChangeArrowheads="1"/>
                  </p:cNvSpPr>
                  <p:nvPr/>
                </p:nvSpPr>
                <p:spPr bwMode="auto">
                  <a:xfrm>
                    <a:off x="3363" y="2510"/>
                    <a:ext cx="400" cy="233"/>
                  </a:xfrm>
                  <a:prstGeom prst="rect">
                    <a:avLst/>
                  </a:prstGeom>
                  <a:noFill/>
                  <a:ln w="9525">
                    <a:noFill/>
                    <a:prstDash val="dash"/>
                    <a:miter lim="800000"/>
                    <a:headEnd/>
                    <a:tailEnd/>
                  </a:ln>
                  <a:effectLst/>
                </p:spPr>
                <p:txBody>
                  <a:bodyPr wrap="none">
                    <a:spAutoFit/>
                  </a:bodyPr>
                  <a:lstStyle/>
                  <a:p>
                    <a:r>
                      <a:rPr lang="ar-DZ" dirty="0" smtClean="0">
                        <a:solidFill>
                          <a:srgbClr val="FF0000"/>
                        </a:solidFill>
                      </a:rPr>
                      <a:t>2</a:t>
                    </a:r>
                    <a:r>
                      <a:rPr lang="en-US" dirty="0" smtClean="0">
                        <a:solidFill>
                          <a:srgbClr val="FF0000"/>
                        </a:solidFill>
                      </a:rPr>
                      <a:t>  </a:t>
                    </a:r>
                    <a:r>
                      <a:rPr lang="en-US" i="1" dirty="0" smtClean="0">
                        <a:solidFill>
                          <a:srgbClr val="FF0000"/>
                        </a:solidFill>
                      </a:rPr>
                      <a:t>a</a:t>
                    </a:r>
                    <a:endParaRPr lang="en-US" i="1" dirty="0">
                      <a:solidFill>
                        <a:srgbClr val="FF0000"/>
                      </a:solidFill>
                    </a:endParaRPr>
                  </a:p>
                </p:txBody>
              </p:sp>
            </p:grpSp>
          </p:grpSp>
        </p:grpSp>
        <p:sp>
          <p:nvSpPr>
            <p:cNvPr id="130" name="Rectangle 163"/>
            <p:cNvSpPr>
              <a:spLocks noChangeArrowheads="1"/>
            </p:cNvSpPr>
            <p:nvPr/>
          </p:nvSpPr>
          <p:spPr bwMode="auto">
            <a:xfrm>
              <a:off x="7522076" y="3068960"/>
              <a:ext cx="158750" cy="369887"/>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sp>
          <p:nvSpPr>
            <p:cNvPr id="131" name="Rectangle 163"/>
            <p:cNvSpPr>
              <a:spLocks noChangeArrowheads="1"/>
            </p:cNvSpPr>
            <p:nvPr/>
          </p:nvSpPr>
          <p:spPr bwMode="auto">
            <a:xfrm>
              <a:off x="8316416" y="2422854"/>
              <a:ext cx="158750" cy="369887"/>
            </a:xfrm>
            <a:prstGeom prst="rect">
              <a:avLst/>
            </a:prstGeom>
            <a:noFill/>
            <a:ln w="9525">
              <a:noFill/>
              <a:miter lim="800000"/>
              <a:headEnd/>
              <a:tailEnd/>
            </a:ln>
          </p:spPr>
          <p:txBody>
            <a:bodyPr wrap="none" lIns="0" tIns="0" rIns="0" bIns="0">
              <a:spAutoFit/>
            </a:bodyPr>
            <a:lstStyle/>
            <a:p>
              <a:r>
                <a:rPr lang="en-US" sz="2400" i="1" dirty="0"/>
                <a:t>a</a:t>
              </a:r>
              <a:endParaRPr lang="en-US" i="1" dirty="0"/>
            </a:p>
          </p:txBody>
        </p:sp>
      </p:grpSp>
      <p:grpSp>
        <p:nvGrpSpPr>
          <p:cNvPr id="6" name="Group 5"/>
          <p:cNvGrpSpPr/>
          <p:nvPr/>
        </p:nvGrpSpPr>
        <p:grpSpPr>
          <a:xfrm>
            <a:off x="1043608" y="3689674"/>
            <a:ext cx="2908973" cy="2927423"/>
            <a:chOff x="1211359" y="3689674"/>
            <a:chExt cx="2908973" cy="2927423"/>
          </a:xfrm>
        </p:grpSpPr>
        <p:grpSp>
          <p:nvGrpSpPr>
            <p:cNvPr id="168" name="Group 182"/>
            <p:cNvGrpSpPr>
              <a:grpSpLocks/>
            </p:cNvGrpSpPr>
            <p:nvPr/>
          </p:nvGrpSpPr>
          <p:grpSpPr bwMode="auto">
            <a:xfrm>
              <a:off x="1211359" y="3689674"/>
              <a:ext cx="2900070" cy="2291080"/>
              <a:chOff x="168" y="848"/>
              <a:chExt cx="2048" cy="2024"/>
            </a:xfrm>
          </p:grpSpPr>
          <p:sp>
            <p:nvSpPr>
              <p:cNvPr id="169" name="Line 10"/>
              <p:cNvSpPr>
                <a:spLocks noChangeShapeType="1"/>
              </p:cNvSpPr>
              <p:nvPr/>
            </p:nvSpPr>
            <p:spPr bwMode="auto">
              <a:xfrm>
                <a:off x="411" y="2341"/>
                <a:ext cx="970" cy="374"/>
              </a:xfrm>
              <a:prstGeom prst="line">
                <a:avLst/>
              </a:prstGeom>
              <a:noFill/>
              <a:ln w="38100">
                <a:solidFill>
                  <a:schemeClr val="accent2"/>
                </a:solidFill>
                <a:round/>
                <a:headEnd/>
                <a:tailEnd/>
              </a:ln>
              <a:effectLst/>
            </p:spPr>
            <p:txBody>
              <a:bodyPr/>
              <a:lstStyle/>
              <a:p>
                <a:endParaRPr lang="fr-FR"/>
              </a:p>
            </p:txBody>
          </p:sp>
          <p:sp>
            <p:nvSpPr>
              <p:cNvPr id="172" name="Line 11"/>
              <p:cNvSpPr>
                <a:spLocks noChangeShapeType="1"/>
              </p:cNvSpPr>
              <p:nvPr/>
            </p:nvSpPr>
            <p:spPr bwMode="auto">
              <a:xfrm flipH="1" flipV="1">
                <a:off x="1343" y="1463"/>
                <a:ext cx="9" cy="1252"/>
              </a:xfrm>
              <a:prstGeom prst="line">
                <a:avLst/>
              </a:prstGeom>
              <a:noFill/>
              <a:ln w="38100">
                <a:solidFill>
                  <a:schemeClr val="accent2"/>
                </a:solidFill>
                <a:round/>
                <a:headEnd/>
                <a:tailEnd/>
              </a:ln>
              <a:effectLst/>
            </p:spPr>
            <p:txBody>
              <a:bodyPr/>
              <a:lstStyle/>
              <a:p>
                <a:endParaRPr lang="fr-FR"/>
              </a:p>
            </p:txBody>
          </p:sp>
          <p:sp>
            <p:nvSpPr>
              <p:cNvPr id="176" name="Line 12"/>
              <p:cNvSpPr>
                <a:spLocks noChangeShapeType="1"/>
              </p:cNvSpPr>
              <p:nvPr/>
            </p:nvSpPr>
            <p:spPr bwMode="auto">
              <a:xfrm flipV="1">
                <a:off x="411" y="1472"/>
                <a:ext cx="942" cy="878"/>
              </a:xfrm>
              <a:prstGeom prst="line">
                <a:avLst/>
              </a:prstGeom>
              <a:noFill/>
              <a:ln w="57150">
                <a:solidFill>
                  <a:schemeClr val="accent2"/>
                </a:solidFill>
                <a:round/>
                <a:headEnd/>
                <a:tailEnd/>
              </a:ln>
              <a:effectLst/>
            </p:spPr>
            <p:txBody>
              <a:bodyPr/>
              <a:lstStyle/>
              <a:p>
                <a:endParaRPr lang="fr-FR"/>
              </a:p>
            </p:txBody>
          </p:sp>
          <p:pic>
            <p:nvPicPr>
              <p:cNvPr id="177" name="Picture 105"/>
              <p:cNvPicPr>
                <a:picLocks noChangeAspect="1" noChangeArrowheads="1"/>
              </p:cNvPicPr>
              <p:nvPr/>
            </p:nvPicPr>
            <p:blipFill>
              <a:blip r:embed="rId5"/>
              <a:srcRect/>
              <a:stretch>
                <a:fillRect/>
              </a:stretch>
            </p:blipFill>
            <p:spPr bwMode="auto">
              <a:xfrm>
                <a:off x="168" y="848"/>
                <a:ext cx="2048" cy="2024"/>
              </a:xfrm>
              <a:prstGeom prst="rect">
                <a:avLst/>
              </a:prstGeom>
              <a:noFill/>
              <a:ln w="9525">
                <a:noFill/>
                <a:miter lim="800000"/>
                <a:headEnd/>
                <a:tailEnd/>
              </a:ln>
            </p:spPr>
          </p:pic>
          <p:grpSp>
            <p:nvGrpSpPr>
              <p:cNvPr id="178" name="Group 115"/>
              <p:cNvGrpSpPr>
                <a:grpSpLocks/>
              </p:cNvGrpSpPr>
              <p:nvPr/>
            </p:nvGrpSpPr>
            <p:grpSpPr bwMode="auto">
              <a:xfrm>
                <a:off x="1344" y="1496"/>
                <a:ext cx="688" cy="760"/>
                <a:chOff x="1344" y="1496"/>
                <a:chExt cx="688" cy="760"/>
              </a:xfrm>
            </p:grpSpPr>
            <p:sp>
              <p:nvSpPr>
                <p:cNvPr id="282" name="Freeform 106"/>
                <p:cNvSpPr>
                  <a:spLocks/>
                </p:cNvSpPr>
                <p:nvPr/>
              </p:nvSpPr>
              <p:spPr bwMode="auto">
                <a:xfrm>
                  <a:off x="1344" y="1496"/>
                  <a:ext cx="96" cy="104"/>
                </a:xfrm>
                <a:custGeom>
                  <a:avLst/>
                  <a:gdLst/>
                  <a:ahLst/>
                  <a:cxnLst>
                    <a:cxn ang="0">
                      <a:pos x="0" y="0"/>
                    </a:cxn>
                    <a:cxn ang="0">
                      <a:pos x="96" y="48"/>
                    </a:cxn>
                    <a:cxn ang="0">
                      <a:pos x="48" y="56"/>
                    </a:cxn>
                    <a:cxn ang="0">
                      <a:pos x="40" y="104"/>
                    </a:cxn>
                    <a:cxn ang="0">
                      <a:pos x="0" y="0"/>
                    </a:cxn>
                  </a:cxnLst>
                  <a:rect l="0" t="0" r="r" b="b"/>
                  <a:pathLst>
                    <a:path w="96" h="104">
                      <a:moveTo>
                        <a:pt x="0" y="0"/>
                      </a:moveTo>
                      <a:lnTo>
                        <a:pt x="96" y="48"/>
                      </a:lnTo>
                      <a:lnTo>
                        <a:pt x="48" y="56"/>
                      </a:lnTo>
                      <a:lnTo>
                        <a:pt x="40" y="104"/>
                      </a:lnTo>
                      <a:lnTo>
                        <a:pt x="0" y="0"/>
                      </a:lnTo>
                      <a:close/>
                    </a:path>
                  </a:pathLst>
                </a:custGeom>
                <a:solidFill>
                  <a:srgbClr val="663300"/>
                </a:solidFill>
                <a:ln w="12700">
                  <a:solidFill>
                    <a:srgbClr val="663300"/>
                  </a:solidFill>
                  <a:prstDash val="solid"/>
                  <a:round/>
                  <a:headEnd/>
                  <a:tailEnd/>
                </a:ln>
              </p:spPr>
              <p:txBody>
                <a:bodyPr/>
                <a:lstStyle/>
                <a:p>
                  <a:endParaRPr lang="fr-FR"/>
                </a:p>
              </p:txBody>
            </p:sp>
            <p:sp>
              <p:nvSpPr>
                <p:cNvPr id="283" name="Freeform 107"/>
                <p:cNvSpPr>
                  <a:spLocks/>
                </p:cNvSpPr>
                <p:nvPr/>
              </p:nvSpPr>
              <p:spPr bwMode="auto">
                <a:xfrm>
                  <a:off x="1936" y="2152"/>
                  <a:ext cx="96" cy="104"/>
                </a:xfrm>
                <a:custGeom>
                  <a:avLst/>
                  <a:gdLst/>
                  <a:ahLst/>
                  <a:cxnLst>
                    <a:cxn ang="0">
                      <a:pos x="96" y="104"/>
                    </a:cxn>
                    <a:cxn ang="0">
                      <a:pos x="0" y="56"/>
                    </a:cxn>
                    <a:cxn ang="0">
                      <a:pos x="48" y="48"/>
                    </a:cxn>
                    <a:cxn ang="0">
                      <a:pos x="56" y="0"/>
                    </a:cxn>
                    <a:cxn ang="0">
                      <a:pos x="96" y="104"/>
                    </a:cxn>
                  </a:cxnLst>
                  <a:rect l="0" t="0" r="r" b="b"/>
                  <a:pathLst>
                    <a:path w="96" h="104">
                      <a:moveTo>
                        <a:pt x="96" y="104"/>
                      </a:moveTo>
                      <a:lnTo>
                        <a:pt x="0" y="56"/>
                      </a:lnTo>
                      <a:lnTo>
                        <a:pt x="48" y="48"/>
                      </a:lnTo>
                      <a:lnTo>
                        <a:pt x="56" y="0"/>
                      </a:lnTo>
                      <a:lnTo>
                        <a:pt x="96" y="104"/>
                      </a:lnTo>
                      <a:close/>
                    </a:path>
                  </a:pathLst>
                </a:custGeom>
                <a:solidFill>
                  <a:srgbClr val="663300"/>
                </a:solidFill>
                <a:ln w="12700">
                  <a:solidFill>
                    <a:srgbClr val="663300"/>
                  </a:solidFill>
                  <a:prstDash val="solid"/>
                  <a:round/>
                  <a:headEnd/>
                  <a:tailEnd/>
                </a:ln>
              </p:spPr>
              <p:txBody>
                <a:bodyPr/>
                <a:lstStyle/>
                <a:p>
                  <a:endParaRPr lang="fr-FR"/>
                </a:p>
              </p:txBody>
            </p:sp>
            <p:sp>
              <p:nvSpPr>
                <p:cNvPr id="284" name="Freeform 108"/>
                <p:cNvSpPr>
                  <a:spLocks/>
                </p:cNvSpPr>
                <p:nvPr/>
              </p:nvSpPr>
              <p:spPr bwMode="auto">
                <a:xfrm>
                  <a:off x="1920" y="2136"/>
                  <a:ext cx="72" cy="80"/>
                </a:xfrm>
                <a:custGeom>
                  <a:avLst/>
                  <a:gdLst/>
                  <a:ahLst/>
                  <a:cxnLst>
                    <a:cxn ang="0">
                      <a:pos x="72" y="56"/>
                    </a:cxn>
                    <a:cxn ang="0">
                      <a:pos x="24" y="0"/>
                    </a:cxn>
                    <a:cxn ang="0">
                      <a:pos x="0" y="24"/>
                    </a:cxn>
                    <a:cxn ang="0">
                      <a:pos x="48" y="80"/>
                    </a:cxn>
                    <a:cxn ang="0">
                      <a:pos x="72" y="56"/>
                    </a:cxn>
                  </a:cxnLst>
                  <a:rect l="0" t="0" r="r" b="b"/>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endParaRPr lang="fr-FR"/>
                </a:p>
              </p:txBody>
            </p:sp>
            <p:sp>
              <p:nvSpPr>
                <p:cNvPr id="285" name="Freeform 109"/>
                <p:cNvSpPr>
                  <a:spLocks/>
                </p:cNvSpPr>
                <p:nvPr/>
              </p:nvSpPr>
              <p:spPr bwMode="auto">
                <a:xfrm>
                  <a:off x="1824" y="2032"/>
                  <a:ext cx="72" cy="80"/>
                </a:xfrm>
                <a:custGeom>
                  <a:avLst/>
                  <a:gdLst/>
                  <a:ahLst/>
                  <a:cxnLst>
                    <a:cxn ang="0">
                      <a:pos x="72" y="56"/>
                    </a:cxn>
                    <a:cxn ang="0">
                      <a:pos x="24" y="0"/>
                    </a:cxn>
                    <a:cxn ang="0">
                      <a:pos x="0" y="24"/>
                    </a:cxn>
                    <a:cxn ang="0">
                      <a:pos x="48" y="80"/>
                    </a:cxn>
                    <a:cxn ang="0">
                      <a:pos x="72" y="56"/>
                    </a:cxn>
                  </a:cxnLst>
                  <a:rect l="0" t="0" r="r" b="b"/>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endParaRPr lang="fr-FR"/>
                </a:p>
              </p:txBody>
            </p:sp>
            <p:sp>
              <p:nvSpPr>
                <p:cNvPr id="286" name="Freeform 110"/>
                <p:cNvSpPr>
                  <a:spLocks/>
                </p:cNvSpPr>
                <p:nvPr/>
              </p:nvSpPr>
              <p:spPr bwMode="auto">
                <a:xfrm>
                  <a:off x="1728" y="1928"/>
                  <a:ext cx="72" cy="72"/>
                </a:xfrm>
                <a:custGeom>
                  <a:avLst/>
                  <a:gdLst/>
                  <a:ahLst/>
                  <a:cxnLst>
                    <a:cxn ang="0">
                      <a:pos x="72" y="48"/>
                    </a:cxn>
                    <a:cxn ang="0">
                      <a:pos x="24" y="0"/>
                    </a:cxn>
                    <a:cxn ang="0">
                      <a:pos x="0" y="24"/>
                    </a:cxn>
                    <a:cxn ang="0">
                      <a:pos x="48" y="72"/>
                    </a:cxn>
                    <a:cxn ang="0">
                      <a:pos x="72" y="48"/>
                    </a:cxn>
                  </a:cxnLst>
                  <a:rect l="0" t="0" r="r" b="b"/>
                  <a:pathLst>
                    <a:path w="72" h="72">
                      <a:moveTo>
                        <a:pt x="72" y="48"/>
                      </a:moveTo>
                      <a:lnTo>
                        <a:pt x="24" y="0"/>
                      </a:lnTo>
                      <a:lnTo>
                        <a:pt x="0" y="24"/>
                      </a:lnTo>
                      <a:lnTo>
                        <a:pt x="48" y="72"/>
                      </a:lnTo>
                      <a:lnTo>
                        <a:pt x="72" y="48"/>
                      </a:lnTo>
                      <a:close/>
                    </a:path>
                  </a:pathLst>
                </a:custGeom>
                <a:solidFill>
                  <a:srgbClr val="663300"/>
                </a:solidFill>
                <a:ln w="9525">
                  <a:noFill/>
                  <a:round/>
                  <a:headEnd/>
                  <a:tailEnd/>
                </a:ln>
              </p:spPr>
              <p:txBody>
                <a:bodyPr/>
                <a:lstStyle/>
                <a:p>
                  <a:endParaRPr lang="fr-FR"/>
                </a:p>
              </p:txBody>
            </p:sp>
            <p:sp>
              <p:nvSpPr>
                <p:cNvPr id="287" name="Freeform 111"/>
                <p:cNvSpPr>
                  <a:spLocks/>
                </p:cNvSpPr>
                <p:nvPr/>
              </p:nvSpPr>
              <p:spPr bwMode="auto">
                <a:xfrm>
                  <a:off x="1632" y="1816"/>
                  <a:ext cx="72" cy="80"/>
                </a:xfrm>
                <a:custGeom>
                  <a:avLst/>
                  <a:gdLst/>
                  <a:ahLst/>
                  <a:cxnLst>
                    <a:cxn ang="0">
                      <a:pos x="72" y="56"/>
                    </a:cxn>
                    <a:cxn ang="0">
                      <a:pos x="24" y="0"/>
                    </a:cxn>
                    <a:cxn ang="0">
                      <a:pos x="0" y="24"/>
                    </a:cxn>
                    <a:cxn ang="0">
                      <a:pos x="48" y="80"/>
                    </a:cxn>
                    <a:cxn ang="0">
                      <a:pos x="72" y="56"/>
                    </a:cxn>
                  </a:cxnLst>
                  <a:rect l="0" t="0" r="r" b="b"/>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endParaRPr lang="fr-FR"/>
                </a:p>
              </p:txBody>
            </p:sp>
            <p:sp>
              <p:nvSpPr>
                <p:cNvPr id="288" name="Freeform 112"/>
                <p:cNvSpPr>
                  <a:spLocks/>
                </p:cNvSpPr>
                <p:nvPr/>
              </p:nvSpPr>
              <p:spPr bwMode="auto">
                <a:xfrm>
                  <a:off x="1528" y="1712"/>
                  <a:ext cx="72" cy="80"/>
                </a:xfrm>
                <a:custGeom>
                  <a:avLst/>
                  <a:gdLst/>
                  <a:ahLst/>
                  <a:cxnLst>
                    <a:cxn ang="0">
                      <a:pos x="72" y="56"/>
                    </a:cxn>
                    <a:cxn ang="0">
                      <a:pos x="24" y="0"/>
                    </a:cxn>
                    <a:cxn ang="0">
                      <a:pos x="0" y="24"/>
                    </a:cxn>
                    <a:cxn ang="0">
                      <a:pos x="48" y="80"/>
                    </a:cxn>
                    <a:cxn ang="0">
                      <a:pos x="72" y="56"/>
                    </a:cxn>
                  </a:cxnLst>
                  <a:rect l="0" t="0" r="r" b="b"/>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endParaRPr lang="fr-FR"/>
                </a:p>
              </p:txBody>
            </p:sp>
            <p:sp>
              <p:nvSpPr>
                <p:cNvPr id="289" name="Freeform 113"/>
                <p:cNvSpPr>
                  <a:spLocks/>
                </p:cNvSpPr>
                <p:nvPr/>
              </p:nvSpPr>
              <p:spPr bwMode="auto">
                <a:xfrm>
                  <a:off x="1432" y="1608"/>
                  <a:ext cx="72" cy="80"/>
                </a:xfrm>
                <a:custGeom>
                  <a:avLst/>
                  <a:gdLst/>
                  <a:ahLst/>
                  <a:cxnLst>
                    <a:cxn ang="0">
                      <a:pos x="72" y="56"/>
                    </a:cxn>
                    <a:cxn ang="0">
                      <a:pos x="24" y="0"/>
                    </a:cxn>
                    <a:cxn ang="0">
                      <a:pos x="0" y="24"/>
                    </a:cxn>
                    <a:cxn ang="0">
                      <a:pos x="48" y="80"/>
                    </a:cxn>
                    <a:cxn ang="0">
                      <a:pos x="72" y="56"/>
                    </a:cxn>
                  </a:cxnLst>
                  <a:rect l="0" t="0" r="r" b="b"/>
                  <a:pathLst>
                    <a:path w="72" h="80">
                      <a:moveTo>
                        <a:pt x="72" y="56"/>
                      </a:moveTo>
                      <a:lnTo>
                        <a:pt x="24" y="0"/>
                      </a:lnTo>
                      <a:lnTo>
                        <a:pt x="0" y="24"/>
                      </a:lnTo>
                      <a:lnTo>
                        <a:pt x="48" y="80"/>
                      </a:lnTo>
                      <a:lnTo>
                        <a:pt x="72" y="56"/>
                      </a:lnTo>
                      <a:close/>
                    </a:path>
                  </a:pathLst>
                </a:custGeom>
                <a:solidFill>
                  <a:srgbClr val="663300"/>
                </a:solidFill>
                <a:ln w="9525">
                  <a:noFill/>
                  <a:round/>
                  <a:headEnd/>
                  <a:tailEnd/>
                </a:ln>
              </p:spPr>
              <p:txBody>
                <a:bodyPr/>
                <a:lstStyle/>
                <a:p>
                  <a:endParaRPr lang="fr-FR"/>
                </a:p>
              </p:txBody>
            </p:sp>
            <p:sp>
              <p:nvSpPr>
                <p:cNvPr id="290" name="Freeform 114"/>
                <p:cNvSpPr>
                  <a:spLocks/>
                </p:cNvSpPr>
                <p:nvPr/>
              </p:nvSpPr>
              <p:spPr bwMode="auto">
                <a:xfrm>
                  <a:off x="1376" y="1544"/>
                  <a:ext cx="32" cy="32"/>
                </a:xfrm>
                <a:custGeom>
                  <a:avLst/>
                  <a:gdLst/>
                  <a:ahLst/>
                  <a:cxnLst>
                    <a:cxn ang="0">
                      <a:pos x="32" y="8"/>
                    </a:cxn>
                    <a:cxn ang="0">
                      <a:pos x="24" y="0"/>
                    </a:cxn>
                    <a:cxn ang="0">
                      <a:pos x="0" y="24"/>
                    </a:cxn>
                    <a:cxn ang="0">
                      <a:pos x="8" y="32"/>
                    </a:cxn>
                    <a:cxn ang="0">
                      <a:pos x="32" y="8"/>
                    </a:cxn>
                  </a:cxnLst>
                  <a:rect l="0" t="0" r="r" b="b"/>
                  <a:pathLst>
                    <a:path w="32" h="32">
                      <a:moveTo>
                        <a:pt x="32" y="8"/>
                      </a:moveTo>
                      <a:lnTo>
                        <a:pt x="24" y="0"/>
                      </a:lnTo>
                      <a:lnTo>
                        <a:pt x="0" y="24"/>
                      </a:lnTo>
                      <a:lnTo>
                        <a:pt x="8" y="32"/>
                      </a:lnTo>
                      <a:lnTo>
                        <a:pt x="32" y="8"/>
                      </a:lnTo>
                      <a:close/>
                    </a:path>
                  </a:pathLst>
                </a:custGeom>
                <a:solidFill>
                  <a:srgbClr val="663300"/>
                </a:solidFill>
                <a:ln w="9525">
                  <a:noFill/>
                  <a:round/>
                  <a:headEnd/>
                  <a:tailEnd/>
                </a:ln>
              </p:spPr>
              <p:txBody>
                <a:bodyPr/>
                <a:lstStyle/>
                <a:p>
                  <a:endParaRPr lang="fr-FR"/>
                </a:p>
              </p:txBody>
            </p:sp>
          </p:grpSp>
          <p:grpSp>
            <p:nvGrpSpPr>
              <p:cNvPr id="179" name="Group 129"/>
              <p:cNvGrpSpPr>
                <a:grpSpLocks/>
              </p:cNvGrpSpPr>
              <p:nvPr/>
            </p:nvGrpSpPr>
            <p:grpSpPr bwMode="auto">
              <a:xfrm>
                <a:off x="1368" y="1200"/>
                <a:ext cx="680" cy="1480"/>
                <a:chOff x="1368" y="1200"/>
                <a:chExt cx="680" cy="1480"/>
              </a:xfrm>
            </p:grpSpPr>
            <p:sp>
              <p:nvSpPr>
                <p:cNvPr id="269" name="Freeform 116"/>
                <p:cNvSpPr>
                  <a:spLocks/>
                </p:cNvSpPr>
                <p:nvPr/>
              </p:nvSpPr>
              <p:spPr bwMode="auto">
                <a:xfrm>
                  <a:off x="1368" y="2568"/>
                  <a:ext cx="80" cy="112"/>
                </a:xfrm>
                <a:custGeom>
                  <a:avLst/>
                  <a:gdLst/>
                  <a:ahLst/>
                  <a:cxnLst>
                    <a:cxn ang="0">
                      <a:pos x="0" y="112"/>
                    </a:cxn>
                    <a:cxn ang="0">
                      <a:pos x="8" y="0"/>
                    </a:cxn>
                    <a:cxn ang="0">
                      <a:pos x="32" y="48"/>
                    </a:cxn>
                    <a:cxn ang="0">
                      <a:pos x="80" y="32"/>
                    </a:cxn>
                    <a:cxn ang="0">
                      <a:pos x="0" y="112"/>
                    </a:cxn>
                  </a:cxnLst>
                  <a:rect l="0" t="0" r="r" b="b"/>
                  <a:pathLst>
                    <a:path w="80" h="112">
                      <a:moveTo>
                        <a:pt x="0" y="112"/>
                      </a:moveTo>
                      <a:lnTo>
                        <a:pt x="8" y="0"/>
                      </a:lnTo>
                      <a:lnTo>
                        <a:pt x="32" y="48"/>
                      </a:lnTo>
                      <a:lnTo>
                        <a:pt x="80" y="32"/>
                      </a:lnTo>
                      <a:lnTo>
                        <a:pt x="0" y="112"/>
                      </a:lnTo>
                      <a:close/>
                    </a:path>
                  </a:pathLst>
                </a:custGeom>
                <a:solidFill>
                  <a:srgbClr val="663300"/>
                </a:solidFill>
                <a:ln w="12700">
                  <a:solidFill>
                    <a:srgbClr val="663300"/>
                  </a:solidFill>
                  <a:prstDash val="solid"/>
                  <a:round/>
                  <a:headEnd/>
                  <a:tailEnd/>
                </a:ln>
              </p:spPr>
              <p:txBody>
                <a:bodyPr/>
                <a:lstStyle/>
                <a:p>
                  <a:endParaRPr lang="fr-FR"/>
                </a:p>
              </p:txBody>
            </p:sp>
            <p:sp>
              <p:nvSpPr>
                <p:cNvPr id="270" name="Freeform 117"/>
                <p:cNvSpPr>
                  <a:spLocks/>
                </p:cNvSpPr>
                <p:nvPr/>
              </p:nvSpPr>
              <p:spPr bwMode="auto">
                <a:xfrm>
                  <a:off x="1968" y="1200"/>
                  <a:ext cx="80" cy="112"/>
                </a:xfrm>
                <a:custGeom>
                  <a:avLst/>
                  <a:gdLst/>
                  <a:ahLst/>
                  <a:cxnLst>
                    <a:cxn ang="0">
                      <a:pos x="80" y="0"/>
                    </a:cxn>
                    <a:cxn ang="0">
                      <a:pos x="72" y="112"/>
                    </a:cxn>
                    <a:cxn ang="0">
                      <a:pos x="48" y="64"/>
                    </a:cxn>
                    <a:cxn ang="0">
                      <a:pos x="0" y="80"/>
                    </a:cxn>
                    <a:cxn ang="0">
                      <a:pos x="80" y="0"/>
                    </a:cxn>
                  </a:cxnLst>
                  <a:rect l="0" t="0" r="r" b="b"/>
                  <a:pathLst>
                    <a:path w="80" h="112">
                      <a:moveTo>
                        <a:pt x="80" y="0"/>
                      </a:moveTo>
                      <a:lnTo>
                        <a:pt x="72" y="112"/>
                      </a:lnTo>
                      <a:lnTo>
                        <a:pt x="48" y="64"/>
                      </a:lnTo>
                      <a:lnTo>
                        <a:pt x="0" y="80"/>
                      </a:lnTo>
                      <a:lnTo>
                        <a:pt x="80" y="0"/>
                      </a:lnTo>
                      <a:close/>
                    </a:path>
                  </a:pathLst>
                </a:custGeom>
                <a:solidFill>
                  <a:srgbClr val="663300"/>
                </a:solidFill>
                <a:ln w="12700">
                  <a:solidFill>
                    <a:srgbClr val="663300"/>
                  </a:solidFill>
                  <a:prstDash val="solid"/>
                  <a:round/>
                  <a:headEnd/>
                  <a:tailEnd/>
                </a:ln>
              </p:spPr>
              <p:txBody>
                <a:bodyPr/>
                <a:lstStyle/>
                <a:p>
                  <a:endParaRPr lang="fr-FR"/>
                </a:p>
              </p:txBody>
            </p:sp>
            <p:sp>
              <p:nvSpPr>
                <p:cNvPr id="271" name="Freeform 118"/>
                <p:cNvSpPr>
                  <a:spLocks/>
                </p:cNvSpPr>
                <p:nvPr/>
              </p:nvSpPr>
              <p:spPr bwMode="auto">
                <a:xfrm>
                  <a:off x="1392" y="2544"/>
                  <a:ext cx="56" cy="88"/>
                </a:xfrm>
                <a:custGeom>
                  <a:avLst/>
                  <a:gdLst/>
                  <a:ahLst/>
                  <a:cxnLst>
                    <a:cxn ang="0">
                      <a:pos x="0" y="64"/>
                    </a:cxn>
                    <a:cxn ang="0">
                      <a:pos x="32" y="0"/>
                    </a:cxn>
                    <a:cxn ang="0">
                      <a:pos x="56" y="24"/>
                    </a:cxn>
                    <a:cxn ang="0">
                      <a:pos x="24" y="88"/>
                    </a:cxn>
                    <a:cxn ang="0">
                      <a:pos x="0" y="64"/>
                    </a:cxn>
                  </a:cxnLst>
                  <a:rect l="0" t="0" r="r" b="b"/>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endParaRPr lang="fr-FR"/>
                </a:p>
              </p:txBody>
            </p:sp>
            <p:sp>
              <p:nvSpPr>
                <p:cNvPr id="272" name="Freeform 119"/>
                <p:cNvSpPr>
                  <a:spLocks/>
                </p:cNvSpPr>
                <p:nvPr/>
              </p:nvSpPr>
              <p:spPr bwMode="auto">
                <a:xfrm>
                  <a:off x="1448" y="2408"/>
                  <a:ext cx="56" cy="96"/>
                </a:xfrm>
                <a:custGeom>
                  <a:avLst/>
                  <a:gdLst/>
                  <a:ahLst/>
                  <a:cxnLst>
                    <a:cxn ang="0">
                      <a:pos x="0" y="72"/>
                    </a:cxn>
                    <a:cxn ang="0">
                      <a:pos x="32" y="0"/>
                    </a:cxn>
                    <a:cxn ang="0">
                      <a:pos x="56" y="24"/>
                    </a:cxn>
                    <a:cxn ang="0">
                      <a:pos x="24" y="96"/>
                    </a:cxn>
                    <a:cxn ang="0">
                      <a:pos x="0" y="72"/>
                    </a:cxn>
                  </a:cxnLst>
                  <a:rect l="0" t="0" r="r" b="b"/>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endParaRPr lang="fr-FR"/>
                </a:p>
              </p:txBody>
            </p:sp>
            <p:sp>
              <p:nvSpPr>
                <p:cNvPr id="273" name="Freeform 120"/>
                <p:cNvSpPr>
                  <a:spLocks/>
                </p:cNvSpPr>
                <p:nvPr/>
              </p:nvSpPr>
              <p:spPr bwMode="auto">
                <a:xfrm>
                  <a:off x="1512" y="2280"/>
                  <a:ext cx="56" cy="88"/>
                </a:xfrm>
                <a:custGeom>
                  <a:avLst/>
                  <a:gdLst/>
                  <a:ahLst/>
                  <a:cxnLst>
                    <a:cxn ang="0">
                      <a:pos x="0" y="64"/>
                    </a:cxn>
                    <a:cxn ang="0">
                      <a:pos x="32" y="0"/>
                    </a:cxn>
                    <a:cxn ang="0">
                      <a:pos x="56" y="24"/>
                    </a:cxn>
                    <a:cxn ang="0">
                      <a:pos x="24" y="88"/>
                    </a:cxn>
                    <a:cxn ang="0">
                      <a:pos x="0" y="64"/>
                    </a:cxn>
                  </a:cxnLst>
                  <a:rect l="0" t="0" r="r" b="b"/>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endParaRPr lang="fr-FR"/>
                </a:p>
              </p:txBody>
            </p:sp>
            <p:sp>
              <p:nvSpPr>
                <p:cNvPr id="274" name="Freeform 121"/>
                <p:cNvSpPr>
                  <a:spLocks/>
                </p:cNvSpPr>
                <p:nvPr/>
              </p:nvSpPr>
              <p:spPr bwMode="auto">
                <a:xfrm>
                  <a:off x="1568" y="2152"/>
                  <a:ext cx="56" cy="88"/>
                </a:xfrm>
                <a:custGeom>
                  <a:avLst/>
                  <a:gdLst/>
                  <a:ahLst/>
                  <a:cxnLst>
                    <a:cxn ang="0">
                      <a:pos x="0" y="64"/>
                    </a:cxn>
                    <a:cxn ang="0">
                      <a:pos x="32" y="0"/>
                    </a:cxn>
                    <a:cxn ang="0">
                      <a:pos x="56" y="24"/>
                    </a:cxn>
                    <a:cxn ang="0">
                      <a:pos x="24" y="88"/>
                    </a:cxn>
                    <a:cxn ang="0">
                      <a:pos x="0" y="64"/>
                    </a:cxn>
                  </a:cxnLst>
                  <a:rect l="0" t="0" r="r" b="b"/>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endParaRPr lang="fr-FR"/>
                </a:p>
              </p:txBody>
            </p:sp>
            <p:sp>
              <p:nvSpPr>
                <p:cNvPr id="275" name="Freeform 122"/>
                <p:cNvSpPr>
                  <a:spLocks/>
                </p:cNvSpPr>
                <p:nvPr/>
              </p:nvSpPr>
              <p:spPr bwMode="auto">
                <a:xfrm>
                  <a:off x="1632" y="2016"/>
                  <a:ext cx="56" cy="96"/>
                </a:xfrm>
                <a:custGeom>
                  <a:avLst/>
                  <a:gdLst/>
                  <a:ahLst/>
                  <a:cxnLst>
                    <a:cxn ang="0">
                      <a:pos x="0" y="72"/>
                    </a:cxn>
                    <a:cxn ang="0">
                      <a:pos x="32" y="0"/>
                    </a:cxn>
                    <a:cxn ang="0">
                      <a:pos x="56" y="24"/>
                    </a:cxn>
                    <a:cxn ang="0">
                      <a:pos x="24" y="96"/>
                    </a:cxn>
                    <a:cxn ang="0">
                      <a:pos x="0" y="72"/>
                    </a:cxn>
                  </a:cxnLst>
                  <a:rect l="0" t="0" r="r" b="b"/>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endParaRPr lang="fr-FR"/>
                </a:p>
              </p:txBody>
            </p:sp>
            <p:sp>
              <p:nvSpPr>
                <p:cNvPr id="276" name="Freeform 123"/>
                <p:cNvSpPr>
                  <a:spLocks/>
                </p:cNvSpPr>
                <p:nvPr/>
              </p:nvSpPr>
              <p:spPr bwMode="auto">
                <a:xfrm>
                  <a:off x="1688" y="1888"/>
                  <a:ext cx="56" cy="88"/>
                </a:xfrm>
                <a:custGeom>
                  <a:avLst/>
                  <a:gdLst/>
                  <a:ahLst/>
                  <a:cxnLst>
                    <a:cxn ang="0">
                      <a:pos x="0" y="64"/>
                    </a:cxn>
                    <a:cxn ang="0">
                      <a:pos x="32" y="0"/>
                    </a:cxn>
                    <a:cxn ang="0">
                      <a:pos x="56" y="24"/>
                    </a:cxn>
                    <a:cxn ang="0">
                      <a:pos x="24" y="88"/>
                    </a:cxn>
                    <a:cxn ang="0">
                      <a:pos x="0" y="64"/>
                    </a:cxn>
                  </a:cxnLst>
                  <a:rect l="0" t="0" r="r" b="b"/>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endParaRPr lang="fr-FR"/>
                </a:p>
              </p:txBody>
            </p:sp>
            <p:sp>
              <p:nvSpPr>
                <p:cNvPr id="277" name="Freeform 124"/>
                <p:cNvSpPr>
                  <a:spLocks/>
                </p:cNvSpPr>
                <p:nvPr/>
              </p:nvSpPr>
              <p:spPr bwMode="auto">
                <a:xfrm>
                  <a:off x="1752" y="1760"/>
                  <a:ext cx="48" cy="88"/>
                </a:xfrm>
                <a:custGeom>
                  <a:avLst/>
                  <a:gdLst/>
                  <a:ahLst/>
                  <a:cxnLst>
                    <a:cxn ang="0">
                      <a:pos x="0" y="64"/>
                    </a:cxn>
                    <a:cxn ang="0">
                      <a:pos x="24" y="0"/>
                    </a:cxn>
                    <a:cxn ang="0">
                      <a:pos x="48" y="24"/>
                    </a:cxn>
                    <a:cxn ang="0">
                      <a:pos x="24" y="88"/>
                    </a:cxn>
                    <a:cxn ang="0">
                      <a:pos x="0" y="64"/>
                    </a:cxn>
                  </a:cxnLst>
                  <a:rect l="0" t="0" r="r" b="b"/>
                  <a:pathLst>
                    <a:path w="48" h="88">
                      <a:moveTo>
                        <a:pt x="0" y="64"/>
                      </a:moveTo>
                      <a:lnTo>
                        <a:pt x="24" y="0"/>
                      </a:lnTo>
                      <a:lnTo>
                        <a:pt x="48" y="24"/>
                      </a:lnTo>
                      <a:lnTo>
                        <a:pt x="24" y="88"/>
                      </a:lnTo>
                      <a:lnTo>
                        <a:pt x="0" y="64"/>
                      </a:lnTo>
                      <a:close/>
                    </a:path>
                  </a:pathLst>
                </a:custGeom>
                <a:solidFill>
                  <a:srgbClr val="663300"/>
                </a:solidFill>
                <a:ln w="9525">
                  <a:noFill/>
                  <a:round/>
                  <a:headEnd/>
                  <a:tailEnd/>
                </a:ln>
              </p:spPr>
              <p:txBody>
                <a:bodyPr/>
                <a:lstStyle/>
                <a:p>
                  <a:endParaRPr lang="fr-FR"/>
                </a:p>
              </p:txBody>
            </p:sp>
            <p:sp>
              <p:nvSpPr>
                <p:cNvPr id="278" name="Freeform 125"/>
                <p:cNvSpPr>
                  <a:spLocks/>
                </p:cNvSpPr>
                <p:nvPr/>
              </p:nvSpPr>
              <p:spPr bwMode="auto">
                <a:xfrm>
                  <a:off x="1808" y="1624"/>
                  <a:ext cx="56" cy="88"/>
                </a:xfrm>
                <a:custGeom>
                  <a:avLst/>
                  <a:gdLst/>
                  <a:ahLst/>
                  <a:cxnLst>
                    <a:cxn ang="0">
                      <a:pos x="0" y="64"/>
                    </a:cxn>
                    <a:cxn ang="0">
                      <a:pos x="32" y="0"/>
                    </a:cxn>
                    <a:cxn ang="0">
                      <a:pos x="56" y="24"/>
                    </a:cxn>
                    <a:cxn ang="0">
                      <a:pos x="24" y="88"/>
                    </a:cxn>
                    <a:cxn ang="0">
                      <a:pos x="0" y="64"/>
                    </a:cxn>
                  </a:cxnLst>
                  <a:rect l="0" t="0" r="r" b="b"/>
                  <a:pathLst>
                    <a:path w="56" h="88">
                      <a:moveTo>
                        <a:pt x="0" y="64"/>
                      </a:moveTo>
                      <a:lnTo>
                        <a:pt x="32" y="0"/>
                      </a:lnTo>
                      <a:lnTo>
                        <a:pt x="56" y="24"/>
                      </a:lnTo>
                      <a:lnTo>
                        <a:pt x="24" y="88"/>
                      </a:lnTo>
                      <a:lnTo>
                        <a:pt x="0" y="64"/>
                      </a:lnTo>
                      <a:close/>
                    </a:path>
                  </a:pathLst>
                </a:custGeom>
                <a:solidFill>
                  <a:srgbClr val="663300"/>
                </a:solidFill>
                <a:ln w="9525">
                  <a:noFill/>
                  <a:round/>
                  <a:headEnd/>
                  <a:tailEnd/>
                </a:ln>
              </p:spPr>
              <p:txBody>
                <a:bodyPr/>
                <a:lstStyle/>
                <a:p>
                  <a:endParaRPr lang="fr-FR"/>
                </a:p>
              </p:txBody>
            </p:sp>
            <p:sp>
              <p:nvSpPr>
                <p:cNvPr id="279" name="Freeform 126"/>
                <p:cNvSpPr>
                  <a:spLocks/>
                </p:cNvSpPr>
                <p:nvPr/>
              </p:nvSpPr>
              <p:spPr bwMode="auto">
                <a:xfrm>
                  <a:off x="1872" y="1496"/>
                  <a:ext cx="48" cy="88"/>
                </a:xfrm>
                <a:custGeom>
                  <a:avLst/>
                  <a:gdLst/>
                  <a:ahLst/>
                  <a:cxnLst>
                    <a:cxn ang="0">
                      <a:pos x="0" y="64"/>
                    </a:cxn>
                    <a:cxn ang="0">
                      <a:pos x="24" y="0"/>
                    </a:cxn>
                    <a:cxn ang="0">
                      <a:pos x="48" y="24"/>
                    </a:cxn>
                    <a:cxn ang="0">
                      <a:pos x="24" y="88"/>
                    </a:cxn>
                    <a:cxn ang="0">
                      <a:pos x="0" y="64"/>
                    </a:cxn>
                  </a:cxnLst>
                  <a:rect l="0" t="0" r="r" b="b"/>
                  <a:pathLst>
                    <a:path w="48" h="88">
                      <a:moveTo>
                        <a:pt x="0" y="64"/>
                      </a:moveTo>
                      <a:lnTo>
                        <a:pt x="24" y="0"/>
                      </a:lnTo>
                      <a:lnTo>
                        <a:pt x="48" y="24"/>
                      </a:lnTo>
                      <a:lnTo>
                        <a:pt x="24" y="88"/>
                      </a:lnTo>
                      <a:lnTo>
                        <a:pt x="0" y="64"/>
                      </a:lnTo>
                      <a:close/>
                    </a:path>
                  </a:pathLst>
                </a:custGeom>
                <a:solidFill>
                  <a:srgbClr val="663300"/>
                </a:solidFill>
                <a:ln w="9525">
                  <a:noFill/>
                  <a:round/>
                  <a:headEnd/>
                  <a:tailEnd/>
                </a:ln>
              </p:spPr>
              <p:txBody>
                <a:bodyPr/>
                <a:lstStyle/>
                <a:p>
                  <a:endParaRPr lang="fr-FR"/>
                </a:p>
              </p:txBody>
            </p:sp>
            <p:sp>
              <p:nvSpPr>
                <p:cNvPr id="280" name="Freeform 127"/>
                <p:cNvSpPr>
                  <a:spLocks/>
                </p:cNvSpPr>
                <p:nvPr/>
              </p:nvSpPr>
              <p:spPr bwMode="auto">
                <a:xfrm>
                  <a:off x="1928" y="1360"/>
                  <a:ext cx="56" cy="96"/>
                </a:xfrm>
                <a:custGeom>
                  <a:avLst/>
                  <a:gdLst/>
                  <a:ahLst/>
                  <a:cxnLst>
                    <a:cxn ang="0">
                      <a:pos x="0" y="72"/>
                    </a:cxn>
                    <a:cxn ang="0">
                      <a:pos x="32" y="0"/>
                    </a:cxn>
                    <a:cxn ang="0">
                      <a:pos x="56" y="24"/>
                    </a:cxn>
                    <a:cxn ang="0">
                      <a:pos x="24" y="96"/>
                    </a:cxn>
                    <a:cxn ang="0">
                      <a:pos x="0" y="72"/>
                    </a:cxn>
                  </a:cxnLst>
                  <a:rect l="0" t="0" r="r" b="b"/>
                  <a:pathLst>
                    <a:path w="56" h="96">
                      <a:moveTo>
                        <a:pt x="0" y="72"/>
                      </a:moveTo>
                      <a:lnTo>
                        <a:pt x="32" y="0"/>
                      </a:lnTo>
                      <a:lnTo>
                        <a:pt x="56" y="24"/>
                      </a:lnTo>
                      <a:lnTo>
                        <a:pt x="24" y="96"/>
                      </a:lnTo>
                      <a:lnTo>
                        <a:pt x="0" y="72"/>
                      </a:lnTo>
                      <a:close/>
                    </a:path>
                  </a:pathLst>
                </a:custGeom>
                <a:solidFill>
                  <a:srgbClr val="663300"/>
                </a:solidFill>
                <a:ln w="9525">
                  <a:noFill/>
                  <a:round/>
                  <a:headEnd/>
                  <a:tailEnd/>
                </a:ln>
              </p:spPr>
              <p:txBody>
                <a:bodyPr/>
                <a:lstStyle/>
                <a:p>
                  <a:endParaRPr lang="fr-FR"/>
                </a:p>
              </p:txBody>
            </p:sp>
            <p:sp>
              <p:nvSpPr>
                <p:cNvPr id="281" name="Freeform 128"/>
                <p:cNvSpPr>
                  <a:spLocks/>
                </p:cNvSpPr>
                <p:nvPr/>
              </p:nvSpPr>
              <p:spPr bwMode="auto">
                <a:xfrm>
                  <a:off x="1992" y="1256"/>
                  <a:ext cx="40" cy="64"/>
                </a:xfrm>
                <a:custGeom>
                  <a:avLst/>
                  <a:gdLst/>
                  <a:ahLst/>
                  <a:cxnLst>
                    <a:cxn ang="0">
                      <a:pos x="0" y="40"/>
                    </a:cxn>
                    <a:cxn ang="0">
                      <a:pos x="16" y="0"/>
                    </a:cxn>
                    <a:cxn ang="0">
                      <a:pos x="40" y="24"/>
                    </a:cxn>
                    <a:cxn ang="0">
                      <a:pos x="24" y="64"/>
                    </a:cxn>
                    <a:cxn ang="0">
                      <a:pos x="0" y="40"/>
                    </a:cxn>
                  </a:cxnLst>
                  <a:rect l="0" t="0" r="r" b="b"/>
                  <a:pathLst>
                    <a:path w="40" h="64">
                      <a:moveTo>
                        <a:pt x="0" y="40"/>
                      </a:moveTo>
                      <a:lnTo>
                        <a:pt x="16" y="0"/>
                      </a:lnTo>
                      <a:lnTo>
                        <a:pt x="40" y="24"/>
                      </a:lnTo>
                      <a:lnTo>
                        <a:pt x="24" y="64"/>
                      </a:lnTo>
                      <a:lnTo>
                        <a:pt x="0" y="40"/>
                      </a:lnTo>
                      <a:close/>
                    </a:path>
                  </a:pathLst>
                </a:custGeom>
                <a:solidFill>
                  <a:srgbClr val="663300"/>
                </a:solidFill>
                <a:ln w="9525">
                  <a:noFill/>
                  <a:round/>
                  <a:headEnd/>
                  <a:tailEnd/>
                </a:ln>
              </p:spPr>
              <p:txBody>
                <a:bodyPr/>
                <a:lstStyle/>
                <a:p>
                  <a:endParaRPr lang="fr-FR"/>
                </a:p>
              </p:txBody>
            </p:sp>
          </p:grpSp>
          <p:grpSp>
            <p:nvGrpSpPr>
              <p:cNvPr id="180" name="Group 154"/>
              <p:cNvGrpSpPr>
                <a:grpSpLocks/>
              </p:cNvGrpSpPr>
              <p:nvPr/>
            </p:nvGrpSpPr>
            <p:grpSpPr bwMode="auto">
              <a:xfrm>
                <a:off x="392" y="1272"/>
                <a:ext cx="952" cy="1416"/>
                <a:chOff x="392" y="1272"/>
                <a:chExt cx="952" cy="1416"/>
              </a:xfrm>
            </p:grpSpPr>
            <p:sp>
              <p:nvSpPr>
                <p:cNvPr id="253" name="Freeform 141"/>
                <p:cNvSpPr>
                  <a:spLocks/>
                </p:cNvSpPr>
                <p:nvPr/>
              </p:nvSpPr>
              <p:spPr bwMode="auto">
                <a:xfrm>
                  <a:off x="392" y="1272"/>
                  <a:ext cx="88" cy="112"/>
                </a:xfrm>
                <a:custGeom>
                  <a:avLst/>
                  <a:gdLst/>
                  <a:ahLst/>
                  <a:cxnLst>
                    <a:cxn ang="0">
                      <a:pos x="0" y="0"/>
                    </a:cxn>
                    <a:cxn ang="0">
                      <a:pos x="88" y="64"/>
                    </a:cxn>
                    <a:cxn ang="0">
                      <a:pos x="40" y="56"/>
                    </a:cxn>
                    <a:cxn ang="0">
                      <a:pos x="24" y="112"/>
                    </a:cxn>
                    <a:cxn ang="0">
                      <a:pos x="0" y="0"/>
                    </a:cxn>
                  </a:cxnLst>
                  <a:rect l="0" t="0" r="r" b="b"/>
                  <a:pathLst>
                    <a:path w="88" h="112">
                      <a:moveTo>
                        <a:pt x="0" y="0"/>
                      </a:moveTo>
                      <a:lnTo>
                        <a:pt x="88" y="64"/>
                      </a:lnTo>
                      <a:lnTo>
                        <a:pt x="40" y="56"/>
                      </a:lnTo>
                      <a:lnTo>
                        <a:pt x="24" y="112"/>
                      </a:lnTo>
                      <a:lnTo>
                        <a:pt x="0" y="0"/>
                      </a:lnTo>
                      <a:close/>
                    </a:path>
                  </a:pathLst>
                </a:custGeom>
                <a:solidFill>
                  <a:srgbClr val="663300"/>
                </a:solidFill>
                <a:ln w="12700">
                  <a:solidFill>
                    <a:srgbClr val="663300"/>
                  </a:solidFill>
                  <a:prstDash val="solid"/>
                  <a:round/>
                  <a:headEnd/>
                  <a:tailEnd/>
                </a:ln>
              </p:spPr>
              <p:txBody>
                <a:bodyPr/>
                <a:lstStyle/>
                <a:p>
                  <a:endParaRPr lang="fr-FR"/>
                </a:p>
              </p:txBody>
            </p:sp>
            <p:sp>
              <p:nvSpPr>
                <p:cNvPr id="254" name="Freeform 142"/>
                <p:cNvSpPr>
                  <a:spLocks/>
                </p:cNvSpPr>
                <p:nvPr/>
              </p:nvSpPr>
              <p:spPr bwMode="auto">
                <a:xfrm>
                  <a:off x="1256" y="2576"/>
                  <a:ext cx="88" cy="112"/>
                </a:xfrm>
                <a:custGeom>
                  <a:avLst/>
                  <a:gdLst/>
                  <a:ahLst/>
                  <a:cxnLst>
                    <a:cxn ang="0">
                      <a:pos x="88" y="112"/>
                    </a:cxn>
                    <a:cxn ang="0">
                      <a:pos x="0" y="48"/>
                    </a:cxn>
                    <a:cxn ang="0">
                      <a:pos x="48" y="56"/>
                    </a:cxn>
                    <a:cxn ang="0">
                      <a:pos x="64" y="0"/>
                    </a:cxn>
                    <a:cxn ang="0">
                      <a:pos x="88" y="112"/>
                    </a:cxn>
                  </a:cxnLst>
                  <a:rect l="0" t="0" r="r" b="b"/>
                  <a:pathLst>
                    <a:path w="88" h="112">
                      <a:moveTo>
                        <a:pt x="88" y="112"/>
                      </a:moveTo>
                      <a:lnTo>
                        <a:pt x="0" y="48"/>
                      </a:lnTo>
                      <a:lnTo>
                        <a:pt x="48" y="56"/>
                      </a:lnTo>
                      <a:lnTo>
                        <a:pt x="64" y="0"/>
                      </a:lnTo>
                      <a:lnTo>
                        <a:pt x="88" y="112"/>
                      </a:lnTo>
                      <a:close/>
                    </a:path>
                  </a:pathLst>
                </a:custGeom>
                <a:solidFill>
                  <a:srgbClr val="663300"/>
                </a:solidFill>
                <a:ln w="12700">
                  <a:solidFill>
                    <a:srgbClr val="663300"/>
                  </a:solidFill>
                  <a:prstDash val="solid"/>
                  <a:round/>
                  <a:headEnd/>
                  <a:tailEnd/>
                </a:ln>
              </p:spPr>
              <p:txBody>
                <a:bodyPr/>
                <a:lstStyle/>
                <a:p>
                  <a:endParaRPr lang="fr-FR"/>
                </a:p>
              </p:txBody>
            </p:sp>
            <p:sp>
              <p:nvSpPr>
                <p:cNvPr id="255" name="Freeform 143"/>
                <p:cNvSpPr>
                  <a:spLocks/>
                </p:cNvSpPr>
                <p:nvPr/>
              </p:nvSpPr>
              <p:spPr bwMode="auto">
                <a:xfrm>
                  <a:off x="1248" y="256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56" name="Freeform 144"/>
                <p:cNvSpPr>
                  <a:spLocks/>
                </p:cNvSpPr>
                <p:nvPr/>
              </p:nvSpPr>
              <p:spPr bwMode="auto">
                <a:xfrm>
                  <a:off x="1168" y="244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57" name="Freeform 145"/>
                <p:cNvSpPr>
                  <a:spLocks/>
                </p:cNvSpPr>
                <p:nvPr/>
              </p:nvSpPr>
              <p:spPr bwMode="auto">
                <a:xfrm>
                  <a:off x="1088" y="232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58" name="Freeform 146"/>
                <p:cNvSpPr>
                  <a:spLocks/>
                </p:cNvSpPr>
                <p:nvPr/>
              </p:nvSpPr>
              <p:spPr bwMode="auto">
                <a:xfrm>
                  <a:off x="1008" y="220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2" name="Freeform 147"/>
                <p:cNvSpPr>
                  <a:spLocks/>
                </p:cNvSpPr>
                <p:nvPr/>
              </p:nvSpPr>
              <p:spPr bwMode="auto">
                <a:xfrm>
                  <a:off x="928" y="208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3" name="Freeform 148"/>
                <p:cNvSpPr>
                  <a:spLocks/>
                </p:cNvSpPr>
                <p:nvPr/>
              </p:nvSpPr>
              <p:spPr bwMode="auto">
                <a:xfrm>
                  <a:off x="848" y="196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4" name="Freeform 149"/>
                <p:cNvSpPr>
                  <a:spLocks/>
                </p:cNvSpPr>
                <p:nvPr/>
              </p:nvSpPr>
              <p:spPr bwMode="auto">
                <a:xfrm>
                  <a:off x="768" y="184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5" name="Freeform 150"/>
                <p:cNvSpPr>
                  <a:spLocks/>
                </p:cNvSpPr>
                <p:nvPr/>
              </p:nvSpPr>
              <p:spPr bwMode="auto">
                <a:xfrm>
                  <a:off x="688" y="172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6" name="Freeform 151"/>
                <p:cNvSpPr>
                  <a:spLocks/>
                </p:cNvSpPr>
                <p:nvPr/>
              </p:nvSpPr>
              <p:spPr bwMode="auto">
                <a:xfrm>
                  <a:off x="608" y="160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7" name="Freeform 152"/>
                <p:cNvSpPr>
                  <a:spLocks/>
                </p:cNvSpPr>
                <p:nvPr/>
              </p:nvSpPr>
              <p:spPr bwMode="auto">
                <a:xfrm>
                  <a:off x="528" y="148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sp>
              <p:nvSpPr>
                <p:cNvPr id="268" name="Freeform 153"/>
                <p:cNvSpPr>
                  <a:spLocks/>
                </p:cNvSpPr>
                <p:nvPr/>
              </p:nvSpPr>
              <p:spPr bwMode="auto">
                <a:xfrm>
                  <a:off x="448" y="1368"/>
                  <a:ext cx="64" cy="80"/>
                </a:xfrm>
                <a:custGeom>
                  <a:avLst/>
                  <a:gdLst/>
                  <a:ahLst/>
                  <a:cxnLst>
                    <a:cxn ang="0">
                      <a:pos x="64" y="56"/>
                    </a:cxn>
                    <a:cxn ang="0">
                      <a:pos x="24" y="0"/>
                    </a:cxn>
                    <a:cxn ang="0">
                      <a:pos x="0" y="24"/>
                    </a:cxn>
                    <a:cxn ang="0">
                      <a:pos x="40" y="80"/>
                    </a:cxn>
                    <a:cxn ang="0">
                      <a:pos x="64" y="56"/>
                    </a:cxn>
                  </a:cxnLst>
                  <a:rect l="0" t="0" r="r" b="b"/>
                  <a:pathLst>
                    <a:path w="64" h="80">
                      <a:moveTo>
                        <a:pt x="64" y="56"/>
                      </a:moveTo>
                      <a:lnTo>
                        <a:pt x="24" y="0"/>
                      </a:lnTo>
                      <a:lnTo>
                        <a:pt x="0" y="24"/>
                      </a:lnTo>
                      <a:lnTo>
                        <a:pt x="40" y="80"/>
                      </a:lnTo>
                      <a:lnTo>
                        <a:pt x="64" y="56"/>
                      </a:lnTo>
                      <a:close/>
                    </a:path>
                  </a:pathLst>
                </a:custGeom>
                <a:solidFill>
                  <a:srgbClr val="663300"/>
                </a:solidFill>
                <a:ln w="9525">
                  <a:noFill/>
                  <a:round/>
                  <a:headEnd/>
                  <a:tailEnd/>
                </a:ln>
              </p:spPr>
              <p:txBody>
                <a:bodyPr/>
                <a:lstStyle/>
                <a:p>
                  <a:endParaRPr lang="fr-FR"/>
                </a:p>
              </p:txBody>
            </p:sp>
          </p:grpSp>
          <p:grpSp>
            <p:nvGrpSpPr>
              <p:cNvPr id="181" name="Group 160"/>
              <p:cNvGrpSpPr>
                <a:grpSpLocks/>
              </p:cNvGrpSpPr>
              <p:nvPr/>
            </p:nvGrpSpPr>
            <p:grpSpPr bwMode="auto">
              <a:xfrm>
                <a:off x="1216" y="1024"/>
                <a:ext cx="136" cy="408"/>
                <a:chOff x="1216" y="1024"/>
                <a:chExt cx="136" cy="408"/>
              </a:xfrm>
            </p:grpSpPr>
            <p:sp>
              <p:nvSpPr>
                <p:cNvPr id="232" name="Freeform 155"/>
                <p:cNvSpPr>
                  <a:spLocks/>
                </p:cNvSpPr>
                <p:nvPr/>
              </p:nvSpPr>
              <p:spPr bwMode="auto">
                <a:xfrm>
                  <a:off x="1216" y="1024"/>
                  <a:ext cx="80" cy="112"/>
                </a:xfrm>
                <a:custGeom>
                  <a:avLst/>
                  <a:gdLst/>
                  <a:ahLst/>
                  <a:cxnLst>
                    <a:cxn ang="0">
                      <a:pos x="16" y="0"/>
                    </a:cxn>
                    <a:cxn ang="0">
                      <a:pos x="80" y="88"/>
                    </a:cxn>
                    <a:cxn ang="0">
                      <a:pos x="32" y="72"/>
                    </a:cxn>
                    <a:cxn ang="0">
                      <a:pos x="0" y="112"/>
                    </a:cxn>
                    <a:cxn ang="0">
                      <a:pos x="16" y="0"/>
                    </a:cxn>
                  </a:cxnLst>
                  <a:rect l="0" t="0" r="r" b="b"/>
                  <a:pathLst>
                    <a:path w="80" h="112">
                      <a:moveTo>
                        <a:pt x="16" y="0"/>
                      </a:moveTo>
                      <a:lnTo>
                        <a:pt x="80" y="88"/>
                      </a:lnTo>
                      <a:lnTo>
                        <a:pt x="32" y="72"/>
                      </a:lnTo>
                      <a:lnTo>
                        <a:pt x="0" y="112"/>
                      </a:lnTo>
                      <a:lnTo>
                        <a:pt x="16" y="0"/>
                      </a:lnTo>
                      <a:close/>
                    </a:path>
                  </a:pathLst>
                </a:custGeom>
                <a:solidFill>
                  <a:srgbClr val="663300"/>
                </a:solidFill>
                <a:ln w="12700">
                  <a:solidFill>
                    <a:srgbClr val="663300"/>
                  </a:solidFill>
                  <a:prstDash val="solid"/>
                  <a:round/>
                  <a:headEnd/>
                  <a:tailEnd/>
                </a:ln>
              </p:spPr>
              <p:txBody>
                <a:bodyPr/>
                <a:lstStyle/>
                <a:p>
                  <a:endParaRPr lang="fr-FR"/>
                </a:p>
              </p:txBody>
            </p:sp>
            <p:sp>
              <p:nvSpPr>
                <p:cNvPr id="246" name="Freeform 156"/>
                <p:cNvSpPr>
                  <a:spLocks/>
                </p:cNvSpPr>
                <p:nvPr/>
              </p:nvSpPr>
              <p:spPr bwMode="auto">
                <a:xfrm>
                  <a:off x="1272" y="1320"/>
                  <a:ext cx="80" cy="112"/>
                </a:xfrm>
                <a:custGeom>
                  <a:avLst/>
                  <a:gdLst/>
                  <a:ahLst/>
                  <a:cxnLst>
                    <a:cxn ang="0">
                      <a:pos x="64" y="112"/>
                    </a:cxn>
                    <a:cxn ang="0">
                      <a:pos x="0" y="24"/>
                    </a:cxn>
                    <a:cxn ang="0">
                      <a:pos x="48" y="40"/>
                    </a:cxn>
                    <a:cxn ang="0">
                      <a:pos x="80" y="0"/>
                    </a:cxn>
                    <a:cxn ang="0">
                      <a:pos x="64" y="112"/>
                    </a:cxn>
                  </a:cxnLst>
                  <a:rect l="0" t="0" r="r" b="b"/>
                  <a:pathLst>
                    <a:path w="80" h="112">
                      <a:moveTo>
                        <a:pt x="64" y="112"/>
                      </a:moveTo>
                      <a:lnTo>
                        <a:pt x="0" y="24"/>
                      </a:lnTo>
                      <a:lnTo>
                        <a:pt x="48" y="40"/>
                      </a:lnTo>
                      <a:lnTo>
                        <a:pt x="80" y="0"/>
                      </a:lnTo>
                      <a:lnTo>
                        <a:pt x="64" y="112"/>
                      </a:lnTo>
                      <a:close/>
                    </a:path>
                  </a:pathLst>
                </a:custGeom>
                <a:solidFill>
                  <a:srgbClr val="663300"/>
                </a:solidFill>
                <a:ln w="12700">
                  <a:solidFill>
                    <a:srgbClr val="663300"/>
                  </a:solidFill>
                  <a:prstDash val="solid"/>
                  <a:round/>
                  <a:headEnd/>
                  <a:tailEnd/>
                </a:ln>
              </p:spPr>
              <p:txBody>
                <a:bodyPr/>
                <a:lstStyle/>
                <a:p>
                  <a:endParaRPr lang="fr-FR"/>
                </a:p>
              </p:txBody>
            </p:sp>
            <p:sp>
              <p:nvSpPr>
                <p:cNvPr id="248" name="Freeform 157"/>
                <p:cNvSpPr>
                  <a:spLocks/>
                </p:cNvSpPr>
                <p:nvPr/>
              </p:nvSpPr>
              <p:spPr bwMode="auto">
                <a:xfrm>
                  <a:off x="1288" y="1280"/>
                  <a:ext cx="40" cy="96"/>
                </a:xfrm>
                <a:custGeom>
                  <a:avLst/>
                  <a:gdLst/>
                  <a:ahLst/>
                  <a:cxnLst>
                    <a:cxn ang="0">
                      <a:pos x="40" y="72"/>
                    </a:cxn>
                    <a:cxn ang="0">
                      <a:pos x="24" y="0"/>
                    </a:cxn>
                    <a:cxn ang="0">
                      <a:pos x="0" y="24"/>
                    </a:cxn>
                    <a:cxn ang="0">
                      <a:pos x="16" y="96"/>
                    </a:cxn>
                    <a:cxn ang="0">
                      <a:pos x="40" y="72"/>
                    </a:cxn>
                  </a:cxnLst>
                  <a:rect l="0" t="0" r="r" b="b"/>
                  <a:pathLst>
                    <a:path w="40" h="96">
                      <a:moveTo>
                        <a:pt x="40" y="72"/>
                      </a:moveTo>
                      <a:lnTo>
                        <a:pt x="24" y="0"/>
                      </a:lnTo>
                      <a:lnTo>
                        <a:pt x="0" y="24"/>
                      </a:lnTo>
                      <a:lnTo>
                        <a:pt x="16" y="96"/>
                      </a:lnTo>
                      <a:lnTo>
                        <a:pt x="40" y="72"/>
                      </a:lnTo>
                      <a:close/>
                    </a:path>
                  </a:pathLst>
                </a:custGeom>
                <a:solidFill>
                  <a:srgbClr val="663300"/>
                </a:solidFill>
                <a:ln w="9525">
                  <a:noFill/>
                  <a:round/>
                  <a:headEnd/>
                  <a:tailEnd/>
                </a:ln>
              </p:spPr>
              <p:txBody>
                <a:bodyPr/>
                <a:lstStyle/>
                <a:p>
                  <a:endParaRPr lang="fr-FR"/>
                </a:p>
              </p:txBody>
            </p:sp>
            <p:sp>
              <p:nvSpPr>
                <p:cNvPr id="249" name="Freeform 158"/>
                <p:cNvSpPr>
                  <a:spLocks/>
                </p:cNvSpPr>
                <p:nvPr/>
              </p:nvSpPr>
              <p:spPr bwMode="auto">
                <a:xfrm>
                  <a:off x="1248" y="1144"/>
                  <a:ext cx="40" cy="96"/>
                </a:xfrm>
                <a:custGeom>
                  <a:avLst/>
                  <a:gdLst/>
                  <a:ahLst/>
                  <a:cxnLst>
                    <a:cxn ang="0">
                      <a:pos x="40" y="72"/>
                    </a:cxn>
                    <a:cxn ang="0">
                      <a:pos x="24" y="0"/>
                    </a:cxn>
                    <a:cxn ang="0">
                      <a:pos x="0" y="24"/>
                    </a:cxn>
                    <a:cxn ang="0">
                      <a:pos x="16" y="96"/>
                    </a:cxn>
                    <a:cxn ang="0">
                      <a:pos x="40" y="72"/>
                    </a:cxn>
                  </a:cxnLst>
                  <a:rect l="0" t="0" r="r" b="b"/>
                  <a:pathLst>
                    <a:path w="40" h="96">
                      <a:moveTo>
                        <a:pt x="40" y="72"/>
                      </a:moveTo>
                      <a:lnTo>
                        <a:pt x="24" y="0"/>
                      </a:lnTo>
                      <a:lnTo>
                        <a:pt x="0" y="24"/>
                      </a:lnTo>
                      <a:lnTo>
                        <a:pt x="16" y="96"/>
                      </a:lnTo>
                      <a:lnTo>
                        <a:pt x="40" y="72"/>
                      </a:lnTo>
                      <a:close/>
                    </a:path>
                  </a:pathLst>
                </a:custGeom>
                <a:solidFill>
                  <a:srgbClr val="663300"/>
                </a:solidFill>
                <a:ln w="9525">
                  <a:noFill/>
                  <a:round/>
                  <a:headEnd/>
                  <a:tailEnd/>
                </a:ln>
              </p:spPr>
              <p:txBody>
                <a:bodyPr/>
                <a:lstStyle/>
                <a:p>
                  <a:endParaRPr lang="fr-FR"/>
                </a:p>
              </p:txBody>
            </p:sp>
            <p:sp>
              <p:nvSpPr>
                <p:cNvPr id="250" name="Freeform 159"/>
                <p:cNvSpPr>
                  <a:spLocks/>
                </p:cNvSpPr>
                <p:nvPr/>
              </p:nvSpPr>
              <p:spPr bwMode="auto">
                <a:xfrm>
                  <a:off x="1232" y="1072"/>
                  <a:ext cx="24" cy="40"/>
                </a:xfrm>
                <a:custGeom>
                  <a:avLst/>
                  <a:gdLst/>
                  <a:ahLst/>
                  <a:cxnLst>
                    <a:cxn ang="0">
                      <a:pos x="24" y="0"/>
                    </a:cxn>
                    <a:cxn ang="0">
                      <a:pos x="24" y="16"/>
                    </a:cxn>
                    <a:cxn ang="0">
                      <a:pos x="0" y="40"/>
                    </a:cxn>
                    <a:cxn ang="0">
                      <a:pos x="0" y="24"/>
                    </a:cxn>
                    <a:cxn ang="0">
                      <a:pos x="24" y="0"/>
                    </a:cxn>
                  </a:cxnLst>
                  <a:rect l="0" t="0" r="r" b="b"/>
                  <a:pathLst>
                    <a:path w="24" h="40">
                      <a:moveTo>
                        <a:pt x="24" y="0"/>
                      </a:moveTo>
                      <a:lnTo>
                        <a:pt x="24" y="16"/>
                      </a:lnTo>
                      <a:lnTo>
                        <a:pt x="0" y="40"/>
                      </a:lnTo>
                      <a:lnTo>
                        <a:pt x="0" y="24"/>
                      </a:lnTo>
                      <a:lnTo>
                        <a:pt x="24" y="0"/>
                      </a:lnTo>
                      <a:close/>
                    </a:path>
                  </a:pathLst>
                </a:custGeom>
                <a:solidFill>
                  <a:srgbClr val="663300"/>
                </a:solidFill>
                <a:ln w="9525">
                  <a:noFill/>
                  <a:round/>
                  <a:headEnd/>
                  <a:tailEnd/>
                </a:ln>
              </p:spPr>
              <p:txBody>
                <a:bodyPr/>
                <a:lstStyle/>
                <a:p>
                  <a:endParaRPr lang="fr-FR"/>
                </a:p>
              </p:txBody>
            </p:sp>
          </p:grpSp>
          <p:grpSp>
            <p:nvGrpSpPr>
              <p:cNvPr id="182" name="Group 174"/>
              <p:cNvGrpSpPr>
                <a:grpSpLocks/>
              </p:cNvGrpSpPr>
              <p:nvPr/>
            </p:nvGrpSpPr>
            <p:grpSpPr bwMode="auto">
              <a:xfrm>
                <a:off x="400" y="1144"/>
                <a:ext cx="1616" cy="160"/>
                <a:chOff x="400" y="1144"/>
                <a:chExt cx="1616" cy="160"/>
              </a:xfrm>
            </p:grpSpPr>
            <p:sp>
              <p:nvSpPr>
                <p:cNvPr id="205" name="Freeform 161"/>
                <p:cNvSpPr>
                  <a:spLocks/>
                </p:cNvSpPr>
                <p:nvPr/>
              </p:nvSpPr>
              <p:spPr bwMode="auto">
                <a:xfrm>
                  <a:off x="400" y="1224"/>
                  <a:ext cx="104" cy="80"/>
                </a:xfrm>
                <a:custGeom>
                  <a:avLst/>
                  <a:gdLst/>
                  <a:ahLst/>
                  <a:cxnLst>
                    <a:cxn ang="0">
                      <a:pos x="0" y="48"/>
                    </a:cxn>
                    <a:cxn ang="0">
                      <a:pos x="104" y="0"/>
                    </a:cxn>
                    <a:cxn ang="0">
                      <a:pos x="72" y="40"/>
                    </a:cxn>
                    <a:cxn ang="0">
                      <a:pos x="104" y="80"/>
                    </a:cxn>
                    <a:cxn ang="0">
                      <a:pos x="0" y="48"/>
                    </a:cxn>
                  </a:cxnLst>
                  <a:rect l="0" t="0" r="r" b="b"/>
                  <a:pathLst>
                    <a:path w="104" h="80">
                      <a:moveTo>
                        <a:pt x="0" y="48"/>
                      </a:moveTo>
                      <a:lnTo>
                        <a:pt x="104" y="0"/>
                      </a:lnTo>
                      <a:lnTo>
                        <a:pt x="72" y="40"/>
                      </a:lnTo>
                      <a:lnTo>
                        <a:pt x="104" y="80"/>
                      </a:lnTo>
                      <a:lnTo>
                        <a:pt x="0" y="48"/>
                      </a:lnTo>
                      <a:close/>
                    </a:path>
                  </a:pathLst>
                </a:custGeom>
                <a:solidFill>
                  <a:srgbClr val="663300"/>
                </a:solidFill>
                <a:ln w="12700">
                  <a:solidFill>
                    <a:srgbClr val="663300"/>
                  </a:solidFill>
                  <a:prstDash val="solid"/>
                  <a:round/>
                  <a:headEnd/>
                  <a:tailEnd/>
                </a:ln>
              </p:spPr>
              <p:txBody>
                <a:bodyPr/>
                <a:lstStyle/>
                <a:p>
                  <a:endParaRPr lang="fr-FR"/>
                </a:p>
              </p:txBody>
            </p:sp>
            <p:sp>
              <p:nvSpPr>
                <p:cNvPr id="206" name="Freeform 162"/>
                <p:cNvSpPr>
                  <a:spLocks/>
                </p:cNvSpPr>
                <p:nvPr/>
              </p:nvSpPr>
              <p:spPr bwMode="auto">
                <a:xfrm>
                  <a:off x="1912" y="1144"/>
                  <a:ext cx="104" cy="80"/>
                </a:xfrm>
                <a:custGeom>
                  <a:avLst/>
                  <a:gdLst/>
                  <a:ahLst/>
                  <a:cxnLst>
                    <a:cxn ang="0">
                      <a:pos x="104" y="32"/>
                    </a:cxn>
                    <a:cxn ang="0">
                      <a:pos x="0" y="80"/>
                    </a:cxn>
                    <a:cxn ang="0">
                      <a:pos x="32" y="40"/>
                    </a:cxn>
                    <a:cxn ang="0">
                      <a:pos x="0" y="0"/>
                    </a:cxn>
                    <a:cxn ang="0">
                      <a:pos x="104" y="32"/>
                    </a:cxn>
                  </a:cxnLst>
                  <a:rect l="0" t="0" r="r" b="b"/>
                  <a:pathLst>
                    <a:path w="104" h="80">
                      <a:moveTo>
                        <a:pt x="104" y="32"/>
                      </a:moveTo>
                      <a:lnTo>
                        <a:pt x="0" y="80"/>
                      </a:lnTo>
                      <a:lnTo>
                        <a:pt x="32" y="40"/>
                      </a:lnTo>
                      <a:lnTo>
                        <a:pt x="0" y="0"/>
                      </a:lnTo>
                      <a:lnTo>
                        <a:pt x="104" y="32"/>
                      </a:lnTo>
                      <a:close/>
                    </a:path>
                  </a:pathLst>
                </a:custGeom>
                <a:solidFill>
                  <a:srgbClr val="663300"/>
                </a:solidFill>
                <a:ln w="12700">
                  <a:solidFill>
                    <a:srgbClr val="663300"/>
                  </a:solidFill>
                  <a:prstDash val="solid"/>
                  <a:round/>
                  <a:headEnd/>
                  <a:tailEnd/>
                </a:ln>
              </p:spPr>
              <p:txBody>
                <a:bodyPr/>
                <a:lstStyle/>
                <a:p>
                  <a:endParaRPr lang="fr-FR"/>
                </a:p>
              </p:txBody>
            </p:sp>
            <p:sp>
              <p:nvSpPr>
                <p:cNvPr id="207" name="Freeform 163"/>
                <p:cNvSpPr>
                  <a:spLocks/>
                </p:cNvSpPr>
                <p:nvPr/>
              </p:nvSpPr>
              <p:spPr bwMode="auto">
                <a:xfrm>
                  <a:off x="1864" y="1176"/>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08" name="Freeform 164"/>
                <p:cNvSpPr>
                  <a:spLocks/>
                </p:cNvSpPr>
                <p:nvPr/>
              </p:nvSpPr>
              <p:spPr bwMode="auto">
                <a:xfrm>
                  <a:off x="1720" y="1184"/>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09" name="Freeform 165"/>
                <p:cNvSpPr>
                  <a:spLocks/>
                </p:cNvSpPr>
                <p:nvPr/>
              </p:nvSpPr>
              <p:spPr bwMode="auto">
                <a:xfrm>
                  <a:off x="1576" y="1192"/>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0" name="Freeform 166"/>
                <p:cNvSpPr>
                  <a:spLocks/>
                </p:cNvSpPr>
                <p:nvPr/>
              </p:nvSpPr>
              <p:spPr bwMode="auto">
                <a:xfrm>
                  <a:off x="1432" y="1200"/>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1" name="Freeform 167"/>
                <p:cNvSpPr>
                  <a:spLocks/>
                </p:cNvSpPr>
                <p:nvPr/>
              </p:nvSpPr>
              <p:spPr bwMode="auto">
                <a:xfrm>
                  <a:off x="1288" y="1208"/>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2" name="Freeform 168"/>
                <p:cNvSpPr>
                  <a:spLocks/>
                </p:cNvSpPr>
                <p:nvPr/>
              </p:nvSpPr>
              <p:spPr bwMode="auto">
                <a:xfrm>
                  <a:off x="1144" y="1216"/>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3" name="Freeform 169"/>
                <p:cNvSpPr>
                  <a:spLocks/>
                </p:cNvSpPr>
                <p:nvPr/>
              </p:nvSpPr>
              <p:spPr bwMode="auto">
                <a:xfrm>
                  <a:off x="1000" y="1224"/>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4" name="Freeform 170"/>
                <p:cNvSpPr>
                  <a:spLocks/>
                </p:cNvSpPr>
                <p:nvPr/>
              </p:nvSpPr>
              <p:spPr bwMode="auto">
                <a:xfrm>
                  <a:off x="856" y="1232"/>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5" name="Freeform 171"/>
                <p:cNvSpPr>
                  <a:spLocks/>
                </p:cNvSpPr>
                <p:nvPr/>
              </p:nvSpPr>
              <p:spPr bwMode="auto">
                <a:xfrm>
                  <a:off x="712" y="1240"/>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16" name="Freeform 172"/>
                <p:cNvSpPr>
                  <a:spLocks/>
                </p:cNvSpPr>
                <p:nvPr/>
              </p:nvSpPr>
              <p:spPr bwMode="auto">
                <a:xfrm>
                  <a:off x="568" y="1248"/>
                  <a:ext cx="96" cy="24"/>
                </a:xfrm>
                <a:custGeom>
                  <a:avLst/>
                  <a:gdLst/>
                  <a:ahLst/>
                  <a:cxnLst>
                    <a:cxn ang="0">
                      <a:pos x="72" y="0"/>
                    </a:cxn>
                    <a:cxn ang="0">
                      <a:pos x="0" y="0"/>
                    </a:cxn>
                    <a:cxn ang="0">
                      <a:pos x="24" y="24"/>
                    </a:cxn>
                    <a:cxn ang="0">
                      <a:pos x="96" y="24"/>
                    </a:cxn>
                    <a:cxn ang="0">
                      <a:pos x="72" y="0"/>
                    </a:cxn>
                  </a:cxnLst>
                  <a:rect l="0" t="0" r="r" b="b"/>
                  <a:pathLst>
                    <a:path w="96" h="24">
                      <a:moveTo>
                        <a:pt x="72" y="0"/>
                      </a:moveTo>
                      <a:lnTo>
                        <a:pt x="0" y="0"/>
                      </a:lnTo>
                      <a:lnTo>
                        <a:pt x="24" y="24"/>
                      </a:lnTo>
                      <a:lnTo>
                        <a:pt x="96" y="24"/>
                      </a:lnTo>
                      <a:lnTo>
                        <a:pt x="72" y="0"/>
                      </a:lnTo>
                      <a:close/>
                    </a:path>
                  </a:pathLst>
                </a:custGeom>
                <a:solidFill>
                  <a:srgbClr val="663300"/>
                </a:solidFill>
                <a:ln w="9525">
                  <a:noFill/>
                  <a:round/>
                  <a:headEnd/>
                  <a:tailEnd/>
                </a:ln>
              </p:spPr>
              <p:txBody>
                <a:bodyPr/>
                <a:lstStyle/>
                <a:p>
                  <a:endParaRPr lang="fr-FR"/>
                </a:p>
              </p:txBody>
            </p:sp>
            <p:sp>
              <p:nvSpPr>
                <p:cNvPr id="231" name="Freeform 173"/>
                <p:cNvSpPr>
                  <a:spLocks/>
                </p:cNvSpPr>
                <p:nvPr/>
              </p:nvSpPr>
              <p:spPr bwMode="auto">
                <a:xfrm>
                  <a:off x="464" y="1256"/>
                  <a:ext cx="56" cy="24"/>
                </a:xfrm>
                <a:custGeom>
                  <a:avLst/>
                  <a:gdLst/>
                  <a:ahLst/>
                  <a:cxnLst>
                    <a:cxn ang="0">
                      <a:pos x="32" y="0"/>
                    </a:cxn>
                    <a:cxn ang="0">
                      <a:pos x="0" y="0"/>
                    </a:cxn>
                    <a:cxn ang="0">
                      <a:pos x="24" y="24"/>
                    </a:cxn>
                    <a:cxn ang="0">
                      <a:pos x="56" y="24"/>
                    </a:cxn>
                    <a:cxn ang="0">
                      <a:pos x="32" y="0"/>
                    </a:cxn>
                  </a:cxnLst>
                  <a:rect l="0" t="0" r="r" b="b"/>
                  <a:pathLst>
                    <a:path w="56" h="24">
                      <a:moveTo>
                        <a:pt x="32" y="0"/>
                      </a:moveTo>
                      <a:lnTo>
                        <a:pt x="0" y="0"/>
                      </a:lnTo>
                      <a:lnTo>
                        <a:pt x="24" y="24"/>
                      </a:lnTo>
                      <a:lnTo>
                        <a:pt x="56" y="24"/>
                      </a:lnTo>
                      <a:lnTo>
                        <a:pt x="32" y="0"/>
                      </a:lnTo>
                      <a:close/>
                    </a:path>
                  </a:pathLst>
                </a:custGeom>
                <a:solidFill>
                  <a:srgbClr val="663300"/>
                </a:solidFill>
                <a:ln w="9525">
                  <a:noFill/>
                  <a:round/>
                  <a:headEnd/>
                  <a:tailEnd/>
                </a:ln>
              </p:spPr>
              <p:txBody>
                <a:bodyPr/>
                <a:lstStyle/>
                <a:p>
                  <a:endParaRPr lang="fr-FR"/>
                </a:p>
              </p:txBody>
            </p:sp>
          </p:grpSp>
          <p:grpSp>
            <p:nvGrpSpPr>
              <p:cNvPr id="183" name="Group 178"/>
              <p:cNvGrpSpPr>
                <a:grpSpLocks/>
              </p:cNvGrpSpPr>
              <p:nvPr/>
            </p:nvGrpSpPr>
            <p:grpSpPr bwMode="auto">
              <a:xfrm>
                <a:off x="400" y="2432"/>
                <a:ext cx="960" cy="368"/>
                <a:chOff x="400" y="2432"/>
                <a:chExt cx="960" cy="368"/>
              </a:xfrm>
            </p:grpSpPr>
            <p:sp>
              <p:nvSpPr>
                <p:cNvPr id="202" name="Freeform 175"/>
                <p:cNvSpPr>
                  <a:spLocks/>
                </p:cNvSpPr>
                <p:nvPr/>
              </p:nvSpPr>
              <p:spPr bwMode="auto">
                <a:xfrm>
                  <a:off x="400" y="2432"/>
                  <a:ext cx="128" cy="88"/>
                </a:xfrm>
                <a:custGeom>
                  <a:avLst/>
                  <a:gdLst/>
                  <a:ahLst/>
                  <a:cxnLst>
                    <a:cxn ang="0">
                      <a:pos x="0" y="0"/>
                    </a:cxn>
                    <a:cxn ang="0">
                      <a:pos x="128" y="0"/>
                    </a:cxn>
                    <a:cxn ang="0">
                      <a:pos x="112" y="40"/>
                    </a:cxn>
                    <a:cxn ang="0">
                      <a:pos x="96" y="88"/>
                    </a:cxn>
                    <a:cxn ang="0">
                      <a:pos x="0" y="0"/>
                    </a:cxn>
                  </a:cxnLst>
                  <a:rect l="0" t="0" r="r" b="b"/>
                  <a:pathLst>
                    <a:path w="128" h="88">
                      <a:moveTo>
                        <a:pt x="0" y="0"/>
                      </a:moveTo>
                      <a:lnTo>
                        <a:pt x="128" y="0"/>
                      </a:lnTo>
                      <a:lnTo>
                        <a:pt x="112" y="40"/>
                      </a:lnTo>
                      <a:lnTo>
                        <a:pt x="96" y="88"/>
                      </a:lnTo>
                      <a:lnTo>
                        <a:pt x="0" y="0"/>
                      </a:lnTo>
                      <a:close/>
                    </a:path>
                  </a:pathLst>
                </a:custGeom>
                <a:solidFill>
                  <a:srgbClr val="000000"/>
                </a:solidFill>
                <a:ln w="12700">
                  <a:solidFill>
                    <a:srgbClr val="000000"/>
                  </a:solidFill>
                  <a:prstDash val="solid"/>
                  <a:round/>
                  <a:headEnd/>
                  <a:tailEnd/>
                </a:ln>
              </p:spPr>
              <p:txBody>
                <a:bodyPr/>
                <a:lstStyle/>
                <a:p>
                  <a:endParaRPr lang="fr-FR"/>
                </a:p>
              </p:txBody>
            </p:sp>
            <p:sp>
              <p:nvSpPr>
                <p:cNvPr id="203" name="Freeform 176"/>
                <p:cNvSpPr>
                  <a:spLocks/>
                </p:cNvSpPr>
                <p:nvPr/>
              </p:nvSpPr>
              <p:spPr bwMode="auto">
                <a:xfrm>
                  <a:off x="1232" y="2712"/>
                  <a:ext cx="128" cy="88"/>
                </a:xfrm>
                <a:custGeom>
                  <a:avLst/>
                  <a:gdLst/>
                  <a:ahLst/>
                  <a:cxnLst>
                    <a:cxn ang="0">
                      <a:pos x="128" y="88"/>
                    </a:cxn>
                    <a:cxn ang="0">
                      <a:pos x="0" y="88"/>
                    </a:cxn>
                    <a:cxn ang="0">
                      <a:pos x="16" y="48"/>
                    </a:cxn>
                    <a:cxn ang="0">
                      <a:pos x="32" y="0"/>
                    </a:cxn>
                    <a:cxn ang="0">
                      <a:pos x="128" y="88"/>
                    </a:cxn>
                  </a:cxnLst>
                  <a:rect l="0" t="0" r="r" b="b"/>
                  <a:pathLst>
                    <a:path w="128" h="88">
                      <a:moveTo>
                        <a:pt x="128" y="88"/>
                      </a:moveTo>
                      <a:lnTo>
                        <a:pt x="0" y="88"/>
                      </a:lnTo>
                      <a:lnTo>
                        <a:pt x="16" y="48"/>
                      </a:lnTo>
                      <a:lnTo>
                        <a:pt x="32" y="0"/>
                      </a:lnTo>
                      <a:lnTo>
                        <a:pt x="128" y="88"/>
                      </a:lnTo>
                      <a:close/>
                    </a:path>
                  </a:pathLst>
                </a:custGeom>
                <a:solidFill>
                  <a:srgbClr val="000000"/>
                </a:solidFill>
                <a:ln w="12700">
                  <a:solidFill>
                    <a:srgbClr val="000000"/>
                  </a:solidFill>
                  <a:prstDash val="solid"/>
                  <a:round/>
                  <a:headEnd/>
                  <a:tailEnd/>
                </a:ln>
              </p:spPr>
              <p:txBody>
                <a:bodyPr/>
                <a:lstStyle/>
                <a:p>
                  <a:endParaRPr lang="fr-FR"/>
                </a:p>
              </p:txBody>
            </p:sp>
            <p:sp>
              <p:nvSpPr>
                <p:cNvPr id="204" name="Line 177"/>
                <p:cNvSpPr>
                  <a:spLocks noChangeShapeType="1"/>
                </p:cNvSpPr>
                <p:nvPr/>
              </p:nvSpPr>
              <p:spPr bwMode="auto">
                <a:xfrm>
                  <a:off x="512" y="2472"/>
                  <a:ext cx="736" cy="288"/>
                </a:xfrm>
                <a:prstGeom prst="line">
                  <a:avLst/>
                </a:prstGeom>
                <a:noFill/>
                <a:ln w="25400">
                  <a:solidFill>
                    <a:srgbClr val="000000"/>
                  </a:solidFill>
                  <a:round/>
                  <a:headEnd/>
                  <a:tailEnd/>
                </a:ln>
              </p:spPr>
              <p:txBody>
                <a:bodyPr/>
                <a:lstStyle/>
                <a:p>
                  <a:endParaRPr lang="fr-FR"/>
                </a:p>
              </p:txBody>
            </p:sp>
          </p:grpSp>
          <p:sp>
            <p:nvSpPr>
              <p:cNvPr id="184" name="Rectangle 179"/>
              <p:cNvSpPr>
                <a:spLocks noChangeArrowheads="1"/>
              </p:cNvSpPr>
              <p:nvPr/>
            </p:nvSpPr>
            <p:spPr bwMode="auto">
              <a:xfrm>
                <a:off x="792" y="2456"/>
                <a:ext cx="128" cy="224"/>
              </a:xfrm>
              <a:prstGeom prst="rect">
                <a:avLst/>
              </a:prstGeom>
              <a:solidFill>
                <a:srgbClr val="FFFFFF"/>
              </a:solidFill>
              <a:ln w="9525">
                <a:noFill/>
                <a:miter lim="800000"/>
                <a:headEnd/>
                <a:tailEnd/>
              </a:ln>
            </p:spPr>
            <p:txBody>
              <a:bodyPr/>
              <a:lstStyle/>
              <a:p>
                <a:endParaRPr lang="fr-FR"/>
              </a:p>
            </p:txBody>
          </p:sp>
          <p:sp>
            <p:nvSpPr>
              <p:cNvPr id="185" name="Rectangle 180"/>
              <p:cNvSpPr>
                <a:spLocks noChangeArrowheads="1"/>
              </p:cNvSpPr>
              <p:nvPr/>
            </p:nvSpPr>
            <p:spPr bwMode="auto">
              <a:xfrm>
                <a:off x="792" y="2456"/>
                <a:ext cx="107" cy="230"/>
              </a:xfrm>
              <a:prstGeom prst="rect">
                <a:avLst/>
              </a:prstGeom>
              <a:noFill/>
              <a:ln w="9525">
                <a:noFill/>
                <a:miter lim="800000"/>
                <a:headEnd/>
                <a:tailEnd/>
              </a:ln>
            </p:spPr>
            <p:txBody>
              <a:bodyPr wrap="none" lIns="0" tIns="0" rIns="0" bIns="0">
                <a:spAutoFit/>
              </a:bodyPr>
              <a:lstStyle/>
              <a:p>
                <a:r>
                  <a:rPr lang="en-US" i="1">
                    <a:solidFill>
                      <a:srgbClr val="000000"/>
                    </a:solidFill>
                  </a:rPr>
                  <a:t>a</a:t>
                </a:r>
                <a:endParaRPr lang="en-US" i="1"/>
              </a:p>
            </p:txBody>
          </p:sp>
          <p:grpSp>
            <p:nvGrpSpPr>
              <p:cNvPr id="186" name="Group 181"/>
              <p:cNvGrpSpPr>
                <a:grpSpLocks/>
              </p:cNvGrpSpPr>
              <p:nvPr/>
            </p:nvGrpSpPr>
            <p:grpSpPr bwMode="auto">
              <a:xfrm>
                <a:off x="591" y="1645"/>
                <a:ext cx="446" cy="294"/>
                <a:chOff x="615" y="1613"/>
                <a:chExt cx="446" cy="294"/>
              </a:xfrm>
            </p:grpSpPr>
            <p:sp>
              <p:nvSpPr>
                <p:cNvPr id="198" name="Text Box 29"/>
                <p:cNvSpPr txBox="1">
                  <a:spLocks noChangeArrowheads="1"/>
                </p:cNvSpPr>
                <p:nvPr/>
              </p:nvSpPr>
              <p:spPr bwMode="auto">
                <a:xfrm>
                  <a:off x="631" y="1619"/>
                  <a:ext cx="430" cy="288"/>
                </a:xfrm>
                <a:prstGeom prst="rect">
                  <a:avLst/>
                </a:prstGeom>
                <a:solidFill>
                  <a:schemeClr val="bg1"/>
                </a:solidFill>
                <a:ln w="9525">
                  <a:noFill/>
                  <a:prstDash val="dash"/>
                  <a:miter lim="800000"/>
                  <a:headEnd/>
                  <a:tailEnd/>
                </a:ln>
                <a:effectLst/>
              </p:spPr>
              <p:txBody>
                <a:bodyPr>
                  <a:spAutoFit/>
                </a:bodyPr>
                <a:lstStyle/>
                <a:p>
                  <a:pPr>
                    <a:spcBef>
                      <a:spcPct val="50000"/>
                    </a:spcBef>
                  </a:pPr>
                  <a:r>
                    <a:rPr lang="en-US" dirty="0"/>
                    <a:t>2 </a:t>
                  </a:r>
                  <a:r>
                    <a:rPr lang="en-US" i="1" dirty="0"/>
                    <a:t>a</a:t>
                  </a:r>
                </a:p>
              </p:txBody>
            </p:sp>
            <p:grpSp>
              <p:nvGrpSpPr>
                <p:cNvPr id="199" name="Group 26"/>
                <p:cNvGrpSpPr>
                  <a:grpSpLocks/>
                </p:cNvGrpSpPr>
                <p:nvPr/>
              </p:nvGrpSpPr>
              <p:grpSpPr bwMode="auto">
                <a:xfrm>
                  <a:off x="615" y="1613"/>
                  <a:ext cx="184" cy="192"/>
                  <a:chOff x="3520" y="1472"/>
                  <a:chExt cx="184" cy="192"/>
                </a:xfrm>
              </p:grpSpPr>
              <p:sp>
                <p:nvSpPr>
                  <p:cNvPr id="200" name="Freeform 27"/>
                  <p:cNvSpPr>
                    <a:spLocks/>
                  </p:cNvSpPr>
                  <p:nvPr/>
                </p:nvSpPr>
                <p:spPr bwMode="auto">
                  <a:xfrm>
                    <a:off x="3520" y="1472"/>
                    <a:ext cx="176" cy="184"/>
                  </a:xfrm>
                  <a:custGeom>
                    <a:avLst/>
                    <a:gdLst/>
                    <a:ahLst/>
                    <a:cxnLst>
                      <a:cxn ang="0">
                        <a:pos x="0" y="120"/>
                      </a:cxn>
                      <a:cxn ang="0">
                        <a:pos x="32" y="184"/>
                      </a:cxn>
                      <a:cxn ang="0">
                        <a:pos x="48" y="0"/>
                      </a:cxn>
                      <a:cxn ang="0">
                        <a:pos x="176" y="0"/>
                      </a:cxn>
                    </a:cxnLst>
                    <a:rect l="0" t="0" r="r" b="b"/>
                    <a:pathLst>
                      <a:path w="176" h="184">
                        <a:moveTo>
                          <a:pt x="0" y="120"/>
                        </a:moveTo>
                        <a:lnTo>
                          <a:pt x="32" y="184"/>
                        </a:lnTo>
                        <a:lnTo>
                          <a:pt x="48" y="0"/>
                        </a:lnTo>
                        <a:lnTo>
                          <a:pt x="176" y="0"/>
                        </a:lnTo>
                      </a:path>
                    </a:pathLst>
                  </a:custGeom>
                  <a:solidFill>
                    <a:schemeClr val="bg1"/>
                  </a:solidFill>
                  <a:ln w="12700">
                    <a:solidFill>
                      <a:schemeClr val="tx1"/>
                    </a:solidFill>
                    <a:prstDash val="solid"/>
                    <a:round/>
                    <a:headEnd/>
                    <a:tailEnd/>
                  </a:ln>
                </p:spPr>
                <p:txBody>
                  <a:bodyPr/>
                  <a:lstStyle/>
                  <a:p>
                    <a:endParaRPr lang="fr-FR"/>
                  </a:p>
                </p:txBody>
              </p:sp>
              <p:sp>
                <p:nvSpPr>
                  <p:cNvPr id="201" name="Freeform 28"/>
                  <p:cNvSpPr>
                    <a:spLocks/>
                  </p:cNvSpPr>
                  <p:nvPr/>
                </p:nvSpPr>
                <p:spPr bwMode="auto">
                  <a:xfrm>
                    <a:off x="3528" y="1480"/>
                    <a:ext cx="176" cy="184"/>
                  </a:xfrm>
                  <a:custGeom>
                    <a:avLst/>
                    <a:gdLst/>
                    <a:ahLst/>
                    <a:cxnLst>
                      <a:cxn ang="0">
                        <a:pos x="0" y="120"/>
                      </a:cxn>
                      <a:cxn ang="0">
                        <a:pos x="24" y="184"/>
                      </a:cxn>
                      <a:cxn ang="0">
                        <a:pos x="48" y="0"/>
                      </a:cxn>
                      <a:cxn ang="0">
                        <a:pos x="176" y="0"/>
                      </a:cxn>
                    </a:cxnLst>
                    <a:rect l="0" t="0" r="r" b="b"/>
                    <a:pathLst>
                      <a:path w="176" h="184">
                        <a:moveTo>
                          <a:pt x="0" y="120"/>
                        </a:moveTo>
                        <a:lnTo>
                          <a:pt x="24" y="184"/>
                        </a:lnTo>
                        <a:lnTo>
                          <a:pt x="48" y="0"/>
                        </a:lnTo>
                        <a:lnTo>
                          <a:pt x="176" y="0"/>
                        </a:lnTo>
                      </a:path>
                    </a:pathLst>
                  </a:custGeom>
                  <a:solidFill>
                    <a:schemeClr val="bg1"/>
                  </a:solidFill>
                  <a:ln w="12700">
                    <a:solidFill>
                      <a:schemeClr val="tx1"/>
                    </a:solidFill>
                    <a:prstDash val="solid"/>
                    <a:round/>
                    <a:headEnd/>
                    <a:tailEnd/>
                  </a:ln>
                </p:spPr>
                <p:txBody>
                  <a:bodyPr/>
                  <a:lstStyle/>
                  <a:p>
                    <a:endParaRPr lang="fr-FR"/>
                  </a:p>
                </p:txBody>
              </p:sp>
            </p:grpSp>
          </p:grpSp>
          <p:grpSp>
            <p:nvGrpSpPr>
              <p:cNvPr id="187" name="Group 140"/>
              <p:cNvGrpSpPr>
                <a:grpSpLocks/>
              </p:cNvGrpSpPr>
              <p:nvPr/>
            </p:nvGrpSpPr>
            <p:grpSpPr bwMode="auto">
              <a:xfrm>
                <a:off x="424" y="1496"/>
                <a:ext cx="912" cy="832"/>
                <a:chOff x="424" y="1496"/>
                <a:chExt cx="912" cy="832"/>
              </a:xfrm>
            </p:grpSpPr>
            <p:sp>
              <p:nvSpPr>
                <p:cNvPr id="188" name="Freeform 130"/>
                <p:cNvSpPr>
                  <a:spLocks/>
                </p:cNvSpPr>
                <p:nvPr/>
              </p:nvSpPr>
              <p:spPr bwMode="auto">
                <a:xfrm>
                  <a:off x="424" y="2232"/>
                  <a:ext cx="104" cy="96"/>
                </a:xfrm>
                <a:custGeom>
                  <a:avLst/>
                  <a:gdLst/>
                  <a:ahLst/>
                  <a:cxnLst>
                    <a:cxn ang="0">
                      <a:pos x="0" y="96"/>
                    </a:cxn>
                    <a:cxn ang="0">
                      <a:pos x="48" y="0"/>
                    </a:cxn>
                    <a:cxn ang="0">
                      <a:pos x="56" y="48"/>
                    </a:cxn>
                    <a:cxn ang="0">
                      <a:pos x="104" y="56"/>
                    </a:cxn>
                    <a:cxn ang="0">
                      <a:pos x="0" y="96"/>
                    </a:cxn>
                  </a:cxnLst>
                  <a:rect l="0" t="0" r="r" b="b"/>
                  <a:pathLst>
                    <a:path w="104" h="96">
                      <a:moveTo>
                        <a:pt x="0" y="96"/>
                      </a:moveTo>
                      <a:lnTo>
                        <a:pt x="48" y="0"/>
                      </a:lnTo>
                      <a:lnTo>
                        <a:pt x="56" y="48"/>
                      </a:lnTo>
                      <a:lnTo>
                        <a:pt x="104" y="56"/>
                      </a:lnTo>
                      <a:lnTo>
                        <a:pt x="0" y="96"/>
                      </a:lnTo>
                      <a:close/>
                    </a:path>
                  </a:pathLst>
                </a:custGeom>
                <a:solidFill>
                  <a:srgbClr val="663300"/>
                </a:solidFill>
                <a:ln w="12700">
                  <a:solidFill>
                    <a:srgbClr val="663300"/>
                  </a:solidFill>
                  <a:prstDash val="solid"/>
                  <a:round/>
                  <a:headEnd/>
                  <a:tailEnd/>
                </a:ln>
              </p:spPr>
              <p:txBody>
                <a:bodyPr/>
                <a:lstStyle/>
                <a:p>
                  <a:endParaRPr lang="fr-FR"/>
                </a:p>
              </p:txBody>
            </p:sp>
            <p:sp>
              <p:nvSpPr>
                <p:cNvPr id="189" name="Freeform 131"/>
                <p:cNvSpPr>
                  <a:spLocks/>
                </p:cNvSpPr>
                <p:nvPr/>
              </p:nvSpPr>
              <p:spPr bwMode="auto">
                <a:xfrm>
                  <a:off x="1232" y="1496"/>
                  <a:ext cx="104" cy="96"/>
                </a:xfrm>
                <a:custGeom>
                  <a:avLst/>
                  <a:gdLst/>
                  <a:ahLst/>
                  <a:cxnLst>
                    <a:cxn ang="0">
                      <a:pos x="104" y="0"/>
                    </a:cxn>
                    <a:cxn ang="0">
                      <a:pos x="56" y="96"/>
                    </a:cxn>
                    <a:cxn ang="0">
                      <a:pos x="48" y="48"/>
                    </a:cxn>
                    <a:cxn ang="0">
                      <a:pos x="0" y="40"/>
                    </a:cxn>
                    <a:cxn ang="0">
                      <a:pos x="104" y="0"/>
                    </a:cxn>
                  </a:cxnLst>
                  <a:rect l="0" t="0" r="r" b="b"/>
                  <a:pathLst>
                    <a:path w="104" h="96">
                      <a:moveTo>
                        <a:pt x="104" y="0"/>
                      </a:moveTo>
                      <a:lnTo>
                        <a:pt x="56" y="96"/>
                      </a:lnTo>
                      <a:lnTo>
                        <a:pt x="48" y="48"/>
                      </a:lnTo>
                      <a:lnTo>
                        <a:pt x="0" y="40"/>
                      </a:lnTo>
                      <a:lnTo>
                        <a:pt x="104" y="0"/>
                      </a:lnTo>
                      <a:close/>
                    </a:path>
                  </a:pathLst>
                </a:custGeom>
                <a:solidFill>
                  <a:srgbClr val="663300"/>
                </a:solidFill>
                <a:ln w="12700">
                  <a:solidFill>
                    <a:srgbClr val="663300"/>
                  </a:solidFill>
                  <a:prstDash val="solid"/>
                  <a:round/>
                  <a:headEnd/>
                  <a:tailEnd/>
                </a:ln>
              </p:spPr>
              <p:txBody>
                <a:bodyPr/>
                <a:lstStyle/>
                <a:p>
                  <a:endParaRPr lang="fr-FR"/>
                </a:p>
              </p:txBody>
            </p:sp>
            <p:sp>
              <p:nvSpPr>
                <p:cNvPr id="190" name="Freeform 132"/>
                <p:cNvSpPr>
                  <a:spLocks/>
                </p:cNvSpPr>
                <p:nvPr/>
              </p:nvSpPr>
              <p:spPr bwMode="auto">
                <a:xfrm>
                  <a:off x="472" y="2224"/>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1" name="Freeform 133"/>
                <p:cNvSpPr>
                  <a:spLocks/>
                </p:cNvSpPr>
                <p:nvPr/>
              </p:nvSpPr>
              <p:spPr bwMode="auto">
                <a:xfrm>
                  <a:off x="576" y="2128"/>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2" name="Freeform 134"/>
                <p:cNvSpPr>
                  <a:spLocks/>
                </p:cNvSpPr>
                <p:nvPr/>
              </p:nvSpPr>
              <p:spPr bwMode="auto">
                <a:xfrm>
                  <a:off x="680" y="2032"/>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3" name="Freeform 135"/>
                <p:cNvSpPr>
                  <a:spLocks/>
                </p:cNvSpPr>
                <p:nvPr/>
              </p:nvSpPr>
              <p:spPr bwMode="auto">
                <a:xfrm>
                  <a:off x="792" y="1928"/>
                  <a:ext cx="72" cy="72"/>
                </a:xfrm>
                <a:custGeom>
                  <a:avLst/>
                  <a:gdLst/>
                  <a:ahLst/>
                  <a:cxnLst>
                    <a:cxn ang="0">
                      <a:pos x="0" y="48"/>
                    </a:cxn>
                    <a:cxn ang="0">
                      <a:pos x="48" y="0"/>
                    </a:cxn>
                    <a:cxn ang="0">
                      <a:pos x="72" y="24"/>
                    </a:cxn>
                    <a:cxn ang="0">
                      <a:pos x="24" y="72"/>
                    </a:cxn>
                    <a:cxn ang="0">
                      <a:pos x="0" y="48"/>
                    </a:cxn>
                  </a:cxnLst>
                  <a:rect l="0" t="0" r="r" b="b"/>
                  <a:pathLst>
                    <a:path w="72" h="72">
                      <a:moveTo>
                        <a:pt x="0" y="48"/>
                      </a:moveTo>
                      <a:lnTo>
                        <a:pt x="48" y="0"/>
                      </a:lnTo>
                      <a:lnTo>
                        <a:pt x="72" y="24"/>
                      </a:lnTo>
                      <a:lnTo>
                        <a:pt x="24" y="72"/>
                      </a:lnTo>
                      <a:lnTo>
                        <a:pt x="0" y="48"/>
                      </a:lnTo>
                      <a:close/>
                    </a:path>
                  </a:pathLst>
                </a:custGeom>
                <a:solidFill>
                  <a:srgbClr val="663300"/>
                </a:solidFill>
                <a:ln w="9525">
                  <a:noFill/>
                  <a:round/>
                  <a:headEnd/>
                  <a:tailEnd/>
                </a:ln>
              </p:spPr>
              <p:txBody>
                <a:bodyPr/>
                <a:lstStyle/>
                <a:p>
                  <a:endParaRPr lang="fr-FR"/>
                </a:p>
              </p:txBody>
            </p:sp>
            <p:sp>
              <p:nvSpPr>
                <p:cNvPr id="194" name="Freeform 136"/>
                <p:cNvSpPr>
                  <a:spLocks/>
                </p:cNvSpPr>
                <p:nvPr/>
              </p:nvSpPr>
              <p:spPr bwMode="auto">
                <a:xfrm>
                  <a:off x="896" y="1832"/>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5" name="Freeform 137"/>
                <p:cNvSpPr>
                  <a:spLocks/>
                </p:cNvSpPr>
                <p:nvPr/>
              </p:nvSpPr>
              <p:spPr bwMode="auto">
                <a:xfrm>
                  <a:off x="1000" y="1736"/>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6" name="Freeform 138"/>
                <p:cNvSpPr>
                  <a:spLocks/>
                </p:cNvSpPr>
                <p:nvPr/>
              </p:nvSpPr>
              <p:spPr bwMode="auto">
                <a:xfrm>
                  <a:off x="1104" y="1640"/>
                  <a:ext cx="80" cy="72"/>
                </a:xfrm>
                <a:custGeom>
                  <a:avLst/>
                  <a:gdLst/>
                  <a:ahLst/>
                  <a:cxnLst>
                    <a:cxn ang="0">
                      <a:pos x="0" y="48"/>
                    </a:cxn>
                    <a:cxn ang="0">
                      <a:pos x="56" y="0"/>
                    </a:cxn>
                    <a:cxn ang="0">
                      <a:pos x="80" y="24"/>
                    </a:cxn>
                    <a:cxn ang="0">
                      <a:pos x="24" y="72"/>
                    </a:cxn>
                    <a:cxn ang="0">
                      <a:pos x="0" y="48"/>
                    </a:cxn>
                  </a:cxnLst>
                  <a:rect l="0" t="0" r="r" b="b"/>
                  <a:pathLst>
                    <a:path w="80" h="72">
                      <a:moveTo>
                        <a:pt x="0" y="48"/>
                      </a:moveTo>
                      <a:lnTo>
                        <a:pt x="56" y="0"/>
                      </a:lnTo>
                      <a:lnTo>
                        <a:pt x="80" y="24"/>
                      </a:lnTo>
                      <a:lnTo>
                        <a:pt x="24" y="72"/>
                      </a:lnTo>
                      <a:lnTo>
                        <a:pt x="0" y="48"/>
                      </a:lnTo>
                      <a:close/>
                    </a:path>
                  </a:pathLst>
                </a:custGeom>
                <a:solidFill>
                  <a:srgbClr val="663300"/>
                </a:solidFill>
                <a:ln w="9525">
                  <a:noFill/>
                  <a:round/>
                  <a:headEnd/>
                  <a:tailEnd/>
                </a:ln>
              </p:spPr>
              <p:txBody>
                <a:bodyPr/>
                <a:lstStyle/>
                <a:p>
                  <a:endParaRPr lang="fr-FR"/>
                </a:p>
              </p:txBody>
            </p:sp>
            <p:sp>
              <p:nvSpPr>
                <p:cNvPr id="197" name="Freeform 139"/>
                <p:cNvSpPr>
                  <a:spLocks/>
                </p:cNvSpPr>
                <p:nvPr/>
              </p:nvSpPr>
              <p:spPr bwMode="auto">
                <a:xfrm>
                  <a:off x="1216" y="1544"/>
                  <a:ext cx="72" cy="72"/>
                </a:xfrm>
                <a:custGeom>
                  <a:avLst/>
                  <a:gdLst/>
                  <a:ahLst/>
                  <a:cxnLst>
                    <a:cxn ang="0">
                      <a:pos x="0" y="48"/>
                    </a:cxn>
                    <a:cxn ang="0">
                      <a:pos x="48" y="0"/>
                    </a:cxn>
                    <a:cxn ang="0">
                      <a:pos x="72" y="24"/>
                    </a:cxn>
                    <a:cxn ang="0">
                      <a:pos x="24" y="72"/>
                    </a:cxn>
                    <a:cxn ang="0">
                      <a:pos x="0" y="48"/>
                    </a:cxn>
                  </a:cxnLst>
                  <a:rect l="0" t="0" r="r" b="b"/>
                  <a:pathLst>
                    <a:path w="72" h="72">
                      <a:moveTo>
                        <a:pt x="0" y="48"/>
                      </a:moveTo>
                      <a:lnTo>
                        <a:pt x="48" y="0"/>
                      </a:lnTo>
                      <a:lnTo>
                        <a:pt x="72" y="24"/>
                      </a:lnTo>
                      <a:lnTo>
                        <a:pt x="24" y="72"/>
                      </a:lnTo>
                      <a:lnTo>
                        <a:pt x="0" y="48"/>
                      </a:lnTo>
                      <a:close/>
                    </a:path>
                  </a:pathLst>
                </a:custGeom>
                <a:solidFill>
                  <a:srgbClr val="663300"/>
                </a:solidFill>
                <a:ln w="9525">
                  <a:noFill/>
                  <a:round/>
                  <a:headEnd/>
                  <a:tailEnd/>
                </a:ln>
              </p:spPr>
              <p:txBody>
                <a:bodyPr/>
                <a:lstStyle/>
                <a:p>
                  <a:endParaRPr lang="fr-FR"/>
                </a:p>
              </p:txBody>
            </p:sp>
          </p:grpSp>
        </p:grpSp>
        <p:sp>
          <p:nvSpPr>
            <p:cNvPr id="160" name="Rectangle 58"/>
            <p:cNvSpPr>
              <a:spLocks noChangeArrowheads="1"/>
            </p:cNvSpPr>
            <p:nvPr/>
          </p:nvSpPr>
          <p:spPr bwMode="auto">
            <a:xfrm>
              <a:off x="1499391" y="5949280"/>
              <a:ext cx="2040623" cy="307777"/>
            </a:xfrm>
            <a:prstGeom prst="rect">
              <a:avLst/>
            </a:prstGeom>
            <a:noFill/>
            <a:ln w="9525">
              <a:noFill/>
              <a:miter lim="800000"/>
              <a:headEnd/>
              <a:tailEnd/>
            </a:ln>
          </p:spPr>
          <p:txBody>
            <a:bodyPr wrap="none" lIns="0" tIns="0" rIns="0" bIns="0">
              <a:spAutoFit/>
            </a:bodyPr>
            <a:lstStyle/>
            <a:p>
              <a:r>
                <a:rPr lang="fr-FR" sz="2000" dirty="0" smtClean="0">
                  <a:solidFill>
                    <a:srgbClr val="FF0000"/>
                  </a:solidFill>
                </a:rPr>
                <a:t>n</a:t>
              </a:r>
              <a:r>
                <a:rPr lang="fr-FR" dirty="0" smtClean="0">
                  <a:solidFill>
                    <a:srgbClr val="FF0000"/>
                  </a:solidFill>
                </a:rPr>
                <a:t>=</a:t>
              </a:r>
              <a:r>
                <a:rPr lang="en-US" dirty="0">
                  <a:solidFill>
                    <a:srgbClr val="FF0000"/>
                  </a:solidFill>
                </a:rPr>
                <a:t> </a:t>
              </a:r>
              <a:r>
                <a:rPr lang="ar-DZ" dirty="0" smtClean="0">
                  <a:solidFill>
                    <a:srgbClr val="FF0000"/>
                  </a:solidFill>
                </a:rPr>
                <a:t>6</a:t>
              </a:r>
              <a:r>
                <a:rPr lang="en-US" dirty="0" smtClean="0">
                  <a:solidFill>
                    <a:srgbClr val="FF0000"/>
                  </a:solidFill>
                </a:rPr>
                <a:t> </a:t>
              </a:r>
              <a:r>
                <a:rPr lang="en-US" dirty="0">
                  <a:solidFill>
                    <a:srgbClr val="FF0000"/>
                  </a:solidFill>
                </a:rPr>
                <a:t>x </a:t>
              </a:r>
              <a:r>
                <a:rPr lang="en-US" dirty="0" smtClean="0">
                  <a:solidFill>
                    <a:srgbClr val="FF0000"/>
                  </a:solidFill>
                </a:rPr>
                <a:t>1/</a:t>
              </a:r>
              <a:r>
                <a:rPr lang="ar-DZ" dirty="0" smtClean="0">
                  <a:solidFill>
                    <a:srgbClr val="FF0000"/>
                  </a:solidFill>
                </a:rPr>
                <a:t>2</a:t>
              </a:r>
              <a:r>
                <a:rPr lang="en-US" dirty="0" smtClean="0">
                  <a:solidFill>
                    <a:srgbClr val="FF0000"/>
                  </a:solidFill>
                </a:rPr>
                <a:t>+8 </a:t>
              </a:r>
              <a:r>
                <a:rPr lang="en-US" dirty="0">
                  <a:solidFill>
                    <a:srgbClr val="FF0000"/>
                  </a:solidFill>
                </a:rPr>
                <a:t>x </a:t>
              </a:r>
              <a:r>
                <a:rPr lang="en-US" dirty="0" smtClean="0">
                  <a:solidFill>
                    <a:srgbClr val="FF0000"/>
                  </a:solidFill>
                </a:rPr>
                <a:t>1/8=</a:t>
              </a:r>
              <a:r>
                <a:rPr lang="ar-DZ" dirty="0" smtClean="0">
                  <a:solidFill>
                    <a:srgbClr val="FF0000"/>
                  </a:solidFill>
                </a:rPr>
                <a:t>4 </a:t>
              </a:r>
              <a:endParaRPr lang="en-US" dirty="0">
                <a:solidFill>
                  <a:srgbClr val="FF0000"/>
                </a:solidFill>
              </a:endParaRPr>
            </a:p>
          </p:txBody>
        </p:sp>
        <p:sp>
          <p:nvSpPr>
            <p:cNvPr id="161" name="Rectangle 70"/>
            <p:cNvSpPr>
              <a:spLocks noChangeArrowheads="1"/>
            </p:cNvSpPr>
            <p:nvPr/>
          </p:nvSpPr>
          <p:spPr bwMode="auto">
            <a:xfrm>
              <a:off x="1289507" y="6309320"/>
              <a:ext cx="508152" cy="307777"/>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Z=12</a:t>
              </a:r>
              <a:endParaRPr lang="en-US" dirty="0">
                <a:solidFill>
                  <a:srgbClr val="FF0000"/>
                </a:solidFill>
              </a:endParaRPr>
            </a:p>
          </p:txBody>
        </p:sp>
        <p:sp>
          <p:nvSpPr>
            <p:cNvPr id="162" name="Rectangle 70"/>
            <p:cNvSpPr>
              <a:spLocks noChangeArrowheads="1"/>
            </p:cNvSpPr>
            <p:nvPr/>
          </p:nvSpPr>
          <p:spPr bwMode="auto">
            <a:xfrm>
              <a:off x="2967929" y="6298867"/>
              <a:ext cx="451943" cy="307777"/>
            </a:xfrm>
            <a:prstGeom prst="rect">
              <a:avLst/>
            </a:prstGeom>
            <a:noFill/>
            <a:ln w="9525">
              <a:noFill/>
              <a:miter lim="800000"/>
              <a:headEnd/>
              <a:tailEnd/>
            </a:ln>
          </p:spPr>
          <p:txBody>
            <a:bodyPr wrap="none" lIns="0" tIns="0" rIns="0" bIns="0">
              <a:spAutoFit/>
            </a:bodyPr>
            <a:lstStyle/>
            <a:p>
              <a:pPr algn="r" rtl="1"/>
              <a:r>
                <a:rPr lang="fr-FR" sz="2000" dirty="0" smtClean="0">
                  <a:solidFill>
                    <a:srgbClr val="FF0000"/>
                  </a:solidFill>
                </a:rPr>
                <a:t>=</a:t>
              </a:r>
              <a:r>
                <a:rPr lang="ar-DZ" sz="2000" dirty="0" smtClean="0">
                  <a:solidFill>
                    <a:srgbClr val="FF0000"/>
                  </a:solidFill>
                </a:rPr>
                <a:t> </a:t>
              </a:r>
              <a:r>
                <a:rPr lang="en-US" dirty="0">
                  <a:solidFill>
                    <a:srgbClr val="FF0000"/>
                  </a:solidFill>
                </a:rPr>
                <a:t>R</a:t>
              </a:r>
              <a:r>
                <a:rPr lang="en-US" baseline="-25000" dirty="0">
                  <a:solidFill>
                    <a:srgbClr val="FF0000"/>
                  </a:solidFill>
                </a:rPr>
                <a:t>Z</a:t>
              </a:r>
              <a:endParaRPr lang="en-US" dirty="0">
                <a:solidFill>
                  <a:srgbClr val="FF0000"/>
                </a:solidFill>
              </a:endParaRPr>
            </a:p>
          </p:txBody>
        </p:sp>
        <p:sp>
          <p:nvSpPr>
            <p:cNvPr id="163" name="Rectangle 78"/>
            <p:cNvSpPr>
              <a:spLocks noChangeArrowheads="1"/>
            </p:cNvSpPr>
            <p:nvPr/>
          </p:nvSpPr>
          <p:spPr bwMode="auto">
            <a:xfrm>
              <a:off x="3398660" y="6237312"/>
              <a:ext cx="721672" cy="369332"/>
            </a:xfrm>
            <a:prstGeom prst="rect">
              <a:avLst/>
            </a:prstGeom>
            <a:noFill/>
            <a:ln w="9525">
              <a:noFill/>
              <a:prstDash val="dash"/>
              <a:miter lim="800000"/>
              <a:headEnd/>
              <a:tailEnd/>
            </a:ln>
            <a:effectLst/>
          </p:spPr>
          <p:txBody>
            <a:bodyPr wrap="none">
              <a:spAutoFit/>
            </a:bodyPr>
            <a:lstStyle/>
            <a:p>
              <a:r>
                <a:rPr lang="en-US" i="1" dirty="0" smtClean="0">
                  <a:solidFill>
                    <a:srgbClr val="FF0000"/>
                  </a:solidFill>
                </a:rPr>
                <a:t>a /   2</a:t>
              </a:r>
              <a:endParaRPr lang="en-US" i="1" dirty="0">
                <a:solidFill>
                  <a:srgbClr val="FF0000"/>
                </a:solidFill>
              </a:endParaRPr>
            </a:p>
          </p:txBody>
        </p:sp>
        <p:sp>
          <p:nvSpPr>
            <p:cNvPr id="166" name="Freeform 28"/>
            <p:cNvSpPr>
              <a:spLocks/>
            </p:cNvSpPr>
            <p:nvPr/>
          </p:nvSpPr>
          <p:spPr bwMode="auto">
            <a:xfrm>
              <a:off x="3831430" y="6309320"/>
              <a:ext cx="236514" cy="292100"/>
            </a:xfrm>
            <a:custGeom>
              <a:avLst/>
              <a:gdLst/>
              <a:ahLst/>
              <a:cxnLst>
                <a:cxn ang="0">
                  <a:pos x="0" y="112"/>
                </a:cxn>
                <a:cxn ang="0">
                  <a:pos x="24" y="184"/>
                </a:cxn>
                <a:cxn ang="0">
                  <a:pos x="40" y="0"/>
                </a:cxn>
                <a:cxn ang="0">
                  <a:pos x="176" y="0"/>
                </a:cxn>
              </a:cxnLst>
              <a:rect l="0" t="0" r="r" b="b"/>
              <a:pathLst>
                <a:path w="176" h="184">
                  <a:moveTo>
                    <a:pt x="0" y="112"/>
                  </a:moveTo>
                  <a:lnTo>
                    <a:pt x="24" y="184"/>
                  </a:lnTo>
                  <a:lnTo>
                    <a:pt x="40" y="0"/>
                  </a:lnTo>
                  <a:lnTo>
                    <a:pt x="176" y="0"/>
                  </a:lnTo>
                </a:path>
              </a:pathLst>
            </a:custGeom>
            <a:ln w="31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endParaRPr lang="fr-FR">
                <a:solidFill>
                  <a:srgbClr val="FF0000"/>
                </a:solidFill>
              </a:endParaRPr>
            </a:p>
          </p:txBody>
        </p:sp>
      </p:grpSp>
    </p:spTree>
    <p:extLst>
      <p:ext uri="{BB962C8B-B14F-4D97-AF65-F5344CB8AC3E}">
        <p14:creationId xmlns:p14="http://schemas.microsoft.com/office/powerpoint/2010/main" val="23171700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1"/>
                                        </p:tgtEl>
                                      </p:cBhvr>
                                    </p:cmd>
                                  </p:childTnLst>
                                </p:cTn>
                              </p:par>
                            </p:childTnLst>
                          </p:cTn>
                        </p:par>
                      </p:childTnLst>
                    </p:cTn>
                  </p:par>
                </p:childTnLst>
              </p:cTn>
              <p:nextCondLst>
                <p:cond evt="onClick" delay="0">
                  <p:tgtEl>
                    <p:spTgt spid="291"/>
                  </p:tgtEl>
                </p:cond>
              </p:nextCondLst>
            </p:seq>
            <p:video>
              <p:cMediaNode>
                <p:cTn id="7" fill="hold" display="0">
                  <p:stCondLst>
                    <p:cond delay="indefinite"/>
                  </p:stCondLst>
                  <p:endCondLst>
                    <p:cond evt="onNext" delay="0">
                      <p:tgtEl>
                        <p:sldTgt/>
                      </p:tgtEl>
                    </p:cond>
                    <p:cond evt="onPrev" delay="0">
                      <p:tgtEl>
                        <p:sldTgt/>
                      </p:tgtEl>
                    </p:cond>
                  </p:endCondLst>
                </p:cTn>
                <p:tgtEl>
                  <p:spTgt spid="29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1000"/>
              </a:spcAft>
            </a:pPr>
            <a:r>
              <a:rPr lang="ar-DZ" sz="2000" dirty="0" smtClean="0">
                <a:solidFill>
                  <a:srgbClr val="00B0F0"/>
                </a:solidFill>
                <a:ea typeface="Times New Roman"/>
              </a:rPr>
              <a:t>6- </a:t>
            </a:r>
            <a:r>
              <a:rPr lang="ar-SA" sz="2000" dirty="0">
                <a:solidFill>
                  <a:srgbClr val="00B0F0"/>
                </a:solidFill>
                <a:ea typeface="Times New Roman"/>
              </a:rPr>
              <a:t>خلية فيكنر </a:t>
            </a:r>
            <a:r>
              <a:rPr lang="ar-SA" sz="2000" dirty="0" smtClean="0">
                <a:solidFill>
                  <a:srgbClr val="00B0F0"/>
                </a:solidFill>
                <a:ea typeface="Times New Roman"/>
              </a:rPr>
              <a:t>زايتس</a:t>
            </a:r>
            <a:r>
              <a:rPr lang="en-US" sz="2000" dirty="0" smtClean="0">
                <a:solidFill>
                  <a:srgbClr val="00B0F0"/>
                </a:solidFill>
                <a:ea typeface="Times New Roman"/>
              </a:rPr>
              <a:t> </a:t>
            </a:r>
            <a:r>
              <a:rPr lang="en-US" sz="2000" dirty="0">
                <a:solidFill>
                  <a:srgbClr val="00B0F0"/>
                </a:solidFill>
                <a:ea typeface="Times New Roman"/>
              </a:rPr>
              <a:t>(</a:t>
            </a:r>
            <a:r>
              <a:rPr lang="en-US" sz="2000" dirty="0" smtClean="0">
                <a:solidFill>
                  <a:srgbClr val="00B0F0"/>
                </a:solidFill>
                <a:ea typeface="Times New Roman"/>
              </a:rPr>
              <a:t>Wigner-</a:t>
            </a:r>
            <a:r>
              <a:rPr lang="en-US" sz="2000" dirty="0" err="1" smtClean="0">
                <a:solidFill>
                  <a:srgbClr val="00B0F0"/>
                </a:solidFill>
                <a:ea typeface="Times New Roman"/>
              </a:rPr>
              <a:t>Seitz</a:t>
            </a:r>
            <a:r>
              <a:rPr lang="en-US" sz="2000" dirty="0" err="1">
                <a:solidFill>
                  <a:srgbClr val="00B0F0"/>
                </a:solidFill>
                <a:ea typeface="Times New Roman"/>
              </a:rPr>
              <a:t>Cell</a:t>
            </a:r>
            <a:r>
              <a:rPr lang="fr-FR" sz="2000" dirty="0" smtClean="0">
                <a:solidFill>
                  <a:srgbClr val="00B0F0"/>
                </a:solidFill>
                <a:ea typeface="Times New Roman"/>
              </a:rPr>
              <a:t>)</a:t>
            </a:r>
            <a:r>
              <a:rPr lang="ar-SA" sz="2000" dirty="0" smtClean="0">
                <a:solidFill>
                  <a:srgbClr val="00B0F0"/>
                </a:solidFill>
                <a:ea typeface="Times New Roman"/>
              </a:rPr>
              <a:t>:</a:t>
            </a:r>
            <a:endParaRPr lang="fr-FR" sz="2000" dirty="0" smtClean="0">
              <a:solidFill>
                <a:srgbClr val="00B0F0"/>
              </a:solidFill>
              <a:ea typeface="Times New Roman"/>
            </a:endParaRPr>
          </a:p>
          <a:p>
            <a:pPr algn="just" rtl="1">
              <a:lnSpc>
                <a:spcPct val="150000"/>
              </a:lnSpc>
              <a:spcAft>
                <a:spcPts val="1000"/>
              </a:spcAft>
            </a:pPr>
            <a:r>
              <a:rPr lang="ar-SA" sz="1700" dirty="0">
                <a:solidFill>
                  <a:prstClr val="black"/>
                </a:solidFill>
                <a:ea typeface="Times New Roman"/>
              </a:rPr>
              <a:t>خلية فيكنر زايتس هي خلية أساسية </a:t>
            </a:r>
            <a:r>
              <a:rPr lang="fr-FR" sz="1700" dirty="0">
                <a:solidFill>
                  <a:prstClr val="black"/>
                </a:solidFill>
                <a:ea typeface="Times New Roman"/>
              </a:rPr>
              <a:t>)</a:t>
            </a:r>
            <a:r>
              <a:rPr lang="ar-SA" sz="1700" dirty="0">
                <a:solidFill>
                  <a:prstClr val="black"/>
                </a:solidFill>
                <a:ea typeface="Times New Roman"/>
              </a:rPr>
              <a:t>حجمها يساوي أصغر حجم ممكن و تنتمي لها عقدة واحدة من عقد الشبكة</a:t>
            </a:r>
            <a:r>
              <a:rPr lang="fr-FR" sz="1700" dirty="0">
                <a:solidFill>
                  <a:prstClr val="black"/>
                </a:solidFill>
                <a:ea typeface="Times New Roman"/>
              </a:rPr>
              <a:t>(</a:t>
            </a:r>
            <a:r>
              <a:rPr lang="ar-SA" sz="1700" dirty="0">
                <a:solidFill>
                  <a:prstClr val="black"/>
                </a:solidFill>
                <a:ea typeface="Times New Roman"/>
              </a:rPr>
              <a:t>، تناظرها يماثل تناظر كل الشبكة. و لدراسة هذا الموضوع نأخذ شبكة بلورية مستوية أي شبكة ذات </a:t>
            </a:r>
            <a:r>
              <a:rPr lang="ar-SA" sz="1700" dirty="0" smtClean="0">
                <a:solidFill>
                  <a:prstClr val="black"/>
                </a:solidFill>
                <a:ea typeface="Times New Roman"/>
              </a:rPr>
              <a:t>بعدين</a:t>
            </a:r>
            <a:r>
              <a:rPr lang="ar-DZ" sz="1700" dirty="0" smtClean="0">
                <a:solidFill>
                  <a:prstClr val="black"/>
                </a:solidFill>
                <a:ea typeface="Times New Roman"/>
              </a:rPr>
              <a:t> كما هو مبين في الشكل-أ- التالي الذي يبين خلية</a:t>
            </a:r>
            <a:r>
              <a:rPr lang="ar-SA" sz="1700" dirty="0">
                <a:solidFill>
                  <a:prstClr val="black"/>
                </a:solidFill>
                <a:ea typeface="Times New Roman"/>
              </a:rPr>
              <a:t> فيكنر </a:t>
            </a:r>
            <a:r>
              <a:rPr lang="ar-SA" sz="1700" dirty="0" smtClean="0">
                <a:solidFill>
                  <a:prstClr val="black"/>
                </a:solidFill>
                <a:ea typeface="Times New Roman"/>
              </a:rPr>
              <a:t>زايتس</a:t>
            </a:r>
            <a:r>
              <a:rPr lang="ar-DZ" sz="1700" dirty="0" smtClean="0">
                <a:solidFill>
                  <a:prstClr val="black"/>
                </a:solidFill>
                <a:ea typeface="Times New Roman"/>
              </a:rPr>
              <a:t> في بعدين ،</a:t>
            </a:r>
            <a:r>
              <a:rPr lang="ar-SA" sz="1700" dirty="0">
                <a:solidFill>
                  <a:prstClr val="black"/>
                </a:solidFill>
                <a:ea typeface="Times New Roman"/>
              </a:rPr>
              <a:t> و لتصميم هذه الخلية الموضحة في </a:t>
            </a:r>
            <a:r>
              <a:rPr lang="ar-DZ" sz="1700" dirty="0">
                <a:solidFill>
                  <a:prstClr val="black"/>
                </a:solidFill>
                <a:ea typeface="Times New Roman"/>
              </a:rPr>
              <a:t>الشكل-أ-</a:t>
            </a:r>
            <a:r>
              <a:rPr lang="ar-SA" sz="1700" dirty="0">
                <a:solidFill>
                  <a:prstClr val="black"/>
                </a:solidFill>
                <a:ea typeface="Times New Roman"/>
              </a:rPr>
              <a:t>، نأخذ أية عقدة من عقد الشبكة و نصلها بمستقيمات مع جيرانها أي العقد المحيطة بها ثم نقيم مستويات عمودية على هذه المستقيمات في أنصافها. بعد ذلك نختار أصغر حجم فضائي متعدد الوجوه تكونه هذه المستويات نسميه خلية فيكنر زايتس. نلاحظ من </a:t>
            </a:r>
            <a:r>
              <a:rPr lang="ar-DZ" sz="1700" dirty="0">
                <a:solidFill>
                  <a:prstClr val="black"/>
                </a:solidFill>
                <a:ea typeface="Times New Roman"/>
              </a:rPr>
              <a:t>الشكل-أ- </a:t>
            </a:r>
            <a:r>
              <a:rPr lang="ar-SA" sz="1700" dirty="0">
                <a:solidFill>
                  <a:prstClr val="black"/>
                </a:solidFill>
                <a:ea typeface="Times New Roman"/>
              </a:rPr>
              <a:t>أن شكل هذه الخلية هو دائما مسدس ماعدا في الشبكة المستطيلة تكون خليتها مستطيلة و الشبكة المربعة تكون خليتها مربعة. في الشبكة المكعبة الممركزة الجسم تكون خلية فيكنر-زايتس بهيئة ثماني وجوه مشذب الشكل</a:t>
            </a:r>
            <a:r>
              <a:rPr lang="ar-DZ" sz="1700" dirty="0">
                <a:solidFill>
                  <a:prstClr val="black"/>
                </a:solidFill>
                <a:ea typeface="Times New Roman"/>
              </a:rPr>
              <a:t> – ب-</a:t>
            </a:r>
            <a:r>
              <a:rPr lang="ar-SA" sz="1700" dirty="0">
                <a:solidFill>
                  <a:prstClr val="black"/>
                </a:solidFill>
                <a:ea typeface="Times New Roman"/>
              </a:rPr>
              <a:t> أي له ثمانية وجوه عبارة عن مسدسات منتظمة و ستة وجوه مربعة الشكل، أما خلية فيكنر-زايتس للشبكة المكعبة الممركزة  الوجوه فتكون بهيئة إثني عشري معيني أي له إثنا عشر سطحا متشابها بهيئة معين كما هو موضح في </a:t>
            </a:r>
            <a:r>
              <a:rPr lang="ar-SA" sz="1700" dirty="0" smtClean="0">
                <a:solidFill>
                  <a:prstClr val="black"/>
                </a:solidFill>
                <a:ea typeface="Times New Roman"/>
              </a:rPr>
              <a:t>الشكل</a:t>
            </a:r>
            <a:r>
              <a:rPr lang="ar-DZ" sz="1700" dirty="0" smtClean="0">
                <a:solidFill>
                  <a:prstClr val="black"/>
                </a:solidFill>
                <a:ea typeface="Times New Roman"/>
              </a:rPr>
              <a:t> </a:t>
            </a:r>
            <a:r>
              <a:rPr lang="ar-DZ" sz="1700" dirty="0">
                <a:solidFill>
                  <a:prstClr val="black"/>
                </a:solidFill>
                <a:ea typeface="Times New Roman"/>
              </a:rPr>
              <a:t>–ج-</a:t>
            </a:r>
            <a:endParaRPr lang="ar-DZ" altLang="en-US" sz="2000" b="1" dirty="0"/>
          </a:p>
          <a:p>
            <a:pPr algn="just" rtl="1">
              <a:lnSpc>
                <a:spcPct val="150000"/>
              </a:lnSpc>
              <a:spcAft>
                <a:spcPts val="1000"/>
              </a:spcAft>
            </a:pPr>
            <a:endParaRPr lang="ar-DZ" sz="1700" dirty="0" smtClean="0">
              <a:solidFill>
                <a:prstClr val="black"/>
              </a:solidFill>
              <a:ea typeface="Times New Roman"/>
            </a:endParaRPr>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18</a:t>
            </a:r>
            <a:endParaRPr lang="en-US" altLang="en-US" b="1" dirty="0">
              <a:solidFill>
                <a:prstClr val="black"/>
              </a:solidFill>
              <a:latin typeface="Arial" charset="0"/>
            </a:endParaRPr>
          </a:p>
        </p:txBody>
      </p:sp>
      <p:pic>
        <p:nvPicPr>
          <p:cNvPr id="6" name="Image 12" descr="E:\Solide 2020\images (5).pn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9512" y="4365104"/>
            <a:ext cx="2557780" cy="1791970"/>
          </a:xfrm>
          <a:prstGeom prst="rect">
            <a:avLst/>
          </a:prstGeom>
          <a:noFill/>
          <a:ln>
            <a:noFill/>
          </a:ln>
        </p:spPr>
      </p:pic>
      <p:pic>
        <p:nvPicPr>
          <p:cNvPr id="7" name="Picture 6"/>
          <p:cNvPicPr/>
          <p:nvPr/>
        </p:nvPicPr>
        <p:blipFill rotWithShape="1">
          <a:blip r:embed="rId4" cstate="print">
            <a:extLst>
              <a:ext uri="{28A0092B-C50C-407E-A947-70E740481C1C}">
                <a14:useLocalDpi xmlns:a14="http://schemas.microsoft.com/office/drawing/2010/main" val="0"/>
              </a:ext>
            </a:extLst>
          </a:blip>
          <a:srcRect t="20069" b="20646"/>
          <a:stretch/>
        </p:blipFill>
        <p:spPr bwMode="auto">
          <a:xfrm>
            <a:off x="3669779" y="4221088"/>
            <a:ext cx="1838325" cy="1937385"/>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cstate="print">
            <a:extLst>
              <a:ext uri="{28A0092B-C50C-407E-A947-70E740481C1C}">
                <a14:useLocalDpi xmlns:a14="http://schemas.microsoft.com/office/drawing/2010/main" val="0"/>
              </a:ext>
            </a:extLst>
          </a:blip>
          <a:srcRect t="17993" b="40139"/>
          <a:stretch/>
        </p:blipFill>
        <p:spPr bwMode="auto">
          <a:xfrm>
            <a:off x="6539294" y="4293096"/>
            <a:ext cx="2569210" cy="1912620"/>
          </a:xfrm>
          <a:prstGeom prst="rect">
            <a:avLst/>
          </a:prstGeom>
          <a:ln>
            <a:noFill/>
          </a:ln>
          <a:extLst>
            <a:ext uri="{53640926-AAD7-44D8-BBD7-CCE9431645EC}">
              <a14:shadowObscured xmlns:a14="http://schemas.microsoft.com/office/drawing/2010/main"/>
            </a:ext>
          </a:extLst>
        </p:spPr>
      </p:pic>
      <p:sp>
        <p:nvSpPr>
          <p:cNvPr id="9" name="Text Box 10"/>
          <p:cNvSpPr txBox="1">
            <a:spLocks noChangeArrowheads="1"/>
          </p:cNvSpPr>
          <p:nvPr/>
        </p:nvSpPr>
        <p:spPr bwMode="auto">
          <a:xfrm>
            <a:off x="1022653" y="6209372"/>
            <a:ext cx="8130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DZ" dirty="0">
                <a:solidFill>
                  <a:prstClr val="black"/>
                </a:solidFill>
                <a:ea typeface="Times New Roman"/>
              </a:rPr>
              <a:t>الشكل-أ-</a:t>
            </a:r>
            <a:endParaRPr lang="en-US" altLang="en-US" dirty="0"/>
          </a:p>
        </p:txBody>
      </p:sp>
      <p:sp>
        <p:nvSpPr>
          <p:cNvPr id="10" name="Text Box 10"/>
          <p:cNvSpPr txBox="1">
            <a:spLocks noChangeArrowheads="1"/>
          </p:cNvSpPr>
          <p:nvPr/>
        </p:nvSpPr>
        <p:spPr bwMode="auto">
          <a:xfrm>
            <a:off x="4145993" y="6228020"/>
            <a:ext cx="93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DZ" dirty="0" smtClean="0">
                <a:solidFill>
                  <a:prstClr val="black"/>
                </a:solidFill>
                <a:ea typeface="Times New Roman"/>
              </a:rPr>
              <a:t>الشكل-ب-</a:t>
            </a:r>
            <a:endParaRPr lang="en-US" altLang="en-US" dirty="0"/>
          </a:p>
        </p:txBody>
      </p:sp>
      <p:sp>
        <p:nvSpPr>
          <p:cNvPr id="11" name="Text Box 10"/>
          <p:cNvSpPr txBox="1">
            <a:spLocks noChangeArrowheads="1"/>
          </p:cNvSpPr>
          <p:nvPr/>
        </p:nvSpPr>
        <p:spPr bwMode="auto">
          <a:xfrm>
            <a:off x="7746393" y="6174794"/>
            <a:ext cx="93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ar-DZ" dirty="0" smtClean="0">
                <a:solidFill>
                  <a:prstClr val="black"/>
                </a:solidFill>
                <a:ea typeface="Times New Roman"/>
              </a:rPr>
              <a:t>الشكل-ج-</a:t>
            </a:r>
            <a:endParaRPr lang="en-US" altLang="en-US" dirty="0"/>
          </a:p>
        </p:txBody>
      </p:sp>
    </p:spTree>
    <p:extLst>
      <p:ext uri="{BB962C8B-B14F-4D97-AF65-F5344CB8AC3E}">
        <p14:creationId xmlns:p14="http://schemas.microsoft.com/office/powerpoint/2010/main" val="1353839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1000"/>
              </a:spcAft>
            </a:pPr>
            <a:r>
              <a:rPr lang="ar-DZ" sz="2000" dirty="0" smtClean="0">
                <a:solidFill>
                  <a:srgbClr val="00B0F0"/>
                </a:solidFill>
                <a:ea typeface="Times New Roman"/>
              </a:rPr>
              <a:t>7- </a:t>
            </a:r>
            <a:r>
              <a:rPr lang="ar-SA" sz="2000" dirty="0">
                <a:solidFill>
                  <a:srgbClr val="00B0F0"/>
                </a:solidFill>
                <a:ea typeface="Times New Roman"/>
              </a:rPr>
              <a:t>العبوة المتراصة </a:t>
            </a:r>
            <a:r>
              <a:rPr lang="fr-FR" sz="2000" dirty="0">
                <a:solidFill>
                  <a:srgbClr val="00B0F0"/>
                </a:solidFill>
                <a:ea typeface="Times New Roman"/>
              </a:rPr>
              <a:t>)</a:t>
            </a:r>
            <a:r>
              <a:rPr lang="ar-SA" sz="2000" dirty="0">
                <a:solidFill>
                  <a:srgbClr val="00B0F0"/>
                </a:solidFill>
                <a:ea typeface="Times New Roman"/>
              </a:rPr>
              <a:t>الكثيفة</a:t>
            </a:r>
            <a:r>
              <a:rPr lang="fr-FR" sz="2000" dirty="0">
                <a:solidFill>
                  <a:srgbClr val="00B0F0"/>
                </a:solidFill>
                <a:ea typeface="Times New Roman"/>
              </a:rPr>
              <a:t>(</a:t>
            </a:r>
            <a:r>
              <a:rPr lang="ar-SA" sz="2000" dirty="0">
                <a:solidFill>
                  <a:srgbClr val="00B0F0"/>
                </a:solidFill>
                <a:ea typeface="Times New Roman"/>
              </a:rPr>
              <a:t> المكعبة و السداسية</a:t>
            </a:r>
            <a:r>
              <a:rPr lang="ar-SA" sz="2000" dirty="0" smtClean="0">
                <a:solidFill>
                  <a:srgbClr val="00B0F0"/>
                </a:solidFill>
                <a:ea typeface="Times New Roman"/>
              </a:rPr>
              <a:t>:</a:t>
            </a:r>
            <a:endParaRPr lang="ar-DZ" sz="2000" dirty="0" smtClean="0">
              <a:solidFill>
                <a:srgbClr val="00B0F0"/>
              </a:solidFill>
              <a:ea typeface="Times New Roman"/>
            </a:endParaRPr>
          </a:p>
          <a:p>
            <a:pPr algn="just" rtl="1">
              <a:lnSpc>
                <a:spcPct val="115000"/>
              </a:lnSpc>
              <a:spcAft>
                <a:spcPts val="1000"/>
              </a:spcAft>
            </a:pPr>
            <a:r>
              <a:rPr lang="ar-SA" sz="1600" dirty="0">
                <a:solidFill>
                  <a:prstClr val="black"/>
                </a:solidFill>
                <a:ea typeface="Times New Roman"/>
              </a:rPr>
              <a:t>إذا إفترضنا الذرات في هذا النموذج على أنها كرات مصمتة متماثلة و غير قابلة للإنضغاط، و اعتبرنا أن مراكز هذه الكرات المعبأة عقدا تشكل شبكة، فإنه توجد ما لانهاية من الطرق لتعبئتها لاملاء حجم معين كبير. و لكن مايهمنا في عملية التعبئة و التي تشكل فيها مراكز الكرات شبكة برافي أو شبكة  كشبكة برافي مع قواعد عقدية هو التعبئة المتراصة. بحيث توجد طريقتان للتعبئة بحيث يكون حجم الفراغات المحصورة بينها أقل مايمكن. و في كلتا الطريقين نبدأ برص الطبقة الأولى </a:t>
            </a:r>
            <a:r>
              <a:rPr lang="fr-FR" sz="1600" dirty="0">
                <a:solidFill>
                  <a:prstClr val="black"/>
                </a:solidFill>
                <a:ea typeface="Times New Roman"/>
              </a:rPr>
              <a:t>A</a:t>
            </a:r>
            <a:r>
              <a:rPr lang="ar-SA" sz="1600" dirty="0">
                <a:solidFill>
                  <a:prstClr val="black"/>
                </a:solidFill>
                <a:ea typeface="Times New Roman"/>
              </a:rPr>
              <a:t> بحيث تلامس كل ذرة أو كرة ست ذرات مجاورة، ثم توضع الطبقة </a:t>
            </a:r>
            <a:r>
              <a:rPr lang="fr-FR" sz="1600" dirty="0">
                <a:solidFill>
                  <a:prstClr val="black"/>
                </a:solidFill>
                <a:ea typeface="Times New Roman"/>
              </a:rPr>
              <a:t>B</a:t>
            </a:r>
            <a:r>
              <a:rPr lang="ar-SA" sz="1600" dirty="0">
                <a:solidFill>
                  <a:prstClr val="black"/>
                </a:solidFill>
                <a:ea typeface="Times New Roman"/>
              </a:rPr>
              <a:t> فوق الأولى بنفس الكيفية، بشرط أن تلامس أي كرة فيها ثلاث كرات في الطبقة الأولى، أي تكون كل كرة في الطبقة </a:t>
            </a:r>
            <a:r>
              <a:rPr lang="fr-FR" sz="1600" dirty="0">
                <a:solidFill>
                  <a:prstClr val="black"/>
                </a:solidFill>
                <a:ea typeface="Times New Roman"/>
              </a:rPr>
              <a:t>B</a:t>
            </a:r>
            <a:r>
              <a:rPr lang="ar-SA" sz="1600" dirty="0">
                <a:solidFill>
                  <a:prstClr val="black"/>
                </a:solidFill>
                <a:ea typeface="Times New Roman"/>
              </a:rPr>
              <a:t> فوق أحد الفجوات في الطبقة </a:t>
            </a:r>
            <a:r>
              <a:rPr lang="fr-FR" sz="1600" dirty="0">
                <a:solidFill>
                  <a:prstClr val="black"/>
                </a:solidFill>
                <a:ea typeface="Times New Roman"/>
              </a:rPr>
              <a:t>A</a:t>
            </a:r>
            <a:r>
              <a:rPr lang="ar-SA" sz="1600" dirty="0">
                <a:solidFill>
                  <a:prstClr val="black"/>
                </a:solidFill>
                <a:ea typeface="Times New Roman"/>
              </a:rPr>
              <a:t>. و الآن لإضافة الطبقة الثالثة </a:t>
            </a:r>
            <a:r>
              <a:rPr lang="fr-FR" sz="1600" dirty="0">
                <a:solidFill>
                  <a:prstClr val="black"/>
                </a:solidFill>
                <a:ea typeface="Times New Roman"/>
              </a:rPr>
              <a:t>C</a:t>
            </a:r>
            <a:r>
              <a:rPr lang="ar-SA" sz="1600" dirty="0">
                <a:solidFill>
                  <a:prstClr val="black"/>
                </a:solidFill>
                <a:ea typeface="Times New Roman"/>
              </a:rPr>
              <a:t> نجد أن هناك احتمالين كما يبينها الشكل </a:t>
            </a:r>
            <a:r>
              <a:rPr lang="ar-SA" sz="1600" dirty="0" smtClean="0">
                <a:solidFill>
                  <a:prstClr val="black"/>
                </a:solidFill>
                <a:ea typeface="Times New Roman"/>
              </a:rPr>
              <a:t>أدناه</a:t>
            </a:r>
            <a:r>
              <a:rPr lang="ar-SA" sz="1600" dirty="0">
                <a:solidFill>
                  <a:prstClr val="black"/>
                </a:solidFill>
                <a:ea typeface="Times New Roman"/>
              </a:rPr>
              <a:t>: </a:t>
            </a:r>
            <a:endParaRPr lang="en-US" sz="1600" dirty="0">
              <a:solidFill>
                <a:prstClr val="black"/>
              </a:solidFill>
              <a:ea typeface="Times New Roman"/>
            </a:endParaRPr>
          </a:p>
          <a:p>
            <a:pPr algn="just" rtl="1">
              <a:lnSpc>
                <a:spcPct val="115000"/>
              </a:lnSpc>
              <a:spcAft>
                <a:spcPts val="1000"/>
              </a:spcAft>
            </a:pPr>
            <a:r>
              <a:rPr lang="ar-SA" sz="1600" dirty="0">
                <a:solidFill>
                  <a:prstClr val="black"/>
                </a:solidFill>
                <a:ea typeface="Times New Roman"/>
              </a:rPr>
              <a:t>أولا: توضع كرات الطبقة </a:t>
            </a:r>
            <a:r>
              <a:rPr lang="fr-FR" sz="1600" dirty="0">
                <a:solidFill>
                  <a:prstClr val="black"/>
                </a:solidFill>
                <a:ea typeface="Times New Roman"/>
              </a:rPr>
              <a:t>C</a:t>
            </a:r>
            <a:r>
              <a:rPr lang="ar-SA" sz="1600" dirty="0">
                <a:solidFill>
                  <a:prstClr val="black"/>
                </a:solidFill>
                <a:ea typeface="Times New Roman"/>
              </a:rPr>
              <a:t> فوق الفجوات الموجودة في كل من الطبقتين </a:t>
            </a:r>
            <a:r>
              <a:rPr lang="fr-FR" sz="1600" dirty="0">
                <a:solidFill>
                  <a:prstClr val="black"/>
                </a:solidFill>
                <a:ea typeface="Times New Roman"/>
              </a:rPr>
              <a:t>A</a:t>
            </a:r>
            <a:r>
              <a:rPr lang="ar-SA" sz="1600" dirty="0">
                <a:solidFill>
                  <a:prstClr val="black"/>
                </a:solidFill>
                <a:ea typeface="Times New Roman"/>
              </a:rPr>
              <a:t> و </a:t>
            </a:r>
            <a:r>
              <a:rPr lang="fr-FR" sz="1600" dirty="0">
                <a:solidFill>
                  <a:prstClr val="black"/>
                </a:solidFill>
                <a:ea typeface="Times New Roman"/>
              </a:rPr>
              <a:t>B</a:t>
            </a:r>
            <a:r>
              <a:rPr lang="ar-SA" sz="1600" dirty="0">
                <a:solidFill>
                  <a:prstClr val="black"/>
                </a:solidFill>
                <a:ea typeface="Times New Roman"/>
              </a:rPr>
              <a:t> فتكون الطبقة الرابعة فوق الطبقة </a:t>
            </a:r>
            <a:r>
              <a:rPr lang="fr-FR" sz="1600" dirty="0">
                <a:solidFill>
                  <a:prstClr val="black"/>
                </a:solidFill>
                <a:ea typeface="Times New Roman"/>
              </a:rPr>
              <a:t>A</a:t>
            </a:r>
            <a:r>
              <a:rPr lang="ar-SA" sz="1600" dirty="0">
                <a:solidFill>
                  <a:prstClr val="black"/>
                </a:solidFill>
                <a:ea typeface="Times New Roman"/>
              </a:rPr>
              <a:t> تماما و نحصل على الترتيب الفراغي </a:t>
            </a:r>
            <a:r>
              <a:rPr lang="fr-FR" sz="1600" dirty="0">
                <a:solidFill>
                  <a:prstClr val="black"/>
                </a:solidFill>
                <a:ea typeface="Times New Roman"/>
              </a:rPr>
              <a:t>ABC </a:t>
            </a:r>
            <a:r>
              <a:rPr lang="fr-FR" sz="1600" dirty="0" err="1">
                <a:solidFill>
                  <a:prstClr val="black"/>
                </a:solidFill>
                <a:ea typeface="Times New Roman"/>
              </a:rPr>
              <a:t>ABC</a:t>
            </a:r>
            <a:r>
              <a:rPr lang="fr-FR" sz="1600" dirty="0">
                <a:solidFill>
                  <a:prstClr val="black"/>
                </a:solidFill>
                <a:ea typeface="Times New Roman"/>
              </a:rPr>
              <a:t>…</a:t>
            </a:r>
            <a:r>
              <a:rPr lang="ar-SA" sz="1600" dirty="0">
                <a:solidFill>
                  <a:prstClr val="black"/>
                </a:solidFill>
                <a:ea typeface="Times New Roman"/>
              </a:rPr>
              <a:t>، و هذا يؤدي إلى تشكل شبكة مكعبة متراصة عقدها هي مراكز الكرات و خليتها الأولية هي شبكة مكعبة ممركزة الوجوه</a:t>
            </a:r>
            <a:r>
              <a:rPr lang="fr-FR" sz="1600" dirty="0">
                <a:solidFill>
                  <a:prstClr val="black"/>
                </a:solidFill>
                <a:ea typeface="Times New Roman"/>
              </a:rPr>
              <a:t>(Cubique a faces centrées) </a:t>
            </a:r>
            <a:r>
              <a:rPr lang="ar-SA" sz="1600" dirty="0">
                <a:solidFill>
                  <a:prstClr val="black"/>
                </a:solidFill>
                <a:ea typeface="Times New Roman"/>
              </a:rPr>
              <a:t>، و من أمثلته: النحاس و الفضة و الذهب و النيكل.</a:t>
            </a:r>
            <a:endParaRPr lang="en-US" sz="1600" dirty="0">
              <a:solidFill>
                <a:prstClr val="black"/>
              </a:solidFill>
              <a:ea typeface="Times New Roman"/>
            </a:endParaRPr>
          </a:p>
          <a:p>
            <a:pPr algn="just" rtl="1">
              <a:lnSpc>
                <a:spcPct val="115000"/>
              </a:lnSpc>
              <a:spcAft>
                <a:spcPts val="1000"/>
              </a:spcAft>
            </a:pPr>
            <a:r>
              <a:rPr lang="ar-SA" sz="1600" dirty="0">
                <a:solidFill>
                  <a:prstClr val="black"/>
                </a:solidFill>
                <a:ea typeface="Times New Roman"/>
              </a:rPr>
              <a:t> ثانيا: توضع كرات الطبقة الثالثة فوق كرات الطبقة الأولى تماما، فيكون الترتيب الفراغي في الطبقات على هيئة </a:t>
            </a:r>
            <a:r>
              <a:rPr lang="fr-FR" sz="1600" dirty="0">
                <a:solidFill>
                  <a:prstClr val="black"/>
                </a:solidFill>
                <a:ea typeface="Times New Roman"/>
              </a:rPr>
              <a:t>AB </a:t>
            </a:r>
            <a:r>
              <a:rPr lang="fr-FR" sz="1600" dirty="0" err="1">
                <a:solidFill>
                  <a:prstClr val="black"/>
                </a:solidFill>
                <a:ea typeface="Times New Roman"/>
              </a:rPr>
              <a:t>AB</a:t>
            </a:r>
            <a:r>
              <a:rPr lang="fr-FR" sz="1600" dirty="0">
                <a:solidFill>
                  <a:prstClr val="black"/>
                </a:solidFill>
                <a:ea typeface="Times New Roman"/>
              </a:rPr>
              <a:t>…</a:t>
            </a:r>
            <a:r>
              <a:rPr lang="ar-SA" sz="1600" dirty="0">
                <a:solidFill>
                  <a:prstClr val="black"/>
                </a:solidFill>
                <a:ea typeface="Times New Roman"/>
              </a:rPr>
              <a:t>، و هذا يؤدي إلى تشكل شبكة سداسية متراصة تسمى بالعبوة السداسية المتراصة </a:t>
            </a:r>
            <a:r>
              <a:rPr lang="fr-FR" sz="1600" dirty="0">
                <a:solidFill>
                  <a:prstClr val="black"/>
                </a:solidFill>
                <a:ea typeface="Times New Roman"/>
              </a:rPr>
              <a:t>(Hexagonal compact)</a:t>
            </a:r>
            <a:r>
              <a:rPr lang="ar-SA" sz="1600" dirty="0">
                <a:solidFill>
                  <a:prstClr val="black"/>
                </a:solidFill>
                <a:ea typeface="Times New Roman"/>
              </a:rPr>
              <a:t>، و من أمثلته: الزنك و الكاديوم و المغنزيوم. </a:t>
            </a:r>
            <a:endParaRPr lang="en-US" sz="1600" dirty="0">
              <a:solidFill>
                <a:prstClr val="black"/>
              </a:solidFill>
              <a:ea typeface="Times New Roman"/>
            </a:endParaRPr>
          </a:p>
          <a:p>
            <a:pPr algn="just" rtl="1">
              <a:lnSpc>
                <a:spcPct val="150000"/>
              </a:lnSpc>
              <a:spcAft>
                <a:spcPts val="1000"/>
              </a:spcAft>
            </a:pPr>
            <a:endParaRPr lang="ar-DZ" sz="2000" dirty="0" smtClean="0">
              <a:solidFill>
                <a:srgbClr val="00B0F0"/>
              </a:solidFill>
              <a:ea typeface="Times New Roman"/>
            </a:endParaRPr>
          </a:p>
          <a:p>
            <a:pPr algn="just" rtl="1">
              <a:lnSpc>
                <a:spcPct val="150000"/>
              </a:lnSpc>
              <a:spcAft>
                <a:spcPts val="1000"/>
              </a:spcAft>
            </a:pPr>
            <a:endParaRPr lang="en-US" sz="2000" dirty="0" smtClean="0">
              <a:solidFill>
                <a:srgbClr val="00B0F0"/>
              </a:solidFill>
              <a:ea typeface="Times New Roman"/>
            </a:endParaRPr>
          </a:p>
          <a:p>
            <a:pPr lvl="2" algn="l">
              <a:buFont typeface="Wingdings" pitchFamily="2" charset="2"/>
              <a:buChar char="Ø"/>
            </a:pPr>
            <a:endParaRPr lang="ar-DZ" altLang="en-US" sz="2000" b="1" dirty="0"/>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19</a:t>
            </a:r>
            <a:endParaRPr lang="en-US" altLang="en-US" b="1" dirty="0">
              <a:solidFill>
                <a:prstClr val="black"/>
              </a:solidFill>
              <a:latin typeface="Arial" charset="0"/>
            </a:endParaRPr>
          </a:p>
        </p:txBody>
      </p:sp>
      <p:pic>
        <p:nvPicPr>
          <p:cNvPr id="128" name="Image 14" descr="E:\Solide 2020\1200px-Empilement_compact.svg.png"/>
          <p:cNvPicPr/>
          <p:nvPr/>
        </p:nvPicPr>
        <p:blipFill rotWithShape="1">
          <a:blip r:embed="rId2" cstate="print">
            <a:extLst>
              <a:ext uri="{28A0092B-C50C-407E-A947-70E740481C1C}">
                <a14:useLocalDpi xmlns:a14="http://schemas.microsoft.com/office/drawing/2010/main" val="0"/>
              </a:ext>
            </a:extLst>
          </a:blip>
          <a:srcRect l="1193" t="5345" r="1987" b="6465"/>
          <a:stretch/>
        </p:blipFill>
        <p:spPr bwMode="auto">
          <a:xfrm>
            <a:off x="2395061" y="4293096"/>
            <a:ext cx="3689107" cy="22048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40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lvl="0" algn="r" rtl="1">
              <a:lnSpc>
                <a:spcPct val="150000"/>
              </a:lnSpc>
              <a:spcBef>
                <a:spcPts val="0"/>
              </a:spcBef>
              <a:tabLst>
                <a:tab pos="457200" algn="l"/>
              </a:tabLst>
            </a:pPr>
            <a:r>
              <a:rPr lang="ar-DZ" sz="2000" dirty="0" smtClean="0">
                <a:solidFill>
                  <a:srgbClr val="00B0F0"/>
                </a:solidFill>
                <a:ea typeface="Times New Roman"/>
              </a:rPr>
              <a:t>1- مقدمة:</a:t>
            </a:r>
          </a:p>
          <a:p>
            <a:pPr lvl="0" algn="just" rtl="1">
              <a:lnSpc>
                <a:spcPct val="150000"/>
              </a:lnSpc>
              <a:spcAft>
                <a:spcPts val="1000"/>
              </a:spcAft>
            </a:pPr>
            <a:r>
              <a:rPr lang="ar-SA" sz="1800" dirty="0">
                <a:solidFill>
                  <a:prstClr val="black"/>
                </a:solidFill>
                <a:ea typeface="Times New Roman"/>
              </a:rPr>
              <a:t>تصنف المواد </a:t>
            </a:r>
            <a:r>
              <a:rPr lang="ar-DZ" sz="1800" dirty="0">
                <a:solidFill>
                  <a:prstClr val="black"/>
                </a:solidFill>
                <a:ea typeface="Times New Roman"/>
              </a:rPr>
              <a:t>في حالتها </a:t>
            </a:r>
            <a:r>
              <a:rPr lang="ar-SA" sz="1800" dirty="0">
                <a:solidFill>
                  <a:prstClr val="black"/>
                </a:solidFill>
                <a:ea typeface="Times New Roman"/>
              </a:rPr>
              <a:t>الصلبة </a:t>
            </a:r>
            <a:r>
              <a:rPr lang="ar-DZ" sz="1800" dirty="0">
                <a:solidFill>
                  <a:prstClr val="black"/>
                </a:solidFill>
                <a:ea typeface="Times New Roman"/>
              </a:rPr>
              <a:t>إ</a:t>
            </a:r>
            <a:r>
              <a:rPr lang="ar-SA" sz="1800" dirty="0">
                <a:solidFill>
                  <a:prstClr val="black"/>
                </a:solidFill>
                <a:ea typeface="Times New Roman"/>
              </a:rPr>
              <a:t>لى صنفين مواد</a:t>
            </a:r>
            <a:r>
              <a:rPr lang="ar-DZ" sz="1800" dirty="0">
                <a:solidFill>
                  <a:prstClr val="black"/>
                </a:solidFill>
                <a:ea typeface="Times New Roman"/>
              </a:rPr>
              <a:t> صلبة</a:t>
            </a:r>
            <a:r>
              <a:rPr lang="ar-SA" sz="1800" dirty="0">
                <a:solidFill>
                  <a:prstClr val="black"/>
                </a:solidFill>
                <a:ea typeface="Times New Roman"/>
              </a:rPr>
              <a:t> بلورية كالمعادن و أغلب المركبات الكيميائية و السبائك و مواد صلبة لا بلورية كالزجاج و الشمع</a:t>
            </a:r>
            <a:r>
              <a:rPr lang="ar-DZ" sz="1800" dirty="0">
                <a:solidFill>
                  <a:prstClr val="black"/>
                </a:solidFill>
                <a:ea typeface="Times New Roman"/>
              </a:rPr>
              <a:t>، وتتركب المواد الصلبة بنوعيها بلورية أو غير بلورية من وحدات أساسية مححدة وهي الذرات أو جزيئات أو مجموعاتها بحيث تتوزع هذه الأخيرة في التركيب البنائي للمواد الغير بلورية بشكل عشوائي، بينما تكون هذه الذرات أو جزيئات أو مجموعاتها </a:t>
            </a:r>
            <a:r>
              <a:rPr lang="ar-DZ" sz="1800" dirty="0" smtClean="0">
                <a:solidFill>
                  <a:prstClr val="black"/>
                </a:solidFill>
                <a:ea typeface="Times New Roman"/>
              </a:rPr>
              <a:t>في </a:t>
            </a:r>
            <a:r>
              <a:rPr lang="ar-DZ" sz="1800" dirty="0">
                <a:solidFill>
                  <a:prstClr val="black"/>
                </a:solidFill>
                <a:ea typeface="Times New Roman"/>
              </a:rPr>
              <a:t>المواد البلورية  موزعة بشكل منتظم ويشار إلى كل مجموعة من الذرات </a:t>
            </a:r>
            <a:r>
              <a:rPr lang="ar-DZ" sz="1800" dirty="0" smtClean="0">
                <a:solidFill>
                  <a:prstClr val="black"/>
                </a:solidFill>
                <a:ea typeface="Times New Roman"/>
              </a:rPr>
              <a:t>أو الجزيئات أو </a:t>
            </a:r>
            <a:r>
              <a:rPr lang="ar-DZ" sz="1800" dirty="0">
                <a:solidFill>
                  <a:prstClr val="black"/>
                </a:solidFill>
                <a:ea typeface="Times New Roman"/>
              </a:rPr>
              <a:t>المجموعات الذرية </a:t>
            </a:r>
            <a:r>
              <a:rPr lang="ar-DZ" sz="1800" dirty="0" smtClean="0">
                <a:solidFill>
                  <a:prstClr val="black"/>
                </a:solidFill>
                <a:ea typeface="Times New Roman"/>
              </a:rPr>
              <a:t>أو الجزيئية المرتبة </a:t>
            </a:r>
            <a:r>
              <a:rPr lang="ar-DZ" sz="1800" dirty="0">
                <a:solidFill>
                  <a:prstClr val="black"/>
                </a:solidFill>
                <a:ea typeface="Times New Roman"/>
              </a:rPr>
              <a:t>ترتيب منتظم  في المواد البلورية بالبلورة التي تتميز بشكلها الهندسي المنتظم  وأسطحها  الملساء المتشابهة والمتوازية.</a:t>
            </a:r>
            <a:endParaRPr lang="en-US" sz="1800" dirty="0">
              <a:solidFill>
                <a:prstClr val="black"/>
              </a:solidFill>
              <a:ea typeface="Times New Roman"/>
            </a:endParaRPr>
          </a:p>
          <a:p>
            <a:pPr lvl="0" algn="r" rtl="1">
              <a:lnSpc>
                <a:spcPct val="150000"/>
              </a:lnSpc>
              <a:spcBef>
                <a:spcPts val="0"/>
              </a:spcBef>
              <a:tabLst>
                <a:tab pos="457200" algn="l"/>
              </a:tabLst>
            </a:pPr>
            <a:endParaRPr lang="ar-DZ" sz="2000" dirty="0">
              <a:solidFill>
                <a:srgbClr val="00B0F0"/>
              </a:solidFill>
              <a:ea typeface="Times New Roman"/>
            </a:endParaRPr>
          </a:p>
          <a:p>
            <a:endParaRPr lang="ar-DZ" dirty="0" smtClean="0"/>
          </a:p>
          <a:p>
            <a:endParaRPr lang="ar-DZ" dirty="0"/>
          </a:p>
          <a:p>
            <a:endParaRPr lang="ar-DZ" dirty="0" smtClean="0"/>
          </a:p>
          <a:p>
            <a:endParaRPr lang="ar-DZ" dirty="0"/>
          </a:p>
          <a:p>
            <a:r>
              <a:rPr lang="ar-DZ" sz="1800" dirty="0">
                <a:solidFill>
                  <a:prstClr val="black"/>
                </a:solidFill>
                <a:ea typeface="Times New Roman"/>
              </a:rPr>
              <a:t>مواد بلورية            </a:t>
            </a:r>
            <a:r>
              <a:rPr lang="ar-DZ" sz="1800" dirty="0" smtClean="0">
                <a:solidFill>
                  <a:prstClr val="black"/>
                </a:solidFill>
                <a:ea typeface="Times New Roman"/>
              </a:rPr>
              <a:t>                                                                   </a:t>
            </a:r>
            <a:r>
              <a:rPr lang="ar-DZ" sz="1800" dirty="0">
                <a:solidFill>
                  <a:prstClr val="black"/>
                </a:solidFill>
                <a:ea typeface="Times New Roman"/>
              </a:rPr>
              <a:t>مواد غير بلورية</a:t>
            </a:r>
            <a:endParaRPr lang="en-US" sz="1800" dirty="0">
              <a:solidFill>
                <a:prstClr val="black"/>
              </a:solidFill>
              <a:ea typeface="Times New Roman"/>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2</a:t>
            </a:r>
            <a:endParaRPr lang="en-US" altLang="en-US" b="1" dirty="0">
              <a:solidFill>
                <a:prstClr val="black"/>
              </a:solidFill>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3" y="3645024"/>
            <a:ext cx="309634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45024"/>
            <a:ext cx="2817301"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113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1000"/>
              </a:spcAft>
            </a:pPr>
            <a:r>
              <a:rPr lang="fr-FR" sz="2000" dirty="0" smtClean="0">
                <a:solidFill>
                  <a:srgbClr val="00B0F0"/>
                </a:solidFill>
                <a:ea typeface="Times New Roman"/>
              </a:rPr>
              <a:t>8</a:t>
            </a:r>
            <a:r>
              <a:rPr lang="ar-DZ" sz="2000" dirty="0" smtClean="0">
                <a:solidFill>
                  <a:srgbClr val="00B0F0"/>
                </a:solidFill>
                <a:ea typeface="Times New Roman"/>
              </a:rPr>
              <a:t>- </a:t>
            </a:r>
            <a:r>
              <a:rPr lang="ar-SA" sz="2000" dirty="0">
                <a:solidFill>
                  <a:srgbClr val="00B0F0"/>
                </a:solidFill>
                <a:ea typeface="Times New Roman"/>
              </a:rPr>
              <a:t>التركيبات البلورية لبعض </a:t>
            </a:r>
            <a:r>
              <a:rPr lang="ar-SA" sz="2000" dirty="0" smtClean="0">
                <a:solidFill>
                  <a:srgbClr val="00B0F0"/>
                </a:solidFill>
                <a:ea typeface="Times New Roman"/>
              </a:rPr>
              <a:t>المركبات:</a:t>
            </a:r>
            <a:endParaRPr lang="fr-FR" sz="2000" dirty="0" smtClean="0">
              <a:solidFill>
                <a:srgbClr val="00B0F0"/>
              </a:solidFill>
              <a:ea typeface="Times New Roman"/>
            </a:endParaRPr>
          </a:p>
          <a:p>
            <a:pPr algn="just" rtl="1">
              <a:lnSpc>
                <a:spcPct val="150000"/>
              </a:lnSpc>
              <a:spcAft>
                <a:spcPts val="0"/>
              </a:spcAft>
            </a:pPr>
            <a:r>
              <a:rPr lang="ar-DZ" sz="1700" dirty="0">
                <a:solidFill>
                  <a:srgbClr val="000000"/>
                </a:solidFill>
                <a:ea typeface="Times New Roman"/>
              </a:rPr>
              <a:t>سنقوم بدراسة المركبات الأيونية ذات الصيغة الكميائية </a:t>
            </a:r>
            <a:r>
              <a:rPr lang="fr-FR" sz="1700" dirty="0">
                <a:solidFill>
                  <a:srgbClr val="000000"/>
                </a:solidFill>
                <a:ea typeface="Times New Roman"/>
              </a:rPr>
              <a:t>AB </a:t>
            </a:r>
            <a:r>
              <a:rPr lang="ar-DZ" sz="1700" dirty="0">
                <a:solidFill>
                  <a:srgbClr val="000000"/>
                </a:solidFill>
                <a:ea typeface="Times New Roman"/>
              </a:rPr>
              <a:t> والتي تملك خلية أولية مكعبة  وعلى العموم  توجد ثلاثة أنواع من هذه المركبات وهي </a:t>
            </a:r>
            <a:r>
              <a:rPr lang="fr-FR" sz="1700" dirty="0" err="1">
                <a:solidFill>
                  <a:srgbClr val="000000"/>
                </a:solidFill>
                <a:ea typeface="Times New Roman"/>
              </a:rPr>
              <a:t>NaCl</a:t>
            </a:r>
            <a:r>
              <a:rPr lang="fr-FR" sz="1700" dirty="0">
                <a:solidFill>
                  <a:srgbClr val="000000"/>
                </a:solidFill>
                <a:ea typeface="Times New Roman"/>
              </a:rPr>
              <a:t> </a:t>
            </a:r>
            <a:r>
              <a:rPr lang="ar-DZ" sz="1700" dirty="0">
                <a:solidFill>
                  <a:srgbClr val="000000"/>
                </a:solidFill>
                <a:ea typeface="Times New Roman"/>
              </a:rPr>
              <a:t> و</a:t>
            </a:r>
            <a:r>
              <a:rPr lang="fr-FR" sz="1700" dirty="0" err="1">
                <a:solidFill>
                  <a:srgbClr val="000000"/>
                </a:solidFill>
                <a:ea typeface="Times New Roman"/>
              </a:rPr>
              <a:t>CsCl</a:t>
            </a:r>
            <a:r>
              <a:rPr lang="fr-FR" sz="1700" dirty="0">
                <a:solidFill>
                  <a:srgbClr val="000000"/>
                </a:solidFill>
                <a:ea typeface="Times New Roman"/>
              </a:rPr>
              <a:t> </a:t>
            </a:r>
            <a:r>
              <a:rPr lang="ar-DZ" sz="1700" dirty="0">
                <a:solidFill>
                  <a:srgbClr val="000000"/>
                </a:solidFill>
                <a:ea typeface="Times New Roman"/>
              </a:rPr>
              <a:t> و</a:t>
            </a:r>
            <a:r>
              <a:rPr lang="fr-FR" sz="1700" dirty="0" err="1">
                <a:solidFill>
                  <a:srgbClr val="000000"/>
                </a:solidFill>
                <a:ea typeface="Times New Roman"/>
              </a:rPr>
              <a:t>ZnS</a:t>
            </a:r>
            <a:r>
              <a:rPr lang="ar-DZ" sz="1700" dirty="0">
                <a:solidFill>
                  <a:srgbClr val="000000"/>
                </a:solidFill>
                <a:ea typeface="Times New Roman"/>
              </a:rPr>
              <a:t> ولدراسة هذه المركبات  سنستند إلى فرضيتين  وهما: </a:t>
            </a:r>
            <a:endParaRPr lang="en-US" sz="1200" dirty="0">
              <a:latin typeface="Times New Roman"/>
              <a:ea typeface="Times New Roman"/>
            </a:endParaRPr>
          </a:p>
          <a:p>
            <a:pPr marL="285750" indent="-285750" algn="just" rtl="1">
              <a:lnSpc>
                <a:spcPct val="150000"/>
              </a:lnSpc>
              <a:spcAft>
                <a:spcPts val="0"/>
              </a:spcAft>
              <a:buFont typeface="Wingdings" panose="05000000000000000000" pitchFamily="2" charset="2"/>
              <a:buChar char="v"/>
            </a:pPr>
            <a:r>
              <a:rPr lang="ar-DZ" sz="1700" dirty="0" smtClean="0">
                <a:solidFill>
                  <a:srgbClr val="000000"/>
                </a:solidFill>
                <a:ea typeface="Times New Roman"/>
              </a:rPr>
              <a:t>أنه </a:t>
            </a:r>
            <a:r>
              <a:rPr lang="ar-DZ" sz="1700" dirty="0">
                <a:solidFill>
                  <a:srgbClr val="000000"/>
                </a:solidFill>
                <a:ea typeface="Times New Roman"/>
              </a:rPr>
              <a:t>كل أيون موجب يعمل  على أن يحاطب بأكبر عدد ممكن من الأيونات السالبة  ولعكس .</a:t>
            </a:r>
            <a:endParaRPr lang="en-US" sz="1200" dirty="0">
              <a:latin typeface="Times New Roman"/>
              <a:ea typeface="Times New Roman"/>
            </a:endParaRPr>
          </a:p>
          <a:p>
            <a:pPr marL="285750" indent="-285750" algn="just" rtl="1">
              <a:lnSpc>
                <a:spcPct val="150000"/>
              </a:lnSpc>
              <a:spcAft>
                <a:spcPts val="0"/>
              </a:spcAft>
              <a:buFont typeface="Wingdings" panose="05000000000000000000" pitchFamily="2" charset="2"/>
              <a:buChar char="v"/>
            </a:pPr>
            <a:r>
              <a:rPr lang="ar-DZ" sz="1700" dirty="0" smtClean="0">
                <a:solidFill>
                  <a:srgbClr val="000000"/>
                </a:solidFill>
                <a:ea typeface="Times New Roman"/>
              </a:rPr>
              <a:t>كل </a:t>
            </a:r>
            <a:r>
              <a:rPr lang="ar-DZ" sz="1700" dirty="0">
                <a:solidFill>
                  <a:srgbClr val="000000"/>
                </a:solidFill>
                <a:ea typeface="Times New Roman"/>
              </a:rPr>
              <a:t>أيون موجب يلامس أيون سالب ولعكس . </a:t>
            </a:r>
            <a:endParaRPr lang="fr-FR" sz="1700" dirty="0" smtClean="0">
              <a:solidFill>
                <a:srgbClr val="000000"/>
              </a:solidFill>
              <a:ea typeface="Times New Roman"/>
            </a:endParaRPr>
          </a:p>
          <a:p>
            <a:pPr algn="just" rtl="1">
              <a:lnSpc>
                <a:spcPct val="150000"/>
              </a:lnSpc>
              <a:spcAft>
                <a:spcPts val="0"/>
              </a:spcAft>
            </a:pPr>
            <a:r>
              <a:rPr lang="ar-DZ" sz="1700" dirty="0" smtClean="0">
                <a:solidFill>
                  <a:srgbClr val="00B0F0"/>
                </a:solidFill>
                <a:latin typeface="Times New Roman"/>
                <a:ea typeface="Times New Roman"/>
              </a:rPr>
              <a:t>أ- التركيب  البلوري لبلورة كلوريد الصوديوم (ملح الطعام) </a:t>
            </a:r>
            <a:r>
              <a:rPr lang="fr-FR" sz="1700" dirty="0" smtClean="0">
                <a:solidFill>
                  <a:srgbClr val="00B0F0"/>
                </a:solidFill>
                <a:ea typeface="Times New Roman"/>
              </a:rPr>
              <a:t> </a:t>
            </a:r>
            <a:r>
              <a:rPr lang="fr-FR" sz="1700" dirty="0" err="1" smtClean="0">
                <a:solidFill>
                  <a:srgbClr val="00B0F0"/>
                </a:solidFill>
                <a:ea typeface="Times New Roman"/>
              </a:rPr>
              <a:t>NaCl</a:t>
            </a:r>
            <a:r>
              <a:rPr lang="ar-DZ" sz="1700" dirty="0" smtClean="0">
                <a:solidFill>
                  <a:srgbClr val="00B0F0"/>
                </a:solidFill>
                <a:ea typeface="Times New Roman"/>
              </a:rPr>
              <a:t> </a:t>
            </a:r>
          </a:p>
          <a:p>
            <a:pPr algn="just" rtl="1">
              <a:lnSpc>
                <a:spcPct val="150000"/>
              </a:lnSpc>
              <a:spcAft>
                <a:spcPts val="0"/>
              </a:spcAft>
            </a:pPr>
            <a:r>
              <a:rPr lang="ar-DZ" sz="1700" dirty="0">
                <a:solidFill>
                  <a:srgbClr val="000000"/>
                </a:solidFill>
                <a:ea typeface="Times New Roman"/>
              </a:rPr>
              <a:t>يتبلور المركب كلوريد الصوديوم في بلورة مكعبة الشكل </a:t>
            </a:r>
            <a:r>
              <a:rPr lang="ar-SA" sz="1700" dirty="0">
                <a:solidFill>
                  <a:srgbClr val="000000"/>
                </a:solidFill>
                <a:ea typeface="Times New Roman"/>
              </a:rPr>
              <a:t>بحيث كل أيون </a:t>
            </a:r>
            <a:r>
              <a:rPr lang="fr-FR" sz="1700" dirty="0">
                <a:solidFill>
                  <a:srgbClr val="000000"/>
                </a:solidFill>
                <a:ea typeface="Times New Roman"/>
              </a:rPr>
              <a:t>Na+ </a:t>
            </a:r>
            <a:r>
              <a:rPr lang="ar-SA" sz="1700" dirty="0">
                <a:solidFill>
                  <a:srgbClr val="000000"/>
                </a:solidFill>
                <a:ea typeface="Times New Roman"/>
              </a:rPr>
              <a:t>يكون محاطا بستة أيونات </a:t>
            </a:r>
            <a:r>
              <a:rPr lang="fr-FR" sz="1700" dirty="0">
                <a:solidFill>
                  <a:srgbClr val="000000"/>
                </a:solidFill>
                <a:ea typeface="Times New Roman"/>
              </a:rPr>
              <a:t>Cl-</a:t>
            </a:r>
            <a:r>
              <a:rPr lang="ar-SA" sz="1700" dirty="0">
                <a:solidFill>
                  <a:srgbClr val="000000"/>
                </a:solidFill>
                <a:ea typeface="Times New Roman"/>
              </a:rPr>
              <a:t> و العكس صحيح كما هو موضح في الشكل </a:t>
            </a:r>
            <a:r>
              <a:rPr lang="ar-DZ" sz="1700" dirty="0" smtClean="0">
                <a:solidFill>
                  <a:srgbClr val="000000"/>
                </a:solidFill>
                <a:ea typeface="Times New Roman"/>
              </a:rPr>
              <a:t> بحيث </a:t>
            </a:r>
            <a:r>
              <a:rPr lang="ar-SA" sz="1700" dirty="0" smtClean="0">
                <a:solidFill>
                  <a:srgbClr val="000000"/>
                </a:solidFill>
                <a:ea typeface="Times New Roman"/>
              </a:rPr>
              <a:t>يحتوي </a:t>
            </a:r>
            <a:r>
              <a:rPr lang="ar-SA" sz="1700" dirty="0">
                <a:solidFill>
                  <a:srgbClr val="000000"/>
                </a:solidFill>
                <a:ea typeface="Times New Roman"/>
              </a:rPr>
              <a:t>المكعب الأولي للشبكة البلورية المكعبة على أربع جزيئات من </a:t>
            </a:r>
            <a:r>
              <a:rPr lang="fr-FR" sz="1700" dirty="0" err="1">
                <a:solidFill>
                  <a:srgbClr val="000000"/>
                </a:solidFill>
                <a:ea typeface="Times New Roman"/>
              </a:rPr>
              <a:t>NaCl</a:t>
            </a:r>
            <a:r>
              <a:rPr lang="fr-FR" sz="1700" dirty="0">
                <a:solidFill>
                  <a:srgbClr val="000000"/>
                </a:solidFill>
                <a:ea typeface="Times New Roman"/>
              </a:rPr>
              <a:t> </a:t>
            </a:r>
            <a:r>
              <a:rPr lang="ar-DZ" sz="1700" dirty="0" smtClean="0">
                <a:solidFill>
                  <a:srgbClr val="000000"/>
                </a:solidFill>
                <a:ea typeface="Times New Roman"/>
              </a:rPr>
              <a:t> </a:t>
            </a:r>
            <a:r>
              <a:rPr lang="ar-SA" sz="1700" dirty="0" smtClean="0">
                <a:solidFill>
                  <a:srgbClr val="000000"/>
                </a:solidFill>
                <a:ea typeface="Times New Roman"/>
              </a:rPr>
              <a:t>إحداثيات </a:t>
            </a:r>
            <a:r>
              <a:rPr lang="ar-SA" sz="1700" dirty="0">
                <a:solidFill>
                  <a:srgbClr val="000000"/>
                </a:solidFill>
                <a:ea typeface="Times New Roman"/>
              </a:rPr>
              <a:t>أيوناتها هي:</a:t>
            </a:r>
            <a:endParaRPr lang="ar-DZ" sz="1700" dirty="0">
              <a:solidFill>
                <a:srgbClr val="000000"/>
              </a:solidFill>
              <a:ea typeface="Times New Roman"/>
            </a:endParaRPr>
          </a:p>
          <a:p>
            <a:pPr algn="r">
              <a:lnSpc>
                <a:spcPct val="115000"/>
              </a:lnSpc>
              <a:spcAft>
                <a:spcPts val="1000"/>
              </a:spcAft>
            </a:pPr>
            <a:r>
              <a:rPr lang="fr-FR" sz="1700" dirty="0">
                <a:solidFill>
                  <a:srgbClr val="000000"/>
                </a:solidFill>
                <a:ea typeface="Times New Roman"/>
              </a:rPr>
              <a:t>Na+ : (0,0,0),(0,1/2,1/2), (1/2,0,1/2), (1/2,1/2,0</a:t>
            </a:r>
            <a:r>
              <a:rPr lang="fr-FR" sz="1700" dirty="0" smtClean="0">
                <a:solidFill>
                  <a:srgbClr val="000000"/>
                </a:solidFill>
                <a:ea typeface="Times New Roman"/>
              </a:rPr>
              <a:t>)</a:t>
            </a:r>
            <a:r>
              <a:rPr lang="ar-DZ" sz="1700" dirty="0" smtClean="0">
                <a:solidFill>
                  <a:srgbClr val="000000"/>
                </a:solidFill>
                <a:ea typeface="Times New Roman"/>
              </a:rPr>
              <a:t> </a:t>
            </a:r>
            <a:r>
              <a:rPr lang="fr-FR" sz="1700" dirty="0">
                <a:solidFill>
                  <a:srgbClr val="000000"/>
                </a:solidFill>
                <a:ea typeface="Times New Roman"/>
              </a:rPr>
              <a:t>Cl- : (1/2,1/2,1/2),(1/2,0,0), (0,1/2,0), (0,0,1/2)  </a:t>
            </a:r>
            <a:endParaRPr lang="en-US" sz="1700" dirty="0">
              <a:solidFill>
                <a:srgbClr val="000000"/>
              </a:solidFill>
              <a:ea typeface="Times New Roman"/>
            </a:endParaRPr>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20</a:t>
            </a:r>
            <a:endParaRPr lang="en-US" altLang="en-US" b="1" dirty="0">
              <a:solidFill>
                <a:prstClr val="black"/>
              </a:solidFill>
              <a:latin typeface="Arial" charset="0"/>
            </a:endParaRPr>
          </a:p>
        </p:txBody>
      </p:sp>
      <p:pic>
        <p:nvPicPr>
          <p:cNvPr id="5" name="Image 24"/>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7939"/>
          <a:stretch/>
        </p:blipFill>
        <p:spPr bwMode="auto">
          <a:xfrm>
            <a:off x="1763688" y="4149080"/>
            <a:ext cx="6010275" cy="2212975"/>
          </a:xfrm>
          <a:prstGeom prst="rect">
            <a:avLst/>
          </a:prstGeom>
          <a:ln>
            <a:noFill/>
          </a:ln>
          <a:extLst>
            <a:ext uri="{53640926-AAD7-44D8-BBD7-CCE9431645EC}">
              <a14:shadowObscured xmlns:a14="http://schemas.microsoft.com/office/drawing/2010/main"/>
            </a:ext>
          </a:extLst>
        </p:spPr>
      </p:pic>
      <p:sp>
        <p:nvSpPr>
          <p:cNvPr id="6" name="Text Box 10"/>
          <p:cNvSpPr txBox="1">
            <a:spLocks noChangeArrowheads="1"/>
          </p:cNvSpPr>
          <p:nvPr/>
        </p:nvSpPr>
        <p:spPr bwMode="auto">
          <a:xfrm>
            <a:off x="3059832" y="6300028"/>
            <a:ext cx="31967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التركيب البلوري لبلورة كلوريد الصوديوم</a:t>
            </a:r>
            <a:endParaRPr lang="en-US" altLang="en-US" dirty="0"/>
          </a:p>
        </p:txBody>
      </p:sp>
    </p:spTree>
    <p:extLst>
      <p:ext uri="{BB962C8B-B14F-4D97-AF65-F5344CB8AC3E}">
        <p14:creationId xmlns:p14="http://schemas.microsoft.com/office/powerpoint/2010/main" val="2281332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0"/>
              </a:spcAft>
            </a:pPr>
            <a:r>
              <a:rPr lang="ar-DZ" sz="1700" dirty="0" smtClean="0">
                <a:solidFill>
                  <a:srgbClr val="000000"/>
                </a:solidFill>
                <a:ea typeface="Times New Roman"/>
              </a:rPr>
              <a:t>من خلال الشكل السابق يتضح بأن الشبكة البلورية لملح الطعام غير برافية  لذا نعيدها برافية بقاعدة تسمى قاعدة التركيب البلوري وهي تتكون من </a:t>
            </a:r>
            <a:r>
              <a:rPr lang="ar-SA" sz="1700" dirty="0">
                <a:solidFill>
                  <a:srgbClr val="000000"/>
                </a:solidFill>
                <a:ea typeface="Times New Roman"/>
              </a:rPr>
              <a:t>أيونين: الصوديوم </a:t>
            </a:r>
            <a:r>
              <a:rPr lang="fr-FR" sz="1700" dirty="0">
                <a:solidFill>
                  <a:srgbClr val="000000"/>
                </a:solidFill>
                <a:ea typeface="Times New Roman"/>
              </a:rPr>
              <a:t>Na+ </a:t>
            </a:r>
            <a:r>
              <a:rPr lang="ar-DZ" sz="1700" dirty="0">
                <a:solidFill>
                  <a:srgbClr val="000000"/>
                </a:solidFill>
                <a:ea typeface="Times New Roman"/>
              </a:rPr>
              <a:t> </a:t>
            </a:r>
            <a:r>
              <a:rPr lang="ar-SA" sz="1700" dirty="0">
                <a:solidFill>
                  <a:srgbClr val="000000"/>
                </a:solidFill>
                <a:ea typeface="Times New Roman"/>
              </a:rPr>
              <a:t>بالاحداثيات </a:t>
            </a:r>
            <a:r>
              <a:rPr lang="fr-FR" sz="1700" dirty="0">
                <a:solidFill>
                  <a:srgbClr val="000000"/>
                </a:solidFill>
                <a:ea typeface="Times New Roman"/>
              </a:rPr>
              <a:t>(0,0,0)</a:t>
            </a:r>
            <a:r>
              <a:rPr lang="ar-SA" sz="1700" dirty="0">
                <a:solidFill>
                  <a:srgbClr val="000000"/>
                </a:solidFill>
                <a:ea typeface="Times New Roman"/>
              </a:rPr>
              <a:t> و الكلور </a:t>
            </a:r>
            <a:r>
              <a:rPr lang="fr-FR" sz="1700" dirty="0">
                <a:solidFill>
                  <a:srgbClr val="000000"/>
                </a:solidFill>
                <a:ea typeface="Times New Roman"/>
              </a:rPr>
              <a:t>Cl-</a:t>
            </a:r>
            <a:r>
              <a:rPr lang="ar-SA" sz="1700" dirty="0">
                <a:solidFill>
                  <a:srgbClr val="000000"/>
                </a:solidFill>
                <a:ea typeface="Times New Roman"/>
              </a:rPr>
              <a:t> بالاحداثيات </a:t>
            </a:r>
            <a:r>
              <a:rPr lang="fr-FR" sz="1700" dirty="0">
                <a:solidFill>
                  <a:srgbClr val="000000"/>
                </a:solidFill>
                <a:ea typeface="Times New Roman"/>
              </a:rPr>
              <a:t>(1/2,1/2,1/2</a:t>
            </a:r>
            <a:r>
              <a:rPr lang="fr-FR" sz="1700" dirty="0" smtClean="0">
                <a:solidFill>
                  <a:srgbClr val="000000"/>
                </a:solidFill>
                <a:ea typeface="Times New Roman"/>
              </a:rPr>
              <a:t>)</a:t>
            </a:r>
            <a:r>
              <a:rPr lang="ar-DZ" sz="1700" dirty="0" smtClean="0">
                <a:solidFill>
                  <a:srgbClr val="000000"/>
                </a:solidFill>
                <a:ea typeface="Times New Roman"/>
              </a:rPr>
              <a:t> وبهذا يصبح مركب كلوريد الصوديوم يملك شبكة برافية مكعبة ممركزة السطوح </a:t>
            </a:r>
            <a:r>
              <a:rPr lang="fr-FR" sz="1700" dirty="0" smtClean="0">
                <a:solidFill>
                  <a:srgbClr val="000000"/>
                </a:solidFill>
                <a:ea typeface="Times New Roman"/>
              </a:rPr>
              <a:t>FCC</a:t>
            </a:r>
            <a:r>
              <a:rPr lang="ar-SA" sz="1700" dirty="0" smtClean="0">
                <a:solidFill>
                  <a:srgbClr val="000000"/>
                </a:solidFill>
                <a:ea typeface="Times New Roman"/>
              </a:rPr>
              <a:t>.</a:t>
            </a:r>
            <a:endParaRPr lang="ar-DZ" sz="1700" dirty="0" smtClean="0">
              <a:solidFill>
                <a:srgbClr val="000000"/>
              </a:solidFill>
              <a:ea typeface="Times New Roman"/>
            </a:endParaRPr>
          </a:p>
          <a:p>
            <a:pPr algn="just" rtl="1">
              <a:lnSpc>
                <a:spcPct val="150000"/>
              </a:lnSpc>
              <a:spcAft>
                <a:spcPts val="0"/>
              </a:spcAft>
            </a:pPr>
            <a:r>
              <a:rPr lang="ar-DZ" sz="1700" dirty="0" smtClean="0">
                <a:solidFill>
                  <a:srgbClr val="00B0F0"/>
                </a:solidFill>
                <a:latin typeface="Times New Roman"/>
                <a:ea typeface="Times New Roman"/>
              </a:rPr>
              <a:t>ب - </a:t>
            </a:r>
            <a:r>
              <a:rPr lang="ar-DZ" sz="1700" dirty="0">
                <a:solidFill>
                  <a:srgbClr val="00B0F0"/>
                </a:solidFill>
                <a:latin typeface="Times New Roman"/>
                <a:ea typeface="Times New Roman"/>
              </a:rPr>
              <a:t>التركيب  البلوري لبلورة </a:t>
            </a:r>
            <a:r>
              <a:rPr lang="ar-SA" sz="1700" dirty="0" smtClean="0">
                <a:solidFill>
                  <a:srgbClr val="00B0F0"/>
                </a:solidFill>
                <a:latin typeface="Times New Roman"/>
                <a:ea typeface="Times New Roman"/>
              </a:rPr>
              <a:t>كلوريد </a:t>
            </a:r>
            <a:r>
              <a:rPr lang="ar-SA" sz="1700" dirty="0">
                <a:solidFill>
                  <a:srgbClr val="00B0F0"/>
                </a:solidFill>
                <a:latin typeface="Times New Roman"/>
                <a:ea typeface="Times New Roman"/>
              </a:rPr>
              <a:t>السيزيوم </a:t>
            </a:r>
            <a:r>
              <a:rPr lang="fr-FR" sz="1700" dirty="0" err="1">
                <a:solidFill>
                  <a:srgbClr val="00B0F0"/>
                </a:solidFill>
                <a:latin typeface="Times New Roman"/>
                <a:ea typeface="Times New Roman"/>
              </a:rPr>
              <a:t>CsCl</a:t>
            </a:r>
            <a:r>
              <a:rPr lang="ar-SA" sz="1700" dirty="0">
                <a:solidFill>
                  <a:srgbClr val="00B0F0"/>
                </a:solidFill>
                <a:latin typeface="Times New Roman"/>
                <a:ea typeface="Times New Roman"/>
              </a:rPr>
              <a:t>: </a:t>
            </a:r>
            <a:endParaRPr lang="fr-FR" sz="1700" dirty="0">
              <a:solidFill>
                <a:srgbClr val="00B0F0"/>
              </a:solidFill>
              <a:latin typeface="Times New Roman"/>
              <a:ea typeface="Times New Roman"/>
            </a:endParaRPr>
          </a:p>
          <a:p>
            <a:pPr algn="just" rtl="1">
              <a:lnSpc>
                <a:spcPct val="150000"/>
              </a:lnSpc>
            </a:pPr>
            <a:r>
              <a:rPr lang="ar-DZ" sz="1700" dirty="0">
                <a:solidFill>
                  <a:srgbClr val="000000"/>
                </a:solidFill>
                <a:ea typeface="Times New Roman"/>
              </a:rPr>
              <a:t>يتبلور المركب كلوريد  السيزيوم  في بلورة مكعبة الشكل </a:t>
            </a:r>
            <a:r>
              <a:rPr lang="ar-SA" sz="1700" dirty="0" smtClean="0">
                <a:solidFill>
                  <a:srgbClr val="000000"/>
                </a:solidFill>
                <a:ea typeface="Times New Roman"/>
              </a:rPr>
              <a:t>بحيث </a:t>
            </a:r>
            <a:r>
              <a:rPr lang="ar-SA" sz="1700" dirty="0">
                <a:solidFill>
                  <a:srgbClr val="000000"/>
                </a:solidFill>
                <a:ea typeface="Times New Roman"/>
              </a:rPr>
              <a:t>تشغل أيونات السيزيوم </a:t>
            </a:r>
            <a:r>
              <a:rPr lang="en-US" sz="1700" dirty="0">
                <a:solidFill>
                  <a:srgbClr val="000000"/>
                </a:solidFill>
                <a:ea typeface="Times New Roman"/>
              </a:rPr>
              <a:t>Cs+ </a:t>
            </a:r>
            <a:r>
              <a:rPr lang="ar-DZ" sz="1700" dirty="0" smtClean="0">
                <a:solidFill>
                  <a:srgbClr val="000000"/>
                </a:solidFill>
                <a:ea typeface="Times New Roman"/>
              </a:rPr>
              <a:t> </a:t>
            </a:r>
            <a:r>
              <a:rPr lang="ar-SA" sz="1700" dirty="0" smtClean="0">
                <a:solidFill>
                  <a:srgbClr val="000000"/>
                </a:solidFill>
                <a:ea typeface="Times New Roman"/>
              </a:rPr>
              <a:t>أركان </a:t>
            </a:r>
            <a:r>
              <a:rPr lang="ar-SA" sz="1700" dirty="0">
                <a:solidFill>
                  <a:srgbClr val="000000"/>
                </a:solidFill>
                <a:ea typeface="Times New Roman"/>
              </a:rPr>
              <a:t>المكعب احداثياتها (0,0,0) ، بينما أيون </a:t>
            </a:r>
            <a:r>
              <a:rPr lang="en-US" sz="1700" dirty="0">
                <a:solidFill>
                  <a:srgbClr val="000000"/>
                </a:solidFill>
                <a:ea typeface="Times New Roman"/>
              </a:rPr>
              <a:t>Cl- </a:t>
            </a:r>
            <a:r>
              <a:rPr lang="ar-DZ" sz="1700" dirty="0" smtClean="0">
                <a:solidFill>
                  <a:srgbClr val="000000"/>
                </a:solidFill>
                <a:ea typeface="Times New Roman"/>
              </a:rPr>
              <a:t> </a:t>
            </a:r>
            <a:r>
              <a:rPr lang="ar-SA" sz="1700" dirty="0" smtClean="0">
                <a:solidFill>
                  <a:srgbClr val="000000"/>
                </a:solidFill>
                <a:ea typeface="Times New Roman"/>
              </a:rPr>
              <a:t>يشغل </a:t>
            </a:r>
            <a:r>
              <a:rPr lang="ar-SA" sz="1700" dirty="0">
                <a:solidFill>
                  <a:srgbClr val="000000"/>
                </a:solidFill>
                <a:ea typeface="Times New Roman"/>
              </a:rPr>
              <a:t>مركز جسم المكعب بالاحداثيات (1/2,1/2,1/2). بحيث كل </a:t>
            </a:r>
            <a:r>
              <a:rPr lang="ar-SA" sz="1700" dirty="0" smtClean="0">
                <a:solidFill>
                  <a:srgbClr val="000000"/>
                </a:solidFill>
                <a:ea typeface="Times New Roman"/>
              </a:rPr>
              <a:t>أيون</a:t>
            </a:r>
            <a:r>
              <a:rPr lang="en-US" sz="1700" dirty="0" smtClean="0">
                <a:solidFill>
                  <a:srgbClr val="000000"/>
                </a:solidFill>
                <a:ea typeface="Times New Roman"/>
              </a:rPr>
              <a:t>Cs</a:t>
            </a:r>
            <a:r>
              <a:rPr lang="en-US" sz="1700" dirty="0">
                <a:solidFill>
                  <a:srgbClr val="000000"/>
                </a:solidFill>
                <a:ea typeface="Times New Roman"/>
              </a:rPr>
              <a:t>+ </a:t>
            </a:r>
            <a:r>
              <a:rPr lang="ar-DZ" sz="1700" dirty="0" smtClean="0">
                <a:solidFill>
                  <a:srgbClr val="000000"/>
                </a:solidFill>
                <a:ea typeface="Times New Roman"/>
              </a:rPr>
              <a:t> </a:t>
            </a:r>
            <a:r>
              <a:rPr lang="ar-SA" sz="1700" dirty="0" smtClean="0">
                <a:solidFill>
                  <a:srgbClr val="000000"/>
                </a:solidFill>
                <a:ea typeface="Times New Roman"/>
              </a:rPr>
              <a:t>يكون </a:t>
            </a:r>
            <a:r>
              <a:rPr lang="ar-SA" sz="1700" dirty="0">
                <a:solidFill>
                  <a:srgbClr val="000000"/>
                </a:solidFill>
                <a:ea typeface="Times New Roman"/>
              </a:rPr>
              <a:t>محاطا بثمانية أيونات </a:t>
            </a:r>
            <a:r>
              <a:rPr lang="en-US" sz="1700" dirty="0">
                <a:solidFill>
                  <a:srgbClr val="000000"/>
                </a:solidFill>
                <a:ea typeface="Times New Roman"/>
              </a:rPr>
              <a:t>Cl- </a:t>
            </a:r>
            <a:r>
              <a:rPr lang="ar-DZ" sz="1700" dirty="0" smtClean="0">
                <a:solidFill>
                  <a:srgbClr val="000000"/>
                </a:solidFill>
                <a:ea typeface="Times New Roman"/>
              </a:rPr>
              <a:t> </a:t>
            </a:r>
            <a:r>
              <a:rPr lang="ar-SA" sz="1700" dirty="0" smtClean="0">
                <a:solidFill>
                  <a:srgbClr val="000000"/>
                </a:solidFill>
                <a:ea typeface="Times New Roman"/>
              </a:rPr>
              <a:t>و </a:t>
            </a:r>
            <a:r>
              <a:rPr lang="ar-SA" sz="1700" dirty="0">
                <a:solidFill>
                  <a:srgbClr val="000000"/>
                </a:solidFill>
                <a:ea typeface="Times New Roman"/>
              </a:rPr>
              <a:t>العكس صحيح كما هو موضح في الشكل </a:t>
            </a:r>
            <a:r>
              <a:rPr lang="ar-DZ" sz="1700" dirty="0" smtClean="0">
                <a:solidFill>
                  <a:srgbClr val="000000"/>
                </a:solidFill>
                <a:ea typeface="Times New Roman"/>
              </a:rPr>
              <a:t>الذي يوضح البنية البلورية لبلورة كلوريد السيزيوم  التي تبدو بأن شبكتها البلورية غير برافية والتي نعيدها برافية بقاعدة </a:t>
            </a:r>
            <a:r>
              <a:rPr lang="ar-SA" sz="1700" dirty="0">
                <a:solidFill>
                  <a:srgbClr val="000000"/>
                </a:solidFill>
                <a:ea typeface="Times New Roman"/>
              </a:rPr>
              <a:t>متكونة من أيونين: السيزيوم بالاحداثيات </a:t>
            </a:r>
            <a:r>
              <a:rPr lang="fr-FR" sz="1700" dirty="0">
                <a:solidFill>
                  <a:srgbClr val="000000"/>
                </a:solidFill>
                <a:ea typeface="Times New Roman"/>
              </a:rPr>
              <a:t>(0,0,0)</a:t>
            </a:r>
            <a:r>
              <a:rPr lang="ar-SA" sz="1700" dirty="0">
                <a:solidFill>
                  <a:srgbClr val="000000"/>
                </a:solidFill>
                <a:ea typeface="Times New Roman"/>
              </a:rPr>
              <a:t> والكلور </a:t>
            </a:r>
            <a:r>
              <a:rPr lang="fr-FR" sz="1700" dirty="0">
                <a:solidFill>
                  <a:srgbClr val="000000"/>
                </a:solidFill>
                <a:ea typeface="Times New Roman"/>
              </a:rPr>
              <a:t>Cl-</a:t>
            </a:r>
            <a:r>
              <a:rPr lang="ar-SA" sz="1700" dirty="0">
                <a:solidFill>
                  <a:srgbClr val="000000"/>
                </a:solidFill>
                <a:ea typeface="Times New Roman"/>
              </a:rPr>
              <a:t> بالاحداثيات </a:t>
            </a:r>
            <a:r>
              <a:rPr lang="fr-FR" sz="1700" dirty="0">
                <a:solidFill>
                  <a:srgbClr val="000000"/>
                </a:solidFill>
                <a:ea typeface="Times New Roman"/>
              </a:rPr>
              <a:t>(1/2,1/2,1/2</a:t>
            </a:r>
            <a:r>
              <a:rPr lang="fr-FR" sz="1700" dirty="0" smtClean="0">
                <a:solidFill>
                  <a:srgbClr val="000000"/>
                </a:solidFill>
                <a:ea typeface="Times New Roman"/>
              </a:rPr>
              <a:t>)</a:t>
            </a:r>
            <a:r>
              <a:rPr lang="ar-DZ" sz="1700" dirty="0" smtClean="0">
                <a:solidFill>
                  <a:srgbClr val="000000"/>
                </a:solidFill>
                <a:ea typeface="Times New Roman"/>
              </a:rPr>
              <a:t> فنحصل على الشبكة البرافية لمركب كلوريد السيزيوم  والتي هي عبارة عن مكعب بسيط </a:t>
            </a:r>
            <a:r>
              <a:rPr lang="fr-FR" sz="1700" dirty="0" smtClean="0">
                <a:solidFill>
                  <a:srgbClr val="000000"/>
                </a:solidFill>
                <a:ea typeface="Times New Roman"/>
              </a:rPr>
              <a:t>SC</a:t>
            </a:r>
            <a:r>
              <a:rPr lang="ar-DZ" sz="1700" dirty="0" smtClean="0">
                <a:solidFill>
                  <a:srgbClr val="000000"/>
                </a:solidFill>
                <a:ea typeface="Times New Roman"/>
              </a:rPr>
              <a:t>.</a:t>
            </a:r>
          </a:p>
          <a:p>
            <a:pPr algn="just" rtl="1">
              <a:lnSpc>
                <a:spcPct val="150000"/>
              </a:lnSpc>
            </a:pPr>
            <a:endParaRPr lang="en-US" sz="1700" dirty="0">
              <a:solidFill>
                <a:srgbClr val="000000"/>
              </a:solidFill>
              <a:ea typeface="Times New Roman"/>
            </a:endParaRPr>
          </a:p>
          <a:p>
            <a:pPr lvl="0" algn="just" rtl="1">
              <a:lnSpc>
                <a:spcPct val="150000"/>
              </a:lnSpc>
            </a:pPr>
            <a:r>
              <a:rPr lang="ar-DZ" sz="1700" dirty="0" smtClean="0">
                <a:solidFill>
                  <a:srgbClr val="000000"/>
                </a:solidFill>
                <a:ea typeface="Times New Roman"/>
              </a:rPr>
              <a:t> </a:t>
            </a:r>
            <a:endParaRPr lang="ar-DZ" sz="1700" dirty="0">
              <a:solidFill>
                <a:srgbClr val="000000"/>
              </a:solidFill>
              <a:ea typeface="Times New Roman"/>
            </a:endParaRPr>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21</a:t>
            </a:r>
            <a:endParaRPr lang="en-US" altLang="en-US" b="1" dirty="0">
              <a:solidFill>
                <a:prstClr val="black"/>
              </a:solidFill>
              <a:latin typeface="Arial" charset="0"/>
            </a:endParaRPr>
          </a:p>
        </p:txBody>
      </p:sp>
      <p:pic>
        <p:nvPicPr>
          <p:cNvPr id="6" name="Image 25"/>
          <p:cNvPicPr/>
          <p:nvPr/>
        </p:nvPicPr>
        <p:blipFill rotWithShape="1">
          <a:blip r:embed="rId3">
            <a:extLst>
              <a:ext uri="{28A0092B-C50C-407E-A947-70E740481C1C}">
                <a14:useLocalDpi xmlns:a14="http://schemas.microsoft.com/office/drawing/2010/main" val="0"/>
              </a:ext>
            </a:extLst>
          </a:blip>
          <a:srcRect t="10717" b="29743"/>
          <a:stretch/>
        </p:blipFill>
        <p:spPr bwMode="auto">
          <a:xfrm>
            <a:off x="2880248" y="3976722"/>
            <a:ext cx="3924000" cy="1800000"/>
          </a:xfrm>
          <a:prstGeom prst="rect">
            <a:avLst/>
          </a:prstGeom>
          <a:ln>
            <a:noFill/>
          </a:ln>
          <a:extLst>
            <a:ext uri="{53640926-AAD7-44D8-BBD7-CCE9431645EC}">
              <a14:shadowObscured xmlns:a14="http://schemas.microsoft.com/office/drawing/2010/main"/>
            </a:ext>
          </a:extLst>
        </p:spPr>
      </p:pic>
      <p:sp>
        <p:nvSpPr>
          <p:cNvPr id="7" name="Text Box 10"/>
          <p:cNvSpPr txBox="1">
            <a:spLocks noChangeArrowheads="1"/>
          </p:cNvSpPr>
          <p:nvPr/>
        </p:nvSpPr>
        <p:spPr bwMode="auto">
          <a:xfrm>
            <a:off x="3186839" y="5949280"/>
            <a:ext cx="31133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التركيب البلوري لبلورة كلوريد السيزيوم</a:t>
            </a:r>
            <a:endParaRPr lang="en-US" altLang="en-US" dirty="0"/>
          </a:p>
        </p:txBody>
      </p:sp>
    </p:spTree>
    <p:extLst>
      <p:ext uri="{BB962C8B-B14F-4D97-AF65-F5344CB8AC3E}">
        <p14:creationId xmlns:p14="http://schemas.microsoft.com/office/powerpoint/2010/main" val="328789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just" rtl="1">
              <a:lnSpc>
                <a:spcPct val="150000"/>
              </a:lnSpc>
              <a:spcAft>
                <a:spcPts val="0"/>
              </a:spcAft>
            </a:pPr>
            <a:r>
              <a:rPr lang="ar-DZ" sz="1700" dirty="0" smtClean="0">
                <a:solidFill>
                  <a:srgbClr val="00B0F0"/>
                </a:solidFill>
                <a:latin typeface="Times New Roman"/>
                <a:ea typeface="Times New Roman"/>
              </a:rPr>
              <a:t>ج - </a:t>
            </a:r>
            <a:r>
              <a:rPr lang="ar-DZ" sz="1700" dirty="0">
                <a:solidFill>
                  <a:srgbClr val="00B0F0"/>
                </a:solidFill>
                <a:latin typeface="Times New Roman"/>
                <a:ea typeface="Times New Roman"/>
              </a:rPr>
              <a:t>التركيب  البلوري لبلورة </a:t>
            </a:r>
            <a:r>
              <a:rPr lang="ar-SA" sz="1700" dirty="0" smtClean="0">
                <a:solidFill>
                  <a:srgbClr val="00B0F0"/>
                </a:solidFill>
                <a:latin typeface="Times New Roman"/>
                <a:ea typeface="Times New Roman"/>
              </a:rPr>
              <a:t>كبريتيد </a:t>
            </a:r>
            <a:r>
              <a:rPr lang="ar-SA" sz="1700" dirty="0">
                <a:solidFill>
                  <a:srgbClr val="00B0F0"/>
                </a:solidFill>
                <a:latin typeface="Times New Roman"/>
                <a:ea typeface="Times New Roman"/>
              </a:rPr>
              <a:t>الزنك </a:t>
            </a:r>
            <a:r>
              <a:rPr lang="en-US" sz="1700" dirty="0" err="1">
                <a:solidFill>
                  <a:srgbClr val="00B0F0"/>
                </a:solidFill>
                <a:latin typeface="Times New Roman"/>
                <a:ea typeface="Times New Roman"/>
              </a:rPr>
              <a:t>ZnS</a:t>
            </a:r>
            <a:r>
              <a:rPr lang="ar-SA" sz="1700" dirty="0" smtClean="0">
                <a:solidFill>
                  <a:srgbClr val="00B0F0"/>
                </a:solidFill>
                <a:latin typeface="Times New Roman"/>
                <a:ea typeface="Times New Roman"/>
              </a:rPr>
              <a:t>: </a:t>
            </a:r>
            <a:endParaRPr lang="fr-FR" sz="1700" dirty="0">
              <a:solidFill>
                <a:srgbClr val="00B0F0"/>
              </a:solidFill>
              <a:latin typeface="Times New Roman"/>
              <a:ea typeface="Times New Roman"/>
            </a:endParaRPr>
          </a:p>
          <a:p>
            <a:pPr algn="just" rtl="1">
              <a:lnSpc>
                <a:spcPct val="150000"/>
              </a:lnSpc>
              <a:spcAft>
                <a:spcPts val="1000"/>
              </a:spcAft>
            </a:pPr>
            <a:r>
              <a:rPr lang="ar-DZ" sz="1700" dirty="0" smtClean="0">
                <a:solidFill>
                  <a:srgbClr val="000000"/>
                </a:solidFill>
                <a:ea typeface="Times New Roman"/>
              </a:rPr>
              <a:t>يتبلور المركب كبريتيد الزنك في بلورة مكعبة الشكل </a:t>
            </a:r>
            <a:r>
              <a:rPr lang="ar-DZ" sz="1700" dirty="0">
                <a:solidFill>
                  <a:srgbClr val="000000"/>
                </a:solidFill>
                <a:ea typeface="Times New Roman"/>
              </a:rPr>
              <a:t>بحيث تحتل  </a:t>
            </a:r>
            <a:r>
              <a:rPr lang="ar-SA" sz="1700" dirty="0">
                <a:solidFill>
                  <a:srgbClr val="000000"/>
                </a:solidFill>
                <a:ea typeface="Times New Roman"/>
              </a:rPr>
              <a:t>ذرات </a:t>
            </a:r>
            <a:r>
              <a:rPr lang="fr-FR" sz="1700" dirty="0">
                <a:solidFill>
                  <a:srgbClr val="000000"/>
                </a:solidFill>
                <a:ea typeface="Times New Roman"/>
              </a:rPr>
              <a:t>Zn</a:t>
            </a:r>
            <a:r>
              <a:rPr lang="ar-SA" sz="1700" dirty="0">
                <a:solidFill>
                  <a:srgbClr val="000000"/>
                </a:solidFill>
                <a:ea typeface="Times New Roman"/>
              </a:rPr>
              <a:t> المواقع (0,0,0),(1/</a:t>
            </a:r>
            <a:r>
              <a:rPr lang="ar-DZ" sz="1700" dirty="0">
                <a:solidFill>
                  <a:srgbClr val="000000"/>
                </a:solidFill>
                <a:ea typeface="Times New Roman"/>
              </a:rPr>
              <a:t>2</a:t>
            </a:r>
            <a:r>
              <a:rPr lang="ar-SA" sz="1700" dirty="0">
                <a:solidFill>
                  <a:srgbClr val="000000"/>
                </a:solidFill>
                <a:ea typeface="Times New Roman"/>
              </a:rPr>
              <a:t>,</a:t>
            </a:r>
            <a:r>
              <a:rPr lang="ar-DZ" sz="1700" dirty="0">
                <a:solidFill>
                  <a:srgbClr val="000000"/>
                </a:solidFill>
                <a:ea typeface="Times New Roman"/>
              </a:rPr>
              <a:t>1/2</a:t>
            </a:r>
            <a:r>
              <a:rPr lang="ar-SA" sz="1700" dirty="0">
                <a:solidFill>
                  <a:srgbClr val="000000"/>
                </a:solidFill>
                <a:ea typeface="Times New Roman"/>
              </a:rPr>
              <a:t>,</a:t>
            </a:r>
            <a:r>
              <a:rPr lang="ar-DZ" sz="1700" dirty="0">
                <a:solidFill>
                  <a:srgbClr val="000000"/>
                </a:solidFill>
                <a:ea typeface="Times New Roman"/>
              </a:rPr>
              <a:t>0</a:t>
            </a:r>
            <a:r>
              <a:rPr lang="ar-SA" sz="1700" dirty="0">
                <a:solidFill>
                  <a:srgbClr val="000000"/>
                </a:solidFill>
                <a:ea typeface="Times New Roman"/>
              </a:rPr>
              <a:t>), (</a:t>
            </a:r>
            <a:r>
              <a:rPr lang="ar-DZ" sz="1700" dirty="0">
                <a:solidFill>
                  <a:srgbClr val="000000"/>
                </a:solidFill>
                <a:ea typeface="Times New Roman"/>
              </a:rPr>
              <a:t>1/2</a:t>
            </a:r>
            <a:r>
              <a:rPr lang="ar-SA" sz="1700" dirty="0">
                <a:solidFill>
                  <a:srgbClr val="000000"/>
                </a:solidFill>
                <a:ea typeface="Times New Roman"/>
              </a:rPr>
              <a:t>,0,</a:t>
            </a:r>
            <a:r>
              <a:rPr lang="ar-DZ" sz="1700" dirty="0">
                <a:solidFill>
                  <a:srgbClr val="000000"/>
                </a:solidFill>
                <a:ea typeface="Times New Roman"/>
              </a:rPr>
              <a:t>1/2</a:t>
            </a:r>
            <a:r>
              <a:rPr lang="ar-SA" sz="1700" dirty="0">
                <a:solidFill>
                  <a:srgbClr val="000000"/>
                </a:solidFill>
                <a:ea typeface="Times New Roman"/>
              </a:rPr>
              <a:t>), (</a:t>
            </a:r>
            <a:r>
              <a:rPr lang="ar-DZ" sz="1700" dirty="0">
                <a:solidFill>
                  <a:srgbClr val="000000"/>
                </a:solidFill>
                <a:ea typeface="Times New Roman"/>
              </a:rPr>
              <a:t>0</a:t>
            </a:r>
            <a:r>
              <a:rPr lang="ar-SA" sz="1700" dirty="0">
                <a:solidFill>
                  <a:srgbClr val="000000"/>
                </a:solidFill>
                <a:ea typeface="Times New Roman"/>
              </a:rPr>
              <a:t>,</a:t>
            </a:r>
            <a:r>
              <a:rPr lang="ar-DZ" sz="1700" dirty="0">
                <a:solidFill>
                  <a:srgbClr val="000000"/>
                </a:solidFill>
                <a:ea typeface="Times New Roman"/>
              </a:rPr>
              <a:t>1/2</a:t>
            </a:r>
            <a:r>
              <a:rPr lang="ar-SA" sz="1700" dirty="0">
                <a:solidFill>
                  <a:srgbClr val="000000"/>
                </a:solidFill>
                <a:ea typeface="Times New Roman"/>
              </a:rPr>
              <a:t>,</a:t>
            </a:r>
            <a:r>
              <a:rPr lang="ar-DZ" sz="1700" dirty="0">
                <a:solidFill>
                  <a:srgbClr val="000000"/>
                </a:solidFill>
                <a:ea typeface="Times New Roman"/>
              </a:rPr>
              <a:t>1/2</a:t>
            </a:r>
            <a:r>
              <a:rPr lang="ar-SA" sz="1700" dirty="0">
                <a:solidFill>
                  <a:srgbClr val="000000"/>
                </a:solidFill>
                <a:ea typeface="Times New Roman"/>
              </a:rPr>
              <a:t>) و تشكل شبكة مكعبة ممركزة الوجوه، و </a:t>
            </a:r>
            <a:r>
              <a:rPr lang="ar-DZ" sz="1700" dirty="0" smtClean="0">
                <a:solidFill>
                  <a:srgbClr val="000000"/>
                </a:solidFill>
                <a:ea typeface="Times New Roman"/>
              </a:rPr>
              <a:t>تكون كل</a:t>
            </a:r>
            <a:r>
              <a:rPr lang="ar-SA" sz="1700" dirty="0" smtClean="0">
                <a:solidFill>
                  <a:srgbClr val="000000"/>
                </a:solidFill>
                <a:ea typeface="Times New Roman"/>
              </a:rPr>
              <a:t> </a:t>
            </a:r>
            <a:r>
              <a:rPr lang="ar-SA" sz="1700" dirty="0">
                <a:solidFill>
                  <a:srgbClr val="000000"/>
                </a:solidFill>
                <a:ea typeface="Times New Roman"/>
              </a:rPr>
              <a:t>ذرة</a:t>
            </a:r>
            <a:r>
              <a:rPr lang="ar-DZ" sz="1700" dirty="0">
                <a:solidFill>
                  <a:srgbClr val="000000"/>
                </a:solidFill>
                <a:ea typeface="Times New Roman"/>
              </a:rPr>
              <a:t> زنك </a:t>
            </a:r>
            <a:r>
              <a:rPr lang="fr-FR" sz="1700" dirty="0">
                <a:solidFill>
                  <a:srgbClr val="000000"/>
                </a:solidFill>
                <a:ea typeface="Times New Roman"/>
              </a:rPr>
              <a:t>Zn</a:t>
            </a:r>
            <a:r>
              <a:rPr lang="ar-SA" sz="1700" dirty="0">
                <a:solidFill>
                  <a:srgbClr val="000000"/>
                </a:solidFill>
                <a:ea typeface="Times New Roman"/>
              </a:rPr>
              <a:t> محاطة بأربع</a:t>
            </a:r>
            <a:r>
              <a:rPr lang="ar-DZ" sz="1700" dirty="0">
                <a:solidFill>
                  <a:srgbClr val="000000"/>
                </a:solidFill>
                <a:ea typeface="Times New Roman"/>
              </a:rPr>
              <a:t> ذرات من الكبريت</a:t>
            </a:r>
            <a:r>
              <a:rPr lang="ar-SA" sz="1700" dirty="0">
                <a:solidFill>
                  <a:srgbClr val="000000"/>
                </a:solidFill>
                <a:ea typeface="Times New Roman"/>
              </a:rPr>
              <a:t> </a:t>
            </a:r>
            <a:r>
              <a:rPr lang="fr-FR" sz="1700" dirty="0">
                <a:solidFill>
                  <a:srgbClr val="000000"/>
                </a:solidFill>
                <a:ea typeface="Times New Roman"/>
              </a:rPr>
              <a:t>S</a:t>
            </a:r>
            <a:r>
              <a:rPr lang="ar-SA" sz="1700" dirty="0">
                <a:solidFill>
                  <a:srgbClr val="000000"/>
                </a:solidFill>
                <a:ea typeface="Times New Roman"/>
              </a:rPr>
              <a:t>. </a:t>
            </a:r>
            <a:r>
              <a:rPr lang="ar-DZ" sz="1700" dirty="0">
                <a:solidFill>
                  <a:srgbClr val="000000"/>
                </a:solidFill>
                <a:ea typeface="Times New Roman"/>
              </a:rPr>
              <a:t>بينما</a:t>
            </a:r>
            <a:r>
              <a:rPr lang="ar-SA" sz="1700" dirty="0">
                <a:solidFill>
                  <a:srgbClr val="000000"/>
                </a:solidFill>
                <a:ea typeface="Times New Roman"/>
              </a:rPr>
              <a:t> ذرات الكبريت </a:t>
            </a:r>
            <a:r>
              <a:rPr lang="ar-DZ" sz="1700" dirty="0">
                <a:solidFill>
                  <a:srgbClr val="000000"/>
                </a:solidFill>
                <a:ea typeface="Times New Roman"/>
              </a:rPr>
              <a:t>فهي </a:t>
            </a:r>
            <a:r>
              <a:rPr lang="ar-SA" sz="1700" dirty="0">
                <a:solidFill>
                  <a:srgbClr val="000000"/>
                </a:solidFill>
                <a:ea typeface="Times New Roman"/>
              </a:rPr>
              <a:t>تشغل المواقع: (</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3/4</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3/4</a:t>
            </a:r>
            <a:r>
              <a:rPr lang="ar-SA" sz="1700" dirty="0">
                <a:solidFill>
                  <a:srgbClr val="000000"/>
                </a:solidFill>
                <a:ea typeface="Times New Roman"/>
              </a:rPr>
              <a:t>), (</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3/4</a:t>
            </a:r>
            <a:r>
              <a:rPr lang="ar-SA" sz="1700" dirty="0">
                <a:solidFill>
                  <a:srgbClr val="000000"/>
                </a:solidFill>
                <a:ea typeface="Times New Roman"/>
              </a:rPr>
              <a:t>,</a:t>
            </a:r>
            <a:r>
              <a:rPr lang="ar-DZ" sz="1700" dirty="0">
                <a:solidFill>
                  <a:srgbClr val="000000"/>
                </a:solidFill>
                <a:ea typeface="Times New Roman"/>
              </a:rPr>
              <a:t>3/4</a:t>
            </a:r>
            <a:r>
              <a:rPr lang="ar-SA" sz="1700" dirty="0">
                <a:solidFill>
                  <a:srgbClr val="000000"/>
                </a:solidFill>
                <a:ea typeface="Times New Roman"/>
              </a:rPr>
              <a:t>), (</a:t>
            </a:r>
            <a:r>
              <a:rPr lang="ar-DZ" sz="1700" dirty="0">
                <a:solidFill>
                  <a:srgbClr val="000000"/>
                </a:solidFill>
                <a:ea typeface="Times New Roman"/>
              </a:rPr>
              <a:t>3/4</a:t>
            </a:r>
            <a:r>
              <a:rPr lang="ar-SA" sz="1700" dirty="0">
                <a:solidFill>
                  <a:srgbClr val="000000"/>
                </a:solidFill>
                <a:ea typeface="Times New Roman"/>
              </a:rPr>
              <a:t>,</a:t>
            </a:r>
            <a:r>
              <a:rPr lang="ar-DZ" sz="1700" dirty="0">
                <a:solidFill>
                  <a:srgbClr val="000000"/>
                </a:solidFill>
                <a:ea typeface="Times New Roman"/>
              </a:rPr>
              <a:t>3/4</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 </a:t>
            </a:r>
            <a:r>
              <a:rPr lang="ar-DZ" sz="1700" dirty="0" smtClean="0">
                <a:solidFill>
                  <a:srgbClr val="000000"/>
                </a:solidFill>
                <a:ea typeface="Times New Roman"/>
              </a:rPr>
              <a:t>مشكلة</a:t>
            </a:r>
            <a:r>
              <a:rPr lang="ar-SA" sz="1700" dirty="0" smtClean="0">
                <a:solidFill>
                  <a:srgbClr val="000000"/>
                </a:solidFill>
                <a:ea typeface="Times New Roman"/>
              </a:rPr>
              <a:t> </a:t>
            </a:r>
            <a:r>
              <a:rPr lang="ar-SA" sz="1700" dirty="0">
                <a:solidFill>
                  <a:srgbClr val="000000"/>
                </a:solidFill>
                <a:ea typeface="Times New Roman"/>
              </a:rPr>
              <a:t>أيضا شبكة مكعبة ممركزة الوجوه </a:t>
            </a:r>
            <a:r>
              <a:rPr lang="ar-SA" sz="1700" dirty="0" smtClean="0">
                <a:solidFill>
                  <a:srgbClr val="000000"/>
                </a:solidFill>
                <a:ea typeface="Times New Roman"/>
              </a:rPr>
              <a:t>متداخلة </a:t>
            </a:r>
            <a:r>
              <a:rPr lang="ar-SA" sz="1700" dirty="0">
                <a:solidFill>
                  <a:srgbClr val="000000"/>
                </a:solidFill>
                <a:ea typeface="Times New Roman"/>
              </a:rPr>
              <a:t>مع شبكة الزنك </a:t>
            </a:r>
            <a:r>
              <a:rPr lang="ar-DZ" sz="1700" dirty="0" smtClean="0">
                <a:solidFill>
                  <a:srgbClr val="000000"/>
                </a:solidFill>
                <a:ea typeface="Times New Roman"/>
              </a:rPr>
              <a:t>بحيث</a:t>
            </a:r>
            <a:r>
              <a:rPr lang="ar-SA" sz="1700" dirty="0" smtClean="0">
                <a:solidFill>
                  <a:srgbClr val="000000"/>
                </a:solidFill>
                <a:ea typeface="Times New Roman"/>
              </a:rPr>
              <a:t> </a:t>
            </a:r>
            <a:r>
              <a:rPr lang="ar-SA" sz="1700" dirty="0">
                <a:solidFill>
                  <a:srgbClr val="000000"/>
                </a:solidFill>
                <a:ea typeface="Times New Roman"/>
              </a:rPr>
              <a:t>كل ذرة </a:t>
            </a:r>
            <a:r>
              <a:rPr lang="en-US" sz="1700" dirty="0">
                <a:solidFill>
                  <a:srgbClr val="000000"/>
                </a:solidFill>
                <a:ea typeface="Times New Roman"/>
              </a:rPr>
              <a:t>S </a:t>
            </a:r>
            <a:r>
              <a:rPr lang="ar-DZ" sz="1700" dirty="0" smtClean="0">
                <a:solidFill>
                  <a:srgbClr val="000000"/>
                </a:solidFill>
                <a:ea typeface="Times New Roman"/>
              </a:rPr>
              <a:t> تكون </a:t>
            </a:r>
            <a:r>
              <a:rPr lang="ar-SA" sz="1700" dirty="0" smtClean="0">
                <a:solidFill>
                  <a:srgbClr val="000000"/>
                </a:solidFill>
                <a:ea typeface="Times New Roman"/>
              </a:rPr>
              <a:t>محاطة </a:t>
            </a:r>
            <a:r>
              <a:rPr lang="ar-SA" sz="1700" dirty="0">
                <a:solidFill>
                  <a:srgbClr val="000000"/>
                </a:solidFill>
                <a:ea typeface="Times New Roman"/>
              </a:rPr>
              <a:t>بأربع ذرات </a:t>
            </a:r>
            <a:r>
              <a:rPr lang="en-US" sz="1700" dirty="0" smtClean="0">
                <a:solidFill>
                  <a:srgbClr val="000000"/>
                </a:solidFill>
                <a:ea typeface="Times New Roman"/>
              </a:rPr>
              <a:t>Zn</a:t>
            </a:r>
            <a:r>
              <a:rPr lang="ar-DZ" sz="1700" dirty="0" smtClean="0">
                <a:solidFill>
                  <a:srgbClr val="000000"/>
                </a:solidFill>
                <a:ea typeface="Times New Roman"/>
              </a:rPr>
              <a:t> وبهذا  يكون التركيب البلوري لمركب كبريتيد الزنك  يشبه التركيب البلوري للماس إلا أن الإختلاف الجوهري الواضح بين التركيبين  هو أنه في التركيب البلوري للماس تكون قاعدة التركيب البلوري  تتكون من ذرتين من الكاربون،أما في التركيب البلوري لكبريتيد </a:t>
            </a:r>
            <a:r>
              <a:rPr lang="ar-DZ" sz="1700" dirty="0">
                <a:solidFill>
                  <a:srgbClr val="000000"/>
                </a:solidFill>
                <a:ea typeface="Times New Roman"/>
              </a:rPr>
              <a:t>الزنك </a:t>
            </a:r>
            <a:r>
              <a:rPr lang="ar-DZ" sz="1700" dirty="0" smtClean="0">
                <a:solidFill>
                  <a:srgbClr val="000000"/>
                </a:solidFill>
                <a:ea typeface="Times New Roman"/>
              </a:rPr>
              <a:t>فإن قاعدة التركيب البلوري تتكون من ذرتين مختلفتين (ذرة من الكبريت  وذرة من الزنك) والشكل أدناه يبين التركيب البلوري لبلورة </a:t>
            </a:r>
            <a:r>
              <a:rPr lang="ar-DZ" sz="1700" dirty="0">
                <a:solidFill>
                  <a:srgbClr val="000000"/>
                </a:solidFill>
                <a:ea typeface="Times New Roman"/>
              </a:rPr>
              <a:t>كبريتيد الزنك </a:t>
            </a:r>
            <a:r>
              <a:rPr lang="ar-DZ" sz="1700" dirty="0" smtClean="0">
                <a:solidFill>
                  <a:srgbClr val="000000"/>
                </a:solidFill>
                <a:ea typeface="Times New Roman"/>
              </a:rPr>
              <a:t>التي تبدو بأنها شبكتها غير برافية </a:t>
            </a:r>
            <a:r>
              <a:rPr lang="ar-DZ" sz="1700" dirty="0">
                <a:solidFill>
                  <a:srgbClr val="000000"/>
                </a:solidFill>
                <a:ea typeface="Times New Roman"/>
              </a:rPr>
              <a:t>والتي نعيدها برافية بقاعدة </a:t>
            </a:r>
            <a:r>
              <a:rPr lang="ar-SA" sz="1700" dirty="0">
                <a:solidFill>
                  <a:srgbClr val="000000"/>
                </a:solidFill>
                <a:ea typeface="Times New Roman"/>
              </a:rPr>
              <a:t>متكونة من </a:t>
            </a:r>
            <a:r>
              <a:rPr lang="ar-DZ" sz="1700" dirty="0" smtClean="0">
                <a:solidFill>
                  <a:srgbClr val="000000"/>
                </a:solidFill>
                <a:ea typeface="Times New Roman"/>
              </a:rPr>
              <a:t>ذرتين الزنك </a:t>
            </a:r>
            <a:r>
              <a:rPr lang="fr-FR" sz="1700" dirty="0">
                <a:solidFill>
                  <a:srgbClr val="000000"/>
                </a:solidFill>
                <a:ea typeface="Times New Roman"/>
              </a:rPr>
              <a:t>Zn</a:t>
            </a:r>
            <a:r>
              <a:rPr lang="ar-SA" sz="1700" dirty="0" smtClean="0">
                <a:solidFill>
                  <a:srgbClr val="000000"/>
                </a:solidFill>
                <a:ea typeface="Times New Roman"/>
              </a:rPr>
              <a:t> </a:t>
            </a:r>
            <a:r>
              <a:rPr lang="ar-SA" sz="1700" dirty="0">
                <a:solidFill>
                  <a:srgbClr val="000000"/>
                </a:solidFill>
                <a:ea typeface="Times New Roman"/>
              </a:rPr>
              <a:t>بالاحداثيات </a:t>
            </a:r>
            <a:r>
              <a:rPr lang="fr-FR" sz="1700" dirty="0">
                <a:solidFill>
                  <a:srgbClr val="000000"/>
                </a:solidFill>
                <a:ea typeface="Times New Roman"/>
              </a:rPr>
              <a:t>(0,0,0)</a:t>
            </a:r>
            <a:r>
              <a:rPr lang="ar-SA" sz="1700" dirty="0">
                <a:solidFill>
                  <a:srgbClr val="000000"/>
                </a:solidFill>
                <a:ea typeface="Times New Roman"/>
              </a:rPr>
              <a:t> </a:t>
            </a:r>
            <a:r>
              <a:rPr lang="ar-SA" sz="1700" dirty="0" smtClean="0">
                <a:solidFill>
                  <a:srgbClr val="000000"/>
                </a:solidFill>
                <a:ea typeface="Times New Roman"/>
              </a:rPr>
              <a:t>و</a:t>
            </a:r>
            <a:r>
              <a:rPr lang="ar-DZ" sz="1700" dirty="0" smtClean="0">
                <a:solidFill>
                  <a:srgbClr val="000000"/>
                </a:solidFill>
                <a:ea typeface="Times New Roman"/>
              </a:rPr>
              <a:t>الكبريت</a:t>
            </a:r>
            <a:r>
              <a:rPr lang="ar-SA" sz="1700" dirty="0" smtClean="0">
                <a:solidFill>
                  <a:srgbClr val="000000"/>
                </a:solidFill>
                <a:ea typeface="Times New Roman"/>
              </a:rPr>
              <a:t> </a:t>
            </a:r>
            <a:r>
              <a:rPr lang="en-US" sz="1700" dirty="0" smtClean="0">
                <a:solidFill>
                  <a:srgbClr val="000000"/>
                </a:solidFill>
                <a:ea typeface="Times New Roman"/>
              </a:rPr>
              <a:t>S</a:t>
            </a:r>
            <a:r>
              <a:rPr lang="ar-DZ" sz="1700" dirty="0" smtClean="0">
                <a:solidFill>
                  <a:srgbClr val="000000"/>
                </a:solidFill>
                <a:ea typeface="Times New Roman"/>
              </a:rPr>
              <a:t> </a:t>
            </a:r>
            <a:r>
              <a:rPr lang="ar-SA" sz="1700" dirty="0" smtClean="0">
                <a:solidFill>
                  <a:srgbClr val="000000"/>
                </a:solidFill>
                <a:ea typeface="Times New Roman"/>
              </a:rPr>
              <a:t>بالاحداثيات  </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1/4</a:t>
            </a:r>
            <a:r>
              <a:rPr lang="ar-SA" sz="1700" dirty="0">
                <a:solidFill>
                  <a:srgbClr val="000000"/>
                </a:solidFill>
                <a:ea typeface="Times New Roman"/>
              </a:rPr>
              <a:t>,</a:t>
            </a:r>
            <a:r>
              <a:rPr lang="ar-DZ" sz="1700" dirty="0">
                <a:solidFill>
                  <a:srgbClr val="000000"/>
                </a:solidFill>
                <a:ea typeface="Times New Roman"/>
              </a:rPr>
              <a:t>1/4</a:t>
            </a:r>
            <a:r>
              <a:rPr lang="ar-SA" sz="1700" dirty="0" smtClean="0">
                <a:solidFill>
                  <a:srgbClr val="000000"/>
                </a:solidFill>
                <a:ea typeface="Times New Roman"/>
              </a:rPr>
              <a:t>), </a:t>
            </a:r>
            <a:r>
              <a:rPr lang="ar-DZ" sz="1700" dirty="0" smtClean="0">
                <a:solidFill>
                  <a:srgbClr val="000000"/>
                </a:solidFill>
                <a:ea typeface="Times New Roman"/>
              </a:rPr>
              <a:t>فنحصل </a:t>
            </a:r>
            <a:r>
              <a:rPr lang="ar-DZ" sz="1700" dirty="0">
                <a:solidFill>
                  <a:srgbClr val="000000"/>
                </a:solidFill>
                <a:ea typeface="Times New Roman"/>
              </a:rPr>
              <a:t>على الشبكة البرافية لمركب كبريتيد الزنك </a:t>
            </a:r>
            <a:r>
              <a:rPr lang="ar-DZ" sz="1700" dirty="0" smtClean="0">
                <a:solidFill>
                  <a:srgbClr val="000000"/>
                </a:solidFill>
                <a:ea typeface="Times New Roman"/>
              </a:rPr>
              <a:t>والتي </a:t>
            </a:r>
            <a:r>
              <a:rPr lang="ar-DZ" sz="1700" dirty="0">
                <a:solidFill>
                  <a:srgbClr val="000000"/>
                </a:solidFill>
                <a:ea typeface="Times New Roman"/>
              </a:rPr>
              <a:t>هي عبارة عن مكعب </a:t>
            </a:r>
            <a:r>
              <a:rPr lang="ar-DZ" sz="1700" dirty="0" smtClean="0">
                <a:solidFill>
                  <a:srgbClr val="000000"/>
                </a:solidFill>
                <a:ea typeface="Times New Roman"/>
              </a:rPr>
              <a:t>ممركز السطوح </a:t>
            </a:r>
            <a:r>
              <a:rPr lang="fr-FR" sz="1700" dirty="0" smtClean="0">
                <a:solidFill>
                  <a:srgbClr val="000000"/>
                </a:solidFill>
                <a:ea typeface="Times New Roman"/>
              </a:rPr>
              <a:t>FCC </a:t>
            </a:r>
            <a:r>
              <a:rPr lang="ar-DZ" sz="1700" dirty="0" smtClean="0">
                <a:solidFill>
                  <a:srgbClr val="000000"/>
                </a:solidFill>
                <a:ea typeface="Times New Roman"/>
              </a:rPr>
              <a:t> .</a:t>
            </a:r>
            <a:endParaRPr lang="en-US" sz="1700" dirty="0" smtClean="0">
              <a:solidFill>
                <a:srgbClr val="000000"/>
              </a:solidFill>
              <a:ea typeface="Times New Roman"/>
            </a:endParaRPr>
          </a:p>
          <a:p>
            <a:r>
              <a:rPr lang="ar-SA" sz="1700" dirty="0" smtClean="0">
                <a:solidFill>
                  <a:srgbClr val="000000"/>
                </a:solidFill>
                <a:ea typeface="Times New Roman"/>
              </a:rPr>
              <a:t> </a:t>
            </a:r>
            <a:endParaRPr lang="ar-DZ" sz="1700" dirty="0" smtClean="0">
              <a:solidFill>
                <a:srgbClr val="000000"/>
              </a:solidFill>
              <a:ea typeface="Times New Roman"/>
            </a:endParaRPr>
          </a:p>
          <a:p>
            <a:pPr algn="just" rtl="1">
              <a:lnSpc>
                <a:spcPct val="150000"/>
              </a:lnSpc>
            </a:pPr>
            <a:r>
              <a:rPr lang="ar-DZ" sz="1700" dirty="0" smtClean="0">
                <a:solidFill>
                  <a:srgbClr val="000000"/>
                </a:solidFill>
                <a:ea typeface="Times New Roman"/>
              </a:rPr>
              <a:t>  </a:t>
            </a:r>
            <a:endParaRPr lang="ar-DZ" sz="1700" dirty="0">
              <a:solidFill>
                <a:srgbClr val="000000"/>
              </a:solidFill>
              <a:ea typeface="Times New Roman"/>
            </a:endParaRPr>
          </a:p>
          <a:p>
            <a:pPr lvl="0" algn="just" rtl="1">
              <a:lnSpc>
                <a:spcPct val="150000"/>
              </a:lnSpc>
              <a:spcAft>
                <a:spcPts val="1000"/>
              </a:spcAft>
            </a:pPr>
            <a:endParaRPr lang="en-US" sz="2000" dirty="0">
              <a:solidFill>
                <a:srgbClr val="00B0F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22</a:t>
            </a:r>
            <a:endParaRPr lang="en-US" altLang="en-US" b="1" dirty="0">
              <a:solidFill>
                <a:prstClr val="black"/>
              </a:solidFill>
              <a:latin typeface="Arial" charset="0"/>
            </a:endParaRPr>
          </a:p>
        </p:txBody>
      </p:sp>
      <p:sp>
        <p:nvSpPr>
          <p:cNvPr id="7" name="Text Box 10"/>
          <p:cNvSpPr txBox="1">
            <a:spLocks noChangeArrowheads="1"/>
          </p:cNvSpPr>
          <p:nvPr/>
        </p:nvSpPr>
        <p:spPr bwMode="auto">
          <a:xfrm>
            <a:off x="3186839" y="6300028"/>
            <a:ext cx="29225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التركيب البلوري لبلورة </a:t>
            </a:r>
            <a:r>
              <a:rPr lang="ar-DZ" sz="1700" dirty="0">
                <a:solidFill>
                  <a:srgbClr val="000000"/>
                </a:solidFill>
                <a:ea typeface="Times New Roman"/>
              </a:rPr>
              <a:t>كبريتيد الزنك </a:t>
            </a:r>
            <a:endParaRPr lang="en-US" altLang="en-US" dirty="0"/>
          </a:p>
        </p:txBody>
      </p:sp>
      <p:pic>
        <p:nvPicPr>
          <p:cNvPr id="8" name="Image 26"/>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43345" b="7073"/>
          <a:stretch/>
        </p:blipFill>
        <p:spPr bwMode="auto">
          <a:xfrm>
            <a:off x="3695164" y="4173309"/>
            <a:ext cx="2414270" cy="19919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319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lvl="0" algn="r" rtl="1">
              <a:lnSpc>
                <a:spcPct val="150000"/>
              </a:lnSpc>
              <a:spcBef>
                <a:spcPts val="0"/>
              </a:spcBef>
              <a:tabLst>
                <a:tab pos="457200" algn="l"/>
              </a:tabLst>
            </a:pPr>
            <a:r>
              <a:rPr lang="ar-DZ" sz="2000" dirty="0" smtClean="0">
                <a:solidFill>
                  <a:srgbClr val="00B0F0"/>
                </a:solidFill>
                <a:ea typeface="Times New Roman"/>
              </a:rPr>
              <a:t>2- الشبكة البلورية:</a:t>
            </a:r>
          </a:p>
          <a:p>
            <a:pPr algn="just" rtl="1">
              <a:lnSpc>
                <a:spcPct val="150000"/>
              </a:lnSpc>
              <a:spcAft>
                <a:spcPts val="1000"/>
              </a:spcAft>
            </a:pPr>
            <a:r>
              <a:rPr lang="ar-SA" sz="1800" dirty="0">
                <a:solidFill>
                  <a:prstClr val="black"/>
                </a:solidFill>
                <a:ea typeface="Times New Roman"/>
              </a:rPr>
              <a:t>التركيب الداخلي لكافة بلورات المواد هو عبارة عن توزيع فضائي للذرات أو الجزيئات أو تجمعاتهما. فالذرة الواحدة أو الجزيئة الواحدة أو التجمع الذري أو التجمع الجزيئي عند تكراره في الفضاء يكون طرازا نطلق عليه التركيب البلوري. إن وحدة الطراز التي عند تكرارها في الفضاء تكون الطراز كله نطلق عليها اسم القاعدة أو الأساس </a:t>
            </a:r>
            <a:r>
              <a:rPr lang="fr-FR" sz="1800" dirty="0">
                <a:solidFill>
                  <a:prstClr val="black"/>
                </a:solidFill>
                <a:ea typeface="Times New Roman"/>
              </a:rPr>
              <a:t>(Basis)</a:t>
            </a:r>
            <a:r>
              <a:rPr lang="ar-SA" sz="1800" dirty="0">
                <a:solidFill>
                  <a:prstClr val="black"/>
                </a:solidFill>
                <a:ea typeface="Times New Roman"/>
              </a:rPr>
              <a:t>. و القاعدة  تختلف حسب نوع البلورات فقد تكون ذرة واحدة فقط أو جزيئة مفردة و قد تكون تجمع ذري أو تجمع </a:t>
            </a:r>
            <a:r>
              <a:rPr lang="ar-SA" sz="1800" dirty="0" smtClean="0">
                <a:solidFill>
                  <a:prstClr val="black"/>
                </a:solidFill>
                <a:ea typeface="Times New Roman"/>
              </a:rPr>
              <a:t>جزيئي.</a:t>
            </a:r>
            <a:r>
              <a:rPr lang="ar-DZ" sz="1800" dirty="0" smtClean="0">
                <a:solidFill>
                  <a:prstClr val="black"/>
                </a:solidFill>
                <a:ea typeface="Times New Roman"/>
              </a:rPr>
              <a:t>إن </a:t>
            </a:r>
            <a:r>
              <a:rPr lang="ar-SA" sz="1800" dirty="0" smtClean="0">
                <a:solidFill>
                  <a:prstClr val="black"/>
                </a:solidFill>
                <a:ea typeface="Times New Roman"/>
              </a:rPr>
              <a:t>تكرار </a:t>
            </a:r>
            <a:r>
              <a:rPr lang="ar-SA" sz="1800" dirty="0">
                <a:solidFill>
                  <a:prstClr val="black"/>
                </a:solidFill>
                <a:ea typeface="Times New Roman"/>
              </a:rPr>
              <a:t>القاعدة في الفضاء ليس عشوائيا بل يتم وفق قوانين طبيعية معينة هي قوانين تناظر البلورات. و أهم قانون تناظر ينطبق على كل أنواع البلورات هو التناظر الإنسحابي </a:t>
            </a:r>
            <a:r>
              <a:rPr lang="fr-FR" sz="1800" dirty="0">
                <a:solidFill>
                  <a:prstClr val="black"/>
                </a:solidFill>
                <a:ea typeface="Times New Roman"/>
              </a:rPr>
              <a:t>(Translation)</a:t>
            </a:r>
            <a:r>
              <a:rPr lang="ar-SA" sz="1800" dirty="0">
                <a:solidFill>
                  <a:prstClr val="black"/>
                </a:solidFill>
                <a:ea typeface="Times New Roman"/>
              </a:rPr>
              <a:t> و لمعرفة مثل هذا التناظر ندرس البلورة (أو الطراز) ببعدين </a:t>
            </a:r>
            <a:r>
              <a:rPr lang="ar-SA" sz="1800" dirty="0" smtClean="0">
                <a:solidFill>
                  <a:prstClr val="black"/>
                </a:solidFill>
                <a:ea typeface="Times New Roman"/>
              </a:rPr>
              <a:t>حيث </a:t>
            </a:r>
            <a:r>
              <a:rPr lang="ar-SA" sz="1800" dirty="0">
                <a:solidFill>
                  <a:prstClr val="black"/>
                </a:solidFill>
                <a:ea typeface="Times New Roman"/>
              </a:rPr>
              <a:t>عنصر الطراز أو القاعدة هو الحرف </a:t>
            </a:r>
            <a:r>
              <a:rPr lang="fr-FR" sz="1800" dirty="0">
                <a:solidFill>
                  <a:prstClr val="black"/>
                </a:solidFill>
                <a:ea typeface="Times New Roman"/>
              </a:rPr>
              <a:t>p </a:t>
            </a:r>
            <a:r>
              <a:rPr lang="ar-SA" sz="1800" dirty="0">
                <a:solidFill>
                  <a:prstClr val="black"/>
                </a:solidFill>
                <a:ea typeface="Times New Roman"/>
              </a:rPr>
              <a:t>( الذي يقابل في التركيب البلوري ذرة أو جزيئة أو تجمع ذري أو تجمع جزيئي)</a:t>
            </a:r>
            <a:r>
              <a:rPr lang="fr-FR" sz="1800" dirty="0">
                <a:solidFill>
                  <a:prstClr val="black"/>
                </a:solidFill>
                <a:ea typeface="Times New Roman"/>
              </a:rPr>
              <a:t>. </a:t>
            </a:r>
            <a:endParaRPr lang="en-US" sz="1800" dirty="0">
              <a:solidFill>
                <a:prstClr val="black"/>
              </a:solidFill>
              <a:ea typeface="Times New Roman"/>
            </a:endParaRPr>
          </a:p>
          <a:p>
            <a:pPr lvl="0" algn="r" rtl="1">
              <a:lnSpc>
                <a:spcPct val="150000"/>
              </a:lnSpc>
              <a:spcBef>
                <a:spcPts val="0"/>
              </a:spcBef>
              <a:tabLst>
                <a:tab pos="457200" algn="l"/>
              </a:tabLst>
            </a:pPr>
            <a:endParaRPr lang="ar-DZ" sz="2000" dirty="0">
              <a:solidFill>
                <a:srgbClr val="00B0F0"/>
              </a:solidFill>
              <a:ea typeface="Times New Roman"/>
            </a:endParaRPr>
          </a:p>
          <a:p>
            <a:endParaRPr lang="ar-DZ" dirty="0" smtClean="0"/>
          </a:p>
          <a:p>
            <a:endParaRPr lang="ar-DZ" dirty="0"/>
          </a:p>
          <a:p>
            <a:endParaRPr lang="ar-DZ" dirty="0" smtClean="0"/>
          </a:p>
          <a:p>
            <a:endParaRPr lang="fr-FR" sz="1800" dirty="0" smtClean="0">
              <a:solidFill>
                <a:prstClr val="black"/>
              </a:solidFill>
              <a:ea typeface="Times New Roman"/>
            </a:endParaRPr>
          </a:p>
          <a:p>
            <a:pPr rtl="1"/>
            <a:r>
              <a:rPr lang="ar-DZ" sz="1800" dirty="0" smtClean="0">
                <a:solidFill>
                  <a:prstClr val="black"/>
                </a:solidFill>
                <a:ea typeface="Times New Roman"/>
              </a:rPr>
              <a:t>الشبكة                                                                                     الطراز</a:t>
            </a:r>
            <a:endParaRPr lang="ar-DZ" sz="1800" dirty="0">
              <a:solidFill>
                <a:prstClr val="black"/>
              </a:solidFill>
              <a:ea typeface="Times New Roman"/>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3</a:t>
            </a:r>
            <a:endParaRPr lang="en-US" altLang="en-US" b="1" dirty="0">
              <a:solidFill>
                <a:prstClr val="black"/>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645024"/>
            <a:ext cx="2322513"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711" y="3573016"/>
            <a:ext cx="2090737"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081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lnSpcReduction="10000"/>
          </a:bodyPr>
          <a:lstStyle/>
          <a:p>
            <a:pPr algn="just" rtl="1">
              <a:lnSpc>
                <a:spcPct val="150000"/>
              </a:lnSpc>
              <a:spcAft>
                <a:spcPts val="1000"/>
              </a:spcAft>
            </a:pPr>
            <a:r>
              <a:rPr lang="ar-SA" sz="1800" dirty="0">
                <a:solidFill>
                  <a:prstClr val="black"/>
                </a:solidFill>
                <a:ea typeface="Times New Roman"/>
              </a:rPr>
              <a:t>فلو استبدلنا كل قاعدة </a:t>
            </a:r>
            <a:r>
              <a:rPr lang="fr-FR" sz="1800" dirty="0" smtClean="0">
                <a:solidFill>
                  <a:prstClr val="black"/>
                </a:solidFill>
                <a:ea typeface="Times New Roman"/>
              </a:rPr>
              <a:t>p</a:t>
            </a:r>
            <a:r>
              <a:rPr lang="ar-DZ" sz="1800" dirty="0" smtClean="0">
                <a:solidFill>
                  <a:prstClr val="black"/>
                </a:solidFill>
                <a:ea typeface="Times New Roman"/>
              </a:rPr>
              <a:t> </a:t>
            </a:r>
            <a:r>
              <a:rPr lang="ar-SA" sz="1800" dirty="0" smtClean="0">
                <a:solidFill>
                  <a:prstClr val="black"/>
                </a:solidFill>
                <a:ea typeface="Times New Roman"/>
              </a:rPr>
              <a:t> </a:t>
            </a:r>
            <a:r>
              <a:rPr lang="ar-SA" sz="1800" dirty="0">
                <a:solidFill>
                  <a:prstClr val="black"/>
                </a:solidFill>
                <a:ea typeface="Times New Roman"/>
              </a:rPr>
              <a:t>بنقطة نسميها عقدة </a:t>
            </a:r>
            <a:r>
              <a:rPr lang="ar-DZ" sz="1800" dirty="0" smtClean="0">
                <a:solidFill>
                  <a:prstClr val="black"/>
                </a:solidFill>
                <a:ea typeface="Times New Roman"/>
              </a:rPr>
              <a:t>فإن كل النقاط الناتجة تسمى بالشبكة النقطية، ويمكننا الحصول على التركيب البلوري (الشبكة البلورية) وذلك بوضع نفس الأساس أو القاعدة عند كل نقطة من نقاط الشبكة وبهذا يمنكننا كتابة العلاقة بين الشبكة النقطية والأساس والتركيب البلوري على النحو التالي :</a:t>
            </a:r>
          </a:p>
          <a:p>
            <a:pPr lvl="0" rtl="1">
              <a:lnSpc>
                <a:spcPct val="150000"/>
              </a:lnSpc>
              <a:spcAft>
                <a:spcPts val="1000"/>
              </a:spcAft>
            </a:pPr>
            <a:r>
              <a:rPr lang="ar-DZ" sz="1800" dirty="0" smtClean="0">
                <a:solidFill>
                  <a:srgbClr val="FF0000"/>
                </a:solidFill>
                <a:ea typeface="Times New Roman"/>
              </a:rPr>
              <a:t>شبكة نقطية  + أساس (قاعدة)=</a:t>
            </a:r>
            <a:r>
              <a:rPr lang="ar-DZ" sz="1800" dirty="0">
                <a:solidFill>
                  <a:srgbClr val="FF0000"/>
                </a:solidFill>
                <a:ea typeface="Times New Roman"/>
              </a:rPr>
              <a:t>الشبكة البلورية (التركيب البلوري )</a:t>
            </a:r>
          </a:p>
          <a:p>
            <a:pPr algn="r" rtl="1">
              <a:lnSpc>
                <a:spcPct val="150000"/>
              </a:lnSpc>
              <a:spcAft>
                <a:spcPts val="0"/>
              </a:spcAft>
            </a:pPr>
            <a:r>
              <a:rPr lang="ar-DZ" sz="1800" dirty="0">
                <a:solidFill>
                  <a:srgbClr val="000000"/>
                </a:solidFill>
                <a:ea typeface="Times New Roman"/>
              </a:rPr>
              <a:t>ويمكننا توضيح هذا المفهوم من خلال المثال التالي:</a:t>
            </a:r>
            <a:endParaRPr lang="en-US" sz="1200" dirty="0" smtClean="0">
              <a:effectLst/>
              <a:latin typeface="Times New Roman"/>
              <a:ea typeface="Times New Roman"/>
            </a:endParaRPr>
          </a:p>
          <a:p>
            <a:pPr algn="just" rtl="1">
              <a:lnSpc>
                <a:spcPct val="150000"/>
              </a:lnSpc>
              <a:spcAft>
                <a:spcPts val="0"/>
              </a:spcAft>
            </a:pPr>
            <a:r>
              <a:rPr lang="ar-DZ" sz="1800" dirty="0">
                <a:solidFill>
                  <a:srgbClr val="000000"/>
                </a:solidFill>
                <a:ea typeface="Times New Roman"/>
              </a:rPr>
              <a:t>عين الشبكة البلورية أو التركيب البلوري للشبكة النقطية الموضحة في الشكل علما أن الأساس أو القاعدة عبارة عن ذرتين مختلفتين</a:t>
            </a:r>
            <a:r>
              <a:rPr lang="ar-DZ" sz="1800" dirty="0" smtClean="0">
                <a:solidFill>
                  <a:srgbClr val="000000"/>
                </a:solidFill>
                <a:ea typeface="Times New Roman"/>
              </a:rPr>
              <a:t>.</a:t>
            </a:r>
          </a:p>
          <a:p>
            <a:pPr lvl="0" algn="r" rtl="1">
              <a:lnSpc>
                <a:spcPct val="150000"/>
              </a:lnSpc>
              <a:spcAft>
                <a:spcPts val="1000"/>
              </a:spcAft>
            </a:pPr>
            <a:r>
              <a:rPr lang="ar-DZ" sz="1800" dirty="0" smtClean="0">
                <a:solidFill>
                  <a:srgbClr val="000000"/>
                </a:solidFill>
                <a:effectLst/>
                <a:latin typeface="Times New Roman"/>
                <a:ea typeface="Times New Roman"/>
              </a:rPr>
              <a:t>بتطبيق العلاقة  </a:t>
            </a:r>
            <a:r>
              <a:rPr lang="ar-DZ" sz="1800" dirty="0">
                <a:solidFill>
                  <a:srgbClr val="FF0000"/>
                </a:solidFill>
                <a:ea typeface="Times New Roman"/>
              </a:rPr>
              <a:t>شبكة نقطية  </a:t>
            </a:r>
            <a:r>
              <a:rPr lang="ar-DZ" sz="1800" dirty="0" smtClean="0">
                <a:solidFill>
                  <a:srgbClr val="FF0000"/>
                </a:solidFill>
                <a:ea typeface="Times New Roman"/>
              </a:rPr>
              <a:t>+ أساس </a:t>
            </a:r>
            <a:r>
              <a:rPr lang="ar-DZ" sz="1800" dirty="0">
                <a:solidFill>
                  <a:srgbClr val="FF0000"/>
                </a:solidFill>
                <a:ea typeface="Times New Roman"/>
              </a:rPr>
              <a:t>(قاعدة)=الشبكة البلورية (التركيب البلوري </a:t>
            </a:r>
            <a:r>
              <a:rPr lang="ar-DZ" sz="1800" dirty="0" smtClean="0">
                <a:solidFill>
                  <a:srgbClr val="FF0000"/>
                </a:solidFill>
                <a:ea typeface="Times New Roman"/>
              </a:rPr>
              <a:t>) </a:t>
            </a:r>
            <a:r>
              <a:rPr lang="ar-DZ" sz="1800" dirty="0" smtClean="0">
                <a:solidFill>
                  <a:schemeClr val="tx1"/>
                </a:solidFill>
                <a:ea typeface="Times New Roman"/>
              </a:rPr>
              <a:t>نحصل على التركيب البلوري التالي:</a:t>
            </a:r>
          </a:p>
          <a:p>
            <a:pPr lvl="0" algn="r" rtl="1">
              <a:lnSpc>
                <a:spcPct val="150000"/>
              </a:lnSpc>
              <a:spcAft>
                <a:spcPts val="1000"/>
              </a:spcAft>
            </a:pPr>
            <a:endParaRPr lang="ar-DZ" sz="1800" dirty="0" smtClean="0">
              <a:solidFill>
                <a:prstClr val="black"/>
              </a:solidFill>
              <a:ea typeface="Times New Roman"/>
            </a:endParaRPr>
          </a:p>
          <a:p>
            <a:endParaRPr lang="ar-DZ" dirty="0" smtClean="0"/>
          </a:p>
          <a:p>
            <a:r>
              <a:rPr lang="ar-DZ" sz="1800" dirty="0" smtClean="0">
                <a:solidFill>
                  <a:prstClr val="black"/>
                </a:solidFill>
                <a:ea typeface="Times New Roman"/>
              </a:rPr>
              <a:t>=                                         +</a:t>
            </a:r>
          </a:p>
          <a:p>
            <a:endParaRPr lang="ar-DZ" sz="1800" dirty="0" smtClean="0">
              <a:solidFill>
                <a:schemeClr val="tx1"/>
              </a:solidFill>
              <a:ea typeface="Times New Roman"/>
            </a:endParaRPr>
          </a:p>
          <a:p>
            <a:endParaRPr lang="ar-DZ" sz="1800" dirty="0" smtClean="0">
              <a:solidFill>
                <a:schemeClr val="tx1"/>
              </a:solidFill>
              <a:ea typeface="Times New Roman"/>
            </a:endParaRPr>
          </a:p>
          <a:p>
            <a:r>
              <a:rPr lang="ar-DZ" sz="1800" dirty="0" smtClean="0">
                <a:solidFill>
                  <a:schemeClr val="tx1"/>
                </a:solidFill>
                <a:ea typeface="Times New Roman"/>
              </a:rPr>
              <a:t>الأساس</a:t>
            </a:r>
            <a:endParaRPr lang="ar-DZ" sz="1800" dirty="0">
              <a:solidFill>
                <a:schemeClr val="tx1"/>
              </a:solidFill>
              <a:ea typeface="Times New Roman"/>
            </a:endParaRPr>
          </a:p>
          <a:p>
            <a:endParaRPr lang="ar-DZ" sz="1800" dirty="0" smtClean="0">
              <a:solidFill>
                <a:srgbClr val="000000"/>
              </a:solidFill>
              <a:ea typeface="Times New Roman"/>
            </a:endParaRPr>
          </a:p>
          <a:p>
            <a:r>
              <a:rPr lang="ar-DZ" sz="1800" dirty="0" smtClean="0">
                <a:solidFill>
                  <a:srgbClr val="000000"/>
                </a:solidFill>
                <a:ea typeface="Times New Roman"/>
              </a:rPr>
              <a:t>التركيب البلوري                                                                                      الشبكة النقطية </a:t>
            </a:r>
            <a:endParaRPr lang="ar-DZ" sz="1800" dirty="0">
              <a:solidFill>
                <a:srgbClr val="000000"/>
              </a:solidFill>
              <a:ea typeface="Times New Roman"/>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4</a:t>
            </a:r>
            <a:endParaRPr lang="en-US" altLang="en-US" b="1" dirty="0">
              <a:solidFill>
                <a:prstClr val="black"/>
              </a:solidFill>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933056"/>
            <a:ext cx="2500313"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951" y="3789040"/>
            <a:ext cx="2395537"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242" y="4869160"/>
            <a:ext cx="535782" cy="49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68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lnSpcReduction="10000"/>
          </a:bodyPr>
          <a:lstStyle/>
          <a:p>
            <a:pPr lvl="0" algn="just" rtl="1">
              <a:lnSpc>
                <a:spcPct val="150000"/>
              </a:lnSpc>
              <a:spcAft>
                <a:spcPts val="1000"/>
              </a:spcAft>
            </a:pPr>
            <a:r>
              <a:rPr lang="ar-DZ" sz="1800" dirty="0" smtClean="0">
                <a:solidFill>
                  <a:prstClr val="black"/>
                </a:solidFill>
                <a:ea typeface="Times New Roman"/>
              </a:rPr>
              <a:t>و</a:t>
            </a:r>
            <a:r>
              <a:rPr lang="ar-SA" sz="1800" dirty="0" smtClean="0">
                <a:solidFill>
                  <a:prstClr val="black"/>
                </a:solidFill>
                <a:ea typeface="Times New Roman"/>
              </a:rPr>
              <a:t>في </a:t>
            </a:r>
            <a:r>
              <a:rPr lang="ar-SA" sz="1800" dirty="0">
                <a:solidFill>
                  <a:prstClr val="black"/>
                </a:solidFill>
                <a:ea typeface="Times New Roman"/>
              </a:rPr>
              <a:t>أغلب حالات </a:t>
            </a:r>
            <a:r>
              <a:rPr lang="ar-DZ" sz="1800" dirty="0" smtClean="0">
                <a:solidFill>
                  <a:prstClr val="black"/>
                </a:solidFill>
                <a:ea typeface="Times New Roman"/>
              </a:rPr>
              <a:t>يو</a:t>
            </a:r>
            <a:r>
              <a:rPr lang="ar-SA" sz="1800" dirty="0" smtClean="0">
                <a:solidFill>
                  <a:prstClr val="black"/>
                </a:solidFill>
                <a:ea typeface="Times New Roman"/>
              </a:rPr>
              <a:t>صف </a:t>
            </a:r>
            <a:r>
              <a:rPr lang="ar-SA" sz="1800" dirty="0">
                <a:solidFill>
                  <a:prstClr val="black"/>
                </a:solidFill>
                <a:ea typeface="Times New Roman"/>
              </a:rPr>
              <a:t>التركيب البلوري للجسم الصلب </a:t>
            </a:r>
            <a:r>
              <a:rPr lang="ar-DZ" sz="1800" dirty="0" smtClean="0">
                <a:solidFill>
                  <a:prstClr val="black"/>
                </a:solidFill>
                <a:ea typeface="Times New Roman"/>
              </a:rPr>
              <a:t>بواسطة شبكة بلورية برافية والتي  تتميز بخاصيتين  أساسيتين هما: الإنتظام  اللانهائي للعقد والتماثل الإنسحابي، وتعرف شبكة برافي بأنها هي عبارة عن تركيب  دوري  ولا نهائي </a:t>
            </a:r>
            <a:r>
              <a:rPr lang="ar-SA" sz="1800" dirty="0" smtClean="0">
                <a:solidFill>
                  <a:prstClr val="black"/>
                </a:solidFill>
                <a:ea typeface="Times New Roman"/>
              </a:rPr>
              <a:t>يتكون من عقد منفصلة موزعة في فضاء الشبكة بأسلوب منتظم. فلو أخذنا عقدة معينة و عرفنا أنها محاطة ببقية عقد الشبكة بتوزيع فضائي معين فاننا نلاحظ نفس الشيء يتكرر لو درسنا أية عقدة أخرى من عقد شبكة برافي. أي أن كل عقد الشبكة متماثلة تماما من ناحية التوزيع الفضائي لما يحيط بها من بقية عقد الشبكة</a:t>
            </a:r>
            <a:r>
              <a:rPr lang="ar-DZ" sz="1800" dirty="0" smtClean="0">
                <a:solidFill>
                  <a:prstClr val="black"/>
                </a:solidFill>
                <a:ea typeface="Times New Roman"/>
              </a:rPr>
              <a:t> أي مايحيط ب أية عقدة هو نفسه لبقية العقد</a:t>
            </a:r>
            <a:r>
              <a:rPr lang="ar-SA" sz="1800" dirty="0" smtClean="0">
                <a:solidFill>
                  <a:prstClr val="black"/>
                </a:solidFill>
                <a:ea typeface="Times New Roman"/>
              </a:rPr>
              <a:t>. و لمزيد من فهم هذا التعريف  لشبكة برافي نأخذ </a:t>
            </a:r>
            <a:r>
              <a:rPr lang="ar-DZ" sz="1800" dirty="0" smtClean="0">
                <a:solidFill>
                  <a:prstClr val="black"/>
                </a:solidFill>
                <a:ea typeface="Times New Roman"/>
              </a:rPr>
              <a:t>الشكل التالي الذي</a:t>
            </a:r>
            <a:r>
              <a:rPr lang="ar-SA" sz="1800" dirty="0" smtClean="0">
                <a:solidFill>
                  <a:prstClr val="black"/>
                </a:solidFill>
                <a:ea typeface="Times New Roman"/>
              </a:rPr>
              <a:t> يمثل شبكتين مختلفتين.</a:t>
            </a:r>
            <a:endParaRPr lang="ar-DZ" sz="1800" dirty="0" smtClean="0">
              <a:solidFill>
                <a:prstClr val="black"/>
              </a:solidFill>
              <a:ea typeface="Times New Roman"/>
            </a:endParaRPr>
          </a:p>
          <a:p>
            <a:pPr lvl="0" algn="just" rtl="1">
              <a:lnSpc>
                <a:spcPct val="150000"/>
              </a:lnSpc>
              <a:spcAft>
                <a:spcPts val="1000"/>
              </a:spcAft>
            </a:pPr>
            <a:endParaRPr lang="ar-DZ" sz="1800" dirty="0">
              <a:solidFill>
                <a:prstClr val="black"/>
              </a:solidFill>
              <a:ea typeface="Times New Roman"/>
            </a:endParaRPr>
          </a:p>
          <a:p>
            <a:pPr lvl="0" algn="just" rtl="1">
              <a:lnSpc>
                <a:spcPct val="150000"/>
              </a:lnSpc>
              <a:spcAft>
                <a:spcPts val="1000"/>
              </a:spcAft>
            </a:pPr>
            <a:endParaRPr lang="ar-DZ" sz="1800" dirty="0" smtClean="0">
              <a:solidFill>
                <a:prstClr val="black"/>
              </a:solidFill>
              <a:ea typeface="Times New Roman"/>
            </a:endParaRPr>
          </a:p>
          <a:p>
            <a:pPr lvl="0" algn="just" rtl="1">
              <a:lnSpc>
                <a:spcPct val="150000"/>
              </a:lnSpc>
              <a:spcAft>
                <a:spcPts val="1000"/>
              </a:spcAft>
            </a:pPr>
            <a:endParaRPr lang="ar-DZ" sz="1800" dirty="0">
              <a:solidFill>
                <a:prstClr val="black"/>
              </a:solidFill>
              <a:ea typeface="Times New Roman"/>
            </a:endParaRPr>
          </a:p>
          <a:p>
            <a:pPr lvl="0" algn="just" rtl="1">
              <a:lnSpc>
                <a:spcPct val="150000"/>
              </a:lnSpc>
              <a:spcAft>
                <a:spcPts val="1000"/>
              </a:spcAft>
            </a:pPr>
            <a:endParaRPr lang="ar-DZ" sz="1800" dirty="0" smtClean="0">
              <a:solidFill>
                <a:prstClr val="black"/>
              </a:solidFill>
              <a:ea typeface="Times New Roman"/>
            </a:endParaRPr>
          </a:p>
          <a:p>
            <a:pPr lvl="0" algn="just" rtl="1">
              <a:lnSpc>
                <a:spcPct val="150000"/>
              </a:lnSpc>
              <a:spcAft>
                <a:spcPts val="1000"/>
              </a:spcAft>
            </a:pPr>
            <a:r>
              <a:rPr lang="ar-DZ" sz="1800" dirty="0" smtClean="0">
                <a:solidFill>
                  <a:prstClr val="black"/>
                </a:solidFill>
                <a:ea typeface="Times New Roman"/>
              </a:rPr>
              <a:t>نلاحظ في الشكل -أ - أن كل عقدة من عقد الشبكة يضمها العقد </a:t>
            </a:r>
            <a:r>
              <a:rPr lang="en-US" sz="1800" dirty="0" smtClean="0">
                <a:solidFill>
                  <a:prstClr val="black"/>
                </a:solidFill>
                <a:ea typeface="Times New Roman"/>
              </a:rPr>
              <a:t>A </a:t>
            </a:r>
            <a:r>
              <a:rPr lang="ar-DZ" sz="1800" dirty="0" smtClean="0">
                <a:solidFill>
                  <a:prstClr val="black"/>
                </a:solidFill>
                <a:ea typeface="Times New Roman"/>
              </a:rPr>
              <a:t>و </a:t>
            </a:r>
            <a:r>
              <a:rPr lang="en-US" sz="1800" dirty="0" smtClean="0">
                <a:solidFill>
                  <a:prstClr val="black"/>
                </a:solidFill>
                <a:ea typeface="Times New Roman"/>
              </a:rPr>
              <a:t>B </a:t>
            </a:r>
            <a:r>
              <a:rPr lang="ar-DZ" sz="1800" dirty="0" smtClean="0">
                <a:solidFill>
                  <a:prstClr val="black"/>
                </a:solidFill>
                <a:ea typeface="Times New Roman"/>
              </a:rPr>
              <a:t>و </a:t>
            </a:r>
            <a:r>
              <a:rPr lang="en-US" sz="1800" dirty="0" smtClean="0">
                <a:solidFill>
                  <a:prstClr val="black"/>
                </a:solidFill>
                <a:ea typeface="Times New Roman"/>
              </a:rPr>
              <a:t>C </a:t>
            </a:r>
            <a:r>
              <a:rPr lang="ar-DZ" sz="1800" dirty="0" smtClean="0">
                <a:solidFill>
                  <a:prstClr val="black"/>
                </a:solidFill>
                <a:ea typeface="Times New Roman"/>
              </a:rPr>
              <a:t>متماثلة تماما من ناحية التوزيع الفضائي لبقية العقد حولها، لذلك فالشبكة -أ- هي شبكة برافي. و لكن الامر يختلف لو درسنا الشبكة المتمثلة في الشكل -ب- أو شبكة ‘خلايا النحل’. فمثلا تكون العقدتان </a:t>
            </a:r>
            <a:r>
              <a:rPr lang="en-US" sz="1800" dirty="0" smtClean="0">
                <a:solidFill>
                  <a:prstClr val="black"/>
                </a:solidFill>
                <a:ea typeface="Times New Roman"/>
              </a:rPr>
              <a:t>p </a:t>
            </a:r>
            <a:r>
              <a:rPr lang="ar-DZ" sz="1800" dirty="0" smtClean="0">
                <a:solidFill>
                  <a:prstClr val="black"/>
                </a:solidFill>
                <a:ea typeface="Times New Roman"/>
              </a:rPr>
              <a:t>و </a:t>
            </a:r>
            <a:r>
              <a:rPr lang="en-US" sz="1800" dirty="0" smtClean="0">
                <a:solidFill>
                  <a:prstClr val="black"/>
                </a:solidFill>
                <a:ea typeface="Times New Roman"/>
              </a:rPr>
              <a:t>Q </a:t>
            </a:r>
            <a:r>
              <a:rPr lang="ar-DZ" sz="1800" dirty="0" smtClean="0">
                <a:solidFill>
                  <a:prstClr val="black"/>
                </a:solidFill>
                <a:ea typeface="Times New Roman"/>
              </a:rPr>
              <a:t>متماثلاتان من ناحية التوزيع الفضائي لبقية العقد حولهما و لكنهما يختلفان من هذه الناحية عن العقدة </a:t>
            </a:r>
            <a:r>
              <a:rPr lang="en-US" sz="1800" dirty="0" smtClean="0">
                <a:solidFill>
                  <a:prstClr val="black"/>
                </a:solidFill>
                <a:ea typeface="Times New Roman"/>
              </a:rPr>
              <a:t>R. </a:t>
            </a:r>
            <a:r>
              <a:rPr lang="ar-DZ" sz="1800" dirty="0" smtClean="0">
                <a:solidFill>
                  <a:prstClr val="black"/>
                </a:solidFill>
                <a:ea typeface="Times New Roman"/>
              </a:rPr>
              <a:t>معنى هذا أن الشكل </a:t>
            </a:r>
            <a:r>
              <a:rPr lang="ar-DZ" sz="1800" dirty="0">
                <a:solidFill>
                  <a:prstClr val="black"/>
                </a:solidFill>
                <a:ea typeface="Times New Roman"/>
              </a:rPr>
              <a:t>-ب-</a:t>
            </a:r>
            <a:r>
              <a:rPr lang="ar-DZ" sz="1800" dirty="0" smtClean="0">
                <a:solidFill>
                  <a:prstClr val="black"/>
                </a:solidFill>
                <a:ea typeface="Times New Roman"/>
              </a:rPr>
              <a:t> لايصور شبكة برافي. </a:t>
            </a:r>
          </a:p>
          <a:p>
            <a:pPr lvl="0" algn="just" rtl="1">
              <a:lnSpc>
                <a:spcPct val="150000"/>
              </a:lnSpc>
              <a:spcAft>
                <a:spcPts val="1000"/>
              </a:spcAft>
            </a:pPr>
            <a:endParaRPr lang="en-US" sz="1800" dirty="0" smtClean="0">
              <a:solidFill>
                <a:prstClr val="black"/>
              </a:solidFill>
              <a:ea typeface="Times New Roman"/>
            </a:endParaRPr>
          </a:p>
          <a:p>
            <a:endParaRPr lang="ar-DZ" dirty="0" smtClean="0"/>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5</a:t>
            </a:r>
            <a:endParaRPr lang="en-US" altLang="en-US" b="1" dirty="0">
              <a:solidFill>
                <a:prstClr val="black"/>
              </a:solidFill>
              <a:latin typeface="Arial" charset="0"/>
            </a:endParaRPr>
          </a:p>
        </p:txBody>
      </p:sp>
      <p:pic>
        <p:nvPicPr>
          <p:cNvPr id="7" name="Image 2"/>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565" b="9664"/>
          <a:stretch/>
        </p:blipFill>
        <p:spPr>
          <a:xfrm>
            <a:off x="1429702" y="2420888"/>
            <a:ext cx="6284595" cy="2333625"/>
          </a:xfrm>
          <a:prstGeom prst="rect">
            <a:avLst/>
          </a:prstGeom>
        </p:spPr>
      </p:pic>
    </p:spTree>
    <p:extLst>
      <p:ext uri="{BB962C8B-B14F-4D97-AF65-F5344CB8AC3E}">
        <p14:creationId xmlns:p14="http://schemas.microsoft.com/office/powerpoint/2010/main" val="3548952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fontScale="92500" lnSpcReduction="10000"/>
              </a:bodyPr>
              <a:lstStyle/>
              <a:p>
                <a:pPr lvl="0" algn="just" rtl="1">
                  <a:lnSpc>
                    <a:spcPct val="150000"/>
                  </a:lnSpc>
                  <a:spcAft>
                    <a:spcPts val="1000"/>
                  </a:spcAft>
                </a:pPr>
                <a:r>
                  <a:rPr lang="ar-DZ" sz="1800" dirty="0" smtClean="0">
                    <a:solidFill>
                      <a:prstClr val="black"/>
                    </a:solidFill>
                    <a:ea typeface="Times New Roman"/>
                  </a:rPr>
                  <a:t>وكما ذكرنا سابقا فإن أهم خاصية تتميز بها شبكة برافي هي التماثل الإنسحابي أي أن كل عقد شبكتها البلورية تعين بشعاع إنسحاب ولمعرفة هذا الشعاع نعتبرأي من عقد الشبكة برافي كمركز للمحاورونختار ثلاثلة أشعة</a:t>
                </a:r>
                <a:r>
                  <a:rPr lang="fr-FR" sz="1800" dirty="0" smtClean="0">
                    <a:solidFill>
                      <a:prstClr val="black"/>
                    </a:solidFill>
                    <a:ea typeface="Times New Roman"/>
                  </a:rPr>
                  <a:t> </a:t>
                </a:r>
                <a:r>
                  <a:rPr lang="ar-DZ" sz="1800" dirty="0" smtClean="0">
                    <a:solidFill>
                      <a:prstClr val="black"/>
                    </a:solidFill>
                    <a:ea typeface="Times New Roman"/>
                  </a:rPr>
                  <a:t> </a:t>
                </a:r>
                <a14:m>
                  <m:oMath xmlns:m="http://schemas.openxmlformats.org/officeDocument/2006/math">
                    <m:acc>
                      <m:accPr>
                        <m:chr m:val="⃗"/>
                        <m:ctrlPr>
                          <a:rPr lang="ar-DZ" sz="1800" i="1" smtClean="0">
                            <a:solidFill>
                              <a:prstClr val="black"/>
                            </a:solidFill>
                            <a:latin typeface="Cambria Math"/>
                          </a:rPr>
                        </m:ctrlPr>
                      </m:accPr>
                      <m:e>
                        <m:sSub>
                          <m:sSubPr>
                            <m:ctrlPr>
                              <a:rPr lang="ar-DZ" sz="1800" i="1" smtClean="0">
                                <a:solidFill>
                                  <a:prstClr val="black"/>
                                </a:solidFill>
                                <a:latin typeface="Cambria Math"/>
                              </a:rPr>
                            </m:ctrlPr>
                          </m:sSubPr>
                          <m:e>
                            <m:r>
                              <a:rPr lang="fr-FR" sz="1800" b="0" i="1" smtClean="0">
                                <a:solidFill>
                                  <a:prstClr val="black"/>
                                </a:solidFill>
                                <a:latin typeface="Cambria Math"/>
                              </a:rPr>
                              <m:t>𝑎</m:t>
                            </m:r>
                          </m:e>
                          <m:sub>
                            <m:r>
                              <a:rPr lang="fr-FR" sz="1800" b="0" i="1" smtClean="0">
                                <a:solidFill>
                                  <a:prstClr val="black"/>
                                </a:solidFill>
                                <a:latin typeface="Cambria Math"/>
                              </a:rPr>
                              <m:t>1</m:t>
                            </m:r>
                          </m:sub>
                        </m:sSub>
                      </m:e>
                    </m:acc>
                  </m:oMath>
                </a14:m>
                <a:r>
                  <a:rPr lang="fr-FR" sz="1800" dirty="0" smtClean="0">
                    <a:solidFill>
                      <a:prstClr val="black"/>
                    </a:solidFill>
                    <a:ea typeface="Times New Roman"/>
                  </a:rPr>
                  <a:t> </a:t>
                </a:r>
                <a:r>
                  <a:rPr lang="ar-DZ" sz="1800" dirty="0" smtClean="0">
                    <a:solidFill>
                      <a:prstClr val="black"/>
                    </a:solidFill>
                    <a:ea typeface="Times New Roman"/>
                  </a:rPr>
                  <a:t> و</a:t>
                </a:r>
                <a:r>
                  <a:rPr lang="ar-DZ" sz="1800" dirty="0">
                    <a:solidFill>
                      <a:prstClr val="black"/>
                    </a:solidFill>
                  </a:rPr>
                  <a:t>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ar-DZ" sz="1800" b="0" i="1" smtClean="0">
                                <a:solidFill>
                                  <a:prstClr val="black"/>
                                </a:solidFill>
                                <a:latin typeface="Cambria Math"/>
                              </a:rPr>
                              <m:t>2</m:t>
                            </m:r>
                          </m:sub>
                        </m:sSub>
                      </m:e>
                    </m:acc>
                  </m:oMath>
                </a14:m>
                <a:r>
                  <a:rPr lang="fr-FR" sz="1800" dirty="0">
                    <a:solidFill>
                      <a:prstClr val="black"/>
                    </a:solidFill>
                    <a:ea typeface="Times New Roman"/>
                  </a:rPr>
                  <a:t> </a:t>
                </a:r>
                <a:r>
                  <a:rPr lang="ar-DZ" sz="1800" dirty="0" smtClean="0">
                    <a:solidFill>
                      <a:prstClr val="black"/>
                    </a:solidFill>
                    <a:ea typeface="Times New Roman"/>
                  </a:rPr>
                  <a:t> و</a:t>
                </a:r>
                <a:r>
                  <a:rPr lang="ar-DZ" sz="1800" dirty="0">
                    <a:solidFill>
                      <a:prstClr val="black"/>
                    </a:solidFill>
                  </a:rPr>
                  <a:t>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ar-DZ" sz="1800" b="0" i="1" smtClean="0">
                                <a:solidFill>
                                  <a:prstClr val="black"/>
                                </a:solidFill>
                                <a:latin typeface="Cambria Math"/>
                              </a:rPr>
                              <m:t>3</m:t>
                            </m:r>
                          </m:sub>
                        </m:sSub>
                      </m:e>
                    </m:acc>
                  </m:oMath>
                </a14:m>
                <a:r>
                  <a:rPr lang="fr-FR" sz="1800" dirty="0">
                    <a:solidFill>
                      <a:prstClr val="black"/>
                    </a:solidFill>
                    <a:ea typeface="Times New Roman"/>
                  </a:rPr>
                  <a:t> </a:t>
                </a:r>
                <a:r>
                  <a:rPr lang="ar-DZ" sz="1800" dirty="0" smtClean="0">
                    <a:solidFill>
                      <a:prstClr val="black"/>
                    </a:solidFill>
                    <a:ea typeface="Times New Roman"/>
                  </a:rPr>
                  <a:t> غير واقعة كلها في مستوي واحد ويكون شعاع الأنسحاب </a:t>
                </a:r>
                <a14:m>
                  <m:oMath xmlns:m="http://schemas.openxmlformats.org/officeDocument/2006/math">
                    <m:acc>
                      <m:accPr>
                        <m:chr m:val="⃗"/>
                        <m:ctrlPr>
                          <a:rPr lang="ar-DZ" sz="1800" i="1">
                            <a:solidFill>
                              <a:prstClr val="black"/>
                            </a:solidFill>
                            <a:latin typeface="Cambria Math"/>
                          </a:rPr>
                        </m:ctrlPr>
                      </m:accPr>
                      <m:e>
                        <m:r>
                          <m:rPr>
                            <m:sty m:val="p"/>
                          </m:rPr>
                          <a:rPr lang="fr-FR" sz="1800" b="0" i="0" smtClean="0">
                            <a:solidFill>
                              <a:prstClr val="black"/>
                            </a:solidFill>
                            <a:latin typeface="Cambria Math"/>
                          </a:rPr>
                          <m:t>R</m:t>
                        </m:r>
                      </m:e>
                    </m:acc>
                  </m:oMath>
                </a14:m>
                <a:r>
                  <a:rPr lang="fr-FR" sz="1800" dirty="0">
                    <a:solidFill>
                      <a:prstClr val="black"/>
                    </a:solidFill>
                    <a:ea typeface="Times New Roman"/>
                  </a:rPr>
                  <a:t> </a:t>
                </a:r>
                <a:r>
                  <a:rPr lang="ar-DZ" sz="1800" dirty="0" smtClean="0">
                    <a:solidFill>
                      <a:prstClr val="black"/>
                    </a:solidFill>
                    <a:ea typeface="Times New Roman"/>
                  </a:rPr>
                  <a:t> هو:</a:t>
                </a:r>
                <a:endParaRPr lang="fr-FR" sz="1800" dirty="0" smtClean="0">
                  <a:solidFill>
                    <a:prstClr val="black"/>
                  </a:solidFill>
                  <a:ea typeface="Times New Roman"/>
                </a:endParaRPr>
              </a:p>
              <a:p>
                <a:pPr lvl="0" algn="just" rtl="1">
                  <a:lnSpc>
                    <a:spcPct val="150000"/>
                  </a:lnSpc>
                  <a:spcAft>
                    <a:spcPts val="1000"/>
                  </a:spcAft>
                </a:pPr>
                <a14:m>
                  <m:oMathPara xmlns:m="http://schemas.openxmlformats.org/officeDocument/2006/math">
                    <m:oMathParaPr>
                      <m:jc m:val="centerGroup"/>
                    </m:oMathParaPr>
                    <m:oMath xmlns:m="http://schemas.openxmlformats.org/officeDocument/2006/math">
                      <m:acc>
                        <m:accPr>
                          <m:chr m:val="⃗"/>
                          <m:ctrlPr>
                            <a:rPr lang="en-US" sz="1800" i="1" smtClean="0">
                              <a:solidFill>
                                <a:srgbClr val="FF0000"/>
                              </a:solidFill>
                              <a:latin typeface="Cambria Math"/>
                              <a:ea typeface="Times New Roman"/>
                            </a:rPr>
                          </m:ctrlPr>
                        </m:accPr>
                        <m:e>
                          <m:r>
                            <a:rPr lang="fr-FR" sz="1800">
                              <a:solidFill>
                                <a:srgbClr val="FF0000"/>
                              </a:solidFill>
                              <a:latin typeface="Cambria Math"/>
                              <a:ea typeface="Times New Roman"/>
                            </a:rPr>
                            <m:t>𝑅</m:t>
                          </m:r>
                          <m:r>
                            <a:rPr lang="fr-FR" sz="1800">
                              <a:solidFill>
                                <a:srgbClr val="FF0000"/>
                              </a:solidFill>
                              <a:latin typeface="Cambria Math"/>
                              <a:ea typeface="Times New Roman"/>
                            </a:rPr>
                            <m:t> </m:t>
                          </m:r>
                        </m:e>
                      </m:acc>
                      <m:r>
                        <a:rPr lang="fr-FR" sz="1800">
                          <a:solidFill>
                            <a:srgbClr val="FF0000"/>
                          </a:solidFill>
                          <a:latin typeface="Cambria Math"/>
                          <a:ea typeface="Times New Roman"/>
                        </a:rPr>
                        <m:t>= </m:t>
                      </m:r>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𝑛</m:t>
                          </m:r>
                        </m:e>
                        <m:sub>
                          <m:r>
                            <a:rPr lang="fr-FR" sz="1800">
                              <a:solidFill>
                                <a:srgbClr val="FF0000"/>
                              </a:solidFill>
                              <a:latin typeface="Cambria Math"/>
                              <a:ea typeface="Times New Roman"/>
                            </a:rPr>
                            <m:t>1</m:t>
                          </m:r>
                        </m:sub>
                      </m:sSub>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1</m:t>
                              </m:r>
                            </m:sub>
                          </m:sSub>
                        </m:e>
                      </m:acc>
                      <m:r>
                        <a:rPr lang="fr-FR" sz="1800">
                          <a:solidFill>
                            <a:srgbClr val="FF0000"/>
                          </a:solidFill>
                          <a:latin typeface="Cambria Math"/>
                          <a:ea typeface="Times New Roman"/>
                        </a:rPr>
                        <m:t>+</m:t>
                      </m:r>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𝑛</m:t>
                          </m:r>
                        </m:e>
                        <m:sub>
                          <m:r>
                            <a:rPr lang="fr-FR" sz="1800">
                              <a:solidFill>
                                <a:srgbClr val="FF0000"/>
                              </a:solidFill>
                              <a:latin typeface="Cambria Math"/>
                              <a:ea typeface="Times New Roman"/>
                            </a:rPr>
                            <m:t>2</m:t>
                          </m:r>
                        </m:sub>
                      </m:sSub>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2</m:t>
                              </m:r>
                            </m:sub>
                          </m:sSub>
                        </m:e>
                      </m:acc>
                      <m:r>
                        <a:rPr lang="fr-FR" sz="1800">
                          <a:solidFill>
                            <a:srgbClr val="FF0000"/>
                          </a:solidFill>
                          <a:latin typeface="Cambria Math"/>
                          <a:ea typeface="Times New Roman"/>
                        </a:rPr>
                        <m:t>+</m:t>
                      </m:r>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𝑛</m:t>
                          </m:r>
                        </m:e>
                        <m:sub>
                          <m:r>
                            <a:rPr lang="fr-FR" sz="1800">
                              <a:solidFill>
                                <a:srgbClr val="FF0000"/>
                              </a:solidFill>
                              <a:latin typeface="Cambria Math"/>
                              <a:ea typeface="Times New Roman"/>
                            </a:rPr>
                            <m:t>3</m:t>
                          </m:r>
                        </m:sub>
                      </m:sSub>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3</m:t>
                              </m:r>
                            </m:sub>
                          </m:sSub>
                        </m:e>
                      </m:acc>
                    </m:oMath>
                  </m:oMathPara>
                </a14:m>
                <a:endParaRPr lang="ar-DZ" sz="1800" dirty="0">
                  <a:solidFill>
                    <a:srgbClr val="FF0000"/>
                  </a:solidFill>
                  <a:ea typeface="Times New Roman"/>
                </a:endParaRPr>
              </a:p>
              <a:p>
                <a:pPr lvl="0" algn="just" rtl="1">
                  <a:spcAft>
                    <a:spcPts val="1000"/>
                  </a:spcAft>
                </a:pPr>
                <a:r>
                  <a:rPr lang="ar-DZ" sz="1800" dirty="0" smtClean="0">
                    <a:solidFill>
                      <a:prstClr val="black"/>
                    </a:solidFill>
                    <a:ea typeface="Times New Roman"/>
                  </a:rPr>
                  <a:t>حيث </a:t>
                </a:r>
                <a14:m>
                  <m:oMath xmlns:m="http://schemas.openxmlformats.org/officeDocument/2006/math">
                    <m:sSub>
                      <m:sSubPr>
                        <m:ctrlPr>
                          <a:rPr lang="ar-DZ" sz="1800" i="1" smtClean="0">
                            <a:solidFill>
                              <a:prstClr val="black"/>
                            </a:solidFill>
                            <a:latin typeface="Cambria Math"/>
                          </a:rPr>
                        </m:ctrlPr>
                      </m:sSubPr>
                      <m:e>
                        <m:r>
                          <a:rPr lang="fr-FR" sz="1800" b="0" i="1" smtClean="0">
                            <a:solidFill>
                              <a:prstClr val="black"/>
                            </a:solidFill>
                            <a:latin typeface="Cambria Math"/>
                          </a:rPr>
                          <m:t>𝑛</m:t>
                        </m:r>
                      </m:e>
                      <m:sub>
                        <m:r>
                          <a:rPr lang="fr-FR" sz="1800" b="0" i="1" smtClean="0">
                            <a:solidFill>
                              <a:prstClr val="black"/>
                            </a:solidFill>
                            <a:latin typeface="Cambria Math"/>
                          </a:rPr>
                          <m:t>1</m:t>
                        </m:r>
                      </m:sub>
                    </m:sSub>
                  </m:oMath>
                </a14:m>
                <a:r>
                  <a:rPr lang="ar-DZ" sz="1800" dirty="0" smtClean="0">
                    <a:solidFill>
                      <a:prstClr val="black"/>
                    </a:solidFill>
                    <a:ea typeface="Times New Roman"/>
                  </a:rPr>
                  <a:t> و</a:t>
                </a:r>
                <a:r>
                  <a:rPr lang="ar-DZ" sz="1800" dirty="0">
                    <a:solidFill>
                      <a:prstClr val="black"/>
                    </a:solidFill>
                  </a:rPr>
                  <a:t> </a:t>
                </a:r>
                <a14:m>
                  <m:oMath xmlns:m="http://schemas.openxmlformats.org/officeDocument/2006/math">
                    <m:sSub>
                      <m:sSubPr>
                        <m:ctrlPr>
                          <a:rPr lang="ar-DZ" sz="1800" i="1">
                            <a:solidFill>
                              <a:prstClr val="black"/>
                            </a:solidFill>
                            <a:latin typeface="Cambria Math"/>
                          </a:rPr>
                        </m:ctrlPr>
                      </m:sSubPr>
                      <m:e>
                        <m:r>
                          <a:rPr lang="fr-FR" sz="1800" i="1">
                            <a:solidFill>
                              <a:prstClr val="black"/>
                            </a:solidFill>
                            <a:latin typeface="Cambria Math"/>
                          </a:rPr>
                          <m:t>𝑛</m:t>
                        </m:r>
                      </m:e>
                      <m:sub>
                        <m:r>
                          <a:rPr lang="ar-DZ" sz="1800" b="0" i="1" smtClean="0">
                            <a:solidFill>
                              <a:prstClr val="black"/>
                            </a:solidFill>
                            <a:latin typeface="Cambria Math"/>
                          </a:rPr>
                          <m:t>2</m:t>
                        </m:r>
                      </m:sub>
                    </m:sSub>
                  </m:oMath>
                </a14:m>
                <a:r>
                  <a:rPr lang="ar-DZ" sz="1800" dirty="0">
                    <a:solidFill>
                      <a:prstClr val="black"/>
                    </a:solidFill>
                    <a:ea typeface="Times New Roman"/>
                  </a:rPr>
                  <a:t> </a:t>
                </a:r>
                <a:r>
                  <a:rPr lang="ar-DZ" sz="1800" dirty="0" smtClean="0">
                    <a:solidFill>
                      <a:prstClr val="black"/>
                    </a:solidFill>
                    <a:ea typeface="Times New Roman"/>
                  </a:rPr>
                  <a:t>و</a:t>
                </a:r>
                <a:r>
                  <a:rPr lang="ar-DZ" sz="1800" dirty="0">
                    <a:solidFill>
                      <a:prstClr val="black"/>
                    </a:solidFill>
                  </a:rPr>
                  <a:t> </a:t>
                </a:r>
                <a14:m>
                  <m:oMath xmlns:m="http://schemas.openxmlformats.org/officeDocument/2006/math">
                    <m:sSub>
                      <m:sSubPr>
                        <m:ctrlPr>
                          <a:rPr lang="ar-DZ" sz="1800" i="1">
                            <a:solidFill>
                              <a:prstClr val="black"/>
                            </a:solidFill>
                            <a:latin typeface="Cambria Math"/>
                          </a:rPr>
                        </m:ctrlPr>
                      </m:sSubPr>
                      <m:e>
                        <m:r>
                          <a:rPr lang="fr-FR" sz="1800" i="1">
                            <a:solidFill>
                              <a:prstClr val="black"/>
                            </a:solidFill>
                            <a:latin typeface="Cambria Math"/>
                          </a:rPr>
                          <m:t>𝑛</m:t>
                        </m:r>
                      </m:e>
                      <m:sub>
                        <m:r>
                          <a:rPr lang="ar-DZ" sz="1800" b="0" i="1" smtClean="0">
                            <a:solidFill>
                              <a:prstClr val="black"/>
                            </a:solidFill>
                            <a:latin typeface="Cambria Math"/>
                          </a:rPr>
                          <m:t>3</m:t>
                        </m:r>
                      </m:sub>
                    </m:sSub>
                  </m:oMath>
                </a14:m>
                <a:r>
                  <a:rPr lang="ar-DZ" sz="1800" dirty="0">
                    <a:solidFill>
                      <a:prstClr val="black"/>
                    </a:solidFill>
                    <a:ea typeface="Times New Roman"/>
                  </a:rPr>
                  <a:t> </a:t>
                </a:r>
                <a:r>
                  <a:rPr lang="ar-DZ" sz="1800" dirty="0" smtClean="0">
                    <a:solidFill>
                      <a:prstClr val="black"/>
                    </a:solidFill>
                    <a:ea typeface="Times New Roman"/>
                  </a:rPr>
                  <a:t> أرقام صحيحة إختيارية (موجبة أو سالبة) والأشعة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1</m:t>
                            </m:r>
                          </m:sub>
                        </m:sSub>
                      </m:e>
                    </m:acc>
                  </m:oMath>
                </a14:m>
                <a:r>
                  <a:rPr lang="fr-FR" sz="1800" dirty="0">
                    <a:solidFill>
                      <a:prstClr val="black"/>
                    </a:solidFill>
                    <a:ea typeface="Times New Roman"/>
                  </a:rPr>
                  <a:t> </a:t>
                </a:r>
                <a:r>
                  <a:rPr lang="ar-DZ" sz="1800" dirty="0">
                    <a:solidFill>
                      <a:prstClr val="black"/>
                    </a:solidFill>
                    <a:ea typeface="Times New Roman"/>
                  </a:rPr>
                  <a:t> و</a:t>
                </a:r>
                <a:r>
                  <a:rPr lang="ar-DZ" sz="1800" dirty="0">
                    <a:solidFill>
                      <a:prstClr val="black"/>
                    </a:solidFill>
                  </a:rPr>
                  <a:t>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ar-DZ" sz="1800" i="1">
                                <a:solidFill>
                                  <a:prstClr val="black"/>
                                </a:solidFill>
                                <a:latin typeface="Cambria Math"/>
                              </a:rPr>
                              <m:t>2</m:t>
                            </m:r>
                          </m:sub>
                        </m:sSub>
                      </m:e>
                    </m:acc>
                  </m:oMath>
                </a14:m>
                <a:r>
                  <a:rPr lang="fr-FR" sz="1800" dirty="0">
                    <a:solidFill>
                      <a:prstClr val="black"/>
                    </a:solidFill>
                    <a:ea typeface="Times New Roman"/>
                  </a:rPr>
                  <a:t> </a:t>
                </a:r>
                <a:r>
                  <a:rPr lang="ar-DZ" sz="1800" dirty="0">
                    <a:solidFill>
                      <a:prstClr val="black"/>
                    </a:solidFill>
                    <a:ea typeface="Times New Roman"/>
                  </a:rPr>
                  <a:t> و</a:t>
                </a:r>
                <a:r>
                  <a:rPr lang="ar-DZ" sz="1800" dirty="0">
                    <a:solidFill>
                      <a:prstClr val="black"/>
                    </a:solidFill>
                  </a:rPr>
                  <a:t>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ar-DZ" sz="1800" i="1">
                                <a:solidFill>
                                  <a:prstClr val="black"/>
                                </a:solidFill>
                                <a:latin typeface="Cambria Math"/>
                              </a:rPr>
                              <m:t>3</m:t>
                            </m:r>
                          </m:sub>
                        </m:sSub>
                      </m:e>
                    </m:acc>
                  </m:oMath>
                </a14:m>
                <a:r>
                  <a:rPr lang="fr-FR" sz="1800" dirty="0">
                    <a:solidFill>
                      <a:prstClr val="black"/>
                    </a:solidFill>
                    <a:ea typeface="Times New Roman"/>
                  </a:rPr>
                  <a:t> </a:t>
                </a:r>
                <a:r>
                  <a:rPr lang="ar-DZ" sz="1800" dirty="0" smtClean="0">
                    <a:solidFill>
                      <a:prstClr val="black"/>
                    </a:solidFill>
                    <a:ea typeface="Times New Roman"/>
                  </a:rPr>
                  <a:t> هي  أشعة الإنسحاب الأساسية</a:t>
                </a:r>
                <a:endParaRPr lang="ar-DZ" sz="1800" dirty="0">
                  <a:solidFill>
                    <a:prstClr val="black"/>
                  </a:solidFill>
                  <a:ea typeface="Times New Roman"/>
                </a:endParaRPr>
              </a:p>
              <a:p>
                <a:pPr lvl="0" algn="r" rtl="1">
                  <a:lnSpc>
                    <a:spcPct val="150000"/>
                  </a:lnSpc>
                </a:pPr>
                <a:r>
                  <a:rPr lang="ar-DZ" sz="1800" dirty="0">
                    <a:solidFill>
                      <a:srgbClr val="000000"/>
                    </a:solidFill>
                    <a:ea typeface="Times New Roman"/>
                  </a:rPr>
                  <a:t>ويمكننا توضيح هذا </a:t>
                </a:r>
                <a:r>
                  <a:rPr lang="ar-DZ" sz="1800" dirty="0" smtClean="0">
                    <a:solidFill>
                      <a:srgbClr val="000000"/>
                    </a:solidFill>
                    <a:ea typeface="Times New Roman"/>
                  </a:rPr>
                  <a:t>من </a:t>
                </a:r>
                <a:r>
                  <a:rPr lang="ar-DZ" sz="1800" dirty="0">
                    <a:solidFill>
                      <a:srgbClr val="000000"/>
                    </a:solidFill>
                    <a:ea typeface="Times New Roman"/>
                  </a:rPr>
                  <a:t>خلال المثال </a:t>
                </a:r>
                <a:r>
                  <a:rPr lang="ar-DZ" sz="1800" dirty="0" smtClean="0">
                    <a:solidFill>
                      <a:srgbClr val="000000"/>
                    </a:solidFill>
                    <a:ea typeface="Times New Roman"/>
                  </a:rPr>
                  <a:t>التالي:</a:t>
                </a:r>
              </a:p>
              <a:p>
                <a:pPr lvl="0" algn="r" rtl="1">
                  <a:lnSpc>
                    <a:spcPct val="150000"/>
                  </a:lnSpc>
                </a:pPr>
                <a:r>
                  <a:rPr lang="ar-DZ" sz="1800" dirty="0" smtClean="0">
                    <a:solidFill>
                      <a:srgbClr val="000000"/>
                    </a:solidFill>
                    <a:ea typeface="Times New Roman"/>
                  </a:rPr>
                  <a:t>لتكن الشبكة البلورية المستوية (الثنائية) الموضحة  في الشكل أدناه  عين أشعة  الإنسحاب الموافقة  للعقد </a:t>
                </a:r>
                <a:r>
                  <a:rPr lang="fr-FR" sz="1800" dirty="0" smtClean="0">
                    <a:solidFill>
                      <a:srgbClr val="000000"/>
                    </a:solidFill>
                    <a:ea typeface="Times New Roman"/>
                  </a:rPr>
                  <a:t>A</a:t>
                </a:r>
                <a:r>
                  <a:rPr lang="ar-DZ" sz="1800" dirty="0" smtClean="0">
                    <a:solidFill>
                      <a:srgbClr val="000000"/>
                    </a:solidFill>
                    <a:ea typeface="Times New Roman"/>
                  </a:rPr>
                  <a:t> و</a:t>
                </a:r>
                <a:r>
                  <a:rPr lang="fr-FR" sz="1800" dirty="0" smtClean="0">
                    <a:solidFill>
                      <a:srgbClr val="000000"/>
                    </a:solidFill>
                    <a:ea typeface="Times New Roman"/>
                  </a:rPr>
                  <a:t>B</a:t>
                </a:r>
                <a:r>
                  <a:rPr lang="ar-DZ" sz="1800" dirty="0" smtClean="0">
                    <a:solidFill>
                      <a:srgbClr val="000000"/>
                    </a:solidFill>
                    <a:ea typeface="Times New Roman"/>
                  </a:rPr>
                  <a:t> و</a:t>
                </a:r>
                <a:r>
                  <a:rPr lang="fr-FR" sz="1800" dirty="0" smtClean="0">
                    <a:solidFill>
                      <a:srgbClr val="000000"/>
                    </a:solidFill>
                    <a:ea typeface="Times New Roman"/>
                  </a:rPr>
                  <a:t>C</a:t>
                </a:r>
                <a:r>
                  <a:rPr lang="ar-DZ" sz="1800" dirty="0" smtClean="0">
                    <a:solidFill>
                      <a:srgbClr val="000000"/>
                    </a:solidFill>
                    <a:ea typeface="Times New Roman"/>
                  </a:rPr>
                  <a:t> علما أن  النقطة </a:t>
                </a:r>
                <a:r>
                  <a:rPr lang="fr-FR" sz="1800" dirty="0" smtClean="0">
                    <a:solidFill>
                      <a:srgbClr val="000000"/>
                    </a:solidFill>
                    <a:ea typeface="Times New Roman"/>
                  </a:rPr>
                  <a:t>o</a:t>
                </a:r>
                <a:r>
                  <a:rPr lang="ar-DZ" sz="1800" dirty="0" smtClean="0">
                    <a:solidFill>
                      <a:srgbClr val="000000"/>
                    </a:solidFill>
                    <a:ea typeface="Times New Roman"/>
                  </a:rPr>
                  <a:t> هي مركز  المحاور و أشعة ال</a:t>
                </a:r>
                <a:r>
                  <a:rPr lang="ar-DZ" sz="1800" dirty="0">
                    <a:solidFill>
                      <a:srgbClr val="000000"/>
                    </a:solidFill>
                    <a:ea typeface="Times New Roman"/>
                  </a:rPr>
                  <a:t>إ</a:t>
                </a:r>
                <a:r>
                  <a:rPr lang="ar-DZ" sz="1800" dirty="0" smtClean="0">
                    <a:solidFill>
                      <a:srgbClr val="000000"/>
                    </a:solidFill>
                    <a:ea typeface="Times New Roman"/>
                  </a:rPr>
                  <a:t>نسحاب  الأساسية  هي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1</m:t>
                            </m:r>
                          </m:sub>
                        </m:sSub>
                      </m:e>
                    </m:acc>
                  </m:oMath>
                </a14:m>
                <a:r>
                  <a:rPr lang="fr-FR" sz="1800" dirty="0">
                    <a:solidFill>
                      <a:prstClr val="black"/>
                    </a:solidFill>
                    <a:ea typeface="Times New Roman"/>
                  </a:rPr>
                  <a:t> </a:t>
                </a:r>
                <a:r>
                  <a:rPr lang="ar-DZ" sz="1800" dirty="0">
                    <a:solidFill>
                      <a:prstClr val="black"/>
                    </a:solidFill>
                    <a:ea typeface="Times New Roman"/>
                  </a:rPr>
                  <a:t> و</a:t>
                </a:r>
                <a:r>
                  <a:rPr lang="ar-DZ" sz="1800" dirty="0">
                    <a:solidFill>
                      <a:prstClr val="black"/>
                    </a:solidFill>
                  </a:rPr>
                  <a:t> </a:t>
                </a:r>
                <a14:m>
                  <m:oMath xmlns:m="http://schemas.openxmlformats.org/officeDocument/2006/math">
                    <m:acc>
                      <m:accPr>
                        <m:chr m:val="⃗"/>
                        <m:ctrlPr>
                          <a:rPr lang="ar-DZ" sz="1800" i="1">
                            <a:solidFill>
                              <a:prstClr val="black"/>
                            </a:solidFill>
                            <a:latin typeface="Cambria Math"/>
                          </a:rPr>
                        </m:ctrlPr>
                      </m:accPr>
                      <m:e>
                        <m:sSub>
                          <m:sSubPr>
                            <m:ctrlPr>
                              <a:rPr lang="ar-DZ" sz="1800" i="1">
                                <a:solidFill>
                                  <a:prstClr val="black"/>
                                </a:solidFill>
                                <a:latin typeface="Cambria Math"/>
                              </a:rPr>
                            </m:ctrlPr>
                          </m:sSubPr>
                          <m:e>
                            <m:r>
                              <a:rPr lang="fr-FR" sz="1800" i="1">
                                <a:solidFill>
                                  <a:prstClr val="black"/>
                                </a:solidFill>
                                <a:latin typeface="Cambria Math"/>
                              </a:rPr>
                              <m:t>𝑎</m:t>
                            </m:r>
                          </m:e>
                          <m:sub>
                            <m:r>
                              <a:rPr lang="ar-DZ" sz="1800" i="1">
                                <a:solidFill>
                                  <a:prstClr val="black"/>
                                </a:solidFill>
                                <a:latin typeface="Cambria Math"/>
                              </a:rPr>
                              <m:t>2</m:t>
                            </m:r>
                          </m:sub>
                        </m:sSub>
                      </m:e>
                    </m:acc>
                  </m:oMath>
                </a14:m>
                <a:r>
                  <a:rPr lang="ar-DZ" sz="1800" dirty="0" smtClean="0">
                    <a:solidFill>
                      <a:srgbClr val="000000"/>
                    </a:solidFill>
                    <a:ea typeface="Times New Roman"/>
                  </a:rPr>
                  <a:t> </a:t>
                </a:r>
                <a:endParaRPr lang="fr-FR" sz="1800" dirty="0" smtClean="0">
                  <a:solidFill>
                    <a:srgbClr val="000000"/>
                  </a:solidFill>
                  <a:ea typeface="Times New Roman"/>
                </a:endParaRPr>
              </a:p>
              <a:p>
                <a:pPr lvl="0" algn="r" rtl="1">
                  <a:lnSpc>
                    <a:spcPct val="150000"/>
                  </a:lnSpc>
                </a:pPr>
                <a:r>
                  <a:rPr lang="ar-DZ" sz="1800" dirty="0" smtClean="0">
                    <a:solidFill>
                      <a:srgbClr val="000000"/>
                    </a:solidFill>
                    <a:ea typeface="Times New Roman"/>
                  </a:rPr>
                  <a:t>نحسب مواقع  النقاط </a:t>
                </a:r>
                <a:r>
                  <a:rPr lang="fr-FR" sz="1800" dirty="0">
                    <a:solidFill>
                      <a:srgbClr val="000000"/>
                    </a:solidFill>
                    <a:ea typeface="Times New Roman"/>
                  </a:rPr>
                  <a:t>A</a:t>
                </a:r>
                <a:r>
                  <a:rPr lang="ar-DZ" sz="1800" dirty="0">
                    <a:solidFill>
                      <a:srgbClr val="000000"/>
                    </a:solidFill>
                    <a:ea typeface="Times New Roman"/>
                  </a:rPr>
                  <a:t> و</a:t>
                </a:r>
                <a:r>
                  <a:rPr lang="fr-FR" sz="1800" dirty="0">
                    <a:solidFill>
                      <a:srgbClr val="000000"/>
                    </a:solidFill>
                    <a:ea typeface="Times New Roman"/>
                  </a:rPr>
                  <a:t>B</a:t>
                </a:r>
                <a:r>
                  <a:rPr lang="ar-DZ" sz="1800" dirty="0">
                    <a:solidFill>
                      <a:srgbClr val="000000"/>
                    </a:solidFill>
                    <a:ea typeface="Times New Roman"/>
                  </a:rPr>
                  <a:t> و</a:t>
                </a:r>
                <a:r>
                  <a:rPr lang="fr-FR" sz="1800" dirty="0">
                    <a:solidFill>
                      <a:srgbClr val="000000"/>
                    </a:solidFill>
                    <a:ea typeface="Times New Roman"/>
                  </a:rPr>
                  <a:t>C</a:t>
                </a:r>
                <a:r>
                  <a:rPr lang="ar-DZ" sz="1800" dirty="0" smtClean="0">
                    <a:solidFill>
                      <a:srgbClr val="000000"/>
                    </a:solidFill>
                    <a:ea typeface="Times New Roman"/>
                  </a:rPr>
                  <a:t> فنجد:</a:t>
                </a:r>
                <a:endParaRPr lang="fr-FR" sz="1800" dirty="0">
                  <a:solidFill>
                    <a:srgbClr val="000000"/>
                  </a:solidFill>
                  <a:ea typeface="Times New Roman"/>
                </a:endParaRPr>
              </a:p>
              <a:p>
                <a:pPr lvl="0" algn="r" rtl="1">
                  <a:lnSpc>
                    <a:spcPct val="150000"/>
                  </a:lnSpc>
                  <a:spcAft>
                    <a:spcPts val="1000"/>
                  </a:spcAft>
                </a:pPr>
                <a14:m>
                  <m:oMathPara xmlns:m="http://schemas.openxmlformats.org/officeDocument/2006/math">
                    <m:oMathParaPr>
                      <m:jc m:val="right"/>
                    </m:oMathParaPr>
                    <m:oMath xmlns:m="http://schemas.openxmlformats.org/officeDocument/2006/math">
                      <m:acc>
                        <m:accPr>
                          <m:chr m:val="⃗"/>
                          <m:ctrlPr>
                            <a:rPr lang="en-US" sz="1800" i="1" smtClean="0">
                              <a:solidFill>
                                <a:prstClr val="black"/>
                              </a:solidFill>
                              <a:latin typeface="Cambria Math"/>
                            </a:rPr>
                          </m:ctrlPr>
                        </m:accPr>
                        <m:e>
                          <m:sSub>
                            <m:sSubPr>
                              <m:ctrlPr>
                                <a:rPr lang="en-US" sz="1800" i="1" smtClean="0">
                                  <a:solidFill>
                                    <a:prstClr val="black"/>
                                  </a:solidFill>
                                  <a:latin typeface="Cambria Math"/>
                                </a:rPr>
                              </m:ctrlPr>
                            </m:sSubPr>
                            <m:e>
                              <m:r>
                                <a:rPr lang="fr-FR" sz="1800" b="0" i="1" smtClean="0">
                                  <a:solidFill>
                                    <a:prstClr val="black"/>
                                  </a:solidFill>
                                  <a:latin typeface="Cambria Math"/>
                                </a:rPr>
                                <m:t>𝑅</m:t>
                              </m:r>
                            </m:e>
                            <m:sub>
                              <m:r>
                                <a:rPr lang="fr-FR" sz="1800" b="0" i="1" smtClean="0">
                                  <a:solidFill>
                                    <a:prstClr val="black"/>
                                  </a:solidFill>
                                  <a:latin typeface="Cambria Math"/>
                                </a:rPr>
                                <m:t>𝐴</m:t>
                              </m:r>
                            </m:sub>
                          </m:sSub>
                        </m:e>
                      </m:acc>
                      <m:r>
                        <a:rPr lang="fr-FR" sz="1800">
                          <a:solidFill>
                            <a:prstClr val="black"/>
                          </a:solidFill>
                          <a:latin typeface="Cambria Math"/>
                        </a:rPr>
                        <m:t>=</m:t>
                      </m:r>
                      <m:r>
                        <a:rPr lang="fr-FR" sz="1800">
                          <a:solidFill>
                            <a:prstClr val="black"/>
                          </a:solidFill>
                          <a:latin typeface="Cambria Math"/>
                        </a:rPr>
                        <m:t>2</m:t>
                      </m:r>
                      <m:acc>
                        <m:accPr>
                          <m:chr m:val="⃗"/>
                          <m:ctrlPr>
                            <a:rPr lang="fr-FR" sz="1800" i="1">
                              <a:solidFill>
                                <a:prstClr val="black"/>
                              </a:solidFill>
                              <a:latin typeface="Cambria Math"/>
                            </a:rPr>
                          </m:ctrlPr>
                        </m:accPr>
                        <m:e>
                          <m:sSub>
                            <m:sSubPr>
                              <m:ctrlPr>
                                <a:rPr lang="fr-FR"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1</m:t>
                              </m:r>
                            </m:sub>
                          </m:sSub>
                        </m:e>
                      </m:acc>
                      <m:r>
                        <a:rPr lang="fr-FR" sz="1800" b="0" i="0" smtClean="0">
                          <a:solidFill>
                            <a:prstClr val="black"/>
                          </a:solidFill>
                          <a:latin typeface="Cambria Math"/>
                        </a:rPr>
                        <m:t>+</m:t>
                      </m:r>
                      <m:r>
                        <a:rPr lang="fr-FR" sz="1800">
                          <a:solidFill>
                            <a:prstClr val="black"/>
                          </a:solidFill>
                          <a:latin typeface="Cambria Math"/>
                        </a:rPr>
                        <m:t>2</m:t>
                      </m:r>
                      <m:acc>
                        <m:accPr>
                          <m:chr m:val="⃗"/>
                          <m:ctrlPr>
                            <a:rPr lang="fr-FR" sz="1800" i="1">
                              <a:solidFill>
                                <a:prstClr val="black"/>
                              </a:solidFill>
                              <a:latin typeface="Cambria Math"/>
                            </a:rPr>
                          </m:ctrlPr>
                        </m:accPr>
                        <m:e>
                          <m:sSub>
                            <m:sSubPr>
                              <m:ctrlPr>
                                <a:rPr lang="fr-FR" sz="1800" i="1">
                                  <a:solidFill>
                                    <a:prstClr val="black"/>
                                  </a:solidFill>
                                  <a:latin typeface="Cambria Math"/>
                                </a:rPr>
                              </m:ctrlPr>
                            </m:sSubPr>
                            <m:e>
                              <m:r>
                                <a:rPr lang="fr-FR" sz="1800" i="1">
                                  <a:solidFill>
                                    <a:prstClr val="black"/>
                                  </a:solidFill>
                                  <a:latin typeface="Cambria Math"/>
                                </a:rPr>
                                <m:t>𝑎</m:t>
                              </m:r>
                            </m:e>
                            <m:sub>
                              <m:r>
                                <a:rPr lang="fr-FR" sz="1800" b="0" i="1" smtClean="0">
                                  <a:solidFill>
                                    <a:prstClr val="black"/>
                                  </a:solidFill>
                                  <a:latin typeface="Cambria Math"/>
                                </a:rPr>
                                <m:t>2</m:t>
                              </m:r>
                            </m:sub>
                          </m:sSub>
                        </m:e>
                      </m:acc>
                    </m:oMath>
                  </m:oMathPara>
                </a14:m>
                <a:endParaRPr lang="fr-FR" sz="1800" dirty="0" smtClean="0"/>
              </a:p>
              <a:p>
                <a:pPr lvl="0" algn="l">
                  <a:lnSpc>
                    <a:spcPct val="150000"/>
                  </a:lnSpc>
                  <a:spcAft>
                    <a:spcPts val="1000"/>
                  </a:spcAft>
                </a:pPr>
                <a14:m>
                  <m:oMathPara xmlns:m="http://schemas.openxmlformats.org/officeDocument/2006/math">
                    <m:oMathParaPr>
                      <m:jc m:val="right"/>
                    </m:oMathParaPr>
                    <m:oMath xmlns:m="http://schemas.openxmlformats.org/officeDocument/2006/math">
                      <m:acc>
                        <m:accPr>
                          <m:chr m:val="⃗"/>
                          <m:ctrlPr>
                            <a:rPr lang="en-US" sz="1800" i="1">
                              <a:solidFill>
                                <a:prstClr val="black"/>
                              </a:solidFill>
                              <a:latin typeface="Cambria Math"/>
                            </a:rPr>
                          </m:ctrlPr>
                        </m:accPr>
                        <m:e>
                          <m:sSub>
                            <m:sSubPr>
                              <m:ctrlPr>
                                <a:rPr lang="en-US" sz="1800" i="1">
                                  <a:solidFill>
                                    <a:prstClr val="black"/>
                                  </a:solidFill>
                                  <a:latin typeface="Cambria Math"/>
                                </a:rPr>
                              </m:ctrlPr>
                            </m:sSubPr>
                            <m:e>
                              <m:r>
                                <a:rPr lang="fr-FR" sz="1800" i="1">
                                  <a:solidFill>
                                    <a:prstClr val="black"/>
                                  </a:solidFill>
                                  <a:latin typeface="Cambria Math"/>
                                </a:rPr>
                                <m:t>𝑅</m:t>
                              </m:r>
                            </m:e>
                            <m:sub>
                              <m:r>
                                <a:rPr lang="fr-FR" sz="1800" b="0" i="1" smtClean="0">
                                  <a:solidFill>
                                    <a:prstClr val="black"/>
                                  </a:solidFill>
                                  <a:latin typeface="Cambria Math"/>
                                </a:rPr>
                                <m:t>𝐵</m:t>
                              </m:r>
                            </m:sub>
                          </m:sSub>
                        </m:e>
                      </m:acc>
                      <m:r>
                        <a:rPr lang="fr-FR" sz="1800">
                          <a:solidFill>
                            <a:prstClr val="black"/>
                          </a:solidFill>
                          <a:latin typeface="Cambria Math"/>
                        </a:rPr>
                        <m:t>=</m:t>
                      </m:r>
                      <m:acc>
                        <m:accPr>
                          <m:chr m:val="⃗"/>
                          <m:ctrlPr>
                            <a:rPr lang="fr-FR" sz="1800" i="1">
                              <a:solidFill>
                                <a:prstClr val="black"/>
                              </a:solidFill>
                              <a:latin typeface="Cambria Math"/>
                            </a:rPr>
                          </m:ctrlPr>
                        </m:accPr>
                        <m:e>
                          <m:sSub>
                            <m:sSubPr>
                              <m:ctrlPr>
                                <a:rPr lang="fr-FR"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1</m:t>
                              </m:r>
                            </m:sub>
                          </m:sSub>
                        </m:e>
                      </m:acc>
                    </m:oMath>
                  </m:oMathPara>
                </a14:m>
                <a:endParaRPr lang="fr-FR" sz="1800" dirty="0" smtClean="0"/>
              </a:p>
              <a:p>
                <a:pPr lvl="0" algn="l">
                  <a:lnSpc>
                    <a:spcPct val="150000"/>
                  </a:lnSpc>
                  <a:spcAft>
                    <a:spcPts val="1000"/>
                  </a:spcAft>
                </a:pPr>
                <a14:m>
                  <m:oMathPara xmlns:m="http://schemas.openxmlformats.org/officeDocument/2006/math">
                    <m:oMathParaPr>
                      <m:jc m:val="right"/>
                    </m:oMathParaPr>
                    <m:oMath xmlns:m="http://schemas.openxmlformats.org/officeDocument/2006/math">
                      <m:acc>
                        <m:accPr>
                          <m:chr m:val="⃗"/>
                          <m:ctrlPr>
                            <a:rPr lang="en-US" sz="1800" i="1">
                              <a:solidFill>
                                <a:prstClr val="black"/>
                              </a:solidFill>
                              <a:latin typeface="Cambria Math"/>
                            </a:rPr>
                          </m:ctrlPr>
                        </m:accPr>
                        <m:e>
                          <m:sSub>
                            <m:sSubPr>
                              <m:ctrlPr>
                                <a:rPr lang="en-US" sz="1800" i="1">
                                  <a:solidFill>
                                    <a:prstClr val="black"/>
                                  </a:solidFill>
                                  <a:latin typeface="Cambria Math"/>
                                </a:rPr>
                              </m:ctrlPr>
                            </m:sSubPr>
                            <m:e>
                              <m:r>
                                <a:rPr lang="fr-FR" sz="1800" i="1">
                                  <a:solidFill>
                                    <a:prstClr val="black"/>
                                  </a:solidFill>
                                  <a:latin typeface="Cambria Math"/>
                                </a:rPr>
                                <m:t>𝑅</m:t>
                              </m:r>
                            </m:e>
                            <m:sub>
                              <m:r>
                                <a:rPr lang="fr-FR" sz="1800" b="0" i="1" smtClean="0">
                                  <a:solidFill>
                                    <a:prstClr val="black"/>
                                  </a:solidFill>
                                  <a:latin typeface="Cambria Math"/>
                                </a:rPr>
                                <m:t>𝐶</m:t>
                              </m:r>
                            </m:sub>
                          </m:sSub>
                        </m:e>
                      </m:acc>
                      <m:r>
                        <a:rPr lang="fr-FR" sz="1800">
                          <a:solidFill>
                            <a:prstClr val="black"/>
                          </a:solidFill>
                          <a:latin typeface="Cambria Math"/>
                        </a:rPr>
                        <m:t>=</m:t>
                      </m:r>
                      <m:r>
                        <a:rPr lang="fr-FR" sz="1800">
                          <a:solidFill>
                            <a:prstClr val="black"/>
                          </a:solidFill>
                          <a:latin typeface="Cambria Math"/>
                        </a:rPr>
                        <m:t>2</m:t>
                      </m:r>
                      <m:acc>
                        <m:accPr>
                          <m:chr m:val="⃗"/>
                          <m:ctrlPr>
                            <a:rPr lang="fr-FR" sz="1800" i="1">
                              <a:solidFill>
                                <a:prstClr val="black"/>
                              </a:solidFill>
                              <a:latin typeface="Cambria Math"/>
                            </a:rPr>
                          </m:ctrlPr>
                        </m:accPr>
                        <m:e>
                          <m:sSub>
                            <m:sSubPr>
                              <m:ctrlPr>
                                <a:rPr lang="fr-FR"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1</m:t>
                              </m:r>
                            </m:sub>
                          </m:sSub>
                        </m:e>
                      </m:acc>
                      <m:r>
                        <a:rPr lang="fr-FR" sz="1800" b="0" i="0" smtClean="0">
                          <a:solidFill>
                            <a:prstClr val="black"/>
                          </a:solidFill>
                          <a:latin typeface="Cambria Math"/>
                        </a:rPr>
                        <m:t>−</m:t>
                      </m:r>
                      <m:acc>
                        <m:accPr>
                          <m:chr m:val="⃗"/>
                          <m:ctrlPr>
                            <a:rPr lang="fr-FR" sz="1800" i="1">
                              <a:solidFill>
                                <a:prstClr val="black"/>
                              </a:solidFill>
                              <a:latin typeface="Cambria Math"/>
                            </a:rPr>
                          </m:ctrlPr>
                        </m:accPr>
                        <m:e>
                          <m:sSub>
                            <m:sSubPr>
                              <m:ctrlPr>
                                <a:rPr lang="fr-FR" sz="1800" i="1">
                                  <a:solidFill>
                                    <a:prstClr val="black"/>
                                  </a:solidFill>
                                  <a:latin typeface="Cambria Math"/>
                                </a:rPr>
                              </m:ctrlPr>
                            </m:sSubPr>
                            <m:e>
                              <m:r>
                                <a:rPr lang="fr-FR" sz="1800" i="1">
                                  <a:solidFill>
                                    <a:prstClr val="black"/>
                                  </a:solidFill>
                                  <a:latin typeface="Cambria Math"/>
                                </a:rPr>
                                <m:t>𝑎</m:t>
                              </m:r>
                            </m:e>
                            <m:sub>
                              <m:r>
                                <a:rPr lang="fr-FR" sz="1800" i="1">
                                  <a:solidFill>
                                    <a:prstClr val="black"/>
                                  </a:solidFill>
                                  <a:latin typeface="Cambria Math"/>
                                </a:rPr>
                                <m:t>2</m:t>
                              </m:r>
                            </m:sub>
                          </m:sSub>
                        </m:e>
                      </m:acc>
                    </m:oMath>
                  </m:oMathPara>
                </a14:m>
                <a:endParaRPr lang="ar-DZ" sz="1800" dirty="0" smtClean="0"/>
              </a:p>
              <a:p>
                <a:pPr lvl="0" algn="l">
                  <a:lnSpc>
                    <a:spcPct val="150000"/>
                  </a:lnSpc>
                  <a:spcAft>
                    <a:spcPts val="1000"/>
                  </a:spcAft>
                </a:pPr>
                <a:endParaRPr lang="fr-FR" sz="1800" dirty="0" smtClean="0"/>
              </a:p>
              <a:p>
                <a:pPr lvl="0" algn="just" rtl="1">
                  <a:lnSpc>
                    <a:spcPct val="150000"/>
                  </a:lnSpc>
                  <a:spcAft>
                    <a:spcPts val="1000"/>
                  </a:spcAft>
                </a:pPr>
                <a:r>
                  <a:rPr lang="ar-DZ" sz="1800" dirty="0" smtClean="0">
                    <a:solidFill>
                      <a:srgbClr val="000000"/>
                    </a:solidFill>
                    <a:ea typeface="Times New Roman"/>
                  </a:rPr>
                  <a:t>                                                                                              الشبكة </a:t>
                </a:r>
                <a:r>
                  <a:rPr lang="ar-DZ" sz="1800" dirty="0">
                    <a:solidFill>
                      <a:srgbClr val="000000"/>
                    </a:solidFill>
                    <a:ea typeface="Times New Roman"/>
                  </a:rPr>
                  <a:t>البلورية المستوية</a:t>
                </a: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215" r="-472"/>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6</a:t>
            </a:r>
            <a:endParaRPr lang="en-US" altLang="en-US" b="1" dirty="0">
              <a:solidFill>
                <a:prstClr val="black"/>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717032"/>
            <a:ext cx="306705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007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spcAft>
                <a:spcPts val="0"/>
              </a:spcAft>
            </a:pPr>
            <a:r>
              <a:rPr lang="ar-DZ" sz="1800" dirty="0">
                <a:solidFill>
                  <a:srgbClr val="000000"/>
                </a:solidFill>
                <a:ea typeface="Times New Roman"/>
              </a:rPr>
              <a:t>يمكننا تصنيف الشبكات البلورية البرافية على العموم إلى ثلاثة أنواع:</a:t>
            </a:r>
            <a:endParaRPr lang="en-US" sz="1200" dirty="0">
              <a:latin typeface="Times New Roman"/>
              <a:ea typeface="Times New Roman"/>
            </a:endParaRPr>
          </a:p>
          <a:p>
            <a:pPr algn="r" rtl="1">
              <a:lnSpc>
                <a:spcPct val="150000"/>
              </a:lnSpc>
              <a:spcAft>
                <a:spcPts val="0"/>
              </a:spcAft>
            </a:pPr>
            <a:r>
              <a:rPr lang="ar-DZ" sz="1800" dirty="0">
                <a:solidFill>
                  <a:srgbClr val="00B0F0"/>
                </a:solidFill>
                <a:ea typeface="Times New Roman"/>
              </a:rPr>
              <a:t>الشبكات الخطية (أحادية البعد):</a:t>
            </a:r>
            <a:r>
              <a:rPr lang="ar-DZ" sz="1800" dirty="0">
                <a:solidFill>
                  <a:srgbClr val="000000"/>
                </a:solidFill>
                <a:ea typeface="Times New Roman"/>
              </a:rPr>
              <a:t>لها شكل أو </a:t>
            </a:r>
            <a:r>
              <a:rPr lang="ar-DZ" sz="1800" dirty="0" smtClean="0">
                <a:solidFill>
                  <a:srgbClr val="000000"/>
                </a:solidFill>
                <a:ea typeface="Times New Roman"/>
              </a:rPr>
              <a:t>هيكل لمرتب </a:t>
            </a:r>
            <a:r>
              <a:rPr lang="ar-DZ" sz="1800" dirty="0">
                <a:solidFill>
                  <a:srgbClr val="000000"/>
                </a:solidFill>
                <a:ea typeface="Times New Roman"/>
              </a:rPr>
              <a:t>ترتب خطيا وهي عبارة عن عقد مرتبة بإنتظام في بعد واحد (على طول خط مستقيم) يتحكم في ترتيبها متجهات  الانسحاب (أشعة الانسحاب الأساسية) وقد يستفاد من هذه الشبكات للدراسة البسيطة والمبدئية لفهم الحالة الصلبة مثل إهتزازات الشبكة البلورية في حالة بعد واحد.</a:t>
            </a:r>
            <a:endParaRPr lang="en-US" sz="1200" dirty="0">
              <a:latin typeface="Times New Roman"/>
              <a:ea typeface="Times New Roman"/>
            </a:endParaRPr>
          </a:p>
          <a:p>
            <a:pPr algn="r" rtl="1">
              <a:lnSpc>
                <a:spcPct val="150000"/>
              </a:lnSpc>
              <a:spcAft>
                <a:spcPts val="0"/>
              </a:spcAft>
            </a:pPr>
            <a:r>
              <a:rPr lang="ar-DZ" sz="1800" dirty="0">
                <a:solidFill>
                  <a:srgbClr val="00B0F0"/>
                </a:solidFill>
                <a:ea typeface="Times New Roman"/>
              </a:rPr>
              <a:t>الشبكات المستوية (ثنائية البعد):</a:t>
            </a:r>
            <a:r>
              <a:rPr lang="ar-DZ" sz="1800" dirty="0">
                <a:solidFill>
                  <a:srgbClr val="000000"/>
                </a:solidFill>
                <a:ea typeface="Times New Roman"/>
              </a:rPr>
              <a:t>وهي عبارة عن عقد مرتبة بإنتظام في بعدين و لفهم  هذا يمكن التخيل الشبكة البلورية الخطية بأنها إتخذت متجه إنسحاب ثاني (شعاع إنسحاب أساسي ثاني) وبتجاه أخريصنع زاوية ما مع متجه الأنسحاب الأول (مع شعاع الانسحاب الأساسي الأول أي شعاع الانسحاب الأساسي للشبكة الخطية).</a:t>
            </a:r>
            <a:endParaRPr lang="en-US" sz="1200" dirty="0">
              <a:latin typeface="Times New Roman"/>
              <a:ea typeface="Times New Roman"/>
            </a:endParaRPr>
          </a:p>
          <a:p>
            <a:pPr algn="r" rtl="1">
              <a:lnSpc>
                <a:spcPct val="150000"/>
              </a:lnSpc>
              <a:spcAft>
                <a:spcPts val="0"/>
              </a:spcAft>
            </a:pPr>
            <a:r>
              <a:rPr lang="ar-DZ" sz="1800" dirty="0">
                <a:solidFill>
                  <a:srgbClr val="00B0F0"/>
                </a:solidFill>
                <a:ea typeface="Times New Roman"/>
              </a:rPr>
              <a:t>الشبكات الفضائية (ثلاثية الأبعاد):</a:t>
            </a:r>
            <a:r>
              <a:rPr lang="ar-DZ" sz="1800" dirty="0">
                <a:solidFill>
                  <a:srgbClr val="000000"/>
                </a:solidFill>
                <a:ea typeface="Times New Roman"/>
              </a:rPr>
              <a:t>وهي عبارة عن عقد مرتبة بإنتظام في ثلاثة ابعاد و لفهم  هذا يمكن التخيل الشبكة البلورية المستوية بأنها إتخذت متجه إنسحاب ثالث (شعاع إنسحاب أساسي ثالث) وبتجاه أخريصنع زاويتين ما مع شعاع الانسحاب الأساسي الأول والثاني لشبكة المستوية.</a:t>
            </a:r>
            <a:endParaRPr lang="en-US" sz="1200" dirty="0">
              <a:latin typeface="Times New Roman"/>
              <a:ea typeface="Times New Roman"/>
            </a:endParaRPr>
          </a:p>
          <a:p>
            <a:pPr lvl="0" algn="just" rtl="1">
              <a:lnSpc>
                <a:spcPct val="150000"/>
              </a:lnSpc>
              <a:spcAft>
                <a:spcPts val="1000"/>
              </a:spcAft>
            </a:pPr>
            <a:endParaRPr lang="ar-DZ" sz="1800" dirty="0" smtClean="0">
              <a:solidFill>
                <a:srgbClr val="00B0F0"/>
              </a:solidFill>
              <a:ea typeface="Times New Roman"/>
            </a:endParaRPr>
          </a:p>
          <a:p>
            <a:pPr lvl="0" algn="just" rtl="1">
              <a:lnSpc>
                <a:spcPct val="150000"/>
              </a:lnSpc>
              <a:spcAft>
                <a:spcPts val="1000"/>
              </a:spcAft>
            </a:pPr>
            <a:endParaRPr lang="ar-DZ" sz="1800" dirty="0" smtClean="0">
              <a:solidFill>
                <a:srgbClr val="00B0F0"/>
              </a:solidFill>
              <a:ea typeface="Times New Roman"/>
            </a:endParaRPr>
          </a:p>
          <a:p>
            <a:pPr lvl="0" algn="just" rtl="1">
              <a:lnSpc>
                <a:spcPct val="150000"/>
              </a:lnSpc>
              <a:spcAft>
                <a:spcPts val="1000"/>
              </a:spcAft>
            </a:pPr>
            <a:r>
              <a:rPr lang="ar-DZ" sz="1800" dirty="0" smtClean="0">
                <a:solidFill>
                  <a:prstClr val="black"/>
                </a:solidFill>
                <a:ea typeface="Times New Roman"/>
              </a:rPr>
              <a:t>         الشبكة الخطية</a:t>
            </a:r>
          </a:p>
          <a:p>
            <a:pPr lvl="0" algn="just" rtl="1">
              <a:lnSpc>
                <a:spcPct val="150000"/>
              </a:lnSpc>
              <a:spcAft>
                <a:spcPts val="1000"/>
              </a:spcAft>
            </a:pPr>
            <a:r>
              <a:rPr lang="ar-DZ" sz="1800" dirty="0" smtClean="0">
                <a:solidFill>
                  <a:prstClr val="black"/>
                </a:solidFill>
                <a:ea typeface="Times New Roman"/>
              </a:rPr>
              <a:t>                                                     الشبكة المستوية                                   الشبكة الفضائية</a:t>
            </a:r>
          </a:p>
          <a:p>
            <a:pPr lvl="0" algn="just" rtl="1">
              <a:lnSpc>
                <a:spcPct val="150000"/>
              </a:lnSpc>
              <a:spcAft>
                <a:spcPts val="1000"/>
              </a:spcAft>
            </a:pPr>
            <a:endParaRPr lang="ar-DZ" sz="1800" dirty="0" smtClean="0">
              <a:solidFill>
                <a:prstClr val="black"/>
              </a:solidFill>
              <a:ea typeface="Times New Roman"/>
            </a:endParaRPr>
          </a:p>
          <a:p>
            <a:pPr lvl="0" algn="just" rtl="1">
              <a:spcAft>
                <a:spcPts val="1000"/>
              </a:spcAft>
            </a:pPr>
            <a:endParaRPr lang="ar-DZ" sz="1800" dirty="0">
              <a:solidFill>
                <a:prstClr val="black"/>
              </a:solidFill>
              <a:ea typeface="Times New Roman"/>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7</a:t>
            </a:r>
            <a:endParaRPr lang="en-US" altLang="en-US" b="1" dirty="0">
              <a:solidFill>
                <a:prstClr val="black"/>
              </a:solidFill>
              <a:latin typeface="Arial" charset="0"/>
            </a:endParaRPr>
          </a:p>
        </p:txBody>
      </p:sp>
      <p:pic>
        <p:nvPicPr>
          <p:cNvPr id="8" name="Picture 7"/>
          <p:cNvPicPr/>
          <p:nvPr/>
        </p:nvPicPr>
        <p:blipFill rotWithShape="1">
          <a:blip r:embed="rId2">
            <a:extLst>
              <a:ext uri="{28A0092B-C50C-407E-A947-70E740481C1C}">
                <a14:useLocalDpi xmlns:a14="http://schemas.microsoft.com/office/drawing/2010/main" val="0"/>
              </a:ext>
            </a:extLst>
          </a:blip>
          <a:srcRect t="51557" b="42791"/>
          <a:stretch/>
        </p:blipFill>
        <p:spPr bwMode="auto">
          <a:xfrm>
            <a:off x="6390457" y="5194523"/>
            <a:ext cx="2718047" cy="466725"/>
          </a:xfrm>
          <a:prstGeom prst="rect">
            <a:avLst/>
          </a:prstGeom>
          <a:ln>
            <a:noFill/>
          </a:ln>
          <a:extLst>
            <a:ext uri="{53640926-AAD7-44D8-BBD7-CCE9431645EC}">
              <a14:shadowObscured xmlns:a14="http://schemas.microsoft.com/office/drawing/2010/main"/>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5248"/>
          <a:stretch/>
        </p:blipFill>
        <p:spPr bwMode="auto">
          <a:xfrm>
            <a:off x="3257600" y="4578797"/>
            <a:ext cx="3019376" cy="158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4">
            <a:extLst>
              <a:ext uri="{28A0092B-C50C-407E-A947-70E740481C1C}">
                <a14:useLocalDpi xmlns:a14="http://schemas.microsoft.com/office/drawing/2010/main" val="0"/>
              </a:ext>
            </a:extLst>
          </a:blip>
          <a:srcRect l="3540" t="26413" r="7404" b="41984"/>
          <a:stretch/>
        </p:blipFill>
        <p:spPr bwMode="auto">
          <a:xfrm>
            <a:off x="102702" y="4435897"/>
            <a:ext cx="3101146" cy="1801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7910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lvl="0" algn="r" rtl="1">
                  <a:lnSpc>
                    <a:spcPct val="150000"/>
                  </a:lnSpc>
                  <a:spcBef>
                    <a:spcPts val="0"/>
                  </a:spcBef>
                  <a:tabLst>
                    <a:tab pos="457200" algn="l"/>
                  </a:tabLst>
                </a:pPr>
                <a:r>
                  <a:rPr lang="ar-DZ" sz="2000" dirty="0" smtClean="0">
                    <a:solidFill>
                      <a:srgbClr val="00B0F0"/>
                    </a:solidFill>
                    <a:ea typeface="Times New Roman"/>
                  </a:rPr>
                  <a:t>3- الخلية الأساسية:</a:t>
                </a:r>
              </a:p>
              <a:p>
                <a:pPr algn="just" rtl="1">
                  <a:lnSpc>
                    <a:spcPct val="150000"/>
                  </a:lnSpc>
                  <a:spcAft>
                    <a:spcPts val="1000"/>
                  </a:spcAft>
                </a:pPr>
                <a:r>
                  <a:rPr lang="ar-DZ" sz="1800" dirty="0" smtClean="0">
                    <a:solidFill>
                      <a:prstClr val="black"/>
                    </a:solidFill>
                    <a:ea typeface="Times New Roman"/>
                  </a:rPr>
                  <a:t>إ</a:t>
                </a:r>
                <a:r>
                  <a:rPr lang="ar-SA" sz="1800" dirty="0" smtClean="0">
                    <a:solidFill>
                      <a:prstClr val="black"/>
                    </a:solidFill>
                    <a:ea typeface="Times New Roman"/>
                  </a:rPr>
                  <a:t>ن </a:t>
                </a:r>
                <a:r>
                  <a:rPr lang="ar-DZ" sz="1800" dirty="0" smtClean="0">
                    <a:solidFill>
                      <a:prstClr val="black"/>
                    </a:solidFill>
                    <a:ea typeface="Times New Roman"/>
                  </a:rPr>
                  <a:t>أ</a:t>
                </a:r>
                <a:r>
                  <a:rPr lang="ar-SA" sz="1800" dirty="0" smtClean="0">
                    <a:solidFill>
                      <a:prstClr val="black"/>
                    </a:solidFill>
                    <a:ea typeface="Times New Roman"/>
                  </a:rPr>
                  <a:t>شعة ا</a:t>
                </a:r>
                <a:r>
                  <a:rPr lang="ar-DZ" sz="1800" dirty="0" smtClean="0">
                    <a:solidFill>
                      <a:prstClr val="black"/>
                    </a:solidFill>
                    <a:ea typeface="Times New Roman"/>
                  </a:rPr>
                  <a:t>لإ</a:t>
                </a:r>
                <a:r>
                  <a:rPr lang="ar-SA" sz="1800" dirty="0" smtClean="0">
                    <a:solidFill>
                      <a:prstClr val="black"/>
                    </a:solidFill>
                    <a:ea typeface="Times New Roman"/>
                  </a:rPr>
                  <a:t>نتقال </a:t>
                </a:r>
                <a:r>
                  <a:rPr lang="ar-SA" sz="1800" dirty="0">
                    <a:solidFill>
                      <a:prstClr val="black"/>
                    </a:solidFill>
                    <a:ea typeface="Times New Roman"/>
                  </a:rPr>
                  <a:t>الأساسية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1</m:t>
                            </m:r>
                          </m:sub>
                        </m:sSub>
                      </m:e>
                    </m:acc>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2</m:t>
                            </m:r>
                          </m:sub>
                        </m:sSub>
                      </m:e>
                    </m:acc>
                    <m:r>
                      <a:rPr lang="fr-FR" sz="1800">
                        <a:solidFill>
                          <a:prstClr val="black"/>
                        </a:solidFill>
                        <a:latin typeface="Cambria Math"/>
                        <a:ea typeface="Times New Roman"/>
                      </a:rPr>
                      <m:t> </m:t>
                    </m:r>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3</m:t>
                            </m:r>
                          </m:sub>
                        </m:sSub>
                      </m:e>
                    </m:acc>
                  </m:oMath>
                </a14:m>
                <a:r>
                  <a:rPr lang="ar-SA" sz="1800" dirty="0">
                    <a:solidFill>
                      <a:prstClr val="black"/>
                    </a:solidFill>
                    <a:ea typeface="Times New Roman"/>
                  </a:rPr>
                  <a:t> تحدد من الشبكة البلورية متوازي سطوح أبعاده </a:t>
                </a:r>
                <a:r>
                  <a:rPr lang="fr-FR" sz="1800" dirty="0" smtClean="0">
                    <a:solidFill>
                      <a:prstClr val="black"/>
                    </a:solidFill>
                    <a:ea typeface="Times New Roman"/>
                  </a:rPr>
                  <a:t>a </a:t>
                </a:r>
                <a:r>
                  <a:rPr lang="ar-DZ" sz="1800" dirty="0" smtClean="0">
                    <a:solidFill>
                      <a:prstClr val="black"/>
                    </a:solidFill>
                    <a:ea typeface="Times New Roman"/>
                  </a:rPr>
                  <a:t> </a:t>
                </a:r>
                <a:r>
                  <a:rPr lang="ar-SA" sz="1800" dirty="0" smtClean="0">
                    <a:solidFill>
                      <a:prstClr val="black"/>
                    </a:solidFill>
                    <a:ea typeface="Times New Roman"/>
                  </a:rPr>
                  <a:t>و </a:t>
                </a:r>
                <a:r>
                  <a:rPr lang="fr-FR" sz="1800" dirty="0">
                    <a:solidFill>
                      <a:prstClr val="black"/>
                    </a:solidFill>
                    <a:ea typeface="Times New Roman"/>
                  </a:rPr>
                  <a:t>b</a:t>
                </a:r>
                <a:r>
                  <a:rPr lang="ar-SA" sz="1800" dirty="0">
                    <a:solidFill>
                      <a:prstClr val="black"/>
                    </a:solidFill>
                    <a:ea typeface="Times New Roman"/>
                  </a:rPr>
                  <a:t> و </a:t>
                </a:r>
                <a:r>
                  <a:rPr lang="fr-FR" sz="1800" dirty="0">
                    <a:solidFill>
                      <a:prstClr val="black"/>
                    </a:solidFill>
                    <a:ea typeface="Times New Roman"/>
                  </a:rPr>
                  <a:t>c</a:t>
                </a:r>
                <a:r>
                  <a:rPr lang="ar-SA" sz="1800" dirty="0">
                    <a:solidFill>
                      <a:prstClr val="black"/>
                    </a:solidFill>
                    <a:ea typeface="Times New Roman"/>
                  </a:rPr>
                  <a:t> و زواياه α بين الضلعين </a:t>
                </a:r>
                <a:r>
                  <a:rPr lang="ar-DZ" sz="1800" dirty="0">
                    <a:solidFill>
                      <a:prstClr val="black"/>
                    </a:solidFill>
                    <a:ea typeface="Times New Roman"/>
                  </a:rPr>
                  <a:t>(</a:t>
                </a:r>
                <a:r>
                  <a:rPr lang="fr-FR" sz="1800" dirty="0" smtClean="0">
                    <a:solidFill>
                      <a:prstClr val="black"/>
                    </a:solidFill>
                    <a:ea typeface="Times New Roman"/>
                  </a:rPr>
                  <a:t>b</a:t>
                </a:r>
                <a:r>
                  <a:rPr lang="ar-SA" sz="1800" dirty="0" smtClean="0">
                    <a:solidFill>
                      <a:prstClr val="black"/>
                    </a:solidFill>
                    <a:ea typeface="Times New Roman"/>
                  </a:rPr>
                  <a:t> </a:t>
                </a:r>
                <a:r>
                  <a:rPr lang="ar-SA" sz="1800" dirty="0">
                    <a:solidFill>
                      <a:prstClr val="black"/>
                    </a:solidFill>
                    <a:ea typeface="Times New Roman"/>
                  </a:rPr>
                  <a:t>و </a:t>
                </a:r>
                <a:r>
                  <a:rPr lang="fr-FR" sz="1800" dirty="0">
                    <a:solidFill>
                      <a:prstClr val="black"/>
                    </a:solidFill>
                    <a:ea typeface="Times New Roman"/>
                  </a:rPr>
                  <a:t>c</a:t>
                </a:r>
                <a:r>
                  <a:rPr lang="ar-SA" sz="1800" dirty="0">
                    <a:solidFill>
                      <a:prstClr val="black"/>
                    </a:solidFill>
                    <a:ea typeface="Times New Roman"/>
                  </a:rPr>
                  <a:t> </a:t>
                </a:r>
                <a:r>
                  <a:rPr lang="ar-DZ" sz="1800" dirty="0" smtClean="0">
                    <a:solidFill>
                      <a:prstClr val="black"/>
                    </a:solidFill>
                    <a:ea typeface="Times New Roman"/>
                  </a:rPr>
                  <a:t>)</a:t>
                </a:r>
                <a:r>
                  <a:rPr lang="ar-SA" sz="1800" dirty="0" smtClean="0">
                    <a:solidFill>
                      <a:prstClr val="black"/>
                    </a:solidFill>
                    <a:ea typeface="Times New Roman"/>
                  </a:rPr>
                  <a:t>، </a:t>
                </a:r>
                <a:r>
                  <a:rPr lang="ar-SA" sz="1800" dirty="0">
                    <a:solidFill>
                      <a:prstClr val="black"/>
                    </a:solidFill>
                    <a:ea typeface="Times New Roman"/>
                  </a:rPr>
                  <a:t>β بين </a:t>
                </a:r>
                <a:r>
                  <a:rPr lang="ar-SA" sz="1800" dirty="0" smtClean="0">
                    <a:solidFill>
                      <a:prstClr val="black"/>
                    </a:solidFill>
                    <a:ea typeface="Times New Roman"/>
                  </a:rPr>
                  <a:t>الضلعين</a:t>
                </a:r>
                <a:r>
                  <a:rPr lang="ar-DZ" sz="1800" dirty="0" smtClean="0">
                    <a:solidFill>
                      <a:prstClr val="black"/>
                    </a:solidFill>
                    <a:ea typeface="Times New Roman"/>
                  </a:rPr>
                  <a:t>(</a:t>
                </a:r>
                <a:r>
                  <a:rPr lang="ar-SA" sz="1800" dirty="0" smtClean="0">
                    <a:solidFill>
                      <a:prstClr val="black"/>
                    </a:solidFill>
                    <a:ea typeface="Times New Roman"/>
                  </a:rPr>
                  <a:t> </a:t>
                </a:r>
                <a:r>
                  <a:rPr lang="fr-FR" sz="1800" dirty="0">
                    <a:solidFill>
                      <a:prstClr val="black"/>
                    </a:solidFill>
                    <a:ea typeface="Times New Roman"/>
                  </a:rPr>
                  <a:t>a</a:t>
                </a:r>
                <a:r>
                  <a:rPr lang="ar-SA" sz="1800" dirty="0">
                    <a:solidFill>
                      <a:prstClr val="black"/>
                    </a:solidFill>
                    <a:ea typeface="Times New Roman"/>
                  </a:rPr>
                  <a:t> و </a:t>
                </a:r>
                <a:r>
                  <a:rPr lang="fr-FR" sz="1800" dirty="0" smtClean="0">
                    <a:solidFill>
                      <a:prstClr val="black"/>
                    </a:solidFill>
                    <a:ea typeface="Times New Roman"/>
                  </a:rPr>
                  <a:t>c</a:t>
                </a:r>
                <a:r>
                  <a:rPr lang="ar-DZ" sz="1800" dirty="0">
                    <a:solidFill>
                      <a:prstClr val="black"/>
                    </a:solidFill>
                    <a:ea typeface="Times New Roman"/>
                  </a:rPr>
                  <a:t>)</a:t>
                </a:r>
                <a:r>
                  <a:rPr lang="ar-SA" sz="1800" dirty="0" smtClean="0">
                    <a:solidFill>
                      <a:prstClr val="black"/>
                    </a:solidFill>
                    <a:ea typeface="Times New Roman"/>
                  </a:rPr>
                  <a:t>، </a:t>
                </a:r>
                <a:r>
                  <a:rPr lang="el-GR" sz="1800" dirty="0" smtClean="0">
                    <a:solidFill>
                      <a:prstClr val="black"/>
                    </a:solidFill>
                    <a:latin typeface="Times New Roman" panose="02020603050405020304" pitchFamily="18" charset="0"/>
                    <a:ea typeface="Times New Roman"/>
                    <a:cs typeface="Times New Roman" panose="02020603050405020304" pitchFamily="18" charset="0"/>
                  </a:rPr>
                  <a:t>γ</a:t>
                </a:r>
                <a:r>
                  <a:rPr lang="ar-SA" sz="1800" dirty="0" smtClean="0">
                    <a:solidFill>
                      <a:prstClr val="black"/>
                    </a:solidFill>
                    <a:ea typeface="Times New Roman"/>
                  </a:rPr>
                  <a:t> </a:t>
                </a:r>
                <a:r>
                  <a:rPr lang="ar-SA" sz="1800" dirty="0">
                    <a:solidFill>
                      <a:prstClr val="black"/>
                    </a:solidFill>
                    <a:ea typeface="Times New Roman"/>
                  </a:rPr>
                  <a:t>بين الضلعين </a:t>
                </a:r>
                <a:r>
                  <a:rPr lang="ar-DZ" sz="1800" dirty="0" smtClean="0">
                    <a:solidFill>
                      <a:prstClr val="black"/>
                    </a:solidFill>
                    <a:ea typeface="Times New Roman"/>
                  </a:rPr>
                  <a:t>(</a:t>
                </a:r>
                <a:r>
                  <a:rPr lang="fr-FR" sz="1800" dirty="0" smtClean="0">
                    <a:solidFill>
                      <a:prstClr val="black"/>
                    </a:solidFill>
                    <a:ea typeface="Times New Roman"/>
                  </a:rPr>
                  <a:t>a </a:t>
                </a:r>
                <a:r>
                  <a:rPr lang="ar-DZ" sz="1800" dirty="0" smtClean="0">
                    <a:solidFill>
                      <a:prstClr val="black"/>
                    </a:solidFill>
                    <a:ea typeface="Times New Roman"/>
                  </a:rPr>
                  <a:t> </a:t>
                </a:r>
                <a:r>
                  <a:rPr lang="ar-SA" sz="1800" dirty="0" smtClean="0">
                    <a:solidFill>
                      <a:prstClr val="black"/>
                    </a:solidFill>
                    <a:ea typeface="Times New Roman"/>
                  </a:rPr>
                  <a:t>و </a:t>
                </a:r>
                <a:r>
                  <a:rPr lang="fr-FR" sz="1800" dirty="0" smtClean="0">
                    <a:solidFill>
                      <a:prstClr val="black"/>
                    </a:solidFill>
                    <a:ea typeface="Times New Roman"/>
                  </a:rPr>
                  <a:t>b</a:t>
                </a:r>
                <a:r>
                  <a:rPr lang="ar-SA" sz="1800" dirty="0" smtClean="0">
                    <a:solidFill>
                      <a:prstClr val="black"/>
                    </a:solidFill>
                    <a:ea typeface="Times New Roman"/>
                  </a:rPr>
                  <a:t> </a:t>
                </a:r>
                <a:r>
                  <a:rPr lang="ar-DZ" sz="1800" dirty="0" smtClean="0">
                    <a:solidFill>
                      <a:prstClr val="black"/>
                    </a:solidFill>
                    <a:ea typeface="Times New Roman"/>
                  </a:rPr>
                  <a:t>) </a:t>
                </a:r>
                <a:r>
                  <a:rPr lang="ar-SA" sz="1800" dirty="0" smtClean="0">
                    <a:solidFill>
                      <a:prstClr val="black"/>
                    </a:solidFill>
                    <a:ea typeface="Times New Roman"/>
                  </a:rPr>
                  <a:t>كما </a:t>
                </a:r>
                <a:r>
                  <a:rPr lang="ar-SA" sz="1800" dirty="0">
                    <a:solidFill>
                      <a:prstClr val="black"/>
                    </a:solidFill>
                    <a:ea typeface="Times New Roman"/>
                  </a:rPr>
                  <a:t>هو موضح في الشكل </a:t>
                </a:r>
                <a:r>
                  <a:rPr lang="ar-SA" sz="1800" dirty="0" smtClean="0">
                    <a:solidFill>
                      <a:prstClr val="black"/>
                    </a:solidFill>
                    <a:ea typeface="Times New Roman"/>
                  </a:rPr>
                  <a:t>و </a:t>
                </a:r>
                <a:r>
                  <a:rPr lang="ar-SA" sz="1800" dirty="0">
                    <a:solidFill>
                      <a:prstClr val="black"/>
                    </a:solidFill>
                    <a:ea typeface="Times New Roman"/>
                  </a:rPr>
                  <a:t>نسمي متوازي السطوح هذا و الذي يحوي عند زواياه الركنية فقط عقدا بالخلية الاساسية</a:t>
                </a:r>
                <a:r>
                  <a:rPr lang="fr-FR" sz="1800" dirty="0">
                    <a:solidFill>
                      <a:prstClr val="black"/>
                    </a:solidFill>
                    <a:ea typeface="Times New Roman"/>
                  </a:rPr>
                  <a:t> (Primitive </a:t>
                </a:r>
                <a:r>
                  <a:rPr lang="fr-FR" sz="1800" dirty="0" err="1">
                    <a:solidFill>
                      <a:prstClr val="black"/>
                    </a:solidFill>
                    <a:ea typeface="Times New Roman"/>
                  </a:rPr>
                  <a:t>Cell</a:t>
                </a:r>
                <a:r>
                  <a:rPr lang="fr-FR" sz="1800" dirty="0">
                    <a:solidFill>
                      <a:prstClr val="black"/>
                    </a:solidFill>
                    <a:ea typeface="Times New Roman"/>
                  </a:rPr>
                  <a:t>) </a:t>
                </a:r>
                <a:r>
                  <a:rPr lang="ar-SA" sz="1800" dirty="0">
                    <a:solidFill>
                      <a:prstClr val="black"/>
                    </a:solidFill>
                    <a:ea typeface="Times New Roman"/>
                  </a:rPr>
                  <a:t> و </a:t>
                </a:r>
                <a:r>
                  <a:rPr lang="ar-SA" sz="1800" dirty="0" smtClean="0">
                    <a:solidFill>
                      <a:prstClr val="black"/>
                    </a:solidFill>
                    <a:ea typeface="Times New Roman"/>
                  </a:rPr>
                  <a:t>نسمي</a:t>
                </a:r>
                <a:r>
                  <a:rPr lang="fr-FR" sz="1800" dirty="0" smtClean="0">
                    <a:solidFill>
                      <a:prstClr val="black"/>
                    </a:solidFill>
                    <a:ea typeface="Times New Roman"/>
                  </a:rPr>
                  <a:t>a </a:t>
                </a:r>
                <a:r>
                  <a:rPr lang="ar-DZ" sz="1800" dirty="0" smtClean="0">
                    <a:solidFill>
                      <a:prstClr val="black"/>
                    </a:solidFill>
                    <a:ea typeface="Times New Roman"/>
                  </a:rPr>
                  <a:t> </a:t>
                </a:r>
                <a:r>
                  <a:rPr lang="ar-SA" sz="1800" dirty="0" smtClean="0">
                    <a:solidFill>
                      <a:prstClr val="black"/>
                    </a:solidFill>
                    <a:ea typeface="Times New Roman"/>
                  </a:rPr>
                  <a:t>و </a:t>
                </a:r>
                <a:r>
                  <a:rPr lang="fr-FR" sz="1800" dirty="0">
                    <a:solidFill>
                      <a:prstClr val="black"/>
                    </a:solidFill>
                    <a:ea typeface="Times New Roman"/>
                  </a:rPr>
                  <a:t>b</a:t>
                </a:r>
                <a:r>
                  <a:rPr lang="ar-SA" sz="1800" dirty="0">
                    <a:solidFill>
                      <a:prstClr val="black"/>
                    </a:solidFill>
                    <a:ea typeface="Times New Roman"/>
                  </a:rPr>
                  <a:t> و </a:t>
                </a:r>
                <a:r>
                  <a:rPr lang="fr-FR" sz="1800" dirty="0">
                    <a:solidFill>
                      <a:prstClr val="black"/>
                    </a:solidFill>
                    <a:ea typeface="Times New Roman"/>
                  </a:rPr>
                  <a:t>c</a:t>
                </a:r>
                <a:r>
                  <a:rPr lang="ar-SA" sz="1800" dirty="0">
                    <a:solidFill>
                      <a:prstClr val="black"/>
                    </a:solidFill>
                    <a:ea typeface="Times New Roman"/>
                  </a:rPr>
                  <a:t> بأبعاد الخلية الأساسية أو متحولات أو ثوابت الشبكة </a:t>
                </a:r>
                <a:r>
                  <a:rPr lang="fr-FR" sz="1800" dirty="0">
                    <a:solidFill>
                      <a:prstClr val="black"/>
                    </a:solidFill>
                    <a:ea typeface="Times New Roman"/>
                  </a:rPr>
                  <a:t>(</a:t>
                </a:r>
                <a:r>
                  <a:rPr lang="fr-FR" sz="1800" dirty="0" err="1">
                    <a:solidFill>
                      <a:prstClr val="black"/>
                    </a:solidFill>
                    <a:ea typeface="Times New Roman"/>
                  </a:rPr>
                  <a:t>Lattice</a:t>
                </a:r>
                <a:r>
                  <a:rPr lang="fr-FR" sz="1800" dirty="0">
                    <a:solidFill>
                      <a:prstClr val="black"/>
                    </a:solidFill>
                    <a:ea typeface="Times New Roman"/>
                  </a:rPr>
                  <a:t> </a:t>
                </a:r>
                <a:r>
                  <a:rPr lang="fr-FR" sz="1800" dirty="0" err="1">
                    <a:solidFill>
                      <a:prstClr val="black"/>
                    </a:solidFill>
                    <a:ea typeface="Times New Roman"/>
                  </a:rPr>
                  <a:t>Parameters</a:t>
                </a:r>
                <a:r>
                  <a:rPr lang="fr-FR" sz="1800" dirty="0">
                    <a:solidFill>
                      <a:prstClr val="black"/>
                    </a:solidFill>
                    <a:ea typeface="Times New Roman"/>
                  </a:rPr>
                  <a:t>)</a:t>
                </a:r>
                <a:r>
                  <a:rPr lang="ar-SA" sz="1800" dirty="0">
                    <a:solidFill>
                      <a:prstClr val="black"/>
                    </a:solidFill>
                    <a:ea typeface="Times New Roman"/>
                  </a:rPr>
                  <a:t> و الزوايا α و β و </a:t>
                </a:r>
                <a:r>
                  <a:rPr lang="el-GR" sz="1800" dirty="0">
                    <a:solidFill>
                      <a:prstClr val="black"/>
                    </a:solidFill>
                    <a:latin typeface="Times New Roman" panose="02020603050405020304" pitchFamily="18" charset="0"/>
                    <a:ea typeface="Times New Roman"/>
                    <a:cs typeface="Times New Roman" panose="02020603050405020304" pitchFamily="18" charset="0"/>
                  </a:rPr>
                  <a:t>γ</a:t>
                </a:r>
                <a:r>
                  <a:rPr lang="ar-SA" sz="1800" dirty="0" smtClean="0">
                    <a:solidFill>
                      <a:prstClr val="black"/>
                    </a:solidFill>
                    <a:ea typeface="Times New Roman"/>
                  </a:rPr>
                  <a:t> </a:t>
                </a:r>
                <a:r>
                  <a:rPr lang="ar-SA" sz="1800" dirty="0">
                    <a:solidFill>
                      <a:prstClr val="black"/>
                    </a:solidFill>
                    <a:ea typeface="Times New Roman"/>
                  </a:rPr>
                  <a:t>تسمى بالزوايا الأساسية. و يمكن بناء كل الشبكة البلورية بعملية نقل الخلية الأساسية باتجاه أحرفها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1</m:t>
                            </m:r>
                          </m:sub>
                        </m:sSub>
                      </m:e>
                    </m:acc>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2</m:t>
                            </m:r>
                          </m:sub>
                        </m:sSub>
                      </m:e>
                    </m:acc>
                    <m:r>
                      <a:rPr lang="fr-FR" sz="1800">
                        <a:solidFill>
                          <a:prstClr val="black"/>
                        </a:solidFill>
                        <a:latin typeface="Cambria Math"/>
                        <a:ea typeface="Times New Roman"/>
                      </a:rPr>
                      <m:t> </m:t>
                    </m:r>
                  </m:oMath>
                </a14:m>
                <a:r>
                  <a:rPr lang="ar-SA" sz="1800" dirty="0">
                    <a:solidFill>
                      <a:prstClr val="black"/>
                    </a:solidFill>
                    <a:ea typeface="Times New Roman"/>
                  </a:rPr>
                  <a:t> و </a:t>
                </a:r>
                <a14:m>
                  <m:oMath xmlns:m="http://schemas.openxmlformats.org/officeDocument/2006/math">
                    <m:acc>
                      <m:accPr>
                        <m:chr m:val="⃗"/>
                        <m:ctrlPr>
                          <a:rPr lang="en-US" sz="1800" i="1">
                            <a:solidFill>
                              <a:prstClr val="black"/>
                            </a:solidFill>
                            <a:latin typeface="Cambria Math"/>
                            <a:ea typeface="Times New Roman"/>
                          </a:rPr>
                        </m:ctrlPr>
                      </m:accPr>
                      <m:e>
                        <m:sSub>
                          <m:sSubPr>
                            <m:ctrlPr>
                              <a:rPr lang="en-US" sz="1800" i="1">
                                <a:solidFill>
                                  <a:prstClr val="black"/>
                                </a:solidFill>
                                <a:latin typeface="Cambria Math"/>
                                <a:ea typeface="Times New Roman"/>
                              </a:rPr>
                            </m:ctrlPr>
                          </m:sSubPr>
                          <m:e>
                            <m:r>
                              <a:rPr lang="fr-FR" sz="1800">
                                <a:solidFill>
                                  <a:prstClr val="black"/>
                                </a:solidFill>
                                <a:latin typeface="Cambria Math"/>
                                <a:ea typeface="Times New Roman"/>
                              </a:rPr>
                              <m:t>𝑎</m:t>
                            </m:r>
                          </m:e>
                          <m:sub>
                            <m:r>
                              <a:rPr lang="fr-FR" sz="1800">
                                <a:solidFill>
                                  <a:prstClr val="black"/>
                                </a:solidFill>
                                <a:latin typeface="Cambria Math"/>
                                <a:ea typeface="Times New Roman"/>
                              </a:rPr>
                              <m:t>3</m:t>
                            </m:r>
                          </m:sub>
                        </m:sSub>
                      </m:e>
                    </m:acc>
                  </m:oMath>
                </a14:m>
                <a:r>
                  <a:rPr lang="ar-SA" sz="1800" dirty="0">
                    <a:solidFill>
                      <a:prstClr val="black"/>
                    </a:solidFill>
                    <a:ea typeface="Times New Roman"/>
                  </a:rPr>
                  <a:t> و بخطوات ملائمة تساوي على التوالي </a:t>
                </a:r>
                <a:r>
                  <a:rPr lang="fr-FR" sz="1800" dirty="0">
                    <a:solidFill>
                      <a:prstClr val="black"/>
                    </a:solidFill>
                    <a:ea typeface="Times New Roman"/>
                  </a:rPr>
                  <a:t>a </a:t>
                </a:r>
                <a:r>
                  <a:rPr lang="ar-DZ" sz="1800" dirty="0" smtClean="0">
                    <a:solidFill>
                      <a:prstClr val="black"/>
                    </a:solidFill>
                    <a:ea typeface="Times New Roman"/>
                  </a:rPr>
                  <a:t> </a:t>
                </a:r>
                <a:r>
                  <a:rPr lang="ar-SA" sz="1800" dirty="0" smtClean="0">
                    <a:solidFill>
                      <a:prstClr val="black"/>
                    </a:solidFill>
                    <a:ea typeface="Times New Roman"/>
                  </a:rPr>
                  <a:t>و </a:t>
                </a:r>
                <a:r>
                  <a:rPr lang="fr-FR" sz="1800" dirty="0">
                    <a:solidFill>
                      <a:prstClr val="black"/>
                    </a:solidFill>
                    <a:ea typeface="Times New Roman"/>
                  </a:rPr>
                  <a:t>b</a:t>
                </a:r>
                <a:r>
                  <a:rPr lang="ar-SA" sz="1800" dirty="0">
                    <a:solidFill>
                      <a:prstClr val="black"/>
                    </a:solidFill>
                    <a:ea typeface="Times New Roman"/>
                  </a:rPr>
                  <a:t> و </a:t>
                </a:r>
                <a:r>
                  <a:rPr lang="fr-FR" sz="1800" dirty="0">
                    <a:solidFill>
                      <a:prstClr val="black"/>
                    </a:solidFill>
                    <a:ea typeface="Times New Roman"/>
                  </a:rPr>
                  <a:t>c</a:t>
                </a:r>
                <a:r>
                  <a:rPr lang="ar-SA" sz="1800" dirty="0">
                    <a:solidFill>
                      <a:prstClr val="black"/>
                    </a:solidFill>
                    <a:ea typeface="Times New Roman"/>
                  </a:rPr>
                  <a:t>. معنى هذا أن الشبكة البلورية متناظرة بالنسبة لعملية الانسحاب في الفضاء للخلية الأساسية. وهذا التناظر هو حالة أساسية وحتمية للحصول على الشبكات البلورية و بدونها لا تتكون لدينا شبكة بلورية أو لا نحصل على تركيب بلوري.  </a:t>
                </a:r>
                <a:endParaRPr lang="en-US" sz="1800" dirty="0">
                  <a:solidFill>
                    <a:prstClr val="black"/>
                  </a:solidFill>
                  <a:ea typeface="Times New Roman"/>
                </a:endParaRPr>
              </a:p>
              <a:p>
                <a:pPr lvl="0" algn="r" rtl="1">
                  <a:lnSpc>
                    <a:spcPct val="150000"/>
                  </a:lnSpc>
                  <a:spcBef>
                    <a:spcPts val="0"/>
                  </a:spcBef>
                  <a:tabLst>
                    <a:tab pos="457200" algn="l"/>
                  </a:tabLst>
                </a:pPr>
                <a:endParaRPr lang="ar-DZ" sz="2000" dirty="0">
                  <a:solidFill>
                    <a:srgbClr val="00B0F0"/>
                  </a:solidFill>
                  <a:ea typeface="Times New Roman"/>
                </a:endParaRPr>
              </a:p>
              <a:p>
                <a:pPr lvl="0" algn="just" rtl="1">
                  <a:lnSpc>
                    <a:spcPct val="150000"/>
                  </a:lnSpc>
                  <a:spcAft>
                    <a:spcPts val="1000"/>
                  </a:spcAft>
                </a:pPr>
                <a:endParaRPr lang="ar-DZ" sz="1800" dirty="0" smtClean="0">
                  <a:solidFill>
                    <a:prstClr val="black"/>
                  </a:solidFill>
                  <a:ea typeface="Times New Roman"/>
                </a:endParaRPr>
              </a:p>
              <a:p>
                <a:pPr lvl="0" algn="just" rtl="1">
                  <a:spcAft>
                    <a:spcPts val="1000"/>
                  </a:spcAft>
                </a:pPr>
                <a:endParaRPr lang="ar-DZ" sz="1800" dirty="0" smtClean="0">
                  <a:solidFill>
                    <a:prstClr val="black"/>
                  </a:solidFill>
                  <a:ea typeface="Times New Roman"/>
                </a:endParaRPr>
              </a:p>
              <a:p>
                <a:pPr lvl="0" algn="just" rtl="1">
                  <a:spcAft>
                    <a:spcPts val="1000"/>
                  </a:spcAft>
                </a:pPr>
                <a:endParaRPr lang="ar-DZ" sz="1800" dirty="0">
                  <a:solidFill>
                    <a:prstClr val="black"/>
                  </a:solidFill>
                  <a:ea typeface="Times New Roman"/>
                </a:endParaRPr>
              </a:p>
              <a:p>
                <a:pPr lvl="0" algn="just" rtl="1">
                  <a:spcAft>
                    <a:spcPts val="1000"/>
                  </a:spcAft>
                </a:pPr>
                <a:r>
                  <a:rPr lang="ar-DZ" sz="1800" dirty="0" smtClean="0">
                    <a:solidFill>
                      <a:prstClr val="black"/>
                    </a:solidFill>
                    <a:ea typeface="Times New Roman"/>
                  </a:rPr>
                  <a:t>                                   الشبكة البلورية                                                      الخلية الأساسية</a:t>
                </a:r>
                <a:endParaRPr lang="ar-DZ" sz="1800" dirty="0">
                  <a:solidFill>
                    <a:prstClr val="black"/>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282" r="-742"/>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8</a:t>
            </a:r>
            <a:endParaRPr lang="en-US" altLang="en-US" b="1" dirty="0">
              <a:solidFill>
                <a:prstClr val="black"/>
              </a:solidFill>
              <a:latin typeface="Arial" charset="0"/>
            </a:endParaRPr>
          </a:p>
        </p:txBody>
      </p:sp>
      <p:pic>
        <p:nvPicPr>
          <p:cNvPr id="9" name="Picture 4" descr="C:\Documents and Settings\Naveen\Desktop\Mcgraw\jpegs\spacelatt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77072"/>
            <a:ext cx="2577191" cy="1944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352800" y="4952578"/>
            <a:ext cx="1714500" cy="850900"/>
            <a:chOff x="3352800" y="4952578"/>
            <a:chExt cx="1714500" cy="850900"/>
          </a:xfrm>
        </p:grpSpPr>
        <p:sp>
          <p:nvSpPr>
            <p:cNvPr id="11" name="Freeform 6"/>
            <p:cNvSpPr>
              <a:spLocks/>
            </p:cNvSpPr>
            <p:nvPr/>
          </p:nvSpPr>
          <p:spPr bwMode="auto">
            <a:xfrm>
              <a:off x="3352800" y="4952578"/>
              <a:ext cx="1600200" cy="850900"/>
            </a:xfrm>
            <a:custGeom>
              <a:avLst/>
              <a:gdLst>
                <a:gd name="T0" fmla="*/ 0 w 1152"/>
                <a:gd name="T1" fmla="*/ 0 h 392"/>
                <a:gd name="T2" fmla="*/ 432 w 1152"/>
                <a:gd name="T3" fmla="*/ 336 h 392"/>
                <a:gd name="T4" fmla="*/ 1152 w 1152"/>
                <a:gd name="T5" fmla="*/ 336 h 392"/>
              </a:gdLst>
              <a:ahLst/>
              <a:cxnLst>
                <a:cxn ang="0">
                  <a:pos x="T0" y="T1"/>
                </a:cxn>
                <a:cxn ang="0">
                  <a:pos x="T2" y="T3"/>
                </a:cxn>
                <a:cxn ang="0">
                  <a:pos x="T4" y="T5"/>
                </a:cxn>
              </a:cxnLst>
              <a:rect l="0" t="0" r="r" b="b"/>
              <a:pathLst>
                <a:path w="1152" h="392">
                  <a:moveTo>
                    <a:pt x="0" y="0"/>
                  </a:moveTo>
                  <a:cubicBezTo>
                    <a:pt x="120" y="140"/>
                    <a:pt x="240" y="280"/>
                    <a:pt x="432" y="336"/>
                  </a:cubicBezTo>
                  <a:cubicBezTo>
                    <a:pt x="624" y="392"/>
                    <a:pt x="1032" y="336"/>
                    <a:pt x="1152" y="33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7"/>
            <p:cNvSpPr>
              <a:spLocks noChangeShapeType="1"/>
            </p:cNvSpPr>
            <p:nvPr/>
          </p:nvSpPr>
          <p:spPr bwMode="auto">
            <a:xfrm flipH="1" flipV="1">
              <a:off x="4838700" y="5574878"/>
              <a:ext cx="22860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flipH="1">
              <a:off x="4838700" y="5651078"/>
              <a:ext cx="2286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4" name="Picture 13"/>
          <p:cNvPicPr/>
          <p:nvPr/>
        </p:nvPicPr>
        <p:blipFill rotWithShape="1">
          <a:blip r:embed="rId4" cstate="print">
            <a:extLst>
              <a:ext uri="{28A0092B-C50C-407E-A947-70E740481C1C}">
                <a14:useLocalDpi xmlns:a14="http://schemas.microsoft.com/office/drawing/2010/main" val="0"/>
              </a:ext>
            </a:extLst>
          </a:blip>
          <a:srcRect l="34664" t="42664" r="42972" b="29778"/>
          <a:stretch/>
        </p:blipFill>
        <p:spPr bwMode="auto">
          <a:xfrm>
            <a:off x="899592" y="3861048"/>
            <a:ext cx="2428875" cy="21164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9948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fontScale="92500"/>
              </a:bodyPr>
              <a:lstStyle/>
              <a:p>
                <a:pPr algn="just" rtl="1">
                  <a:lnSpc>
                    <a:spcPct val="150000"/>
                  </a:lnSpc>
                  <a:spcAft>
                    <a:spcPts val="1000"/>
                  </a:spcAft>
                </a:pPr>
                <a:r>
                  <a:rPr lang="ar-DZ" sz="1800" dirty="0" smtClean="0">
                    <a:solidFill>
                      <a:prstClr val="black"/>
                    </a:solidFill>
                    <a:ea typeface="Times New Roman"/>
                  </a:rPr>
                  <a:t>إن عدم </a:t>
                </a:r>
                <a:r>
                  <a:rPr lang="ar-SA" sz="1800" dirty="0" smtClean="0">
                    <a:solidFill>
                      <a:prstClr val="black"/>
                    </a:solidFill>
                    <a:ea typeface="Times New Roman"/>
                  </a:rPr>
                  <a:t>وجود </a:t>
                </a:r>
                <a:r>
                  <a:rPr lang="ar-SA" sz="1800" dirty="0">
                    <a:solidFill>
                      <a:prstClr val="black"/>
                    </a:solidFill>
                    <a:ea typeface="Times New Roman"/>
                  </a:rPr>
                  <a:t>طريقة مفردة لتحديد أشعة الإنسحاب الأساسية لذلك فلا يوجد أسلوب منفرد لإختيار الخلية الأساسية و لكن يفضل التعامل مع الخلية الأساسية التي لها تناظر يشبه تناظر كل الشبكة. إن حجم الخلية الأساسية وحيد لجميع الاختيارات الممكنة طالما للخلية الأساسية عقدة واحدة فقط و يعبر عليه </a:t>
                </a:r>
                <a:r>
                  <a:rPr lang="ar-SA" sz="1800" dirty="0" smtClean="0">
                    <a:solidFill>
                      <a:prstClr val="black"/>
                    </a:solidFill>
                    <a:ea typeface="Times New Roman"/>
                  </a:rPr>
                  <a:t>بالمعادلة</a:t>
                </a:r>
                <a:r>
                  <a:rPr lang="ar-DZ" sz="1800" dirty="0" smtClean="0">
                    <a:solidFill>
                      <a:prstClr val="black"/>
                    </a:solidFill>
                    <a:ea typeface="Times New Roman"/>
                  </a:rPr>
                  <a:t>:</a:t>
                </a:r>
              </a:p>
              <a:p>
                <a:pPr rtl="1">
                  <a:lnSpc>
                    <a:spcPct val="150000"/>
                  </a:lnSpc>
                  <a:spcAft>
                    <a:spcPts val="1000"/>
                  </a:spcAft>
                </a:pPr>
                <a14:m>
                  <m:oMathPara xmlns:m="http://schemas.openxmlformats.org/officeDocument/2006/math">
                    <m:oMathParaPr>
                      <m:jc m:val="centerGroup"/>
                    </m:oMathParaPr>
                    <m:oMath xmlns:m="http://schemas.openxmlformats.org/officeDocument/2006/math">
                      <m:r>
                        <a:rPr lang="fr-FR" sz="1800" smtClean="0">
                          <a:solidFill>
                            <a:srgbClr val="FF0000"/>
                          </a:solidFill>
                          <a:latin typeface="Cambria Math"/>
                          <a:ea typeface="Times New Roman"/>
                        </a:rPr>
                        <m:t>𝑉</m:t>
                      </m:r>
                      <m:r>
                        <a:rPr lang="fr-FR" sz="1800" smtClean="0">
                          <a:solidFill>
                            <a:srgbClr val="FF0000"/>
                          </a:solidFill>
                          <a:latin typeface="Cambria Math"/>
                          <a:ea typeface="Times New Roman"/>
                        </a:rPr>
                        <m:t>=</m:t>
                      </m:r>
                      <m:d>
                        <m:dPr>
                          <m:begChr m:val="|"/>
                          <m:endChr m:val="|"/>
                          <m:ctrlPr>
                            <a:rPr lang="en-US" sz="1800" i="1">
                              <a:solidFill>
                                <a:srgbClr val="FF0000"/>
                              </a:solidFill>
                              <a:latin typeface="Cambria Math"/>
                              <a:ea typeface="Times New Roman"/>
                            </a:rPr>
                          </m:ctrlPr>
                        </m:dPr>
                        <m:e>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1</m:t>
                                  </m:r>
                                </m:sub>
                              </m:sSub>
                            </m:e>
                          </m:acc>
                          <m:r>
                            <a:rPr lang="fr-FR" sz="1800">
                              <a:solidFill>
                                <a:srgbClr val="FF0000"/>
                              </a:solidFill>
                              <a:latin typeface="Cambria Math"/>
                              <a:ea typeface="Times New Roman"/>
                            </a:rPr>
                            <m:t>. </m:t>
                          </m:r>
                          <m:d>
                            <m:dPr>
                              <m:ctrlPr>
                                <a:rPr lang="en-US" sz="1800" i="1">
                                  <a:solidFill>
                                    <a:srgbClr val="FF0000"/>
                                  </a:solidFill>
                                  <a:latin typeface="Cambria Math"/>
                                  <a:ea typeface="Times New Roman"/>
                                </a:rPr>
                              </m:ctrlPr>
                            </m:dPr>
                            <m:e>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2</m:t>
                                      </m:r>
                                    </m:sub>
                                  </m:sSub>
                                </m:e>
                              </m:acc>
                              <m:r>
                                <a:rPr lang="fr-FR" sz="1800">
                                  <a:solidFill>
                                    <a:srgbClr val="FF0000"/>
                                  </a:solidFill>
                                  <a:latin typeface="Cambria Math"/>
                                  <a:ea typeface="Times New Roman"/>
                                </a:rPr>
                                <m:t>^</m:t>
                              </m:r>
                              <m:acc>
                                <m:accPr>
                                  <m:chr m:val="⃗"/>
                                  <m:ctrlPr>
                                    <a:rPr lang="en-US" sz="1800" i="1">
                                      <a:solidFill>
                                        <a:srgbClr val="FF0000"/>
                                      </a:solidFill>
                                      <a:latin typeface="Cambria Math"/>
                                      <a:ea typeface="Times New Roman"/>
                                    </a:rPr>
                                  </m:ctrlPr>
                                </m:accPr>
                                <m:e>
                                  <m:sSub>
                                    <m:sSubPr>
                                      <m:ctrlPr>
                                        <a:rPr lang="en-US" sz="1800" i="1">
                                          <a:solidFill>
                                            <a:srgbClr val="FF0000"/>
                                          </a:solidFill>
                                          <a:latin typeface="Cambria Math"/>
                                          <a:ea typeface="Times New Roman"/>
                                        </a:rPr>
                                      </m:ctrlPr>
                                    </m:sSubPr>
                                    <m:e>
                                      <m:r>
                                        <a:rPr lang="fr-FR" sz="1800">
                                          <a:solidFill>
                                            <a:srgbClr val="FF0000"/>
                                          </a:solidFill>
                                          <a:latin typeface="Cambria Math"/>
                                          <a:ea typeface="Times New Roman"/>
                                        </a:rPr>
                                        <m:t>𝑎</m:t>
                                      </m:r>
                                    </m:e>
                                    <m:sub>
                                      <m:r>
                                        <a:rPr lang="fr-FR" sz="1800">
                                          <a:solidFill>
                                            <a:srgbClr val="FF0000"/>
                                          </a:solidFill>
                                          <a:latin typeface="Cambria Math"/>
                                          <a:ea typeface="Times New Roman"/>
                                        </a:rPr>
                                        <m:t>3</m:t>
                                      </m:r>
                                    </m:sub>
                                  </m:sSub>
                                </m:e>
                              </m:acc>
                            </m:e>
                          </m:d>
                        </m:e>
                      </m:d>
                    </m:oMath>
                  </m:oMathPara>
                </a14:m>
                <a:endParaRPr lang="en-US" sz="1800" dirty="0">
                  <a:solidFill>
                    <a:prstClr val="black"/>
                  </a:solidFill>
                  <a:ea typeface="Times New Roman"/>
                </a:endParaRPr>
              </a:p>
              <a:p>
                <a:pPr algn="just" rtl="1">
                  <a:lnSpc>
                    <a:spcPct val="150000"/>
                  </a:lnSpc>
                  <a:spcAft>
                    <a:spcPts val="1000"/>
                  </a:spcAft>
                </a:pPr>
                <a:r>
                  <a:rPr lang="ar-SA" sz="1800" dirty="0">
                    <a:solidFill>
                      <a:prstClr val="black"/>
                    </a:solidFill>
                    <a:ea typeface="Times New Roman"/>
                  </a:rPr>
                  <a:t>و نذكر أنه بالإمكان دائما اختيار خلية أساسية تحقق التناظر الإنسحابي، تنتمي لها عقدة واحدة، حجمها أصغر ما يمكن من الاختيارات ولكن قد يحدث أحيانا أن تناظرها لا يماثل تناظر كل الشبكة التي هي جزء منها. لذلك نتعامل مع متوازي سطوح مختار من الشبكة و لكنه يحتوي على عقد ليس فقط عند زواياه الركنية كما هو الحال للخلية الأساسية بل و بداخله أو على وجوهه. بحيث أن تناظره يماثل تناظر كل الشبكة التي هو جزء منها. عندئذ نسمي متوازي السطوح هذا بالخلية الاولية غير الأساسية. و عليه تختار الخلية الاولية بحيث تحقق التناظر الإنسحابي و تناظرها يماثل تناظر كل الشبكة. نذكر أن حجم الخلية الغير أساسية أي الاولية دائما أكبر من حجم الخلية </a:t>
                </a:r>
                <a:r>
                  <a:rPr lang="ar-SA" sz="1800" dirty="0" smtClean="0">
                    <a:solidFill>
                      <a:prstClr val="black"/>
                    </a:solidFill>
                    <a:ea typeface="Times New Roman"/>
                  </a:rPr>
                  <a:t>الأساسية</a:t>
                </a:r>
                <a:r>
                  <a:rPr lang="ar-DZ" sz="1800" dirty="0" smtClean="0">
                    <a:solidFill>
                      <a:prstClr val="black"/>
                    </a:solidFill>
                    <a:ea typeface="Times New Roman"/>
                  </a:rPr>
                  <a:t> ولتوضيح هذا نأخذ الشبكة البرافية المبينة  في الشكل التالي:</a:t>
                </a:r>
                <a:endParaRPr lang="fr-FR" sz="1800" dirty="0" smtClean="0">
                  <a:solidFill>
                    <a:prstClr val="black"/>
                  </a:solidFill>
                  <a:ea typeface="Times New Roman"/>
                </a:endParaRPr>
              </a:p>
              <a:p>
                <a:pPr algn="just" rtl="1">
                  <a:lnSpc>
                    <a:spcPct val="150000"/>
                  </a:lnSpc>
                  <a:spcAft>
                    <a:spcPts val="1000"/>
                  </a:spcAft>
                </a:pPr>
                <a:endParaRPr lang="fr-FR" sz="1800" dirty="0">
                  <a:solidFill>
                    <a:prstClr val="black"/>
                  </a:solidFill>
                  <a:ea typeface="Times New Roman"/>
                </a:endParaRPr>
              </a:p>
              <a:p>
                <a:pPr algn="just" rtl="1">
                  <a:lnSpc>
                    <a:spcPct val="150000"/>
                  </a:lnSpc>
                  <a:spcAft>
                    <a:spcPts val="1000"/>
                  </a:spcAft>
                </a:pPr>
                <a:endParaRPr lang="ar-DZ" sz="1800" dirty="0" smtClean="0">
                  <a:solidFill>
                    <a:prstClr val="black"/>
                  </a:solidFill>
                  <a:ea typeface="Times New Roman"/>
                </a:endParaRPr>
              </a:p>
              <a:p>
                <a:pPr algn="just" rtl="1">
                  <a:lnSpc>
                    <a:spcPct val="150000"/>
                  </a:lnSpc>
                  <a:spcAft>
                    <a:spcPts val="1000"/>
                  </a:spcAft>
                </a:pPr>
                <a:endParaRPr lang="fr-FR" sz="1800" dirty="0" smtClean="0">
                  <a:solidFill>
                    <a:prstClr val="black"/>
                  </a:solidFill>
                  <a:ea typeface="Times New Roman"/>
                </a:endParaRPr>
              </a:p>
              <a:p>
                <a:pPr rtl="1">
                  <a:lnSpc>
                    <a:spcPct val="150000"/>
                  </a:lnSpc>
                  <a:spcAft>
                    <a:spcPts val="1000"/>
                  </a:spcAft>
                </a:pPr>
                <a:r>
                  <a:rPr lang="ar-DZ" sz="1800" dirty="0" smtClean="0">
                    <a:solidFill>
                      <a:prstClr val="black"/>
                    </a:solidFill>
                    <a:ea typeface="Times New Roman"/>
                  </a:rPr>
                  <a:t>شبكة برافية  مستوية</a:t>
                </a:r>
                <a:endParaRPr lang="fr-FR" sz="1800" dirty="0" smtClean="0">
                  <a:solidFill>
                    <a:prstClr val="black"/>
                  </a:solidFill>
                  <a:ea typeface="Times New Roman"/>
                </a:endParaRPr>
              </a:p>
              <a:p>
                <a:pPr algn="just" rtl="1">
                  <a:lnSpc>
                    <a:spcPct val="150000"/>
                  </a:lnSpc>
                  <a:spcAft>
                    <a:spcPts val="1000"/>
                  </a:spcAft>
                </a:pPr>
                <a:endParaRPr lang="ar-DZ" sz="2000" dirty="0">
                  <a:solidFill>
                    <a:srgbClr val="00B0F0"/>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215" r="-405"/>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9</a:t>
            </a:r>
            <a:endParaRPr lang="en-US" altLang="en-US" b="1" dirty="0">
              <a:solidFill>
                <a:prstClr val="black"/>
              </a:solidFill>
              <a:latin typeface="Arial"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l="17253" t="31828" r="18850" b="26384"/>
          <a:stretch/>
        </p:blipFill>
        <p:spPr bwMode="auto">
          <a:xfrm>
            <a:off x="2555776" y="4437112"/>
            <a:ext cx="3809365" cy="1762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7426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3060</Words>
  <Application>Microsoft Office PowerPoint</Application>
  <PresentationFormat>Affichage à l'écran (4:3)</PresentationFormat>
  <Paragraphs>305</Paragraphs>
  <Slides>22</Slides>
  <Notes>3</Notes>
  <HiddenSlides>0</HiddenSlides>
  <MMClips>4</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MAISON XP</dc:creator>
  <cp:lastModifiedBy>MAISON XP</cp:lastModifiedBy>
  <cp:revision>129</cp:revision>
  <dcterms:created xsi:type="dcterms:W3CDTF">2020-11-28T10:29:40Z</dcterms:created>
  <dcterms:modified xsi:type="dcterms:W3CDTF">2020-12-02T12:35:27Z</dcterms:modified>
</cp:coreProperties>
</file>