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6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2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26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5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29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5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1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5E40-F54D-471C-AC09-EECAEFC8050C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18623-908E-4398-ACBA-C84C58D84A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0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réponses immunes contre</a:t>
            </a:r>
            <a:br>
              <a:rPr lang="fr-FR" dirty="0" smtClean="0"/>
            </a:br>
            <a:r>
              <a:rPr lang="fr-FR" dirty="0" smtClean="0"/>
              <a:t>les pathogènes : l'immunité</a:t>
            </a:r>
            <a:br>
              <a:rPr lang="fr-FR" dirty="0" smtClean="0"/>
            </a:br>
            <a:r>
              <a:rPr lang="fr-FR" dirty="0" smtClean="0"/>
              <a:t>anti-infectieuse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8074921" cy="232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4450"/>
            <a:ext cx="54864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7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Monocytes/macrophages</a:t>
            </a:r>
          </a:p>
          <a:p>
            <a:r>
              <a:rPr lang="fr-FR" dirty="0"/>
              <a:t>Le macrophage joue un rôle central dans l'immunité antibactérienne</a:t>
            </a:r>
          </a:p>
          <a:p>
            <a:r>
              <a:rPr lang="fr-FR" dirty="0"/>
              <a:t>innée et l'inflammation. Il a une activité antimicrobienne</a:t>
            </a:r>
          </a:p>
          <a:p>
            <a:r>
              <a:rPr lang="fr-FR" dirty="0"/>
              <a:t>dépendante ou non de l'oxygène et une action</a:t>
            </a:r>
          </a:p>
          <a:p>
            <a:r>
              <a:rPr lang="fr-FR" dirty="0"/>
              <a:t>cytotoxique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8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L'immunité adaptative contre</a:t>
            </a:r>
            <a:br>
              <a:rPr lang="fr-FR" dirty="0"/>
            </a:br>
            <a:r>
              <a:rPr lang="fr-FR" dirty="0"/>
              <a:t>les bactéries </a:t>
            </a:r>
            <a:r>
              <a:rPr lang="fr-FR" dirty="0" err="1"/>
              <a:t>extra-cellulaires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1. La réponse humorale</a:t>
            </a:r>
          </a:p>
          <a:p>
            <a:r>
              <a:rPr lang="fr-FR" dirty="0"/>
              <a:t>Des </a:t>
            </a:r>
            <a:r>
              <a:rPr lang="fr-FR" dirty="0" err="1"/>
              <a:t>polysacharides</a:t>
            </a:r>
            <a:r>
              <a:rPr lang="fr-FR" dirty="0"/>
              <a:t> présents sur la paroi bactérienne</a:t>
            </a:r>
          </a:p>
          <a:p>
            <a:r>
              <a:rPr lang="fr-FR" dirty="0"/>
              <a:t>peuvent activer directement des lymphocytes B sans coopération</a:t>
            </a:r>
          </a:p>
          <a:p>
            <a:r>
              <a:rPr lang="fr-FR" dirty="0"/>
              <a:t>avec les LT CD4 + et induire une production </a:t>
            </a:r>
            <a:r>
              <a:rPr lang="fr-FR" dirty="0" err="1"/>
              <a:t>d'IgM</a:t>
            </a:r>
            <a:r>
              <a:rPr lang="fr-FR" dirty="0"/>
              <a:t>.</a:t>
            </a:r>
          </a:p>
          <a:p>
            <a:r>
              <a:rPr lang="fr-FR" dirty="0"/>
              <a:t>Par contre, des antigènes protéiques bactériens présentés</a:t>
            </a:r>
          </a:p>
          <a:p>
            <a:r>
              <a:rPr lang="fr-FR" dirty="0"/>
              <a:t>en association avec les antigènes du complexe majeur d'histocompatibilité</a:t>
            </a:r>
          </a:p>
          <a:p>
            <a:r>
              <a:rPr lang="fr-FR" dirty="0"/>
              <a:t>de classe II aux lymphocytes T CD4, vont</a:t>
            </a:r>
          </a:p>
          <a:p>
            <a:r>
              <a:rPr lang="fr-FR" dirty="0"/>
              <a:t>induire une réponse anticorps avec un </a:t>
            </a:r>
            <a:r>
              <a:rPr lang="fr-FR" i="1" dirty="0" err="1"/>
              <a:t>switch</a:t>
            </a:r>
            <a:r>
              <a:rPr lang="fr-FR" i="1" dirty="0"/>
              <a:t> </a:t>
            </a:r>
            <a:r>
              <a:rPr lang="fr-FR" dirty="0" err="1"/>
              <a:t>isotypique</a:t>
            </a:r>
            <a:r>
              <a:rPr lang="fr-FR" dirty="0"/>
              <a:t> et</a:t>
            </a:r>
          </a:p>
          <a:p>
            <a:r>
              <a:rPr lang="fr-FR" dirty="0"/>
              <a:t>des mutations somatiques.</a:t>
            </a:r>
          </a:p>
        </p:txBody>
      </p:sp>
    </p:spTree>
    <p:extLst>
      <p:ext uri="{BB962C8B-B14F-4D97-AF65-F5344CB8AC3E}">
        <p14:creationId xmlns:p14="http://schemas.microsoft.com/office/powerpoint/2010/main" val="3359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mécanismes effecteurs </a:t>
            </a:r>
            <a:r>
              <a:rPr lang="fr-FR" dirty="0" err="1" smtClean="0"/>
              <a:t>médiés</a:t>
            </a:r>
            <a:r>
              <a:rPr lang="fr-FR" dirty="0" smtClean="0"/>
              <a:t> par les anticorps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mécanismes effecteurs </a:t>
            </a:r>
            <a:r>
              <a:rPr lang="fr-FR" dirty="0" err="1"/>
              <a:t>médiés</a:t>
            </a:r>
            <a:r>
              <a:rPr lang="fr-FR" dirty="0"/>
              <a:t> par les anticorps sont</a:t>
            </a:r>
          </a:p>
          <a:p>
            <a:r>
              <a:rPr lang="fr-FR" dirty="0"/>
              <a:t>les suivants :</a:t>
            </a:r>
          </a:p>
          <a:p>
            <a:r>
              <a:rPr lang="fr-FR" dirty="0"/>
              <a:t>● </a:t>
            </a:r>
            <a:r>
              <a:rPr lang="fr-FR" dirty="0" err="1"/>
              <a:t>co-opsonisation</a:t>
            </a:r>
            <a:r>
              <a:rPr lang="fr-FR" dirty="0"/>
              <a:t> par les </a:t>
            </a:r>
            <a:r>
              <a:rPr lang="fr-FR" dirty="0" err="1"/>
              <a:t>IgG</a:t>
            </a:r>
            <a:r>
              <a:rPr lang="fr-FR" dirty="0"/>
              <a:t> et le C3b (fragment du C3</a:t>
            </a:r>
          </a:p>
          <a:p>
            <a:r>
              <a:rPr lang="fr-FR" dirty="0"/>
              <a:t>libéré lors de l'activation du complément qui augmente la</a:t>
            </a:r>
          </a:p>
          <a:p>
            <a:r>
              <a:rPr lang="fr-FR" dirty="0"/>
              <a:t>phagocytose) ;</a:t>
            </a:r>
          </a:p>
          <a:p>
            <a:r>
              <a:rPr lang="fr-FR" dirty="0"/>
              <a:t>● neutralisation de toxine ;</a:t>
            </a:r>
          </a:p>
          <a:p>
            <a:r>
              <a:rPr lang="fr-FR" dirty="0"/>
              <a:t>● formation du complexe d'attaque membranaire C5b-9</a:t>
            </a:r>
          </a:p>
          <a:p>
            <a:r>
              <a:rPr lang="fr-FR" dirty="0"/>
              <a:t>(activité cytotoxique vis-à-vis de la paroi bactérienne)</a:t>
            </a:r>
          </a:p>
          <a:p>
            <a:r>
              <a:rPr lang="fr-FR" dirty="0"/>
              <a:t>suite à l'activation du complément par les complexes</a:t>
            </a:r>
          </a:p>
          <a:p>
            <a:r>
              <a:rPr lang="fr-FR" dirty="0"/>
              <a:t>antigènes-anticorps.</a:t>
            </a:r>
          </a:p>
        </p:txBody>
      </p:sp>
    </p:spTree>
    <p:extLst>
      <p:ext uri="{BB962C8B-B14F-4D97-AF65-F5344CB8AC3E}">
        <p14:creationId xmlns:p14="http://schemas.microsoft.com/office/powerpoint/2010/main" val="18939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réponses immunes</a:t>
            </a:r>
            <a:br>
              <a:rPr lang="fr-FR" b="1" dirty="0"/>
            </a:br>
            <a:r>
              <a:rPr lang="fr-FR" b="1" dirty="0"/>
              <a:t>dirigées contre les bactéries</a:t>
            </a:r>
            <a:br>
              <a:rPr lang="fr-FR" b="1" dirty="0"/>
            </a:br>
            <a:r>
              <a:rPr lang="fr-FR" b="1" dirty="0"/>
              <a:t>à développement </a:t>
            </a:r>
            <a:r>
              <a:rPr lang="fr-FR" b="1" dirty="0" err="1"/>
              <a:t>intra-cellulaire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Certaines bactéries ont un développement </a:t>
            </a:r>
            <a:r>
              <a:rPr lang="fr-FR" dirty="0" err="1"/>
              <a:t>intra-cellulaire</a:t>
            </a:r>
            <a:r>
              <a:rPr lang="fr-FR" dirty="0"/>
              <a:t>,</a:t>
            </a:r>
          </a:p>
          <a:p>
            <a:r>
              <a:rPr lang="fr-FR" dirty="0"/>
              <a:t>comme </a:t>
            </a:r>
            <a:r>
              <a:rPr lang="fr-FR" i="1" dirty="0" err="1"/>
              <a:t>Mycobacterium</a:t>
            </a:r>
            <a:r>
              <a:rPr lang="fr-FR" i="1" dirty="0"/>
              <a:t> </a:t>
            </a:r>
            <a:r>
              <a:rPr lang="fr-FR" i="1" dirty="0" err="1"/>
              <a:t>Tuberculosis</a:t>
            </a:r>
            <a:r>
              <a:rPr lang="fr-FR" i="1" dirty="0"/>
              <a:t> </a:t>
            </a:r>
            <a:r>
              <a:rPr lang="fr-FR" dirty="0"/>
              <a:t>(</a:t>
            </a:r>
            <a:r>
              <a:rPr lang="fr-FR" dirty="0" err="1"/>
              <a:t>Mtb</a:t>
            </a:r>
            <a:r>
              <a:rPr lang="fr-FR" dirty="0"/>
              <a:t>) responsable</a:t>
            </a:r>
          </a:p>
          <a:p>
            <a:r>
              <a:rPr lang="fr-FR" dirty="0"/>
              <a:t>de la tuberculose dont la principale cible est le macrophage</a:t>
            </a:r>
          </a:p>
          <a:p>
            <a:r>
              <a:rPr lang="fr-FR" dirty="0"/>
              <a:t>et qui se localise dans le phagosome de cette cible</a:t>
            </a:r>
          </a:p>
          <a:p>
            <a:r>
              <a:rPr lang="fr-FR" dirty="0"/>
              <a:t>cellulaire. La porte d'entrée de </a:t>
            </a:r>
            <a:r>
              <a:rPr lang="fr-FR" dirty="0" err="1"/>
              <a:t>Mtb</a:t>
            </a:r>
            <a:r>
              <a:rPr lang="fr-FR" dirty="0"/>
              <a:t> est habituellement le</a:t>
            </a:r>
          </a:p>
          <a:p>
            <a:r>
              <a:rPr lang="fr-FR" dirty="0"/>
              <a:t>tractus respiratoire. D'autres bactéries à développement</a:t>
            </a:r>
          </a:p>
          <a:p>
            <a:r>
              <a:rPr lang="fr-FR" dirty="0" smtClean="0"/>
              <a:t>intra- cellulaire </a:t>
            </a:r>
            <a:r>
              <a:rPr lang="fr-FR" dirty="0"/>
              <a:t>peuvent entrer </a:t>
            </a:r>
            <a:r>
              <a:rPr lang="fr-FR" i="1" dirty="0"/>
              <a:t>via </a:t>
            </a:r>
            <a:r>
              <a:rPr lang="fr-FR" dirty="0"/>
              <a:t>le tube digestif comme</a:t>
            </a:r>
          </a:p>
          <a:p>
            <a:r>
              <a:rPr lang="fr-FR" i="1" dirty="0"/>
              <a:t>Salmonella </a:t>
            </a:r>
            <a:r>
              <a:rPr lang="fr-FR" i="1" dirty="0" err="1"/>
              <a:t>Thyphi</a:t>
            </a:r>
            <a:r>
              <a:rPr lang="fr-FR" i="1" dirty="0"/>
              <a:t> </a:t>
            </a:r>
            <a:r>
              <a:rPr lang="fr-FR" dirty="0"/>
              <a:t>et </a:t>
            </a:r>
            <a:r>
              <a:rPr lang="fr-FR" i="1" dirty="0"/>
              <a:t>Listeria </a:t>
            </a:r>
            <a:r>
              <a:rPr lang="fr-FR" i="1" dirty="0" err="1"/>
              <a:t>monocytogenes</a:t>
            </a:r>
            <a:r>
              <a:rPr lang="fr-FR" i="1" dirty="0"/>
              <a:t> </a:t>
            </a:r>
            <a:r>
              <a:rPr lang="fr-FR" dirty="0"/>
              <a:t>et ont </a:t>
            </a:r>
            <a:r>
              <a:rPr lang="fr-FR" dirty="0" smtClean="0"/>
              <a:t>également pour </a:t>
            </a:r>
            <a:r>
              <a:rPr lang="fr-FR" dirty="0"/>
              <a:t>cible cellulaire les macrophages</a:t>
            </a:r>
          </a:p>
        </p:txBody>
      </p:sp>
    </p:spTree>
    <p:extLst>
      <p:ext uri="{BB962C8B-B14F-4D97-AF65-F5344CB8AC3E}">
        <p14:creationId xmlns:p14="http://schemas.microsoft.com/office/powerpoint/2010/main" val="17477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A. L'immunité innée contre</a:t>
            </a:r>
            <a:br>
              <a:rPr lang="fr-FR" dirty="0" smtClean="0"/>
            </a:br>
            <a:r>
              <a:rPr lang="fr-FR" dirty="0" smtClean="0"/>
              <a:t>les bactéries </a:t>
            </a:r>
            <a:r>
              <a:rPr lang="fr-FR" dirty="0" err="1" smtClean="0"/>
              <a:t>intra-cellulaires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</a:t>
            </a:r>
            <a:r>
              <a:rPr lang="fr-FR" dirty="0"/>
              <a:t>la mesure où les bactéries </a:t>
            </a:r>
            <a:r>
              <a:rPr lang="fr-FR" dirty="0" err="1"/>
              <a:t>intra-cellulaires</a:t>
            </a:r>
            <a:r>
              <a:rPr lang="fr-FR" dirty="0"/>
              <a:t> </a:t>
            </a:r>
            <a:r>
              <a:rPr lang="fr-FR" dirty="0" smtClean="0"/>
              <a:t>survivent au </a:t>
            </a:r>
            <a:r>
              <a:rPr lang="fr-FR" dirty="0"/>
              <a:t>sein des cellules phagocytaires, l'immunité innée est </a:t>
            </a:r>
            <a:r>
              <a:rPr lang="fr-FR" dirty="0" smtClean="0"/>
              <a:t>peu efficace </a:t>
            </a:r>
            <a:r>
              <a:rPr lang="fr-FR" dirty="0"/>
              <a:t>et de fait peu mise en jeu.</a:t>
            </a:r>
          </a:p>
          <a:p>
            <a:r>
              <a:rPr lang="fr-FR" dirty="0"/>
              <a:t>Les cellules NK jouent néanmoins un rôle </a:t>
            </a:r>
            <a:r>
              <a:rPr lang="fr-FR" dirty="0" smtClean="0"/>
              <a:t>important car </a:t>
            </a:r>
            <a:r>
              <a:rPr lang="fr-FR" dirty="0"/>
              <a:t>activées par l'IL-12 produite par les macrophages, </a:t>
            </a:r>
            <a:r>
              <a:rPr lang="fr-FR" dirty="0" smtClean="0"/>
              <a:t>elles produisent </a:t>
            </a:r>
            <a:r>
              <a:rPr lang="fr-FR" dirty="0"/>
              <a:t>de l'IFN-γ et participent au contrôle initial </a:t>
            </a:r>
            <a:r>
              <a:rPr lang="fr-FR" dirty="0" smtClean="0"/>
              <a:t>de l'infection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B. L'immunité adaptative contre les bactéries </a:t>
            </a:r>
            <a:r>
              <a:rPr lang="fr-FR" dirty="0" err="1" smtClean="0"/>
              <a:t>intra-cellulaires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L'immunité </a:t>
            </a:r>
            <a:r>
              <a:rPr lang="fr-FR" dirty="0"/>
              <a:t>humorale est également peu efficace et le </a:t>
            </a:r>
            <a:r>
              <a:rPr lang="fr-FR" dirty="0" smtClean="0"/>
              <a:t>principal mécanisme </a:t>
            </a:r>
            <a:r>
              <a:rPr lang="fr-FR" dirty="0"/>
              <a:t>de défense repose donc sur </a:t>
            </a:r>
            <a:r>
              <a:rPr lang="fr-FR" dirty="0" smtClean="0"/>
              <a:t>l'immunité spécifique </a:t>
            </a:r>
            <a:r>
              <a:rPr lang="fr-FR" dirty="0"/>
              <a:t>à médiation </a:t>
            </a:r>
            <a:r>
              <a:rPr lang="fr-FR" dirty="0" smtClean="0"/>
              <a:t>cellulaire,</a:t>
            </a:r>
          </a:p>
          <a:p>
            <a:r>
              <a:rPr lang="fr-FR" dirty="0"/>
              <a:t>dépend de </a:t>
            </a:r>
            <a:r>
              <a:rPr lang="fr-FR" dirty="0" smtClean="0"/>
              <a:t>l'activation de </a:t>
            </a:r>
            <a:r>
              <a:rPr lang="fr-FR" dirty="0"/>
              <a:t>lymphocytes T CD4 + Th1 et de la production de </a:t>
            </a:r>
            <a:r>
              <a:rPr lang="fr-FR" dirty="0" smtClean="0"/>
              <a:t>cytokines (</a:t>
            </a:r>
            <a:r>
              <a:rPr lang="fr-FR" dirty="0"/>
              <a:t>IFN-</a:t>
            </a:r>
            <a:r>
              <a:rPr lang="el-GR" dirty="0"/>
              <a:t>γ </a:t>
            </a:r>
            <a:r>
              <a:rPr lang="fr-FR" dirty="0"/>
              <a:t>et TNF-</a:t>
            </a:r>
            <a:r>
              <a:rPr lang="el-GR" dirty="0"/>
              <a:t>α).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8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réponses immunes</a:t>
            </a:r>
            <a:br>
              <a:rPr lang="fr-FR" b="1" dirty="0"/>
            </a:br>
            <a:r>
              <a:rPr lang="fr-FR" b="1" dirty="0"/>
              <a:t>antivirales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virus sont des parasites </a:t>
            </a:r>
            <a:r>
              <a:rPr lang="fr-FR" dirty="0" err="1"/>
              <a:t>intra-cellulaires</a:t>
            </a:r>
            <a:r>
              <a:rPr lang="fr-FR" dirty="0"/>
              <a:t> obligatoires. </a:t>
            </a:r>
            <a:r>
              <a:rPr lang="fr-FR" dirty="0" smtClean="0"/>
              <a:t>Ils sont </a:t>
            </a:r>
            <a:r>
              <a:rPr lang="fr-FR" dirty="0" err="1"/>
              <a:t>relargués</a:t>
            </a:r>
            <a:r>
              <a:rPr lang="fr-FR" dirty="0"/>
              <a:t> par les cellules infectées, ce qui leur </a:t>
            </a:r>
            <a:r>
              <a:rPr lang="fr-FR" dirty="0" smtClean="0"/>
              <a:t>permet d'infecter </a:t>
            </a:r>
            <a:r>
              <a:rPr lang="fr-FR" dirty="0"/>
              <a:t>d'autres cellules. Les effecteurs de </a:t>
            </a:r>
            <a:r>
              <a:rPr lang="fr-FR" dirty="0" smtClean="0"/>
              <a:t>l'immunité doivent </a:t>
            </a:r>
            <a:r>
              <a:rPr lang="fr-FR" dirty="0"/>
              <a:t>de fait être capables d'une part de limiter ou </a:t>
            </a:r>
            <a:r>
              <a:rPr lang="fr-FR" dirty="0" smtClean="0"/>
              <a:t>d'éliminer les </a:t>
            </a:r>
            <a:r>
              <a:rPr lang="fr-FR" dirty="0"/>
              <a:t>cellules infectées donc de contrôler une </a:t>
            </a:r>
            <a:r>
              <a:rPr lang="fr-FR" dirty="0" smtClean="0"/>
              <a:t>infection établie </a:t>
            </a:r>
            <a:r>
              <a:rPr lang="fr-FR" dirty="0"/>
              <a:t>et d'autre part de prévenir les réinfections </a:t>
            </a:r>
            <a:r>
              <a:rPr lang="fr-FR" dirty="0" smtClean="0"/>
              <a:t>essentiellement par </a:t>
            </a:r>
            <a:r>
              <a:rPr lang="fr-FR" dirty="0"/>
              <a:t>l'intermédiaire des anticorps.</a:t>
            </a:r>
          </a:p>
        </p:txBody>
      </p:sp>
    </p:spTree>
    <p:extLst>
      <p:ext uri="{BB962C8B-B14F-4D97-AF65-F5344CB8AC3E}">
        <p14:creationId xmlns:p14="http://schemas.microsoft.com/office/powerpoint/2010/main" val="15456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réponses immunes</a:t>
            </a:r>
            <a:br>
              <a:rPr lang="fr-FR" dirty="0" smtClean="0"/>
            </a:br>
            <a:r>
              <a:rPr lang="fr-FR" dirty="0" smtClean="0"/>
              <a:t>dirigées contre les parasites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Les parasitoses sont un problème de santé publique</a:t>
            </a:r>
          </a:p>
          <a:p>
            <a:r>
              <a:rPr lang="fr-FR" dirty="0"/>
              <a:t>mondiale. Il existe environ 200 millions de cas de paludisme</a:t>
            </a:r>
          </a:p>
          <a:p>
            <a:r>
              <a:rPr lang="fr-FR" dirty="0"/>
              <a:t>chaque année avec plus de 500 000 décès. Plus de</a:t>
            </a:r>
          </a:p>
          <a:p>
            <a:r>
              <a:rPr lang="fr-FR" dirty="0"/>
              <a:t>3 milliards de personnes sont toujours exposées dans le</a:t>
            </a:r>
          </a:p>
          <a:p>
            <a:r>
              <a:rPr lang="fr-FR" dirty="0"/>
              <a:t>monde.</a:t>
            </a:r>
          </a:p>
          <a:p>
            <a:r>
              <a:rPr lang="fr-FR" dirty="0"/>
              <a:t>Les réponses immunitaires dirigées contre les parasites</a:t>
            </a:r>
          </a:p>
          <a:p>
            <a:r>
              <a:rPr lang="fr-FR" dirty="0"/>
              <a:t>sont extrêmement diverses et dépendent du type de parasite,</a:t>
            </a:r>
          </a:p>
          <a:p>
            <a:r>
              <a:rPr lang="fr-FR" dirty="0"/>
              <a:t>protozoaire (par exemple </a:t>
            </a:r>
            <a:r>
              <a:rPr lang="fr-FR" i="1" dirty="0"/>
              <a:t>Plasmodium </a:t>
            </a:r>
            <a:r>
              <a:rPr lang="fr-FR" i="1" dirty="0" err="1"/>
              <a:t>Falciparum</a:t>
            </a:r>
            <a:r>
              <a:rPr lang="fr-FR" i="1" dirty="0"/>
              <a:t> </a:t>
            </a:r>
            <a:r>
              <a:rPr lang="fr-FR" dirty="0"/>
              <a:t>responsable</a:t>
            </a:r>
          </a:p>
          <a:p>
            <a:r>
              <a:rPr lang="fr-FR" dirty="0"/>
              <a:t>du paludisme ou </a:t>
            </a:r>
            <a:r>
              <a:rPr lang="fr-FR" i="1" dirty="0" err="1"/>
              <a:t>toxoplasma</a:t>
            </a:r>
            <a:r>
              <a:rPr lang="fr-FR" i="1" dirty="0"/>
              <a:t> </a:t>
            </a:r>
            <a:r>
              <a:rPr lang="fr-FR" i="1" dirty="0" err="1"/>
              <a:t>gondii</a:t>
            </a:r>
            <a:r>
              <a:rPr lang="fr-FR" i="1" dirty="0"/>
              <a:t> </a:t>
            </a:r>
            <a:r>
              <a:rPr lang="fr-FR" dirty="0"/>
              <a:t>responsable</a:t>
            </a:r>
          </a:p>
          <a:p>
            <a:r>
              <a:rPr lang="fr-FR" dirty="0"/>
              <a:t>de la toxoplasmose) ou helminthes (oxyures, </a:t>
            </a:r>
            <a:r>
              <a:rPr lang="fr-FR" dirty="0" smtClean="0"/>
              <a:t>anguillules</a:t>
            </a:r>
          </a:p>
          <a:p>
            <a:r>
              <a:rPr lang="fr-FR" dirty="0"/>
              <a:t>ou encore les bilharzies). Les cellules effectrices de l'immunité</a:t>
            </a:r>
          </a:p>
          <a:p>
            <a:r>
              <a:rPr lang="fr-FR" dirty="0"/>
              <a:t>antiparasitaire peuvent être les lymphocytes B avec la</a:t>
            </a:r>
          </a:p>
          <a:p>
            <a:r>
              <a:rPr lang="fr-FR" dirty="0"/>
              <a:t>production d'anticorps, les macrophages activés par l'IFN-γ</a:t>
            </a:r>
          </a:p>
          <a:p>
            <a:r>
              <a:rPr lang="fr-FR" dirty="0"/>
              <a:t>pour les protozoaires et les mastocytes, basophiles ou éosinophiles</a:t>
            </a:r>
          </a:p>
          <a:p>
            <a:r>
              <a:rPr lang="fr-FR" dirty="0"/>
              <a:t>pour les helminthes.</a:t>
            </a:r>
          </a:p>
        </p:txBody>
      </p:sp>
    </p:spTree>
    <p:extLst>
      <p:ext uri="{BB962C8B-B14F-4D97-AF65-F5344CB8AC3E}">
        <p14:creationId xmlns:p14="http://schemas.microsoft.com/office/powerpoint/2010/main" val="41936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Les pathogènes pénètrent habituellement dans l'hôte</a:t>
            </a:r>
          </a:p>
          <a:p>
            <a:r>
              <a:rPr lang="fr-FR" dirty="0"/>
              <a:t>par les tractus respiratoire, digestif, génito-urinaire ou à</a:t>
            </a:r>
          </a:p>
          <a:p>
            <a:r>
              <a:rPr lang="fr-FR" dirty="0"/>
              <a:t>l'occasion d'une lésion de la barrière cutanée. Les épithéliums</a:t>
            </a:r>
          </a:p>
          <a:p>
            <a:r>
              <a:rPr lang="fr-FR" dirty="0"/>
              <a:t>sont les premières barrières physiques qui protègent</a:t>
            </a:r>
          </a:p>
          <a:p>
            <a:r>
              <a:rPr lang="fr-FR" dirty="0"/>
              <a:t>l'organisme contre les pathogènes. Peuvent s'y associer</a:t>
            </a:r>
          </a:p>
          <a:p>
            <a:r>
              <a:rPr lang="fr-FR" dirty="0"/>
              <a:t>la flore digestive normale ou le mucus qui enrobe les</a:t>
            </a:r>
          </a:p>
          <a:p>
            <a:r>
              <a:rPr lang="fr-FR" dirty="0"/>
              <a:t>micro-organismes. Des barrières physiologiques peuvent</a:t>
            </a:r>
          </a:p>
          <a:p>
            <a:r>
              <a:rPr lang="fr-FR" dirty="0"/>
              <a:t>également participer à cette protection tels le pH du suc</a:t>
            </a:r>
          </a:p>
          <a:p>
            <a:r>
              <a:rPr lang="fr-FR" dirty="0"/>
              <a:t>gastrique ou des protéines solubles (lysozyme, </a:t>
            </a:r>
            <a:r>
              <a:rPr lang="fr-FR" dirty="0" err="1"/>
              <a:t>défensines</a:t>
            </a:r>
            <a:r>
              <a:rPr lang="fr-FR" dirty="0"/>
              <a:t>…).</a:t>
            </a:r>
          </a:p>
          <a:p>
            <a:r>
              <a:rPr lang="fr-FR" dirty="0"/>
              <a:t>Les réponses immunes mises en place après</a:t>
            </a:r>
          </a:p>
          <a:p>
            <a:r>
              <a:rPr lang="fr-FR" dirty="0"/>
              <a:t>infection vont bien sûr être différentes et adaptées à la</a:t>
            </a:r>
          </a:p>
          <a:p>
            <a:r>
              <a:rPr lang="fr-FR" dirty="0"/>
              <a:t>nature du pathogène, et en particulier à son caractère</a:t>
            </a:r>
          </a:p>
          <a:p>
            <a:r>
              <a:rPr lang="fr-FR" dirty="0" err="1"/>
              <a:t>intra-cellulaire</a:t>
            </a:r>
            <a:r>
              <a:rPr lang="fr-FR" dirty="0"/>
              <a:t> ou </a:t>
            </a:r>
            <a:r>
              <a:rPr lang="fr-FR" dirty="0" err="1"/>
              <a:t>extra-cellulaire</a:t>
            </a:r>
            <a:r>
              <a:rPr lang="fr-FR" dirty="0"/>
              <a:t>, comme nous allons le</a:t>
            </a:r>
          </a:p>
          <a:p>
            <a:r>
              <a:rPr lang="fr-FR" dirty="0"/>
              <a:t>voir dans ce chapitre.</a:t>
            </a:r>
          </a:p>
        </p:txBody>
      </p:sp>
    </p:spTree>
    <p:extLst>
      <p:ext uri="{BB962C8B-B14F-4D97-AF65-F5344CB8AC3E}">
        <p14:creationId xmlns:p14="http://schemas.microsoft.com/office/powerpoint/2010/main" val="32632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VI. L'immunité antifongique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Il </a:t>
            </a:r>
            <a:r>
              <a:rPr lang="fr-FR" dirty="0"/>
              <a:t>existe de nombreuses espèces de champignons incluant</a:t>
            </a:r>
          </a:p>
          <a:p>
            <a:r>
              <a:rPr lang="fr-FR" dirty="0"/>
              <a:t>des champignons dits saprophytes tels que l'Aspergillus ou</a:t>
            </a:r>
          </a:p>
          <a:p>
            <a:r>
              <a:rPr lang="fr-FR" dirty="0"/>
              <a:t>commensaux tels que le Candida qui sont néanmoins des</a:t>
            </a:r>
          </a:p>
          <a:p>
            <a:r>
              <a:rPr lang="fr-FR" dirty="0"/>
              <a:t>pathogènes opportunistes pouvant se développer chez un</a:t>
            </a:r>
          </a:p>
          <a:p>
            <a:r>
              <a:rPr lang="fr-FR" dirty="0"/>
              <a:t>hôte </a:t>
            </a:r>
            <a:r>
              <a:rPr lang="fr-FR" dirty="0" err="1"/>
              <a:t>immunodéficient</a:t>
            </a:r>
            <a:r>
              <a:rPr lang="fr-FR" dirty="0"/>
              <a:t>.</a:t>
            </a:r>
          </a:p>
          <a:p>
            <a:r>
              <a:rPr lang="fr-FR" dirty="0"/>
              <a:t>Les cellules phagocytaires parmi lesquelles les neutrophiles</a:t>
            </a:r>
          </a:p>
          <a:p>
            <a:r>
              <a:rPr lang="fr-FR" dirty="0"/>
              <a:t>et les monocytes/macrophages et les cellules dendritiques</a:t>
            </a:r>
          </a:p>
          <a:p>
            <a:r>
              <a:rPr lang="fr-FR" dirty="0"/>
              <a:t>jouent un rôle majeur dans la protection contre les</a:t>
            </a:r>
          </a:p>
          <a:p>
            <a:r>
              <a:rPr lang="fr-FR" dirty="0"/>
              <a:t>pathogènes fongiques comme en témoigne par exemple</a:t>
            </a:r>
          </a:p>
          <a:p>
            <a:r>
              <a:rPr lang="fr-FR" dirty="0"/>
              <a:t>la susceptibilité aux infections fongiques chez les patients</a:t>
            </a:r>
          </a:p>
          <a:p>
            <a:r>
              <a:rPr lang="fr-FR" dirty="0" err="1"/>
              <a:t>neutropéniques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8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En effet, </a:t>
            </a:r>
            <a:r>
              <a:rPr lang="fr-FR" dirty="0" smtClean="0"/>
              <a:t>comme pour </a:t>
            </a:r>
            <a:r>
              <a:rPr lang="fr-FR" dirty="0"/>
              <a:t>les parasites, certains composants du </a:t>
            </a:r>
            <a:r>
              <a:rPr lang="fr-FR" dirty="0" smtClean="0"/>
              <a:t>champignon peuvent </a:t>
            </a:r>
            <a:r>
              <a:rPr lang="fr-FR" dirty="0"/>
              <a:t>interférer avec des fonctions des </a:t>
            </a:r>
            <a:r>
              <a:rPr lang="fr-FR" dirty="0" smtClean="0"/>
              <a:t>phagocytes et </a:t>
            </a:r>
            <a:r>
              <a:rPr lang="fr-FR" dirty="0"/>
              <a:t>survivre ou échapper au processus de maturation </a:t>
            </a:r>
            <a:r>
              <a:rPr lang="fr-FR" dirty="0" smtClean="0"/>
              <a:t>du phagosome</a:t>
            </a:r>
            <a:r>
              <a:rPr lang="fr-FR" dirty="0"/>
              <a:t>.</a:t>
            </a:r>
          </a:p>
          <a:p>
            <a:r>
              <a:rPr lang="fr-FR" dirty="0"/>
              <a:t>Même si la réponse innée est habituellement </a:t>
            </a:r>
            <a:r>
              <a:rPr lang="fr-FR" dirty="0" smtClean="0"/>
              <a:t>suffisante pour </a:t>
            </a:r>
            <a:r>
              <a:rPr lang="fr-FR" dirty="0"/>
              <a:t>contrôler les pathogènes fongiques, la </a:t>
            </a:r>
            <a:r>
              <a:rPr lang="fr-FR" dirty="0" smtClean="0"/>
              <a:t>réponse immune </a:t>
            </a:r>
            <a:r>
              <a:rPr lang="fr-FR" dirty="0"/>
              <a:t>adaptative est également importante pour </a:t>
            </a:r>
            <a:r>
              <a:rPr lang="fr-FR" dirty="0" smtClean="0"/>
              <a:t>générer des </a:t>
            </a:r>
            <a:r>
              <a:rPr lang="fr-FR" dirty="0"/>
              <a:t>composants immuns spécifiques du pathogène </a:t>
            </a:r>
            <a:r>
              <a:rPr lang="fr-FR" dirty="0" smtClean="0"/>
              <a:t>et ainsi </a:t>
            </a:r>
            <a:r>
              <a:rPr lang="fr-FR" dirty="0"/>
              <a:t>augmenter l'activité antifongique des phagocytes, </a:t>
            </a:r>
            <a:r>
              <a:rPr lang="fr-FR" dirty="0" smtClean="0"/>
              <a:t>par exemple </a:t>
            </a:r>
            <a:r>
              <a:rPr lang="fr-FR" dirty="0"/>
              <a:t>à travers la production de l'IFN-γ.</a:t>
            </a:r>
          </a:p>
          <a:p>
            <a:r>
              <a:rPr lang="fr-FR" dirty="0"/>
              <a:t>Par ailleurs, l'activation des neutrophiles par </a:t>
            </a:r>
            <a:r>
              <a:rPr lang="fr-FR" dirty="0" smtClean="0"/>
              <a:t>l'IL-17 produite </a:t>
            </a:r>
            <a:r>
              <a:rPr lang="fr-FR" dirty="0"/>
              <a:t>par des cellules Th17 ou par d'autres </a:t>
            </a:r>
            <a:r>
              <a:rPr lang="fr-FR" dirty="0" smtClean="0"/>
              <a:t>cellules de </a:t>
            </a:r>
            <a:r>
              <a:rPr lang="fr-FR" dirty="0"/>
              <a:t>l'immunité innée joue un rôle majeur pour </a:t>
            </a:r>
            <a:r>
              <a:rPr lang="fr-FR" dirty="0" smtClean="0"/>
              <a:t>amplifier cette réponse </a:t>
            </a:r>
            <a:r>
              <a:rPr lang="fr-FR" dirty="0"/>
              <a:t>primordiale dans l'immunité antifongique</a:t>
            </a:r>
            <a:r>
              <a:rPr lang="fr-FR" dirty="0" smtClean="0"/>
              <a:t>.</a:t>
            </a:r>
          </a:p>
          <a:p>
            <a:r>
              <a:rPr lang="fr-FR" dirty="0"/>
              <a:t>Les patients qui présentent un déficit Th17 ont une </a:t>
            </a:r>
            <a:r>
              <a:rPr lang="fr-FR" dirty="0" smtClean="0"/>
              <a:t>susceptibilité accrue </a:t>
            </a:r>
            <a:r>
              <a:rPr lang="fr-FR" dirty="0"/>
              <a:t>aux infections fongiques.</a:t>
            </a:r>
          </a:p>
        </p:txBody>
      </p:sp>
    </p:spTree>
    <p:extLst>
      <p:ext uri="{BB962C8B-B14F-4D97-AF65-F5344CB8AC3E}">
        <p14:creationId xmlns:p14="http://schemas.microsoft.com/office/powerpoint/2010/main" val="153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Les hypersensibilités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0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différents types d’hypersensibilités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Les </a:t>
            </a:r>
            <a:r>
              <a:rPr lang="fr-FR" b="1" dirty="0"/>
              <a:t>hypersensibilités sont généralement classées</a:t>
            </a:r>
          </a:p>
          <a:p>
            <a:r>
              <a:rPr lang="fr-FR" b="1" dirty="0"/>
              <a:t>sur base du mécanisme immunologique principal</a:t>
            </a:r>
          </a:p>
          <a:p>
            <a:r>
              <a:rPr lang="fr-FR" b="1" dirty="0"/>
              <a:t>à l’origine des lésions tissulaires et de la maladie</a:t>
            </a:r>
          </a:p>
          <a:p>
            <a:r>
              <a:rPr lang="fr-FR" dirty="0"/>
              <a:t>(figure 11.1).</a:t>
            </a:r>
          </a:p>
        </p:txBody>
      </p:sp>
    </p:spTree>
    <p:extLst>
      <p:ext uri="{BB962C8B-B14F-4D97-AF65-F5344CB8AC3E}">
        <p14:creationId xmlns:p14="http://schemas.microsoft.com/office/powerpoint/2010/main" val="1075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3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0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réponses immunes</a:t>
            </a:r>
            <a:br>
              <a:rPr lang="fr-FR" b="1" dirty="0"/>
            </a:br>
            <a:r>
              <a:rPr lang="fr-FR" b="1" dirty="0"/>
              <a:t>dirigées contre les bactéries</a:t>
            </a:r>
            <a:br>
              <a:rPr lang="fr-FR" b="1" dirty="0"/>
            </a:br>
            <a:r>
              <a:rPr lang="fr-FR" b="1" dirty="0"/>
              <a:t>à multiplication </a:t>
            </a:r>
            <a:r>
              <a:rPr lang="fr-FR" b="1" dirty="0" err="1"/>
              <a:t>extra-cellulaire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9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A. L'immunité innée contre</a:t>
            </a:r>
            <a:br>
              <a:rPr lang="fr-FR" dirty="0" smtClean="0"/>
            </a:br>
            <a:r>
              <a:rPr lang="fr-FR" dirty="0" smtClean="0"/>
              <a:t>les bactéries </a:t>
            </a:r>
            <a:r>
              <a:rPr lang="fr-FR" dirty="0" err="1" smtClean="0"/>
              <a:t>extra-cellulaires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</a:t>
            </a:r>
            <a:r>
              <a:rPr lang="fr-FR" dirty="0"/>
              <a:t>réponse innée antibactérienne est une réponse </a:t>
            </a:r>
            <a:r>
              <a:rPr lang="fr-FR" dirty="0" smtClean="0"/>
              <a:t>immédiate visant </a:t>
            </a:r>
            <a:r>
              <a:rPr lang="fr-FR" dirty="0"/>
              <a:t>à la destruction du pathogène. Du fait </a:t>
            </a:r>
            <a:r>
              <a:rPr lang="fr-FR" dirty="0" smtClean="0"/>
              <a:t>du caractère </a:t>
            </a:r>
            <a:r>
              <a:rPr lang="fr-FR" dirty="0" err="1"/>
              <a:t>extra-cellulaire</a:t>
            </a:r>
            <a:r>
              <a:rPr lang="fr-FR" dirty="0"/>
              <a:t> du pathogène, les </a:t>
            </a:r>
            <a:r>
              <a:rPr lang="fr-FR" dirty="0" smtClean="0"/>
              <a:t>phagocytes sont </a:t>
            </a:r>
            <a:r>
              <a:rPr lang="fr-FR" dirty="0"/>
              <a:t>des cellules importantes de la défense naturelle </a:t>
            </a:r>
            <a:r>
              <a:rPr lang="fr-FR" dirty="0" smtClean="0"/>
              <a:t>mise en </a:t>
            </a:r>
            <a:r>
              <a:rPr lang="fr-FR" dirty="0"/>
              <a:t>place ici</a:t>
            </a:r>
            <a:r>
              <a:rPr lang="fr-FR" dirty="0" smtClean="0"/>
              <a:t>.</a:t>
            </a:r>
          </a:p>
          <a:p>
            <a:r>
              <a:rPr lang="fr-FR" dirty="0"/>
              <a:t>Les </a:t>
            </a:r>
            <a:r>
              <a:rPr lang="fr-FR" i="1" dirty="0" err="1"/>
              <a:t>Pathogen</a:t>
            </a:r>
            <a:r>
              <a:rPr lang="fr-FR" i="1" dirty="0"/>
              <a:t> </a:t>
            </a:r>
            <a:r>
              <a:rPr lang="fr-FR" i="1" dirty="0" err="1"/>
              <a:t>Associated</a:t>
            </a:r>
            <a:r>
              <a:rPr lang="fr-FR" i="1" dirty="0"/>
              <a:t> </a:t>
            </a:r>
            <a:r>
              <a:rPr lang="fr-FR" i="1" dirty="0" err="1"/>
              <a:t>Molecular</a:t>
            </a:r>
            <a:r>
              <a:rPr lang="fr-FR" i="1" dirty="0"/>
              <a:t> Pattern </a:t>
            </a:r>
            <a:r>
              <a:rPr lang="fr-FR" dirty="0"/>
              <a:t>(</a:t>
            </a:r>
            <a:r>
              <a:rPr lang="fr-FR" dirty="0" err="1"/>
              <a:t>PAMPs</a:t>
            </a:r>
            <a:r>
              <a:rPr lang="fr-FR" dirty="0" smtClean="0"/>
              <a:t>) exprimés </a:t>
            </a:r>
            <a:r>
              <a:rPr lang="fr-FR" dirty="0"/>
              <a:t>par les bactéries induisent des réponses </a:t>
            </a:r>
            <a:r>
              <a:rPr lang="fr-FR" dirty="0" smtClean="0"/>
              <a:t>immunes à </a:t>
            </a:r>
            <a:r>
              <a:rPr lang="fr-FR" dirty="0"/>
              <a:t>travers la reconnaissance par des </a:t>
            </a:r>
            <a:r>
              <a:rPr lang="fr-FR" dirty="0" err="1"/>
              <a:t>PRRs</a:t>
            </a:r>
            <a:r>
              <a:rPr lang="fr-FR" dirty="0"/>
              <a:t> (</a:t>
            </a:r>
            <a:r>
              <a:rPr lang="fr-FR" i="1" dirty="0"/>
              <a:t>Pattern </a:t>
            </a:r>
            <a:r>
              <a:rPr lang="fr-FR" i="1" dirty="0" smtClean="0"/>
              <a:t>Recognition </a:t>
            </a:r>
            <a:r>
              <a:rPr lang="fr-FR" i="1" dirty="0" err="1" smtClean="0"/>
              <a:t>Receptors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89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 Les </a:t>
            </a:r>
            <a:r>
              <a:rPr lang="fr-FR" dirty="0" err="1" smtClean="0"/>
              <a:t>défensines</a:t>
            </a:r>
            <a:r>
              <a:rPr lang="fr-FR" dirty="0" smtClean="0"/>
              <a:t> et autres peptides</a:t>
            </a:r>
            <a:br>
              <a:rPr lang="fr-FR" dirty="0" smtClean="0"/>
            </a:br>
            <a:r>
              <a:rPr lang="fr-FR" dirty="0" smtClean="0"/>
              <a:t>antimicrobiens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47248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défensives ont des effets antimicrobiens similaires </a:t>
            </a:r>
            <a:r>
              <a:rPr lang="fr-FR" dirty="0" smtClean="0"/>
              <a:t>à ceux </a:t>
            </a:r>
            <a:r>
              <a:rPr lang="fr-FR" dirty="0"/>
              <a:t>des antibiotiques. Elles sont produites par les </a:t>
            </a:r>
            <a:r>
              <a:rPr lang="fr-FR" dirty="0" smtClean="0"/>
              <a:t>cellules épithéliales</a:t>
            </a:r>
            <a:r>
              <a:rPr lang="fr-FR" dirty="0"/>
              <a:t>. D'autres molécules antibactériennes comme </a:t>
            </a:r>
            <a:r>
              <a:rPr lang="fr-FR" dirty="0" smtClean="0"/>
              <a:t>la lactoferrine</a:t>
            </a:r>
            <a:r>
              <a:rPr lang="fr-FR" dirty="0"/>
              <a:t>, le lysozyme, la </a:t>
            </a:r>
            <a:r>
              <a:rPr lang="fr-FR" dirty="0" err="1"/>
              <a:t>lactoperoxydase</a:t>
            </a:r>
            <a:r>
              <a:rPr lang="fr-FR" dirty="0"/>
              <a:t> sont </a:t>
            </a:r>
            <a:r>
              <a:rPr lang="fr-FR" dirty="0" smtClean="0"/>
              <a:t>produites par </a:t>
            </a:r>
            <a:r>
              <a:rPr lang="fr-FR" dirty="0"/>
              <a:t>les polynucléaires et sécrétées par les cellules de </a:t>
            </a:r>
            <a:r>
              <a:rPr lang="fr-FR" dirty="0" err="1" smtClean="0"/>
              <a:t>Paneth</a:t>
            </a:r>
            <a:r>
              <a:rPr lang="fr-FR" dirty="0" smtClean="0"/>
              <a:t> dans </a:t>
            </a:r>
            <a:r>
              <a:rPr lang="fr-FR" dirty="0"/>
              <a:t>les cryptes des villosités intestinales.</a:t>
            </a:r>
          </a:p>
        </p:txBody>
      </p:sp>
    </p:spTree>
    <p:extLst>
      <p:ext uri="{BB962C8B-B14F-4D97-AF65-F5344CB8AC3E}">
        <p14:creationId xmlns:p14="http://schemas.microsoft.com/office/powerpoint/2010/main" val="39084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0" y="1148740"/>
            <a:ext cx="7610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4243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2. Les polynucléaires neutrophiles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Les </a:t>
            </a:r>
            <a:r>
              <a:rPr lang="fr-FR" dirty="0"/>
              <a:t>polynucléaires neutrophiles sont présents en </a:t>
            </a:r>
            <a:r>
              <a:rPr lang="fr-FR" dirty="0" smtClean="0"/>
              <a:t>grand nombre </a:t>
            </a:r>
            <a:r>
              <a:rPr lang="fr-FR" dirty="0"/>
              <a:t>dans le sang circulant dans les conditions </a:t>
            </a:r>
            <a:r>
              <a:rPr lang="fr-FR" dirty="0" smtClean="0"/>
              <a:t>physiologiques mais </a:t>
            </a:r>
            <a:r>
              <a:rPr lang="fr-FR" dirty="0"/>
              <a:t>absents des tissus. Lors d'un épisode infectieux</a:t>
            </a:r>
            <a:r>
              <a:rPr lang="fr-FR" dirty="0" smtClean="0"/>
              <a:t>, ils </a:t>
            </a:r>
            <a:r>
              <a:rPr lang="fr-FR" dirty="0"/>
              <a:t>sont recrutés précocement au site de la </a:t>
            </a:r>
            <a:r>
              <a:rPr lang="fr-FR" dirty="0" smtClean="0"/>
              <a:t>réponse inflammatoire</a:t>
            </a:r>
            <a:r>
              <a:rPr lang="fr-FR" dirty="0"/>
              <a:t>. Le polynucléaire ainsi recruté par la </a:t>
            </a:r>
            <a:r>
              <a:rPr lang="fr-FR" dirty="0" smtClean="0"/>
              <a:t>production locale </a:t>
            </a:r>
            <a:r>
              <a:rPr lang="fr-FR" dirty="0"/>
              <a:t>de </a:t>
            </a:r>
            <a:r>
              <a:rPr lang="fr-FR" dirty="0" err="1"/>
              <a:t>chimiokines</a:t>
            </a:r>
            <a:r>
              <a:rPr lang="fr-FR" dirty="0"/>
              <a:t> est extravasé du sang vers les tissus.</a:t>
            </a:r>
          </a:p>
          <a:p>
            <a:r>
              <a:rPr lang="fr-FR" dirty="0"/>
              <a:t>Après activation, il est capable de produire des </a:t>
            </a:r>
            <a:r>
              <a:rPr lang="fr-FR" dirty="0" smtClean="0"/>
              <a:t>formes réactives </a:t>
            </a:r>
            <a:r>
              <a:rPr lang="fr-FR" dirty="0"/>
              <a:t>de l'oxygène, des protéines bactéricides qui </a:t>
            </a:r>
            <a:r>
              <a:rPr lang="fr-FR" dirty="0" smtClean="0"/>
              <a:t>aboutissent à </a:t>
            </a:r>
            <a:r>
              <a:rPr lang="fr-FR" dirty="0"/>
              <a:t>la mort de la bactérie </a:t>
            </a:r>
            <a:r>
              <a:rPr lang="fr-FR" dirty="0" smtClean="0"/>
              <a:t>phagocytée</a:t>
            </a:r>
          </a:p>
          <a:p>
            <a:r>
              <a:rPr lang="fr-FR" dirty="0"/>
              <a:t>Le polynucléaire est un acteur cellulaire pivot </a:t>
            </a:r>
            <a:r>
              <a:rPr lang="fr-FR" dirty="0" smtClean="0"/>
              <a:t>de l'immunité </a:t>
            </a:r>
            <a:r>
              <a:rPr lang="fr-FR" dirty="0"/>
              <a:t>innée de par sa rapidité d'intervention grâce </a:t>
            </a:r>
            <a:r>
              <a:rPr lang="fr-FR" dirty="0" smtClean="0"/>
              <a:t>à son </a:t>
            </a:r>
            <a:r>
              <a:rPr lang="fr-FR" dirty="0"/>
              <a:t>contenu en molécules toxiques qui peuvent être </a:t>
            </a:r>
            <a:r>
              <a:rPr lang="fr-FR" dirty="0" smtClean="0"/>
              <a:t>libérées très </a:t>
            </a:r>
            <a:r>
              <a:rPr lang="fr-FR" dirty="0"/>
              <a:t>rapidement après activation.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639069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661988"/>
            <a:ext cx="57245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système du complément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Comme </a:t>
            </a:r>
            <a:r>
              <a:rPr lang="fr-FR" dirty="0"/>
              <a:t>les polynucléaires, le système du complément est</a:t>
            </a:r>
          </a:p>
          <a:p>
            <a:r>
              <a:rPr lang="fr-FR" dirty="0"/>
              <a:t>activé par des composants bactériens tels que les peptidoglycanes</a:t>
            </a:r>
          </a:p>
          <a:p>
            <a:r>
              <a:rPr lang="fr-FR" dirty="0"/>
              <a:t>des bacilles Gram positifs et l'endotoxine des</a:t>
            </a:r>
          </a:p>
          <a:p>
            <a:r>
              <a:rPr lang="fr-FR" dirty="0"/>
              <a:t>bacilles Gram négatifs. Il peut être cytotoxique pour certaines</a:t>
            </a:r>
          </a:p>
          <a:p>
            <a:r>
              <a:rPr lang="fr-FR" dirty="0"/>
              <a:t>bactéries mais il permet surtout l'</a:t>
            </a:r>
            <a:r>
              <a:rPr lang="fr-FR" dirty="0" err="1"/>
              <a:t>opsonisation</a:t>
            </a:r>
            <a:r>
              <a:rPr lang="fr-FR" dirty="0"/>
              <a:t> des</a:t>
            </a:r>
          </a:p>
          <a:p>
            <a:r>
              <a:rPr lang="fr-FR" dirty="0"/>
              <a:t>bactéries par les fragments C3. Une bactérie </a:t>
            </a:r>
            <a:r>
              <a:rPr lang="fr-FR" dirty="0" err="1"/>
              <a:t>opsonisée</a:t>
            </a:r>
            <a:r>
              <a:rPr lang="fr-FR" dirty="0"/>
              <a:t> par</a:t>
            </a:r>
          </a:p>
          <a:p>
            <a:r>
              <a:rPr lang="fr-FR" dirty="0"/>
              <a:t>des fragments de C3 pourra interagir avec les récepteurs C3</a:t>
            </a:r>
          </a:p>
          <a:p>
            <a:r>
              <a:rPr lang="fr-FR" dirty="0"/>
              <a:t>sur les macrophages, ce qui augmentera sa phagocytose.</a:t>
            </a:r>
          </a:p>
          <a:p>
            <a:r>
              <a:rPr lang="fr-FR" dirty="0"/>
              <a:t>La libération des composants du complément génère également</a:t>
            </a:r>
          </a:p>
          <a:p>
            <a:r>
              <a:rPr lang="fr-FR" dirty="0"/>
              <a:t>des fragments de C3 pro-inflammatoires qui vont</a:t>
            </a:r>
          </a:p>
          <a:p>
            <a:r>
              <a:rPr lang="fr-FR" dirty="0"/>
              <a:t>notamment activer les monocytes/macrophages.</a:t>
            </a:r>
          </a:p>
        </p:txBody>
      </p:sp>
    </p:spTree>
    <p:extLst>
      <p:ext uri="{BB962C8B-B14F-4D97-AF65-F5344CB8AC3E}">
        <p14:creationId xmlns:p14="http://schemas.microsoft.com/office/powerpoint/2010/main" val="24745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1252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Les réponses immunes contre les pathogènes : l'immunité anti-infectieuse</vt:lpstr>
      <vt:lpstr>Introduction</vt:lpstr>
      <vt:lpstr>Les réponses immunes dirigées contre les bactéries à multiplication extra-cellulaire</vt:lpstr>
      <vt:lpstr>A. L'immunité innée contre les bactéries extra-cellulaires </vt:lpstr>
      <vt:lpstr>1. Les défensines et autres peptides antimicrobiens </vt:lpstr>
      <vt:lpstr>PowerPoint Presentation</vt:lpstr>
      <vt:lpstr>2. Les polynucléaires neutrophiles</vt:lpstr>
      <vt:lpstr>PowerPoint Presentation</vt:lpstr>
      <vt:lpstr>Le système du complément</vt:lpstr>
      <vt:lpstr>PowerPoint Presentation</vt:lpstr>
      <vt:lpstr>PowerPoint Presentation</vt:lpstr>
      <vt:lpstr>L'immunité adaptative contre les bactéries extra-cellulaires</vt:lpstr>
      <vt:lpstr>Les mécanismes effecteurs médiés par les anticorps</vt:lpstr>
      <vt:lpstr>Les réponses immunes dirigées contre les bactéries à développement intra-cellulaire</vt:lpstr>
      <vt:lpstr>A. L'immunité innée contre les bactéries intra-cellulaires </vt:lpstr>
      <vt:lpstr>B. L'immunité adaptative contre les bactéries intra-cellulaires</vt:lpstr>
      <vt:lpstr>PowerPoint Presentation</vt:lpstr>
      <vt:lpstr>Les réponses immunes antivirales</vt:lpstr>
      <vt:lpstr>Les réponses immunes dirigées contre les parasites</vt:lpstr>
      <vt:lpstr>VI. L'immunité antifongique</vt:lpstr>
      <vt:lpstr>PowerPoint Presentation</vt:lpstr>
      <vt:lpstr>Les hypersensibilités</vt:lpstr>
      <vt:lpstr>Les différents types d’hypersensibilités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réponses immunes contre les pathogènes : l'immunité anti-infectieuse</dc:title>
  <dc:creator>r</dc:creator>
  <cp:lastModifiedBy>r</cp:lastModifiedBy>
  <cp:revision>26</cp:revision>
  <dcterms:created xsi:type="dcterms:W3CDTF">2021-12-08T01:58:24Z</dcterms:created>
  <dcterms:modified xsi:type="dcterms:W3CDTF">2021-12-08T09:55:33Z</dcterms:modified>
</cp:coreProperties>
</file>