
<file path=[Content_Types].xml><?xml version="1.0" encoding="utf-8"?>
<Types xmlns="http://schemas.openxmlformats.org/package/2006/content-types">
  <Default Extension="emf" ContentType="image/x-emf"/>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79" r:id="rId2"/>
    <p:sldId id="256" r:id="rId3"/>
    <p:sldId id="257" r:id="rId4"/>
    <p:sldId id="258" r:id="rId5"/>
    <p:sldId id="259" r:id="rId6"/>
    <p:sldId id="260" r:id="rId7"/>
    <p:sldId id="261" r:id="rId8"/>
    <p:sldId id="262" r:id="rId9"/>
    <p:sldId id="263" r:id="rId10"/>
    <p:sldId id="264" r:id="rId11"/>
    <p:sldId id="265" r:id="rId12"/>
    <p:sldId id="266" r:id="rId13"/>
    <p:sldId id="267" r:id="rId14"/>
    <p:sldId id="269" r:id="rId15"/>
    <p:sldId id="271" r:id="rId16"/>
    <p:sldId id="273" r:id="rId17"/>
    <p:sldId id="274" r:id="rId18"/>
    <p:sldId id="275" r:id="rId19"/>
    <p:sldId id="276" r:id="rId20"/>
    <p:sldId id="277" r:id="rId21"/>
    <p:sldId id="272" r:id="rId22"/>
    <p:sldId id="278" r:id="rId23"/>
    <p:sldId id="270" r:id="rId24"/>
    <p:sldId id="268" r:id="rId2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42"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fr-FR"/>
              <a:t>Modifiez le style du titre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fr-FR"/>
              <a:t>Modifiez le style du titre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5/2/2023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fr-FR"/>
              <a:t>Modifiez le style du titre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Modifiez les styles du texte du masque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5/2/2023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fr-FR"/>
              <a:t>Modifiez le style du titre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5/2/2023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fr-FR"/>
              <a:t>Modifiez le style du titre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Modifiez les styles du texte du masque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5/2/2023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fr-FR"/>
              <a:t>Modifiez le style du titre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Modifiez les styles du texte du masque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5/2/2023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5/2/2023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‹N°›</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fr-FR"/>
              <a:t>Modifiez le style du titre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5/2/2023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5/2/2023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a:t>Modifiez le style du titre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5/2/2023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5/2/2023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5/2/2023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fr-FR"/>
              <a:t>Modifiez le style du titre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fr-FR"/>
              <a:t>Modifiez les styles du texte du masque</a:t>
            </a:r>
          </a:p>
        </p:txBody>
      </p:sp>
      <p:sp>
        <p:nvSpPr>
          <p:cNvPr id="5" name="Date Placeholder 4"/>
          <p:cNvSpPr>
            <a:spLocks noGrp="1"/>
          </p:cNvSpPr>
          <p:nvPr>
            <p:ph type="dt" sz="half" idx="10"/>
          </p:nvPr>
        </p:nvSpPr>
        <p:spPr/>
        <p:txBody>
          <a:bodyPr/>
          <a:lstStyle/>
          <a:p>
            <a:fld id="{42A54C80-263E-416B-A8E0-580EDEADCBDC}" type="datetimeFigureOut">
              <a:rPr lang="en-US" dirty="0"/>
              <a:t>5/2/2023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fr-FR"/>
              <a:t>Modifiez le style du titre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dirty="0"/>
              <a:pPr/>
              <a:t>5/2/2023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fr-FR"/>
              <a:t>Modifiez le style du titre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5/2/2023</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‹N°›</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6.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png"/></Relationships>
</file>

<file path=ppt/slides/_rels/slide2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7.xml"/><Relationship Id="rId6" Type="http://schemas.openxmlformats.org/officeDocument/2006/relationships/image" Target="../media/image15.png"/><Relationship Id="rId5" Type="http://schemas.openxmlformats.org/officeDocument/2006/relationships/image" Target="../media/image14.png"/><Relationship Id="rId4" Type="http://schemas.openxmlformats.org/officeDocument/2006/relationships/image" Target="../media/image13.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emf"/><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p:cNvPicPr>
            <a:picLocks noChangeAspect="1"/>
          </p:cNvPicPr>
          <p:nvPr/>
        </p:nvPicPr>
        <p:blipFill>
          <a:blip r:embed="rId2"/>
          <a:stretch>
            <a:fillRect/>
          </a:stretch>
        </p:blipFill>
        <p:spPr>
          <a:xfrm>
            <a:off x="2404147" y="2299488"/>
            <a:ext cx="5627096" cy="3414056"/>
          </a:xfrm>
          <a:prstGeom prst="rect">
            <a:avLst/>
          </a:prstGeom>
        </p:spPr>
      </p:pic>
      <p:pic>
        <p:nvPicPr>
          <p:cNvPr id="3" name="Picture 15" descr="drapeau"/>
          <p:cNvPicPr>
            <a:picLocks noChangeAspect="1" noChangeArrowheads="1" noCrop="1"/>
          </p:cNvPicPr>
          <p:nvPr/>
        </p:nvPicPr>
        <p:blipFill>
          <a:blip r:embed="rId3"/>
          <a:srcRect/>
          <a:stretch>
            <a:fillRect/>
          </a:stretch>
        </p:blipFill>
        <p:spPr bwMode="auto">
          <a:xfrm>
            <a:off x="8154981" y="1329714"/>
            <a:ext cx="1348805" cy="969774"/>
          </a:xfrm>
          <a:prstGeom prst="rect">
            <a:avLst/>
          </a:prstGeom>
          <a:noFill/>
        </p:spPr>
      </p:pic>
      <p:pic>
        <p:nvPicPr>
          <p:cNvPr id="4" name="Picture 15" descr="drapeau"/>
          <p:cNvPicPr>
            <a:picLocks noChangeAspect="1" noChangeArrowheads="1" noCrop="1"/>
          </p:cNvPicPr>
          <p:nvPr/>
        </p:nvPicPr>
        <p:blipFill>
          <a:blip r:embed="rId3"/>
          <a:srcRect/>
          <a:stretch>
            <a:fillRect/>
          </a:stretch>
        </p:blipFill>
        <p:spPr bwMode="auto">
          <a:xfrm>
            <a:off x="728018" y="1329713"/>
            <a:ext cx="1272237" cy="823939"/>
          </a:xfrm>
          <a:prstGeom prst="rect">
            <a:avLst/>
          </a:prstGeom>
          <a:noFill/>
        </p:spPr>
      </p:pic>
      <p:pic>
        <p:nvPicPr>
          <p:cNvPr id="5" name="image6.jpg"/>
          <p:cNvPicPr/>
          <p:nvPr/>
        </p:nvPicPr>
        <p:blipFill>
          <a:blip r:embed="rId4" cstate="print"/>
          <a:srcRect/>
          <a:stretch>
            <a:fillRect/>
          </a:stretch>
        </p:blipFill>
        <p:spPr>
          <a:xfrm>
            <a:off x="1311442" y="132347"/>
            <a:ext cx="7211685" cy="962527"/>
          </a:xfrm>
          <a:prstGeom prst="rect">
            <a:avLst/>
          </a:prstGeom>
          <a:ln/>
        </p:spPr>
      </p:pic>
    </p:spTree>
    <p:extLst>
      <p:ext uri="{BB962C8B-B14F-4D97-AF65-F5344CB8AC3E}">
        <p14:creationId xmlns:p14="http://schemas.microsoft.com/office/powerpoint/2010/main" val="41205288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r" rtl="1"/>
            <a:r>
              <a:rPr lang="ar-DZ" sz="1600" dirty="0"/>
              <a:t> </a:t>
            </a:r>
            <a:br>
              <a:rPr lang="fr-FR" sz="1600" dirty="0"/>
            </a:br>
            <a:r>
              <a:rPr lang="ar-DZ" sz="2200" dirty="0">
                <a:solidFill>
                  <a:srgbClr val="C00000"/>
                </a:solidFill>
              </a:rPr>
              <a:t>2</a:t>
            </a:r>
            <a:r>
              <a:rPr lang="ar-DZ" sz="2200" b="1" dirty="0">
                <a:solidFill>
                  <a:srgbClr val="C00000"/>
                </a:solidFill>
              </a:rPr>
              <a:t> – مالك بن نبي: ( 1905 – 1973)  </a:t>
            </a:r>
            <a:br>
              <a:rPr lang="ar-DZ" sz="2200" b="1" dirty="0"/>
            </a:br>
            <a:r>
              <a:rPr lang="ar-DZ" sz="2000" b="1" dirty="0">
                <a:solidFill>
                  <a:schemeClr val="tx1"/>
                </a:solidFill>
              </a:rPr>
              <a:t>                                     </a:t>
            </a:r>
            <a:br>
              <a:rPr lang="ar-DZ" sz="2000" b="1" dirty="0">
                <a:solidFill>
                  <a:schemeClr val="tx1"/>
                </a:solidFill>
              </a:rPr>
            </a:br>
            <a:r>
              <a:rPr lang="ar-DZ" sz="2000" b="1" dirty="0">
                <a:solidFill>
                  <a:schemeClr val="tx1"/>
                </a:solidFill>
              </a:rPr>
              <a:t> </a:t>
            </a:r>
            <a:r>
              <a:rPr lang="ar-DZ" sz="2000" dirty="0">
                <a:solidFill>
                  <a:schemeClr val="tx1"/>
                </a:solidFill>
              </a:rPr>
              <a:t>إن مالك بن نبي مفكر جزائري له وزنه في العالم الاسلامي، فهو من أبرز النماذج التي قدمها المغرب العربي للفكر العربي الاسلامي، تارة  باللسان الفرنسي و مرة  باللسان العربي.  لقد أسهم في علاج كثير من مشكلات العالم الاسلامي بسلسلة كتبه التي ألفها ووضعها تحت عنوان " مشكلات الحضارة ". فكانت تعبيرا دقيقا عن فكرة الحضارة التي آمن بها والتي اعتبرها الجزء الاساسي لدراسة مشكلات الشعوب.                                                وقد طارده الاستعمار الفرنسي، ولم يسمح له بالراحة في وطنه الجزائر. فرحل الى مصر وأقام بها، فكتب هناك " شروط النهضة" باللغة الفرنسية، وغيرها من الكتب، وصار بسلسلة كتبه ومحاضراته رائد مدرسة جديدة في الفكر النهضوي الاسلامي المعاصر.  </a:t>
            </a:r>
            <a:br>
              <a:rPr lang="fr-FR" sz="2000" dirty="0">
                <a:solidFill>
                  <a:schemeClr val="tx1"/>
                </a:solidFill>
              </a:rPr>
            </a:br>
            <a:r>
              <a:rPr lang="ar-DZ" sz="2000" dirty="0">
                <a:solidFill>
                  <a:schemeClr val="tx1"/>
                </a:solidFill>
              </a:rPr>
              <a:t>    ومالك بن نبي يختلف كثيرا عن الدعاة والمفكرين والكتاب، آنذاك. فهو مفكر أصيل له طابع العالم الاجتماعي الدقيق. " وفلسفته تقوم على النظر في التاريخ الانساني والتعمق في احداثه واسبابها، واستنباط الحقائق الاجتماعية التي نستطيع ان نفيد منها في معالجة أزمتنا الحاضرة على ضوء ما أصابنا في الماضي من فشل أو نجاح."</a:t>
            </a:r>
            <a:br>
              <a:rPr lang="fr-FR" sz="2000" dirty="0">
                <a:solidFill>
                  <a:schemeClr val="tx1"/>
                </a:solidFill>
              </a:rPr>
            </a:br>
            <a:r>
              <a:rPr lang="ar-DZ" sz="2000" dirty="0">
                <a:solidFill>
                  <a:schemeClr val="tx1"/>
                </a:solidFill>
              </a:rPr>
              <a:t>   </a:t>
            </a:r>
            <a:br>
              <a:rPr lang="fr-FR" sz="2000" dirty="0">
                <a:solidFill>
                  <a:schemeClr val="tx1"/>
                </a:solidFill>
              </a:rPr>
            </a:br>
            <a:endParaRPr lang="fr-FR" sz="2000" dirty="0">
              <a:solidFill>
                <a:schemeClr val="tx1"/>
              </a:solidFill>
            </a:endParaRPr>
          </a:p>
        </p:txBody>
      </p:sp>
    </p:spTree>
    <p:extLst>
      <p:ext uri="{BB962C8B-B14F-4D97-AF65-F5344CB8AC3E}">
        <p14:creationId xmlns:p14="http://schemas.microsoft.com/office/powerpoint/2010/main" val="26151454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68260" y="814137"/>
            <a:ext cx="9008087" cy="1320800"/>
          </a:xfrm>
        </p:spPr>
        <p:txBody>
          <a:bodyPr>
            <a:normAutofit fontScale="90000"/>
          </a:bodyPr>
          <a:lstStyle/>
          <a:p>
            <a:pPr algn="r"/>
            <a:r>
              <a:rPr lang="ar-DZ" sz="2200" b="1" dirty="0">
                <a:solidFill>
                  <a:srgbClr val="C00000"/>
                </a:solidFill>
              </a:rPr>
              <a:t>كيفية طرح مشكلة الحضارة عند مالك بن نبي وأرنولد توينبي</a:t>
            </a:r>
            <a:br>
              <a:rPr lang="ar-DZ" sz="2200" b="1" dirty="0">
                <a:solidFill>
                  <a:srgbClr val="C00000"/>
                </a:solidFill>
              </a:rPr>
            </a:br>
            <a:br>
              <a:rPr lang="fr-FR" sz="1600" dirty="0"/>
            </a:br>
            <a:r>
              <a:rPr lang="ar-DZ" sz="1600" b="1" dirty="0"/>
              <a:t>   </a:t>
            </a:r>
            <a:r>
              <a:rPr lang="ar-DZ" sz="2000" dirty="0">
                <a:solidFill>
                  <a:schemeClr val="tx1"/>
                </a:solidFill>
              </a:rPr>
              <a:t>كيف طرحت مشكلة الحضارة في الغرب من قبل المؤرخ والفيلسوف الإنجليزي أرنولد توينبي؟ وكيف طرحت في الشرق الاسلامي من قبل المفكر الجزائري مالك بن نبي؟</a:t>
            </a:r>
            <a:br>
              <a:rPr lang="fr-FR" sz="2000" dirty="0">
                <a:solidFill>
                  <a:schemeClr val="tx1"/>
                </a:solidFill>
              </a:rPr>
            </a:br>
            <a:r>
              <a:rPr lang="ar-DZ" sz="2000" dirty="0">
                <a:solidFill>
                  <a:schemeClr val="tx1"/>
                </a:solidFill>
              </a:rPr>
              <a:t>لقد حاول كل من المفكرين علاج هذه المشكلة بطريقته الشخصية، ومن المؤكد أن لكل منهما دوافعه وأهدافه الخاصة من هذه الدراسة.</a:t>
            </a:r>
            <a:br>
              <a:rPr lang="fr-FR" sz="2000" dirty="0">
                <a:solidFill>
                  <a:schemeClr val="tx1"/>
                </a:solidFill>
              </a:rPr>
            </a:br>
            <a:r>
              <a:rPr lang="ar-DZ" sz="2000" dirty="0">
                <a:solidFill>
                  <a:schemeClr val="tx1"/>
                </a:solidFill>
              </a:rPr>
              <a:t> فمالك بن نبي نشأ وعاش في ظروف قاسية تتمثل في وطنه المحتل وسيطرة المستعمر واحتقاره لكل مظاهر الانتماء للعرب والإسلام ومحاربته لها، أضف إلى ذلك التخلف الحضاري الذي كان يسود الجزائر بل العالم الإسلامي كافة، لذلك ركز مالك بن نبي اهتمامه حول "مشكلة النهضة"، فجاءت نظريته تحمل في طياتها هذه الفكرة، لذلك نجده في دراسته لا يخرج عن إطار ثقافة وطنه الدينية التي أعطاها قيمة كبيرة، بل أبرزها لمواطنيه العرب في صورة جديدة يعتقد أنها قادرة على المضي بهم نحو النهضة.</a:t>
            </a:r>
            <a:br>
              <a:rPr lang="fr-FR" sz="2000" dirty="0">
                <a:solidFill>
                  <a:schemeClr val="tx1"/>
                </a:solidFill>
              </a:rPr>
            </a:br>
            <a:r>
              <a:rPr lang="ar-DZ" sz="2000" dirty="0">
                <a:solidFill>
                  <a:schemeClr val="tx1"/>
                </a:solidFill>
              </a:rPr>
              <a:t>فالهدف من تعرض مالك بن نبي لمشكلة الحضارة هو النهضة بعالم يعيش في تخلف وكانت كتاباته موجهة بصفة خاصة إلى الشعوب التي خرجت حديثا من الاستعمار الذي خلف وراءه الجهل والتخلف والفقر، وهي لا تملك إلا شيئا واحدا إيجابيا هو الدين وتكاد تضيعه </a:t>
            </a:r>
            <a:endParaRPr lang="fr-FR" sz="2000" dirty="0">
              <a:solidFill>
                <a:schemeClr val="tx1"/>
              </a:solidFill>
            </a:endParaRPr>
          </a:p>
        </p:txBody>
      </p:sp>
    </p:spTree>
    <p:extLst>
      <p:ext uri="{BB962C8B-B14F-4D97-AF65-F5344CB8AC3E}">
        <p14:creationId xmlns:p14="http://schemas.microsoft.com/office/powerpoint/2010/main" val="5179971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116305"/>
            <a:ext cx="9829800" cy="2205790"/>
          </a:xfrm>
        </p:spPr>
        <p:txBody>
          <a:bodyPr>
            <a:normAutofit fontScale="90000"/>
          </a:bodyPr>
          <a:lstStyle/>
          <a:p>
            <a:pPr algn="r"/>
            <a:r>
              <a:rPr lang="ar-DZ" sz="1800" dirty="0">
                <a:solidFill>
                  <a:schemeClr val="tx1"/>
                </a:solidFill>
              </a:rPr>
              <a:t>هو الآخر، في غمار الجهود المبذولة من أجل النهضة، دون أن تشترك الآراء في تحديد الأهداف والاتجاهات.</a:t>
            </a:r>
            <a:br>
              <a:rPr lang="fr-FR" sz="1800" dirty="0">
                <a:solidFill>
                  <a:schemeClr val="tx1"/>
                </a:solidFill>
              </a:rPr>
            </a:br>
            <a:r>
              <a:rPr lang="ar-DZ" sz="1800" dirty="0">
                <a:solidFill>
                  <a:schemeClr val="tx1"/>
                </a:solidFill>
              </a:rPr>
              <a:t>لذلك يحاول مالك بن نبي أن يعيد للشعوب الإسلامية ثقتها بنفسها، خاصة ونحن نعيش في عالم يبدو فيه امتداد  الحضارة  الغربية  قانونا  تاريخيا لعصرنا، فيحذر من خطر التخلي عن الدين حتى لا يسود الفراغ الروحي، لذلك يبين مالك بن نبي اهمية الدين وكيف  يمكن استغلاله، لأنه القاعدة  الأساسية التي نبني من  خلالها عالم  الأشخاص، و بالتالي تنعكس العلاقات التي تسود هذا العالم على جميع النشاطات.</a:t>
            </a:r>
            <a:br>
              <a:rPr lang="fr-FR" sz="1800" dirty="0">
                <a:solidFill>
                  <a:schemeClr val="tx1"/>
                </a:solidFill>
              </a:rPr>
            </a:br>
            <a:r>
              <a:rPr lang="ar-DZ" sz="1800" dirty="0">
                <a:solidFill>
                  <a:schemeClr val="tx1"/>
                </a:solidFill>
              </a:rPr>
              <a:t>أما بالنسبة  لأرنولد  توينبي، فإن الظروف التي  دفعته  إلى الاهتمام بفلسفة الحضارة فهي غير ظروف مالك بن نبي، وهدفه بالتالي غير هدف هذا الأخير: لقد أثارت  الحرب العالمية  الأولى فضلا عن كتاب الفيلسوف الألماني (</a:t>
            </a:r>
            <a:r>
              <a:rPr lang="ar-DZ" sz="1800" dirty="0" err="1">
                <a:solidFill>
                  <a:schemeClr val="tx1"/>
                </a:solidFill>
              </a:rPr>
              <a:t>أوزوالد</a:t>
            </a:r>
            <a:r>
              <a:rPr lang="ar-DZ" sz="1800" dirty="0">
                <a:solidFill>
                  <a:schemeClr val="tx1"/>
                </a:solidFill>
              </a:rPr>
              <a:t> </a:t>
            </a:r>
            <a:r>
              <a:rPr lang="ar-DZ" sz="1800" dirty="0" err="1">
                <a:solidFill>
                  <a:schemeClr val="tx1"/>
                </a:solidFill>
              </a:rPr>
              <a:t>شبنغلر</a:t>
            </a:r>
            <a:r>
              <a:rPr lang="ar-DZ" sz="1800" dirty="0">
                <a:solidFill>
                  <a:schemeClr val="tx1"/>
                </a:solidFill>
              </a:rPr>
              <a:t> 1880 – 1936م) " تدهور الغرب" قلق توينبي على مصير الحضارة  الغربية. فأكب على دراسة الحضارات السابقة للتعرف على أسباب تدهورها و فناء  بعضها. وكانت ثمرة هذه الدراسات موسوعته الضخمة في التاريخ " دراسة التاريخ".</a:t>
            </a:r>
            <a:br>
              <a:rPr lang="fr-FR" sz="1800" dirty="0">
                <a:solidFill>
                  <a:schemeClr val="tx1"/>
                </a:solidFill>
              </a:rPr>
            </a:br>
            <a:r>
              <a:rPr lang="ar-DZ" sz="1800" dirty="0">
                <a:solidFill>
                  <a:schemeClr val="tx1"/>
                </a:solidFill>
              </a:rPr>
              <a:t>وهذا لا يعني أن توينبي ركز اهتمامه حول الغرب فقط  وكيفية  انقاذه، بل أولى اهتماما  كبيرا للمجتمعات غير الغربية، ونلاحظ ذلك من خلال محاضراته وكتاباته، ففي  محاضرة  بعنوان:" اسلوب الحياة  في الميزان" ألقاها في  مصر خلال زيارته  لها  شهر </a:t>
            </a:r>
            <a:r>
              <a:rPr lang="ar-DZ" sz="1800" dirty="0" err="1">
                <a:solidFill>
                  <a:schemeClr val="tx1"/>
                </a:solidFill>
              </a:rPr>
              <a:t>أفريل</a:t>
            </a:r>
            <a:r>
              <a:rPr lang="ar-DZ" sz="1800" dirty="0">
                <a:solidFill>
                  <a:schemeClr val="tx1"/>
                </a:solidFill>
              </a:rPr>
              <a:t> عام 1964، يضع توينبي أسلوب الحياة الغربي في كفة  الميزان، ليستخلص  مزاياه  وعيوبه و ينبه  أبناء الشرق وغيرهم من  الذين أخذوا  من  الحضارة  الغربية  بنصيب غير قليل، وبهرتهم  هذه  الحضارة وافتتنت بها نفوسهم، إلا أن هذه الحضارة الغربية ليست خيرا كلها.</a:t>
            </a:r>
            <a:br>
              <a:rPr lang="fr-FR" sz="1800" dirty="0">
                <a:solidFill>
                  <a:schemeClr val="tx1"/>
                </a:solidFill>
              </a:rPr>
            </a:br>
            <a:r>
              <a:rPr lang="ar-DZ" sz="1800" dirty="0">
                <a:solidFill>
                  <a:schemeClr val="tx1"/>
                </a:solidFill>
              </a:rPr>
              <a:t>فلها عيوبها، والفرصة أمام هذه الشعوب مازالت سانحة، إذ أن في وسعهم أن يتجنبوا عيوب المجتمعات الغربية، و يسيروا في طريقهم الخاص من اقتباس ما يلائمهم فقط من حضارة  الغرب، و يقول أ. توينبي في هذه المحاضرة: " على أن هذه البلاد التي نجحت في أن تحرر نفسها من  سيطرة الغرب السياسية، قد استغلت حريتها على نحو غير متوقع على الإطلاق، فقد ناضلت هذه البلاد بعنف شديد ضد السيطرة السياسية للغرب، ويمكن القول بأن  كفاحها هذا قد  تكلل بالنجاح  في كل الحالات حتى الآن، وقد كان من المتوقع بعد أن تمكنت من أن تتحرر سياسيا من الغرب، أن تستخدم هذه الحرية الجديدة التي اكتسبتها في النضال ضد المدنية الغربية بوجه عام، أي أنه كان من المتوقع أن تستخدم هذه البلاد حريتها المكتسبة حديثا  لكي ترجع إلى اسلوبها  التقليدي في الحياة، وهو الأسلوب الذي كان سائدا في حياتها قبل أن يسيطر عليها الغرب، ولكن الذي حدث في جميع الحالات تقريبا كما  نعلم، هو أن البلاد التي تحررت حديثا قد  استخدمت حريتها للغرض العكسي</a:t>
            </a:r>
            <a:endParaRPr lang="fr-FR" sz="1800" dirty="0">
              <a:solidFill>
                <a:schemeClr val="tx1"/>
              </a:solidFill>
            </a:endParaRPr>
          </a:p>
        </p:txBody>
      </p:sp>
    </p:spTree>
    <p:extLst>
      <p:ext uri="{BB962C8B-B14F-4D97-AF65-F5344CB8AC3E}">
        <p14:creationId xmlns:p14="http://schemas.microsoft.com/office/powerpoint/2010/main" val="15590547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04536" y="368969"/>
            <a:ext cx="9444790" cy="1320800"/>
          </a:xfrm>
        </p:spPr>
        <p:txBody>
          <a:bodyPr>
            <a:normAutofit fontScale="90000"/>
          </a:bodyPr>
          <a:lstStyle/>
          <a:p>
            <a:pPr algn="r"/>
            <a:r>
              <a:rPr lang="ar-DZ" sz="1800" dirty="0">
                <a:solidFill>
                  <a:schemeClr val="tx1"/>
                </a:solidFill>
              </a:rPr>
              <a:t>تماما، أي أنها قد استخدمتها  لتقتبس  بمحض اختيارها عناصر من المدنية الغربية، أعني من أسلوب الحياة الحديثة.</a:t>
            </a:r>
            <a:br>
              <a:rPr lang="fr-FR" sz="1800" dirty="0">
                <a:solidFill>
                  <a:schemeClr val="tx1"/>
                </a:solidFill>
              </a:rPr>
            </a:br>
            <a:r>
              <a:rPr lang="ar-DZ" sz="1800" dirty="0">
                <a:solidFill>
                  <a:schemeClr val="tx1"/>
                </a:solidFill>
              </a:rPr>
              <a:t>وقد فعلت ذلك بحماسة، وبلغت حماستها هذه حدا لم يكن الحكام الغربيون السابقون يجرؤون على ان يفرضوا به المدنية الغربية عليهم". </a:t>
            </a:r>
            <a:br>
              <a:rPr lang="fr-FR" sz="1800" dirty="0">
                <a:solidFill>
                  <a:schemeClr val="tx1"/>
                </a:solidFill>
              </a:rPr>
            </a:br>
            <a:r>
              <a:rPr lang="ar-DZ" sz="1800" dirty="0">
                <a:solidFill>
                  <a:schemeClr val="tx1"/>
                </a:solidFill>
              </a:rPr>
              <a:t>    ثم يحذر توينبي في نفس المحاضرة الشعوب العربية من الانقياد الأعمى نحو تقليد الحضارة الغربية دون تمييز بين ما هو نافع وما هو ضار في قوله: " أعتقد أنه سيكون من سوء حظ الأغلبية غير الغربية من الجنس البشري، بل من سوء حظ الجنس البشري كله، وضمنه الغرب ذاته ... وأقول إن هذا يكون من سوء الحظ لأن المدنية الغربية شأنها شأن أية مدنية أخرى، فيها أوجه نافعة وأوجه ضارة."    </a:t>
            </a:r>
            <a:br>
              <a:rPr lang="fr-FR" sz="1800" dirty="0">
                <a:solidFill>
                  <a:schemeClr val="tx1"/>
                </a:solidFill>
              </a:rPr>
            </a:br>
            <a:r>
              <a:rPr lang="ar-DZ" sz="1800" dirty="0">
                <a:solidFill>
                  <a:schemeClr val="tx1"/>
                </a:solidFill>
              </a:rPr>
              <a:t>      </a:t>
            </a:r>
            <a:br>
              <a:rPr lang="fr-FR" sz="1800" dirty="0">
                <a:solidFill>
                  <a:schemeClr val="tx1"/>
                </a:solidFill>
              </a:rPr>
            </a:br>
            <a:r>
              <a:rPr lang="ar-DZ" sz="1800" dirty="0">
                <a:solidFill>
                  <a:schemeClr val="tx1"/>
                </a:solidFill>
              </a:rPr>
              <a:t> وجاءت  كتابات مالك بن نبي و كأنها استجابة لهذا النداء من أ. توينبي. فمالك بن نبي حاول من خلال ما كتب أن يلفت انتباه العالم الاسلامي الى الطريق السليم نحو النهضة خلال اقتباسه من الحضارة الغربية. يقول في كتابه   ( شروط النهضة) في الفصل الذي عنوانه (من التكديس الى البناء) : " إن المقياس العام في عملية الحضارة هو ان الحضارة هي التي تلد منتجاتها. و سيكون من السخف و السخرية حتما أن نعكس هذه القاعدة، حين نريد أن نصنع حضارة من منتجاتها... و نحن في القرن العشرين نعيش في عالم يبدو فيه امتداد الحضارة الغربية قانونا تاريخيا لعصرنا. ففي الحجرة التي أكتب فيها الآن كل شيء غربي ، فيما عدا ( القلة) التي أراها أمامي. فمن العبث إذن أن نضع ستارا حديديا بين الحضارة التي يريد تحقيقها العالم الاسلامي و الحضارة الغربية. و لكن هذا يجسم المشكلة بأكملها، فليس من الواجب لكي ننشئ حضارة أن نشتري كل منتجات الاخرى. فإن هذا يعكس القضية ... و يقود في النهاية إلى عملية محالة كما و كيفا. "</a:t>
            </a:r>
            <a:br>
              <a:rPr lang="fr-FR" sz="1800" dirty="0">
                <a:solidFill>
                  <a:schemeClr val="tx1"/>
                </a:solidFill>
              </a:rPr>
            </a:br>
            <a:r>
              <a:rPr lang="ar-DZ" sz="1800" dirty="0">
                <a:solidFill>
                  <a:schemeClr val="tx1"/>
                </a:solidFill>
              </a:rPr>
              <a:t>و ما يلاحظه مالك بن نبي أن العالم الاسلامي يعمل أكثر من نصف قرن على جمع أكوام من منتجات الحضارة الغربية، أكثر من أن يهدف إلى بناء حضارة. و قد تنتهي هذه العملية ضمنيا الى أن نحصل على نتيجة ما، " بمقتضى </a:t>
            </a:r>
            <a:r>
              <a:rPr lang="ar-DZ" sz="1800" dirty="0" err="1">
                <a:solidFill>
                  <a:schemeClr val="tx1"/>
                </a:solidFill>
              </a:rPr>
              <a:t>مايسمى</a:t>
            </a:r>
            <a:r>
              <a:rPr lang="ar-DZ" sz="1800" dirty="0">
                <a:solidFill>
                  <a:schemeClr val="tx1"/>
                </a:solidFill>
              </a:rPr>
              <a:t> بقانون الاعداد الكبيرة ، أي قانون الصدفة، فكوم ضخم من المنتجات المتزايدة دائما يمكن أن يحقق على طول الزمن و بدون قصد (حالة حضارة) . و لكننا نرى فرقا شاسعا بين هذه الحالة الحضارية و بين تجربة مخططة، كتلك التي </a:t>
            </a:r>
            <a:r>
              <a:rPr lang="ar-DZ" sz="1800" dirty="0" err="1">
                <a:solidFill>
                  <a:schemeClr val="tx1"/>
                </a:solidFill>
              </a:rPr>
              <a:t>ارتسمتها</a:t>
            </a:r>
            <a:r>
              <a:rPr lang="ar-DZ" sz="1800" dirty="0">
                <a:solidFill>
                  <a:schemeClr val="tx1"/>
                </a:solidFill>
              </a:rPr>
              <a:t> روسيا منذ اربعين عاما و الصين منذ عشر سنوات". </a:t>
            </a:r>
            <a:br>
              <a:rPr lang="fr-FR" sz="1800" dirty="0">
                <a:solidFill>
                  <a:schemeClr val="tx1"/>
                </a:solidFill>
              </a:rPr>
            </a:br>
            <a:endParaRPr lang="fr-FR" sz="1400" dirty="0"/>
          </a:p>
        </p:txBody>
      </p:sp>
    </p:spTree>
    <p:extLst>
      <p:ext uri="{BB962C8B-B14F-4D97-AF65-F5344CB8AC3E}">
        <p14:creationId xmlns:p14="http://schemas.microsoft.com/office/powerpoint/2010/main" val="20888684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061411" y="462644"/>
            <a:ext cx="6096000" cy="2611997"/>
          </a:xfrm>
          <a:prstGeom prst="rect">
            <a:avLst/>
          </a:prstGeom>
        </p:spPr>
        <p:txBody>
          <a:bodyPr>
            <a:spAutoFit/>
          </a:bodyPr>
          <a:lstStyle/>
          <a:p>
            <a:pPr algn="r" rtl="1">
              <a:lnSpc>
                <a:spcPct val="115000"/>
              </a:lnSpc>
              <a:spcAft>
                <a:spcPts val="1000"/>
              </a:spcAft>
            </a:pPr>
            <a:r>
              <a:rPr lang="ar-DZ" dirty="0">
                <a:latin typeface="Calibri" panose="020F0502020204030204" pitchFamily="34" charset="0"/>
                <a:ea typeface="Calibri" panose="020F0502020204030204" pitchFamily="34" charset="0"/>
                <a:cs typeface="Arial" panose="020B0604020202020204" pitchFamily="34" charset="0"/>
              </a:rPr>
              <a:t> وفي نظر مالك بن نبي إن الحضارة تنحل إلى ثلاث مشكلات أولية:                            - مشكلة الانسان                                                                                       - مشكلة التراب                                                                                        - مشكلة الوقت                                                                                         فلكي نقيم بناء حضارة لا يكون ذلك بأن نكدس المنتجات ، و إنما بأن نحل هذه المشكلات الثلاث من أساسها. و بناء على هذه النظرة التحليلية لواقع العالم الاسلامي يقدم لنا مالك بن نبي نظرية في الحضارة.</a:t>
            </a:r>
            <a:endParaRPr lang="fr-FR" sz="1200" dirty="0">
              <a:latin typeface="Calibri" panose="020F0502020204030204" pitchFamily="34" charset="0"/>
              <a:ea typeface="Calibri" panose="020F0502020204030204" pitchFamily="34" charset="0"/>
              <a:cs typeface="Arial" panose="020B0604020202020204" pitchFamily="34" charset="0"/>
            </a:endParaRPr>
          </a:p>
          <a:p>
            <a:pPr algn="r">
              <a:spcAft>
                <a:spcPts val="0"/>
              </a:spcAft>
            </a:pPr>
            <a:r>
              <a:rPr lang="en-US" sz="1050" dirty="0">
                <a:latin typeface="Calibri" panose="020F0502020204030204" pitchFamily="34" charset="0"/>
                <a:ea typeface="Calibri" panose="020F0502020204030204" pitchFamily="34" charset="0"/>
                <a:cs typeface="Arial" panose="020B0604020202020204" pitchFamily="34" charset="0"/>
              </a:rPr>
              <a:t> </a:t>
            </a:r>
            <a:endParaRPr lang="fr-FR" dirty="0"/>
          </a:p>
        </p:txBody>
      </p:sp>
    </p:spTree>
    <p:extLst>
      <p:ext uri="{BB962C8B-B14F-4D97-AF65-F5344CB8AC3E}">
        <p14:creationId xmlns:p14="http://schemas.microsoft.com/office/powerpoint/2010/main" val="29256496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20923" y="164432"/>
            <a:ext cx="8596668" cy="1320800"/>
          </a:xfrm>
        </p:spPr>
        <p:txBody>
          <a:bodyPr>
            <a:normAutofit fontScale="90000"/>
          </a:bodyPr>
          <a:lstStyle/>
          <a:p>
            <a:pPr algn="r" rtl="1"/>
            <a:r>
              <a:rPr lang="ar-DZ" sz="1600" dirty="0"/>
              <a:t> </a:t>
            </a:r>
            <a:br>
              <a:rPr lang="fr-FR" sz="1600" dirty="0"/>
            </a:br>
            <a:r>
              <a:rPr lang="en-US" sz="1600" dirty="0"/>
              <a:t>	</a:t>
            </a:r>
            <a:br>
              <a:rPr lang="fr-FR" sz="1600" dirty="0"/>
            </a:br>
            <a:r>
              <a:rPr lang="ar-DZ" sz="2200" b="1" dirty="0">
                <a:solidFill>
                  <a:srgbClr val="C00000"/>
                </a:solidFill>
              </a:rPr>
              <a:t>نظرية الحضارة عند أرنولد توينبي و مالك بن نبي</a:t>
            </a:r>
            <a:br>
              <a:rPr lang="fr-FR" sz="2200" b="1" dirty="0">
                <a:solidFill>
                  <a:srgbClr val="C00000"/>
                </a:solidFill>
              </a:rPr>
            </a:br>
            <a:br>
              <a:rPr lang="fr-FR" sz="1600" dirty="0">
                <a:solidFill>
                  <a:schemeClr val="tx1"/>
                </a:solidFill>
              </a:rPr>
            </a:br>
            <a:r>
              <a:rPr lang="ar-DZ" sz="1600" b="1" dirty="0">
                <a:solidFill>
                  <a:schemeClr val="tx1"/>
                </a:solidFill>
              </a:rPr>
              <a:t>1</a:t>
            </a:r>
            <a:r>
              <a:rPr lang="ar-DZ" sz="2000" b="1" dirty="0">
                <a:solidFill>
                  <a:schemeClr val="tx1"/>
                </a:solidFill>
              </a:rPr>
              <a:t>-  أرنولد توينبي </a:t>
            </a:r>
            <a:r>
              <a:rPr lang="ar-DZ" sz="2000" b="1" dirty="0" err="1">
                <a:solidFill>
                  <a:schemeClr val="tx1"/>
                </a:solidFill>
              </a:rPr>
              <a:t>وأوزوالد</a:t>
            </a:r>
            <a:r>
              <a:rPr lang="ar-DZ" sz="2000" b="1" dirty="0">
                <a:solidFill>
                  <a:schemeClr val="tx1"/>
                </a:solidFill>
              </a:rPr>
              <a:t> </a:t>
            </a:r>
            <a:r>
              <a:rPr lang="ar-DZ" sz="2000" b="1" dirty="0" err="1">
                <a:solidFill>
                  <a:schemeClr val="tx1"/>
                </a:solidFill>
              </a:rPr>
              <a:t>شبينغلر</a:t>
            </a:r>
            <a:br>
              <a:rPr lang="fr-FR" sz="2000" b="1" dirty="0">
                <a:solidFill>
                  <a:srgbClr val="00B0F0"/>
                </a:solidFill>
              </a:rPr>
            </a:br>
            <a:br>
              <a:rPr lang="fr-FR" sz="1600" dirty="0"/>
            </a:br>
            <a:r>
              <a:rPr lang="ar-DZ" sz="1600" dirty="0"/>
              <a:t>    </a:t>
            </a:r>
            <a:r>
              <a:rPr lang="ar-DZ" sz="2000" dirty="0">
                <a:solidFill>
                  <a:schemeClr val="tx1"/>
                </a:solidFill>
              </a:rPr>
              <a:t>يعترف ا. توينبي بما كان </a:t>
            </a:r>
            <a:r>
              <a:rPr lang="ar-DZ" sz="2000" dirty="0" err="1">
                <a:solidFill>
                  <a:schemeClr val="tx1"/>
                </a:solidFill>
              </a:rPr>
              <a:t>لشبينغلر</a:t>
            </a:r>
            <a:r>
              <a:rPr lang="ar-DZ" sz="2000" dirty="0">
                <a:solidFill>
                  <a:schemeClr val="tx1"/>
                </a:solidFill>
              </a:rPr>
              <a:t> و كتابه ( انحلال الغرب) من  إجلال  في  نفسه و تأثير على " دراسته في التاريخ" . غير أنه لم يجد فيه مبتغاه، فقال: " و لكنني عندما حاولت أن أجد في كتابه تفسيرا لعملية التطور الحضاري تيقنت أن ثمة عملا كبيرا ينتظرني للقيام به. و قد بدا لي </a:t>
            </a:r>
            <a:r>
              <a:rPr lang="ar-DZ" sz="2000" dirty="0" err="1">
                <a:solidFill>
                  <a:schemeClr val="tx1"/>
                </a:solidFill>
              </a:rPr>
              <a:t>شبنغلر</a:t>
            </a:r>
            <a:r>
              <a:rPr lang="ar-DZ" sz="2000" dirty="0">
                <a:solidFill>
                  <a:schemeClr val="tx1"/>
                </a:solidFill>
              </a:rPr>
              <a:t> تقريريا  الى  درجة  الغموض ، إذ يعتبر أن  الحضارات تنشأ و تتطور و تنحل و تزول وفقا لسنة </a:t>
            </a:r>
            <a:r>
              <a:rPr lang="ar-DZ" sz="2000" dirty="0" err="1">
                <a:solidFill>
                  <a:schemeClr val="tx1"/>
                </a:solidFill>
              </a:rPr>
              <a:t>ثابة</a:t>
            </a:r>
            <a:r>
              <a:rPr lang="ar-DZ" sz="2000" dirty="0">
                <a:solidFill>
                  <a:schemeClr val="tx1"/>
                </a:solidFill>
              </a:rPr>
              <a:t> لا تتبدل. إن ما اكتشفه </a:t>
            </a:r>
            <a:r>
              <a:rPr lang="ar-DZ" sz="2000" dirty="0" err="1">
                <a:solidFill>
                  <a:schemeClr val="tx1"/>
                </a:solidFill>
              </a:rPr>
              <a:t>اشبنغلر</a:t>
            </a:r>
            <a:r>
              <a:rPr lang="ar-DZ" sz="2000" dirty="0">
                <a:solidFill>
                  <a:schemeClr val="tx1"/>
                </a:solidFill>
              </a:rPr>
              <a:t> لا يخرج عن كونه قانونا  طبيعيا لا يترك لنا بحتميته مجالا لغير التصديق بما قال  العلم... وهذا الحكم الكيفي  يشعرنا  بالخيبة". </a:t>
            </a:r>
            <a:br>
              <a:rPr lang="fr-FR" sz="2000" dirty="0">
                <a:solidFill>
                  <a:schemeClr val="tx1"/>
                </a:solidFill>
              </a:rPr>
            </a:br>
            <a:r>
              <a:rPr lang="ar-DZ" sz="2000" dirty="0">
                <a:solidFill>
                  <a:schemeClr val="tx1"/>
                </a:solidFill>
              </a:rPr>
              <a:t>  يأخذ  أ. توينبي إذن على </a:t>
            </a:r>
            <a:r>
              <a:rPr lang="ar-DZ" sz="2000" dirty="0" err="1">
                <a:solidFill>
                  <a:schemeClr val="tx1"/>
                </a:solidFill>
              </a:rPr>
              <a:t>شبنغلر</a:t>
            </a:r>
            <a:r>
              <a:rPr lang="ar-DZ" sz="2000" dirty="0">
                <a:solidFill>
                  <a:schemeClr val="tx1"/>
                </a:solidFill>
              </a:rPr>
              <a:t> حتميته في تفسير التاريخ الحضاري، و يخالفه الراي في أن يكون المصير هو قوة مطلقة السيطرة يخضع لها الانسان خضوعا تاما، و يرى أن تمثيل المجتمع بشخصية أو كيان حي ، لن يهيئ لنا تعبيرا مناسبا ، يبين علاقة المجتمع بأعضائه الافراد. </a:t>
            </a:r>
            <a:br>
              <a:rPr lang="fr-FR" sz="2000" dirty="0">
                <a:solidFill>
                  <a:schemeClr val="tx1"/>
                </a:solidFill>
              </a:rPr>
            </a:br>
            <a:r>
              <a:rPr lang="ar-DZ" sz="2000" dirty="0">
                <a:solidFill>
                  <a:schemeClr val="tx1"/>
                </a:solidFill>
              </a:rPr>
              <a:t>   لذلك يرى توينبي ان الذات الانسانية إنما تحد  بعون الله  من  سلطان ذلك  المصير و تفعل  فيه و توجهه، و يرى أنها تفعل ذلك بما أودعه الله فيها  من قوى الروح الخلاقة  ومن دينامية الحرية القصوى. </a:t>
            </a:r>
            <a:r>
              <a:rPr lang="fr-FR" sz="2000" dirty="0">
                <a:solidFill>
                  <a:schemeClr val="tx1"/>
                </a:solidFill>
              </a:rPr>
              <a:t>                                                                                      </a:t>
            </a:r>
            <a:br>
              <a:rPr lang="fr-FR" sz="2000" dirty="0">
                <a:solidFill>
                  <a:schemeClr val="tx1"/>
                </a:solidFill>
              </a:rPr>
            </a:br>
            <a:r>
              <a:rPr lang="ar-DZ" sz="2000" dirty="0">
                <a:solidFill>
                  <a:schemeClr val="tx1"/>
                </a:solidFill>
              </a:rPr>
              <a:t>فجاءت نظريته تحمل هذا التفاؤل المخالف لتشاؤمية </a:t>
            </a:r>
            <a:r>
              <a:rPr lang="ar-DZ" sz="2000" dirty="0" err="1">
                <a:solidFill>
                  <a:schemeClr val="tx1"/>
                </a:solidFill>
              </a:rPr>
              <a:t>شبنغلر</a:t>
            </a:r>
            <a:r>
              <a:rPr lang="ar-DZ" sz="2000" dirty="0">
                <a:solidFill>
                  <a:schemeClr val="tx1"/>
                </a:solidFill>
              </a:rPr>
              <a:t>، فعكف على دراسة الحضارات السابقة في محاولة لمعرفة عوامل نشأتها و تدهورها و سقوطها.</a:t>
            </a:r>
            <a:endParaRPr lang="fr-FR" sz="2000" dirty="0">
              <a:solidFill>
                <a:schemeClr val="tx1"/>
              </a:solidFill>
            </a:endParaRPr>
          </a:p>
        </p:txBody>
      </p:sp>
    </p:spTree>
    <p:extLst>
      <p:ext uri="{BB962C8B-B14F-4D97-AF65-F5344CB8AC3E}">
        <p14:creationId xmlns:p14="http://schemas.microsoft.com/office/powerpoint/2010/main" val="38606625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41239" y="176463"/>
            <a:ext cx="8596668" cy="1320800"/>
          </a:xfrm>
        </p:spPr>
        <p:txBody>
          <a:bodyPr>
            <a:normAutofit fontScale="90000"/>
          </a:bodyPr>
          <a:lstStyle/>
          <a:p>
            <a:pPr algn="r" rtl="1"/>
            <a:r>
              <a:rPr lang="ar-DZ" sz="1600" dirty="0"/>
              <a:t> </a:t>
            </a:r>
            <a:br>
              <a:rPr lang="fr-FR" sz="1600" dirty="0"/>
            </a:br>
            <a:r>
              <a:rPr lang="ar-DZ" sz="2200" b="1" dirty="0">
                <a:solidFill>
                  <a:srgbClr val="C00000"/>
                </a:solidFill>
              </a:rPr>
              <a:t>2 – التفسير الحضاري لأرنولد توينبي</a:t>
            </a:r>
            <a:br>
              <a:rPr lang="fr-FR" sz="1600" dirty="0"/>
            </a:br>
            <a:r>
              <a:rPr lang="ar-DZ" sz="1800" dirty="0">
                <a:solidFill>
                  <a:schemeClr val="tx1"/>
                </a:solidFill>
              </a:rPr>
              <a:t>لقد درس توينبي الحضارات و خرج منها  بموسوعة  كبيرة  هي " دراسة  التاريخ". و كانت  دراسته عبارة عن  تفسير لأحوال الحضارات من  نشوء و تطور و انحطاط. و قد كان هدفه هو العثور على قوانين يفسر بها سير الحضارات فخرج منها  بمجموعة من  المفاهيم  سماها</a:t>
            </a:r>
            <a:r>
              <a:rPr lang="ar-DZ" sz="1800" b="1" dirty="0">
                <a:solidFill>
                  <a:schemeClr val="tx1"/>
                </a:solidFill>
              </a:rPr>
              <a:t> مبادئ الحضارات،</a:t>
            </a:r>
            <a:r>
              <a:rPr lang="ar-DZ" sz="1800" dirty="0">
                <a:solidFill>
                  <a:schemeClr val="tx1"/>
                </a:solidFill>
              </a:rPr>
              <a:t> و هي كالآتي:</a:t>
            </a:r>
            <a:br>
              <a:rPr lang="fr-FR" sz="1800" dirty="0">
                <a:solidFill>
                  <a:schemeClr val="tx1"/>
                </a:solidFill>
              </a:rPr>
            </a:br>
            <a:r>
              <a:rPr lang="ar-DZ" sz="1800" dirty="0">
                <a:solidFill>
                  <a:schemeClr val="tx1"/>
                </a:solidFill>
              </a:rPr>
              <a:t>1 – التحدي والاستجابة. </a:t>
            </a:r>
            <a:br>
              <a:rPr lang="fr-FR" sz="1800" dirty="0">
                <a:solidFill>
                  <a:schemeClr val="tx1"/>
                </a:solidFill>
              </a:rPr>
            </a:br>
            <a:r>
              <a:rPr lang="ar-DZ" sz="1800" dirty="0">
                <a:solidFill>
                  <a:schemeClr val="tx1"/>
                </a:solidFill>
              </a:rPr>
              <a:t>2 – فضائل الشدائد، و هذه الأخيرة تتفرع الى خمس مبادئ، هي:</a:t>
            </a:r>
            <a:br>
              <a:rPr lang="fr-FR" sz="1800" dirty="0">
                <a:solidFill>
                  <a:schemeClr val="tx1"/>
                </a:solidFill>
              </a:rPr>
            </a:br>
            <a:r>
              <a:rPr lang="ar-DZ" sz="1800" dirty="0">
                <a:solidFill>
                  <a:schemeClr val="tx1"/>
                </a:solidFill>
              </a:rPr>
              <a:t>       أ – حافز البلاد الصعبة</a:t>
            </a:r>
            <a:br>
              <a:rPr lang="fr-FR" sz="1800" dirty="0">
                <a:solidFill>
                  <a:schemeClr val="tx1"/>
                </a:solidFill>
              </a:rPr>
            </a:br>
            <a:r>
              <a:rPr lang="ar-DZ" sz="1800" dirty="0">
                <a:solidFill>
                  <a:schemeClr val="tx1"/>
                </a:solidFill>
              </a:rPr>
              <a:t>      ب – حافز الاستيطان في ارض جديدة</a:t>
            </a:r>
            <a:br>
              <a:rPr lang="fr-FR" sz="1800" dirty="0">
                <a:solidFill>
                  <a:schemeClr val="tx1"/>
                </a:solidFill>
              </a:rPr>
            </a:br>
            <a:r>
              <a:rPr lang="ar-DZ" sz="1800" dirty="0">
                <a:solidFill>
                  <a:schemeClr val="tx1"/>
                </a:solidFill>
              </a:rPr>
              <a:t>     ج – الحافز الناتج عن الضربات</a:t>
            </a:r>
            <a:br>
              <a:rPr lang="fr-FR" sz="1800" dirty="0">
                <a:solidFill>
                  <a:schemeClr val="tx1"/>
                </a:solidFill>
              </a:rPr>
            </a:br>
            <a:r>
              <a:rPr lang="ar-DZ" sz="1800" dirty="0">
                <a:solidFill>
                  <a:schemeClr val="tx1"/>
                </a:solidFill>
              </a:rPr>
              <a:t>     ه – الضغط كعامل حافز</a:t>
            </a:r>
            <a:br>
              <a:rPr lang="fr-FR" sz="1800" dirty="0">
                <a:solidFill>
                  <a:schemeClr val="tx1"/>
                </a:solidFill>
              </a:rPr>
            </a:br>
            <a:r>
              <a:rPr lang="ar-DZ" sz="1800" dirty="0">
                <a:solidFill>
                  <a:schemeClr val="tx1"/>
                </a:solidFill>
              </a:rPr>
              <a:t>     و – القصاص كعامل حافز</a:t>
            </a:r>
            <a:br>
              <a:rPr lang="fr-FR" sz="1800" dirty="0">
                <a:solidFill>
                  <a:schemeClr val="tx1"/>
                </a:solidFill>
              </a:rPr>
            </a:br>
            <a:r>
              <a:rPr lang="ar-DZ" sz="1800" dirty="0">
                <a:solidFill>
                  <a:schemeClr val="tx1"/>
                </a:solidFill>
              </a:rPr>
              <a:t>3 – الوسط الذهبي</a:t>
            </a:r>
            <a:br>
              <a:rPr lang="fr-FR" sz="1800" dirty="0">
                <a:solidFill>
                  <a:schemeClr val="tx1"/>
                </a:solidFill>
              </a:rPr>
            </a:br>
            <a:r>
              <a:rPr lang="ar-DZ" sz="1800" dirty="0">
                <a:solidFill>
                  <a:schemeClr val="tx1"/>
                </a:solidFill>
              </a:rPr>
              <a:t>4 – الاعتزال و العودة ( الاقليات المبدعة)</a:t>
            </a:r>
            <a:br>
              <a:rPr lang="fr-FR" sz="1800" dirty="0">
                <a:solidFill>
                  <a:schemeClr val="tx1"/>
                </a:solidFill>
              </a:rPr>
            </a:br>
            <a:br>
              <a:rPr lang="fr-FR" sz="1800" dirty="0">
                <a:solidFill>
                  <a:schemeClr val="tx1"/>
                </a:solidFill>
              </a:rPr>
            </a:br>
            <a:r>
              <a:rPr lang="ar-DZ" sz="2200" b="1" dirty="0">
                <a:solidFill>
                  <a:srgbClr val="C00000"/>
                </a:solidFill>
              </a:rPr>
              <a:t>نشأة الحضارات و تطورها</a:t>
            </a:r>
            <a:br>
              <a:rPr lang="fr-FR" sz="1600" dirty="0"/>
            </a:br>
            <a:r>
              <a:rPr lang="ar-DZ" sz="1800" dirty="0">
                <a:solidFill>
                  <a:schemeClr val="tx1"/>
                </a:solidFill>
              </a:rPr>
              <a:t>افترض  توينبي  خلال  البحث عن  العامل الايجابي في  نشوء  الحضارات فكرة ا لتحدي  و الاستجابة. فرأى أن الدافع الحيوي في عمليات النشوء الحضاري هو </a:t>
            </a:r>
            <a:r>
              <a:rPr lang="ar-DZ" sz="1800" dirty="0" err="1">
                <a:solidFill>
                  <a:schemeClr val="tx1"/>
                </a:solidFill>
              </a:rPr>
              <a:t>الاستحابة</a:t>
            </a:r>
            <a:r>
              <a:rPr lang="ar-DZ" sz="1800" dirty="0">
                <a:solidFill>
                  <a:schemeClr val="tx1"/>
                </a:solidFill>
              </a:rPr>
              <a:t> الظافرة لتحدي البيئة المناسبة ( الوسط الذهبي). و أن الظروف الصعبة لا السهلة هي التي تستحث الانسان على التحضر، بل إن رقة العيش حائل دون قيام الحضارة .إذ الشدائد هي وحدها التي تستثير الهمم. و تتمثل الظروف الصعبة في بيئة طبيعية ، أو ظروف بشرية. فالطبيعة القاسية تستحث الانسان على تعديل بيئته أو تغيير </a:t>
            </a:r>
            <a:r>
              <a:rPr lang="ar-DZ" sz="1800" dirty="0" err="1">
                <a:solidFill>
                  <a:schemeClr val="tx1"/>
                </a:solidFill>
              </a:rPr>
              <a:t>موطنه.على</a:t>
            </a:r>
            <a:r>
              <a:rPr lang="ar-DZ" sz="1800" dirty="0">
                <a:solidFill>
                  <a:schemeClr val="tx1"/>
                </a:solidFill>
              </a:rPr>
              <a:t> غرار الحضارة الصينية التي انبعثت من النهر الاصفر و حضارة الفراعنة من نهر النيل.</a:t>
            </a:r>
            <a:r>
              <a:rPr lang="fr-FR" sz="1800" dirty="0">
                <a:solidFill>
                  <a:schemeClr val="tx1"/>
                </a:solidFill>
              </a:rPr>
              <a:t> </a:t>
            </a:r>
            <a:r>
              <a:rPr lang="ar-SA" sz="1800" dirty="0">
                <a:solidFill>
                  <a:schemeClr val="tx1"/>
                </a:solidFill>
              </a:rPr>
              <a:t> </a:t>
            </a:r>
            <a:endParaRPr lang="fr-FR" sz="1800" dirty="0">
              <a:solidFill>
                <a:schemeClr val="tx1"/>
              </a:solidFill>
            </a:endParaRPr>
          </a:p>
        </p:txBody>
      </p:sp>
    </p:spTree>
    <p:extLst>
      <p:ext uri="{BB962C8B-B14F-4D97-AF65-F5344CB8AC3E}">
        <p14:creationId xmlns:p14="http://schemas.microsoft.com/office/powerpoint/2010/main" val="404780951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13428" y="0"/>
            <a:ext cx="8596668" cy="1320800"/>
          </a:xfrm>
        </p:spPr>
        <p:txBody>
          <a:bodyPr>
            <a:normAutofit fontScale="90000"/>
          </a:bodyPr>
          <a:lstStyle/>
          <a:p>
            <a:pPr algn="r" rtl="1"/>
            <a:r>
              <a:rPr lang="ar-DZ" sz="1600" dirty="0"/>
              <a:t> </a:t>
            </a:r>
            <a:br>
              <a:rPr lang="fr-FR" sz="1800" dirty="0"/>
            </a:br>
            <a:r>
              <a:rPr lang="ar-DZ" sz="1800" dirty="0">
                <a:solidFill>
                  <a:schemeClr val="tx1"/>
                </a:solidFill>
              </a:rPr>
              <a:t>1 – إن قصور التحدي يجعل الطرف  الآخر عاجزا تماما عن استجابة ناجحة.</a:t>
            </a:r>
            <a:br>
              <a:rPr lang="fr-FR" sz="1800" dirty="0">
                <a:solidFill>
                  <a:schemeClr val="tx1"/>
                </a:solidFill>
              </a:rPr>
            </a:br>
            <a:r>
              <a:rPr lang="ar-DZ" sz="1800" dirty="0">
                <a:solidFill>
                  <a:schemeClr val="tx1"/>
                </a:solidFill>
              </a:rPr>
              <a:t>2 – يحطم التحدي البالغ الشدة روح الطرف الآخر. </a:t>
            </a:r>
            <a:br>
              <a:rPr lang="fr-FR" sz="1800" dirty="0">
                <a:solidFill>
                  <a:schemeClr val="tx1"/>
                </a:solidFill>
              </a:rPr>
            </a:br>
            <a:r>
              <a:rPr lang="ar-DZ" sz="1800" dirty="0">
                <a:solidFill>
                  <a:schemeClr val="tx1"/>
                </a:solidFill>
              </a:rPr>
              <a:t>3 – يصل التحدي الى درجة معقولة تستثير الطاقات المبدعة و هذه هي وحدها الاستجابة الناجحة. </a:t>
            </a:r>
            <a:br>
              <a:rPr lang="fr-FR" sz="1800" dirty="0">
                <a:solidFill>
                  <a:schemeClr val="tx1"/>
                </a:solidFill>
              </a:rPr>
            </a:br>
            <a:r>
              <a:rPr lang="ar-DZ" sz="1800" dirty="0">
                <a:solidFill>
                  <a:schemeClr val="tx1"/>
                </a:solidFill>
              </a:rPr>
              <a:t>و يرى توينبي أن جميع أسباب الارتقاء تنبعث من أفراد مبدعين أو أقليات صغيرة من الافراد يتكون عملهم من </a:t>
            </a:r>
            <a:r>
              <a:rPr lang="ar-DZ" sz="1800" dirty="0" err="1">
                <a:solidFill>
                  <a:schemeClr val="tx1"/>
                </a:solidFill>
              </a:rPr>
              <a:t>جزئين</a:t>
            </a:r>
            <a:r>
              <a:rPr lang="ar-DZ" sz="1800" dirty="0">
                <a:solidFill>
                  <a:schemeClr val="tx1"/>
                </a:solidFill>
              </a:rPr>
              <a:t>:</a:t>
            </a:r>
            <a:br>
              <a:rPr lang="fr-FR" sz="1800" dirty="0">
                <a:solidFill>
                  <a:schemeClr val="tx1"/>
                </a:solidFill>
              </a:rPr>
            </a:br>
            <a:r>
              <a:rPr lang="ar-DZ" sz="1800" dirty="0">
                <a:solidFill>
                  <a:schemeClr val="tx1"/>
                </a:solidFill>
              </a:rPr>
              <a:t>الاول – تحقيق إلهامهم أو كشفهم مهما يكن من أمر.</a:t>
            </a:r>
            <a:br>
              <a:rPr lang="fr-FR" sz="1800" dirty="0">
                <a:solidFill>
                  <a:schemeClr val="tx1"/>
                </a:solidFill>
              </a:rPr>
            </a:br>
            <a:r>
              <a:rPr lang="ar-DZ" sz="1800" dirty="0">
                <a:solidFill>
                  <a:schemeClr val="tx1"/>
                </a:solidFill>
              </a:rPr>
              <a:t>الثاني – هداية المجتمع الذي ينتمون اليه الى سبيل الحياة الجديدة.</a:t>
            </a:r>
            <a:br>
              <a:rPr lang="fr-FR" sz="1800" dirty="0">
                <a:solidFill>
                  <a:schemeClr val="tx1"/>
                </a:solidFill>
              </a:rPr>
            </a:br>
            <a:r>
              <a:rPr lang="ar-DZ" sz="1800" dirty="0">
                <a:solidFill>
                  <a:schemeClr val="tx1"/>
                </a:solidFill>
              </a:rPr>
              <a:t>  و يتصف فعل الفرد المبدع بأنه حركة مزدوجة قوامها الانسحاب و العودة .</a:t>
            </a:r>
            <a:br>
              <a:rPr lang="fr-FR" sz="1800" dirty="0">
                <a:solidFill>
                  <a:schemeClr val="tx1"/>
                </a:solidFill>
              </a:rPr>
            </a:br>
            <a:r>
              <a:rPr lang="ar-DZ" sz="1800" dirty="0">
                <a:solidFill>
                  <a:schemeClr val="tx1"/>
                </a:solidFill>
              </a:rPr>
              <a:t>- الانسحاب ( الاعتزال ) بغية الاستنارة.</a:t>
            </a:r>
            <a:br>
              <a:rPr lang="fr-FR" sz="1800" dirty="0">
                <a:solidFill>
                  <a:schemeClr val="tx1"/>
                </a:solidFill>
              </a:rPr>
            </a:br>
            <a:r>
              <a:rPr lang="ar-DZ" sz="1800" dirty="0">
                <a:solidFill>
                  <a:schemeClr val="tx1"/>
                </a:solidFill>
              </a:rPr>
              <a:t>- العودة رجاء إنارة رفقائه.</a:t>
            </a:r>
            <a:br>
              <a:rPr lang="fr-FR" sz="1800" dirty="0">
                <a:solidFill>
                  <a:schemeClr val="tx1"/>
                </a:solidFill>
              </a:rPr>
            </a:br>
            <a:r>
              <a:rPr lang="ar-DZ" sz="1800" dirty="0">
                <a:solidFill>
                  <a:schemeClr val="tx1"/>
                </a:solidFill>
              </a:rPr>
              <a:t>تتجلى هذه الظاهرة في حياة عدد من الانبياء و الرسل و هداة الامم .</a:t>
            </a:r>
            <a:br>
              <a:rPr lang="fr-FR" sz="1800" dirty="0">
                <a:solidFill>
                  <a:schemeClr val="tx1"/>
                </a:solidFill>
              </a:rPr>
            </a:br>
            <a:r>
              <a:rPr lang="ar-DZ" sz="1800" dirty="0">
                <a:solidFill>
                  <a:schemeClr val="tx1"/>
                </a:solidFill>
              </a:rPr>
              <a:t> </a:t>
            </a:r>
            <a:br>
              <a:rPr lang="fr-FR" sz="1800" dirty="0">
                <a:solidFill>
                  <a:schemeClr val="tx1"/>
                </a:solidFill>
              </a:rPr>
            </a:br>
            <a:r>
              <a:rPr lang="ar-DZ" sz="1800" dirty="0">
                <a:solidFill>
                  <a:schemeClr val="tx1"/>
                </a:solidFill>
              </a:rPr>
              <a:t> </a:t>
            </a:r>
            <a:r>
              <a:rPr lang="ar-DZ" sz="1800" b="1" dirty="0">
                <a:solidFill>
                  <a:srgbClr val="C00000"/>
                </a:solidFill>
              </a:rPr>
              <a:t>ولكن اذا كان تاريخ البشرية سلسلة من التحدي و الاستجابة ، فما الذي يفسر انهيار الحضارات حسب توينبي؟</a:t>
            </a:r>
            <a:r>
              <a:rPr lang="fr-FR" sz="1800" dirty="0">
                <a:solidFill>
                  <a:srgbClr val="C00000"/>
                </a:solidFill>
              </a:rPr>
              <a:t> </a:t>
            </a:r>
            <a:br>
              <a:rPr lang="fr-FR" sz="1800" dirty="0">
                <a:solidFill>
                  <a:srgbClr val="C00000"/>
                </a:solidFill>
              </a:rPr>
            </a:br>
            <a:r>
              <a:rPr lang="ar-DZ" sz="1800" dirty="0">
                <a:solidFill>
                  <a:srgbClr val="C00000"/>
                </a:solidFill>
              </a:rPr>
              <a:t> </a:t>
            </a:r>
            <a:br>
              <a:rPr lang="fr-FR" sz="1800" dirty="0">
                <a:solidFill>
                  <a:srgbClr val="C00000"/>
                </a:solidFill>
              </a:rPr>
            </a:br>
            <a:r>
              <a:rPr lang="ar-DZ" sz="1800" b="1" dirty="0">
                <a:solidFill>
                  <a:srgbClr val="C00000"/>
                </a:solidFill>
              </a:rPr>
              <a:t>سقوط الحضارات:</a:t>
            </a:r>
            <a:br>
              <a:rPr lang="fr-FR" sz="1800" dirty="0">
                <a:solidFill>
                  <a:srgbClr val="C00000"/>
                </a:solidFill>
              </a:rPr>
            </a:br>
            <a:r>
              <a:rPr lang="ar-DZ" sz="1800" dirty="0">
                <a:solidFill>
                  <a:schemeClr val="tx1"/>
                </a:solidFill>
              </a:rPr>
              <a:t>إن العامل الرئيسي في انهيار الحضارة في نظر توينبي هو فقدان الاقلية الحاكمة الطاقة المبدعة فيها ، و بالتالي نجد المجتمع في حالة الانهيار يتشكل عل النحو الآتي:</a:t>
            </a:r>
            <a:br>
              <a:rPr lang="fr-FR" sz="1800" dirty="0">
                <a:solidFill>
                  <a:schemeClr val="tx1"/>
                </a:solidFill>
              </a:rPr>
            </a:br>
            <a:r>
              <a:rPr lang="ar-DZ" sz="1800" dirty="0">
                <a:solidFill>
                  <a:schemeClr val="tx1"/>
                </a:solidFill>
              </a:rPr>
              <a:t>1) أقلية مسيطرة فقدت قدرتها على الابداع و أصبحت تحكم بالقهر.</a:t>
            </a:r>
            <a:br>
              <a:rPr lang="fr-FR" sz="1800" dirty="0">
                <a:solidFill>
                  <a:schemeClr val="tx1"/>
                </a:solidFill>
              </a:rPr>
            </a:br>
            <a:r>
              <a:rPr lang="ar-DZ" sz="1800" dirty="0">
                <a:solidFill>
                  <a:schemeClr val="tx1"/>
                </a:solidFill>
              </a:rPr>
              <a:t>2) بروليتاريا داخلية ذليلة و لكنها عنيدة تتحين الفرصة للثورة.</a:t>
            </a:r>
            <a:br>
              <a:rPr lang="fr-FR" sz="1800" dirty="0">
                <a:solidFill>
                  <a:schemeClr val="tx1"/>
                </a:solidFill>
              </a:rPr>
            </a:br>
            <a:r>
              <a:rPr lang="ar-DZ" sz="1800" dirty="0">
                <a:solidFill>
                  <a:schemeClr val="tx1"/>
                </a:solidFill>
              </a:rPr>
              <a:t>3) بروليتاريا خارجية  انشقت على  المجتمع و تقاوم  الاندماج  فيه  و تتحين الفرصة للغزو.</a:t>
            </a:r>
            <a:br>
              <a:rPr lang="fr-FR" sz="1800" dirty="0">
                <a:solidFill>
                  <a:schemeClr val="tx1"/>
                </a:solidFill>
              </a:rPr>
            </a:br>
            <a:r>
              <a:rPr lang="ar-DZ" sz="1800" dirty="0">
                <a:solidFill>
                  <a:schemeClr val="tx1"/>
                </a:solidFill>
              </a:rPr>
              <a:t> أما بالنسبة لدور الدين في الحضارات ، فقد كان توينبي في المجلدات الستة الاولى، من دراسته يقصر مهمة الدين على حفظ  النوع – الحضاري، و جعلها بالنسبة اليه غاية . و لكنه عاد في المجلدات الاربعة  الاخيرة، التي أتم  بها موسوعته فصحح  هذا المبدأ قائلا بأنها ليست مجرد وسائل حضارية  فانية ، بل هي  نفسها  قبلة  الارتقاء  الحضاري.</a:t>
            </a:r>
            <a:br>
              <a:rPr lang="fr-FR" sz="1800" dirty="0">
                <a:solidFill>
                  <a:schemeClr val="tx1"/>
                </a:solidFill>
              </a:rPr>
            </a:br>
            <a:endParaRPr lang="fr-FR" sz="1800" dirty="0">
              <a:solidFill>
                <a:schemeClr val="tx1"/>
              </a:solidFill>
            </a:endParaRPr>
          </a:p>
        </p:txBody>
      </p:sp>
    </p:spTree>
    <p:extLst>
      <p:ext uri="{BB962C8B-B14F-4D97-AF65-F5344CB8AC3E}">
        <p14:creationId xmlns:p14="http://schemas.microsoft.com/office/powerpoint/2010/main" val="26085619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80474" y="-300789"/>
            <a:ext cx="9288379" cy="1621589"/>
          </a:xfrm>
        </p:spPr>
        <p:txBody>
          <a:bodyPr>
            <a:normAutofit fontScale="90000"/>
          </a:bodyPr>
          <a:lstStyle/>
          <a:p>
            <a:pPr algn="r" rtl="1"/>
            <a:r>
              <a:rPr lang="ar-DZ" sz="1600" dirty="0"/>
              <a:t>.</a:t>
            </a:r>
            <a:br>
              <a:rPr lang="fr-FR" sz="1600" dirty="0"/>
            </a:br>
            <a:r>
              <a:rPr lang="ar-DZ" sz="1600" dirty="0"/>
              <a:t> </a:t>
            </a:r>
            <a:br>
              <a:rPr lang="fr-FR" sz="1600" dirty="0"/>
            </a:br>
            <a:r>
              <a:rPr lang="ar-DZ" sz="2200" b="1" dirty="0">
                <a:solidFill>
                  <a:srgbClr val="C00000"/>
                </a:solidFill>
              </a:rPr>
              <a:t>3 – التفسير الحضاري لمالك بن نبي</a:t>
            </a:r>
            <a:br>
              <a:rPr lang="fr-FR" sz="1600" b="1" dirty="0"/>
            </a:br>
            <a:br>
              <a:rPr lang="fr-FR" sz="1600" dirty="0"/>
            </a:br>
            <a:r>
              <a:rPr lang="ar-DZ" sz="2000" dirty="0">
                <a:solidFill>
                  <a:schemeClr val="tx1"/>
                </a:solidFill>
              </a:rPr>
              <a:t>لقد اهتم مالك بن نبي بقضية الحضارة اهتماما كبيرا كما تقدم ذكره، و له تفسير خاص يتعلق بالحركة  التاريخية و بسير الحضارة. و ملخص ذلك أن التاريخ نشاط مستمر مسجل على صفحة الزمن </a:t>
            </a:r>
            <a:r>
              <a:rPr lang="ar-DZ" sz="2000" dirty="0" err="1">
                <a:solidFill>
                  <a:schemeClr val="tx1"/>
                </a:solidFill>
              </a:rPr>
              <a:t>بتاثير</a:t>
            </a:r>
            <a:r>
              <a:rPr lang="ar-DZ" sz="2000" dirty="0">
                <a:solidFill>
                  <a:schemeClr val="tx1"/>
                </a:solidFill>
              </a:rPr>
              <a:t> من عالم الاشخاص و عالم الافكار وعالم  الاشياء. مع العلم أن  هناك علاقات  في عالم  الاشخاص ، يسميها  مالك بن  نبي  بشبكة  العلاقات  الاجتماعية.</a:t>
            </a:r>
            <a:br>
              <a:rPr lang="fr-FR" sz="2000" dirty="0">
                <a:solidFill>
                  <a:schemeClr val="tx1"/>
                </a:solidFill>
              </a:rPr>
            </a:br>
            <a:r>
              <a:rPr lang="ar-DZ" sz="2000" dirty="0">
                <a:solidFill>
                  <a:schemeClr val="tx1"/>
                </a:solidFill>
              </a:rPr>
              <a:t>  و صورة النشاط المشترك في التاريخ تكون تابعة لعالم الافكار. فالسلوك يتبع الافكار  و ينفذ ذلك عن طريق عالم الاشياء.</a:t>
            </a:r>
            <a:br>
              <a:rPr lang="fr-FR" sz="2000" dirty="0">
                <a:solidFill>
                  <a:schemeClr val="tx1"/>
                </a:solidFill>
              </a:rPr>
            </a:br>
            <a:r>
              <a:rPr lang="ar-DZ" sz="2000" dirty="0">
                <a:solidFill>
                  <a:schemeClr val="tx1"/>
                </a:solidFill>
              </a:rPr>
              <a:t>  و يقرر مالك بن نبي أن شبكة العلاقات الاجتماعية هي التي  تعمل التاريخ الاول  الذي يقوم به المجتمع ساعة ميلاده، و أن جميع العلاقات السائدة بين الناس تعتبر علاقة ثقافية ، أي أنها خاضعة لأصول ثقافية معينة. إذ أن الثقافة في نظره هي : المحيط الذي  يصوغ كيان الفرد، كما أنها مجموع من القواعد الاخلاقية و الجمالية...الخ</a:t>
            </a:r>
            <a:br>
              <a:rPr lang="fr-FR" sz="2000" dirty="0">
                <a:solidFill>
                  <a:schemeClr val="tx1"/>
                </a:solidFill>
              </a:rPr>
            </a:br>
            <a:r>
              <a:rPr lang="ar-DZ" sz="2000" dirty="0">
                <a:solidFill>
                  <a:schemeClr val="tx1"/>
                </a:solidFill>
              </a:rPr>
              <a:t>   و يرى مالك بن نبي أن تطور مجتمع ما على أية صورة هو دائما تطور مسجل كما و كيفا في شبكة علاقاته ، و عندما يرتخي التوتر في  خيوط  الشبكة ، فتصبح عاجزة عن القيام بالنشاط المشترك بصورة فعالة ، فذلك أمارة على أن المجتمع مريض و أنه ماض إلى نهايته.</a:t>
            </a:r>
            <a:br>
              <a:rPr lang="fr-FR" sz="2000" dirty="0">
                <a:solidFill>
                  <a:schemeClr val="tx1"/>
                </a:solidFill>
              </a:rPr>
            </a:br>
            <a:r>
              <a:rPr lang="ar-DZ" sz="2000" dirty="0">
                <a:solidFill>
                  <a:schemeClr val="tx1"/>
                </a:solidFill>
              </a:rPr>
              <a:t>  إن تنظيم العلاقة التي تتيح للمجتمع أن يتم نشاطه المشترك تتم إذا تم تركيب الانسان و التراب </a:t>
            </a:r>
            <a:r>
              <a:rPr lang="fr-FR" sz="2000" dirty="0">
                <a:solidFill>
                  <a:schemeClr val="tx1"/>
                </a:solidFill>
              </a:rPr>
              <a:t>  </a:t>
            </a:r>
            <a:r>
              <a:rPr lang="ar-DZ" sz="2000" dirty="0">
                <a:solidFill>
                  <a:schemeClr val="tx1"/>
                </a:solidFill>
              </a:rPr>
              <a:t>و الوقت.</a:t>
            </a:r>
            <a:br>
              <a:rPr lang="fr-FR" sz="2000" dirty="0">
                <a:solidFill>
                  <a:schemeClr val="tx1"/>
                </a:solidFill>
              </a:rPr>
            </a:br>
            <a:r>
              <a:rPr lang="ar-DZ" sz="2000" dirty="0">
                <a:solidFill>
                  <a:schemeClr val="tx1"/>
                </a:solidFill>
              </a:rPr>
              <a:t>لكن هذا التركيب الذي يتفق من الوجهة التاريخية مع ظهور حضارة معينة لا ينتج تلقائيا، في نظر مالك بن نبي. أنه يتم على إثر حدوث " عارض غبر عادى" ، أو بعبارة  أخرى "ظرف استثنائي"، يتفق مع ظهور فكرة دينية في فجر حضارة معينة.</a:t>
            </a:r>
            <a:br>
              <a:rPr lang="fr-FR" sz="2000" dirty="0">
                <a:solidFill>
                  <a:schemeClr val="tx1"/>
                </a:solidFill>
              </a:rPr>
            </a:br>
            <a:r>
              <a:rPr lang="ar-DZ" sz="2000" dirty="0">
                <a:solidFill>
                  <a:schemeClr val="tx1"/>
                </a:solidFill>
              </a:rPr>
              <a:t>   إن الدين في رأيه يخلق نظاما اجتماعيا يستحيل فيه الفرد إلى أفراد كثيرين. و لكن كلما ضعفت  العلاقة   الدينية  تضعف  العلاقة  الاجتماعية . و من هنا  تزداد  درجة   الفراغ الاجتماعي بين الافراد في محيط هذا المجتمع. و على العكس من  ذلك كلما  تقوى العلاقة الدينية فإن درجة الفراغ الاجتماعي تقل.</a:t>
            </a:r>
            <a:r>
              <a:rPr lang="fr-FR" sz="2000" dirty="0">
                <a:solidFill>
                  <a:schemeClr val="tx1"/>
                </a:solidFill>
              </a:rPr>
              <a:t> </a:t>
            </a:r>
            <a:r>
              <a:rPr lang="en-US" sz="2000" dirty="0">
                <a:solidFill>
                  <a:schemeClr val="tx1"/>
                </a:solidFill>
              </a:rPr>
              <a:t> </a:t>
            </a:r>
            <a:br>
              <a:rPr lang="fr-FR" sz="2000" dirty="0">
                <a:solidFill>
                  <a:schemeClr val="tx1"/>
                </a:solidFill>
              </a:rPr>
            </a:br>
            <a:endParaRPr lang="fr-FR" sz="2000" dirty="0">
              <a:solidFill>
                <a:schemeClr val="tx1"/>
              </a:solidFill>
            </a:endParaRPr>
          </a:p>
        </p:txBody>
      </p:sp>
    </p:spTree>
    <p:extLst>
      <p:ext uri="{BB962C8B-B14F-4D97-AF65-F5344CB8AC3E}">
        <p14:creationId xmlns:p14="http://schemas.microsoft.com/office/powerpoint/2010/main" val="30572564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44986" y="320842"/>
            <a:ext cx="8596668" cy="1320800"/>
          </a:xfrm>
        </p:spPr>
        <p:txBody>
          <a:bodyPr>
            <a:normAutofit fontScale="90000"/>
          </a:bodyPr>
          <a:lstStyle/>
          <a:p>
            <a:pPr algn="r" rtl="1"/>
            <a:r>
              <a:rPr lang="ar-DZ" sz="1800" dirty="0">
                <a:solidFill>
                  <a:schemeClr val="tx1"/>
                </a:solidFill>
              </a:rPr>
              <a:t> </a:t>
            </a:r>
            <a:r>
              <a:rPr lang="ar-DZ" sz="2000" dirty="0">
                <a:solidFill>
                  <a:schemeClr val="tx1"/>
                </a:solidFill>
              </a:rPr>
              <a:t>و يرى مالك بن نبي أن للحضارة دورة تمر بثلاث مراحل، تبدأ حينما تدخل فكرة دينية معينة ، أو عندما يدخل التاريخ مبدأ أخلاقي معين. و هذه المراحل هي كما يلي:</a:t>
            </a:r>
            <a:br>
              <a:rPr lang="fr-FR" sz="2000" dirty="0">
                <a:solidFill>
                  <a:schemeClr val="tx1"/>
                </a:solidFill>
              </a:rPr>
            </a:br>
            <a:r>
              <a:rPr lang="ar-DZ" sz="2000" dirty="0">
                <a:solidFill>
                  <a:schemeClr val="tx1"/>
                </a:solidFill>
              </a:rPr>
              <a:t> -</a:t>
            </a:r>
            <a:r>
              <a:rPr lang="ar-DZ" sz="2000" b="1" dirty="0">
                <a:solidFill>
                  <a:schemeClr val="tx1"/>
                </a:solidFill>
              </a:rPr>
              <a:t>المرحلة  الاولى</a:t>
            </a:r>
            <a:r>
              <a:rPr lang="ar-DZ" sz="2000" dirty="0">
                <a:solidFill>
                  <a:schemeClr val="tx1"/>
                </a:solidFill>
              </a:rPr>
              <a:t>: </a:t>
            </a:r>
            <a:r>
              <a:rPr lang="ar-DZ" sz="2000" b="1" dirty="0">
                <a:solidFill>
                  <a:schemeClr val="tx1"/>
                </a:solidFill>
              </a:rPr>
              <a:t>و هي مرحلة النهضة</a:t>
            </a:r>
            <a:r>
              <a:rPr lang="ar-DZ" sz="2000" dirty="0">
                <a:solidFill>
                  <a:schemeClr val="tx1"/>
                </a:solidFill>
              </a:rPr>
              <a:t> ، تتمثل  في  ظهور الروح ، و سيطرتها  على الغرائز ، و تحكمها  في  سير الاحداث. و </a:t>
            </a:r>
            <a:r>
              <a:rPr lang="ar-DZ" sz="2000" b="1" dirty="0">
                <a:solidFill>
                  <a:schemeClr val="tx1"/>
                </a:solidFill>
              </a:rPr>
              <a:t>تليها مرحلة الاوج </a:t>
            </a:r>
            <a:r>
              <a:rPr lang="ar-DZ" sz="2000" dirty="0">
                <a:solidFill>
                  <a:schemeClr val="tx1"/>
                </a:solidFill>
              </a:rPr>
              <a:t> متمثلة  في  ظهور العقل و ازدهار العلوم ، و بداية  الغرائز من  جديد. </a:t>
            </a:r>
            <a:r>
              <a:rPr lang="ar-DZ" sz="2000" b="1" dirty="0">
                <a:solidFill>
                  <a:schemeClr val="tx1"/>
                </a:solidFill>
              </a:rPr>
              <a:t>و أخيرا تأتي مرحلة الغرائز</a:t>
            </a:r>
            <a:r>
              <a:rPr lang="ar-DZ" sz="2000" dirty="0">
                <a:solidFill>
                  <a:schemeClr val="tx1"/>
                </a:solidFill>
              </a:rPr>
              <a:t> ، و  فيها  تكون الروح  قد  فقدت  سيطرتها  نهائيا، فيخل  المجتمع ، و تنهار حضارته  في  انتظار نعمة روحية ، تشيع  في  أرجائه ، ليقبل على  الارض  بمهمة  لا  تعرف  الكلل، حيث  يبني الحضارة من جديد. </a:t>
            </a:r>
            <a:br>
              <a:rPr lang="fr-FR" sz="2000" dirty="0">
                <a:solidFill>
                  <a:schemeClr val="tx1"/>
                </a:solidFill>
              </a:rPr>
            </a:br>
            <a:r>
              <a:rPr lang="ar-DZ" sz="2000" dirty="0">
                <a:solidFill>
                  <a:schemeClr val="tx1"/>
                </a:solidFill>
              </a:rPr>
              <a:t> </a:t>
            </a:r>
            <a:br>
              <a:rPr lang="fr-FR" sz="2000" dirty="0">
                <a:solidFill>
                  <a:schemeClr val="tx1"/>
                </a:solidFill>
              </a:rPr>
            </a:br>
            <a:r>
              <a:rPr lang="ar-DZ" sz="2000" dirty="0">
                <a:solidFill>
                  <a:schemeClr val="tx1"/>
                </a:solidFill>
              </a:rPr>
              <a:t> </a:t>
            </a:r>
            <a:br>
              <a:rPr lang="fr-FR" sz="2000" dirty="0">
                <a:solidFill>
                  <a:schemeClr val="tx1"/>
                </a:solidFill>
              </a:rPr>
            </a:br>
            <a:r>
              <a:rPr lang="ar-DZ" sz="2000" b="1" dirty="0">
                <a:solidFill>
                  <a:srgbClr val="C00000"/>
                </a:solidFill>
              </a:rPr>
              <a:t>أبعاد مفاهيم الحضارة عند أ. توينبي و مالك بن نبي</a:t>
            </a:r>
            <a:br>
              <a:rPr lang="fr-FR" sz="2000" b="1" dirty="0">
                <a:solidFill>
                  <a:srgbClr val="C00000"/>
                </a:solidFill>
              </a:rPr>
            </a:br>
            <a:br>
              <a:rPr lang="fr-FR" sz="2000" dirty="0">
                <a:solidFill>
                  <a:schemeClr val="tx1"/>
                </a:solidFill>
              </a:rPr>
            </a:br>
            <a:r>
              <a:rPr lang="ar-DZ" sz="2000" dirty="0">
                <a:solidFill>
                  <a:schemeClr val="tx1"/>
                </a:solidFill>
              </a:rPr>
              <a:t>  إن المتأمل في المفاهيم التي قدمها  توينبي يلاحظ  كم  كان  متفائلا  و له  ثقة  في  نجاة البشرية و في استمرار الحضارة الغربية. فعلى سبيل المثال إن مفهوم التحدي و الاستجابة يعني أن  الانسان إذا  أراد الرقي و التقدم  الحضاري  و النجاة  من  المخاطر ، عليه  ان يتجاوز الصعاب  كتحديات ، بالاجتهاد  في  إيجاد  حلول  مناسبة ( الاستجابة الناجحة ) ، باستمرار دون  توقف،  لكل المشاكل التي  تتحداه عبر الزمن، مهما  كانت  طبيعة  تلك التحديات مادية  أو معنوية. أو على حد  تعبيره  تحديات طبيعية  أو بشرية.  </a:t>
            </a:r>
            <a:br>
              <a:rPr lang="fr-FR" sz="2000" dirty="0">
                <a:solidFill>
                  <a:schemeClr val="tx1"/>
                </a:solidFill>
              </a:rPr>
            </a:br>
            <a:r>
              <a:rPr lang="ar-DZ" sz="2000" dirty="0">
                <a:solidFill>
                  <a:schemeClr val="tx1"/>
                </a:solidFill>
              </a:rPr>
              <a:t>  كذلك الشأن بالنسبة لمالك بن نبي ، فإن إيمانه بإمكانية نهضة العالم الاسلامي من جديد، جعله يقدم مفاهيم نلمس من ورائها ذلك التطلع الى مستقبل أفضل. و لكن بعد تبصيره بنقائصه و سلبياته و ضرورة تجاوزها. </a:t>
            </a:r>
            <a:endParaRPr lang="fr-FR" sz="2000" dirty="0">
              <a:solidFill>
                <a:schemeClr val="tx1"/>
              </a:solidFill>
            </a:endParaRPr>
          </a:p>
        </p:txBody>
      </p:sp>
    </p:spTree>
    <p:extLst>
      <p:ext uri="{BB962C8B-B14F-4D97-AF65-F5344CB8AC3E}">
        <p14:creationId xmlns:p14="http://schemas.microsoft.com/office/powerpoint/2010/main" val="37369115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114817" y="2479329"/>
            <a:ext cx="8330795" cy="3043989"/>
          </a:xfrm>
        </p:spPr>
        <p:txBody>
          <a:bodyPr/>
          <a:lstStyle/>
          <a:p>
            <a:pPr algn="ctr" rtl="1"/>
            <a:br>
              <a:rPr lang="ar-DZ" sz="2400" b="1" dirty="0">
                <a:solidFill>
                  <a:srgbClr val="C00000"/>
                </a:solidFill>
                <a:latin typeface="Sakkal Majalla" pitchFamily="2" charset="-78"/>
                <a:ea typeface="Calibri"/>
                <a:cs typeface="Sakkal Majalla" pitchFamily="2" charset="-78"/>
                <a:sym typeface="Calibri"/>
              </a:rPr>
            </a:br>
            <a:br>
              <a:rPr lang="ar-DZ" sz="2400" b="1" dirty="0">
                <a:solidFill>
                  <a:srgbClr val="C00000"/>
                </a:solidFill>
                <a:latin typeface="Sakkal Majalla" pitchFamily="2" charset="-78"/>
                <a:ea typeface="Calibri"/>
                <a:cs typeface="Sakkal Majalla" pitchFamily="2" charset="-78"/>
                <a:sym typeface="Calibri"/>
              </a:rPr>
            </a:br>
            <a:br>
              <a:rPr lang="ar-DZ" sz="2400" b="1" dirty="0">
                <a:solidFill>
                  <a:srgbClr val="C00000"/>
                </a:solidFill>
                <a:latin typeface="Sakkal Majalla" pitchFamily="2" charset="-78"/>
                <a:ea typeface="Calibri"/>
                <a:cs typeface="Sakkal Majalla" pitchFamily="2" charset="-78"/>
                <a:sym typeface="Calibri"/>
              </a:rPr>
            </a:br>
            <a:br>
              <a:rPr lang="ar-DZ" sz="2400" b="1" dirty="0">
                <a:solidFill>
                  <a:srgbClr val="C00000"/>
                </a:solidFill>
                <a:latin typeface="Sakkal Majalla" pitchFamily="2" charset="-78"/>
                <a:ea typeface="Calibri"/>
                <a:cs typeface="Sakkal Majalla" pitchFamily="2" charset="-78"/>
                <a:sym typeface="Calibri"/>
              </a:rPr>
            </a:br>
            <a:r>
              <a:rPr lang="ar-DZ" sz="2400" b="1" dirty="0">
                <a:solidFill>
                  <a:srgbClr val="C00000"/>
                </a:solidFill>
                <a:latin typeface="Sakkal Majalla" pitchFamily="2" charset="-78"/>
                <a:ea typeface="Calibri"/>
                <a:cs typeface="Sakkal Majalla" pitchFamily="2" charset="-78"/>
                <a:sym typeface="Calibri"/>
              </a:rPr>
              <a:t>                                                                                                                                                                                        </a:t>
            </a:r>
            <a:r>
              <a:rPr lang="ar-DZ" sz="2800" b="1" dirty="0">
                <a:solidFill>
                  <a:schemeClr val="tx1"/>
                </a:solidFill>
                <a:latin typeface="Arial" panose="020B0604020202020204" pitchFamily="34" charset="0"/>
                <a:ea typeface="Calibri"/>
                <a:cs typeface="Arial" panose="020B0604020202020204" pitchFamily="34" charset="0"/>
                <a:sym typeface="Calibri"/>
              </a:rPr>
              <a:t>تدريس الفلسفة في الطور الثالث</a:t>
            </a:r>
            <a:br>
              <a:rPr lang="ar-DZ" sz="2800" b="1" dirty="0">
                <a:solidFill>
                  <a:schemeClr val="tx1"/>
                </a:solidFill>
                <a:latin typeface="Arial" panose="020B0604020202020204" pitchFamily="34" charset="0"/>
                <a:ea typeface="Calibri"/>
                <a:cs typeface="Arial" panose="020B0604020202020204" pitchFamily="34" charset="0"/>
                <a:sym typeface="Calibri"/>
              </a:rPr>
            </a:br>
            <a:r>
              <a:rPr lang="ar-DZ" sz="2800" b="1" dirty="0">
                <a:solidFill>
                  <a:schemeClr val="tx1"/>
                </a:solidFill>
                <a:latin typeface="Arial" panose="020B0604020202020204" pitchFamily="34" charset="0"/>
                <a:ea typeface="Calibri"/>
                <a:cs typeface="Arial" panose="020B0604020202020204" pitchFamily="34" charset="0"/>
                <a:sym typeface="Calibri"/>
              </a:rPr>
              <a:t>طبقاً للقرار الوزاري رقم 1419 </a:t>
            </a:r>
            <a:br>
              <a:rPr lang="ar-DZ" sz="2800" b="1" dirty="0">
                <a:solidFill>
                  <a:schemeClr val="tx1"/>
                </a:solidFill>
                <a:latin typeface="Arial" panose="020B0604020202020204" pitchFamily="34" charset="0"/>
                <a:ea typeface="Calibri"/>
                <a:cs typeface="Arial" panose="020B0604020202020204" pitchFamily="34" charset="0"/>
                <a:sym typeface="Calibri"/>
              </a:rPr>
            </a:br>
            <a:r>
              <a:rPr lang="ar-DZ" sz="2800" b="1" dirty="0">
                <a:solidFill>
                  <a:schemeClr val="tx1"/>
                </a:solidFill>
                <a:latin typeface="Arial" panose="020B0604020202020204" pitchFamily="34" charset="0"/>
                <a:ea typeface="Calibri"/>
                <a:cs typeface="Arial" panose="020B0604020202020204" pitchFamily="34" charset="0"/>
                <a:sym typeface="Calibri"/>
              </a:rPr>
              <a:t>ومخرجات اللّجنة الوطنية البيداغوجية لمادة الفلسفة</a:t>
            </a:r>
            <a:br>
              <a:rPr lang="ar-DZ" sz="2800" b="1" dirty="0">
                <a:solidFill>
                  <a:schemeClr val="tx1"/>
                </a:solidFill>
                <a:latin typeface="Arial" panose="020B0604020202020204" pitchFamily="34" charset="0"/>
                <a:ea typeface="Calibri"/>
                <a:cs typeface="Arial" panose="020B0604020202020204" pitchFamily="34" charset="0"/>
                <a:sym typeface="Calibri"/>
              </a:rPr>
            </a:br>
            <a:br>
              <a:rPr lang="ar-DZ" sz="2800" b="1" dirty="0">
                <a:solidFill>
                  <a:schemeClr val="tx1"/>
                </a:solidFill>
                <a:latin typeface="Arial" panose="020B0604020202020204" pitchFamily="34" charset="0"/>
                <a:ea typeface="Calibri"/>
                <a:cs typeface="Arial" panose="020B0604020202020204" pitchFamily="34" charset="0"/>
                <a:sym typeface="Calibri"/>
              </a:rPr>
            </a:br>
            <a:r>
              <a:rPr lang="ar-DZ" sz="2800" b="1" dirty="0">
                <a:solidFill>
                  <a:srgbClr val="C00000"/>
                </a:solidFill>
                <a:latin typeface="Arial" panose="020B0604020202020204" pitchFamily="34" charset="0"/>
                <a:ea typeface="Calibri"/>
                <a:cs typeface="Arial" panose="020B0604020202020204" pitchFamily="34" charset="0"/>
                <a:sym typeface="Calibri"/>
              </a:rPr>
              <a:t>مداخلة نموذجية تكوينية حول المحور الأول </a:t>
            </a:r>
            <a:r>
              <a:rPr lang="ar-DZ" sz="2800" b="1" cap="all" dirty="0">
                <a:ln w="500">
                  <a:solidFill>
                    <a:srgbClr val="B13F9A">
                      <a:shade val="20000"/>
                      <a:satMod val="120000"/>
                    </a:srgbClr>
                  </a:solidFill>
                </a:ln>
                <a:solidFill>
                  <a:srgbClr val="C00000"/>
                </a:solidFill>
                <a:latin typeface="Sakkal Majalla" pitchFamily="2" charset="-78"/>
                <a:ea typeface="Calibri"/>
                <a:cs typeface="Sakkal Majalla" pitchFamily="2" charset="-78"/>
                <a:sym typeface="Calibri"/>
              </a:rPr>
              <a:t>” فلسفة الحوار والتواصل ”</a:t>
            </a:r>
            <a:br>
              <a:rPr lang="ar-DZ" sz="2800" b="1" cap="all" dirty="0">
                <a:ln w="500">
                  <a:solidFill>
                    <a:srgbClr val="B13F9A">
                      <a:shade val="20000"/>
                      <a:satMod val="120000"/>
                    </a:srgbClr>
                  </a:solidFill>
                </a:ln>
                <a:solidFill>
                  <a:prstClr val="black"/>
                </a:solidFill>
                <a:latin typeface="Sakkal Majalla" pitchFamily="2" charset="-78"/>
                <a:ea typeface="Calibri"/>
                <a:cs typeface="Sakkal Majalla" pitchFamily="2" charset="-78"/>
                <a:sym typeface="Calibri"/>
              </a:rPr>
            </a:br>
            <a:r>
              <a:rPr lang="ar-DZ" sz="2800" b="1" dirty="0">
                <a:solidFill>
                  <a:srgbClr val="C00000"/>
                </a:solidFill>
                <a:latin typeface="Arial" panose="020B0604020202020204" pitchFamily="34" charset="0"/>
                <a:ea typeface="Calibri"/>
                <a:cs typeface="Arial" panose="020B0604020202020204" pitchFamily="34" charset="0"/>
                <a:sym typeface="Calibri"/>
              </a:rPr>
              <a:t>في الملتقى التكويني حول « منطق العلاقة بين الحضارات </a:t>
            </a:r>
            <a:r>
              <a:rPr lang="fr-FR" sz="2800" b="1" dirty="0">
                <a:solidFill>
                  <a:srgbClr val="C00000"/>
                </a:solidFill>
                <a:latin typeface="Arial" panose="020B0604020202020204" pitchFamily="34" charset="0"/>
                <a:ea typeface="Calibri"/>
                <a:cs typeface="Arial" panose="020B0604020202020204" pitchFamily="34" charset="0"/>
                <a:sym typeface="Calibri"/>
              </a:rPr>
              <a:t>« </a:t>
            </a:r>
            <a:br>
              <a:rPr lang="ar-DZ" sz="2800" b="1" dirty="0">
                <a:solidFill>
                  <a:srgbClr val="C00000"/>
                </a:solidFill>
                <a:latin typeface="Arial" panose="020B0604020202020204" pitchFamily="34" charset="0"/>
                <a:ea typeface="Calibri"/>
                <a:cs typeface="Arial" panose="020B0604020202020204" pitchFamily="34" charset="0"/>
                <a:sym typeface="Calibri"/>
              </a:rPr>
            </a:br>
            <a:br>
              <a:rPr lang="ar-DZ" sz="2800" b="1" dirty="0">
                <a:solidFill>
                  <a:schemeClr val="tx1"/>
                </a:solidFill>
                <a:latin typeface="Arial" panose="020B0604020202020204" pitchFamily="34" charset="0"/>
                <a:ea typeface="Calibri"/>
                <a:cs typeface="Arial" panose="020B0604020202020204" pitchFamily="34" charset="0"/>
                <a:sym typeface="Calibri"/>
              </a:rPr>
            </a:br>
            <a:r>
              <a:rPr lang="ar-DZ" sz="2800" b="1" dirty="0">
                <a:solidFill>
                  <a:srgbClr val="C00000"/>
                </a:solidFill>
                <a:latin typeface="Arial" panose="020B0604020202020204" pitchFamily="34" charset="0"/>
                <a:ea typeface="Calibri"/>
                <a:cs typeface="Arial" panose="020B0604020202020204" pitchFamily="34" charset="0"/>
                <a:sym typeface="Calibri"/>
              </a:rPr>
              <a:t>الهدف :  </a:t>
            </a:r>
            <a:r>
              <a:rPr lang="ar-DZ" sz="2800" b="1" dirty="0">
                <a:solidFill>
                  <a:schemeClr val="tx1"/>
                </a:solidFill>
                <a:latin typeface="Arial" panose="020B0604020202020204" pitchFamily="34" charset="0"/>
                <a:ea typeface="Calibri"/>
                <a:cs typeface="Arial" panose="020B0604020202020204" pitchFamily="34" charset="0"/>
                <a:sym typeface="Calibri"/>
              </a:rPr>
              <a:t>تدريب الطلبة على اعداد مداخلة في ملتقى أو ورشة ، ندوة ، يوم دراسي ... إلخ</a:t>
            </a:r>
            <a:br>
              <a:rPr lang="ar-DZ" sz="2800" b="1" dirty="0">
                <a:solidFill>
                  <a:schemeClr val="tx1"/>
                </a:solidFill>
                <a:latin typeface="Arial" panose="020B0604020202020204" pitchFamily="34" charset="0"/>
                <a:ea typeface="Calibri"/>
                <a:cs typeface="Arial" panose="020B0604020202020204" pitchFamily="34" charset="0"/>
                <a:sym typeface="Calibri"/>
              </a:rPr>
            </a:br>
            <a:br>
              <a:rPr lang="ar-DZ" sz="2800" b="1" dirty="0">
                <a:solidFill>
                  <a:schemeClr val="tx1"/>
                </a:solidFill>
                <a:latin typeface="Arial" panose="020B0604020202020204" pitchFamily="34" charset="0"/>
                <a:ea typeface="Calibri"/>
                <a:cs typeface="Arial" panose="020B0604020202020204" pitchFamily="34" charset="0"/>
                <a:sym typeface="Calibri"/>
              </a:rPr>
            </a:br>
            <a:endParaRPr lang="fr-FR" sz="2800" b="1"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9370672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r" rtl="1"/>
            <a:r>
              <a:rPr lang="ar-DZ" sz="1800" dirty="0"/>
              <a:t> </a:t>
            </a:r>
            <a:br>
              <a:rPr lang="fr-FR" sz="1800" dirty="0"/>
            </a:br>
            <a:r>
              <a:rPr lang="ar-DZ" sz="2200" b="1" dirty="0">
                <a:solidFill>
                  <a:srgbClr val="C00000"/>
                </a:solidFill>
              </a:rPr>
              <a:t>خاتمة واستنتاج</a:t>
            </a:r>
            <a:br>
              <a:rPr lang="fr-FR" sz="1800" b="1" dirty="0"/>
            </a:br>
            <a:br>
              <a:rPr lang="fr-FR" sz="1800" dirty="0"/>
            </a:br>
            <a:r>
              <a:rPr lang="ar-DZ" sz="2000" dirty="0">
                <a:solidFill>
                  <a:schemeClr val="tx1"/>
                </a:solidFill>
              </a:rPr>
              <a:t>نستنتج مما تقدم ان الدوافع التي أدت بأرنولد توينبي الى الاهتمام بالحضارة كانت مختلفة عن دوافع مالك بن بي: فبالرغم من ان كلاهما كان قلقا على مجتمعه، ويطمح الى استشراف المستقبل، فإن تحليلهما لأوضاع مجتمعيهما كان مختلفا وبالتالي فإن طبيعة دراستيهما كانت مختلفة في أبعادها ومفاهيمها.</a:t>
            </a:r>
            <a:br>
              <a:rPr lang="fr-FR" sz="2000" dirty="0">
                <a:solidFill>
                  <a:schemeClr val="tx1"/>
                </a:solidFill>
              </a:rPr>
            </a:br>
            <a:br>
              <a:rPr lang="fr-FR" sz="1800" dirty="0"/>
            </a:br>
            <a:r>
              <a:rPr lang="ar-DZ" sz="2200" b="1" dirty="0">
                <a:solidFill>
                  <a:srgbClr val="C00000"/>
                </a:solidFill>
              </a:rPr>
              <a:t>توصيات</a:t>
            </a:r>
            <a:br>
              <a:rPr lang="fr-FR" sz="1800" b="1" dirty="0"/>
            </a:br>
            <a:br>
              <a:rPr lang="fr-FR" sz="1800" dirty="0"/>
            </a:br>
            <a:r>
              <a:rPr lang="ar-DZ" sz="2000" dirty="0">
                <a:solidFill>
                  <a:schemeClr val="tx1"/>
                </a:solidFill>
              </a:rPr>
              <a:t>- ان الواقع الذي نعيشه، يدعونا الى ضرورة العناية بمثل هذين الفيلسوفين، وذلك بضرورة التعريف بهما ومؤلفاتهما، وبالقضايا التي عالجاها.</a:t>
            </a:r>
            <a:br>
              <a:rPr lang="fr-FR" sz="2000" dirty="0">
                <a:solidFill>
                  <a:schemeClr val="tx1"/>
                </a:solidFill>
              </a:rPr>
            </a:br>
            <a:r>
              <a:rPr lang="ar-DZ" sz="2000" dirty="0">
                <a:solidFill>
                  <a:schemeClr val="tx1"/>
                </a:solidFill>
              </a:rPr>
              <a:t>-الدراسات حول أرنولد توينبي ينبغي ان تكون أعمق، وتوفر لها الوسائل.</a:t>
            </a:r>
            <a:br>
              <a:rPr lang="fr-FR" sz="2000" dirty="0">
                <a:solidFill>
                  <a:schemeClr val="tx1"/>
                </a:solidFill>
              </a:rPr>
            </a:br>
            <a:r>
              <a:rPr lang="ar-DZ" sz="2000" dirty="0">
                <a:solidFill>
                  <a:schemeClr val="tx1"/>
                </a:solidFill>
              </a:rPr>
              <a:t>- تنظيم ملتقيات أو ندوات أيام دراسية...الخ حول الموضوع، لمدى أهميته.</a:t>
            </a:r>
            <a:endParaRPr lang="fr-FR" sz="2000" dirty="0">
              <a:solidFill>
                <a:schemeClr val="tx1"/>
              </a:solidFill>
            </a:endParaRPr>
          </a:p>
        </p:txBody>
      </p:sp>
    </p:spTree>
    <p:extLst>
      <p:ext uri="{BB962C8B-B14F-4D97-AF65-F5344CB8AC3E}">
        <p14:creationId xmlns:p14="http://schemas.microsoft.com/office/powerpoint/2010/main" val="209874132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37492" y="168441"/>
            <a:ext cx="8596668" cy="1128295"/>
          </a:xfrm>
        </p:spPr>
        <p:txBody>
          <a:bodyPr>
            <a:normAutofit fontScale="90000"/>
          </a:bodyPr>
          <a:lstStyle/>
          <a:p>
            <a:pPr algn="ctr" rtl="1"/>
            <a:r>
              <a:rPr lang="ar-DZ" sz="2000" b="1" dirty="0">
                <a:solidFill>
                  <a:srgbClr val="C00000"/>
                </a:solidFill>
              </a:rPr>
              <a:t>المصادر و المراجع </a:t>
            </a:r>
            <a:br>
              <a:rPr lang="ar-DZ" sz="1400" dirty="0"/>
            </a:br>
            <a:br>
              <a:rPr lang="ar-DZ" dirty="0"/>
            </a:br>
            <a:endParaRPr lang="fr-FR" dirty="0"/>
          </a:p>
        </p:txBody>
      </p:sp>
      <p:pic>
        <p:nvPicPr>
          <p:cNvPr id="3" name="Image 2"/>
          <p:cNvPicPr>
            <a:picLocks noChangeAspect="1"/>
          </p:cNvPicPr>
          <p:nvPr/>
        </p:nvPicPr>
        <p:blipFill>
          <a:blip r:embed="rId2"/>
          <a:stretch>
            <a:fillRect/>
          </a:stretch>
        </p:blipFill>
        <p:spPr>
          <a:xfrm>
            <a:off x="2333508" y="767671"/>
            <a:ext cx="6855655" cy="1104231"/>
          </a:xfrm>
          <a:prstGeom prst="rect">
            <a:avLst/>
          </a:prstGeom>
        </p:spPr>
      </p:pic>
      <p:pic>
        <p:nvPicPr>
          <p:cNvPr id="4" name="Image 3"/>
          <p:cNvPicPr>
            <a:picLocks noChangeAspect="1"/>
          </p:cNvPicPr>
          <p:nvPr/>
        </p:nvPicPr>
        <p:blipFill>
          <a:blip r:embed="rId3"/>
          <a:stretch>
            <a:fillRect/>
          </a:stretch>
        </p:blipFill>
        <p:spPr>
          <a:xfrm>
            <a:off x="4345316" y="1914899"/>
            <a:ext cx="4808370" cy="1015257"/>
          </a:xfrm>
          <a:prstGeom prst="rect">
            <a:avLst/>
          </a:prstGeom>
        </p:spPr>
      </p:pic>
      <p:pic>
        <p:nvPicPr>
          <p:cNvPr id="5" name="Image 4"/>
          <p:cNvPicPr>
            <a:picLocks noChangeAspect="1"/>
          </p:cNvPicPr>
          <p:nvPr/>
        </p:nvPicPr>
        <p:blipFill>
          <a:blip r:embed="rId4"/>
          <a:stretch>
            <a:fillRect/>
          </a:stretch>
        </p:blipFill>
        <p:spPr>
          <a:xfrm>
            <a:off x="2333508" y="2907457"/>
            <a:ext cx="6820178" cy="1292051"/>
          </a:xfrm>
          <a:prstGeom prst="rect">
            <a:avLst/>
          </a:prstGeom>
        </p:spPr>
      </p:pic>
      <p:pic>
        <p:nvPicPr>
          <p:cNvPr id="6" name="Image 5"/>
          <p:cNvPicPr>
            <a:picLocks noChangeAspect="1"/>
          </p:cNvPicPr>
          <p:nvPr/>
        </p:nvPicPr>
        <p:blipFill>
          <a:blip r:embed="rId5"/>
          <a:stretch>
            <a:fillRect/>
          </a:stretch>
        </p:blipFill>
        <p:spPr>
          <a:xfrm>
            <a:off x="4345316" y="4120382"/>
            <a:ext cx="4808370" cy="1094383"/>
          </a:xfrm>
          <a:prstGeom prst="rect">
            <a:avLst/>
          </a:prstGeom>
        </p:spPr>
      </p:pic>
      <p:pic>
        <p:nvPicPr>
          <p:cNvPr id="10" name="Image 9"/>
          <p:cNvPicPr>
            <a:picLocks noChangeAspect="1"/>
          </p:cNvPicPr>
          <p:nvPr/>
        </p:nvPicPr>
        <p:blipFill>
          <a:blip r:embed="rId6"/>
          <a:stretch>
            <a:fillRect/>
          </a:stretch>
        </p:blipFill>
        <p:spPr>
          <a:xfrm>
            <a:off x="1154344" y="5214765"/>
            <a:ext cx="8083563" cy="1186175"/>
          </a:xfrm>
          <a:prstGeom prst="rect">
            <a:avLst/>
          </a:prstGeom>
        </p:spPr>
      </p:pic>
    </p:spTree>
    <p:extLst>
      <p:ext uri="{BB962C8B-B14F-4D97-AF65-F5344CB8AC3E}">
        <p14:creationId xmlns:p14="http://schemas.microsoft.com/office/powerpoint/2010/main" val="371728411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p:cNvPicPr>
            <a:picLocks noChangeAspect="1"/>
          </p:cNvPicPr>
          <p:nvPr/>
        </p:nvPicPr>
        <p:blipFill>
          <a:blip r:embed="rId2"/>
          <a:stretch>
            <a:fillRect/>
          </a:stretch>
        </p:blipFill>
        <p:spPr>
          <a:xfrm>
            <a:off x="4066853" y="2040831"/>
            <a:ext cx="5025766" cy="818148"/>
          </a:xfrm>
          <a:prstGeom prst="rect">
            <a:avLst/>
          </a:prstGeom>
        </p:spPr>
      </p:pic>
      <p:pic>
        <p:nvPicPr>
          <p:cNvPr id="3" name="Image 2"/>
          <p:cNvPicPr>
            <a:picLocks noChangeAspect="1"/>
          </p:cNvPicPr>
          <p:nvPr/>
        </p:nvPicPr>
        <p:blipFill>
          <a:blip r:embed="rId3"/>
          <a:stretch>
            <a:fillRect/>
          </a:stretch>
        </p:blipFill>
        <p:spPr>
          <a:xfrm>
            <a:off x="4440664" y="2826659"/>
            <a:ext cx="4651955" cy="822909"/>
          </a:xfrm>
          <a:prstGeom prst="rect">
            <a:avLst/>
          </a:prstGeom>
        </p:spPr>
      </p:pic>
      <p:pic>
        <p:nvPicPr>
          <p:cNvPr id="4" name="Image 3"/>
          <p:cNvPicPr>
            <a:picLocks noChangeAspect="1"/>
          </p:cNvPicPr>
          <p:nvPr/>
        </p:nvPicPr>
        <p:blipFill>
          <a:blip r:embed="rId4"/>
          <a:stretch>
            <a:fillRect/>
          </a:stretch>
        </p:blipFill>
        <p:spPr>
          <a:xfrm>
            <a:off x="4385283" y="3713743"/>
            <a:ext cx="4762716" cy="1485148"/>
          </a:xfrm>
          <a:prstGeom prst="rect">
            <a:avLst/>
          </a:prstGeom>
        </p:spPr>
      </p:pic>
      <p:pic>
        <p:nvPicPr>
          <p:cNvPr id="5" name="Image 4"/>
          <p:cNvPicPr>
            <a:picLocks noChangeAspect="1"/>
          </p:cNvPicPr>
          <p:nvPr/>
        </p:nvPicPr>
        <p:blipFill>
          <a:blip r:embed="rId5"/>
          <a:stretch>
            <a:fillRect/>
          </a:stretch>
        </p:blipFill>
        <p:spPr>
          <a:xfrm>
            <a:off x="5092894" y="5377878"/>
            <a:ext cx="4055105" cy="645946"/>
          </a:xfrm>
          <a:prstGeom prst="rect">
            <a:avLst/>
          </a:prstGeom>
        </p:spPr>
      </p:pic>
      <p:pic>
        <p:nvPicPr>
          <p:cNvPr id="8" name="Image 7"/>
          <p:cNvPicPr>
            <a:picLocks noChangeAspect="1"/>
          </p:cNvPicPr>
          <p:nvPr/>
        </p:nvPicPr>
        <p:blipFill>
          <a:blip r:embed="rId6"/>
          <a:stretch>
            <a:fillRect/>
          </a:stretch>
        </p:blipFill>
        <p:spPr>
          <a:xfrm>
            <a:off x="198008" y="481264"/>
            <a:ext cx="8894612" cy="1287378"/>
          </a:xfrm>
          <a:prstGeom prst="rect">
            <a:avLst/>
          </a:prstGeom>
        </p:spPr>
      </p:pic>
    </p:spTree>
    <p:extLst>
      <p:ext uri="{BB962C8B-B14F-4D97-AF65-F5344CB8AC3E}">
        <p14:creationId xmlns:p14="http://schemas.microsoft.com/office/powerpoint/2010/main" val="4988148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endParaRPr lang="fr-FR" sz="1600" dirty="0"/>
          </a:p>
        </p:txBody>
      </p:sp>
    </p:spTree>
    <p:extLst>
      <p:ext uri="{BB962C8B-B14F-4D97-AF65-F5344CB8AC3E}">
        <p14:creationId xmlns:p14="http://schemas.microsoft.com/office/powerpoint/2010/main" val="369321980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dirty="0"/>
          </a:p>
        </p:txBody>
      </p:sp>
    </p:spTree>
    <p:extLst>
      <p:ext uri="{BB962C8B-B14F-4D97-AF65-F5344CB8AC3E}">
        <p14:creationId xmlns:p14="http://schemas.microsoft.com/office/powerpoint/2010/main" val="8529748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278467" y="3367061"/>
            <a:ext cx="7766936" cy="1646302"/>
          </a:xfrm>
        </p:spPr>
        <p:txBody>
          <a:bodyPr/>
          <a:lstStyle/>
          <a:p>
            <a:pPr algn="ctr"/>
            <a:br>
              <a:rPr lang="ar-DZ" sz="1800" b="1" dirty="0">
                <a:solidFill>
                  <a:schemeClr val="tx1"/>
                </a:solidFill>
              </a:rPr>
            </a:br>
            <a:br>
              <a:rPr lang="ar-DZ" sz="1800" b="1" dirty="0">
                <a:solidFill>
                  <a:schemeClr val="tx1"/>
                </a:solidFill>
              </a:rPr>
            </a:br>
            <a:r>
              <a:rPr lang="ar-DZ" sz="1800" b="1" dirty="0">
                <a:solidFill>
                  <a:schemeClr val="tx1"/>
                </a:solidFill>
              </a:rPr>
              <a:t>                                                                                  </a:t>
            </a:r>
            <a:br>
              <a:rPr lang="ar-DZ" sz="1800" b="1" dirty="0">
                <a:solidFill>
                  <a:schemeClr val="tx1"/>
                </a:solidFill>
              </a:rPr>
            </a:br>
            <a:r>
              <a:rPr lang="ar-DZ" sz="2800" b="1" dirty="0">
                <a:solidFill>
                  <a:srgbClr val="C00000"/>
                </a:solidFill>
                <a:latin typeface="Arial" panose="020B0604020202020204" pitchFamily="34" charset="0"/>
                <a:ea typeface="Calibri"/>
                <a:cs typeface="Arial" panose="020B0604020202020204" pitchFamily="34" charset="0"/>
                <a:sym typeface="Calibri"/>
              </a:rPr>
              <a:t>عنوان المداخلة </a:t>
            </a:r>
            <a:br>
              <a:rPr lang="ar-DZ" sz="2800" b="1" dirty="0">
                <a:solidFill>
                  <a:prstClr val="black"/>
                </a:solidFill>
                <a:latin typeface="Arial" panose="020B0604020202020204" pitchFamily="34" charset="0"/>
                <a:ea typeface="Calibri"/>
                <a:cs typeface="Arial" panose="020B0604020202020204" pitchFamily="34" charset="0"/>
                <a:sym typeface="Calibri"/>
              </a:rPr>
            </a:br>
            <a:r>
              <a:rPr lang="ar-DZ" sz="2800" b="1" dirty="0">
                <a:solidFill>
                  <a:prstClr val="black"/>
                </a:solidFill>
                <a:latin typeface="Arial" panose="020B0604020202020204" pitchFamily="34" charset="0"/>
                <a:ea typeface="Calibri"/>
                <a:cs typeface="Arial" panose="020B0604020202020204" pitchFamily="34" charset="0"/>
                <a:sym typeface="Calibri"/>
              </a:rPr>
              <a:t> </a:t>
            </a:r>
            <a:r>
              <a:rPr lang="ar-DZ" sz="2800" b="1" dirty="0">
                <a:solidFill>
                  <a:prstClr val="black"/>
                </a:solidFill>
                <a:latin typeface="Arial" panose="020B0604020202020204" pitchFamily="34" charset="0"/>
                <a:cs typeface="Arial" panose="020B0604020202020204" pitchFamily="34" charset="0"/>
              </a:rPr>
              <a:t>الفرق بين أهداف فلسفة الحضارة عند الغرب و الشرق   - أرنولد توينبي ومالك بن نبي </a:t>
            </a:r>
            <a:r>
              <a:rPr lang="ar-DZ" sz="2800" b="1" dirty="0" err="1">
                <a:solidFill>
                  <a:prstClr val="black"/>
                </a:solidFill>
                <a:latin typeface="Arial" panose="020B0604020202020204" pitchFamily="34" charset="0"/>
                <a:cs typeface="Arial" panose="020B0604020202020204" pitchFamily="34" charset="0"/>
              </a:rPr>
              <a:t>أنموذجا</a:t>
            </a:r>
            <a:r>
              <a:rPr lang="ar-DZ" sz="2800" b="1" dirty="0">
                <a:solidFill>
                  <a:prstClr val="black"/>
                </a:solidFill>
                <a:latin typeface="Arial" panose="020B0604020202020204" pitchFamily="34" charset="0"/>
                <a:cs typeface="Arial" panose="020B0604020202020204" pitchFamily="34" charset="0"/>
              </a:rPr>
              <a:t> </a:t>
            </a:r>
            <a:br>
              <a:rPr lang="ar-DZ" sz="2800" b="1" dirty="0">
                <a:solidFill>
                  <a:prstClr val="black"/>
                </a:solidFill>
                <a:latin typeface="Arial" panose="020B0604020202020204" pitchFamily="34" charset="0"/>
                <a:cs typeface="Arial" panose="020B0604020202020204" pitchFamily="34" charset="0"/>
              </a:rPr>
            </a:br>
            <a:br>
              <a:rPr lang="ar-DZ" sz="2800" b="1" dirty="0">
                <a:solidFill>
                  <a:prstClr val="black"/>
                </a:solidFill>
                <a:latin typeface="Arial" panose="020B0604020202020204" pitchFamily="34" charset="0"/>
                <a:ea typeface="Calibri"/>
                <a:cs typeface="Arial" panose="020B0604020202020204" pitchFamily="34" charset="0"/>
                <a:sym typeface="Calibri"/>
              </a:rPr>
            </a:br>
            <a:r>
              <a:rPr lang="ar-DZ" sz="3200" b="1" dirty="0">
                <a:solidFill>
                  <a:srgbClr val="C00000"/>
                </a:solidFill>
                <a:latin typeface="Arial" panose="020B0604020202020204" pitchFamily="34" charset="0"/>
                <a:cs typeface="Arial" panose="020B0604020202020204" pitchFamily="34" charset="0"/>
              </a:rPr>
              <a:t>إعداد : </a:t>
            </a:r>
            <a:r>
              <a:rPr lang="ar-DZ" sz="3200" b="1" dirty="0" err="1">
                <a:solidFill>
                  <a:prstClr val="black"/>
                </a:solidFill>
                <a:latin typeface="Arial" panose="020B0604020202020204" pitchFamily="34" charset="0"/>
                <a:cs typeface="Arial" panose="020B0604020202020204" pitchFamily="34" charset="0"/>
              </a:rPr>
              <a:t>أ.دة</a:t>
            </a:r>
            <a:r>
              <a:rPr lang="ar-DZ" sz="3200" b="1" dirty="0">
                <a:solidFill>
                  <a:prstClr val="black"/>
                </a:solidFill>
                <a:latin typeface="Arial" panose="020B0604020202020204" pitchFamily="34" charset="0"/>
                <a:cs typeface="Arial" panose="020B0604020202020204" pitchFamily="34" charset="0"/>
              </a:rPr>
              <a:t>/ </a:t>
            </a:r>
            <a:r>
              <a:rPr lang="ar-DZ" sz="3200" b="1" dirty="0" err="1">
                <a:solidFill>
                  <a:prstClr val="black"/>
                </a:solidFill>
                <a:latin typeface="Arial" panose="020B0604020202020204" pitchFamily="34" charset="0"/>
                <a:cs typeface="Arial" panose="020B0604020202020204" pitchFamily="34" charset="0"/>
              </a:rPr>
              <a:t>شيكو</a:t>
            </a:r>
            <a:r>
              <a:rPr lang="ar-DZ" sz="3200" b="1" dirty="0">
                <a:solidFill>
                  <a:prstClr val="black"/>
                </a:solidFill>
                <a:latin typeface="Arial" panose="020B0604020202020204" pitchFamily="34" charset="0"/>
                <a:cs typeface="Arial" panose="020B0604020202020204" pitchFamily="34" charset="0"/>
              </a:rPr>
              <a:t> يمينة</a:t>
            </a:r>
            <a:br>
              <a:rPr lang="ar-DZ" sz="2800" b="1" dirty="0">
                <a:solidFill>
                  <a:prstClr val="black"/>
                </a:solidFill>
                <a:latin typeface="Arial" panose="020B0604020202020204" pitchFamily="34" charset="0"/>
                <a:cs typeface="Arial" panose="020B0604020202020204" pitchFamily="34" charset="0"/>
              </a:rPr>
            </a:br>
            <a:r>
              <a:rPr lang="ar-DZ" sz="2800" b="1" dirty="0">
                <a:solidFill>
                  <a:prstClr val="black"/>
                </a:solidFill>
                <a:latin typeface="Arial" panose="020B0604020202020204" pitchFamily="34" charset="0"/>
                <a:cs typeface="Arial" panose="020B0604020202020204" pitchFamily="34" charset="0"/>
              </a:rPr>
              <a:t> أ</a:t>
            </a:r>
            <a:r>
              <a:rPr lang="ar-DZ" sz="3200" b="1" dirty="0">
                <a:solidFill>
                  <a:prstClr val="black"/>
                </a:solidFill>
                <a:latin typeface="Arial" panose="020B0604020202020204" pitchFamily="34" charset="0"/>
                <a:cs typeface="Arial" panose="020B0604020202020204" pitchFamily="34" charset="0"/>
              </a:rPr>
              <a:t>ستاذة في المدرسة العليا للأساتذة – بو زريعة – الجزائر</a:t>
            </a:r>
            <a:br>
              <a:rPr lang="ar-DZ" sz="2800" b="1" dirty="0">
                <a:solidFill>
                  <a:prstClr val="black"/>
                </a:solidFill>
                <a:latin typeface="Arial" panose="020B0604020202020204" pitchFamily="34" charset="0"/>
                <a:cs typeface="Arial" panose="020B0604020202020204" pitchFamily="34" charset="0"/>
              </a:rPr>
            </a:br>
            <a:br>
              <a:rPr lang="fr-FR" sz="2400" dirty="0">
                <a:solidFill>
                  <a:schemeClr val="tx1"/>
                </a:solidFill>
              </a:rPr>
            </a:br>
            <a:r>
              <a:rPr lang="fr-FR" sz="2400" b="1" dirty="0">
                <a:solidFill>
                  <a:schemeClr val="tx1"/>
                </a:solidFill>
              </a:rPr>
              <a:t>c_yamina@hotmail.fr</a:t>
            </a:r>
            <a:br>
              <a:rPr lang="fr-FR" sz="2400" dirty="0">
                <a:solidFill>
                  <a:srgbClr val="002060"/>
                </a:solidFill>
              </a:rPr>
            </a:br>
            <a:endParaRPr lang="fr-FR" sz="2400" dirty="0">
              <a:solidFill>
                <a:srgbClr val="002060"/>
              </a:solidFill>
            </a:endParaRPr>
          </a:p>
        </p:txBody>
      </p:sp>
    </p:spTree>
    <p:extLst>
      <p:ext uri="{BB962C8B-B14F-4D97-AF65-F5344CB8AC3E}">
        <p14:creationId xmlns:p14="http://schemas.microsoft.com/office/powerpoint/2010/main" val="12263434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r" rtl="1"/>
            <a:r>
              <a:rPr lang="ar-DZ" sz="2200" b="1" dirty="0">
                <a:solidFill>
                  <a:srgbClr val="C00000"/>
                </a:solidFill>
              </a:rPr>
              <a:t>الملخص</a:t>
            </a:r>
            <a:br>
              <a:rPr lang="ar-DZ" sz="2200" b="1" dirty="0">
                <a:solidFill>
                  <a:schemeClr val="tx1"/>
                </a:solidFill>
              </a:rPr>
            </a:br>
            <a:br>
              <a:rPr lang="ar-DZ" sz="1800" dirty="0"/>
            </a:br>
            <a:r>
              <a:rPr lang="ar-SA" sz="2000" dirty="0">
                <a:solidFill>
                  <a:schemeClr val="tx1"/>
                </a:solidFill>
              </a:rPr>
              <a:t>إن اهتمام الفلاسفة بالحضارة في الفكر المعاصر لم يكن من قبيل المصادفة أو الترف الفكري، بل كان نتيجة ظروف اجتماعية وعلمية دفعتهم إلى ذلك. فمالك بن نبي وأرنولد توينبي عاشا في فترة زمنية واحدة، غير أن دوافع أرنولد توينبي كانت مغايرة لدوافع مالك بن نبي: فقد كان قلق أرنولد توينبي على مصير الحضارة الغربية بل والبشرية كلها هو السبب الذي دفعه الى كتابة نظرية في فلسفة الحضارة، بينما كان مالك بن نبي يطمح من وراء ذلك الى نهضة العالم الاسلامي من جديد. فكان من نتائج ذلك أن كانت لكل منهما نظرية فلسفية حول التعاقب الدوري للحضارات. غير أن مفاهيم وأسس نظريتيهما جاءت مختلفة</a:t>
            </a:r>
            <a:r>
              <a:rPr lang="ar-DZ" sz="2000" dirty="0">
                <a:solidFill>
                  <a:schemeClr val="tx1"/>
                </a:solidFill>
              </a:rPr>
              <a:t> </a:t>
            </a:r>
            <a:r>
              <a:rPr lang="ar-SA" sz="2000" dirty="0">
                <a:solidFill>
                  <a:schemeClr val="tx1"/>
                </a:solidFill>
              </a:rPr>
              <a:t>بناء على ما تقدم ذكره</a:t>
            </a:r>
            <a:r>
              <a:rPr lang="en-US" sz="2000" dirty="0">
                <a:solidFill>
                  <a:schemeClr val="tx1"/>
                </a:solidFill>
              </a:rPr>
              <a:t>.</a:t>
            </a:r>
            <a:br>
              <a:rPr lang="ar-DZ" sz="2000" dirty="0">
                <a:solidFill>
                  <a:schemeClr val="tx1"/>
                </a:solidFill>
              </a:rPr>
            </a:br>
            <a:br>
              <a:rPr lang="fr-FR" sz="2000" dirty="0">
                <a:solidFill>
                  <a:schemeClr val="tx1"/>
                </a:solidFill>
              </a:rPr>
            </a:br>
            <a:r>
              <a:rPr lang="ar-DZ" sz="2000" b="1" dirty="0">
                <a:solidFill>
                  <a:srgbClr val="C00000"/>
                </a:solidFill>
              </a:rPr>
              <a:t>كلمات مفتاحية </a:t>
            </a:r>
            <a:r>
              <a:rPr lang="ar-DZ" sz="2000" dirty="0">
                <a:solidFill>
                  <a:srgbClr val="C00000"/>
                </a:solidFill>
              </a:rPr>
              <a:t>: </a:t>
            </a:r>
            <a:r>
              <a:rPr lang="ar-DZ" sz="2000" dirty="0">
                <a:solidFill>
                  <a:schemeClr val="tx1"/>
                </a:solidFill>
              </a:rPr>
              <a:t>الحضارة -مصير الحضارة الغربية -أرنولد توينبي – النهضة – العالم الإسلامي – مالك بن نبي</a:t>
            </a:r>
            <a:br>
              <a:rPr lang="fr-FR" sz="2000" dirty="0">
                <a:solidFill>
                  <a:schemeClr val="tx1"/>
                </a:solidFill>
              </a:rPr>
            </a:br>
            <a:endParaRPr lang="fr-FR" sz="2000" dirty="0">
              <a:solidFill>
                <a:schemeClr val="tx1"/>
              </a:solidFill>
            </a:endParaRPr>
          </a:p>
        </p:txBody>
      </p:sp>
    </p:spTree>
    <p:extLst>
      <p:ext uri="{BB962C8B-B14F-4D97-AF65-F5344CB8AC3E}">
        <p14:creationId xmlns:p14="http://schemas.microsoft.com/office/powerpoint/2010/main" val="5305069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25461" y="0"/>
            <a:ext cx="8596668" cy="643021"/>
          </a:xfrm>
        </p:spPr>
        <p:txBody>
          <a:bodyPr>
            <a:normAutofit fontScale="90000"/>
          </a:bodyPr>
          <a:lstStyle/>
          <a:p>
            <a:pPr algn="ctr" rtl="1"/>
            <a:br>
              <a:rPr lang="ar-DZ" sz="2200" dirty="0">
                <a:solidFill>
                  <a:schemeClr val="tx1"/>
                </a:solidFill>
              </a:rPr>
            </a:br>
            <a:r>
              <a:rPr lang="ar-DZ" sz="2200" dirty="0">
                <a:solidFill>
                  <a:schemeClr val="tx1"/>
                </a:solidFill>
              </a:rPr>
              <a:t> </a:t>
            </a:r>
            <a:r>
              <a:rPr lang="ar-DZ" sz="2200" b="1" dirty="0">
                <a:solidFill>
                  <a:srgbClr val="C00000"/>
                </a:solidFill>
              </a:rPr>
              <a:t>المداخلة</a:t>
            </a:r>
            <a:br>
              <a:rPr lang="ar-DZ" sz="2200" b="1" dirty="0">
                <a:solidFill>
                  <a:schemeClr val="tx1"/>
                </a:solidFill>
              </a:rPr>
            </a:br>
            <a:br>
              <a:rPr lang="fr-FR" sz="2200" dirty="0">
                <a:solidFill>
                  <a:schemeClr val="tx1"/>
                </a:solidFill>
              </a:rPr>
            </a:br>
            <a:r>
              <a:rPr lang="ar-DZ" sz="2000" b="1" dirty="0">
                <a:solidFill>
                  <a:srgbClr val="002060"/>
                </a:solidFill>
              </a:rPr>
              <a:t>مقدمة :</a:t>
            </a:r>
            <a:br>
              <a:rPr lang="fr-FR" sz="1800" dirty="0">
                <a:solidFill>
                  <a:schemeClr val="tx1"/>
                </a:solidFill>
              </a:rPr>
            </a:br>
            <a:r>
              <a:rPr lang="ar-DZ" sz="2000" dirty="0">
                <a:solidFill>
                  <a:schemeClr val="tx1"/>
                </a:solidFill>
              </a:rPr>
              <a:t>ان موضوع الحضارة من أهم المواضيع التي تثار في عصرنا لما له من صلة قوية بواقعنا، فهو يتعلق بمصير الشعوب وما تطمح إليه من تقدم مادي بصفة عامة ومعنوي بصفة خاصة.</a:t>
            </a:r>
            <a:br>
              <a:rPr lang="fr-FR" sz="2000" dirty="0">
                <a:solidFill>
                  <a:schemeClr val="tx1"/>
                </a:solidFill>
              </a:rPr>
            </a:br>
            <a:r>
              <a:rPr lang="ar-DZ" sz="2000" dirty="0">
                <a:solidFill>
                  <a:schemeClr val="tx1"/>
                </a:solidFill>
              </a:rPr>
              <a:t>وقد قامت عدة دراسات حول فكرة الحضارة أدت الى ظهور العديد من النظريات، تحدد مفهوم الحضارة، حسب المبادئ التي يراها أصحابها ويؤمنون بها. وأرنولد توينبي ومالك بن نبي من بين هؤلاء.</a:t>
            </a:r>
            <a:br>
              <a:rPr lang="ar-DZ" sz="2000" dirty="0">
                <a:solidFill>
                  <a:schemeClr val="tx1"/>
                </a:solidFill>
              </a:rPr>
            </a:br>
            <a:br>
              <a:rPr lang="fr-FR" sz="2000" dirty="0">
                <a:solidFill>
                  <a:schemeClr val="tx1"/>
                </a:solidFill>
              </a:rPr>
            </a:br>
            <a:r>
              <a:rPr lang="ar-DZ" sz="2200" b="1" dirty="0">
                <a:solidFill>
                  <a:srgbClr val="002060"/>
                </a:solidFill>
              </a:rPr>
              <a:t>أهمية الدراسة:</a:t>
            </a:r>
            <a:br>
              <a:rPr lang="fr-FR" sz="2200" dirty="0">
                <a:solidFill>
                  <a:schemeClr val="tx1"/>
                </a:solidFill>
              </a:rPr>
            </a:br>
            <a:r>
              <a:rPr lang="ar-DZ" sz="2000" dirty="0">
                <a:solidFill>
                  <a:schemeClr val="tx1"/>
                </a:solidFill>
              </a:rPr>
              <a:t>تتمثل أهمية تناول هذا الموضوع، في كونه يمس قضية مستقبل المجتمعات المتحضرة والمتخلفة على حد سواء. وكلها تطمح الى مخرج مما تعانيه في واقعاها، كما سيأتي بيانه من خلال التعرض لذكر أهمية كل من أرنولد توينبي ومالك بن نبي، وانشغالهما بمشكلات الحضارة في هذا العصر. فقد عاشا المشاكل وكل الاحداث المعاصرة، فكان نتاجهما الفكري مبنيا عليها.</a:t>
            </a:r>
            <a:br>
              <a:rPr lang="fr-FR" sz="2000" dirty="0">
                <a:solidFill>
                  <a:schemeClr val="tx1"/>
                </a:solidFill>
              </a:rPr>
            </a:br>
            <a:r>
              <a:rPr lang="ar-DZ" sz="1800" b="1" dirty="0"/>
              <a:t> </a:t>
            </a:r>
            <a:br>
              <a:rPr lang="fr-FR" sz="1800" dirty="0"/>
            </a:br>
            <a:r>
              <a:rPr lang="ar-DZ" sz="2200" b="1" dirty="0">
                <a:solidFill>
                  <a:srgbClr val="002060"/>
                </a:solidFill>
              </a:rPr>
              <a:t>أهداف الدراسة : </a:t>
            </a:r>
            <a:br>
              <a:rPr lang="fr-FR" sz="2200" b="1" dirty="0"/>
            </a:br>
            <a:r>
              <a:rPr lang="ar-DZ" sz="2000" dirty="0">
                <a:solidFill>
                  <a:schemeClr val="tx1"/>
                </a:solidFill>
              </a:rPr>
              <a:t>تهدف هذه الدراسة الى بيان الفرق بين أهداف فلسفة الحضارة عند الغرب والشرق، من خلال نموذجين معاصرين، هما مالك بن نبي وأرنولد توينبي، وبيان طبيعة نظريتيهما في الحضارة. </a:t>
            </a:r>
            <a:endParaRPr lang="fr-FR" sz="2000" dirty="0">
              <a:solidFill>
                <a:schemeClr val="tx1"/>
              </a:solidFill>
            </a:endParaRPr>
          </a:p>
        </p:txBody>
      </p:sp>
    </p:spTree>
    <p:extLst>
      <p:ext uri="{BB962C8B-B14F-4D97-AF65-F5344CB8AC3E}">
        <p14:creationId xmlns:p14="http://schemas.microsoft.com/office/powerpoint/2010/main" val="1358593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72979" y="0"/>
            <a:ext cx="8852897" cy="1320800"/>
          </a:xfrm>
        </p:spPr>
        <p:txBody>
          <a:bodyPr>
            <a:normAutofit fontScale="90000"/>
          </a:bodyPr>
          <a:lstStyle/>
          <a:p>
            <a:pPr algn="ctr" rtl="1"/>
            <a:r>
              <a:rPr lang="ar-DZ" sz="1800" dirty="0"/>
              <a:t>. </a:t>
            </a:r>
            <a:br>
              <a:rPr lang="fr-FR" sz="1800" dirty="0"/>
            </a:br>
            <a:r>
              <a:rPr lang="ar-DZ" sz="2700" b="1" dirty="0">
                <a:solidFill>
                  <a:srgbClr val="C00000"/>
                </a:solidFill>
              </a:rPr>
              <a:t>الإشكالية </a:t>
            </a:r>
            <a:br>
              <a:rPr lang="ar-DZ" sz="2200" b="1" dirty="0">
                <a:solidFill>
                  <a:srgbClr val="C00000"/>
                </a:solidFill>
              </a:rPr>
            </a:br>
            <a:br>
              <a:rPr lang="fr-FR" sz="1800" dirty="0"/>
            </a:br>
            <a:r>
              <a:rPr lang="ar-DZ" sz="2200" dirty="0">
                <a:solidFill>
                  <a:schemeClr val="tx1"/>
                </a:solidFill>
              </a:rPr>
              <a:t>ما هي الخلفية التي كانت وراء اهتمام كل من أرنولد توينبي ومالك بن نبي بالحضارة؟ وهل كونهما عاشا في قترة زمنية واحدة يعني ان نظرتهما الى الحضارة تكون واحدة؟ وان وجد اختلاف في الرؤى فإلى ماذا يعود ذلك؟</a:t>
            </a:r>
            <a:br>
              <a:rPr lang="ar-DZ" sz="2200" dirty="0">
                <a:solidFill>
                  <a:schemeClr val="tx1"/>
                </a:solidFill>
              </a:rPr>
            </a:br>
            <a:br>
              <a:rPr lang="fr-FR" sz="2000" dirty="0">
                <a:solidFill>
                  <a:schemeClr val="tx1"/>
                </a:solidFill>
              </a:rPr>
            </a:br>
            <a:r>
              <a:rPr lang="ar-DZ" sz="2700" b="1" dirty="0">
                <a:solidFill>
                  <a:srgbClr val="C00000"/>
                </a:solidFill>
              </a:rPr>
              <a:t>منهجية البحث</a:t>
            </a:r>
            <a:br>
              <a:rPr lang="ar-DZ" sz="2700" b="1" dirty="0">
                <a:solidFill>
                  <a:srgbClr val="C00000"/>
                </a:solidFill>
              </a:rPr>
            </a:br>
            <a:br>
              <a:rPr lang="fr-FR" sz="1800" dirty="0"/>
            </a:br>
            <a:r>
              <a:rPr lang="ar-DZ" sz="2200" dirty="0">
                <a:solidFill>
                  <a:schemeClr val="tx1"/>
                </a:solidFill>
              </a:rPr>
              <a:t>كما هو معلوم في الدراسات الفلسفية، فإن المنهجية المتبعة هي الطريقة التحليلية النقدية. الغرض منها محاولة فهم أبعاد الفكر الحضاري عند كل من مالك بن نبي وأرنولد توينبي، ومعرفة كيفية تحليلهما للمجتمعين الغربي والشرقي، والتعرف على أسس ومفاهيم نظريتيهما الحضارية.</a:t>
            </a:r>
            <a:endParaRPr lang="fr-FR" sz="2200" dirty="0">
              <a:solidFill>
                <a:schemeClr val="tx1"/>
              </a:solidFill>
            </a:endParaRPr>
          </a:p>
        </p:txBody>
      </p:sp>
      <p:pic>
        <p:nvPicPr>
          <p:cNvPr id="6" name="Image 5"/>
          <p:cNvPicPr>
            <a:picLocks noChangeAspect="1"/>
          </p:cNvPicPr>
          <p:nvPr/>
        </p:nvPicPr>
        <p:blipFill>
          <a:blip r:embed="rId2"/>
          <a:stretch>
            <a:fillRect/>
          </a:stretch>
        </p:blipFill>
        <p:spPr>
          <a:xfrm>
            <a:off x="701163" y="4008602"/>
            <a:ext cx="3137588" cy="2756579"/>
          </a:xfrm>
          <a:prstGeom prst="rect">
            <a:avLst/>
          </a:prstGeom>
        </p:spPr>
      </p:pic>
      <p:pic>
        <p:nvPicPr>
          <p:cNvPr id="7" name="Image 6"/>
          <p:cNvPicPr>
            <a:picLocks noChangeAspect="1"/>
          </p:cNvPicPr>
          <p:nvPr/>
        </p:nvPicPr>
        <p:blipFill>
          <a:blip r:embed="rId3"/>
          <a:stretch>
            <a:fillRect/>
          </a:stretch>
        </p:blipFill>
        <p:spPr>
          <a:xfrm>
            <a:off x="6875018" y="3770001"/>
            <a:ext cx="3302724" cy="2985235"/>
          </a:xfrm>
          <a:prstGeom prst="rect">
            <a:avLst/>
          </a:prstGeom>
        </p:spPr>
      </p:pic>
    </p:spTree>
    <p:extLst>
      <p:ext uri="{BB962C8B-B14F-4D97-AF65-F5344CB8AC3E}">
        <p14:creationId xmlns:p14="http://schemas.microsoft.com/office/powerpoint/2010/main" val="42618961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53270" y="152400"/>
            <a:ext cx="8596668" cy="1320800"/>
          </a:xfrm>
        </p:spPr>
        <p:txBody>
          <a:bodyPr>
            <a:normAutofit fontScale="90000"/>
          </a:bodyPr>
          <a:lstStyle/>
          <a:p>
            <a:pPr algn="ctr" rtl="1"/>
            <a:r>
              <a:rPr lang="ar-DZ" sz="2200" b="1" dirty="0"/>
              <a:t> </a:t>
            </a:r>
            <a:br>
              <a:rPr lang="fr-FR" sz="2200" dirty="0"/>
            </a:br>
            <a:r>
              <a:rPr lang="ar-DZ" sz="2200" b="1" dirty="0">
                <a:solidFill>
                  <a:srgbClr val="C00000"/>
                </a:solidFill>
              </a:rPr>
              <a:t>دوافع اهتمام أرنولد توينبي ومالك بن نبي بفلسفة الحضارة</a:t>
            </a:r>
            <a:br>
              <a:rPr lang="ar-DZ" sz="1800" b="1" dirty="0">
                <a:solidFill>
                  <a:srgbClr val="C00000"/>
                </a:solidFill>
              </a:rPr>
            </a:br>
            <a:br>
              <a:rPr lang="fr-FR" sz="1800" dirty="0">
                <a:solidFill>
                  <a:schemeClr val="tx1"/>
                </a:solidFill>
              </a:rPr>
            </a:br>
            <a:r>
              <a:rPr lang="ar-DZ" sz="1800" dirty="0">
                <a:solidFill>
                  <a:schemeClr val="tx1"/>
                </a:solidFill>
              </a:rPr>
              <a:t>لقد كان وراء اهتمام مالك بن نبي وأرنولد توينبي بفلسفة الحضارة أسباب فكرية واجتماعية وحضارية، يمكن الإشارة الى بعض منها كما يلي :</a:t>
            </a:r>
            <a:br>
              <a:rPr lang="ar-DZ" sz="1800" dirty="0">
                <a:solidFill>
                  <a:schemeClr val="tx1"/>
                </a:solidFill>
              </a:rPr>
            </a:br>
            <a:br>
              <a:rPr lang="fr-FR" sz="1800" dirty="0">
                <a:solidFill>
                  <a:srgbClr val="00B0F0"/>
                </a:solidFill>
              </a:rPr>
            </a:br>
            <a:r>
              <a:rPr lang="ar-DZ" sz="2000" b="1" dirty="0">
                <a:solidFill>
                  <a:srgbClr val="FF0000"/>
                </a:solidFill>
              </a:rPr>
              <a:t>1-تشويه مفهوم الحضارة </a:t>
            </a:r>
            <a:br>
              <a:rPr lang="fr-FR" sz="1800" dirty="0">
                <a:solidFill>
                  <a:schemeClr val="tx1"/>
                </a:solidFill>
              </a:rPr>
            </a:br>
            <a:r>
              <a:rPr lang="ar-DZ" sz="1800" dirty="0">
                <a:solidFill>
                  <a:schemeClr val="tx1"/>
                </a:solidFill>
              </a:rPr>
              <a:t>منذ نهاية القرن التاسع عشر إلى بداية القرن العشرين كانت كلمة " حضارة الشعوب الإفريقية" تعني محاولة تطور أو تحضر هذه الشعوب من قبل الشعوب الأوروبية المتحضرة، وليس مجموع أساليب العيش والتفكير (وهو المثال نفسه الذي نجده في    القاموس الفرنسي في طبعة سنة 1959). </a:t>
            </a:r>
            <a:r>
              <a:rPr lang="fr-FR" sz="1800" dirty="0">
                <a:solidFill>
                  <a:schemeClr val="tx1"/>
                </a:solidFill>
              </a:rPr>
              <a:t>Le Petit Larousse </a:t>
            </a:r>
            <a:br>
              <a:rPr lang="fr-FR" sz="1800" dirty="0">
                <a:solidFill>
                  <a:schemeClr val="tx1"/>
                </a:solidFill>
              </a:rPr>
            </a:br>
            <a:r>
              <a:rPr lang="ar-DZ" sz="1800" dirty="0">
                <a:solidFill>
                  <a:schemeClr val="tx1"/>
                </a:solidFill>
              </a:rPr>
              <a:t>   إن الفكرة القائلة بأن الحضارة الحقيقية ليست إلا الحضارة الأوروبية قد أدت إلى ظهور نوع من التقسيم للمجتمعات إلى ثلاثة مستويات رئيسية هي: </a:t>
            </a:r>
            <a:r>
              <a:rPr lang="ar-DZ" sz="1800" b="1" dirty="0">
                <a:solidFill>
                  <a:schemeClr val="tx1"/>
                </a:solidFill>
              </a:rPr>
              <a:t>التوحش، الهمجية، والحضارة، </a:t>
            </a:r>
            <a:r>
              <a:rPr lang="ar-DZ" sz="1800" dirty="0">
                <a:solidFill>
                  <a:schemeClr val="tx1"/>
                </a:solidFill>
              </a:rPr>
              <a:t>وذلك ما تذهب إليه نظرية التطور والتي يعتبر جيبون أحد روادها.</a:t>
            </a:r>
            <a:br>
              <a:rPr lang="fr-FR" sz="1800" dirty="0">
                <a:solidFill>
                  <a:schemeClr val="tx1"/>
                </a:solidFill>
              </a:rPr>
            </a:br>
            <a:r>
              <a:rPr lang="ar-DZ" sz="1800" dirty="0">
                <a:solidFill>
                  <a:schemeClr val="tx1"/>
                </a:solidFill>
              </a:rPr>
              <a:t>    ويذكر معجم الحضارات الإفريقية: " </a:t>
            </a:r>
            <a:r>
              <a:rPr lang="ar-DZ" sz="1800" b="1" dirty="0">
                <a:solidFill>
                  <a:schemeClr val="tx1"/>
                </a:solidFill>
              </a:rPr>
              <a:t>يكفي أن حربين عالميتين وازمات اقتصادية وجرائم جماعية لا تخطر ببال قد حدثت خلال عشرات السنين الماضية لتضع حدا لذلك الزعم</a:t>
            </a:r>
            <a:r>
              <a:rPr lang="ar-DZ" sz="1800" dirty="0">
                <a:solidFill>
                  <a:schemeClr val="tx1"/>
                </a:solidFill>
              </a:rPr>
              <a:t>، أي</a:t>
            </a:r>
            <a:r>
              <a:rPr lang="ar-DZ" sz="1800" b="1" dirty="0">
                <a:solidFill>
                  <a:schemeClr val="tx1"/>
                </a:solidFill>
              </a:rPr>
              <a:t> التفوق المطلق للحضارة الأوروبية".</a:t>
            </a:r>
            <a:br>
              <a:rPr lang="fr-FR" sz="1800" dirty="0">
                <a:solidFill>
                  <a:schemeClr val="tx1"/>
                </a:solidFill>
              </a:rPr>
            </a:br>
            <a:r>
              <a:rPr lang="ar-DZ" sz="1800" dirty="0">
                <a:solidFill>
                  <a:schemeClr val="tx1"/>
                </a:solidFill>
              </a:rPr>
              <a:t>   ويعتبر أرنولد توينبي من أبرز الشخصيات الأوروبية التي استبعدت ونقدت ذلك الحكم الذي كاد يستقر في فكر الاوروبيين، ورأى بأن ذلك: " وهم راجع الى سيادة الحضارة الغربية الحديثة في المجالين الاقتصادي والسياسي، وهي أنانية تماثل ادعاء اليهود بأنهم شعب الله المختار، أو قدامى اليونان أن غيرهم من الامم برابرة".</a:t>
            </a:r>
            <a:br>
              <a:rPr lang="fr-FR" sz="1800" dirty="0">
                <a:solidFill>
                  <a:schemeClr val="tx1"/>
                </a:solidFill>
              </a:rPr>
            </a:br>
            <a:r>
              <a:rPr lang="ar-DZ" sz="1800" dirty="0">
                <a:solidFill>
                  <a:schemeClr val="tx1"/>
                </a:solidFill>
              </a:rPr>
              <a:t>وبالرغم من دحض هذا الزعم، إلا أن العالم الثالث لايزال يشعر بالنقص أمام العالم الغربي، وليس أدل على ذلك من محاولته النهوض بوسائل أوروبية، معنوية كانت أم مادية. وهذا ما حاول المفكر الجزائري مالك بن نبي أن يعالجه في سلسلة كتبه (مشكلات الحضارة).</a:t>
            </a:r>
            <a:br>
              <a:rPr lang="fr-FR" sz="1800" dirty="0">
                <a:solidFill>
                  <a:schemeClr val="tx1"/>
                </a:solidFill>
              </a:rPr>
            </a:br>
            <a:endParaRPr lang="fr-FR" sz="1800" dirty="0">
              <a:solidFill>
                <a:schemeClr val="tx1"/>
              </a:solidFill>
            </a:endParaRPr>
          </a:p>
        </p:txBody>
      </p:sp>
    </p:spTree>
    <p:extLst>
      <p:ext uri="{BB962C8B-B14F-4D97-AF65-F5344CB8AC3E}">
        <p14:creationId xmlns:p14="http://schemas.microsoft.com/office/powerpoint/2010/main" val="40891184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886326"/>
            <a:ext cx="9358223" cy="1320800"/>
          </a:xfrm>
        </p:spPr>
        <p:txBody>
          <a:bodyPr>
            <a:normAutofit fontScale="90000"/>
          </a:bodyPr>
          <a:lstStyle/>
          <a:p>
            <a:pPr algn="r" rtl="1"/>
            <a:r>
              <a:rPr lang="fr-FR" sz="2000" b="1" dirty="0"/>
              <a:t> </a:t>
            </a:r>
            <a:r>
              <a:rPr lang="ar-DZ" sz="2200" b="1" dirty="0">
                <a:solidFill>
                  <a:srgbClr val="FF0000"/>
                </a:solidFill>
              </a:rPr>
              <a:t>2 –الفراغ العقائدي و القلق على المصير     </a:t>
            </a:r>
            <a:br>
              <a:rPr lang="ar-DZ" sz="2000" b="1" dirty="0"/>
            </a:br>
            <a:r>
              <a:rPr lang="ar-DZ" sz="2000" b="1" dirty="0"/>
              <a:t>  </a:t>
            </a:r>
            <a:br>
              <a:rPr lang="ar-DZ" sz="2000" b="1" dirty="0"/>
            </a:br>
            <a:r>
              <a:rPr lang="ar-DZ" sz="2000" b="1" dirty="0">
                <a:solidFill>
                  <a:schemeClr val="tx1"/>
                </a:solidFill>
              </a:rPr>
              <a:t>  </a:t>
            </a:r>
            <a:r>
              <a:rPr lang="ar-DZ" sz="2000" dirty="0">
                <a:solidFill>
                  <a:schemeClr val="tx1"/>
                </a:solidFill>
              </a:rPr>
              <a:t>إن القلق هو صفة الجيل المعاصر في الغرب و الشرق على  حد  سواء، و المسؤولية عن المصير سؤال مثار هنا و هناك يقرر الجواب عليه ماهية الانسان المعاصر و يعين الغاية  من وجوده في التاريخ.</a:t>
            </a:r>
            <a:br>
              <a:rPr lang="fr-FR" sz="2000" dirty="0">
                <a:solidFill>
                  <a:schemeClr val="tx1"/>
                </a:solidFill>
              </a:rPr>
            </a:br>
            <a:r>
              <a:rPr lang="ar-DZ" sz="2000" dirty="0">
                <a:solidFill>
                  <a:schemeClr val="tx1"/>
                </a:solidFill>
              </a:rPr>
              <a:t>    لقد تنبه الى هذا المشكل كل من مالك بن نبي و أ. توينبي محاولين تحديده  ثم علاجه. لقد  نظر كلاهما الى سير الحضارات عموما و الى الواقع الحضاري في عالم اليوم بوجه أخص، فوجداه يعاني أخطر الازمات التي تعرض لها في وجوده، و هي الازمة  الروحية. و ذلك ما حاول أن يوضحه كل منهما في مؤلفاته.</a:t>
            </a:r>
            <a:br>
              <a:rPr lang="fr-FR" sz="2000" dirty="0">
                <a:solidFill>
                  <a:schemeClr val="tx1"/>
                </a:solidFill>
              </a:rPr>
            </a:br>
            <a:r>
              <a:rPr lang="ar-DZ" sz="2000" dirty="0">
                <a:solidFill>
                  <a:schemeClr val="tx1"/>
                </a:solidFill>
              </a:rPr>
              <a:t>  فخلاصة لما يراه أ. توينبي أن الانسان بما هو فعل و حرية و مسؤولية و إيمان و محبة ، و بما هو في جوهر إنسانيته تلك الطاقة الروحية الخلاقة القادرة على أن تولد و أن تسخر بالتالي جميع ما ينبثق منها من النشاطات العقلية و المادية في سبيل تحقيق الغاية المثلى من وجودها، هو المسؤول و هو المستطيع أن ينتصر على الازمة، و أن يخرج منها أقوى و اكمل. و لذلك يلح أ. توينبي على الانسان و يبصره بماهيته العظمى و يدله على  طريق الحق و الحياة – طريق الله،  ليسلكها و يرتقي عبر القلق، و عبر التناقض الى الغاية من  وجوده  و من وجود العالم. و هو الطريق نفسه الذي كان يدعو اليه مالك بن نبي من خلال التذكير بالآية القرآنية</a:t>
            </a:r>
            <a:r>
              <a:rPr lang="ar-DZ" sz="2000" b="1" dirty="0">
                <a:solidFill>
                  <a:schemeClr val="tx1"/>
                </a:solidFill>
              </a:rPr>
              <a:t>: "إن الله لا يغير ما بقوم حتى يغيروا ما بأنفسهم". </a:t>
            </a:r>
            <a:br>
              <a:rPr lang="fr-FR" sz="2000" b="1" dirty="0">
                <a:solidFill>
                  <a:schemeClr val="tx1"/>
                </a:solidFill>
              </a:rPr>
            </a:br>
            <a:r>
              <a:rPr lang="ar-DZ" sz="2000" b="1" dirty="0">
                <a:solidFill>
                  <a:schemeClr val="tx1"/>
                </a:solidFill>
              </a:rPr>
              <a:t> </a:t>
            </a:r>
            <a:br>
              <a:rPr lang="fr-FR" sz="2000" b="1" dirty="0">
                <a:solidFill>
                  <a:schemeClr val="tx1"/>
                </a:solidFill>
              </a:rPr>
            </a:br>
            <a:endParaRPr lang="fr-FR" sz="2000" b="1" dirty="0">
              <a:solidFill>
                <a:schemeClr val="tx1"/>
              </a:solidFill>
            </a:endParaRPr>
          </a:p>
        </p:txBody>
      </p:sp>
    </p:spTree>
    <p:extLst>
      <p:ext uri="{BB962C8B-B14F-4D97-AF65-F5344CB8AC3E}">
        <p14:creationId xmlns:p14="http://schemas.microsoft.com/office/powerpoint/2010/main" val="9400749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8283" y="0"/>
            <a:ext cx="9372599" cy="1320800"/>
          </a:xfrm>
        </p:spPr>
        <p:txBody>
          <a:bodyPr>
            <a:normAutofit fontScale="90000"/>
          </a:bodyPr>
          <a:lstStyle/>
          <a:p>
            <a:pPr algn="r"/>
            <a:r>
              <a:rPr lang="ar-DZ" sz="1400" b="1" dirty="0"/>
              <a:t> </a:t>
            </a:r>
            <a:br>
              <a:rPr lang="fr-FR" sz="1400" dirty="0"/>
            </a:br>
            <a:r>
              <a:rPr lang="ar-DZ" sz="2000" b="1" dirty="0">
                <a:solidFill>
                  <a:srgbClr val="C00000"/>
                </a:solidFill>
              </a:rPr>
              <a:t>1- ارنولد توينبي: ( 1889-1975م)</a:t>
            </a:r>
            <a:br>
              <a:rPr lang="fr-FR" sz="1400" dirty="0"/>
            </a:br>
            <a:r>
              <a:rPr lang="ar-DZ" sz="1800" dirty="0">
                <a:solidFill>
                  <a:schemeClr val="tx1"/>
                </a:solidFill>
              </a:rPr>
              <a:t>ارنولد توينبي  فيلسوف ومؤرخ انجليزي ولد في لندن وسط اسرة معروفة بمكانتها الثقافية. تلقى تعليمه في  </a:t>
            </a:r>
            <a:r>
              <a:rPr lang="ar-DZ" sz="1800" dirty="0" err="1">
                <a:solidFill>
                  <a:schemeClr val="tx1"/>
                </a:solidFill>
              </a:rPr>
              <a:t>مانشيستر</a:t>
            </a:r>
            <a:r>
              <a:rPr lang="ar-DZ" sz="1800" dirty="0">
                <a:solidFill>
                  <a:schemeClr val="tx1"/>
                </a:solidFill>
              </a:rPr>
              <a:t>، جامعة  اكسفورد، أين   اصبح  مدرسا  في عام  1912 م. و عمل  في  وزارة الخارجية البريطانية خلال الحرب العالمية الأولى. حضر مؤتمر الصلح الأول في  باريس، عام 1919 ومؤتمر الصلح الثاني عام 1946، وفي عام 1924 اصبح مديرا للمعهد الملكي للشؤون الخارجية الى غاية 1955.  قام  بجولات واسعة  النطاق، ألقى  محاضرات فيها  من  بينها: </a:t>
            </a:r>
            <a:br>
              <a:rPr lang="fr-FR" sz="1800" dirty="0">
                <a:solidFill>
                  <a:schemeClr val="tx1"/>
                </a:solidFill>
              </a:rPr>
            </a:br>
            <a:r>
              <a:rPr lang="ar-DZ" sz="1800" dirty="0">
                <a:solidFill>
                  <a:schemeClr val="tx1"/>
                </a:solidFill>
              </a:rPr>
              <a:t>( استعراض لتاريخ العالم في نصف القرن الأخير) و ( اسلوب الحياة الغربي في الميزان) و( مشكلة السكان والغذاء في العالم) و( الشرق الأوسط والسياسة العالمية).</a:t>
            </a:r>
            <a:br>
              <a:rPr lang="fr-FR" sz="1800" dirty="0">
                <a:solidFill>
                  <a:schemeClr val="tx1"/>
                </a:solidFill>
              </a:rPr>
            </a:br>
            <a:r>
              <a:rPr lang="ar-DZ" sz="1800" dirty="0">
                <a:solidFill>
                  <a:schemeClr val="tx1"/>
                </a:solidFill>
              </a:rPr>
              <a:t>توفي في 22 اكتوبر 1975، فهو مؤرخ وفيلسوف له وزنه، لما  يتمتع به  من مكانة علمية  في الفكر و التاريخ الإنسانيين. فهو من أعظم  المؤرخين العالميين  المعاصرين، قيم  الحضارات السابقة على الحضارة الأوروبية تقييما علميا  موضوعيا. وكتابه  ( دراسة التاريخ) من  أعظم المصادر التاريخية التي ظهرت في  النصف الأول من هذا القرن. وهو موسوعة مسهبة مؤلفة من عشرة مجلدات تناول فيها قضايا  تاريخية مهمة  في نشوء  الحضارات و تكوينها و نموها وتوقفها عن النمو و انحلالها.</a:t>
            </a:r>
            <a:br>
              <a:rPr lang="fr-FR" sz="1800" dirty="0">
                <a:solidFill>
                  <a:schemeClr val="tx1"/>
                </a:solidFill>
              </a:rPr>
            </a:br>
            <a:r>
              <a:rPr lang="ar-DZ" sz="1800" dirty="0">
                <a:solidFill>
                  <a:schemeClr val="tx1"/>
                </a:solidFill>
              </a:rPr>
              <a:t>وقد عالج تطورات المجتمعات البشرية في مؤلفاته العديدة، وحرص على استخلاص شيء يشبه القانون  العام   أو المذهب الشامل في  نظرية  الحضارات التي درسها: فلم  يكتف بذلك  بدور المؤرخ بل تعداه إلى فيلسوف التاريخ.</a:t>
            </a:r>
            <a:br>
              <a:rPr lang="fr-FR" sz="1800" dirty="0">
                <a:solidFill>
                  <a:schemeClr val="tx1"/>
                </a:solidFill>
              </a:rPr>
            </a:br>
            <a:r>
              <a:rPr lang="ar-DZ" sz="1800" dirty="0">
                <a:solidFill>
                  <a:schemeClr val="tx1"/>
                </a:solidFill>
              </a:rPr>
              <a:t>كان فكره صرخة تحذير من الخطر الكبير الذي يحيق بمستقبل العالم الغربي، ويهدد حضارة الدول الصناعية بالسقوط. وتعرض توينبي لأهم مشاكل العصر وفي مقدمتها ظاهرة العنف المتزايد، فقرن تزايد العنف  بتزايد التصنيع  في  الدول الغربية من  جهة، وبالظلم  الاجتماعي الذي يحيق بالأفراد و بالجماعات من جهة  ثانية.</a:t>
            </a:r>
            <a:br>
              <a:rPr lang="fr-FR" sz="1800" dirty="0">
                <a:solidFill>
                  <a:schemeClr val="tx1"/>
                </a:solidFill>
              </a:rPr>
            </a:br>
            <a:r>
              <a:rPr lang="ar-DZ" sz="1800" dirty="0">
                <a:solidFill>
                  <a:schemeClr val="tx1"/>
                </a:solidFill>
              </a:rPr>
              <a:t>كما تطرق لاستعراض وتحليل الأساليب الممكنة لتحقيق العدالة الاجتماعية والاستقرار والسلام في أنظمة  الدول  المعاصرة وطرح عددا من الحلول وفق نظريته الخاصة.</a:t>
            </a:r>
            <a:br>
              <a:rPr lang="fr-FR" sz="1800" dirty="0">
                <a:solidFill>
                  <a:schemeClr val="tx1"/>
                </a:solidFill>
              </a:rPr>
            </a:br>
            <a:r>
              <a:rPr lang="ar-DZ" sz="1800" dirty="0">
                <a:solidFill>
                  <a:schemeClr val="tx1"/>
                </a:solidFill>
              </a:rPr>
              <a:t>و قد اهتم منذ مطلع شبابه  بواقع البلاد العربية، فكان من  ثمار ذلك دراسته القيمة عن  أحوال الشرق الأوسط والعالم العربي بما في ذلك القضية  الفلسطينية، من خلال  مقالاته و مناظراته، فدافع عنها دون الإذعان لضغوط الصهاينة او الانصياع لضجيجهم ويقرر بأن علاج  العنف لا يمكن  تحقيقه  إلا بإزالة  أسباب  العنف، و بأن الظلم الذي مازالت إسرائيل  تلحقه  بالشعب الفلسطيني المشرد هو أساس لكل مشكلة. فالإسرائيليون يسلكون في الشرق الأوسط سلوك  أقلية حاكمة من المعمرين، ويعتمدون على القوة في فرض سيادتهم على المنطقة. </a:t>
            </a:r>
            <a:r>
              <a:rPr lang="ar-SA" sz="1800" dirty="0">
                <a:solidFill>
                  <a:schemeClr val="tx1"/>
                </a:solidFill>
              </a:rPr>
              <a:t> </a:t>
            </a:r>
            <a:endParaRPr lang="fr-FR" sz="1800" dirty="0">
              <a:solidFill>
                <a:schemeClr val="tx1"/>
              </a:solidFill>
            </a:endParaRPr>
          </a:p>
        </p:txBody>
      </p:sp>
    </p:spTree>
    <p:extLst>
      <p:ext uri="{BB962C8B-B14F-4D97-AF65-F5344CB8AC3E}">
        <p14:creationId xmlns:p14="http://schemas.microsoft.com/office/powerpoint/2010/main" val="1783928087"/>
      </p:ext>
    </p:extLst>
  </p:cSld>
  <p:clrMapOvr>
    <a:masterClrMapping/>
  </p:clrMapOvr>
</p:sld>
</file>

<file path=ppt/theme/theme1.xml><?xml version="1.0" encoding="utf-8"?>
<a:theme xmlns:a="http://schemas.openxmlformats.org/drawingml/2006/main" name="Facette">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208</TotalTime>
  <Words>4362</Words>
  <Application>Microsoft Office PowerPoint</Application>
  <PresentationFormat>Grand écran</PresentationFormat>
  <Paragraphs>21</Paragraphs>
  <Slides>24</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24</vt:i4>
      </vt:variant>
    </vt:vector>
  </HeadingPairs>
  <TitlesOfParts>
    <vt:vector size="30" baseType="lpstr">
      <vt:lpstr>Arial</vt:lpstr>
      <vt:lpstr>Calibri</vt:lpstr>
      <vt:lpstr>Sakkal Majalla</vt:lpstr>
      <vt:lpstr>Trebuchet MS</vt:lpstr>
      <vt:lpstr>Wingdings 3</vt:lpstr>
      <vt:lpstr>Facette</vt:lpstr>
      <vt:lpstr>Présentation PowerPoint</vt:lpstr>
      <vt:lpstr>                                                                                                                                                                                            تدريس الفلسفة في الطور الثالث طبقاً للقرار الوزاري رقم 1419  ومخرجات اللّجنة الوطنية البيداغوجية لمادة الفلسفة  مداخلة نموذجية تكوينية حول المحور الأول ” فلسفة الحوار والتواصل ” في الملتقى التكويني حول « منطق العلاقة بين الحضارات «   الهدف :  تدريب الطلبة على اعداد مداخلة في ملتقى أو ورشة ، ندوة ، يوم دراسي ... إلخ  </vt:lpstr>
      <vt:lpstr>                                                                                     عنوان المداخلة   الفرق بين أهداف فلسفة الحضارة عند الغرب و الشرق   - أرنولد توينبي ومالك بن نبي أنموذجا   إعداد : أ.دة/ شيكو يمينة  أستاذة في المدرسة العليا للأساتذة – بو زريعة – الجزائر  c_yamina@hotmail.fr </vt:lpstr>
      <vt:lpstr>الملخص  إن اهتمام الفلاسفة بالحضارة في الفكر المعاصر لم يكن من قبيل المصادفة أو الترف الفكري، بل كان نتيجة ظروف اجتماعية وعلمية دفعتهم إلى ذلك. فمالك بن نبي وأرنولد توينبي عاشا في فترة زمنية واحدة، غير أن دوافع أرنولد توينبي كانت مغايرة لدوافع مالك بن نبي: فقد كان قلق أرنولد توينبي على مصير الحضارة الغربية بل والبشرية كلها هو السبب الذي دفعه الى كتابة نظرية في فلسفة الحضارة، بينما كان مالك بن نبي يطمح من وراء ذلك الى نهضة العالم الاسلامي من جديد. فكان من نتائج ذلك أن كانت لكل منهما نظرية فلسفية حول التعاقب الدوري للحضارات. غير أن مفاهيم وأسس نظريتيهما جاءت مختلفة بناء على ما تقدم ذكره.  كلمات مفتاحية : الحضارة -مصير الحضارة الغربية -أرنولد توينبي – النهضة – العالم الإسلامي – مالك بن نبي </vt:lpstr>
      <vt:lpstr>  المداخلة  مقدمة : ان موضوع الحضارة من أهم المواضيع التي تثار في عصرنا لما له من صلة قوية بواقعنا، فهو يتعلق بمصير الشعوب وما تطمح إليه من تقدم مادي بصفة عامة ومعنوي بصفة خاصة. وقد قامت عدة دراسات حول فكرة الحضارة أدت الى ظهور العديد من النظريات، تحدد مفهوم الحضارة، حسب المبادئ التي يراها أصحابها ويؤمنون بها. وأرنولد توينبي ومالك بن نبي من بين هؤلاء.  أهمية الدراسة: تتمثل أهمية تناول هذا الموضوع، في كونه يمس قضية مستقبل المجتمعات المتحضرة والمتخلفة على حد سواء. وكلها تطمح الى مخرج مما تعانيه في واقعاها، كما سيأتي بيانه من خلال التعرض لذكر أهمية كل من أرنولد توينبي ومالك بن نبي، وانشغالهما بمشكلات الحضارة في هذا العصر. فقد عاشا المشاكل وكل الاحداث المعاصرة، فكان نتاجهما الفكري مبنيا عليها.   أهداف الدراسة :  تهدف هذه الدراسة الى بيان الفرق بين أهداف فلسفة الحضارة عند الغرب والشرق، من خلال نموذجين معاصرين، هما مالك بن نبي وأرنولد توينبي، وبيان طبيعة نظريتيهما في الحضارة. </vt:lpstr>
      <vt:lpstr>.  الإشكالية   ما هي الخلفية التي كانت وراء اهتمام كل من أرنولد توينبي ومالك بن نبي بالحضارة؟ وهل كونهما عاشا في قترة زمنية واحدة يعني ان نظرتهما الى الحضارة تكون واحدة؟ وان وجد اختلاف في الرؤى فإلى ماذا يعود ذلك؟  منهجية البحث  كما هو معلوم في الدراسات الفلسفية، فإن المنهجية المتبعة هي الطريقة التحليلية النقدية. الغرض منها محاولة فهم أبعاد الفكر الحضاري عند كل من مالك بن نبي وأرنولد توينبي، ومعرفة كيفية تحليلهما للمجتمعين الغربي والشرقي، والتعرف على أسس ومفاهيم نظريتيهما الحضارية.</vt:lpstr>
      <vt:lpstr>  دوافع اهتمام أرنولد توينبي ومالك بن نبي بفلسفة الحضارة  لقد كان وراء اهتمام مالك بن نبي وأرنولد توينبي بفلسفة الحضارة أسباب فكرية واجتماعية وحضارية، يمكن الإشارة الى بعض منها كما يلي :  1-تشويه مفهوم الحضارة  منذ نهاية القرن التاسع عشر إلى بداية القرن العشرين كانت كلمة " حضارة الشعوب الإفريقية" تعني محاولة تطور أو تحضر هذه الشعوب من قبل الشعوب الأوروبية المتحضرة، وليس مجموع أساليب العيش والتفكير (وهو المثال نفسه الذي نجده في    القاموس الفرنسي في طبعة سنة 1959). Le Petit Larousse     إن الفكرة القائلة بأن الحضارة الحقيقية ليست إلا الحضارة الأوروبية قد أدت إلى ظهور نوع من التقسيم للمجتمعات إلى ثلاثة مستويات رئيسية هي: التوحش، الهمجية، والحضارة، وذلك ما تذهب إليه نظرية التطور والتي يعتبر جيبون أحد روادها.     ويذكر معجم الحضارات الإفريقية: " يكفي أن حربين عالميتين وازمات اقتصادية وجرائم جماعية لا تخطر ببال قد حدثت خلال عشرات السنين الماضية لتضع حدا لذلك الزعم، أي التفوق المطلق للحضارة الأوروبية".    ويعتبر أرنولد توينبي من أبرز الشخصيات الأوروبية التي استبعدت ونقدت ذلك الحكم الذي كاد يستقر في فكر الاوروبيين، ورأى بأن ذلك: " وهم راجع الى سيادة الحضارة الغربية الحديثة في المجالين الاقتصادي والسياسي، وهي أنانية تماثل ادعاء اليهود بأنهم شعب الله المختار، أو قدامى اليونان أن غيرهم من الامم برابرة". وبالرغم من دحض هذا الزعم، إلا أن العالم الثالث لايزال يشعر بالنقص أمام العالم الغربي، وليس أدل على ذلك من محاولته النهوض بوسائل أوروبية، معنوية كانت أم مادية. وهذا ما حاول المفكر الجزائري مالك بن نبي أن يعالجه في سلسلة كتبه (مشكلات الحضارة). </vt:lpstr>
      <vt:lpstr> 2 –الفراغ العقائدي و القلق على المصير           إن القلق هو صفة الجيل المعاصر في الغرب و الشرق على  حد  سواء، و المسؤولية عن المصير سؤال مثار هنا و هناك يقرر الجواب عليه ماهية الانسان المعاصر و يعين الغاية  من وجوده في التاريخ.     لقد تنبه الى هذا المشكل كل من مالك بن نبي و أ. توينبي محاولين تحديده  ثم علاجه. لقد  نظر كلاهما الى سير الحضارات عموما و الى الواقع الحضاري في عالم اليوم بوجه أخص، فوجداه يعاني أخطر الازمات التي تعرض لها في وجوده، و هي الازمة  الروحية. و ذلك ما حاول أن يوضحه كل منهما في مؤلفاته.   فخلاصة لما يراه أ. توينبي أن الانسان بما هو فعل و حرية و مسؤولية و إيمان و محبة ، و بما هو في جوهر إنسانيته تلك الطاقة الروحية الخلاقة القادرة على أن تولد و أن تسخر بالتالي جميع ما ينبثق منها من النشاطات العقلية و المادية في سبيل تحقيق الغاية المثلى من وجودها، هو المسؤول و هو المستطيع أن ينتصر على الازمة، و أن يخرج منها أقوى و اكمل. و لذلك يلح أ. توينبي على الانسان و يبصره بماهيته العظمى و يدله على  طريق الحق و الحياة – طريق الله،  ليسلكها و يرتقي عبر القلق، و عبر التناقض الى الغاية من  وجوده  و من وجود العالم. و هو الطريق نفسه الذي كان يدعو اليه مالك بن نبي من خلال التذكير بالآية القرآنية: "إن الله لا يغير ما بقوم حتى يغيروا ما بأنفسهم".    </vt:lpstr>
      <vt:lpstr>  1- ارنولد توينبي: ( 1889-1975م) ارنولد توينبي  فيلسوف ومؤرخ انجليزي ولد في لندن وسط اسرة معروفة بمكانتها الثقافية. تلقى تعليمه في  مانشيستر، جامعة  اكسفورد، أين   اصبح  مدرسا  في عام  1912 م. و عمل  في  وزارة الخارجية البريطانية خلال الحرب العالمية الأولى. حضر مؤتمر الصلح الأول في  باريس، عام 1919 ومؤتمر الصلح الثاني عام 1946، وفي عام 1924 اصبح مديرا للمعهد الملكي للشؤون الخارجية الى غاية 1955.  قام  بجولات واسعة  النطاق، ألقى  محاضرات فيها  من  بينها:  ( استعراض لتاريخ العالم في نصف القرن الأخير) و ( اسلوب الحياة الغربي في الميزان) و( مشكلة السكان والغذاء في العالم) و( الشرق الأوسط والسياسة العالمية). توفي في 22 اكتوبر 1975، فهو مؤرخ وفيلسوف له وزنه، لما  يتمتع به  من مكانة علمية  في الفكر و التاريخ الإنسانيين. فهو من أعظم  المؤرخين العالميين  المعاصرين، قيم  الحضارات السابقة على الحضارة الأوروبية تقييما علميا  موضوعيا. وكتابه  ( دراسة التاريخ) من  أعظم المصادر التاريخية التي ظهرت في  النصف الأول من هذا القرن. وهو موسوعة مسهبة مؤلفة من عشرة مجلدات تناول فيها قضايا  تاريخية مهمة  في نشوء  الحضارات و تكوينها و نموها وتوقفها عن النمو و انحلالها. وقد عالج تطورات المجتمعات البشرية في مؤلفاته العديدة، وحرص على استخلاص شيء يشبه القانون  العام   أو المذهب الشامل في  نظرية  الحضارات التي درسها: فلم  يكتف بذلك  بدور المؤرخ بل تعداه إلى فيلسوف التاريخ. كان فكره صرخة تحذير من الخطر الكبير الذي يحيق بمستقبل العالم الغربي، ويهدد حضارة الدول الصناعية بالسقوط. وتعرض توينبي لأهم مشاكل العصر وفي مقدمتها ظاهرة العنف المتزايد، فقرن تزايد العنف  بتزايد التصنيع  في  الدول الغربية من  جهة، وبالظلم  الاجتماعي الذي يحيق بالأفراد و بالجماعات من جهة  ثانية. كما تطرق لاستعراض وتحليل الأساليب الممكنة لتحقيق العدالة الاجتماعية والاستقرار والسلام في أنظمة  الدول  المعاصرة وطرح عددا من الحلول وفق نظريته الخاصة. و قد اهتم منذ مطلع شبابه  بواقع البلاد العربية، فكان من  ثمار ذلك دراسته القيمة عن  أحوال الشرق الأوسط والعالم العربي بما في ذلك القضية  الفلسطينية، من خلال  مقالاته و مناظراته، فدافع عنها دون الإذعان لضغوط الصهاينة او الانصياع لضجيجهم ويقرر بأن علاج  العنف لا يمكن  تحقيقه  إلا بإزالة  أسباب  العنف، و بأن الظلم الذي مازالت إسرائيل  تلحقه  بالشعب الفلسطيني المشرد هو أساس لكل مشكلة. فالإسرائيليون يسلكون في الشرق الأوسط سلوك  أقلية حاكمة من المعمرين، ويعتمدون على القوة في فرض سيادتهم على المنطقة.  </vt:lpstr>
      <vt:lpstr>  2 – مالك بن نبي: ( 1905 – 1973)                                          إن مالك بن نبي مفكر جزائري له وزنه في العالم الاسلامي، فهو من أبرز النماذج التي قدمها المغرب العربي للفكر العربي الاسلامي، تارة  باللسان الفرنسي و مرة  باللسان العربي.  لقد أسهم في علاج كثير من مشكلات العالم الاسلامي بسلسلة كتبه التي ألفها ووضعها تحت عنوان " مشكلات الحضارة ". فكانت تعبيرا دقيقا عن فكرة الحضارة التي آمن بها والتي اعتبرها الجزء الاساسي لدراسة مشكلات الشعوب.                                                وقد طارده الاستعمار الفرنسي، ولم يسمح له بالراحة في وطنه الجزائر. فرحل الى مصر وأقام بها، فكتب هناك " شروط النهضة" باللغة الفرنسية، وغيرها من الكتب، وصار بسلسلة كتبه ومحاضراته رائد مدرسة جديدة في الفكر النهضوي الاسلامي المعاصر.       ومالك بن نبي يختلف كثيرا عن الدعاة والمفكرين والكتاب، آنذاك. فهو مفكر أصيل له طابع العالم الاجتماعي الدقيق. " وفلسفته تقوم على النظر في التاريخ الانساني والتعمق في احداثه واسبابها، واستنباط الحقائق الاجتماعية التي نستطيع ان نفيد منها في معالجة أزمتنا الحاضرة على ضوء ما أصابنا في الماضي من فشل أو نجاح."     </vt:lpstr>
      <vt:lpstr>كيفية طرح مشكلة الحضارة عند مالك بن نبي وأرنولد توينبي     كيف طرحت مشكلة الحضارة في الغرب من قبل المؤرخ والفيلسوف الإنجليزي أرنولد توينبي؟ وكيف طرحت في الشرق الاسلامي من قبل المفكر الجزائري مالك بن نبي؟ لقد حاول كل من المفكرين علاج هذه المشكلة بطريقته الشخصية، ومن المؤكد أن لكل منهما دوافعه وأهدافه الخاصة من هذه الدراسة.  فمالك بن نبي نشأ وعاش في ظروف قاسية تتمثل في وطنه المحتل وسيطرة المستعمر واحتقاره لكل مظاهر الانتماء للعرب والإسلام ومحاربته لها، أضف إلى ذلك التخلف الحضاري الذي كان يسود الجزائر بل العالم الإسلامي كافة، لذلك ركز مالك بن نبي اهتمامه حول "مشكلة النهضة"، فجاءت نظريته تحمل في طياتها هذه الفكرة، لذلك نجده في دراسته لا يخرج عن إطار ثقافة وطنه الدينية التي أعطاها قيمة كبيرة، بل أبرزها لمواطنيه العرب في صورة جديدة يعتقد أنها قادرة على المضي بهم نحو النهضة. فالهدف من تعرض مالك بن نبي لمشكلة الحضارة هو النهضة بعالم يعيش في تخلف وكانت كتاباته موجهة بصفة خاصة إلى الشعوب التي خرجت حديثا من الاستعمار الذي خلف وراءه الجهل والتخلف والفقر، وهي لا تملك إلا شيئا واحدا إيجابيا هو الدين وتكاد تضيعه </vt:lpstr>
      <vt:lpstr>هو الآخر، في غمار الجهود المبذولة من أجل النهضة، دون أن تشترك الآراء في تحديد الأهداف والاتجاهات. لذلك يحاول مالك بن نبي أن يعيد للشعوب الإسلامية ثقتها بنفسها، خاصة ونحن نعيش في عالم يبدو فيه امتداد  الحضارة  الغربية  قانونا  تاريخيا لعصرنا، فيحذر من خطر التخلي عن الدين حتى لا يسود الفراغ الروحي، لذلك يبين مالك بن نبي اهمية الدين وكيف  يمكن استغلاله، لأنه القاعدة  الأساسية التي نبني من  خلالها عالم  الأشخاص، و بالتالي تنعكس العلاقات التي تسود هذا العالم على جميع النشاطات. أما بالنسبة  لأرنولد  توينبي، فإن الظروف التي  دفعته  إلى الاهتمام بفلسفة الحضارة فهي غير ظروف مالك بن نبي، وهدفه بالتالي غير هدف هذا الأخير: لقد أثارت  الحرب العالمية  الأولى فضلا عن كتاب الفيلسوف الألماني (أوزوالد شبنغلر 1880 – 1936م) " تدهور الغرب" قلق توينبي على مصير الحضارة  الغربية. فأكب على دراسة الحضارات السابقة للتعرف على أسباب تدهورها و فناء  بعضها. وكانت ثمرة هذه الدراسات موسوعته الضخمة في التاريخ " دراسة التاريخ". وهذا لا يعني أن توينبي ركز اهتمامه حول الغرب فقط  وكيفية  انقاذه، بل أولى اهتماما  كبيرا للمجتمعات غير الغربية، ونلاحظ ذلك من خلال محاضراته وكتاباته، ففي  محاضرة  بعنوان:" اسلوب الحياة  في الميزان" ألقاها في  مصر خلال زيارته  لها  شهر أفريل عام 1964، يضع توينبي أسلوب الحياة الغربي في كفة  الميزان، ليستخلص  مزاياه  وعيوبه و ينبه  أبناء الشرق وغيرهم من  الذين أخذوا  من  الحضارة  الغربية  بنصيب غير قليل، وبهرتهم  هذه  الحضارة وافتتنت بها نفوسهم، إلا أن هذه الحضارة الغربية ليست خيرا كلها. فلها عيوبها، والفرصة أمام هذه الشعوب مازالت سانحة، إذ أن في وسعهم أن يتجنبوا عيوب المجتمعات الغربية، و يسيروا في طريقهم الخاص من اقتباس ما يلائمهم فقط من حضارة  الغرب، و يقول أ. توينبي في هذه المحاضرة: " على أن هذه البلاد التي نجحت في أن تحرر نفسها من  سيطرة الغرب السياسية، قد استغلت حريتها على نحو غير متوقع على الإطلاق، فقد ناضلت هذه البلاد بعنف شديد ضد السيطرة السياسية للغرب، ويمكن القول بأن  كفاحها هذا قد  تكلل بالنجاح  في كل الحالات حتى الآن، وقد كان من المتوقع بعد أن تمكنت من أن تتحرر سياسيا من الغرب، أن تستخدم هذه الحرية الجديدة التي اكتسبتها في النضال ضد المدنية الغربية بوجه عام، أي أنه كان من المتوقع أن تستخدم هذه البلاد حريتها المكتسبة حديثا  لكي ترجع إلى اسلوبها  التقليدي في الحياة، وهو الأسلوب الذي كان سائدا في حياتها قبل أن يسيطر عليها الغرب، ولكن الذي حدث في جميع الحالات تقريبا كما  نعلم، هو أن البلاد التي تحررت حديثا قد  استخدمت حريتها للغرض العكسي</vt:lpstr>
      <vt:lpstr>تماما، أي أنها قد استخدمتها  لتقتبس  بمحض اختيارها عناصر من المدنية الغربية، أعني من أسلوب الحياة الحديثة. وقد فعلت ذلك بحماسة، وبلغت حماستها هذه حدا لم يكن الحكام الغربيون السابقون يجرؤون على ان يفرضوا به المدنية الغربية عليهم".      ثم يحذر توينبي في نفس المحاضرة الشعوب العربية من الانقياد الأعمى نحو تقليد الحضارة الغربية دون تمييز بين ما هو نافع وما هو ضار في قوله: " أعتقد أنه سيكون من سوء حظ الأغلبية غير الغربية من الجنس البشري، بل من سوء حظ الجنس البشري كله، وضمنه الغرب ذاته ... وأقول إن هذا يكون من سوء الحظ لأن المدنية الغربية شأنها شأن أية مدنية أخرى، فيها أوجه نافعة وأوجه ضارة."             وجاءت  كتابات مالك بن نبي و كأنها استجابة لهذا النداء من أ. توينبي. فمالك بن نبي حاول من خلال ما كتب أن يلفت انتباه العالم الاسلامي الى الطريق السليم نحو النهضة خلال اقتباسه من الحضارة الغربية. يقول في كتابه   ( شروط النهضة) في الفصل الذي عنوانه (من التكديس الى البناء) : " إن المقياس العام في عملية الحضارة هو ان الحضارة هي التي تلد منتجاتها. و سيكون من السخف و السخرية حتما أن نعكس هذه القاعدة، حين نريد أن نصنع حضارة من منتجاتها... و نحن في القرن العشرين نعيش في عالم يبدو فيه امتداد الحضارة الغربية قانونا تاريخيا لعصرنا. ففي الحجرة التي أكتب فيها الآن كل شيء غربي ، فيما عدا ( القلة) التي أراها أمامي. فمن العبث إذن أن نضع ستارا حديديا بين الحضارة التي يريد تحقيقها العالم الاسلامي و الحضارة الغربية. و لكن هذا يجسم المشكلة بأكملها، فليس من الواجب لكي ننشئ حضارة أن نشتري كل منتجات الاخرى. فإن هذا يعكس القضية ... و يقود في النهاية إلى عملية محالة كما و كيفا. " و ما يلاحظه مالك بن نبي أن العالم الاسلامي يعمل أكثر من نصف قرن على جمع أكوام من منتجات الحضارة الغربية، أكثر من أن يهدف إلى بناء حضارة. و قد تنتهي هذه العملية ضمنيا الى أن نحصل على نتيجة ما، " بمقتضى مايسمى بقانون الاعداد الكبيرة ، أي قانون الصدفة، فكوم ضخم من المنتجات المتزايدة دائما يمكن أن يحقق على طول الزمن و بدون قصد (حالة حضارة) . و لكننا نرى فرقا شاسعا بين هذه الحالة الحضارية و بين تجربة مخططة، كتلك التي ارتسمتها روسيا منذ اربعين عاما و الصين منذ عشر سنوات".  </vt:lpstr>
      <vt:lpstr>Présentation PowerPoint</vt:lpstr>
      <vt:lpstr>    نظرية الحضارة عند أرنولد توينبي و مالك بن نبي  1-  أرنولد توينبي وأوزوالد شبينغلر      يعترف ا. توينبي بما كان لشبينغلر و كتابه ( انحلال الغرب) من  إجلال  في  نفسه و تأثير على " دراسته في التاريخ" . غير أنه لم يجد فيه مبتغاه، فقال: " و لكنني عندما حاولت أن أجد في كتابه تفسيرا لعملية التطور الحضاري تيقنت أن ثمة عملا كبيرا ينتظرني للقيام به. و قد بدا لي شبنغلر تقريريا  الى  درجة  الغموض ، إذ يعتبر أن  الحضارات تنشأ و تتطور و تنحل و تزول وفقا لسنة ثابة لا تتبدل. إن ما اكتشفه اشبنغلر لا يخرج عن كونه قانونا  طبيعيا لا يترك لنا بحتميته مجالا لغير التصديق بما قال  العلم... وهذا الحكم الكيفي  يشعرنا  بالخيبة".    يأخذ  أ. توينبي إذن على شبنغلر حتميته في تفسير التاريخ الحضاري، و يخالفه الراي في أن يكون المصير هو قوة مطلقة السيطرة يخضع لها الانسان خضوعا تاما، و يرى أن تمثيل المجتمع بشخصية أو كيان حي ، لن يهيئ لنا تعبيرا مناسبا ، يبين علاقة المجتمع بأعضائه الافراد.     لذلك يرى توينبي ان الذات الانسانية إنما تحد  بعون الله  من  سلطان ذلك  المصير و تفعل  فيه و توجهه، و يرى أنها تفعل ذلك بما أودعه الله فيها  من قوى الروح الخلاقة  ومن دينامية الحرية القصوى.                                                                                        فجاءت نظريته تحمل هذا التفاؤل المخالف لتشاؤمية شبنغلر، فعكف على دراسة الحضارات السابقة في محاولة لمعرفة عوامل نشأتها و تدهورها و سقوطها.</vt:lpstr>
      <vt:lpstr>  2 – التفسير الحضاري لأرنولد توينبي لقد درس توينبي الحضارات و خرج منها  بموسوعة  كبيرة  هي " دراسة  التاريخ". و كانت  دراسته عبارة عن  تفسير لأحوال الحضارات من  نشوء و تطور و انحطاط. و قد كان هدفه هو العثور على قوانين يفسر بها سير الحضارات فخرج منها  بمجموعة من  المفاهيم  سماها مبادئ الحضارات، و هي كالآتي: 1 – التحدي والاستجابة.  2 – فضائل الشدائد، و هذه الأخيرة تتفرع الى خمس مبادئ، هي:        أ – حافز البلاد الصعبة       ب – حافز الاستيطان في ارض جديدة      ج – الحافز الناتج عن الضربات      ه – الضغط كعامل حافز      و – القصاص كعامل حافز 3 – الوسط الذهبي 4 – الاعتزال و العودة ( الاقليات المبدعة)  نشأة الحضارات و تطورها افترض  توينبي  خلال  البحث عن  العامل الايجابي في  نشوء  الحضارات فكرة ا لتحدي  و الاستجابة. فرأى أن الدافع الحيوي في عمليات النشوء الحضاري هو الاستحابة الظافرة لتحدي البيئة المناسبة ( الوسط الذهبي). و أن الظروف الصعبة لا السهلة هي التي تستحث الانسان على التحضر، بل إن رقة العيش حائل دون قيام الحضارة .إذ الشدائد هي وحدها التي تستثير الهمم. و تتمثل الظروف الصعبة في بيئة طبيعية ، أو ظروف بشرية. فالطبيعة القاسية تستحث الانسان على تعديل بيئته أو تغيير موطنه.على غرار الحضارة الصينية التي انبعثت من النهر الاصفر و حضارة الفراعنة من نهر النيل.  </vt:lpstr>
      <vt:lpstr>  1 – إن قصور التحدي يجعل الطرف  الآخر عاجزا تماما عن استجابة ناجحة. 2 – يحطم التحدي البالغ الشدة روح الطرف الآخر.  3 – يصل التحدي الى درجة معقولة تستثير الطاقات المبدعة و هذه هي وحدها الاستجابة الناجحة.  و يرى توينبي أن جميع أسباب الارتقاء تنبعث من أفراد مبدعين أو أقليات صغيرة من الافراد يتكون عملهم من جزئين: الاول – تحقيق إلهامهم أو كشفهم مهما يكن من أمر. الثاني – هداية المجتمع الذي ينتمون اليه الى سبيل الحياة الجديدة.   و يتصف فعل الفرد المبدع بأنه حركة مزدوجة قوامها الانسحاب و العودة . - الانسحاب ( الاعتزال ) بغية الاستنارة. - العودة رجاء إنارة رفقائه. تتجلى هذه الظاهرة في حياة عدد من الانبياء و الرسل و هداة الامم .    ولكن اذا كان تاريخ البشرية سلسلة من التحدي و الاستجابة ، فما الذي يفسر انهيار الحضارات حسب توينبي؟    سقوط الحضارات: إن العامل الرئيسي في انهيار الحضارة في نظر توينبي هو فقدان الاقلية الحاكمة الطاقة المبدعة فيها ، و بالتالي نجد المجتمع في حالة الانهيار يتشكل عل النحو الآتي: 1) أقلية مسيطرة فقدت قدرتها على الابداع و أصبحت تحكم بالقهر. 2) بروليتاريا داخلية ذليلة و لكنها عنيدة تتحين الفرصة للثورة. 3) بروليتاريا خارجية  انشقت على  المجتمع و تقاوم  الاندماج  فيه  و تتحين الفرصة للغزو.  أما بالنسبة لدور الدين في الحضارات ، فقد كان توينبي في المجلدات الستة الاولى، من دراسته يقصر مهمة الدين على حفظ  النوع – الحضاري، و جعلها بالنسبة اليه غاية . و لكنه عاد في المجلدات الاربعة  الاخيرة، التي أتم  بها موسوعته فصحح  هذا المبدأ قائلا بأنها ليست مجرد وسائل حضارية  فانية ، بل هي  نفسها  قبلة  الارتقاء  الحضاري. </vt:lpstr>
      <vt:lpstr>.   3 – التفسير الحضاري لمالك بن نبي  لقد اهتم مالك بن نبي بقضية الحضارة اهتماما كبيرا كما تقدم ذكره، و له تفسير خاص يتعلق بالحركة  التاريخية و بسير الحضارة. و ملخص ذلك أن التاريخ نشاط مستمر مسجل على صفحة الزمن بتاثير من عالم الاشخاص و عالم الافكار وعالم  الاشياء. مع العلم أن  هناك علاقات  في عالم  الاشخاص ، يسميها  مالك بن  نبي  بشبكة  العلاقات  الاجتماعية.   و صورة النشاط المشترك في التاريخ تكون تابعة لعالم الافكار. فالسلوك يتبع الافكار  و ينفذ ذلك عن طريق عالم الاشياء.   و يقرر مالك بن نبي أن شبكة العلاقات الاجتماعية هي التي  تعمل التاريخ الاول  الذي يقوم به المجتمع ساعة ميلاده، و أن جميع العلاقات السائدة بين الناس تعتبر علاقة ثقافية ، أي أنها خاضعة لأصول ثقافية معينة. إذ أن الثقافة في نظره هي : المحيط الذي  يصوغ كيان الفرد، كما أنها مجموع من القواعد الاخلاقية و الجمالية...الخ    و يرى مالك بن نبي أن تطور مجتمع ما على أية صورة هو دائما تطور مسجل كما و كيفا في شبكة علاقاته ، و عندما يرتخي التوتر في  خيوط  الشبكة ، فتصبح عاجزة عن القيام بالنشاط المشترك بصورة فعالة ، فذلك أمارة على أن المجتمع مريض و أنه ماض إلى نهايته.   إن تنظيم العلاقة التي تتيح للمجتمع أن يتم نشاطه المشترك تتم إذا تم تركيب الانسان و التراب   و الوقت. لكن هذا التركيب الذي يتفق من الوجهة التاريخية مع ظهور حضارة معينة لا ينتج تلقائيا، في نظر مالك بن نبي. أنه يتم على إثر حدوث " عارض غبر عادى" ، أو بعبارة  أخرى "ظرف استثنائي"، يتفق مع ظهور فكرة دينية في فجر حضارة معينة.    إن الدين في رأيه يخلق نظاما اجتماعيا يستحيل فيه الفرد إلى أفراد كثيرين. و لكن كلما ضعفت  العلاقة   الدينية  تضعف  العلاقة  الاجتماعية . و من هنا  تزداد  درجة   الفراغ الاجتماعي بين الافراد في محيط هذا المجتمع. و على العكس من  ذلك كلما  تقوى العلاقة الدينية فإن درجة الفراغ الاجتماعي تقل.   </vt:lpstr>
      <vt:lpstr> و يرى مالك بن نبي أن للحضارة دورة تمر بثلاث مراحل، تبدأ حينما تدخل فكرة دينية معينة ، أو عندما يدخل التاريخ مبدأ أخلاقي معين. و هذه المراحل هي كما يلي:  -المرحلة  الاولى: و هي مرحلة النهضة ، تتمثل  في  ظهور الروح ، و سيطرتها  على الغرائز ، و تحكمها  في  سير الاحداث. و تليها مرحلة الاوج  متمثلة  في  ظهور العقل و ازدهار العلوم ، و بداية  الغرائز من  جديد. و أخيرا تأتي مرحلة الغرائز ، و  فيها  تكون الروح  قد  فقدت  سيطرتها  نهائيا، فيخل  المجتمع ، و تنهار حضارته  في  انتظار نعمة روحية ، تشيع  في  أرجائه ، ليقبل على  الارض  بمهمة  لا  تعرف  الكلل، حيث  يبني الحضارة من جديد.      أبعاد مفاهيم الحضارة عند أ. توينبي و مالك بن نبي    إن المتأمل في المفاهيم التي قدمها  توينبي يلاحظ  كم  كان  متفائلا  و له  ثقة  في  نجاة البشرية و في استمرار الحضارة الغربية. فعلى سبيل المثال إن مفهوم التحدي و الاستجابة يعني أن  الانسان إذا  أراد الرقي و التقدم  الحضاري  و النجاة  من  المخاطر ، عليه  ان يتجاوز الصعاب  كتحديات ، بالاجتهاد  في  إيجاد  حلول  مناسبة ( الاستجابة الناجحة ) ، باستمرار دون  توقف،  لكل المشاكل التي  تتحداه عبر الزمن، مهما  كانت  طبيعة  تلك التحديات مادية  أو معنوية. أو على حد  تعبيره  تحديات طبيعية  أو بشرية.     كذلك الشأن بالنسبة لمالك بن نبي ، فإن إيمانه بإمكانية نهضة العالم الاسلامي من جديد، جعله يقدم مفاهيم نلمس من ورائها ذلك التطلع الى مستقبل أفضل. و لكن بعد تبصيره بنقائصه و سلبياته و ضرورة تجاوزها. </vt:lpstr>
      <vt:lpstr>  خاتمة واستنتاج  نستنتج مما تقدم ان الدوافع التي أدت بأرنولد توينبي الى الاهتمام بالحضارة كانت مختلفة عن دوافع مالك بن بي: فبالرغم من ان كلاهما كان قلقا على مجتمعه، ويطمح الى استشراف المستقبل، فإن تحليلهما لأوضاع مجتمعيهما كان مختلفا وبالتالي فإن طبيعة دراستيهما كانت مختلفة في أبعادها ومفاهيمها.  توصيات  - ان الواقع الذي نعيشه، يدعونا الى ضرورة العناية بمثل هذين الفيلسوفين، وذلك بضرورة التعريف بهما ومؤلفاتهما، وبالقضايا التي عالجاها. -الدراسات حول أرنولد توينبي ينبغي ان تكون أعمق، وتوفر لها الوسائل. - تنظيم ملتقيات أو ندوات أيام دراسية...الخ حول الموضوع، لمدى أهميته.</vt:lpstr>
      <vt:lpstr>المصادر و المراجع   </vt:lpstr>
      <vt:lpstr>Présentation PowerPoint</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nanou papicha</dc:creator>
  <cp:lastModifiedBy>HP</cp:lastModifiedBy>
  <cp:revision>66</cp:revision>
  <dcterms:created xsi:type="dcterms:W3CDTF">2023-05-01T20:57:34Z</dcterms:created>
  <dcterms:modified xsi:type="dcterms:W3CDTF">2023-05-02T16:35:35Z</dcterms:modified>
</cp:coreProperties>
</file>