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21"/>
  </p:notesMasterIdLst>
  <p:handoutMasterIdLst>
    <p:handoutMasterId r:id="rId22"/>
  </p:handoutMasterIdLst>
  <p:sldIdLst>
    <p:sldId id="317" r:id="rId2"/>
    <p:sldId id="318" r:id="rId3"/>
    <p:sldId id="319" r:id="rId4"/>
    <p:sldId id="320" r:id="rId5"/>
    <p:sldId id="321" r:id="rId6"/>
    <p:sldId id="322" r:id="rId7"/>
    <p:sldId id="275" r:id="rId8"/>
    <p:sldId id="323" r:id="rId9"/>
    <p:sldId id="302" r:id="rId10"/>
    <p:sldId id="261" r:id="rId11"/>
    <p:sldId id="303" r:id="rId12"/>
    <p:sldId id="262" r:id="rId13"/>
    <p:sldId id="304" r:id="rId14"/>
    <p:sldId id="263" r:id="rId15"/>
    <p:sldId id="305" r:id="rId16"/>
    <p:sldId id="264" r:id="rId17"/>
    <p:sldId id="307" r:id="rId18"/>
    <p:sldId id="265" r:id="rId19"/>
    <p:sldId id="266" r:id="rId20"/>
  </p:sldIdLst>
  <p:sldSz cx="9144000" cy="6858000" type="screen4x3"/>
  <p:notesSz cx="9313863" cy="6858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33"/>
    <a:srgbClr val="292929"/>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241" autoAdjust="0"/>
    <p:restoredTop sz="94660" autoAdjust="0"/>
  </p:normalViewPr>
  <p:slideViewPr>
    <p:cSldViewPr>
      <p:cViewPr>
        <p:scale>
          <a:sx n="93" d="100"/>
          <a:sy n="93" d="100"/>
        </p:scale>
        <p:origin x="-1152"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5240"/>
    </p:cViewPr>
  </p:sorterViewPr>
  <p:notesViewPr>
    <p:cSldViewPr>
      <p:cViewPr varScale="1">
        <p:scale>
          <a:sx n="58" d="100"/>
          <a:sy n="58" d="100"/>
        </p:scale>
        <p:origin x="-1764" y="-84"/>
      </p:cViewPr>
      <p:guideLst>
        <p:guide orient="horz" pos="2160"/>
        <p:guide pos="293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40370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299011" name="Rectangle 3"/>
          <p:cNvSpPr>
            <a:spLocks noGrp="1" noChangeArrowheads="1"/>
          </p:cNvSpPr>
          <p:nvPr>
            <p:ph type="dt" sz="quarter"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299012" name="Rectangle 4"/>
          <p:cNvSpPr>
            <a:spLocks noGrp="1" noChangeArrowheads="1"/>
          </p:cNvSpPr>
          <p:nvPr>
            <p:ph type="ftr" sz="quarter" idx="2"/>
          </p:nvPr>
        </p:nvSpPr>
        <p:spPr bwMode="auto">
          <a:xfrm>
            <a:off x="0" y="6513513"/>
            <a:ext cx="40370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299013" name="Rectangle 5"/>
          <p:cNvSpPr>
            <a:spLocks noGrp="1" noChangeArrowheads="1"/>
          </p:cNvSpPr>
          <p:nvPr>
            <p:ph type="sldNum" sz="quarter" idx="3"/>
          </p:nvPr>
        </p:nvSpPr>
        <p:spPr bwMode="auto">
          <a:xfrm>
            <a:off x="5275263" y="6513513"/>
            <a:ext cx="40370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C8694F48-2909-4FD6-B5B3-F5F9E8BD3581}" type="slidenum">
              <a:rPr lang="en-US"/>
              <a:pPr>
                <a:defRPr/>
              </a:pPr>
              <a:t>‹N°›</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40370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297987" name="Rectangle 3"/>
          <p:cNvSpPr>
            <a:spLocks noGrp="1" noChangeArrowheads="1"/>
          </p:cNvSpPr>
          <p:nvPr>
            <p:ph type="dt"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53252" name="Rectangle 4"/>
          <p:cNvSpPr>
            <a:spLocks noGrp="1" noRot="1" noChangeAspect="1" noChangeArrowheads="1" noTextEdit="1"/>
          </p:cNvSpPr>
          <p:nvPr>
            <p:ph type="sldImg" idx="2"/>
          </p:nvPr>
        </p:nvSpPr>
        <p:spPr bwMode="auto">
          <a:xfrm>
            <a:off x="2943225" y="514350"/>
            <a:ext cx="3429000" cy="2571750"/>
          </a:xfrm>
          <a:prstGeom prst="rect">
            <a:avLst/>
          </a:prstGeom>
          <a:noFill/>
          <a:ln w="9525">
            <a:solidFill>
              <a:srgbClr val="000000"/>
            </a:solidFill>
            <a:miter lim="800000"/>
            <a:headEnd/>
            <a:tailEnd/>
          </a:ln>
        </p:spPr>
      </p:sp>
      <p:sp>
        <p:nvSpPr>
          <p:cNvPr id="297989" name="Rectangle 5"/>
          <p:cNvSpPr>
            <a:spLocks noGrp="1" noChangeArrowheads="1"/>
          </p:cNvSpPr>
          <p:nvPr>
            <p:ph type="body" sz="quarter" idx="3"/>
          </p:nvPr>
        </p:nvSpPr>
        <p:spPr bwMode="auto">
          <a:xfrm>
            <a:off x="930275" y="3257550"/>
            <a:ext cx="7453313"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990" name="Rectangle 6"/>
          <p:cNvSpPr>
            <a:spLocks noGrp="1" noChangeArrowheads="1"/>
          </p:cNvSpPr>
          <p:nvPr>
            <p:ph type="ftr" sz="quarter" idx="4"/>
          </p:nvPr>
        </p:nvSpPr>
        <p:spPr bwMode="auto">
          <a:xfrm>
            <a:off x="0" y="6513513"/>
            <a:ext cx="40370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297991" name="Rectangle 7"/>
          <p:cNvSpPr>
            <a:spLocks noGrp="1" noChangeArrowheads="1"/>
          </p:cNvSpPr>
          <p:nvPr>
            <p:ph type="sldNum" sz="quarter" idx="5"/>
          </p:nvPr>
        </p:nvSpPr>
        <p:spPr bwMode="auto">
          <a:xfrm>
            <a:off x="5275263" y="6513513"/>
            <a:ext cx="40370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0BB82205-13FF-42BC-B991-D024468529D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B61C1133-D093-44A9-87C5-387C135B2996}" type="slidenum">
              <a:rPr lang="en-US"/>
              <a:pPr/>
              <a:t>11</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pPr>
              <a:defRPr/>
            </a:pPr>
            <a:endParaRPr lang="en-US"/>
          </a:p>
        </p:txBody>
      </p:sp>
      <p:sp>
        <p:nvSpPr>
          <p:cNvPr id="19" name="Espace réservé du pied de page 18"/>
          <p:cNvSpPr>
            <a:spLocks noGrp="1"/>
          </p:cNvSpPr>
          <p:nvPr>
            <p:ph type="ftr" sz="quarter" idx="11"/>
          </p:nvPr>
        </p:nvSpPr>
        <p:spPr/>
        <p:txBody>
          <a:bodyPr/>
          <a:lstStyle/>
          <a:p>
            <a:pPr>
              <a:defRPr/>
            </a:pPr>
            <a:endParaRPr lang="en-US"/>
          </a:p>
        </p:txBody>
      </p:sp>
      <p:sp>
        <p:nvSpPr>
          <p:cNvPr id="27" name="Espace réservé du numéro de diapositive 26"/>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en-US"/>
          </a:p>
        </p:txBody>
      </p:sp>
      <p:sp>
        <p:nvSpPr>
          <p:cNvPr id="6" name="Espace réservé du pied de page 5"/>
          <p:cNvSpPr>
            <a:spLocks noGrp="1"/>
          </p:cNvSpPr>
          <p:nvPr>
            <p:ph type="ftr" sz="quarter" idx="11"/>
          </p:nvPr>
        </p:nvSpPr>
        <p:spPr/>
        <p:txBody>
          <a:bodyPr/>
          <a:lstStyle/>
          <a:p>
            <a:pPr>
              <a:defRPr/>
            </a:pPr>
            <a:endParaRPr lang="en-US"/>
          </a:p>
        </p:txBody>
      </p:sp>
      <p:sp>
        <p:nvSpPr>
          <p:cNvPr id="7" name="Espace réservé du numéro de diapositive 6"/>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endParaRPr lang="en-US"/>
          </a:p>
        </p:txBody>
      </p:sp>
      <p:sp>
        <p:nvSpPr>
          <p:cNvPr id="8" name="Espace réservé du pied de page 7"/>
          <p:cNvSpPr>
            <a:spLocks noGrp="1"/>
          </p:cNvSpPr>
          <p:nvPr>
            <p:ph type="ftr" sz="quarter" idx="11"/>
          </p:nvPr>
        </p:nvSpPr>
        <p:spPr/>
        <p:txBody>
          <a:bodyPr/>
          <a:lstStyle/>
          <a:p>
            <a:pPr>
              <a:defRPr/>
            </a:pPr>
            <a:endParaRPr lang="en-US"/>
          </a:p>
        </p:txBody>
      </p:sp>
      <p:sp>
        <p:nvSpPr>
          <p:cNvPr id="9" name="Espace réservé du numéro de diapositive 8"/>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endParaRPr lang="en-US"/>
          </a:p>
        </p:txBody>
      </p:sp>
      <p:sp>
        <p:nvSpPr>
          <p:cNvPr id="4" name="Espace réservé du pied de page 3"/>
          <p:cNvSpPr>
            <a:spLocks noGrp="1"/>
          </p:cNvSpPr>
          <p:nvPr>
            <p:ph type="ftr" sz="quarter" idx="11"/>
          </p:nvPr>
        </p:nvSpPr>
        <p:spPr/>
        <p:txBody>
          <a:bodyPr/>
          <a:lstStyle/>
          <a:p>
            <a:pPr>
              <a:defRPr/>
            </a:pPr>
            <a:endParaRPr lang="en-US"/>
          </a:p>
        </p:txBody>
      </p:sp>
      <p:sp>
        <p:nvSpPr>
          <p:cNvPr id="5" name="Espace réservé du numéro de diapositive 4"/>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en-US"/>
          </a:p>
        </p:txBody>
      </p:sp>
      <p:sp>
        <p:nvSpPr>
          <p:cNvPr id="3" name="Espace réservé du pied de page 2"/>
          <p:cNvSpPr>
            <a:spLocks noGrp="1"/>
          </p:cNvSpPr>
          <p:nvPr>
            <p:ph type="ftr" sz="quarter" idx="11"/>
          </p:nvPr>
        </p:nvSpPr>
        <p:spPr/>
        <p:txBody>
          <a:bodyPr/>
          <a:lstStyle/>
          <a:p>
            <a:pPr>
              <a:defRPr/>
            </a:pPr>
            <a:endParaRPr lang="en-US"/>
          </a:p>
        </p:txBody>
      </p:sp>
      <p:sp>
        <p:nvSpPr>
          <p:cNvPr id="4" name="Espace réservé du numéro de diapositive 3"/>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en-US"/>
          </a:p>
        </p:txBody>
      </p:sp>
      <p:sp>
        <p:nvSpPr>
          <p:cNvPr id="6" name="Espace réservé du pied de page 5"/>
          <p:cNvSpPr>
            <a:spLocks noGrp="1"/>
          </p:cNvSpPr>
          <p:nvPr>
            <p:ph type="ftr" sz="quarter" idx="11"/>
          </p:nvPr>
        </p:nvSpPr>
        <p:spPr/>
        <p:txBody>
          <a:bodyPr/>
          <a:lstStyle/>
          <a:p>
            <a:pPr>
              <a:defRPr/>
            </a:pPr>
            <a:endParaRPr lang="en-US"/>
          </a:p>
        </p:txBody>
      </p:sp>
      <p:sp>
        <p:nvSpPr>
          <p:cNvPr id="7" name="Espace réservé du numéro de diapositive 6"/>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en-US"/>
          </a:p>
        </p:txBody>
      </p:sp>
      <p:sp>
        <p:nvSpPr>
          <p:cNvPr id="6" name="Espace réservé du pied de page 5"/>
          <p:cNvSpPr>
            <a:spLocks noGrp="1"/>
          </p:cNvSpPr>
          <p:nvPr>
            <p:ph type="ftr" sz="quarter" idx="11"/>
          </p:nvPr>
        </p:nvSpPr>
        <p:spPr/>
        <p:txBody>
          <a:bodyPr/>
          <a:lstStyle/>
          <a:p>
            <a:pPr>
              <a:defRPr/>
            </a:pPr>
            <a:endParaRPr lang="en-US"/>
          </a:p>
        </p:txBody>
      </p:sp>
      <p:sp>
        <p:nvSpPr>
          <p:cNvPr id="7" name="Espace réservé du numéro de diapositive 6"/>
          <p:cNvSpPr>
            <a:spLocks noGrp="1"/>
          </p:cNvSpPr>
          <p:nvPr>
            <p:ph type="sldNum" sz="quarter" idx="12"/>
          </p:nvPr>
        </p:nvSpPr>
        <p:spPr>
          <a:xfrm>
            <a:off x="8077200" y="6356350"/>
            <a:ext cx="609600" cy="365125"/>
          </a:xfrm>
        </p:spPr>
        <p:txBody>
          <a:bodyPr/>
          <a:lstStyle/>
          <a:p>
            <a:pPr>
              <a:defRPr/>
            </a:pPr>
            <a:fld id="{84354DC4-B210-4A2C-8E31-A0458C1DE462}" type="slidenum">
              <a:rPr lang="en-US" smtClean="0"/>
              <a:pPr>
                <a:defRPr/>
              </a:pPr>
              <a:t>‹N°›</a:t>
            </a:fld>
            <a:endParaRPr lang="en-US"/>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84354DC4-B210-4A2C-8E31-A0458C1DE462}" type="slidenum">
              <a:rPr lang="en-US" smtClean="0"/>
              <a:pPr>
                <a:defRPr/>
              </a:pPr>
              <a:t>‹N°›</a:t>
            </a:fld>
            <a:endParaRPr lang="en-US"/>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07963" y="381000"/>
            <a:ext cx="7770812" cy="4876800"/>
          </a:xfrm>
        </p:spPr>
        <p:txBody>
          <a:bodyPr>
            <a:noAutofit/>
          </a:bodyPr>
          <a:lstStyle/>
          <a:p>
            <a:pPr algn="ctr" eaLnBrk="1" hangingPunct="1"/>
            <a:r>
              <a:rPr lang="en-US" sz="8000" dirty="0" smtClean="0">
                <a:solidFill>
                  <a:srgbClr val="C00000"/>
                </a:solidFill>
              </a:rPr>
              <a:t>Second Language Acquisition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0" y="228600"/>
            <a:ext cx="9144000" cy="6629400"/>
          </a:xfrm>
          <a:solidFill>
            <a:schemeClr val="bg2">
              <a:lumMod val="90000"/>
            </a:schemeClr>
          </a:solidFill>
        </p:spPr>
        <p:txBody>
          <a:bodyPr>
            <a:normAutofit/>
          </a:bodyPr>
          <a:lstStyle/>
          <a:p>
            <a:pPr algn="just" eaLnBrk="1" hangingPunct="1">
              <a:lnSpc>
                <a:spcPct val="80000"/>
              </a:lnSpc>
              <a:buNone/>
            </a:pPr>
            <a:r>
              <a:rPr lang="en-US" sz="2800" b="1" dirty="0" smtClean="0">
                <a:latin typeface="Times New Roman" pitchFamily="18" charset="0"/>
              </a:rPr>
              <a:t>           </a:t>
            </a:r>
            <a:r>
              <a:rPr lang="en-US" sz="2800" b="1" dirty="0" smtClean="0">
                <a:solidFill>
                  <a:srgbClr val="C00000"/>
                </a:solidFill>
                <a:latin typeface="Times New Roman" pitchFamily="18" charset="0"/>
              </a:rPr>
              <a:t>2-</a:t>
            </a:r>
            <a:r>
              <a:rPr lang="en-US" sz="2800" b="1" dirty="0" smtClean="0">
                <a:latin typeface="Times New Roman" pitchFamily="18" charset="0"/>
              </a:rPr>
              <a:t> </a:t>
            </a:r>
            <a:r>
              <a:rPr lang="en-US" sz="2800" b="1" dirty="0" err="1" smtClean="0">
                <a:solidFill>
                  <a:srgbClr val="C00000"/>
                </a:solidFill>
                <a:latin typeface="Times New Roman" pitchFamily="18" charset="0"/>
              </a:rPr>
              <a:t>Behaviourist</a:t>
            </a:r>
            <a:r>
              <a:rPr lang="en-US" sz="2800" b="1" dirty="0" smtClean="0">
                <a:solidFill>
                  <a:srgbClr val="C00000"/>
                </a:solidFill>
                <a:latin typeface="Times New Roman" pitchFamily="18" charset="0"/>
              </a:rPr>
              <a:t> </a:t>
            </a:r>
            <a:r>
              <a:rPr lang="en-US" sz="2800" b="1" dirty="0" smtClean="0">
                <a:solidFill>
                  <a:srgbClr val="C00000"/>
                </a:solidFill>
                <a:latin typeface="Times New Roman" pitchFamily="18" charset="0"/>
              </a:rPr>
              <a:t>Theory </a:t>
            </a:r>
            <a:r>
              <a:rPr lang="en-US" dirty="0" smtClean="0">
                <a:latin typeface="Times New Roman" pitchFamily="18" charset="0"/>
              </a:rPr>
              <a:t>dominated both psychology and linguistics in the 1950’s. This theory suggests that external stimuli (extrinsic) can elicit an internal response which in turn can elicit an internal stimuli (intrinsic) that lead to external responses.</a:t>
            </a:r>
          </a:p>
          <a:p>
            <a:pPr algn="just" eaLnBrk="1" hangingPunct="1">
              <a:lnSpc>
                <a:spcPct val="80000"/>
              </a:lnSpc>
              <a:buSzPct val="200000"/>
              <a:buFont typeface="Wingdings" pitchFamily="2" charset="2"/>
              <a:buChar char="Ø"/>
            </a:pPr>
            <a:endParaRPr lang="en-US" sz="3000" dirty="0" smtClean="0">
              <a:latin typeface="Times New Roman" pitchFamily="18" charset="0"/>
            </a:endParaRPr>
          </a:p>
          <a:p>
            <a:pPr algn="just" eaLnBrk="1" hangingPunct="1">
              <a:lnSpc>
                <a:spcPct val="80000"/>
              </a:lnSpc>
              <a:buSzPct val="200000"/>
              <a:buFont typeface="Wingdings" pitchFamily="2" charset="2"/>
              <a:buChar char="Ø"/>
            </a:pPr>
            <a:r>
              <a:rPr lang="en-US" sz="2400" dirty="0" smtClean="0">
                <a:latin typeface="Times New Roman" pitchFamily="18" charset="0"/>
              </a:rPr>
              <a:t>The learning process has been described by S-R-R theorists as a process forming stimulus-response-reward chains. These chains come about because of the nature of the environment and the nature of the learner.</a:t>
            </a:r>
          </a:p>
          <a:p>
            <a:pPr algn="just" eaLnBrk="1" hangingPunct="1">
              <a:lnSpc>
                <a:spcPct val="80000"/>
              </a:lnSpc>
              <a:buSzPct val="200000"/>
              <a:buFont typeface="Wingdings" pitchFamily="2" charset="2"/>
              <a:buChar char="Ø"/>
            </a:pPr>
            <a:endParaRPr lang="en-US" sz="2400" dirty="0" smtClean="0">
              <a:latin typeface="Times New Roman" pitchFamily="18" charset="0"/>
            </a:endParaRPr>
          </a:p>
          <a:p>
            <a:pPr algn="just" eaLnBrk="1" hangingPunct="1">
              <a:lnSpc>
                <a:spcPct val="80000"/>
              </a:lnSpc>
              <a:buSzPct val="200000"/>
              <a:buFont typeface="Wingdings" pitchFamily="2" charset="2"/>
              <a:buChar char="Ø"/>
            </a:pPr>
            <a:r>
              <a:rPr lang="en-US" sz="2400" dirty="0" smtClean="0">
                <a:latin typeface="Times New Roman" pitchFamily="18" charset="0"/>
              </a:rPr>
              <a:t>The environment provides the stimuli and the learner provides the responses. Comprehension or production of certain aspects of language and the environment provide the reward.</a:t>
            </a:r>
          </a:p>
          <a:p>
            <a:pPr algn="just" eaLnBrk="1" hangingPunct="1">
              <a:lnSpc>
                <a:spcPct val="80000"/>
              </a:lnSpc>
              <a:buSzPct val="200000"/>
              <a:buFont typeface="Wingdings" pitchFamily="2" charset="2"/>
              <a:buChar char="Ø"/>
            </a:pPr>
            <a:endParaRPr lang="en-US" sz="2400" dirty="0" smtClean="0">
              <a:latin typeface="Times New Roman" pitchFamily="18" charset="0"/>
            </a:endParaRPr>
          </a:p>
          <a:p>
            <a:pPr algn="just" eaLnBrk="1" hangingPunct="1">
              <a:lnSpc>
                <a:spcPct val="80000"/>
              </a:lnSpc>
              <a:buSzPct val="200000"/>
              <a:buFont typeface="Wingdings" pitchFamily="2" charset="2"/>
              <a:buChar char="Ø"/>
            </a:pPr>
            <a:r>
              <a:rPr lang="en-US" sz="2400" dirty="0" smtClean="0">
                <a:latin typeface="Times New Roman" pitchFamily="18" charset="0"/>
              </a:rPr>
              <a:t>The environment plays a major role in the exercise of the learners’ abilities since it provides the stimuli that can shape responses selectively rewarding some responses and not others.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0" y="0"/>
            <a:ext cx="9144000" cy="6858000"/>
          </a:xfrm>
          <a:solidFill>
            <a:schemeClr val="bg2">
              <a:lumMod val="90000"/>
            </a:schemeClr>
          </a:solidFill>
        </p:spPr>
        <p:txBody>
          <a:bodyPr>
            <a:normAutofit/>
          </a:bodyPr>
          <a:lstStyle/>
          <a:p>
            <a:pPr marL="609600" indent="-609600" eaLnBrk="1" hangingPunct="1">
              <a:lnSpc>
                <a:spcPct val="80000"/>
              </a:lnSpc>
              <a:buSzPct val="200000"/>
              <a:buFont typeface="Wingdings" pitchFamily="2" charset="2"/>
              <a:buChar char="Ø"/>
            </a:pPr>
            <a:r>
              <a:rPr lang="en-US" sz="2000" dirty="0" smtClean="0">
                <a:latin typeface="Times New Roman" pitchFamily="18" charset="0"/>
              </a:rPr>
              <a:t>When the learner learns a language, this learning includes a set of stimulus-response-reward (S-R-R) chains.</a:t>
            </a:r>
          </a:p>
          <a:p>
            <a:pPr marL="609600" indent="-609600" eaLnBrk="1" hangingPunct="1">
              <a:lnSpc>
                <a:spcPct val="80000"/>
              </a:lnSpc>
              <a:buSzPct val="200000"/>
              <a:buFont typeface="Wingdings" pitchFamily="2" charset="2"/>
              <a:buChar char="Ø"/>
            </a:pPr>
            <a:endParaRPr lang="en-US" sz="2000" dirty="0" smtClean="0">
              <a:latin typeface="Times New Roman" pitchFamily="18" charset="0"/>
            </a:endParaRPr>
          </a:p>
          <a:p>
            <a:pPr marL="609600" indent="-609600" eaLnBrk="1" hangingPunct="1">
              <a:lnSpc>
                <a:spcPct val="80000"/>
              </a:lnSpc>
              <a:buSzPct val="200000"/>
              <a:buFont typeface="Wingdings" pitchFamily="2" charset="2"/>
              <a:buChar char="Ø"/>
            </a:pPr>
            <a:r>
              <a:rPr lang="en-US" sz="2000" dirty="0" smtClean="0">
                <a:latin typeface="Times New Roman" pitchFamily="18" charset="0"/>
              </a:rPr>
              <a:t>Imitation provides the learner with a repertoire of appropriate, productive responses. The learner learns to imitate or approximate the productive responses provided by the environment.</a:t>
            </a:r>
          </a:p>
          <a:p>
            <a:pPr marL="609600" indent="-609600" eaLnBrk="1" hangingPunct="1">
              <a:lnSpc>
                <a:spcPct val="80000"/>
              </a:lnSpc>
              <a:buSzPct val="200000"/>
              <a:buFont typeface="Wingdings" pitchFamily="2" charset="2"/>
              <a:buChar char="Ø"/>
            </a:pPr>
            <a:endParaRPr lang="en-US" sz="2000" dirty="0" smtClean="0">
              <a:latin typeface="Times New Roman" pitchFamily="18" charset="0"/>
            </a:endParaRPr>
          </a:p>
          <a:p>
            <a:pPr marL="609600" indent="-609600" eaLnBrk="1" hangingPunct="1">
              <a:lnSpc>
                <a:spcPct val="80000"/>
              </a:lnSpc>
              <a:buSzPct val="200000"/>
              <a:buFont typeface="Wingdings" pitchFamily="2" charset="2"/>
              <a:buChar char="Ø"/>
            </a:pPr>
            <a:r>
              <a:rPr lang="en-US" sz="2000" dirty="0" smtClean="0">
                <a:latin typeface="Times New Roman" pitchFamily="18" charset="0"/>
              </a:rPr>
              <a:t>The characteristics of human and non-human learners include the ability to:</a:t>
            </a:r>
          </a:p>
          <a:p>
            <a:pPr marL="609600" indent="-609600" eaLnBrk="1" hangingPunct="1">
              <a:lnSpc>
                <a:spcPct val="80000"/>
              </a:lnSpc>
              <a:buSzPct val="200000"/>
              <a:buFont typeface="Wingdings" pitchFamily="2" charset="2"/>
              <a:buBlip>
                <a:blip r:embed="rId3"/>
              </a:buBlip>
            </a:pPr>
            <a:endParaRPr lang="en-US" sz="2000" dirty="0" smtClean="0">
              <a:latin typeface="Times New Roman" pitchFamily="18" charset="0"/>
            </a:endParaRPr>
          </a:p>
          <a:p>
            <a:pPr marL="990600" lvl="1" indent="-533400" eaLnBrk="1" hangingPunct="1">
              <a:lnSpc>
                <a:spcPct val="80000"/>
              </a:lnSpc>
              <a:buSzTx/>
              <a:buFont typeface="Wingdings" pitchFamily="2" charset="2"/>
              <a:buAutoNum type="arabicPeriod"/>
            </a:pPr>
            <a:r>
              <a:rPr lang="en-US" sz="2000" dirty="0" smtClean="0">
                <a:latin typeface="Times New Roman" pitchFamily="18" charset="0"/>
              </a:rPr>
              <a:t>respond to stimuli in a certain way;</a:t>
            </a:r>
          </a:p>
          <a:p>
            <a:pPr marL="609600" indent="-609600" eaLnBrk="1" hangingPunct="1">
              <a:lnSpc>
                <a:spcPct val="80000"/>
              </a:lnSpc>
              <a:buSzTx/>
              <a:buFont typeface="Wingdings" pitchFamily="2" charset="2"/>
              <a:buAutoNum type="arabicPeriod"/>
            </a:pPr>
            <a:endParaRPr lang="en-US" sz="2000" dirty="0" smtClean="0">
              <a:latin typeface="Times New Roman" pitchFamily="18" charset="0"/>
            </a:endParaRPr>
          </a:p>
          <a:p>
            <a:pPr marL="990600" lvl="1" indent="-533400" eaLnBrk="1" hangingPunct="1">
              <a:lnSpc>
                <a:spcPct val="80000"/>
              </a:lnSpc>
              <a:buSzTx/>
              <a:buFont typeface="Wingdings" pitchFamily="2" charset="2"/>
              <a:buAutoNum type="arabicPeriod"/>
            </a:pPr>
            <a:r>
              <a:rPr lang="en-US" sz="2000" dirty="0" smtClean="0">
                <a:latin typeface="Times New Roman" pitchFamily="18" charset="0"/>
              </a:rPr>
              <a:t>intuitively evaluate the reward potential of responses;</a:t>
            </a:r>
          </a:p>
          <a:p>
            <a:pPr marL="990600" lvl="1" indent="-533400" eaLnBrk="1" hangingPunct="1">
              <a:lnSpc>
                <a:spcPct val="80000"/>
              </a:lnSpc>
              <a:buSzTx/>
              <a:buFont typeface="Wingdings" pitchFamily="2" charset="2"/>
              <a:buAutoNum type="arabicPeriod"/>
            </a:pPr>
            <a:endParaRPr lang="en-US" sz="2000" dirty="0" smtClean="0">
              <a:latin typeface="Times New Roman" pitchFamily="18" charset="0"/>
            </a:endParaRPr>
          </a:p>
          <a:p>
            <a:pPr marL="990600" lvl="1" indent="-533400" eaLnBrk="1" hangingPunct="1">
              <a:lnSpc>
                <a:spcPct val="80000"/>
              </a:lnSpc>
              <a:buSzTx/>
              <a:buFont typeface="Wingdings" pitchFamily="2" charset="2"/>
              <a:buAutoNum type="arabicPeriod"/>
            </a:pPr>
            <a:r>
              <a:rPr lang="en-US" sz="2000" dirty="0" smtClean="0">
                <a:latin typeface="Times New Roman" pitchFamily="18" charset="0"/>
              </a:rPr>
              <a:t>extract the important parameters that made up the stimulus response (positive reward chains); and</a:t>
            </a:r>
          </a:p>
          <a:p>
            <a:pPr marL="990600" lvl="1" indent="-533400" eaLnBrk="1" hangingPunct="1">
              <a:lnSpc>
                <a:spcPct val="80000"/>
              </a:lnSpc>
              <a:buSzTx/>
              <a:buFont typeface="Wingdings" pitchFamily="2" charset="2"/>
              <a:buAutoNum type="arabicPeriod"/>
            </a:pPr>
            <a:endParaRPr lang="en-US" sz="2000" dirty="0" smtClean="0">
              <a:latin typeface="Times New Roman" pitchFamily="18" charset="0"/>
            </a:endParaRPr>
          </a:p>
          <a:p>
            <a:pPr marL="990600" lvl="1" indent="-533400" eaLnBrk="1" hangingPunct="1">
              <a:lnSpc>
                <a:spcPct val="80000"/>
              </a:lnSpc>
              <a:buSzTx/>
              <a:buFont typeface="Wingdings" pitchFamily="2" charset="2"/>
              <a:buAutoNum type="arabicPeriod"/>
            </a:pPr>
            <a:r>
              <a:rPr lang="en-US" sz="2000" dirty="0" smtClean="0">
                <a:latin typeface="Times New Roman" pitchFamily="18" charset="0"/>
              </a:rPr>
              <a:t>generalize these parameters to similar situations to form classes of </a:t>
            </a:r>
          </a:p>
          <a:p>
            <a:pPr marL="990600" lvl="1" indent="-533400" eaLnBrk="1" hangingPunct="1">
              <a:lnSpc>
                <a:spcPct val="80000"/>
              </a:lnSpc>
              <a:buSzTx/>
              <a:buFont typeface="Wingdings" pitchFamily="2" charset="2"/>
              <a:buNone/>
            </a:pPr>
            <a:r>
              <a:rPr lang="en-US" sz="2000" dirty="0" smtClean="0">
                <a:latin typeface="Times New Roman" pitchFamily="18" charset="0"/>
              </a:rPr>
              <a:t>         S-R-R chains.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52400" y="228600"/>
            <a:ext cx="8991600" cy="6400800"/>
          </a:xfrm>
          <a:solidFill>
            <a:schemeClr val="bg1"/>
          </a:solidFill>
        </p:spPr>
        <p:txBody>
          <a:bodyPr/>
          <a:lstStyle/>
          <a:p>
            <a:pPr eaLnBrk="1" hangingPunct="1">
              <a:lnSpc>
                <a:spcPct val="80000"/>
              </a:lnSpc>
            </a:pPr>
            <a:endParaRPr lang="en-US" sz="1200" dirty="0" smtClean="0">
              <a:latin typeface="Times New Roman" pitchFamily="18" charset="0"/>
            </a:endParaRPr>
          </a:p>
          <a:p>
            <a:pPr algn="just" eaLnBrk="1" hangingPunct="1">
              <a:lnSpc>
                <a:spcPct val="80000"/>
              </a:lnSpc>
              <a:buFont typeface="Wingdings" pitchFamily="2" charset="2"/>
              <a:buNone/>
            </a:pPr>
            <a:r>
              <a:rPr lang="en-US" sz="2000" b="1" dirty="0" smtClean="0"/>
              <a:t>      </a:t>
            </a:r>
            <a:r>
              <a:rPr lang="en-US" sz="2800" b="1" dirty="0" smtClean="0">
                <a:solidFill>
                  <a:srgbClr val="C00000"/>
                </a:solidFill>
                <a:latin typeface="Times New Roman" pitchFamily="18" charset="0"/>
                <a:cs typeface="Times New Roman" pitchFamily="18" charset="0"/>
              </a:rPr>
              <a:t>3</a:t>
            </a:r>
            <a:r>
              <a:rPr lang="en-US" sz="2000" b="1" dirty="0" smtClean="0"/>
              <a:t>- </a:t>
            </a:r>
            <a:r>
              <a:rPr lang="en-US" sz="2000" b="1" dirty="0" err="1" smtClean="0">
                <a:solidFill>
                  <a:srgbClr val="C00000"/>
                </a:solidFill>
                <a:effectLst>
                  <a:outerShdw blurRad="38100" dist="38100" dir="2700000" algn="tl">
                    <a:srgbClr val="000000">
                      <a:alpha val="43137"/>
                    </a:srgbClr>
                  </a:outerShdw>
                </a:effectLst>
              </a:rPr>
              <a:t>Nativist</a:t>
            </a:r>
            <a:r>
              <a:rPr lang="en-US" sz="2000" b="1" dirty="0" smtClean="0">
                <a:solidFill>
                  <a:srgbClr val="C00000"/>
                </a:solidFill>
                <a:effectLst>
                  <a:outerShdw blurRad="38100" dist="38100" dir="2700000" algn="tl">
                    <a:srgbClr val="000000">
                      <a:alpha val="43137"/>
                    </a:srgbClr>
                  </a:outerShdw>
                </a:effectLst>
              </a:rPr>
              <a:t> </a:t>
            </a:r>
            <a:r>
              <a:rPr lang="en-US" sz="2000" b="1" dirty="0" smtClean="0">
                <a:solidFill>
                  <a:srgbClr val="C00000"/>
                </a:solidFill>
                <a:effectLst>
                  <a:outerShdw blurRad="38100" dist="38100" dir="2700000" algn="tl">
                    <a:srgbClr val="000000">
                      <a:alpha val="43137"/>
                    </a:srgbClr>
                  </a:outerShdw>
                </a:effectLst>
              </a:rPr>
              <a:t>Theory  </a:t>
            </a:r>
            <a:r>
              <a:rPr lang="en-US" sz="2000" dirty="0" smtClean="0">
                <a:latin typeface="Times New Roman" pitchFamily="18" charset="0"/>
              </a:rPr>
              <a:t>views language acquisition as innately determined. Theorists believe that human beings are born with a built-in device of some kind that predisposes them to acquire language.</a:t>
            </a:r>
          </a:p>
          <a:p>
            <a:pPr eaLnBrk="1" hangingPunct="1">
              <a:lnSpc>
                <a:spcPct val="80000"/>
              </a:lnSpc>
              <a:buSzPct val="150000"/>
              <a:buNone/>
            </a:pPr>
            <a:endParaRPr lang="en-US" sz="2000" dirty="0" smtClean="0">
              <a:latin typeface="Times New Roman" pitchFamily="18" charset="0"/>
            </a:endParaRPr>
          </a:p>
          <a:p>
            <a:pPr algn="just" eaLnBrk="1" hangingPunct="1">
              <a:lnSpc>
                <a:spcPct val="80000"/>
              </a:lnSpc>
              <a:buSzPct val="150000"/>
              <a:buFont typeface="Wingdings" pitchFamily="2" charset="2"/>
              <a:buChar char="Ø"/>
            </a:pPr>
            <a:r>
              <a:rPr lang="en-US" sz="2400" dirty="0" smtClean="0">
                <a:latin typeface="Times New Roman" pitchFamily="18" charset="0"/>
              </a:rPr>
              <a:t>This predisposition is a systematic perception of language around us, resulting in the construction of an internalized system of language.</a:t>
            </a:r>
          </a:p>
          <a:p>
            <a:pPr algn="just" eaLnBrk="1" hangingPunct="1">
              <a:lnSpc>
                <a:spcPct val="80000"/>
              </a:lnSpc>
              <a:buSzPct val="150000"/>
              <a:buFont typeface="Wingdings" pitchFamily="2" charset="2"/>
              <a:buChar char="Ø"/>
            </a:pPr>
            <a:endParaRPr lang="en-US" sz="2400" dirty="0" smtClean="0">
              <a:latin typeface="Times New Roman" pitchFamily="18" charset="0"/>
            </a:endParaRPr>
          </a:p>
          <a:p>
            <a:pPr algn="just" eaLnBrk="1" hangingPunct="1">
              <a:lnSpc>
                <a:spcPct val="80000"/>
              </a:lnSpc>
              <a:buSzPct val="150000"/>
              <a:buFont typeface="Wingdings" pitchFamily="2" charset="2"/>
              <a:buChar char="Ø"/>
            </a:pPr>
            <a:r>
              <a:rPr lang="en-US" sz="2400" dirty="0" err="1" smtClean="0">
                <a:latin typeface="Times New Roman" pitchFamily="18" charset="0"/>
              </a:rPr>
              <a:t>Nativists</a:t>
            </a:r>
            <a:r>
              <a:rPr lang="en-US" sz="2400" dirty="0" smtClean="0">
                <a:latin typeface="Times New Roman" pitchFamily="18" charset="0"/>
              </a:rPr>
              <a:t> are on the opposite end of the theoretical continuum and use more of a rationalist approach in explaining the mystery of language acquisition.</a:t>
            </a:r>
          </a:p>
          <a:p>
            <a:pPr algn="just" eaLnBrk="1" hangingPunct="1">
              <a:lnSpc>
                <a:spcPct val="80000"/>
              </a:lnSpc>
              <a:buSzPct val="150000"/>
              <a:buFont typeface="Wingdings" pitchFamily="2" charset="2"/>
              <a:buChar char="Ø"/>
            </a:pPr>
            <a:endParaRPr lang="en-US" sz="2400" dirty="0" smtClean="0">
              <a:latin typeface="Times New Roman" pitchFamily="18" charset="0"/>
            </a:endParaRPr>
          </a:p>
          <a:p>
            <a:pPr algn="just" eaLnBrk="1" hangingPunct="1">
              <a:lnSpc>
                <a:spcPct val="80000"/>
              </a:lnSpc>
              <a:buSzPct val="150000"/>
              <a:buFont typeface="Wingdings" pitchFamily="2" charset="2"/>
              <a:buChar char="Ø"/>
            </a:pPr>
            <a:r>
              <a:rPr lang="en-US" sz="2400" dirty="0" smtClean="0">
                <a:latin typeface="Times New Roman" pitchFamily="18" charset="0"/>
              </a:rPr>
              <a:t>Chomsky (1965) claimed the existence of innate properties of language that explain a child’s mastery of his/her native language in a short time despite the highly abstract nature of the rules of language. </a:t>
            </a:r>
          </a:p>
          <a:p>
            <a:pPr algn="just" eaLnBrk="1" hangingPunct="1">
              <a:lnSpc>
                <a:spcPct val="80000"/>
              </a:lnSpc>
              <a:buSzPct val="150000"/>
              <a:buFont typeface="Wingdings" pitchFamily="2" charset="2"/>
              <a:buChar char="Ø"/>
            </a:pPr>
            <a:endParaRPr lang="en-US" sz="2400" dirty="0" smtClean="0">
              <a:latin typeface="Times New Roman" pitchFamily="18" charset="0"/>
            </a:endParaRPr>
          </a:p>
          <a:p>
            <a:pPr algn="just" eaLnBrk="1" hangingPunct="1">
              <a:lnSpc>
                <a:spcPct val="80000"/>
              </a:lnSpc>
              <a:buSzPct val="150000"/>
              <a:buFont typeface="Wingdings" pitchFamily="2" charset="2"/>
              <a:buChar char="Ø"/>
            </a:pPr>
            <a:r>
              <a:rPr lang="en-US" sz="2400" dirty="0" smtClean="0">
                <a:latin typeface="Times New Roman" pitchFamily="18" charset="0"/>
              </a:rPr>
              <a:t>This innate knowledge, according to Chomsky, is embodied in a “little black box” of sorts called a Language Acquisition Device (LAD).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0" y="381000"/>
            <a:ext cx="9144000" cy="6477000"/>
          </a:xfrm>
          <a:solidFill>
            <a:schemeClr val="bg1"/>
          </a:solidFill>
        </p:spPr>
        <p:txBody>
          <a:bodyPr/>
          <a:lstStyle/>
          <a:p>
            <a:pPr marL="609600" indent="-609600" eaLnBrk="1" hangingPunct="1">
              <a:lnSpc>
                <a:spcPct val="90000"/>
              </a:lnSpc>
              <a:buSzPct val="150000"/>
              <a:buNone/>
            </a:pPr>
            <a:r>
              <a:rPr lang="en-US" sz="2000" dirty="0" smtClean="0">
                <a:latin typeface="Times New Roman" pitchFamily="18" charset="0"/>
              </a:rPr>
              <a:t>           McNeill </a:t>
            </a:r>
            <a:r>
              <a:rPr lang="en-US" sz="2000" dirty="0" smtClean="0">
                <a:latin typeface="Times New Roman" pitchFamily="18" charset="0"/>
              </a:rPr>
              <a:t>(1966) described the LAD as consisting of four innate linguistic properties:</a:t>
            </a:r>
          </a:p>
          <a:p>
            <a:pPr marL="609600" indent="-609600" eaLnBrk="1" hangingPunct="1">
              <a:lnSpc>
                <a:spcPct val="90000"/>
              </a:lnSpc>
              <a:buSzPct val="150000"/>
              <a:buNone/>
            </a:pPr>
            <a:endParaRPr lang="en-US" sz="2000" dirty="0" smtClean="0">
              <a:latin typeface="Times New Roman" pitchFamily="18" charset="0"/>
            </a:endParaRPr>
          </a:p>
          <a:p>
            <a:pPr marL="990600" lvl="1" indent="-533400" algn="just" eaLnBrk="1" hangingPunct="1">
              <a:lnSpc>
                <a:spcPct val="90000"/>
              </a:lnSpc>
              <a:buClr>
                <a:schemeClr val="folHlink"/>
              </a:buClr>
              <a:buSzTx/>
              <a:buFont typeface="Wingdings" pitchFamily="2" charset="2"/>
              <a:buChar char="v"/>
            </a:pPr>
            <a:r>
              <a:rPr lang="en-US" sz="1600" dirty="0" smtClean="0">
                <a:latin typeface="Times New Roman" pitchFamily="18" charset="0"/>
              </a:rPr>
              <a:t>the ability to distinguish speech sounds from other sounds in the environment;</a:t>
            </a:r>
          </a:p>
          <a:p>
            <a:pPr marL="609600" indent="-609600" algn="just" eaLnBrk="1" hangingPunct="1">
              <a:lnSpc>
                <a:spcPct val="90000"/>
              </a:lnSpc>
              <a:buSzTx/>
              <a:buFont typeface="Wingdings" pitchFamily="2" charset="2"/>
              <a:buChar char="v"/>
            </a:pPr>
            <a:endParaRPr lang="en-US" sz="1600" dirty="0" smtClean="0">
              <a:latin typeface="Times New Roman" pitchFamily="18" charset="0"/>
            </a:endParaRPr>
          </a:p>
          <a:p>
            <a:pPr marL="990600" lvl="1" indent="-533400" algn="just" eaLnBrk="1" hangingPunct="1">
              <a:lnSpc>
                <a:spcPct val="90000"/>
              </a:lnSpc>
              <a:buClr>
                <a:schemeClr val="folHlink"/>
              </a:buClr>
              <a:buSzTx/>
              <a:buFont typeface="Wingdings" pitchFamily="2" charset="2"/>
              <a:buChar char="v"/>
            </a:pPr>
            <a:r>
              <a:rPr lang="en-US" sz="1600" dirty="0" smtClean="0">
                <a:latin typeface="Times New Roman" pitchFamily="18" charset="0"/>
              </a:rPr>
              <a:t>the ability to organize linguistic events into various classes that can be refined later;</a:t>
            </a:r>
          </a:p>
          <a:p>
            <a:pPr marL="609600" indent="-609600" algn="just" eaLnBrk="1" hangingPunct="1">
              <a:lnSpc>
                <a:spcPct val="90000"/>
              </a:lnSpc>
              <a:buSzTx/>
              <a:buFont typeface="Wingdings" pitchFamily="2" charset="2"/>
              <a:buChar char="v"/>
            </a:pPr>
            <a:endParaRPr lang="en-US" sz="1600" dirty="0" smtClean="0">
              <a:latin typeface="Times New Roman" pitchFamily="18" charset="0"/>
            </a:endParaRPr>
          </a:p>
          <a:p>
            <a:pPr marL="990600" lvl="1" indent="-533400" algn="just" eaLnBrk="1" hangingPunct="1">
              <a:lnSpc>
                <a:spcPct val="90000"/>
              </a:lnSpc>
              <a:buClr>
                <a:schemeClr val="folHlink"/>
              </a:buClr>
              <a:buSzTx/>
              <a:buFont typeface="Wingdings" pitchFamily="2" charset="2"/>
              <a:buChar char="v"/>
            </a:pPr>
            <a:r>
              <a:rPr lang="en-US" sz="1600" dirty="0" smtClean="0">
                <a:latin typeface="Times New Roman" pitchFamily="18" charset="0"/>
              </a:rPr>
              <a:t>knowledge that only a certain kind of linguistic system is possible and that other kinds are not; and</a:t>
            </a:r>
          </a:p>
          <a:p>
            <a:pPr marL="609600" indent="-609600" algn="just" eaLnBrk="1" hangingPunct="1">
              <a:lnSpc>
                <a:spcPct val="90000"/>
              </a:lnSpc>
              <a:buSzTx/>
              <a:buFont typeface="Wingdings" pitchFamily="2" charset="2"/>
              <a:buChar char="v"/>
            </a:pPr>
            <a:endParaRPr lang="en-US" sz="1600" dirty="0" smtClean="0">
              <a:latin typeface="Times New Roman" pitchFamily="18" charset="0"/>
            </a:endParaRPr>
          </a:p>
          <a:p>
            <a:pPr marL="990600" lvl="1" indent="-533400" algn="just" eaLnBrk="1" hangingPunct="1">
              <a:lnSpc>
                <a:spcPct val="90000"/>
              </a:lnSpc>
              <a:buClr>
                <a:schemeClr val="folHlink"/>
              </a:buClr>
              <a:buSzTx/>
              <a:buFont typeface="Wingdings" pitchFamily="2" charset="2"/>
              <a:buChar char="v"/>
            </a:pPr>
            <a:r>
              <a:rPr lang="en-US" sz="1600" dirty="0" smtClean="0">
                <a:latin typeface="Times New Roman" pitchFamily="18" charset="0"/>
              </a:rPr>
              <a:t>the ability to engage in constant evaluation of the developing linguistic system in order to construct the simplest possible system out of the linguistic data that are encountered.</a:t>
            </a:r>
          </a:p>
          <a:p>
            <a:pPr marL="609600" indent="-609600" eaLnBrk="1" hangingPunct="1">
              <a:lnSpc>
                <a:spcPct val="90000"/>
              </a:lnSpc>
            </a:pPr>
            <a:endParaRPr lang="en-US" sz="1600" dirty="0" smtClean="0">
              <a:latin typeface="Times New Roman" pitchFamily="18" charset="0"/>
            </a:endParaRPr>
          </a:p>
          <a:p>
            <a:pPr marL="609600" indent="-609600" algn="just" eaLnBrk="1" hangingPunct="1">
              <a:lnSpc>
                <a:spcPct val="90000"/>
              </a:lnSpc>
              <a:buSzPct val="150000"/>
              <a:buNone/>
            </a:pPr>
            <a:r>
              <a:rPr lang="en-US" sz="2000" dirty="0" smtClean="0">
                <a:latin typeface="Times New Roman" pitchFamily="18" charset="0"/>
              </a:rPr>
              <a:t>      </a:t>
            </a:r>
            <a:r>
              <a:rPr lang="en-US" sz="2000" dirty="0" smtClean="0">
                <a:latin typeface="Times New Roman" pitchFamily="18" charset="0"/>
              </a:rPr>
              <a:t>                 </a:t>
            </a:r>
            <a:r>
              <a:rPr lang="en-US" sz="2000" dirty="0" err="1" smtClean="0">
                <a:latin typeface="Times New Roman" pitchFamily="18" charset="0"/>
              </a:rPr>
              <a:t>Nativists</a:t>
            </a:r>
            <a:r>
              <a:rPr lang="en-US" sz="2000" dirty="0" smtClean="0">
                <a:latin typeface="Times New Roman" pitchFamily="18" charset="0"/>
              </a:rPr>
              <a:t> have contributed to the discoveries of how the system of child language works. Theorists such as Chomsky, McNeill, and others helped us understand that a child’s language, at any given point, is a legitimate system in its own right.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0" y="457200"/>
            <a:ext cx="9144000" cy="6400800"/>
          </a:xfrm>
          <a:solidFill>
            <a:schemeClr val="accent6">
              <a:lumMod val="20000"/>
              <a:lumOff val="80000"/>
            </a:schemeClr>
          </a:solidFill>
        </p:spPr>
        <p:txBody>
          <a:bodyPr/>
          <a:lstStyle/>
          <a:p>
            <a:pPr algn="just" eaLnBrk="1" hangingPunct="1">
              <a:lnSpc>
                <a:spcPct val="80000"/>
              </a:lnSpc>
              <a:buFont typeface="Wingdings" pitchFamily="2" charset="2"/>
              <a:buNone/>
            </a:pPr>
            <a:r>
              <a:rPr lang="en-US" sz="2800" b="1" dirty="0" smtClean="0">
                <a:solidFill>
                  <a:srgbClr val="C00000"/>
                </a:solidFill>
                <a:latin typeface="Times New Roman" pitchFamily="18" charset="0"/>
              </a:rPr>
              <a:t>                4- </a:t>
            </a:r>
            <a:r>
              <a:rPr lang="en-US" sz="2800" b="1" dirty="0" err="1" smtClean="0">
                <a:solidFill>
                  <a:srgbClr val="C00000"/>
                </a:solidFill>
                <a:latin typeface="Times New Roman" pitchFamily="18" charset="0"/>
              </a:rPr>
              <a:t>Cognitivist</a:t>
            </a:r>
            <a:r>
              <a:rPr lang="en-US" sz="2800" b="1" dirty="0" smtClean="0">
                <a:solidFill>
                  <a:srgbClr val="C00000"/>
                </a:solidFill>
                <a:latin typeface="Times New Roman" pitchFamily="18" charset="0"/>
              </a:rPr>
              <a:t> </a:t>
            </a:r>
            <a:r>
              <a:rPr lang="en-US" sz="2800" b="1" dirty="0" smtClean="0">
                <a:solidFill>
                  <a:srgbClr val="C00000"/>
                </a:solidFill>
                <a:latin typeface="Times New Roman" pitchFamily="18" charset="0"/>
              </a:rPr>
              <a:t>Theory </a:t>
            </a:r>
            <a:r>
              <a:rPr lang="en-US" sz="2000" dirty="0" smtClean="0">
                <a:latin typeface="Times New Roman" pitchFamily="18" charset="0"/>
              </a:rPr>
              <a:t>views human beings as having the innate capacity to develop logical thinking. This school of thought was influenced by Jean Piaget’s work where he suggests that logical thinking is the underlying factor for both linguistic and non-linguistic development.</a:t>
            </a:r>
          </a:p>
          <a:p>
            <a:pPr eaLnBrk="1" hangingPunct="1">
              <a:lnSpc>
                <a:spcPct val="80000"/>
              </a:lnSpc>
              <a:buSzPct val="160000"/>
              <a:buFont typeface="Wingdings" pitchFamily="2" charset="2"/>
              <a:buNone/>
            </a:pPr>
            <a:endParaRPr lang="en-US" sz="2000" dirty="0" smtClean="0">
              <a:latin typeface="Times New Roman" pitchFamily="18" charset="0"/>
            </a:endParaRPr>
          </a:p>
          <a:p>
            <a:pPr algn="just" eaLnBrk="1" hangingPunct="1">
              <a:lnSpc>
                <a:spcPct val="80000"/>
              </a:lnSpc>
              <a:buSzPct val="160000"/>
              <a:buFont typeface="Wingdings" pitchFamily="2" charset="2"/>
              <a:buChar char="q"/>
            </a:pPr>
            <a:r>
              <a:rPr lang="en-US" sz="2000" dirty="0" smtClean="0">
                <a:latin typeface="Times New Roman" pitchFamily="18" charset="0"/>
              </a:rPr>
              <a:t>The process of association has been used to describe the means by which the child learns to relate what is said to particular objects or events in the environment. The bridge by which certain associations are made is meaning. The extent and accuracy of the associations made are said to change in time as the child matures.</a:t>
            </a:r>
          </a:p>
          <a:p>
            <a:pPr algn="just" eaLnBrk="1" hangingPunct="1">
              <a:lnSpc>
                <a:spcPct val="80000"/>
              </a:lnSpc>
              <a:buSzPct val="160000"/>
              <a:buFont typeface="Wingdings" pitchFamily="2" charset="2"/>
              <a:buChar char="q"/>
            </a:pPr>
            <a:endParaRPr lang="en-US" sz="2000" dirty="0" smtClean="0">
              <a:latin typeface="Times New Roman" pitchFamily="18" charset="0"/>
            </a:endParaRPr>
          </a:p>
          <a:p>
            <a:pPr algn="just" eaLnBrk="1" hangingPunct="1">
              <a:lnSpc>
                <a:spcPct val="80000"/>
              </a:lnSpc>
              <a:buSzPct val="160000"/>
              <a:buFont typeface="Wingdings" pitchFamily="2" charset="2"/>
              <a:buChar char="q"/>
            </a:pPr>
            <a:r>
              <a:rPr lang="en-US" sz="2000" dirty="0" err="1" smtClean="0">
                <a:latin typeface="Times New Roman" pitchFamily="18" charset="0"/>
              </a:rPr>
              <a:t>Cognitivists</a:t>
            </a:r>
            <a:r>
              <a:rPr lang="en-US" sz="2000" dirty="0" smtClean="0">
                <a:latin typeface="Times New Roman" pitchFamily="18" charset="0"/>
              </a:rPr>
              <a:t> say that the conditions for learning language are the same conditions that are necessary for any kind of learning. The environment provides the material that the child can work on.</a:t>
            </a:r>
          </a:p>
          <a:p>
            <a:pPr algn="just" eaLnBrk="1" hangingPunct="1">
              <a:lnSpc>
                <a:spcPct val="80000"/>
              </a:lnSpc>
              <a:buSzPct val="160000"/>
              <a:buFont typeface="Wingdings" pitchFamily="2" charset="2"/>
              <a:buChar char="q"/>
            </a:pPr>
            <a:endParaRPr lang="en-US" sz="2000" dirty="0" smtClean="0">
              <a:latin typeface="Times New Roman" pitchFamily="18" charset="0"/>
            </a:endParaRPr>
          </a:p>
          <a:p>
            <a:pPr algn="just" eaLnBrk="1" hangingPunct="1">
              <a:lnSpc>
                <a:spcPct val="80000"/>
              </a:lnSpc>
              <a:buSzPct val="160000"/>
              <a:buFont typeface="Wingdings" pitchFamily="2" charset="2"/>
              <a:buChar char="q"/>
            </a:pPr>
            <a:r>
              <a:rPr lang="en-US" sz="2000" dirty="0" err="1" smtClean="0">
                <a:latin typeface="Times New Roman" pitchFamily="18" charset="0"/>
              </a:rPr>
              <a:t>Cognitivists</a:t>
            </a:r>
            <a:r>
              <a:rPr lang="en-US" sz="2000" dirty="0" smtClean="0">
                <a:latin typeface="Times New Roman" pitchFamily="18" charset="0"/>
              </a:rPr>
              <a:t> view the role of feedback in the learning process as important for affective reasons, but non-influential in terms of modifying or altering the sequence of development.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0" y="0"/>
            <a:ext cx="9144000" cy="6858000"/>
          </a:xfrm>
          <a:solidFill>
            <a:schemeClr val="accent6">
              <a:lumMod val="20000"/>
              <a:lumOff val="80000"/>
            </a:schemeClr>
          </a:solidFill>
        </p:spPr>
        <p:txBody>
          <a:bodyPr/>
          <a:lstStyle/>
          <a:p>
            <a:pPr marL="609600" indent="-609600" eaLnBrk="1" hangingPunct="1">
              <a:lnSpc>
                <a:spcPct val="90000"/>
              </a:lnSpc>
              <a:buSzPct val="160000"/>
              <a:buFont typeface="Wingdings" pitchFamily="2" charset="2"/>
              <a:buNone/>
            </a:pPr>
            <a:r>
              <a:rPr lang="en-US" sz="1800" b="1" dirty="0" smtClean="0">
                <a:solidFill>
                  <a:srgbClr val="C00000"/>
                </a:solidFill>
                <a:effectLst>
                  <a:outerShdw blurRad="38100" dist="38100" dir="2700000" algn="tl">
                    <a:srgbClr val="000000">
                      <a:alpha val="43137"/>
                    </a:srgbClr>
                  </a:outerShdw>
                </a:effectLst>
                <a:latin typeface="Times New Roman" pitchFamily="18" charset="0"/>
              </a:rPr>
              <a:t>Language Learning as a Cognitive Process</a:t>
            </a:r>
          </a:p>
          <a:p>
            <a:pPr marL="609600" indent="-609600" eaLnBrk="1" hangingPunct="1">
              <a:lnSpc>
                <a:spcPct val="90000"/>
              </a:lnSpc>
              <a:buFont typeface="Wingdings" pitchFamily="2" charset="2"/>
              <a:buNone/>
            </a:pPr>
            <a:endParaRPr lang="en-US" sz="1400" dirty="0" smtClean="0">
              <a:latin typeface="Times New Roman" pitchFamily="18" charset="0"/>
            </a:endParaRPr>
          </a:p>
          <a:p>
            <a:pPr marL="609600" indent="-609600" algn="just" eaLnBrk="1" hangingPunct="1">
              <a:lnSpc>
                <a:spcPct val="90000"/>
              </a:lnSpc>
              <a:buSzPct val="80000"/>
              <a:buFont typeface="Wingdings" pitchFamily="2" charset="2"/>
              <a:buAutoNum type="arabicPeriod"/>
            </a:pPr>
            <a:r>
              <a:rPr lang="en-US" sz="1800" dirty="0" smtClean="0">
                <a:latin typeface="Times New Roman" pitchFamily="18" charset="0"/>
              </a:rPr>
              <a:t>Learning a language involves internal representations that regulate and guide performance.</a:t>
            </a:r>
          </a:p>
          <a:p>
            <a:pPr marL="609600" indent="-609600" algn="just" eaLnBrk="1" hangingPunct="1">
              <a:lnSpc>
                <a:spcPct val="90000"/>
              </a:lnSpc>
              <a:buSzPct val="80000"/>
              <a:buFont typeface="Wingdings" pitchFamily="2" charset="2"/>
              <a:buAutoNum type="arabicPeriod"/>
            </a:pPr>
            <a:endParaRPr lang="en-US" sz="1800" dirty="0" smtClean="0">
              <a:latin typeface="Times New Roman" pitchFamily="18" charset="0"/>
            </a:endParaRPr>
          </a:p>
          <a:p>
            <a:pPr marL="609600" indent="-609600" algn="just" eaLnBrk="1" hangingPunct="1">
              <a:lnSpc>
                <a:spcPct val="90000"/>
              </a:lnSpc>
              <a:buSzPct val="80000"/>
              <a:buFont typeface="Wingdings" pitchFamily="2" charset="2"/>
              <a:buAutoNum type="arabicPeriod"/>
            </a:pPr>
            <a:r>
              <a:rPr lang="en-US" sz="1800" dirty="0" smtClean="0">
                <a:latin typeface="Times New Roman" pitchFamily="18" charset="0"/>
              </a:rPr>
              <a:t>Automatic processing activates certain nodes in memory when appropriate input is present. Activation is a learned response.</a:t>
            </a:r>
          </a:p>
          <a:p>
            <a:pPr marL="609600" indent="-609600" algn="just" eaLnBrk="1" hangingPunct="1">
              <a:lnSpc>
                <a:spcPct val="90000"/>
              </a:lnSpc>
              <a:buSzPct val="80000"/>
              <a:buFont typeface="Wingdings" pitchFamily="2" charset="2"/>
              <a:buAutoNum type="arabicPeriod"/>
            </a:pPr>
            <a:endParaRPr lang="en-US" sz="1800" dirty="0" smtClean="0">
              <a:latin typeface="Times New Roman" pitchFamily="18" charset="0"/>
            </a:endParaRPr>
          </a:p>
          <a:p>
            <a:pPr marL="609600" indent="-609600" algn="just" eaLnBrk="1" hangingPunct="1">
              <a:lnSpc>
                <a:spcPct val="90000"/>
              </a:lnSpc>
              <a:buSzPct val="80000"/>
              <a:buFont typeface="Wingdings" pitchFamily="2" charset="2"/>
              <a:buAutoNum type="arabicPeriod"/>
            </a:pPr>
            <a:r>
              <a:rPr lang="en-US" sz="1800" dirty="0" smtClean="0">
                <a:latin typeface="Times New Roman" pitchFamily="18" charset="0"/>
              </a:rPr>
              <a:t>Memory is a large collection of nodes.</a:t>
            </a:r>
          </a:p>
          <a:p>
            <a:pPr marL="609600" indent="-609600" algn="just" eaLnBrk="1" hangingPunct="1">
              <a:lnSpc>
                <a:spcPct val="90000"/>
              </a:lnSpc>
              <a:buSzPct val="80000"/>
              <a:buFont typeface="Wingdings" pitchFamily="2" charset="2"/>
              <a:buAutoNum type="arabicPeriod"/>
            </a:pPr>
            <a:endParaRPr lang="en-US" sz="1800" dirty="0" smtClean="0">
              <a:latin typeface="Times New Roman" pitchFamily="18" charset="0"/>
            </a:endParaRPr>
          </a:p>
          <a:p>
            <a:pPr marL="609600" indent="-609600" algn="just" eaLnBrk="1" hangingPunct="1">
              <a:lnSpc>
                <a:spcPct val="90000"/>
              </a:lnSpc>
              <a:buSzPct val="80000"/>
              <a:buFont typeface="Wingdings" pitchFamily="2" charset="2"/>
              <a:buAutoNum type="arabicPeriod"/>
            </a:pPr>
            <a:r>
              <a:rPr lang="en-US" sz="1800" dirty="0" smtClean="0">
                <a:latin typeface="Times New Roman" pitchFamily="18" charset="0"/>
              </a:rPr>
              <a:t>Controlled processing is not a learned response. It is a temporary activation of nodes in a sequence.</a:t>
            </a:r>
          </a:p>
          <a:p>
            <a:pPr marL="609600" indent="-609600" algn="just" eaLnBrk="1" hangingPunct="1">
              <a:lnSpc>
                <a:spcPct val="90000"/>
              </a:lnSpc>
              <a:buSzPct val="80000"/>
              <a:buFont typeface="Wingdings" pitchFamily="2" charset="2"/>
              <a:buAutoNum type="arabicPeriod"/>
            </a:pPr>
            <a:endParaRPr lang="en-US" sz="1800" dirty="0" smtClean="0">
              <a:latin typeface="Times New Roman" pitchFamily="18" charset="0"/>
            </a:endParaRPr>
          </a:p>
          <a:p>
            <a:pPr marL="609600" indent="-609600" algn="just" eaLnBrk="1" hangingPunct="1">
              <a:lnSpc>
                <a:spcPct val="90000"/>
              </a:lnSpc>
              <a:buSzPct val="80000"/>
              <a:buFont typeface="Wingdings" pitchFamily="2" charset="2"/>
              <a:buAutoNum type="arabicPeriod"/>
            </a:pPr>
            <a:r>
              <a:rPr lang="en-US" sz="1800" dirty="0" smtClean="0">
                <a:latin typeface="Times New Roman" pitchFamily="18" charset="0"/>
              </a:rPr>
              <a:t>Skills are learned and </a:t>
            </a:r>
            <a:r>
              <a:rPr lang="en-US" sz="1800" dirty="0" err="1" smtClean="0">
                <a:latin typeface="Times New Roman" pitchFamily="18" charset="0"/>
              </a:rPr>
              <a:t>routinized</a:t>
            </a:r>
            <a:r>
              <a:rPr lang="en-US" sz="1800" dirty="0" smtClean="0">
                <a:latin typeface="Times New Roman" pitchFamily="18" charset="0"/>
              </a:rPr>
              <a:t> only after the earlier use of controlled processes have been used.</a:t>
            </a:r>
          </a:p>
          <a:p>
            <a:pPr marL="609600" indent="-609600" algn="just" eaLnBrk="1" hangingPunct="1">
              <a:lnSpc>
                <a:spcPct val="90000"/>
              </a:lnSpc>
              <a:buSzPct val="80000"/>
              <a:buFont typeface="Wingdings" pitchFamily="2" charset="2"/>
              <a:buAutoNum type="arabicPeriod"/>
            </a:pPr>
            <a:endParaRPr lang="en-US" sz="1800" dirty="0" smtClean="0">
              <a:latin typeface="Times New Roman" pitchFamily="18" charset="0"/>
            </a:endParaRPr>
          </a:p>
          <a:p>
            <a:pPr marL="609600" indent="-609600" algn="just" eaLnBrk="1" hangingPunct="1">
              <a:lnSpc>
                <a:spcPct val="90000"/>
              </a:lnSpc>
              <a:buSzPct val="80000"/>
              <a:buFont typeface="Wingdings" pitchFamily="2" charset="2"/>
              <a:buAutoNum type="arabicPeriod"/>
            </a:pPr>
            <a:r>
              <a:rPr lang="en-US" sz="1800" dirty="0" smtClean="0">
                <a:latin typeface="Times New Roman" pitchFamily="18" charset="0"/>
              </a:rPr>
              <a:t>Learner strategies contain both declarative knowledge i.e. knowing the ‘what’ of the language-internalized rules and memorized chunks of language, and procedural knowledge i.e. know the ‘how’ of the language system to employ strategies.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0" y="152400"/>
            <a:ext cx="9144000" cy="6705600"/>
          </a:xfrm>
          <a:solidFill>
            <a:schemeClr val="accent5">
              <a:lumMod val="20000"/>
              <a:lumOff val="80000"/>
            </a:schemeClr>
          </a:solidFill>
        </p:spPr>
        <p:txBody>
          <a:bodyPr>
            <a:noAutofit/>
          </a:bodyPr>
          <a:lstStyle/>
          <a:p>
            <a:pPr marL="533400" indent="-533400" algn="just" eaLnBrk="1" hangingPunct="1">
              <a:spcBef>
                <a:spcPct val="0"/>
              </a:spcBef>
              <a:buClrTx/>
              <a:buSzTx/>
              <a:buFontTx/>
              <a:buNone/>
            </a:pPr>
            <a:r>
              <a:rPr lang="en-US" sz="2400" b="1" dirty="0" smtClean="0">
                <a:latin typeface="Times New Roman" pitchFamily="18" charset="0"/>
              </a:rPr>
              <a:t>           </a:t>
            </a:r>
            <a:r>
              <a:rPr lang="en-US" sz="2400" b="1" dirty="0" smtClean="0">
                <a:solidFill>
                  <a:srgbClr val="C00000"/>
                </a:solidFill>
                <a:effectLst>
                  <a:outerShdw blurRad="38100" dist="38100" dir="2700000" algn="tl">
                    <a:srgbClr val="000000">
                      <a:alpha val="43137"/>
                    </a:srgbClr>
                  </a:outerShdw>
                </a:effectLst>
                <a:latin typeface="Times New Roman" pitchFamily="18" charset="0"/>
              </a:rPr>
              <a:t>5-</a:t>
            </a:r>
            <a:r>
              <a:rPr lang="en-US" sz="2400" b="1" dirty="0" smtClean="0">
                <a:latin typeface="Times New Roman" pitchFamily="18" charset="0"/>
              </a:rPr>
              <a:t>  </a:t>
            </a:r>
            <a:r>
              <a:rPr lang="en-US" sz="2400" b="1" dirty="0" smtClean="0">
                <a:solidFill>
                  <a:srgbClr val="C00000"/>
                </a:solidFill>
                <a:effectLst>
                  <a:outerShdw blurRad="38100" dist="38100" dir="2700000" algn="tl">
                    <a:srgbClr val="000000">
                      <a:alpha val="43137"/>
                    </a:srgbClr>
                  </a:outerShdw>
                </a:effectLst>
                <a:latin typeface="Times New Roman" pitchFamily="18" charset="0"/>
              </a:rPr>
              <a:t>Social </a:t>
            </a:r>
            <a:r>
              <a:rPr lang="en-US" sz="2400" b="1" dirty="0" err="1" smtClean="0">
                <a:solidFill>
                  <a:srgbClr val="C00000"/>
                </a:solidFill>
                <a:effectLst>
                  <a:outerShdw blurRad="38100" dist="38100" dir="2700000" algn="tl">
                    <a:srgbClr val="000000">
                      <a:alpha val="43137"/>
                    </a:srgbClr>
                  </a:outerShdw>
                </a:effectLst>
                <a:latin typeface="Times New Roman" pitchFamily="18" charset="0"/>
              </a:rPr>
              <a:t>Interactionist</a:t>
            </a:r>
            <a:r>
              <a:rPr lang="en-US" sz="2400" b="1" dirty="0" smtClean="0">
                <a:solidFill>
                  <a:srgbClr val="C00000"/>
                </a:solidFill>
                <a:effectLst>
                  <a:outerShdw blurRad="38100" dist="38100" dir="2700000" algn="tl">
                    <a:srgbClr val="000000">
                      <a:alpha val="43137"/>
                    </a:srgbClr>
                  </a:outerShdw>
                </a:effectLst>
                <a:latin typeface="Times New Roman" pitchFamily="18" charset="0"/>
              </a:rPr>
              <a:t> Theory</a:t>
            </a:r>
            <a:r>
              <a:rPr lang="en-US" sz="2400" dirty="0" smtClean="0">
                <a:solidFill>
                  <a:srgbClr val="C00000"/>
                </a:solidFill>
                <a:effectLst>
                  <a:outerShdw blurRad="38100" dist="38100" dir="2700000" algn="tl">
                    <a:srgbClr val="000000">
                      <a:alpha val="43137"/>
                    </a:srgbClr>
                  </a:outerShdw>
                </a:effectLst>
                <a:latin typeface="Times New Roman" pitchFamily="18" charset="0"/>
              </a:rPr>
              <a:t> </a:t>
            </a:r>
            <a:r>
              <a:rPr lang="en-US" sz="2400" dirty="0" smtClean="0">
                <a:latin typeface="Times New Roman" pitchFamily="18" charset="0"/>
              </a:rPr>
              <a:t>supports the view that the  development of language comes from the early interactions between infants and caregivers.</a:t>
            </a:r>
          </a:p>
          <a:p>
            <a:pPr marL="533400" indent="-533400" algn="just" eaLnBrk="1" hangingPunct="1">
              <a:spcBef>
                <a:spcPct val="0"/>
              </a:spcBef>
              <a:buClrTx/>
              <a:buSzTx/>
              <a:buFontTx/>
              <a:buNone/>
            </a:pPr>
            <a:r>
              <a:rPr lang="en-US" sz="2400" dirty="0" smtClean="0">
                <a:latin typeface="Times New Roman" pitchFamily="18" charset="0"/>
              </a:rPr>
              <a:t>	</a:t>
            </a:r>
            <a:r>
              <a:rPr lang="en-US" sz="2400" b="1" dirty="0" smtClean="0">
                <a:latin typeface="Times New Roman" pitchFamily="18" charset="0"/>
              </a:rPr>
              <a:t>Social </a:t>
            </a:r>
            <a:r>
              <a:rPr lang="en-US" sz="2400" b="1" dirty="0" err="1" smtClean="0">
                <a:latin typeface="Times New Roman" pitchFamily="18" charset="0"/>
              </a:rPr>
              <a:t>interactionists</a:t>
            </a:r>
            <a:r>
              <a:rPr lang="en-US" sz="2400" b="1" dirty="0" smtClean="0">
                <a:latin typeface="Times New Roman" pitchFamily="18" charset="0"/>
              </a:rPr>
              <a:t> stress:</a:t>
            </a:r>
          </a:p>
          <a:p>
            <a:pPr marL="952500" lvl="1" indent="-495300" algn="just" eaLnBrk="1" hangingPunct="1"/>
            <a:r>
              <a:rPr lang="en-US" sz="2400" dirty="0" smtClean="0">
                <a:latin typeface="Times New Roman" pitchFamily="18" charset="0"/>
              </a:rPr>
              <a:t>the importance of a child’s interactions with parents and other caregivers;</a:t>
            </a:r>
          </a:p>
          <a:p>
            <a:pPr marL="952500" lvl="1" indent="-495300" algn="just" eaLnBrk="1" hangingPunct="1"/>
            <a:r>
              <a:rPr lang="en-US" sz="2400" dirty="0" smtClean="0">
                <a:latin typeface="Times New Roman" pitchFamily="18" charset="0"/>
              </a:rPr>
              <a:t>the importance of “</a:t>
            </a:r>
            <a:r>
              <a:rPr lang="en-US" sz="2400" dirty="0" err="1" smtClean="0">
                <a:latin typeface="Times New Roman" pitchFamily="18" charset="0"/>
              </a:rPr>
              <a:t>motherese</a:t>
            </a:r>
            <a:r>
              <a:rPr lang="en-US" sz="2400" dirty="0" smtClean="0">
                <a:latin typeface="Times New Roman" pitchFamily="18" charset="0"/>
              </a:rPr>
              <a:t>”;</a:t>
            </a:r>
          </a:p>
          <a:p>
            <a:pPr marL="952500" lvl="1" indent="-495300" algn="just" eaLnBrk="1" hangingPunct="1"/>
            <a:r>
              <a:rPr lang="en-US" sz="2400" dirty="0" smtClean="0">
                <a:latin typeface="Times New Roman" pitchFamily="18" charset="0"/>
              </a:rPr>
              <a:t>contributions of context and world knowledge; and</a:t>
            </a:r>
          </a:p>
          <a:p>
            <a:pPr marL="952500" lvl="1" indent="-495300" algn="just" eaLnBrk="1" hangingPunct="1"/>
            <a:r>
              <a:rPr lang="en-US" sz="2400" dirty="0" smtClean="0">
                <a:latin typeface="Times New Roman" pitchFamily="18" charset="0"/>
              </a:rPr>
              <a:t>the importance of goals</a:t>
            </a:r>
          </a:p>
          <a:p>
            <a:pPr marL="952500" lvl="1" indent="-495300" algn="just" eaLnBrk="1" hangingPunct="1">
              <a:buFont typeface="Wingdings" pitchFamily="2" charset="2"/>
              <a:buNone/>
            </a:pPr>
            <a:endParaRPr lang="en-US" sz="2400" dirty="0" smtClean="0">
              <a:latin typeface="Times New Roman" pitchFamily="18" charset="0"/>
            </a:endParaRPr>
          </a:p>
          <a:p>
            <a:pPr marL="533400" indent="-533400" algn="just" eaLnBrk="1" hangingPunct="1">
              <a:buSzPct val="250000"/>
              <a:buFont typeface="Wingdings" pitchFamily="2" charset="2"/>
              <a:buNone/>
            </a:pPr>
            <a:r>
              <a:rPr lang="en-US" sz="2400" dirty="0" smtClean="0">
                <a:latin typeface="Times New Roman" pitchFamily="18" charset="0"/>
              </a:rPr>
              <a:t>           </a:t>
            </a:r>
            <a:r>
              <a:rPr lang="en-US" sz="2400" dirty="0" err="1" smtClean="0">
                <a:latin typeface="Times New Roman" pitchFamily="18" charset="0"/>
              </a:rPr>
              <a:t>Glew</a:t>
            </a:r>
            <a:r>
              <a:rPr lang="en-US" sz="2400" dirty="0" smtClean="0">
                <a:latin typeface="Times New Roman" pitchFamily="18" charset="0"/>
              </a:rPr>
              <a:t> (1998) claims that learners have to be pushed in their negotiation of meaning to produce comprehensible output. The classroom context needs to provide adequate opportunities for target language use to allow learners to  develop competence in the target language.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0" y="1066800"/>
            <a:ext cx="9144000" cy="5791200"/>
          </a:xfrm>
          <a:solidFill>
            <a:schemeClr val="bg1"/>
          </a:solidFill>
        </p:spPr>
        <p:txBody>
          <a:bodyPr/>
          <a:lstStyle/>
          <a:p>
            <a:pPr eaLnBrk="1" hangingPunct="1">
              <a:lnSpc>
                <a:spcPct val="90000"/>
              </a:lnSpc>
              <a:buSzPct val="200000"/>
              <a:buFont typeface="Wingdings" pitchFamily="2" charset="2"/>
              <a:buChar char="q"/>
            </a:pPr>
            <a:r>
              <a:rPr lang="en-US" sz="2400" dirty="0" smtClean="0">
                <a:latin typeface="Times New Roman" pitchFamily="18" charset="0"/>
              </a:rPr>
              <a:t>Comprehensible output provides opportunities for contextualized, meaningful use of language.</a:t>
            </a:r>
          </a:p>
          <a:p>
            <a:pPr eaLnBrk="1" hangingPunct="1">
              <a:lnSpc>
                <a:spcPct val="90000"/>
              </a:lnSpc>
              <a:buSzPct val="200000"/>
              <a:buFont typeface="Wingdings" pitchFamily="2" charset="2"/>
              <a:buChar char="q"/>
            </a:pPr>
            <a:endParaRPr lang="en-US" sz="1600" dirty="0" smtClean="0">
              <a:latin typeface="Times New Roman" pitchFamily="18" charset="0"/>
            </a:endParaRPr>
          </a:p>
          <a:p>
            <a:pPr eaLnBrk="1" hangingPunct="1">
              <a:lnSpc>
                <a:spcPct val="90000"/>
              </a:lnSpc>
              <a:buSzPct val="200000"/>
              <a:buFont typeface="Wingdings" pitchFamily="2" charset="2"/>
              <a:buChar char="q"/>
            </a:pPr>
            <a:r>
              <a:rPr lang="en-US" sz="2400" dirty="0" smtClean="0">
                <a:latin typeface="Times New Roman" pitchFamily="18" charset="0"/>
              </a:rPr>
              <a:t>Social </a:t>
            </a:r>
            <a:r>
              <a:rPr lang="en-US" sz="2400" dirty="0" err="1" smtClean="0">
                <a:latin typeface="Times New Roman" pitchFamily="18" charset="0"/>
              </a:rPr>
              <a:t>interactionists</a:t>
            </a:r>
            <a:r>
              <a:rPr lang="en-US" sz="2400" dirty="0" smtClean="0">
                <a:latin typeface="Times New Roman" pitchFamily="18" charset="0"/>
              </a:rPr>
              <a:t> believe that:</a:t>
            </a:r>
          </a:p>
          <a:p>
            <a:pPr lvl="1" eaLnBrk="1" hangingPunct="1">
              <a:lnSpc>
                <a:spcPct val="90000"/>
              </a:lnSpc>
              <a:buSzPct val="150000"/>
              <a:buFont typeface="Wingdings" pitchFamily="2" charset="2"/>
              <a:buChar char="q"/>
            </a:pPr>
            <a:r>
              <a:rPr lang="en-US" sz="2000" dirty="0" smtClean="0">
                <a:latin typeface="Times New Roman" pitchFamily="18" charset="0"/>
              </a:rPr>
              <a:t>Human language emerged from the social role that language plays in human interaction;</a:t>
            </a:r>
          </a:p>
          <a:p>
            <a:pPr lvl="1" eaLnBrk="1" hangingPunct="1">
              <a:lnSpc>
                <a:spcPct val="90000"/>
              </a:lnSpc>
              <a:buSzPct val="150000"/>
              <a:buFont typeface="Wingdings" pitchFamily="2" charset="2"/>
              <a:buChar char="q"/>
            </a:pPr>
            <a:endParaRPr lang="en-US" sz="2000" dirty="0" smtClean="0">
              <a:latin typeface="Times New Roman" pitchFamily="18" charset="0"/>
            </a:endParaRPr>
          </a:p>
          <a:p>
            <a:pPr lvl="1" eaLnBrk="1" hangingPunct="1">
              <a:lnSpc>
                <a:spcPct val="90000"/>
              </a:lnSpc>
              <a:buSzPct val="150000"/>
              <a:buFont typeface="Wingdings" pitchFamily="2" charset="2"/>
              <a:buChar char="q"/>
            </a:pPr>
            <a:r>
              <a:rPr lang="en-US" sz="2000" dirty="0" smtClean="0">
                <a:latin typeface="Times New Roman" pitchFamily="18" charset="0"/>
              </a:rPr>
              <a:t>The environment plays a key role in language development;</a:t>
            </a:r>
          </a:p>
          <a:p>
            <a:pPr lvl="1" eaLnBrk="1" hangingPunct="1">
              <a:lnSpc>
                <a:spcPct val="90000"/>
              </a:lnSpc>
              <a:buSzPct val="150000"/>
              <a:buFont typeface="Wingdings" pitchFamily="2" charset="2"/>
              <a:buChar char="q"/>
            </a:pPr>
            <a:endParaRPr lang="en-US" sz="2000" dirty="0" smtClean="0">
              <a:latin typeface="Times New Roman" pitchFamily="18" charset="0"/>
            </a:endParaRPr>
          </a:p>
          <a:p>
            <a:pPr lvl="1" eaLnBrk="1" hangingPunct="1">
              <a:lnSpc>
                <a:spcPct val="90000"/>
              </a:lnSpc>
              <a:buSzPct val="150000"/>
              <a:buFont typeface="Wingdings" pitchFamily="2" charset="2"/>
              <a:buChar char="q"/>
            </a:pPr>
            <a:r>
              <a:rPr lang="en-US" sz="2000" dirty="0" smtClean="0">
                <a:latin typeface="Times New Roman" pitchFamily="18" charset="0"/>
              </a:rPr>
              <a:t>Adults in the child’s linguistic environment are viewed as instrumental in language acquisition.</a:t>
            </a:r>
          </a:p>
          <a:p>
            <a:pPr lvl="1" eaLnBrk="1" hangingPunct="1">
              <a:lnSpc>
                <a:spcPct val="90000"/>
              </a:lnSpc>
              <a:buSzPct val="150000"/>
              <a:buFont typeface="Wingdings" pitchFamily="2" charset="2"/>
              <a:buChar char="q"/>
            </a:pPr>
            <a:endParaRPr lang="en-US" sz="2000" dirty="0" smtClean="0">
              <a:latin typeface="Times New Roman" pitchFamily="18" charset="0"/>
            </a:endParaRPr>
          </a:p>
          <a:p>
            <a:pPr lvl="1" eaLnBrk="1" hangingPunct="1">
              <a:lnSpc>
                <a:spcPct val="90000"/>
              </a:lnSpc>
              <a:buSzPct val="150000"/>
              <a:buFont typeface="Wingdings" pitchFamily="2" charset="2"/>
              <a:buChar char="q"/>
            </a:pPr>
            <a:r>
              <a:rPr lang="en-US" sz="2000" dirty="0" smtClean="0">
                <a:latin typeface="Times New Roman" pitchFamily="18" charset="0"/>
              </a:rPr>
              <a:t>Social interactions are the key element in language processing and input from social interactions provides a model for negotiation opportunities.</a:t>
            </a:r>
            <a:endParaRPr lang="en-US" dirty="0" smtClean="0">
              <a:latin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28600"/>
            <a:ext cx="7467600" cy="838200"/>
          </a:xfrm>
          <a:solidFill>
            <a:schemeClr val="bg1"/>
          </a:solidFill>
        </p:spPr>
        <p:txBody>
          <a:bodyPr>
            <a:normAutofit fontScale="90000"/>
          </a:bodyPr>
          <a:lstStyle/>
          <a:p>
            <a:pPr algn="ctr" eaLnBrk="1" hangingPunct="1"/>
            <a:r>
              <a:rPr lang="en-US" sz="2800" b="1" dirty="0" err="1" smtClean="0">
                <a:solidFill>
                  <a:srgbClr val="C00000"/>
                </a:solidFill>
              </a:rPr>
              <a:t>Krashen’s</a:t>
            </a:r>
            <a:r>
              <a:rPr lang="en-US" sz="2800" b="1" dirty="0" smtClean="0">
                <a:solidFill>
                  <a:srgbClr val="C00000"/>
                </a:solidFill>
              </a:rPr>
              <a:t> Five Hypotheses for Second Language Acquisition</a:t>
            </a:r>
          </a:p>
        </p:txBody>
      </p:sp>
      <p:sp>
        <p:nvSpPr>
          <p:cNvPr id="20483" name="Rectangle 3"/>
          <p:cNvSpPr>
            <a:spLocks noGrp="1" noChangeArrowheads="1"/>
          </p:cNvSpPr>
          <p:nvPr>
            <p:ph idx="1"/>
          </p:nvPr>
        </p:nvSpPr>
        <p:spPr>
          <a:xfrm>
            <a:off x="0" y="1295400"/>
            <a:ext cx="9144000" cy="5562600"/>
          </a:xfrm>
          <a:solidFill>
            <a:schemeClr val="bg1"/>
          </a:solidFill>
        </p:spPr>
        <p:txBody>
          <a:bodyPr/>
          <a:lstStyle/>
          <a:p>
            <a:pPr marL="609600" indent="-609600" eaLnBrk="1" hangingPunct="1">
              <a:lnSpc>
                <a:spcPct val="80000"/>
              </a:lnSpc>
              <a:buSzPct val="125000"/>
              <a:buFont typeface="Wingdings" pitchFamily="2" charset="2"/>
              <a:buNone/>
            </a:pPr>
            <a:r>
              <a:rPr lang="en-US" sz="2000" b="1" dirty="0" smtClean="0">
                <a:latin typeface="Times New Roman" pitchFamily="18" charset="0"/>
              </a:rPr>
              <a:t>            1-  </a:t>
            </a:r>
            <a:r>
              <a:rPr lang="en-US" sz="2000" b="1" dirty="0" smtClean="0">
                <a:solidFill>
                  <a:srgbClr val="C00000"/>
                </a:solidFill>
                <a:effectLst>
                  <a:outerShdw blurRad="38100" dist="38100" dir="2700000" algn="tl">
                    <a:srgbClr val="000000">
                      <a:alpha val="43137"/>
                    </a:srgbClr>
                  </a:outerShdw>
                </a:effectLst>
                <a:latin typeface="Times New Roman" pitchFamily="18" charset="0"/>
              </a:rPr>
              <a:t>The Acquisition-Learning</a:t>
            </a:r>
            <a:r>
              <a:rPr lang="en-US" sz="2000" dirty="0" smtClean="0">
                <a:solidFill>
                  <a:srgbClr val="C00000"/>
                </a:solidFill>
                <a:effectLst>
                  <a:outerShdw blurRad="38100" dist="38100" dir="2700000" algn="tl">
                    <a:srgbClr val="000000">
                      <a:alpha val="43137"/>
                    </a:srgbClr>
                  </a:outerShdw>
                </a:effectLst>
                <a:latin typeface="Times New Roman" pitchFamily="18" charset="0"/>
              </a:rPr>
              <a:t> </a:t>
            </a:r>
            <a:r>
              <a:rPr lang="en-US" sz="2000" b="1" dirty="0" smtClean="0">
                <a:solidFill>
                  <a:srgbClr val="C00000"/>
                </a:solidFill>
                <a:effectLst>
                  <a:outerShdw blurRad="38100" dist="38100" dir="2700000" algn="tl">
                    <a:srgbClr val="000000">
                      <a:alpha val="43137"/>
                    </a:srgbClr>
                  </a:outerShdw>
                </a:effectLst>
                <a:latin typeface="Times New Roman" pitchFamily="18" charset="0"/>
              </a:rPr>
              <a:t>Hypothesis</a:t>
            </a:r>
            <a:r>
              <a:rPr lang="en-US" sz="2000" dirty="0" smtClean="0">
                <a:solidFill>
                  <a:srgbClr val="C00000"/>
                </a:solidFill>
                <a:effectLst>
                  <a:outerShdw blurRad="38100" dist="38100" dir="2700000" algn="tl">
                    <a:srgbClr val="000000">
                      <a:alpha val="43137"/>
                    </a:srgbClr>
                  </a:outerShdw>
                </a:effectLst>
                <a:latin typeface="Times New Roman" pitchFamily="18" charset="0"/>
              </a:rPr>
              <a:t> </a:t>
            </a:r>
            <a:r>
              <a:rPr lang="en-US" sz="2000" dirty="0" smtClean="0">
                <a:latin typeface="Times New Roman" pitchFamily="18" charset="0"/>
              </a:rPr>
              <a:t>claims that we have two  independent ways of developing language ability:</a:t>
            </a:r>
          </a:p>
          <a:p>
            <a:pPr marL="609600" indent="-609600" eaLnBrk="1" hangingPunct="1">
              <a:lnSpc>
                <a:spcPct val="80000"/>
              </a:lnSpc>
              <a:buFont typeface="Wingdings" pitchFamily="2" charset="2"/>
              <a:buNone/>
            </a:pPr>
            <a:endParaRPr lang="en-US" sz="2000" dirty="0" smtClean="0">
              <a:latin typeface="Times New Roman" pitchFamily="18" charset="0"/>
            </a:endParaRPr>
          </a:p>
          <a:p>
            <a:pPr marL="990600" lvl="1" indent="-533400" eaLnBrk="1" hangingPunct="1">
              <a:lnSpc>
                <a:spcPct val="80000"/>
              </a:lnSpc>
            </a:pPr>
            <a:r>
              <a:rPr lang="en-US" sz="1800" b="1" i="1" dirty="0" smtClean="0">
                <a:latin typeface="Times New Roman" pitchFamily="18" charset="0"/>
              </a:rPr>
              <a:t>Language Acquisition</a:t>
            </a:r>
            <a:r>
              <a:rPr lang="en-US" sz="1800" dirty="0" smtClean="0">
                <a:latin typeface="Times New Roman" pitchFamily="18" charset="0"/>
              </a:rPr>
              <a:t> is a subconscious process. It occurs very naturally in a non-threatening environment. The research strongly supports the view that both children and adults can subconsciously acquire languages. </a:t>
            </a:r>
          </a:p>
          <a:p>
            <a:pPr marL="609600" indent="-609600" eaLnBrk="1" hangingPunct="1">
              <a:lnSpc>
                <a:spcPct val="80000"/>
              </a:lnSpc>
            </a:pPr>
            <a:endParaRPr lang="en-US" sz="1800" dirty="0" smtClean="0">
              <a:latin typeface="Times New Roman" pitchFamily="18" charset="0"/>
            </a:endParaRPr>
          </a:p>
          <a:p>
            <a:pPr marL="990600" lvl="1" indent="-533400" eaLnBrk="1" hangingPunct="1">
              <a:lnSpc>
                <a:spcPct val="80000"/>
              </a:lnSpc>
            </a:pPr>
            <a:r>
              <a:rPr lang="en-US" sz="1800" b="1" i="1" dirty="0" smtClean="0">
                <a:latin typeface="Times New Roman" pitchFamily="18" charset="0"/>
              </a:rPr>
              <a:t>Language Learning</a:t>
            </a:r>
            <a:r>
              <a:rPr lang="en-US" sz="1800" dirty="0" smtClean="0">
                <a:latin typeface="Times New Roman" pitchFamily="18" charset="0"/>
              </a:rPr>
              <a:t> is what occurs at school in an academic setting. It is a conscious process. When we talk about rules and grammar of language, we are usually talking about learning.</a:t>
            </a:r>
          </a:p>
          <a:p>
            <a:pPr marL="609600" indent="-609600" eaLnBrk="1" hangingPunct="1">
              <a:lnSpc>
                <a:spcPct val="80000"/>
              </a:lnSpc>
              <a:buFont typeface="Wingdings" pitchFamily="2" charset="2"/>
              <a:buAutoNum type="arabicPeriod"/>
            </a:pPr>
            <a:endParaRPr lang="en-US" sz="1800" dirty="0" smtClean="0">
              <a:latin typeface="Times New Roman" pitchFamily="18" charset="0"/>
            </a:endParaRPr>
          </a:p>
          <a:p>
            <a:pPr marL="609600" indent="-609600" algn="just" eaLnBrk="1" hangingPunct="1">
              <a:lnSpc>
                <a:spcPct val="80000"/>
              </a:lnSpc>
              <a:buSzPct val="200000"/>
              <a:buFont typeface="Wingdings" pitchFamily="2" charset="2"/>
              <a:buNone/>
            </a:pPr>
            <a:r>
              <a:rPr lang="en-US" sz="1800" b="1" dirty="0" smtClean="0">
                <a:latin typeface="Times New Roman" pitchFamily="18" charset="0"/>
              </a:rPr>
              <a:t>                  </a:t>
            </a:r>
          </a:p>
          <a:p>
            <a:pPr marL="609600" indent="-609600" algn="just" eaLnBrk="1" hangingPunct="1">
              <a:lnSpc>
                <a:spcPct val="80000"/>
              </a:lnSpc>
              <a:buSzPct val="200000"/>
              <a:buFont typeface="Wingdings" pitchFamily="2" charset="2"/>
              <a:buNone/>
            </a:pPr>
            <a:endParaRPr lang="en-US" sz="2000" b="1" dirty="0" smtClean="0">
              <a:latin typeface="Times New Roman" pitchFamily="18" charset="0"/>
            </a:endParaRPr>
          </a:p>
          <a:p>
            <a:pPr marL="609600" indent="-609600" algn="just" eaLnBrk="1" hangingPunct="1">
              <a:lnSpc>
                <a:spcPct val="80000"/>
              </a:lnSpc>
              <a:buSzPct val="200000"/>
              <a:buFont typeface="Wingdings" pitchFamily="2" charset="2"/>
              <a:buNone/>
            </a:pPr>
            <a:r>
              <a:rPr lang="en-US" sz="2000" b="1" dirty="0" smtClean="0">
                <a:latin typeface="Times New Roman" pitchFamily="18" charset="0"/>
              </a:rPr>
              <a:t>            2-  </a:t>
            </a:r>
            <a:r>
              <a:rPr lang="en-US" sz="2000" b="1" dirty="0" smtClean="0">
                <a:solidFill>
                  <a:srgbClr val="C00000"/>
                </a:solidFill>
                <a:effectLst>
                  <a:outerShdw blurRad="38100" dist="38100" dir="2700000" algn="tl">
                    <a:srgbClr val="000000">
                      <a:alpha val="43137"/>
                    </a:srgbClr>
                  </a:outerShdw>
                </a:effectLst>
                <a:latin typeface="Times New Roman" pitchFamily="18" charset="0"/>
              </a:rPr>
              <a:t>The Natural Order</a:t>
            </a:r>
            <a:r>
              <a:rPr lang="en-US" sz="2000" dirty="0" smtClean="0">
                <a:solidFill>
                  <a:srgbClr val="C00000"/>
                </a:solidFill>
                <a:effectLst>
                  <a:outerShdw blurRad="38100" dist="38100" dir="2700000" algn="tl">
                    <a:srgbClr val="000000">
                      <a:alpha val="43137"/>
                    </a:srgbClr>
                  </a:outerShdw>
                </a:effectLst>
                <a:latin typeface="Times New Roman" pitchFamily="18" charset="0"/>
              </a:rPr>
              <a:t> </a:t>
            </a:r>
            <a:r>
              <a:rPr lang="en-US" sz="2000" b="1" dirty="0" smtClean="0">
                <a:solidFill>
                  <a:srgbClr val="C00000"/>
                </a:solidFill>
                <a:effectLst>
                  <a:outerShdw blurRad="38100" dist="38100" dir="2700000" algn="tl">
                    <a:srgbClr val="000000">
                      <a:alpha val="43137"/>
                    </a:srgbClr>
                  </a:outerShdw>
                </a:effectLst>
                <a:latin typeface="Times New Roman" pitchFamily="18" charset="0"/>
              </a:rPr>
              <a:t>Hypothesis</a:t>
            </a:r>
            <a:r>
              <a:rPr lang="en-US" sz="2000" dirty="0" smtClean="0">
                <a:solidFill>
                  <a:srgbClr val="C00000"/>
                </a:solidFill>
                <a:effectLst>
                  <a:outerShdw blurRad="38100" dist="38100" dir="2700000" algn="tl">
                    <a:srgbClr val="000000">
                      <a:alpha val="43137"/>
                    </a:srgbClr>
                  </a:outerShdw>
                </a:effectLst>
                <a:latin typeface="Times New Roman" pitchFamily="18" charset="0"/>
              </a:rPr>
              <a:t> </a:t>
            </a:r>
            <a:r>
              <a:rPr lang="en-US" sz="2000" dirty="0" smtClean="0">
                <a:latin typeface="Times New Roman" pitchFamily="18" charset="0"/>
              </a:rPr>
              <a:t>claims that we acquire parts of a language   in a predictable order. Some grammatical items tend to come earlier in the acquisition than others. For example, the –</a:t>
            </a:r>
            <a:r>
              <a:rPr lang="en-US" sz="2000" dirty="0" err="1" smtClean="0">
                <a:latin typeface="Times New Roman" pitchFamily="18" charset="0"/>
              </a:rPr>
              <a:t>ing</a:t>
            </a:r>
            <a:r>
              <a:rPr lang="en-US" sz="2000" dirty="0" smtClean="0">
                <a:latin typeface="Times New Roman" pitchFamily="18" charset="0"/>
              </a:rPr>
              <a:t> progressive is acquired  fairly early in first language acquisition, while third person singular –s is  acquired later.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0" y="152400"/>
            <a:ext cx="9144000" cy="6172200"/>
          </a:xfrm>
          <a:solidFill>
            <a:schemeClr val="bg1"/>
          </a:solidFill>
        </p:spPr>
        <p:txBody>
          <a:bodyPr/>
          <a:lstStyle/>
          <a:p>
            <a:pPr algn="just" eaLnBrk="1" hangingPunct="1">
              <a:lnSpc>
                <a:spcPct val="80000"/>
              </a:lnSpc>
              <a:buSzPct val="200000"/>
              <a:buFont typeface="Wingdings" pitchFamily="2" charset="2"/>
              <a:buNone/>
            </a:pPr>
            <a:r>
              <a:rPr lang="en-US" sz="2000" b="1" dirty="0" smtClean="0">
                <a:latin typeface="Times New Roman" pitchFamily="18" charset="0"/>
              </a:rPr>
              <a:t>               3- </a:t>
            </a:r>
            <a:r>
              <a:rPr lang="en-US" sz="2400" b="1" dirty="0" smtClean="0">
                <a:solidFill>
                  <a:srgbClr val="C00000"/>
                </a:solidFill>
                <a:effectLst>
                  <a:outerShdw blurRad="38100" dist="38100" dir="2700000" algn="tl">
                    <a:srgbClr val="000000">
                      <a:alpha val="43137"/>
                    </a:srgbClr>
                  </a:outerShdw>
                </a:effectLst>
                <a:latin typeface="Times New Roman" pitchFamily="18" charset="0"/>
              </a:rPr>
              <a:t>The Monitor Hypothesis</a:t>
            </a:r>
            <a:r>
              <a:rPr lang="en-US" sz="2400" dirty="0" smtClean="0">
                <a:latin typeface="Times New Roman" pitchFamily="18" charset="0"/>
              </a:rPr>
              <a:t> attempts to explain how acquisition and learning are used. Language is normally produced using our acquired linguistic competence. Conscious learning has only one function…as the “Monitor” or “Editor.” After we produce some language using the acquired system, we sometimes inspect it and use our learned system to correct errors. This can happen internally before we actually speak or write, or as a self-correction after we produce the utterance or  written text.</a:t>
            </a:r>
          </a:p>
          <a:p>
            <a:pPr eaLnBrk="1" hangingPunct="1">
              <a:lnSpc>
                <a:spcPct val="80000"/>
              </a:lnSpc>
              <a:buSzPct val="200000"/>
              <a:buFont typeface="Wingdings" pitchFamily="2" charset="2"/>
              <a:buNone/>
            </a:pPr>
            <a:r>
              <a:rPr lang="en-US" sz="2400" dirty="0" smtClean="0">
                <a:latin typeface="Times New Roman" pitchFamily="18" charset="0"/>
              </a:rPr>
              <a:t>	</a:t>
            </a:r>
          </a:p>
          <a:p>
            <a:pPr algn="just" eaLnBrk="1" hangingPunct="1">
              <a:lnSpc>
                <a:spcPct val="80000"/>
              </a:lnSpc>
              <a:buSzPct val="200000"/>
              <a:buFont typeface="Wingdings" pitchFamily="2" charset="2"/>
              <a:buNone/>
            </a:pPr>
            <a:r>
              <a:rPr lang="en-US" sz="2400" dirty="0" smtClean="0">
                <a:latin typeface="Times New Roman" pitchFamily="18" charset="0"/>
              </a:rPr>
              <a:t>          4- </a:t>
            </a:r>
            <a:r>
              <a:rPr lang="en-US" sz="2400" b="1" dirty="0" smtClean="0">
                <a:solidFill>
                  <a:srgbClr val="C00000"/>
                </a:solidFill>
                <a:effectLst>
                  <a:outerShdw blurRad="38100" dist="38100" dir="2700000" algn="tl">
                    <a:srgbClr val="000000">
                      <a:alpha val="43137"/>
                    </a:srgbClr>
                  </a:outerShdw>
                </a:effectLst>
                <a:latin typeface="Times New Roman" pitchFamily="18" charset="0"/>
              </a:rPr>
              <a:t>Comprehensible Input Hypothesis</a:t>
            </a:r>
            <a:r>
              <a:rPr lang="en-US" sz="2400" dirty="0" smtClean="0">
                <a:solidFill>
                  <a:srgbClr val="C00000"/>
                </a:solidFill>
                <a:effectLst>
                  <a:outerShdw blurRad="38100" dist="38100" dir="2700000" algn="tl">
                    <a:srgbClr val="000000">
                      <a:alpha val="43137"/>
                    </a:srgbClr>
                  </a:outerShdw>
                </a:effectLst>
                <a:latin typeface="Times New Roman" pitchFamily="18" charset="0"/>
              </a:rPr>
              <a:t> </a:t>
            </a:r>
            <a:r>
              <a:rPr lang="en-US" sz="2400" dirty="0" smtClean="0">
                <a:latin typeface="Times New Roman" pitchFamily="18" charset="0"/>
              </a:rPr>
              <a:t>contends that more comprehensible input results in more acquisition.</a:t>
            </a:r>
          </a:p>
          <a:p>
            <a:pPr eaLnBrk="1" hangingPunct="1">
              <a:lnSpc>
                <a:spcPct val="80000"/>
              </a:lnSpc>
              <a:buSzPct val="200000"/>
            </a:pPr>
            <a:endParaRPr lang="en-US" sz="2400" dirty="0" smtClean="0">
              <a:latin typeface="Times New Roman" pitchFamily="18" charset="0"/>
            </a:endParaRPr>
          </a:p>
          <a:p>
            <a:pPr algn="just" eaLnBrk="1" hangingPunct="1">
              <a:lnSpc>
                <a:spcPct val="80000"/>
              </a:lnSpc>
              <a:buSzPct val="200000"/>
              <a:buFont typeface="Wingdings" pitchFamily="2" charset="2"/>
              <a:buNone/>
            </a:pPr>
            <a:r>
              <a:rPr lang="en-US" sz="2400" b="1" dirty="0" smtClean="0">
                <a:solidFill>
                  <a:srgbClr val="C00000"/>
                </a:solidFill>
                <a:latin typeface="Times New Roman" pitchFamily="18" charset="0"/>
              </a:rPr>
              <a:t>         </a:t>
            </a:r>
            <a:r>
              <a:rPr lang="en-US" sz="2400" b="1" dirty="0" smtClean="0">
                <a:solidFill>
                  <a:schemeClr val="tx1"/>
                </a:solidFill>
                <a:latin typeface="Times New Roman" pitchFamily="18" charset="0"/>
              </a:rPr>
              <a:t> 5- </a:t>
            </a:r>
            <a:r>
              <a:rPr lang="en-US" sz="2400" b="1" dirty="0" smtClean="0">
                <a:solidFill>
                  <a:srgbClr val="C00000"/>
                </a:solidFill>
                <a:effectLst>
                  <a:outerShdw blurRad="38100" dist="38100" dir="2700000" algn="tl">
                    <a:srgbClr val="000000">
                      <a:alpha val="43137"/>
                    </a:srgbClr>
                  </a:outerShdw>
                </a:effectLst>
                <a:latin typeface="Times New Roman" pitchFamily="18" charset="0"/>
              </a:rPr>
              <a:t>The Affective Filter Hypothesis </a:t>
            </a:r>
            <a:r>
              <a:rPr lang="en-US" sz="2400" dirty="0" smtClean="0">
                <a:latin typeface="Times New Roman" pitchFamily="18" charset="0"/>
              </a:rPr>
              <a:t>claims that affective variables do not impact language acquisition directly, but can prevent input from reaching what Chomsky called the Language Acquisition Device. The LAD is the part of the brain that is responsible for language acquisition. </a:t>
            </a:r>
          </a:p>
          <a:p>
            <a:pPr eaLnBrk="1" hangingPunct="1">
              <a:lnSpc>
                <a:spcPct val="80000"/>
              </a:lnSpc>
              <a:buFont typeface="Wingdings" pitchFamily="2" charset="2"/>
              <a:buNone/>
            </a:pPr>
            <a:endParaRPr lang="en-US" sz="2000" dirty="0" smtClean="0">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0" y="1219200"/>
            <a:ext cx="9144000" cy="5410200"/>
          </a:xfrm>
          <a:solidFill>
            <a:schemeClr val="bg1"/>
          </a:solidFill>
        </p:spPr>
        <p:txBody>
          <a:bodyPr/>
          <a:lstStyle/>
          <a:p>
            <a:pPr eaLnBrk="1" hangingPunct="1">
              <a:lnSpc>
                <a:spcPct val="90000"/>
              </a:lnSpc>
              <a:buFont typeface="Wingdings" pitchFamily="2" charset="2"/>
              <a:buNone/>
            </a:pPr>
            <a:endParaRPr lang="en-US" sz="2800" dirty="0" smtClean="0"/>
          </a:p>
          <a:p>
            <a:pPr algn="just" eaLnBrk="1" hangingPunct="1">
              <a:lnSpc>
                <a:spcPct val="90000"/>
              </a:lnSpc>
              <a:buSzPct val="205000"/>
              <a:buFont typeface="Wingdings" pitchFamily="2" charset="2"/>
              <a:buChar char="Ø"/>
            </a:pPr>
            <a:r>
              <a:rPr lang="en-US" sz="2400" dirty="0" smtClean="0">
                <a:latin typeface="Times New Roman" pitchFamily="18" charset="0"/>
              </a:rPr>
              <a:t>  </a:t>
            </a:r>
            <a:r>
              <a:rPr lang="en-US" sz="2000" dirty="0" smtClean="0">
                <a:latin typeface="Times New Roman" pitchFamily="18" charset="0"/>
              </a:rPr>
              <a:t>In second language learning, language plays an    institutional and social     role in the community. It functions as a recognized means of communication  among members who speak some other language as their   native tongue.</a:t>
            </a:r>
          </a:p>
          <a:p>
            <a:pPr algn="just" eaLnBrk="1" hangingPunct="1">
              <a:lnSpc>
                <a:spcPct val="90000"/>
              </a:lnSpc>
              <a:buSzPct val="205000"/>
              <a:buNone/>
            </a:pPr>
            <a:endParaRPr lang="en-US" sz="2000" dirty="0" smtClean="0">
              <a:latin typeface="Times New Roman" pitchFamily="18" charset="0"/>
            </a:endParaRPr>
          </a:p>
          <a:p>
            <a:pPr eaLnBrk="1" hangingPunct="1">
              <a:lnSpc>
                <a:spcPct val="90000"/>
              </a:lnSpc>
              <a:buSzPct val="205000"/>
              <a:buNone/>
            </a:pPr>
            <a:endParaRPr lang="en-US" sz="2000" dirty="0" smtClean="0">
              <a:latin typeface="Times New Roman" pitchFamily="18" charset="0"/>
            </a:endParaRPr>
          </a:p>
          <a:p>
            <a:pPr algn="just" eaLnBrk="1" hangingPunct="1">
              <a:lnSpc>
                <a:spcPct val="90000"/>
              </a:lnSpc>
              <a:buSzPct val="205000"/>
              <a:buFont typeface="Wingdings" pitchFamily="2" charset="2"/>
              <a:buChar char="Ø"/>
            </a:pPr>
            <a:r>
              <a:rPr lang="en-US" sz="2000" dirty="0" smtClean="0">
                <a:latin typeface="Times New Roman" pitchFamily="18" charset="0"/>
              </a:rPr>
              <a:t>  In foreign language learning, language plays no major  role in the community and is primarily learned in the classroom.</a:t>
            </a:r>
          </a:p>
          <a:p>
            <a:pPr algn="just" eaLnBrk="1" hangingPunct="1">
              <a:lnSpc>
                <a:spcPct val="90000"/>
              </a:lnSpc>
              <a:buSzPct val="205000"/>
              <a:buNone/>
            </a:pPr>
            <a:r>
              <a:rPr lang="en-US" sz="2000" dirty="0" smtClean="0">
                <a:latin typeface="Times New Roman" pitchFamily="18" charset="0"/>
              </a:rPr>
              <a:t/>
            </a:r>
            <a:br>
              <a:rPr lang="en-US" sz="2000" dirty="0" smtClean="0">
                <a:latin typeface="Times New Roman" pitchFamily="18" charset="0"/>
              </a:rPr>
            </a:br>
            <a:endParaRPr lang="en-US" sz="2000" dirty="0" smtClean="0">
              <a:latin typeface="Times New Roman" pitchFamily="18" charset="0"/>
            </a:endParaRPr>
          </a:p>
          <a:p>
            <a:pPr eaLnBrk="1" hangingPunct="1">
              <a:lnSpc>
                <a:spcPct val="90000"/>
              </a:lnSpc>
              <a:buSzPct val="205000"/>
              <a:buFont typeface="Wingdings" pitchFamily="2" charset="2"/>
              <a:buChar char="Ø"/>
            </a:pPr>
            <a:r>
              <a:rPr lang="en-US" sz="2000" dirty="0" smtClean="0">
                <a:latin typeface="Times New Roman" pitchFamily="18" charset="0"/>
              </a:rPr>
              <a:t>  The distinction between second and foreign language learning  is what is learned and how it is learned.</a:t>
            </a:r>
          </a:p>
        </p:txBody>
      </p:sp>
      <p:sp>
        <p:nvSpPr>
          <p:cNvPr id="5" name="Rectangle 2"/>
          <p:cNvSpPr>
            <a:spLocks noGrp="1" noChangeArrowheads="1"/>
          </p:cNvSpPr>
          <p:nvPr>
            <p:ph type="title"/>
          </p:nvPr>
        </p:nvSpPr>
        <p:spPr>
          <a:xfrm>
            <a:off x="304800" y="228600"/>
            <a:ext cx="8686800" cy="685800"/>
          </a:xfrm>
        </p:spPr>
        <p:txBody>
          <a:bodyPr>
            <a:normAutofit/>
          </a:bodyPr>
          <a:lstStyle/>
          <a:p>
            <a:pPr algn="ctr" eaLnBrk="1" hangingPunct="1"/>
            <a:r>
              <a:rPr lang="en-US" sz="2400" b="1" dirty="0" smtClean="0">
                <a:solidFill>
                  <a:schemeClr val="tx1"/>
                </a:solidFill>
                <a:effectLst>
                  <a:outerShdw blurRad="38100" dist="38100" dir="2700000" algn="tl">
                    <a:srgbClr val="000000">
                      <a:alpha val="43137"/>
                    </a:srgbClr>
                  </a:outerShdw>
                </a:effectLst>
              </a:rPr>
              <a:t>What is the Study of Second Language Acquisition?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228600"/>
            <a:ext cx="8686800" cy="685800"/>
          </a:xfrm>
        </p:spPr>
        <p:txBody>
          <a:bodyPr>
            <a:normAutofit/>
          </a:bodyPr>
          <a:lstStyle/>
          <a:p>
            <a:pPr algn="ctr" eaLnBrk="1" hangingPunct="1"/>
            <a:r>
              <a:rPr lang="en-US" sz="2400" b="1" dirty="0" smtClean="0">
                <a:solidFill>
                  <a:schemeClr val="tx1"/>
                </a:solidFill>
                <a:effectLst>
                  <a:outerShdw blurRad="38100" dist="38100" dir="2700000" algn="tl">
                    <a:srgbClr val="000000">
                      <a:alpha val="43137"/>
                    </a:srgbClr>
                  </a:outerShdw>
                </a:effectLst>
              </a:rPr>
              <a:t>What is the Study of Second Language Acquisition? </a:t>
            </a:r>
          </a:p>
        </p:txBody>
      </p:sp>
      <p:sp>
        <p:nvSpPr>
          <p:cNvPr id="5123" name="Rectangle 3"/>
          <p:cNvSpPr>
            <a:spLocks noGrp="1" noChangeArrowheads="1"/>
          </p:cNvSpPr>
          <p:nvPr>
            <p:ph idx="1"/>
          </p:nvPr>
        </p:nvSpPr>
        <p:spPr>
          <a:xfrm>
            <a:off x="152400" y="1219200"/>
            <a:ext cx="8991600" cy="5334000"/>
          </a:xfrm>
          <a:solidFill>
            <a:schemeClr val="bg1"/>
          </a:solidFill>
        </p:spPr>
        <p:txBody>
          <a:bodyPr/>
          <a:lstStyle/>
          <a:p>
            <a:pPr marL="533400" indent="-533400" eaLnBrk="1" hangingPunct="1">
              <a:lnSpc>
                <a:spcPct val="80000"/>
              </a:lnSpc>
              <a:buSzPct val="200000"/>
              <a:buFont typeface="Wingdings" pitchFamily="2" charset="2"/>
              <a:buNone/>
            </a:pPr>
            <a:r>
              <a:rPr lang="en-US" sz="2800" b="1" dirty="0" smtClean="0">
                <a:effectLst>
                  <a:outerShdw blurRad="38100" dist="38100" dir="2700000" algn="tl">
                    <a:srgbClr val="000000">
                      <a:alpha val="43137"/>
                    </a:srgbClr>
                  </a:outerShdw>
                </a:effectLst>
                <a:latin typeface="Times New Roman" pitchFamily="18" charset="0"/>
              </a:rPr>
              <a:t>It is the study of:</a:t>
            </a:r>
          </a:p>
          <a:p>
            <a:pPr marL="533400" indent="-533400" eaLnBrk="1" hangingPunct="1">
              <a:lnSpc>
                <a:spcPct val="80000"/>
              </a:lnSpc>
              <a:buSzPct val="200000"/>
              <a:buFont typeface="Wingdings" pitchFamily="2" charset="2"/>
              <a:buNone/>
            </a:pPr>
            <a:endParaRPr lang="en-US" sz="2800" dirty="0" smtClean="0">
              <a:latin typeface="Times New Roman" pitchFamily="18" charset="0"/>
            </a:endParaRPr>
          </a:p>
          <a:p>
            <a:pPr marL="533400" indent="-533400" eaLnBrk="1" hangingPunct="1">
              <a:lnSpc>
                <a:spcPct val="80000"/>
              </a:lnSpc>
              <a:buSzPct val="200000"/>
              <a:buFont typeface="Wingdings" pitchFamily="2" charset="2"/>
              <a:buNone/>
            </a:pPr>
            <a:endParaRPr lang="en-US" sz="2000" dirty="0" smtClean="0">
              <a:latin typeface="Times New Roman" pitchFamily="18" charset="0"/>
            </a:endParaRPr>
          </a:p>
          <a:p>
            <a:pPr marL="533400" indent="-533400" algn="just" eaLnBrk="1" hangingPunct="1">
              <a:lnSpc>
                <a:spcPct val="80000"/>
              </a:lnSpc>
              <a:buSzPct val="200000"/>
              <a:buFont typeface="Wingdings" pitchFamily="2" charset="2"/>
              <a:buChar char="v"/>
            </a:pPr>
            <a:r>
              <a:rPr lang="en-US" sz="2000" dirty="0" smtClean="0">
                <a:latin typeface="Times New Roman" pitchFamily="18" charset="0"/>
              </a:rPr>
              <a:t>how second languages are learned; </a:t>
            </a:r>
          </a:p>
          <a:p>
            <a:pPr marL="533400" indent="-533400" algn="just" eaLnBrk="1" hangingPunct="1">
              <a:lnSpc>
                <a:spcPct val="80000"/>
              </a:lnSpc>
              <a:buSzPct val="200000"/>
              <a:buFont typeface="Wingdings" pitchFamily="2" charset="2"/>
              <a:buChar char="v"/>
            </a:pPr>
            <a:endParaRPr lang="en-US" sz="2000" dirty="0" smtClean="0">
              <a:latin typeface="Times New Roman" pitchFamily="18" charset="0"/>
            </a:endParaRPr>
          </a:p>
          <a:p>
            <a:pPr marL="533400" indent="-533400" algn="just" eaLnBrk="1" hangingPunct="1">
              <a:lnSpc>
                <a:spcPct val="80000"/>
              </a:lnSpc>
              <a:buSzPct val="200000"/>
              <a:buFont typeface="Wingdings" pitchFamily="2" charset="2"/>
              <a:buChar char="v"/>
            </a:pPr>
            <a:r>
              <a:rPr lang="en-US" sz="2000" dirty="0" smtClean="0">
                <a:latin typeface="Times New Roman" pitchFamily="18" charset="0"/>
              </a:rPr>
              <a:t>how learners create a new language system with limited exposure to a second language;</a:t>
            </a:r>
          </a:p>
          <a:p>
            <a:pPr marL="533400" indent="-533400" algn="just" eaLnBrk="1" hangingPunct="1">
              <a:lnSpc>
                <a:spcPct val="80000"/>
              </a:lnSpc>
              <a:buSzPct val="200000"/>
              <a:buFont typeface="Wingdings" pitchFamily="2" charset="2"/>
              <a:buChar char="v"/>
            </a:pPr>
            <a:endParaRPr lang="en-US" sz="2000" dirty="0" smtClean="0">
              <a:latin typeface="Times New Roman" pitchFamily="18" charset="0"/>
            </a:endParaRPr>
          </a:p>
          <a:p>
            <a:pPr marL="533400" indent="-533400" algn="just" eaLnBrk="1" hangingPunct="1">
              <a:lnSpc>
                <a:spcPct val="80000"/>
              </a:lnSpc>
              <a:buSzPct val="200000"/>
              <a:buFont typeface="Wingdings" pitchFamily="2" charset="2"/>
              <a:buChar char="v"/>
            </a:pPr>
            <a:r>
              <a:rPr lang="en-US" sz="2000" dirty="0" smtClean="0">
                <a:latin typeface="Times New Roman" pitchFamily="18" charset="0"/>
              </a:rPr>
              <a:t>why most second language learners do not achieve the same degree of proficiency in a second language as they do in their native language; and</a:t>
            </a:r>
          </a:p>
          <a:p>
            <a:pPr marL="533400" indent="-533400" algn="just" eaLnBrk="1" hangingPunct="1">
              <a:lnSpc>
                <a:spcPct val="80000"/>
              </a:lnSpc>
              <a:buSzPct val="200000"/>
              <a:buFont typeface="Wingdings" pitchFamily="2" charset="2"/>
              <a:buChar char="v"/>
            </a:pPr>
            <a:endParaRPr lang="en-US" sz="2000" dirty="0" smtClean="0">
              <a:latin typeface="Times New Roman" pitchFamily="18" charset="0"/>
            </a:endParaRPr>
          </a:p>
          <a:p>
            <a:pPr marL="533400" indent="-533400" algn="just" eaLnBrk="1" hangingPunct="1">
              <a:lnSpc>
                <a:spcPct val="80000"/>
              </a:lnSpc>
              <a:buSzPct val="200000"/>
              <a:buFont typeface="Wingdings" pitchFamily="2" charset="2"/>
              <a:buChar char="v"/>
            </a:pPr>
            <a:r>
              <a:rPr lang="en-US" sz="2000" dirty="0" smtClean="0">
                <a:latin typeface="Times New Roman" pitchFamily="18" charset="0"/>
              </a:rPr>
              <a:t>why some learners appear to achieve native-like proficiency in more than one language.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lgn="ctr" eaLnBrk="1" hangingPunct="1"/>
            <a:r>
              <a:rPr lang="en-US" sz="2800" dirty="0" smtClean="0"/>
              <a:t>How Do Learners Acquire a Second Language?</a:t>
            </a:r>
          </a:p>
        </p:txBody>
      </p:sp>
      <p:sp>
        <p:nvSpPr>
          <p:cNvPr id="6147" name="Rectangle 3"/>
          <p:cNvSpPr>
            <a:spLocks noGrp="1" noChangeArrowheads="1"/>
          </p:cNvSpPr>
          <p:nvPr>
            <p:ph idx="1"/>
          </p:nvPr>
        </p:nvSpPr>
        <p:spPr>
          <a:xfrm>
            <a:off x="0" y="762000"/>
            <a:ext cx="9144000" cy="6096000"/>
          </a:xfrm>
          <a:solidFill>
            <a:schemeClr val="bg1"/>
          </a:solidFill>
        </p:spPr>
        <p:txBody>
          <a:bodyPr/>
          <a:lstStyle/>
          <a:p>
            <a:pPr marL="952500" lvl="1" indent="-495300" algn="just" eaLnBrk="1" hangingPunct="1">
              <a:buSzPct val="165000"/>
              <a:buFont typeface="Wingdings" pitchFamily="2" charset="2"/>
              <a:buChar char="Ø"/>
            </a:pPr>
            <a:endParaRPr lang="en-US" sz="2400" dirty="0" smtClean="0">
              <a:latin typeface="Times New Roman" pitchFamily="18" charset="0"/>
            </a:endParaRPr>
          </a:p>
          <a:p>
            <a:pPr marL="952500" lvl="1" indent="-495300" algn="just" eaLnBrk="1" hangingPunct="1">
              <a:buSzPct val="165000"/>
              <a:buFont typeface="Wingdings" pitchFamily="2" charset="2"/>
              <a:buChar char="Ø"/>
            </a:pPr>
            <a:r>
              <a:rPr lang="en-US" sz="2400" dirty="0" smtClean="0">
                <a:latin typeface="Times New Roman" pitchFamily="18" charset="0"/>
              </a:rPr>
              <a:t>Learners acquire a second language by making use of existing knowledge of the native language, general learning strategies, or universal properties of language to internalize knowledge of the second language.  </a:t>
            </a:r>
          </a:p>
          <a:p>
            <a:pPr marL="952500" lvl="1" indent="-495300" algn="just" eaLnBrk="1" hangingPunct="1">
              <a:buSzPct val="165000"/>
              <a:buFont typeface="Wingdings" pitchFamily="2" charset="2"/>
              <a:buChar char="Ø"/>
            </a:pPr>
            <a:r>
              <a:rPr lang="en-US" sz="2400" dirty="0" smtClean="0">
                <a:latin typeface="Times New Roman" pitchFamily="18" charset="0"/>
              </a:rPr>
              <a:t>These processes serve as a means by which the learner constructs an </a:t>
            </a:r>
            <a:r>
              <a:rPr lang="en-US" sz="2400" dirty="0" err="1" smtClean="0">
                <a:latin typeface="Times New Roman" pitchFamily="18" charset="0"/>
              </a:rPr>
              <a:t>interlanguage</a:t>
            </a:r>
            <a:r>
              <a:rPr lang="en-US" sz="2400" dirty="0" smtClean="0">
                <a:latin typeface="Times New Roman" pitchFamily="18" charset="0"/>
              </a:rPr>
              <a:t> (a transitional system reflecting the learner’s current L</a:t>
            </a:r>
            <a:r>
              <a:rPr lang="en-US" sz="2400" baseline="-25000" dirty="0" smtClean="0">
                <a:latin typeface="Times New Roman" pitchFamily="18" charset="0"/>
              </a:rPr>
              <a:t>2</a:t>
            </a:r>
            <a:r>
              <a:rPr lang="en-US" sz="2400" dirty="0" smtClean="0">
                <a:latin typeface="Times New Roman" pitchFamily="18" charset="0"/>
              </a:rPr>
              <a:t> knowledge).</a:t>
            </a:r>
          </a:p>
          <a:p>
            <a:pPr marL="952500" lvl="1" indent="-495300" algn="just" eaLnBrk="1" hangingPunct="1">
              <a:buSzPct val="165000"/>
              <a:buFont typeface="Wingdings" pitchFamily="2" charset="2"/>
              <a:buChar char="Ø"/>
            </a:pPr>
            <a:r>
              <a:rPr lang="en-US" sz="2400" dirty="0" smtClean="0">
                <a:latin typeface="Times New Roman" pitchFamily="18" charset="0"/>
              </a:rPr>
              <a:t>Communication strategies are employed by the learner to make use of existing knowledge to  cope with communication difficulties.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228600"/>
            <a:ext cx="6116637" cy="1157287"/>
          </a:xfrm>
        </p:spPr>
        <p:txBody>
          <a:bodyPr>
            <a:normAutofit/>
          </a:bodyPr>
          <a:lstStyle/>
          <a:p>
            <a:pPr algn="ctr" eaLnBrk="1" hangingPunct="1"/>
            <a:r>
              <a:rPr lang="en-US" sz="2800" dirty="0" smtClean="0"/>
              <a:t>The Language Learner</a:t>
            </a:r>
          </a:p>
        </p:txBody>
      </p:sp>
      <p:sp>
        <p:nvSpPr>
          <p:cNvPr id="7171" name="Rectangle 3"/>
          <p:cNvSpPr>
            <a:spLocks noGrp="1" noChangeArrowheads="1"/>
          </p:cNvSpPr>
          <p:nvPr>
            <p:ph idx="1"/>
          </p:nvPr>
        </p:nvSpPr>
        <p:spPr>
          <a:xfrm>
            <a:off x="0" y="1143000"/>
            <a:ext cx="8991600" cy="5715000"/>
          </a:xfrm>
          <a:solidFill>
            <a:schemeClr val="bg1"/>
          </a:solidFill>
        </p:spPr>
        <p:txBody>
          <a:bodyPr>
            <a:normAutofit/>
          </a:bodyPr>
          <a:lstStyle/>
          <a:p>
            <a:pPr marL="533400" indent="-533400" eaLnBrk="1" hangingPunct="1">
              <a:lnSpc>
                <a:spcPct val="80000"/>
              </a:lnSpc>
              <a:buSzPct val="155000"/>
              <a:buFont typeface="Wingdings" pitchFamily="2" charset="2"/>
              <a:buChar char="Ø"/>
            </a:pPr>
            <a:r>
              <a:rPr lang="en-US" sz="2000" dirty="0" smtClean="0">
                <a:latin typeface="Times New Roman" pitchFamily="18" charset="0"/>
              </a:rPr>
              <a:t>Individual differences affect L</a:t>
            </a:r>
            <a:r>
              <a:rPr lang="en-US" sz="2000" baseline="-25000" dirty="0" smtClean="0">
                <a:latin typeface="Times New Roman" pitchFamily="18" charset="0"/>
              </a:rPr>
              <a:t>2</a:t>
            </a:r>
            <a:r>
              <a:rPr lang="en-US" sz="2000" dirty="0" smtClean="0">
                <a:latin typeface="Times New Roman" pitchFamily="18" charset="0"/>
              </a:rPr>
              <a:t> acquisition. These may include: (1) the rate of development and (2) their ultimate level of achievement.</a:t>
            </a:r>
          </a:p>
          <a:p>
            <a:pPr marL="533400" indent="-533400" eaLnBrk="1" hangingPunct="1">
              <a:lnSpc>
                <a:spcPct val="80000"/>
              </a:lnSpc>
              <a:buSzPct val="155000"/>
              <a:buFont typeface="Wingdings" pitchFamily="2" charset="2"/>
              <a:buChar char="Ø"/>
            </a:pPr>
            <a:endParaRPr lang="en-US" sz="2000" dirty="0" smtClean="0">
              <a:latin typeface="Times New Roman" pitchFamily="18" charset="0"/>
            </a:endParaRPr>
          </a:p>
          <a:p>
            <a:pPr marL="533400" indent="-533400" eaLnBrk="1" hangingPunct="1">
              <a:lnSpc>
                <a:spcPct val="80000"/>
              </a:lnSpc>
              <a:buSzPct val="155000"/>
              <a:buFont typeface="Wingdings" pitchFamily="2" charset="2"/>
              <a:buChar char="Ø"/>
            </a:pPr>
            <a:r>
              <a:rPr lang="en-US" sz="2000" dirty="0" smtClean="0">
                <a:latin typeface="Times New Roman" pitchFamily="18" charset="0"/>
              </a:rPr>
              <a:t>Learners differ with regard to variables relating to cognitive, affective and social aspects of a human being.</a:t>
            </a:r>
          </a:p>
          <a:p>
            <a:pPr marL="533400" indent="-533400" eaLnBrk="1" hangingPunct="1">
              <a:lnSpc>
                <a:spcPct val="80000"/>
              </a:lnSpc>
              <a:buSzPct val="155000"/>
              <a:buFont typeface="Wingdings" pitchFamily="2" charset="2"/>
              <a:buChar char="Ø"/>
            </a:pPr>
            <a:endParaRPr lang="en-US" sz="2000" dirty="0" smtClean="0">
              <a:latin typeface="Times New Roman" pitchFamily="18" charset="0"/>
            </a:endParaRPr>
          </a:p>
          <a:p>
            <a:pPr marL="533400" indent="-533400" eaLnBrk="1" hangingPunct="1">
              <a:lnSpc>
                <a:spcPct val="80000"/>
              </a:lnSpc>
              <a:buSzPct val="155000"/>
              <a:buFont typeface="Wingdings" pitchFamily="2" charset="2"/>
              <a:buChar char="Ø"/>
            </a:pPr>
            <a:r>
              <a:rPr lang="en-US" sz="2000" dirty="0" smtClean="0">
                <a:latin typeface="Times New Roman" pitchFamily="18" charset="0"/>
              </a:rPr>
              <a:t>Fixed factors such as age and language learning aptitude are beyond external control. Variable factors such as motivation are influenced by external factors such as social setting and by the actual course of L</a:t>
            </a:r>
            <a:r>
              <a:rPr lang="en-US" sz="2000" baseline="-25000" dirty="0" smtClean="0">
                <a:latin typeface="Times New Roman" pitchFamily="18" charset="0"/>
              </a:rPr>
              <a:t>2</a:t>
            </a:r>
            <a:r>
              <a:rPr lang="en-US" sz="2000" dirty="0" smtClean="0">
                <a:latin typeface="Times New Roman" pitchFamily="18" charset="0"/>
              </a:rPr>
              <a:t> development.</a:t>
            </a:r>
          </a:p>
          <a:p>
            <a:pPr marL="533400" indent="-533400" eaLnBrk="1" hangingPunct="1">
              <a:lnSpc>
                <a:spcPct val="80000"/>
              </a:lnSpc>
              <a:buSzPct val="155000"/>
              <a:buFont typeface="Wingdings" pitchFamily="2" charset="2"/>
              <a:buChar char="Ø"/>
            </a:pPr>
            <a:endParaRPr lang="en-US" sz="2000" dirty="0" smtClean="0">
              <a:latin typeface="Times New Roman" pitchFamily="18" charset="0"/>
            </a:endParaRPr>
          </a:p>
          <a:p>
            <a:pPr marL="533400" indent="-533400" eaLnBrk="1" hangingPunct="1">
              <a:lnSpc>
                <a:spcPct val="80000"/>
              </a:lnSpc>
              <a:buSzPct val="155000"/>
              <a:buFont typeface="Wingdings" pitchFamily="2" charset="2"/>
              <a:buChar char="Ø"/>
            </a:pPr>
            <a:r>
              <a:rPr lang="en-US" sz="2000" dirty="0" smtClean="0">
                <a:latin typeface="Times New Roman" pitchFamily="18" charset="0"/>
              </a:rPr>
              <a:t>Cognitive style refers to the way people perceive, conceptualize, organize and recall information.</a:t>
            </a:r>
          </a:p>
          <a:p>
            <a:pPr marL="533400" indent="-533400" eaLnBrk="1" hangingPunct="1">
              <a:lnSpc>
                <a:spcPct val="80000"/>
              </a:lnSpc>
              <a:buSzPct val="155000"/>
              <a:buFont typeface="Wingdings" pitchFamily="2" charset="2"/>
              <a:buChar char="Ø"/>
            </a:pPr>
            <a:endParaRPr lang="en-US" sz="2000" dirty="0" smtClean="0">
              <a:latin typeface="Times New Roman" pitchFamily="18" charset="0"/>
            </a:endParaRPr>
          </a:p>
          <a:p>
            <a:pPr marL="533400" indent="-533400" eaLnBrk="1" hangingPunct="1">
              <a:lnSpc>
                <a:spcPct val="80000"/>
              </a:lnSpc>
              <a:buSzPct val="155000"/>
              <a:buFont typeface="Wingdings" pitchFamily="2" charset="2"/>
              <a:buChar char="Ø"/>
            </a:pPr>
            <a:r>
              <a:rPr lang="en-US" sz="2000" dirty="0" smtClean="0">
                <a:latin typeface="Times New Roman" pitchFamily="18" charset="0"/>
              </a:rPr>
              <a:t>Field dependent learners operate holistically. They like to work with others. Field independent learners are analytic and prefer to work alone.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381000"/>
            <a:ext cx="7550150" cy="838200"/>
          </a:xfrm>
        </p:spPr>
        <p:txBody>
          <a:bodyPr/>
          <a:lstStyle/>
          <a:p>
            <a:pPr algn="ctr" eaLnBrk="1" hangingPunct="1"/>
            <a:r>
              <a:rPr lang="en-US" sz="4000" b="1" dirty="0" smtClean="0">
                <a:solidFill>
                  <a:schemeClr val="tx1"/>
                </a:solidFill>
                <a:effectLst>
                  <a:outerShdw blurRad="38100" dist="38100" dir="2700000" algn="tl">
                    <a:srgbClr val="000000">
                      <a:alpha val="43137"/>
                    </a:srgbClr>
                  </a:outerShdw>
                </a:effectLst>
              </a:rPr>
              <a:t>Learner Strategies</a:t>
            </a:r>
          </a:p>
        </p:txBody>
      </p:sp>
      <p:sp>
        <p:nvSpPr>
          <p:cNvPr id="8195" name="Rectangle 3"/>
          <p:cNvSpPr>
            <a:spLocks noGrp="1" noChangeArrowheads="1"/>
          </p:cNvSpPr>
          <p:nvPr>
            <p:ph idx="1"/>
          </p:nvPr>
        </p:nvSpPr>
        <p:spPr>
          <a:xfrm>
            <a:off x="0" y="1524000"/>
            <a:ext cx="9144000" cy="5334000"/>
          </a:xfrm>
          <a:solidFill>
            <a:schemeClr val="bg1"/>
          </a:solidFill>
        </p:spPr>
        <p:txBody>
          <a:bodyPr/>
          <a:lstStyle/>
          <a:p>
            <a:pPr marL="533400" indent="-533400" eaLnBrk="1" hangingPunct="1">
              <a:lnSpc>
                <a:spcPct val="90000"/>
              </a:lnSpc>
              <a:buSzPct val="150000"/>
              <a:buFont typeface="Wingdings" pitchFamily="2" charset="2"/>
              <a:buNone/>
            </a:pPr>
            <a:r>
              <a:rPr lang="en-US" sz="2400" dirty="0" smtClean="0">
                <a:latin typeface="Times New Roman" pitchFamily="18" charset="0"/>
              </a:rPr>
              <a:t>           Learner strategies are defined as deliberate behaviours or actions that learners use to make language learning more successful, self-directed and enjoyable.</a:t>
            </a:r>
          </a:p>
          <a:p>
            <a:pPr marL="533400" indent="-533400" eaLnBrk="1" hangingPunct="1">
              <a:lnSpc>
                <a:spcPct val="90000"/>
              </a:lnSpc>
              <a:buSzPct val="150000"/>
              <a:buFont typeface="Wingdings" pitchFamily="2" charset="2"/>
              <a:buNone/>
            </a:pPr>
            <a:endParaRPr lang="en-US" sz="2400" dirty="0" smtClean="0">
              <a:latin typeface="Times New Roman" pitchFamily="18" charset="0"/>
            </a:endParaRPr>
          </a:p>
          <a:p>
            <a:pPr marL="952500" lvl="1" indent="-495300" algn="just" eaLnBrk="1" hangingPunct="1">
              <a:lnSpc>
                <a:spcPct val="90000"/>
              </a:lnSpc>
              <a:buSzPct val="150000"/>
              <a:buFont typeface="Wingdings" pitchFamily="2" charset="2"/>
              <a:buChar char="§"/>
            </a:pPr>
            <a:r>
              <a:rPr lang="en-US" sz="2000" dirty="0" smtClean="0">
                <a:latin typeface="Times New Roman" pitchFamily="18" charset="0"/>
              </a:rPr>
              <a:t>Cognitive strategies relate new concepts to prior knowledge.</a:t>
            </a:r>
          </a:p>
          <a:p>
            <a:pPr marL="952500" lvl="1" indent="-495300" algn="just" eaLnBrk="1" hangingPunct="1">
              <a:lnSpc>
                <a:spcPct val="90000"/>
              </a:lnSpc>
              <a:buSzPct val="150000"/>
              <a:buFont typeface="Wingdings" pitchFamily="2" charset="2"/>
              <a:buChar char="§"/>
            </a:pPr>
            <a:endParaRPr lang="en-US" sz="2000" dirty="0" smtClean="0">
              <a:latin typeface="Times New Roman" pitchFamily="18" charset="0"/>
            </a:endParaRPr>
          </a:p>
          <a:p>
            <a:pPr marL="952500" lvl="1" indent="-495300" algn="just" eaLnBrk="1" hangingPunct="1">
              <a:lnSpc>
                <a:spcPct val="90000"/>
              </a:lnSpc>
              <a:buSzPct val="150000"/>
              <a:buFont typeface="Wingdings" pitchFamily="2" charset="2"/>
              <a:buChar char="§"/>
            </a:pPr>
            <a:r>
              <a:rPr lang="en-US" sz="2000" dirty="0" smtClean="0">
                <a:latin typeface="Times New Roman" pitchFamily="18" charset="0"/>
              </a:rPr>
              <a:t>Metacognitive strategies are those which help with organizing a personal timetable to facilitate an effective study of the L</a:t>
            </a:r>
            <a:r>
              <a:rPr lang="en-US" sz="2000" baseline="-25000" dirty="0" smtClean="0">
                <a:latin typeface="Times New Roman" pitchFamily="18" charset="0"/>
              </a:rPr>
              <a:t>2</a:t>
            </a:r>
            <a:r>
              <a:rPr lang="en-US" sz="2000" dirty="0" smtClean="0">
                <a:latin typeface="Times New Roman" pitchFamily="18" charset="0"/>
              </a:rPr>
              <a:t>.</a:t>
            </a:r>
          </a:p>
          <a:p>
            <a:pPr marL="952500" lvl="1" indent="-495300" algn="just" eaLnBrk="1" hangingPunct="1">
              <a:lnSpc>
                <a:spcPct val="90000"/>
              </a:lnSpc>
              <a:buSzPct val="150000"/>
              <a:buFont typeface="Wingdings" pitchFamily="2" charset="2"/>
              <a:buChar char="§"/>
            </a:pPr>
            <a:endParaRPr lang="en-US" sz="2000" dirty="0" smtClean="0">
              <a:latin typeface="Times New Roman" pitchFamily="18" charset="0"/>
            </a:endParaRPr>
          </a:p>
          <a:p>
            <a:pPr marL="952500" lvl="1" indent="-495300" algn="just" eaLnBrk="1" hangingPunct="1">
              <a:lnSpc>
                <a:spcPct val="90000"/>
              </a:lnSpc>
              <a:buSzPct val="150000"/>
              <a:buFont typeface="Wingdings" pitchFamily="2" charset="2"/>
              <a:buChar char="§"/>
            </a:pPr>
            <a:r>
              <a:rPr lang="en-US" sz="2000" dirty="0" smtClean="0">
                <a:latin typeface="Times New Roman" pitchFamily="18" charset="0"/>
              </a:rPr>
              <a:t>Social strategies include looking for opportunities to converse with native speakers.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304800"/>
            <a:ext cx="9144000" cy="990600"/>
          </a:xfrm>
        </p:spPr>
        <p:txBody>
          <a:bodyPr>
            <a:normAutofit/>
          </a:bodyPr>
          <a:lstStyle/>
          <a:p>
            <a:pPr algn="ctr" eaLnBrk="1" hangingPunct="1"/>
            <a:r>
              <a:rPr lang="en-US" sz="2000" b="1" dirty="0" smtClean="0">
                <a:solidFill>
                  <a:schemeClr val="tx1"/>
                </a:solidFill>
              </a:rPr>
              <a:t>Natural Order of Strategies of Second Language Development</a:t>
            </a:r>
          </a:p>
        </p:txBody>
      </p:sp>
      <p:sp>
        <p:nvSpPr>
          <p:cNvPr id="9219" name="Rectangle 3"/>
          <p:cNvSpPr>
            <a:spLocks noGrp="1" noChangeArrowheads="1"/>
          </p:cNvSpPr>
          <p:nvPr>
            <p:ph idx="1"/>
          </p:nvPr>
        </p:nvSpPr>
        <p:spPr>
          <a:xfrm>
            <a:off x="0" y="1447800"/>
            <a:ext cx="9144000" cy="5410200"/>
          </a:xfrm>
          <a:solidFill>
            <a:schemeClr val="bg1"/>
          </a:solidFill>
        </p:spPr>
        <p:txBody>
          <a:bodyPr>
            <a:normAutofit lnSpcReduction="10000"/>
          </a:bodyPr>
          <a:lstStyle/>
          <a:p>
            <a:pPr algn="just" eaLnBrk="1" hangingPunct="1">
              <a:lnSpc>
                <a:spcPct val="80000"/>
              </a:lnSpc>
              <a:buFont typeface="Wingdings" pitchFamily="2" charset="2"/>
              <a:buNone/>
            </a:pPr>
            <a:endParaRPr lang="en-US" sz="1400" dirty="0" smtClean="0">
              <a:latin typeface="Times New Roman" pitchFamily="18" charset="0"/>
            </a:endParaRPr>
          </a:p>
          <a:p>
            <a:pPr algn="just">
              <a:lnSpc>
                <a:spcPct val="80000"/>
              </a:lnSpc>
              <a:buFont typeface="Wingdings" pitchFamily="2" charset="2"/>
              <a:buChar char="v"/>
            </a:pPr>
            <a:r>
              <a:rPr lang="en-US" dirty="0" smtClean="0">
                <a:latin typeface="Times New Roman" pitchFamily="18" charset="0"/>
              </a:rPr>
              <a:t>- Repetition</a:t>
            </a:r>
          </a:p>
          <a:p>
            <a:pPr algn="just" eaLnBrk="1" hangingPunct="1">
              <a:lnSpc>
                <a:spcPct val="80000"/>
              </a:lnSpc>
              <a:buFont typeface="Wingdings" pitchFamily="2" charset="2"/>
              <a:buChar char="v"/>
            </a:pPr>
            <a:r>
              <a:rPr lang="en-US" dirty="0" smtClean="0">
                <a:latin typeface="Times New Roman" pitchFamily="18" charset="0"/>
              </a:rPr>
              <a:t>memorization</a:t>
            </a:r>
          </a:p>
          <a:p>
            <a:pPr algn="just" eaLnBrk="1" hangingPunct="1">
              <a:lnSpc>
                <a:spcPct val="80000"/>
              </a:lnSpc>
              <a:buFont typeface="Wingdings" pitchFamily="2" charset="2"/>
              <a:buChar char="v"/>
            </a:pPr>
            <a:r>
              <a:rPr lang="en-US" dirty="0" smtClean="0">
                <a:latin typeface="Times New Roman" pitchFamily="18" charset="0"/>
              </a:rPr>
              <a:t>formulaic expressions  </a:t>
            </a:r>
          </a:p>
          <a:p>
            <a:pPr algn="just" eaLnBrk="1" hangingPunct="1">
              <a:lnSpc>
                <a:spcPct val="80000"/>
              </a:lnSpc>
              <a:buFont typeface="Wingdings" pitchFamily="2" charset="2"/>
              <a:buChar char="v"/>
            </a:pPr>
            <a:r>
              <a:rPr lang="en-US" dirty="0" smtClean="0">
                <a:latin typeface="Times New Roman" pitchFamily="18" charset="0"/>
              </a:rPr>
              <a:t>-</a:t>
            </a:r>
            <a:r>
              <a:rPr lang="en-US" dirty="0" smtClean="0">
                <a:latin typeface="Times New Roman" pitchFamily="18" charset="0"/>
              </a:rPr>
              <a:t>verbal attention </a:t>
            </a:r>
            <a:r>
              <a:rPr lang="en-US" dirty="0" smtClean="0">
                <a:latin typeface="Times New Roman" pitchFamily="18" charset="0"/>
              </a:rPr>
              <a:t>getters</a:t>
            </a:r>
          </a:p>
          <a:p>
            <a:pPr algn="just" eaLnBrk="1" hangingPunct="1">
              <a:lnSpc>
                <a:spcPct val="80000"/>
              </a:lnSpc>
              <a:buFont typeface="Wingdings" pitchFamily="2" charset="2"/>
              <a:buChar char="v"/>
            </a:pPr>
            <a:r>
              <a:rPr lang="en-US" dirty="0" smtClean="0">
                <a:latin typeface="Times New Roman" pitchFamily="18" charset="0"/>
              </a:rPr>
              <a:t>- </a:t>
            </a:r>
            <a:r>
              <a:rPr lang="en-US" dirty="0" smtClean="0">
                <a:latin typeface="Times New Roman" pitchFamily="18" charset="0"/>
              </a:rPr>
              <a:t>answering in unison (responding with others</a:t>
            </a:r>
            <a:r>
              <a:rPr lang="en-US" dirty="0" smtClean="0">
                <a:latin typeface="Times New Roman" pitchFamily="18" charset="0"/>
              </a:rPr>
              <a:t>)</a:t>
            </a:r>
          </a:p>
          <a:p>
            <a:pPr algn="just" eaLnBrk="1" hangingPunct="1">
              <a:lnSpc>
                <a:spcPct val="80000"/>
              </a:lnSpc>
              <a:buFont typeface="Wingdings" pitchFamily="2" charset="2"/>
              <a:buChar char="v"/>
            </a:pPr>
            <a:r>
              <a:rPr lang="en-US" dirty="0" smtClean="0">
                <a:latin typeface="Times New Roman" pitchFamily="18" charset="0"/>
              </a:rPr>
              <a:t>- talking </a:t>
            </a:r>
            <a:r>
              <a:rPr lang="en-US" dirty="0" smtClean="0">
                <a:latin typeface="Times New Roman" pitchFamily="18" charset="0"/>
              </a:rPr>
              <a:t>to self (engaging in internal monologue); </a:t>
            </a:r>
            <a:endParaRPr lang="en-US" dirty="0" smtClean="0">
              <a:latin typeface="Times New Roman" pitchFamily="18" charset="0"/>
            </a:endParaRPr>
          </a:p>
          <a:p>
            <a:pPr algn="just" eaLnBrk="1" hangingPunct="1">
              <a:lnSpc>
                <a:spcPct val="80000"/>
              </a:lnSpc>
              <a:buFont typeface="Wingdings" pitchFamily="2" charset="2"/>
              <a:buChar char="v"/>
            </a:pPr>
            <a:r>
              <a:rPr lang="en-US" dirty="0" smtClean="0">
                <a:latin typeface="Times New Roman" pitchFamily="18" charset="0"/>
              </a:rPr>
              <a:t> - </a:t>
            </a:r>
            <a:r>
              <a:rPr lang="en-US" dirty="0" smtClean="0">
                <a:latin typeface="Times New Roman" pitchFamily="18" charset="0"/>
              </a:rPr>
              <a:t>elaboration (information beyond what is necessary</a:t>
            </a:r>
            <a:r>
              <a:rPr lang="en-US" dirty="0" smtClean="0">
                <a:latin typeface="Times New Roman" pitchFamily="18" charset="0"/>
              </a:rPr>
              <a:t>); </a:t>
            </a:r>
          </a:p>
          <a:p>
            <a:pPr algn="just" eaLnBrk="1" hangingPunct="1">
              <a:lnSpc>
                <a:spcPct val="80000"/>
              </a:lnSpc>
              <a:buFont typeface="Wingdings" pitchFamily="2" charset="2"/>
              <a:buChar char="v"/>
            </a:pPr>
            <a:r>
              <a:rPr lang="en-US" dirty="0" smtClean="0">
                <a:latin typeface="Times New Roman" pitchFamily="18" charset="0"/>
              </a:rPr>
              <a:t> </a:t>
            </a:r>
            <a:r>
              <a:rPr lang="en-US" dirty="0" smtClean="0">
                <a:latin typeface="Times New Roman" pitchFamily="18" charset="0"/>
              </a:rPr>
              <a:t>-anticipatory answers (completing another’s phrase or statement</a:t>
            </a:r>
            <a:r>
              <a:rPr lang="en-US" dirty="0" smtClean="0">
                <a:latin typeface="Times New Roman" pitchFamily="18" charset="0"/>
              </a:rPr>
              <a:t>); </a:t>
            </a:r>
          </a:p>
          <a:p>
            <a:pPr algn="just" eaLnBrk="1" hangingPunct="1">
              <a:lnSpc>
                <a:spcPct val="80000"/>
              </a:lnSpc>
              <a:buFont typeface="Wingdings" pitchFamily="2" charset="2"/>
              <a:buChar char="v"/>
            </a:pPr>
            <a:r>
              <a:rPr lang="en-US" dirty="0" smtClean="0">
                <a:latin typeface="Times New Roman" pitchFamily="18" charset="0"/>
              </a:rPr>
              <a:t>-</a:t>
            </a:r>
            <a:r>
              <a:rPr lang="en-US" dirty="0" smtClean="0">
                <a:latin typeface="Times New Roman" pitchFamily="18" charset="0"/>
              </a:rPr>
              <a:t> </a:t>
            </a:r>
            <a:r>
              <a:rPr lang="en-US" dirty="0" smtClean="0">
                <a:latin typeface="Times New Roman" pitchFamily="18" charset="0"/>
              </a:rPr>
              <a:t>monitoring </a:t>
            </a:r>
            <a:r>
              <a:rPr lang="en-US" dirty="0" smtClean="0">
                <a:latin typeface="Times New Roman" pitchFamily="18" charset="0"/>
              </a:rPr>
              <a:t>(self-correcting errors</a:t>
            </a:r>
            <a:r>
              <a:rPr lang="en-US" dirty="0" smtClean="0">
                <a:latin typeface="Times New Roman" pitchFamily="18" charset="0"/>
              </a:rPr>
              <a:t>);</a:t>
            </a:r>
          </a:p>
          <a:p>
            <a:pPr algn="just" eaLnBrk="1" hangingPunct="1">
              <a:lnSpc>
                <a:spcPct val="80000"/>
              </a:lnSpc>
              <a:buFont typeface="Wingdings" pitchFamily="2" charset="2"/>
              <a:buChar char="v"/>
            </a:pPr>
            <a:r>
              <a:rPr lang="en-US" dirty="0" smtClean="0">
                <a:latin typeface="Times New Roman" pitchFamily="18" charset="0"/>
              </a:rPr>
              <a:t>- </a:t>
            </a:r>
            <a:r>
              <a:rPr lang="en-US" dirty="0" smtClean="0">
                <a:latin typeface="Times New Roman" pitchFamily="18" charset="0"/>
              </a:rPr>
              <a:t>appeal for assistance (asking someone for help</a:t>
            </a:r>
            <a:r>
              <a:rPr lang="en-US" dirty="0" smtClean="0">
                <a:latin typeface="Times New Roman" pitchFamily="18" charset="0"/>
              </a:rPr>
              <a:t>); </a:t>
            </a:r>
          </a:p>
          <a:p>
            <a:pPr algn="just" eaLnBrk="1" hangingPunct="1">
              <a:lnSpc>
                <a:spcPct val="80000"/>
              </a:lnSpc>
              <a:buFont typeface="Wingdings" pitchFamily="2" charset="2"/>
              <a:buChar char="v"/>
            </a:pPr>
            <a:r>
              <a:rPr lang="en-US" dirty="0" smtClean="0">
                <a:latin typeface="Times New Roman" pitchFamily="18" charset="0"/>
              </a:rPr>
              <a:t> </a:t>
            </a:r>
            <a:r>
              <a:rPr lang="en-US" dirty="0" smtClean="0">
                <a:latin typeface="Times New Roman" pitchFamily="18" charset="0"/>
              </a:rPr>
              <a:t>request for clarification (asking the speaker to explain or repeat); and </a:t>
            </a:r>
            <a:endParaRPr lang="en-US" dirty="0" smtClean="0">
              <a:latin typeface="Times New Roman" pitchFamily="18" charset="0"/>
            </a:endParaRPr>
          </a:p>
          <a:p>
            <a:pPr algn="just" eaLnBrk="1" hangingPunct="1">
              <a:lnSpc>
                <a:spcPct val="80000"/>
              </a:lnSpc>
              <a:buFont typeface="Wingdings" pitchFamily="2" charset="2"/>
              <a:buChar char="v"/>
            </a:pPr>
            <a:r>
              <a:rPr lang="en-US" dirty="0" smtClean="0">
                <a:latin typeface="Times New Roman" pitchFamily="18" charset="0"/>
              </a:rPr>
              <a:t>-</a:t>
            </a:r>
            <a:r>
              <a:rPr lang="en-US" dirty="0" smtClean="0">
                <a:latin typeface="Times New Roman" pitchFamily="18" charset="0"/>
              </a:rPr>
              <a:t>role-playing (interacting with another by taking on roles).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solidFill>
            <a:schemeClr val="bg1"/>
          </a:solidFill>
        </p:spPr>
        <p:txBody>
          <a:bodyPr>
            <a:normAutofit/>
          </a:bodyPr>
          <a:lstStyle/>
          <a:p>
            <a:pPr algn="ctr" eaLnBrk="1" hangingPunct="1"/>
            <a:r>
              <a:rPr lang="en-US" sz="2800" dirty="0" smtClean="0"/>
              <a:t>Theories of Second Language Acquisition</a:t>
            </a:r>
          </a:p>
        </p:txBody>
      </p:sp>
      <p:sp>
        <p:nvSpPr>
          <p:cNvPr id="10243" name="Rectangle 3"/>
          <p:cNvSpPr>
            <a:spLocks noGrp="1" noChangeArrowheads="1"/>
          </p:cNvSpPr>
          <p:nvPr>
            <p:ph idx="1"/>
          </p:nvPr>
        </p:nvSpPr>
        <p:spPr>
          <a:xfrm>
            <a:off x="0" y="762000"/>
            <a:ext cx="9144000" cy="6096000"/>
          </a:xfrm>
          <a:solidFill>
            <a:schemeClr val="bg1"/>
          </a:solidFill>
        </p:spPr>
        <p:txBody>
          <a:bodyPr/>
          <a:lstStyle/>
          <a:p>
            <a:pPr eaLnBrk="1" hangingPunct="1">
              <a:lnSpc>
                <a:spcPct val="90000"/>
              </a:lnSpc>
              <a:buFont typeface="Wingdings" pitchFamily="2" charset="2"/>
              <a:buNone/>
            </a:pPr>
            <a:r>
              <a:rPr lang="en-US" sz="2400" b="1" dirty="0" smtClean="0">
                <a:latin typeface="Times New Roman" pitchFamily="18" charset="0"/>
              </a:rPr>
              <a:t>     </a:t>
            </a:r>
          </a:p>
          <a:p>
            <a:pPr eaLnBrk="1" hangingPunct="1">
              <a:lnSpc>
                <a:spcPct val="90000"/>
              </a:lnSpc>
              <a:buFont typeface="Wingdings" pitchFamily="2" charset="2"/>
              <a:buNone/>
            </a:pPr>
            <a:r>
              <a:rPr lang="en-US" sz="2800" b="1" dirty="0" smtClean="0">
                <a:solidFill>
                  <a:srgbClr val="C00000"/>
                </a:solidFill>
                <a:effectLst>
                  <a:outerShdw blurRad="38100" dist="38100" dir="2700000" algn="tl">
                    <a:srgbClr val="000000">
                      <a:alpha val="43137"/>
                    </a:srgbClr>
                  </a:outerShdw>
                </a:effectLst>
                <a:latin typeface="Times New Roman" pitchFamily="18" charset="0"/>
              </a:rPr>
              <a:t>1- Universalist </a:t>
            </a:r>
            <a:r>
              <a:rPr lang="en-US" sz="2800" b="1" dirty="0" smtClean="0">
                <a:solidFill>
                  <a:srgbClr val="C00000"/>
                </a:solidFill>
                <a:effectLst>
                  <a:outerShdw blurRad="38100" dist="38100" dir="2700000" algn="tl">
                    <a:srgbClr val="000000">
                      <a:alpha val="43137"/>
                    </a:srgbClr>
                  </a:outerShdw>
                </a:effectLst>
                <a:latin typeface="Times New Roman" pitchFamily="18" charset="0"/>
              </a:rPr>
              <a:t>Theory </a:t>
            </a:r>
            <a:r>
              <a:rPr lang="en-US" sz="2000" dirty="0" smtClean="0">
                <a:latin typeface="Times New Roman" pitchFamily="18" charset="0"/>
              </a:rPr>
              <a:t>defines linguistic universals from two perspectives:</a:t>
            </a:r>
          </a:p>
          <a:p>
            <a:pPr eaLnBrk="1" hangingPunct="1">
              <a:lnSpc>
                <a:spcPct val="90000"/>
              </a:lnSpc>
              <a:buNone/>
            </a:pPr>
            <a:endParaRPr lang="en-US" sz="2400" dirty="0" smtClean="0">
              <a:latin typeface="Times New Roman" pitchFamily="18" charset="0"/>
            </a:endParaRPr>
          </a:p>
          <a:p>
            <a:pPr algn="just" eaLnBrk="1" hangingPunct="1">
              <a:lnSpc>
                <a:spcPct val="90000"/>
              </a:lnSpc>
              <a:buSzPct val="120000"/>
              <a:buFont typeface="Wingdings" pitchFamily="2" charset="2"/>
              <a:buChar char="§"/>
            </a:pPr>
            <a:r>
              <a:rPr lang="en-US" sz="2400" dirty="0" smtClean="0">
                <a:latin typeface="Times New Roman" pitchFamily="18" charset="0"/>
              </a:rPr>
              <a:t>The data-driven perspective which looks at surface features of a wide-range of languages to find out how languages vary and what principles underlie this variation. The data-driven approach considers system external factors or input as the basis.</a:t>
            </a:r>
            <a:r>
              <a:rPr lang="en-US" sz="2000" dirty="0" smtClean="0">
                <a:latin typeface="Times New Roman" pitchFamily="18" charset="0"/>
              </a:rPr>
              <a:t> </a:t>
            </a:r>
            <a:endParaRPr lang="en-US" sz="2400" dirty="0" smtClean="0">
              <a:latin typeface="Times New Roman" pitchFamily="18" charset="0"/>
            </a:endParaRPr>
          </a:p>
          <a:p>
            <a:pPr eaLnBrk="1" hangingPunct="1">
              <a:lnSpc>
                <a:spcPct val="90000"/>
              </a:lnSpc>
              <a:buSzPct val="120000"/>
              <a:buFont typeface="Wingdings" pitchFamily="2" charset="2"/>
              <a:buChar char="§"/>
            </a:pPr>
            <a:endParaRPr lang="en-US" sz="2400" dirty="0" smtClean="0">
              <a:latin typeface="Times New Roman" pitchFamily="18" charset="0"/>
            </a:endParaRPr>
          </a:p>
          <a:p>
            <a:pPr algn="just" eaLnBrk="1" hangingPunct="1">
              <a:lnSpc>
                <a:spcPct val="90000"/>
              </a:lnSpc>
              <a:buSzPct val="120000"/>
              <a:buFont typeface="Wingdings" pitchFamily="2" charset="2"/>
              <a:buChar char="§"/>
            </a:pPr>
            <a:r>
              <a:rPr lang="en-US" sz="2400" dirty="0" smtClean="0">
                <a:latin typeface="Times New Roman" pitchFamily="18" charset="0"/>
              </a:rPr>
              <a:t>The theory-driven perspective which looks at in-depth analysis of the properties of language to determine highly abstract principles of grammar. System internal factors are those found in cognitive and linguistic processes.</a:t>
            </a:r>
            <a:endParaRPr lang="en-US" sz="2800" dirty="0" smtClean="0">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0" y="381000"/>
            <a:ext cx="9144000" cy="6477000"/>
          </a:xfrm>
          <a:solidFill>
            <a:schemeClr val="bg1"/>
          </a:solidFill>
        </p:spPr>
        <p:txBody>
          <a:bodyPr/>
          <a:lstStyle/>
          <a:p>
            <a:pPr marL="533400" indent="-533400" eaLnBrk="1" hangingPunct="1">
              <a:lnSpc>
                <a:spcPct val="80000"/>
              </a:lnSpc>
              <a:buSzPct val="170000"/>
              <a:buFont typeface="Wingdings" pitchFamily="2" charset="2"/>
              <a:buChar char="§"/>
            </a:pPr>
            <a:r>
              <a:rPr lang="en-US" sz="1800" b="1" dirty="0" smtClean="0">
                <a:latin typeface="Times New Roman" pitchFamily="18" charset="0"/>
              </a:rPr>
              <a:t>Several Characteristics of the data-driven approach include the following:</a:t>
            </a:r>
          </a:p>
          <a:p>
            <a:pPr marL="533400" indent="-533400" eaLnBrk="1" hangingPunct="1">
              <a:lnSpc>
                <a:spcPct val="80000"/>
              </a:lnSpc>
              <a:buSzPct val="170000"/>
              <a:buFont typeface="Wingdings" pitchFamily="2" charset="2"/>
              <a:buChar char="§"/>
            </a:pPr>
            <a:endParaRPr lang="en-US" sz="1800" dirty="0" smtClean="0">
              <a:latin typeface="Times New Roman" pitchFamily="18" charset="0"/>
            </a:endParaRPr>
          </a:p>
          <a:p>
            <a:pPr marL="952500" lvl="1" indent="-495300" algn="just" eaLnBrk="1" hangingPunct="1">
              <a:lnSpc>
                <a:spcPct val="80000"/>
              </a:lnSpc>
              <a:buSzPct val="120000"/>
              <a:buFont typeface="Wingdings" pitchFamily="2" charset="2"/>
              <a:buChar char="§"/>
            </a:pPr>
            <a:r>
              <a:rPr lang="en-US" sz="2000" dirty="0" smtClean="0">
                <a:latin typeface="Times New Roman" pitchFamily="18" charset="0"/>
              </a:rPr>
              <a:t>It has language typology which delves into patterns which exist among languages and how they vary in human languages. </a:t>
            </a:r>
          </a:p>
          <a:p>
            <a:pPr marL="952500" lvl="1" indent="-495300" algn="just" eaLnBrk="1" hangingPunct="1">
              <a:lnSpc>
                <a:spcPct val="80000"/>
              </a:lnSpc>
              <a:buSzPct val="120000"/>
              <a:buFont typeface="Wingdings" pitchFamily="2" charset="2"/>
              <a:buChar char="§"/>
            </a:pPr>
            <a:endParaRPr lang="en-US" sz="2000" dirty="0" smtClean="0">
              <a:latin typeface="Times New Roman" pitchFamily="18" charset="0"/>
            </a:endParaRPr>
          </a:p>
          <a:p>
            <a:pPr marL="952500" lvl="1" indent="-495300" algn="just" eaLnBrk="1" hangingPunct="1">
              <a:lnSpc>
                <a:spcPct val="80000"/>
              </a:lnSpc>
              <a:buSzPct val="120000"/>
              <a:buFont typeface="Wingdings" pitchFamily="2" charset="2"/>
              <a:buChar char="§"/>
            </a:pPr>
            <a:r>
              <a:rPr lang="en-US" sz="2000" dirty="0" smtClean="0">
                <a:latin typeface="Times New Roman" pitchFamily="18" charset="0"/>
              </a:rPr>
              <a:t>Language universals focus on what is common. For example, subject/verb/object.</a:t>
            </a:r>
          </a:p>
          <a:p>
            <a:pPr marL="952500" lvl="1" indent="-495300" algn="just" eaLnBrk="1" hangingPunct="1">
              <a:lnSpc>
                <a:spcPct val="80000"/>
              </a:lnSpc>
              <a:buSzPct val="120000"/>
              <a:buFont typeface="Wingdings" pitchFamily="2" charset="2"/>
              <a:buChar char="§"/>
            </a:pPr>
            <a:endParaRPr lang="en-US" sz="2000" dirty="0" smtClean="0">
              <a:latin typeface="Times New Roman" pitchFamily="18" charset="0"/>
            </a:endParaRPr>
          </a:p>
          <a:p>
            <a:pPr marL="952500" lvl="1" indent="-495300" algn="just" eaLnBrk="1" hangingPunct="1">
              <a:lnSpc>
                <a:spcPct val="80000"/>
              </a:lnSpc>
              <a:buSzPct val="120000"/>
              <a:buFont typeface="Wingdings" pitchFamily="2" charset="2"/>
              <a:buChar char="§"/>
            </a:pPr>
            <a:r>
              <a:rPr lang="en-US" sz="2000" dirty="0" smtClean="0">
                <a:latin typeface="Times New Roman" pitchFamily="18" charset="0"/>
              </a:rPr>
              <a:t>Implicational universals which refer to the properties of language such as “all languages have vowels” without looking at any other properties. </a:t>
            </a:r>
          </a:p>
          <a:p>
            <a:pPr marL="533400" indent="-533400" eaLnBrk="1" hangingPunct="1">
              <a:lnSpc>
                <a:spcPct val="80000"/>
              </a:lnSpc>
              <a:buFont typeface="Wingdings" pitchFamily="2" charset="2"/>
              <a:buChar char="§"/>
            </a:pPr>
            <a:endParaRPr lang="en-US" sz="1800" dirty="0" smtClean="0">
              <a:latin typeface="Times New Roman" pitchFamily="18" charset="0"/>
            </a:endParaRPr>
          </a:p>
          <a:p>
            <a:pPr marL="533400" indent="-533400" eaLnBrk="1" hangingPunct="1">
              <a:lnSpc>
                <a:spcPct val="80000"/>
              </a:lnSpc>
              <a:buSzPct val="170000"/>
              <a:buFont typeface="Wingdings" pitchFamily="2" charset="2"/>
              <a:buChar char="§"/>
            </a:pPr>
            <a:r>
              <a:rPr lang="en-US" sz="1800" b="1" dirty="0" smtClean="0">
                <a:latin typeface="Times New Roman" pitchFamily="18" charset="0"/>
              </a:rPr>
              <a:t>Several Characteristics of the theory-driven approach include the following:</a:t>
            </a:r>
          </a:p>
          <a:p>
            <a:pPr marL="533400" indent="-533400" eaLnBrk="1" hangingPunct="1">
              <a:lnSpc>
                <a:spcPct val="80000"/>
              </a:lnSpc>
              <a:buFont typeface="Wingdings" pitchFamily="2" charset="2"/>
              <a:buChar char="§"/>
            </a:pPr>
            <a:endParaRPr lang="en-US" sz="1800" dirty="0" smtClean="0">
              <a:latin typeface="Times New Roman" pitchFamily="18" charset="0"/>
            </a:endParaRPr>
          </a:p>
          <a:p>
            <a:pPr marL="952500" lvl="1" indent="-495300" algn="just" eaLnBrk="1" hangingPunct="1">
              <a:lnSpc>
                <a:spcPct val="80000"/>
              </a:lnSpc>
              <a:buSzPct val="120000"/>
              <a:buFont typeface="Wingdings" pitchFamily="2" charset="2"/>
              <a:buChar char="§"/>
            </a:pPr>
            <a:r>
              <a:rPr lang="en-US" sz="2000" dirty="0" smtClean="0">
                <a:latin typeface="Times New Roman" pitchFamily="18" charset="0"/>
              </a:rPr>
              <a:t>Language is acquired through innateness. Certain principles of the human mind are biologically determined.</a:t>
            </a:r>
          </a:p>
          <a:p>
            <a:pPr marL="533400" indent="-533400" algn="just" eaLnBrk="1" hangingPunct="1">
              <a:lnSpc>
                <a:spcPct val="80000"/>
              </a:lnSpc>
              <a:buSzPct val="120000"/>
              <a:buFont typeface="Wingdings" pitchFamily="2" charset="2"/>
              <a:buChar char="§"/>
            </a:pPr>
            <a:endParaRPr lang="en-US" sz="2000" dirty="0" smtClean="0">
              <a:latin typeface="Times New Roman" pitchFamily="18" charset="0"/>
            </a:endParaRPr>
          </a:p>
          <a:p>
            <a:pPr marL="952500" lvl="1" indent="-495300" algn="just" eaLnBrk="1" hangingPunct="1">
              <a:lnSpc>
                <a:spcPct val="80000"/>
              </a:lnSpc>
              <a:buSzPct val="120000"/>
              <a:buFont typeface="Wingdings" pitchFamily="2" charset="2"/>
              <a:buChar char="§"/>
            </a:pPr>
            <a:r>
              <a:rPr lang="en-US" sz="2000" dirty="0" smtClean="0">
                <a:latin typeface="Times New Roman" pitchFamily="18" charset="0"/>
              </a:rPr>
              <a:t>There are sets of principles and conditions where knowledge of language develops.</a:t>
            </a:r>
          </a:p>
          <a:p>
            <a:pPr marL="533400" indent="-533400" algn="just" eaLnBrk="1" hangingPunct="1">
              <a:lnSpc>
                <a:spcPct val="80000"/>
              </a:lnSpc>
              <a:buSzPct val="120000"/>
              <a:buFont typeface="Wingdings" pitchFamily="2" charset="2"/>
              <a:buChar char="§"/>
            </a:pPr>
            <a:endParaRPr lang="en-US" sz="2000" dirty="0" smtClean="0">
              <a:latin typeface="Times New Roman" pitchFamily="18" charset="0"/>
            </a:endParaRPr>
          </a:p>
          <a:p>
            <a:pPr marL="952500" lvl="1" indent="-495300" algn="just" eaLnBrk="1" hangingPunct="1">
              <a:lnSpc>
                <a:spcPct val="80000"/>
              </a:lnSpc>
              <a:buSzPct val="120000"/>
              <a:buFont typeface="Wingdings" pitchFamily="2" charset="2"/>
              <a:buChar char="§"/>
            </a:pPr>
            <a:r>
              <a:rPr lang="en-US" sz="2000" dirty="0" smtClean="0">
                <a:latin typeface="Times New Roman" pitchFamily="18" charset="0"/>
              </a:rPr>
              <a:t>Universal grammar is seen as part of the brain.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2765</TotalTime>
  <Words>1872</Words>
  <Application>Microsoft PowerPoint</Application>
  <PresentationFormat>Affichage à l'écran (4:3)</PresentationFormat>
  <Paragraphs>175</Paragraphs>
  <Slides>19</Slides>
  <Notes>1</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Débit</vt:lpstr>
      <vt:lpstr>Second Language Acquisition</vt:lpstr>
      <vt:lpstr>What is the Study of Second Language Acquisition? </vt:lpstr>
      <vt:lpstr>What is the Study of Second Language Acquisition? </vt:lpstr>
      <vt:lpstr>How Do Learners Acquire a Second Language?</vt:lpstr>
      <vt:lpstr>The Language Learner</vt:lpstr>
      <vt:lpstr>Learner Strategies</vt:lpstr>
      <vt:lpstr>Natural Order of Strategies of Second Language Development</vt:lpstr>
      <vt:lpstr>Theories of Second Language Acquisition</vt:lpstr>
      <vt:lpstr>Diapositive 9</vt:lpstr>
      <vt:lpstr>Diapositive 10</vt:lpstr>
      <vt:lpstr>Diapositive 11</vt:lpstr>
      <vt:lpstr>Diapositive 12</vt:lpstr>
      <vt:lpstr>Diapositive 13</vt:lpstr>
      <vt:lpstr>Diapositive 14</vt:lpstr>
      <vt:lpstr>Diapositive 15</vt:lpstr>
      <vt:lpstr>Diapositive 16</vt:lpstr>
      <vt:lpstr>Diapositive 17</vt:lpstr>
      <vt:lpstr>Krashen’s Five Hypotheses for Second Language Acquisition</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 Language Acquisition</dc:title>
  <dc:creator>poste02</dc:creator>
  <cp:lastModifiedBy>HP</cp:lastModifiedBy>
  <cp:revision>174</cp:revision>
  <cp:lastPrinted>1601-01-01T00:00:00Z</cp:lastPrinted>
  <dcterms:created xsi:type="dcterms:W3CDTF">2006-04-18T02:46:01Z</dcterms:created>
  <dcterms:modified xsi:type="dcterms:W3CDTF">2019-02-23T10:52:17Z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