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305" r:id="rId2"/>
    <p:sldId id="312" r:id="rId3"/>
    <p:sldId id="330" r:id="rId4"/>
    <p:sldId id="313" r:id="rId5"/>
    <p:sldId id="291" r:id="rId6"/>
    <p:sldId id="287" r:id="rId7"/>
    <p:sldId id="317" r:id="rId8"/>
    <p:sldId id="294" r:id="rId9"/>
    <p:sldId id="319" r:id="rId10"/>
    <p:sldId id="318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31" r:id="rId19"/>
    <p:sldId id="293" r:id="rId20"/>
    <p:sldId id="295" r:id="rId21"/>
    <p:sldId id="329" r:id="rId22"/>
  </p:sldIdLst>
  <p:sldSz cx="9144000" cy="6858000" type="screen4x3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94" autoAdjust="0"/>
  </p:normalViewPr>
  <p:slideViewPr>
    <p:cSldViewPr>
      <p:cViewPr varScale="1">
        <p:scale>
          <a:sx n="61" d="100"/>
          <a:sy n="61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8971" y="3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/>
          <a:lstStyle>
            <a:lvl1pPr algn="r">
              <a:defRPr sz="1200"/>
            </a:lvl1pPr>
          </a:lstStyle>
          <a:p>
            <a:fld id="{CA4484A5-9FC7-4175-B373-79F8C1490507}" type="datetimeFigureOut">
              <a:rPr lang="fr-FR" smtClean="0"/>
              <a:pPr/>
              <a:t>04/01/2022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 anchor="b"/>
          <a:lstStyle>
            <a:lvl1pPr algn="r">
              <a:defRPr sz="1200"/>
            </a:lvl1pPr>
          </a:lstStyle>
          <a:p>
            <a:fld id="{A4411B89-611F-42D0-BB2F-CAB06C83AD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1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971" y="3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/>
          <a:lstStyle>
            <a:lvl1pPr algn="r">
              <a:defRPr sz="1200"/>
            </a:lvl1pPr>
          </a:lstStyle>
          <a:p>
            <a:fld id="{AB0F64C7-E2CA-4FFE-8DA4-4A5CE5BF0450}" type="datetimeFigureOut">
              <a:rPr lang="fr-FR" smtClean="0"/>
              <a:pPr/>
              <a:t>04/01/2022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236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4" tIns="47458" rIns="94914" bIns="4745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4914" tIns="47458" rIns="94914" bIns="4745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4914" tIns="47458" rIns="94914" bIns="47458" rtlCol="0" anchor="b"/>
          <a:lstStyle>
            <a:lvl1pPr algn="r">
              <a:defRPr sz="1200"/>
            </a:lvl1pPr>
          </a:lstStyle>
          <a:p>
            <a:fld id="{74278B51-D641-4C13-AAD3-95961EB1415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35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827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="1" i="1" u="sng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378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Placer</a:t>
            </a:r>
            <a:r>
              <a:rPr lang="fr-FR" baseline="0" dirty="0" smtClean="0"/>
              <a:t> des capteurs sans fil pour mesurer la vibration du pont; si la vibration dépasse un certain seuil envoi une alerte au </a:t>
            </a:r>
            <a:r>
              <a:rPr lang="fr-FR" baseline="0" dirty="0" err="1" smtClean="0"/>
              <a:t>sink</a:t>
            </a:r>
            <a:r>
              <a:rPr lang="fr-FR" baseline="0" smtClean="0"/>
              <a:t>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138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38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243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8B51-D641-4C13-AAD3-95961EB14151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971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DZ" smtClean="0"/>
              <a:t>19/09/2017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29C5-D42E-49BF-9437-0F05A2FEB94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Introduction aux Systèmes Répartis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100" b="1" dirty="0"/>
              <a:t>Distribution et coordination</a:t>
            </a:r>
          </a:p>
          <a:p>
            <a:pPr lvl="1" algn="just"/>
            <a:r>
              <a:rPr lang="fr-FR" sz="2000" dirty="0"/>
              <a:t>Connaissance des éléments formant le système : besoin d'identification et de localisation</a:t>
            </a:r>
          </a:p>
          <a:p>
            <a:pPr lvl="1" algn="just"/>
            <a:endParaRPr lang="fr-FR" sz="2000" dirty="0"/>
          </a:p>
          <a:p>
            <a:pPr algn="just"/>
            <a:r>
              <a:rPr lang="fr-FR" sz="2100" dirty="0"/>
              <a:t>Communication à distance</a:t>
            </a:r>
          </a:p>
          <a:p>
            <a:pPr lvl="1" algn="just"/>
            <a:r>
              <a:rPr lang="fr-FR" sz="2000" dirty="0"/>
              <a:t>Techniques et protocoles de communication</a:t>
            </a:r>
          </a:p>
          <a:p>
            <a:pPr lvl="1" algn="just"/>
            <a:r>
              <a:rPr lang="fr-FR" sz="2000" dirty="0"/>
              <a:t>Contraintes du réseau : fiabilité (perte de données) et temps de propagation (dépendant du type de réseau et de sa charge)</a:t>
            </a:r>
          </a:p>
          <a:p>
            <a:pPr lvl="1" algn="just"/>
            <a:endParaRPr lang="fr-FR" sz="2000" dirty="0"/>
          </a:p>
          <a:p>
            <a:pPr algn="just"/>
            <a:r>
              <a:rPr lang="fr-FR" sz="2100" dirty="0"/>
              <a:t>Naturellement concurrent et parallèle</a:t>
            </a:r>
          </a:p>
          <a:p>
            <a:pPr lvl="1" algn="just"/>
            <a:r>
              <a:rPr lang="fr-FR" sz="2000" dirty="0"/>
              <a:t>Chaque élément sur chaque machine est autonome</a:t>
            </a:r>
          </a:p>
          <a:p>
            <a:pPr lvl="1" algn="just"/>
            <a:r>
              <a:rPr lang="fr-FR" sz="2000" dirty="0"/>
              <a:t>Besoin de synchronisation, coordination entre éléments distants et pour l'accès aux ressources (exclusion mutuelle ...)</a:t>
            </a:r>
          </a:p>
          <a:p>
            <a:pPr lvl="3"/>
            <a:endParaRPr lang="fr-FR" sz="1600" dirty="0"/>
          </a:p>
          <a:p>
            <a:endParaRPr lang="fr-FR" sz="1900" dirty="0"/>
          </a:p>
        </p:txBody>
      </p:sp>
      <p:sp>
        <p:nvSpPr>
          <p:cNvPr id="2253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0514682-BCE6-471D-8117-E403491CBBC9}" type="slidenum">
              <a:rPr lang="fr-FR" sz="1400"/>
              <a:pPr algn="r"/>
              <a:t>10</a:t>
            </a:fld>
            <a:endParaRPr lang="fr-FR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i="1"/>
              <a:t>Particularités des systèmes distribués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r>
              <a:rPr lang="fr-CA" sz="2100" b="1"/>
              <a:t>Partage de ressources :</a:t>
            </a:r>
            <a:r>
              <a:rPr lang="fr-CA" sz="2100"/>
              <a:t> </a:t>
            </a:r>
            <a:r>
              <a:rPr lang="fr-CA" sz="1900"/>
              <a:t>matérielles (disque, imprimante) et logiques (fichier, base de données)</a:t>
            </a:r>
            <a:endParaRPr lang="fr-FR" sz="19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914400" y="396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fr-CA" sz="2400" b="1">
                <a:solidFill>
                  <a:schemeClr val="hlink"/>
                </a:solidFill>
              </a:rPr>
              <a:t>Modèle Client-Serveur :</a:t>
            </a:r>
            <a:r>
              <a:rPr lang="fr-CA" sz="2400" b="1">
                <a:solidFill>
                  <a:srgbClr val="FB6E05"/>
                </a:solidFill>
              </a:rPr>
              <a:t> </a:t>
            </a:r>
            <a:r>
              <a:rPr lang="fr-CA" sz="2400"/>
              <a:t>Processus Serveur et  Processus Client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14400" y="3048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fr-CA" sz="2400" b="1">
                <a:solidFill>
                  <a:schemeClr val="hlink"/>
                </a:solidFill>
              </a:rPr>
              <a:t>Gestionnaire de ressources :</a:t>
            </a:r>
            <a:r>
              <a:rPr lang="fr-CA" sz="2400"/>
              <a:t> Protocole de gestion des concurrences.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26627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BDB961E-C9B6-4414-9908-36BB7778FA53}" type="slidenum">
              <a:rPr lang="fr-FR" sz="1400"/>
              <a:pPr algn="r"/>
              <a:t>12</a:t>
            </a:fld>
            <a:endParaRPr lang="fr-FR" sz="1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2000" y="1828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fr-CA" sz="2400" b="1"/>
              <a:t>Ouverture</a:t>
            </a:r>
            <a:r>
              <a:rPr lang="fr-CA" b="1"/>
              <a:t> :</a:t>
            </a:r>
            <a:r>
              <a:rPr lang="fr-CA"/>
              <a:t> </a:t>
            </a:r>
            <a:r>
              <a:rPr lang="fr-CA" sz="2000"/>
              <a:t>extensibilité du système (permet à des composants d’être ajoutés ou remplacés)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71550" y="3667125"/>
            <a:ext cx="7543800" cy="1057275"/>
            <a:chOff x="624" y="2688"/>
            <a:chExt cx="4752" cy="666"/>
          </a:xfrm>
        </p:grpSpPr>
        <p:sp>
          <p:nvSpPr>
            <p:cNvPr id="26630" name="Text Box 5"/>
            <p:cNvSpPr txBox="1">
              <a:spLocks noChangeArrowheads="1"/>
            </p:cNvSpPr>
            <p:nvPr/>
          </p:nvSpPr>
          <p:spPr bwMode="auto">
            <a:xfrm>
              <a:off x="960" y="2720"/>
              <a:ext cx="441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fr-CA" sz="2000" b="1"/>
                <a:t>Moyens :</a:t>
              </a:r>
              <a:r>
                <a:rPr lang="fr-CA" sz="2000"/>
                <a:t> mécanisme uniforme de communication inter-processus (locale ou non), matériels et logiciels hétérogènes (standards)</a:t>
              </a:r>
            </a:p>
          </p:txBody>
        </p:sp>
        <p:cxnSp>
          <p:nvCxnSpPr>
            <p:cNvPr id="26631" name="AutoShape 6"/>
            <p:cNvCxnSpPr>
              <a:cxnSpLocks noChangeShapeType="1"/>
            </p:cNvCxnSpPr>
            <p:nvPr/>
          </p:nvCxnSpPr>
          <p:spPr bwMode="auto">
            <a:xfrm rot="16200000" flipH="1">
              <a:off x="684" y="2628"/>
              <a:ext cx="192" cy="312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 type="none" w="lg" len="lg"/>
              <a:tailEnd type="stealth" w="med" len="lg"/>
            </a:ln>
          </p:spPr>
        </p:cxn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85800" y="2743200"/>
            <a:ext cx="7848600" cy="914400"/>
            <a:chOff x="432" y="1728"/>
            <a:chExt cx="4944" cy="576"/>
          </a:xfrm>
        </p:grpSpPr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432" y="1728"/>
              <a:ext cx="49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742950" lvl="1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CA" sz="2000" b="1">
                  <a:solidFill>
                    <a:schemeClr val="hlink"/>
                  </a:solidFill>
                </a:rPr>
                <a:t>Matériel :</a:t>
              </a:r>
              <a:r>
                <a:rPr lang="fr-CA" sz="2000"/>
                <a:t> périphériques, mémoire, interfaces, …</a:t>
              </a:r>
              <a:endParaRPr lang="fr-CA"/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32" y="2016"/>
              <a:ext cx="49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742950" lvl="1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CA" sz="2000" b="1">
                  <a:solidFill>
                    <a:schemeClr val="hlink"/>
                  </a:solidFill>
                </a:rPr>
                <a:t>Logiciel :</a:t>
              </a:r>
              <a:r>
                <a:rPr lang="fr-CA" sz="2000"/>
                <a:t> protocole, pilote, …</a:t>
              </a:r>
            </a:p>
            <a:p>
              <a:pPr marL="742950" lvl="1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endParaRPr lang="fr-CA" sz="2000"/>
            </a:p>
          </p:txBody>
        </p:sp>
      </p:grp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62000" y="4899025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fr-CA" sz="2400" b="1"/>
              <a:t>Expansible</a:t>
            </a:r>
            <a:r>
              <a:rPr lang="fr-CA" b="1"/>
              <a:t> :</a:t>
            </a:r>
            <a:r>
              <a:rPr lang="fr-CA"/>
              <a:t> </a:t>
            </a:r>
            <a:r>
              <a:rPr lang="fr-CA" sz="2000"/>
              <a:t>le système et les applications ne nécessitent pas de modifications quand la taille du système augmente</a:t>
            </a:r>
            <a:endParaRPr lang="fr-CA" sz="2000">
              <a:solidFill>
                <a:srgbClr val="41A36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27651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312863"/>
            <a:ext cx="8229600" cy="1323975"/>
          </a:xfrm>
        </p:spPr>
        <p:txBody>
          <a:bodyPr/>
          <a:lstStyle/>
          <a:p>
            <a:r>
              <a:rPr lang="fr-CA" sz="2100" b="1" dirty="0"/>
              <a:t>Performance (Passage à l’échelle): </a:t>
            </a:r>
            <a:r>
              <a:rPr lang="fr-CA" sz="1900" dirty="0"/>
              <a:t>aptitude du système à bien fonctionner quand le nombre d’utilisateurs augmente ou celui des ressources</a:t>
            </a:r>
            <a:r>
              <a:rPr lang="fr-CA" sz="1900" dirty="0" smtClean="0"/>
              <a:t>.</a:t>
            </a:r>
            <a:endParaRPr lang="fr-CA" sz="1900" dirty="0"/>
          </a:p>
          <a:p>
            <a:endParaRPr lang="fr-CA" sz="2100" b="1" dirty="0"/>
          </a:p>
          <a:p>
            <a:endParaRPr lang="fr-CA" sz="2100" b="1" dirty="0"/>
          </a:p>
          <a:p>
            <a:endParaRPr lang="fr-CA" sz="2100" b="1" dirty="0"/>
          </a:p>
          <a:p>
            <a:endParaRPr lang="fr-CA" sz="2100" b="1" dirty="0"/>
          </a:p>
          <a:p>
            <a:endParaRPr lang="fr-FR" dirty="0"/>
          </a:p>
        </p:txBody>
      </p:sp>
      <p:sp>
        <p:nvSpPr>
          <p:cNvPr id="2765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10BF8A7-03B8-4243-8B6F-FAFA14CA3A50}" type="slidenum">
              <a:rPr lang="fr-FR" sz="1400"/>
              <a:pPr algn="r"/>
              <a:t>13</a:t>
            </a:fld>
            <a:endParaRPr lang="fr-FR" sz="1400"/>
          </a:p>
        </p:txBody>
      </p:sp>
      <p:sp>
        <p:nvSpPr>
          <p:cNvPr id="27683" name="Espace réservé du contenu 2"/>
          <p:cNvSpPr>
            <a:spLocks/>
          </p:cNvSpPr>
          <p:nvPr/>
        </p:nvSpPr>
        <p:spPr bwMode="auto">
          <a:xfrm>
            <a:off x="500034" y="2357430"/>
            <a:ext cx="8229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fr-FR" sz="2000" dirty="0"/>
              <a:t>Est-ce que le système peut continuer à fonctionner efficacement avec l’augmentation de la charge (utilisateurs, ordinateurs,.</a:t>
            </a:r>
            <a:r>
              <a:rPr lang="fr-FR" sz="2000" dirty="0" err="1"/>
              <a:t>etc</a:t>
            </a:r>
            <a:r>
              <a:rPr lang="fr-FR" sz="2000" dirty="0" smtClean="0"/>
              <a:t>)?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 idx="4294967295"/>
          </p:nvPr>
        </p:nvSpPr>
        <p:spPr>
          <a:xfrm>
            <a:off x="611560" y="397669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 dirty="0"/>
              <a:t>Particularités des systèmes distribués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fr-CA" sz="2100" b="1" dirty="0"/>
              <a:t>Transparence :</a:t>
            </a:r>
            <a:r>
              <a:rPr lang="fr-CA" dirty="0"/>
              <a:t> </a:t>
            </a:r>
          </a:p>
          <a:p>
            <a:pPr lvl="1"/>
            <a:r>
              <a:rPr lang="fr-CA" sz="2000" dirty="0"/>
              <a:t>cacher aux utilisateurs la distribution des ressources (le système réparti est vu comme un tout)</a:t>
            </a:r>
          </a:p>
          <a:p>
            <a:pPr lvl="1"/>
            <a:r>
              <a:rPr lang="fr-FR" sz="2000" dirty="0"/>
              <a:t>But est de cacher l'architecture, le fonctionnement de l'application ou du système distribué pour apparaître à l'utilisateur comme une application unique cohérente.</a:t>
            </a:r>
          </a:p>
          <a:p>
            <a:pPr lvl="1"/>
            <a:r>
              <a:rPr lang="fr-FR" sz="2000" dirty="0"/>
              <a:t>L'ISO définit RM-ODP (</a:t>
            </a:r>
            <a:r>
              <a:rPr lang="fr-FR" sz="2000" dirty="0" err="1"/>
              <a:t>Reference</a:t>
            </a:r>
            <a:r>
              <a:rPr lang="fr-FR" sz="2000" dirty="0"/>
              <a:t> Model for Open </a:t>
            </a:r>
            <a:r>
              <a:rPr lang="fr-FR" sz="2000" dirty="0" err="1"/>
              <a:t>Distributed</a:t>
            </a:r>
            <a:r>
              <a:rPr lang="fr-FR" sz="2000" dirty="0"/>
              <a:t> </a:t>
            </a:r>
            <a:r>
              <a:rPr lang="fr-FR" sz="2000" dirty="0" err="1"/>
              <a:t>Processing</a:t>
            </a:r>
            <a:r>
              <a:rPr lang="fr-FR" sz="2000" dirty="0"/>
              <a:t>) qui comprend 8 formes de </a:t>
            </a:r>
            <a:r>
              <a:rPr lang="fr-FR" sz="2000" dirty="0" smtClean="0"/>
              <a:t>transparence : </a:t>
            </a:r>
            <a:endParaRPr lang="fr-FR" sz="2000" dirty="0"/>
          </a:p>
          <a:p>
            <a:pPr lvl="2"/>
            <a:r>
              <a:rPr lang="fr-FR" sz="1500" b="1" dirty="0"/>
              <a:t>Accès,  localisation,  concurrence,  réplication,  mobilité,  panne,  performance,  passage à échelle (</a:t>
            </a:r>
            <a:r>
              <a:rPr lang="fr-FR" sz="1500" b="1" dirty="0" err="1"/>
              <a:t>scalabilité</a:t>
            </a:r>
            <a:r>
              <a:rPr lang="fr-FR" sz="1500" b="1" dirty="0"/>
              <a:t>)</a:t>
            </a:r>
          </a:p>
          <a:p>
            <a:pPr lvl="3"/>
            <a:endParaRPr lang="fr-FR" sz="1600" dirty="0"/>
          </a:p>
          <a:p>
            <a:endParaRPr lang="fr-CA" sz="1900" dirty="0"/>
          </a:p>
          <a:p>
            <a:endParaRPr lang="fr-FR" sz="1900" dirty="0"/>
          </a:p>
        </p:txBody>
      </p:sp>
      <p:sp>
        <p:nvSpPr>
          <p:cNvPr id="28676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724E655-093D-4855-A7DF-2F8A6CEEA705}" type="slidenum">
              <a:rPr lang="fr-FR" sz="1400"/>
              <a:pPr algn="r"/>
              <a:t>14</a:t>
            </a:fld>
            <a:endParaRPr 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 dirty="0"/>
              <a:t>Particularités des systèmes </a:t>
            </a:r>
            <a:r>
              <a:rPr lang="fr-FR" b="1" i="1" dirty="0" smtClean="0"/>
              <a:t>distribués</a:t>
            </a:r>
            <a:br>
              <a:rPr lang="fr-FR" b="1" i="1" dirty="0" smtClean="0"/>
            </a:br>
            <a:r>
              <a:rPr lang="fr-FR" dirty="0" smtClean="0"/>
              <a:t> 8 formes de transparence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d'accès</a:t>
            </a:r>
          </a:p>
          <a:p>
            <a:pPr lvl="1"/>
            <a:r>
              <a:rPr lang="fr-FR" sz="1500" dirty="0"/>
              <a:t>Accès aux ressources distantes et locales en utilisant des opérations identiques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de localisation</a:t>
            </a:r>
          </a:p>
          <a:p>
            <a:pPr lvl="1"/>
            <a:r>
              <a:rPr lang="fr-FR" sz="1500" dirty="0"/>
              <a:t>Accès aux éléments/ressources sans le besoin de connaitre leur localisation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de concurrence</a:t>
            </a:r>
          </a:p>
          <a:p>
            <a:pPr lvl="1"/>
            <a:r>
              <a:rPr lang="fr-FR" sz="1500" dirty="0"/>
              <a:t>Exécution possible de plusieurs processus en parallèle sans produire des interférences entre eux.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de réplication</a:t>
            </a:r>
          </a:p>
          <a:p>
            <a:pPr lvl="1"/>
            <a:r>
              <a:rPr lang="fr-FR" sz="1500" dirty="0"/>
              <a:t>Possibilité de dupliquer certains éléments/ressources pour augmenter la fiabilité du systèmes sans que l’utilisateur sache l’existence de ces répliquas.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de mobilité </a:t>
            </a:r>
          </a:p>
          <a:p>
            <a:pPr lvl="1"/>
            <a:r>
              <a:rPr lang="fr-FR" sz="1500" dirty="0"/>
              <a:t>Possibilité de déplacer des éléments/ressources sans affecter les opérations normales des utilisateurs.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900" dirty="0"/>
              <a:t>Transparence de panne</a:t>
            </a:r>
          </a:p>
          <a:p>
            <a:pPr lvl="1"/>
            <a:r>
              <a:rPr lang="fr-FR" sz="1500" dirty="0"/>
              <a:t>Cacher l’existence de pannes et permettre aux utilisateurs et aux applications de compléter leurs taches. </a:t>
            </a:r>
          </a:p>
          <a:p>
            <a:endParaRPr lang="fr-FR" sz="1900" dirty="0"/>
          </a:p>
        </p:txBody>
      </p:sp>
      <p:sp>
        <p:nvSpPr>
          <p:cNvPr id="30724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3849EB-7DFD-46D9-9A75-431C720A42E3}" type="slidenum">
              <a:rPr lang="fr-FR" sz="1400"/>
              <a:pPr algn="r"/>
              <a:t>15</a:t>
            </a:fld>
            <a:endParaRPr 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fr-FR" sz="1900" dirty="0"/>
              <a:t>Transparence de performance</a:t>
            </a:r>
          </a:p>
          <a:p>
            <a:pPr marL="800100" lvl="1" indent="-342900"/>
            <a:r>
              <a:rPr lang="fr-FR" sz="1500" dirty="0"/>
              <a:t>Possibilité de reconfigurer le système pour en augmenter les performances avec l’augmentation de la charge.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fr-FR" sz="1900" dirty="0"/>
              <a:t>Transparence de passage à l’échelle</a:t>
            </a:r>
          </a:p>
          <a:p>
            <a:pPr lvl="1"/>
            <a:r>
              <a:rPr lang="fr-FR" sz="1500" dirty="0"/>
              <a:t>Doit supporter l'augmentation de la taille  du système (nombre d'éléments, de ressources ...) sans le besoin de reconfigurer la structure du système ou les algorithmes de l’application</a:t>
            </a:r>
          </a:p>
          <a:p>
            <a:pPr lvl="1"/>
            <a:endParaRPr lang="fr-FR" sz="1500" dirty="0"/>
          </a:p>
          <a:p>
            <a:r>
              <a:rPr lang="fr-CA" sz="2100" b="1" dirty="0"/>
              <a:t>Concurrence</a:t>
            </a:r>
            <a:r>
              <a:rPr lang="fr-CA" sz="1900" b="1" dirty="0"/>
              <a:t> :</a:t>
            </a:r>
            <a:r>
              <a:rPr lang="fr-CA" sz="1900" dirty="0"/>
              <a:t> permettre l’accès simultané à une ressource par plusieurs processus (Threads) ou synchroniser l’accès à la ressource.</a:t>
            </a:r>
            <a:endParaRPr lang="fr-CA" sz="1300" dirty="0">
              <a:solidFill>
                <a:srgbClr val="41A362"/>
              </a:solidFill>
            </a:endParaRPr>
          </a:p>
          <a:p>
            <a:pPr lvl="1"/>
            <a:endParaRPr lang="fr-FR" sz="1500" dirty="0"/>
          </a:p>
          <a:p>
            <a:endParaRPr lang="fr-FR" dirty="0"/>
          </a:p>
        </p:txBody>
      </p:sp>
      <p:sp>
        <p:nvSpPr>
          <p:cNvPr id="31748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CB45AF8-6767-4F23-92C8-945CDFFE29B4}" type="slidenum">
              <a:rPr lang="fr-FR" sz="1400"/>
              <a:pPr algn="r"/>
              <a:t>16</a:t>
            </a:fld>
            <a:endParaRPr 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251520" y="1568449"/>
            <a:ext cx="8229600" cy="5153025"/>
          </a:xfrm>
        </p:spPr>
        <p:txBody>
          <a:bodyPr>
            <a:normAutofit/>
          </a:bodyPr>
          <a:lstStyle/>
          <a:p>
            <a:r>
              <a:rPr lang="fr-FR" sz="2400" b="1" dirty="0"/>
              <a:t>Fiabilité</a:t>
            </a:r>
          </a:p>
          <a:p>
            <a:pPr lvl="1"/>
            <a:r>
              <a:rPr lang="fr-FR" sz="2000" b="1" dirty="0"/>
              <a:t>Réseau</a:t>
            </a:r>
          </a:p>
          <a:p>
            <a:pPr lvl="2"/>
            <a:r>
              <a:rPr lang="fr-FR" sz="1500" dirty="0"/>
              <a:t>Une partie du réseau peut-être inaccessible</a:t>
            </a:r>
          </a:p>
          <a:p>
            <a:pPr lvl="2"/>
            <a:r>
              <a:rPr lang="fr-FR" sz="1500" dirty="0"/>
              <a:t>Les temps de communication peuvent varier considérablement selon la charge du réseau</a:t>
            </a:r>
          </a:p>
          <a:p>
            <a:pPr lvl="2"/>
            <a:r>
              <a:rPr lang="fr-FR" sz="1500" dirty="0"/>
              <a:t>Le réseau peut perdre des données transmises </a:t>
            </a:r>
          </a:p>
          <a:p>
            <a:pPr lvl="1"/>
            <a:r>
              <a:rPr lang="fr-FR" sz="2000" b="1" dirty="0"/>
              <a:t>Machine</a:t>
            </a:r>
          </a:p>
          <a:p>
            <a:pPr lvl="2"/>
            <a:r>
              <a:rPr lang="fr-FR" sz="1500" dirty="0"/>
              <a:t>Une ou plusieurs machines peut planter, engendrant une paralysie partielle ou totale du système</a:t>
            </a:r>
          </a:p>
          <a:p>
            <a:pPr lvl="1"/>
            <a:r>
              <a:rPr lang="fr-FR" sz="2000" dirty="0"/>
              <a:t>Peut augmenter la fiabilité par redondance, duplication de certains éléments</a:t>
            </a:r>
          </a:p>
          <a:p>
            <a:pPr lvl="2"/>
            <a:r>
              <a:rPr lang="fr-FR" sz="1500" dirty="0"/>
              <a:t>Mais rend plus complexe la gestion du </a:t>
            </a:r>
            <a:r>
              <a:rPr lang="fr-FR" sz="1500" dirty="0" smtClean="0"/>
              <a:t>système</a:t>
            </a:r>
          </a:p>
          <a:p>
            <a:pPr lvl="1"/>
            <a:r>
              <a:rPr lang="fr-FR" sz="2000" b="1" dirty="0"/>
              <a:t>Tolérance aux fautes</a:t>
            </a:r>
          </a:p>
          <a:p>
            <a:pPr lvl="2"/>
            <a:r>
              <a:rPr lang="fr-FR" sz="1500" dirty="0"/>
              <a:t>Capacité d'un système à gérer et résister à un ensemble de problèmes.</a:t>
            </a:r>
          </a:p>
        </p:txBody>
      </p:sp>
      <p:sp>
        <p:nvSpPr>
          <p:cNvPr id="3277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92D7AA-F755-48E1-8448-111C23AB2039}" type="slidenum">
              <a:rPr lang="fr-FR" sz="1400"/>
              <a:pPr algn="r"/>
              <a:t>17</a:t>
            </a:fld>
            <a:endParaRPr 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  <a:r>
              <a:rPr lang="fr-FR"/>
              <a:t/>
            </a:r>
            <a:br>
              <a:rPr lang="fr-FR"/>
            </a:b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251520" y="1568449"/>
            <a:ext cx="8229600" cy="5153025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Sécurité</a:t>
            </a:r>
          </a:p>
          <a:p>
            <a:pPr lvl="1"/>
            <a:r>
              <a:rPr lang="fr-FR" sz="2400" dirty="0"/>
              <a:t>Nature d'un système distribué fait qu'il </a:t>
            </a:r>
            <a:r>
              <a:rPr lang="fr-FR" sz="2400" dirty="0" smtClean="0"/>
              <a:t>est beaucoup </a:t>
            </a:r>
            <a:r>
              <a:rPr lang="fr-FR" sz="2400" dirty="0"/>
              <a:t>plus sujet à des attaques</a:t>
            </a:r>
          </a:p>
          <a:p>
            <a:pPr lvl="2"/>
            <a:r>
              <a:rPr lang="fr-FR" sz="2000" dirty="0" smtClean="0"/>
              <a:t>Communication </a:t>
            </a:r>
            <a:r>
              <a:rPr lang="fr-FR" sz="2000" dirty="0"/>
              <a:t>à travers le réseau peuvent </a:t>
            </a:r>
            <a:r>
              <a:rPr lang="fr-FR" sz="2000" dirty="0" smtClean="0"/>
              <a:t>être interceptées</a:t>
            </a:r>
            <a:endParaRPr lang="fr-FR" sz="2000" dirty="0"/>
          </a:p>
          <a:p>
            <a:pPr lvl="2"/>
            <a:r>
              <a:rPr lang="fr-FR" sz="2000" dirty="0" smtClean="0"/>
              <a:t>On </a:t>
            </a:r>
            <a:r>
              <a:rPr lang="fr-FR" sz="2000" dirty="0"/>
              <a:t>ne connaît pas toujours bien un élément </a:t>
            </a:r>
            <a:r>
              <a:rPr lang="fr-FR" sz="2000" dirty="0" smtClean="0"/>
              <a:t>distant avec </a:t>
            </a:r>
            <a:r>
              <a:rPr lang="fr-FR" sz="2000" dirty="0"/>
              <a:t>qui on communique</a:t>
            </a:r>
          </a:p>
          <a:p>
            <a:pPr lvl="1"/>
            <a:r>
              <a:rPr lang="fr-FR" sz="2400" dirty="0" smtClean="0"/>
              <a:t>Solutions</a:t>
            </a:r>
            <a:endParaRPr lang="fr-FR" sz="2400" dirty="0"/>
          </a:p>
          <a:p>
            <a:pPr lvl="2"/>
            <a:r>
              <a:rPr lang="fr-FR" sz="2000" dirty="0" smtClean="0"/>
              <a:t>Connexion </a:t>
            </a:r>
            <a:r>
              <a:rPr lang="fr-FR" sz="2000" dirty="0"/>
              <a:t>sécurisée par authentification avec </a:t>
            </a:r>
            <a:r>
              <a:rPr lang="fr-FR" sz="2000" dirty="0" smtClean="0"/>
              <a:t>les éléments </a:t>
            </a:r>
            <a:r>
              <a:rPr lang="fr-FR" sz="2000" dirty="0"/>
              <a:t>distants</a:t>
            </a:r>
          </a:p>
          <a:p>
            <a:pPr lvl="2"/>
            <a:r>
              <a:rPr lang="fr-FR" sz="2000" dirty="0" smtClean="0"/>
              <a:t>Cryptage </a:t>
            </a:r>
            <a:r>
              <a:rPr lang="fr-FR" sz="2000" dirty="0"/>
              <a:t>des messages circulant sur le réseau</a:t>
            </a:r>
            <a:endParaRPr lang="fr-FR" sz="2000" b="1" dirty="0"/>
          </a:p>
        </p:txBody>
      </p:sp>
      <p:sp>
        <p:nvSpPr>
          <p:cNvPr id="32772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92D7AA-F755-48E1-8448-111C23AB2039}" type="slidenum">
              <a:rPr lang="fr-FR" sz="1400"/>
              <a:pPr algn="r"/>
              <a:t>18</a:t>
            </a:fld>
            <a:endParaRPr lang="fr-FR" sz="1400"/>
          </a:p>
        </p:txBody>
      </p:sp>
    </p:spTree>
    <p:extLst>
      <p:ext uri="{BB962C8B-B14F-4D97-AF65-F5344CB8AC3E}">
        <p14:creationId xmlns:p14="http://schemas.microsoft.com/office/powerpoint/2010/main" val="15691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Question ?</a:t>
            </a:r>
            <a:endParaRPr lang="fr-FR" sz="2800" b="1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algn="just"/>
            <a:r>
              <a:rPr lang="fr-FR" dirty="0" smtClean="0"/>
              <a:t>Comment peut ont arrivé à réaliser tous ça; objectifs, contraintes!!</a:t>
            </a:r>
          </a:p>
          <a:p>
            <a:r>
              <a:rPr lang="fr-FR" dirty="0" smtClean="0">
                <a:sym typeface="Wingdings" pitchFamily="2" charset="2"/>
              </a:rPr>
              <a:t>Solutions partielles :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Réplication de données 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Mais le problème d’incohérence des données s’engendre.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Calcule distribué.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Allocation de processeurs 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Ordonnancement des processus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Communication.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Minimiser le Temps de réponse 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Tolérance aux pannes (lien, paquets) </a:t>
            </a:r>
          </a:p>
          <a:p>
            <a:pPr marL="342900" lvl="1" indent="-342900">
              <a:buNone/>
            </a:pPr>
            <a:endParaRPr lang="fr-FR" sz="3200" dirty="0" smtClean="0">
              <a:sym typeface="Wingdings" pitchFamily="2" charset="2"/>
            </a:endParaRPr>
          </a:p>
          <a:p>
            <a:pPr marL="342900" lvl="1" indent="-342900">
              <a:buNone/>
            </a:pPr>
            <a:endParaRPr lang="fr-FR" sz="32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800" dirty="0"/>
              <a:t>Qu’est qu’un</a:t>
            </a:r>
            <a:br>
              <a:rPr lang="fr-CA" sz="3800" dirty="0"/>
            </a:br>
            <a:r>
              <a:rPr lang="fr-CA" sz="3800" dirty="0"/>
              <a:t>système </a:t>
            </a:r>
            <a:r>
              <a:rPr lang="fr-CA" sz="3800" dirty="0" smtClean="0"/>
              <a:t>réparti ?</a:t>
            </a:r>
            <a:endParaRPr lang="fr-FR" sz="3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b="1" u="sng" dirty="0">
                <a:latin typeface="Garamond" pitchFamily="18" charset="0"/>
              </a:rPr>
              <a:t>Système </a:t>
            </a:r>
            <a:r>
              <a:rPr lang="fr-FR" b="1" u="sng" dirty="0" smtClean="0">
                <a:latin typeface="Garamond" pitchFamily="18" charset="0"/>
              </a:rPr>
              <a:t>réparti </a:t>
            </a:r>
            <a:r>
              <a:rPr lang="fr-FR" b="1" i="1" u="sng" dirty="0" smtClean="0">
                <a:latin typeface="Garamond" pitchFamily="18" charset="0"/>
              </a:rPr>
              <a:t>vs</a:t>
            </a:r>
            <a:r>
              <a:rPr lang="fr-FR" b="1" u="sng" dirty="0" smtClean="0">
                <a:latin typeface="Garamond" pitchFamily="18" charset="0"/>
              </a:rPr>
              <a:t> </a:t>
            </a:r>
            <a:r>
              <a:rPr lang="fr-FR" b="1" u="sng" dirty="0">
                <a:latin typeface="Garamond" pitchFamily="18" charset="0"/>
              </a:rPr>
              <a:t>système centralisé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C00000"/>
                </a:solidFill>
                <a:latin typeface="Garamond" pitchFamily="18" charset="0"/>
              </a:rPr>
              <a:t>Système centralisé :</a:t>
            </a:r>
            <a:r>
              <a:rPr lang="fr-FR" dirty="0">
                <a:latin typeface="Garamond" pitchFamily="18" charset="0"/>
              </a:rPr>
              <a:t> Tout est localisé sur la même machine et accessible par le programme</a:t>
            </a:r>
          </a:p>
          <a:p>
            <a:pPr lvl="1" algn="just">
              <a:lnSpc>
                <a:spcPct val="150000"/>
              </a:lnSpc>
            </a:pPr>
            <a:r>
              <a:rPr lang="fr-FR" dirty="0">
                <a:latin typeface="Garamond" pitchFamily="18" charset="0"/>
              </a:rPr>
              <a:t>Système logiciel s'exécutant sur une seule </a:t>
            </a:r>
            <a:r>
              <a:rPr lang="fr-FR" dirty="0" smtClean="0">
                <a:latin typeface="Garamond" pitchFamily="18" charset="0"/>
              </a:rPr>
              <a:t>machine.</a:t>
            </a:r>
            <a:endParaRPr lang="fr-FR" dirty="0">
              <a:latin typeface="Garamond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fr-FR" dirty="0">
                <a:latin typeface="Garamond" pitchFamily="18" charset="0"/>
              </a:rPr>
              <a:t>Accédant localement aux ressources nécessaires (données, code, périphériques, mémoire </a:t>
            </a:r>
            <a:r>
              <a:rPr lang="fr-FR" dirty="0" smtClean="0">
                <a:latin typeface="Garamond" pitchFamily="18" charset="0"/>
              </a:rPr>
              <a:t>...).</a:t>
            </a:r>
            <a:endParaRPr lang="fr-FR" dirty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Garamond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1.5 Un aspect pratique : les middlewares 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2800" dirty="0" smtClean="0"/>
              <a:t>Un </a:t>
            </a:r>
            <a:r>
              <a:rPr lang="fr-FR" sz="2800" dirty="0" smtClean="0">
                <a:solidFill>
                  <a:srgbClr val="C00000"/>
                </a:solidFill>
              </a:rPr>
              <a:t>middleware</a:t>
            </a:r>
            <a:r>
              <a:rPr lang="fr-FR" sz="2800" dirty="0" smtClean="0"/>
              <a:t> (ou </a:t>
            </a:r>
            <a:r>
              <a:rPr lang="fr-FR" sz="2800" dirty="0" err="1" smtClean="0"/>
              <a:t>intergiciel</a:t>
            </a:r>
            <a:r>
              <a:rPr lang="fr-FR" sz="2800" dirty="0" smtClean="0"/>
              <a:t>) est une couche logicielle qui se place entre l’application et le système d’exploitation, pour offrir des services utiles à la construction de systèmes répartis. </a:t>
            </a:r>
          </a:p>
          <a:p>
            <a:pPr algn="just"/>
            <a:r>
              <a:rPr lang="fr-FR" sz="2800" dirty="0" smtClean="0">
                <a:sym typeface="Wingdings" pitchFamily="2" charset="2"/>
              </a:rPr>
              <a:t>Exemples </a:t>
            </a:r>
          </a:p>
          <a:p>
            <a:pPr lvl="1" algn="just"/>
            <a:r>
              <a:rPr lang="fr-FR" sz="2400" dirty="0" smtClean="0">
                <a:sym typeface="Wingdings" pitchFamily="2" charset="2"/>
              </a:rPr>
              <a:t>RPC de Sun</a:t>
            </a:r>
          </a:p>
          <a:p>
            <a:pPr lvl="1" algn="just"/>
            <a:r>
              <a:rPr lang="fr-FR" sz="2400" dirty="0" smtClean="0">
                <a:sym typeface="Wingdings" pitchFamily="2" charset="2"/>
              </a:rPr>
              <a:t>RMI de Java </a:t>
            </a:r>
          </a:p>
          <a:p>
            <a:pPr lvl="1" algn="just"/>
            <a:r>
              <a:rPr lang="fr-FR" sz="2400" dirty="0" smtClean="0">
                <a:sym typeface="Wingdings" pitchFamily="2" charset="2"/>
              </a:rPr>
              <a:t>CORBA de l’OMG</a:t>
            </a:r>
          </a:p>
          <a:p>
            <a:pPr lvl="1" algn="just"/>
            <a:r>
              <a:rPr lang="fr-FR" sz="2400" dirty="0" smtClean="0">
                <a:sym typeface="Wingdings" pitchFamily="2" charset="2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>
                    <a:tint val="75000"/>
                  </a:schemeClr>
                </a:solidFill>
              </a:rPr>
              <a:t>Pour plus de </a:t>
            </a:r>
            <a:r>
              <a:rPr lang="fr-FR" b="1" dirty="0" err="1" smtClean="0">
                <a:solidFill>
                  <a:schemeClr val="tx1">
                    <a:tint val="75000"/>
                  </a:schemeClr>
                </a:solidFill>
              </a:rPr>
              <a:t>conaissances</a:t>
            </a:r>
            <a:r>
              <a:rPr lang="fr-FR" b="1" dirty="0" smtClean="0">
                <a:solidFill>
                  <a:schemeClr val="tx1">
                    <a:tint val="75000"/>
                  </a:schemeClr>
                </a:solidFill>
              </a:rPr>
              <a:t> sur les systèmes distribués lire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Char char="ü"/>
            </a:pPr>
            <a:r>
              <a:rPr lang="fr-FR" dirty="0" err="1" smtClean="0">
                <a:solidFill>
                  <a:srgbClr val="898989"/>
                </a:solidFill>
              </a:rPr>
              <a:t>Abdelouahid</a:t>
            </a:r>
            <a:r>
              <a:rPr lang="fr-FR" dirty="0" smtClean="0">
                <a:solidFill>
                  <a:srgbClr val="898989"/>
                </a:solidFill>
              </a:rPr>
              <a:t> </a:t>
            </a:r>
            <a:r>
              <a:rPr lang="fr-FR" dirty="0" err="1" smtClean="0">
                <a:solidFill>
                  <a:srgbClr val="898989"/>
                </a:solidFill>
              </a:rPr>
              <a:t>Derhab</a:t>
            </a:r>
            <a:r>
              <a:rPr lang="fr-FR" dirty="0" smtClean="0">
                <a:solidFill>
                  <a:srgbClr val="898989"/>
                </a:solidFill>
              </a:rPr>
              <a:t>, Systèmes distribués, maitre de recherche A (CERIST), cours.</a:t>
            </a:r>
            <a:endParaRPr lang="fr-FR" smtClean="0">
              <a:solidFill>
                <a:srgbClr val="898989"/>
              </a:solidFill>
            </a:endParaRPr>
          </a:p>
          <a:p>
            <a:pPr marL="0" indent="0" algn="just">
              <a:buFont typeface="Wingdings" pitchFamily="2" charset="2"/>
              <a:buChar char="ü"/>
            </a:pPr>
            <a:endParaRPr lang="fr-FR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800" dirty="0"/>
              <a:t>Qu’est qu’un</a:t>
            </a:r>
            <a:br>
              <a:rPr lang="fr-CA" sz="3800" dirty="0"/>
            </a:br>
            <a:r>
              <a:rPr lang="fr-CA" sz="3800" dirty="0"/>
              <a:t>système </a:t>
            </a:r>
            <a:r>
              <a:rPr lang="fr-CA" sz="3800" dirty="0" smtClean="0"/>
              <a:t>réparti ?</a:t>
            </a:r>
            <a:endParaRPr lang="fr-FR" sz="3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b="1" u="sng" dirty="0">
                <a:latin typeface="Garamond" pitchFamily="18" charset="0"/>
              </a:rPr>
              <a:t>Système </a:t>
            </a:r>
            <a:r>
              <a:rPr lang="fr-FR" b="1" u="sng" dirty="0" smtClean="0">
                <a:latin typeface="Garamond" pitchFamily="18" charset="0"/>
              </a:rPr>
              <a:t>réparti </a:t>
            </a:r>
            <a:r>
              <a:rPr lang="fr-FR" b="1" i="1" u="sng" dirty="0" smtClean="0">
                <a:latin typeface="Garamond" pitchFamily="18" charset="0"/>
              </a:rPr>
              <a:t>vs</a:t>
            </a:r>
            <a:r>
              <a:rPr lang="fr-FR" b="1" u="sng" dirty="0" smtClean="0">
                <a:latin typeface="Garamond" pitchFamily="18" charset="0"/>
              </a:rPr>
              <a:t> </a:t>
            </a:r>
            <a:r>
              <a:rPr lang="fr-FR" b="1" u="sng" dirty="0">
                <a:latin typeface="Garamond" pitchFamily="18" charset="0"/>
              </a:rPr>
              <a:t>système centralisé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C00000"/>
                </a:solidFill>
                <a:latin typeface="Garamond" pitchFamily="18" charset="0"/>
              </a:rPr>
              <a:t>Système réparti (distribué) :</a:t>
            </a:r>
            <a:endParaRPr lang="fr-FR" b="1" dirty="0">
              <a:solidFill>
                <a:srgbClr val="C00000"/>
              </a:solidFill>
              <a:latin typeface="Garamond" pitchFamily="18" charset="0"/>
            </a:endParaRPr>
          </a:p>
          <a:p>
            <a:pPr lvl="1">
              <a:lnSpc>
                <a:spcPct val="150000"/>
              </a:lnSpc>
            </a:pPr>
            <a:r>
              <a:rPr lang="fr-FR" dirty="0"/>
              <a:t>Une collection d’ordinateurs indépendants </a:t>
            </a:r>
            <a:r>
              <a:rPr lang="fr-FR" dirty="0" smtClean="0"/>
              <a:t>qui apparaît </a:t>
            </a:r>
            <a:r>
              <a:rPr lang="fr-FR" dirty="0"/>
              <a:t>à un utilisateur comme un </a:t>
            </a:r>
            <a:r>
              <a:rPr lang="fr-FR" dirty="0" smtClean="0"/>
              <a:t>système unique </a:t>
            </a:r>
            <a:r>
              <a:rPr lang="fr-FR" dirty="0"/>
              <a:t>et cohérent.</a:t>
            </a:r>
            <a:endParaRPr lang="fr-FR" dirty="0" smtClean="0">
              <a:latin typeface="Garamond" pitchFamily="18" charset="0"/>
            </a:endParaRPr>
          </a:p>
          <a:p>
            <a:pPr lvl="1">
              <a:lnSpc>
                <a:spcPct val="150000"/>
              </a:lnSpc>
            </a:pPr>
            <a:r>
              <a:rPr lang="fr-FR" dirty="0" smtClean="0">
                <a:latin typeface="Garamond" pitchFamily="18" charset="0"/>
              </a:rPr>
              <a:t>Ensemble </a:t>
            </a:r>
            <a:r>
              <a:rPr lang="fr-FR" dirty="0">
                <a:latin typeface="Garamond" pitchFamily="18" charset="0"/>
              </a:rPr>
              <a:t>de </a:t>
            </a:r>
            <a:r>
              <a:rPr lang="fr-FR" b="1" dirty="0">
                <a:solidFill>
                  <a:srgbClr val="FB6E05"/>
                </a:solidFill>
                <a:latin typeface="Garamond" pitchFamily="18" charset="0"/>
              </a:rPr>
              <a:t>ressources physiques et logiques</a:t>
            </a:r>
            <a:r>
              <a:rPr lang="fr-FR" dirty="0">
                <a:latin typeface="Garamond" pitchFamily="18" charset="0"/>
              </a:rPr>
              <a:t> géographiquement </a:t>
            </a:r>
            <a:r>
              <a:rPr lang="fr-FR" b="1" dirty="0">
                <a:latin typeface="Garamond" pitchFamily="18" charset="0"/>
              </a:rPr>
              <a:t>dispersées et reliées par un réseau de </a:t>
            </a:r>
            <a:r>
              <a:rPr lang="fr-FR" b="1" dirty="0" smtClean="0">
                <a:latin typeface="Garamond" pitchFamily="18" charset="0"/>
              </a:rPr>
              <a:t>communication.</a:t>
            </a:r>
            <a:endParaRPr lang="fr-FR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endParaRPr lang="fr-FR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endParaRPr lang="fr-FR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14348" y="5288340"/>
            <a:ext cx="79296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/>
              <a:t>Objectif d’un système distribué </a:t>
            </a:r>
            <a:r>
              <a:rPr lang="fr-FR" sz="2400" dirty="0" smtClean="0"/>
              <a:t>: Échanger de l’information en vue de coordonner la réalisation </a:t>
            </a:r>
            <a:r>
              <a:rPr lang="fr-FR" sz="2400" b="1" dirty="0" smtClean="0"/>
              <a:t>d’une tâche </a:t>
            </a:r>
            <a:r>
              <a:rPr lang="fr-FR" sz="2400" b="1" dirty="0" smtClean="0"/>
              <a:t>commune.</a:t>
            </a:r>
            <a:endParaRPr lang="fr-FR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2667000" y="1828800"/>
            <a:ext cx="609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O1</a:t>
            </a:r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5867400" y="2057400"/>
            <a:ext cx="990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Times New Roman" pitchFamily="18" charset="0"/>
                <a:cs typeface="Times New Roman" pitchFamily="18" charset="0"/>
              </a:rPr>
              <a:t>O2</a:t>
            </a:r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2133600" y="4114800"/>
            <a:ext cx="990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Times New Roman" pitchFamily="18" charset="0"/>
                <a:cs typeface="Times New Roman" pitchFamily="18" charset="0"/>
              </a:rPr>
              <a:t>O3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334000" y="4419600"/>
            <a:ext cx="838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Times New Roman" pitchFamily="18" charset="0"/>
                <a:cs typeface="Times New Roman" pitchFamily="18" charset="0"/>
              </a:rPr>
              <a:t>O4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2514600" y="2362200"/>
            <a:ext cx="3886200" cy="2286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400">
                <a:latin typeface="Times New Roman" pitchFamily="18" charset="0"/>
                <a:cs typeface="Times New Roman" pitchFamily="18" charset="0"/>
              </a:rPr>
              <a:t>Système de communication</a:t>
            </a:r>
          </a:p>
        </p:txBody>
      </p:sp>
      <p:cxnSp>
        <p:nvCxnSpPr>
          <p:cNvPr id="11" name="Connecteur droit avec flèche 10"/>
          <p:cNvCxnSpPr>
            <a:stCxn id="12" idx="3"/>
          </p:cNvCxnSpPr>
          <p:nvPr/>
        </p:nvCxnSpPr>
        <p:spPr>
          <a:xfrm>
            <a:off x="1785918" y="1678769"/>
            <a:ext cx="857256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5720" y="1428736"/>
            <a:ext cx="15001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Ordinateur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058152" cy="928694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1.2 Exemples des systèmes distribués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142984"/>
            <a:ext cx="8643998" cy="51663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Système industriel ou même système de réservation aérien.   </a:t>
            </a:r>
          </a:p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Internent </a:t>
            </a:r>
            <a:r>
              <a:rPr lang="fr-FR" b="1" dirty="0" smtClean="0">
                <a:solidFill>
                  <a:schemeClr val="tx1"/>
                </a:solidFill>
              </a:rPr>
              <a:t>: </a:t>
            </a:r>
            <a:r>
              <a:rPr lang="fr-FR" dirty="0" smtClean="0">
                <a:solidFill>
                  <a:schemeClr val="tx1"/>
                </a:solidFill>
              </a:rPr>
              <a:t>ensemble de machines connectées</a:t>
            </a:r>
          </a:p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Google, Facebook, DNS,… -</a:t>
            </a:r>
            <a:r>
              <a:rPr lang="fr-FR" b="1" dirty="0" smtClean="0">
                <a:solidFill>
                  <a:schemeClr val="tx1"/>
                </a:solidFill>
              </a:rPr>
              <a:t>vision processus</a:t>
            </a:r>
            <a:r>
              <a:rPr lang="fr-FR" dirty="0" smtClean="0">
                <a:solidFill>
                  <a:schemeClr val="tx1"/>
                </a:solidFill>
              </a:rPr>
              <a:t>-</a:t>
            </a:r>
          </a:p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Véhicule et Réseau de véhicules </a:t>
            </a:r>
          </a:p>
          <a:p>
            <a:pPr algn="just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Réseaux de </a:t>
            </a:r>
            <a:r>
              <a:rPr lang="fr-FR" sz="3000" dirty="0" smtClean="0">
                <a:solidFill>
                  <a:schemeClr val="tx1"/>
                </a:solidFill>
              </a:rPr>
              <a:t>capteurs sans fils</a:t>
            </a:r>
          </a:p>
          <a:p>
            <a:pPr algn="just">
              <a:buFont typeface="Wingdings" pitchFamily="2" charset="2"/>
              <a:buChar char="ü"/>
            </a:pPr>
            <a:r>
              <a:rPr lang="fr-FR" sz="3000" dirty="0" smtClean="0">
                <a:solidFill>
                  <a:schemeClr val="tx1"/>
                </a:solidFill>
              </a:rPr>
              <a:t>…</a:t>
            </a:r>
          </a:p>
          <a:p>
            <a:pPr algn="just">
              <a:buFont typeface="Wingdings" pitchFamily="2" charset="2"/>
              <a:buChar char="ü"/>
            </a:pPr>
            <a:endParaRPr lang="fr-FR" sz="3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fr-FR" sz="3000" dirty="0" smtClean="0">
              <a:solidFill>
                <a:schemeClr val="tx1"/>
              </a:solidFill>
            </a:endParaRPr>
          </a:p>
          <a:p>
            <a:pPr algn="just"/>
            <a:endParaRPr lang="fr-FR" sz="3000" dirty="0" smtClean="0">
              <a:solidFill>
                <a:schemeClr val="tx1"/>
              </a:solidFill>
            </a:endParaRPr>
          </a:p>
          <a:p>
            <a:pPr algn="just"/>
            <a:endParaRPr lang="fr-FR" sz="3000" dirty="0" smtClean="0">
              <a:solidFill>
                <a:schemeClr val="tx1"/>
              </a:solidFill>
            </a:endParaRPr>
          </a:p>
          <a:p>
            <a:pPr algn="just"/>
            <a:endParaRPr lang="fr-FR" sz="3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Example </a:t>
            </a:r>
            <a:r>
              <a:rPr lang="en-US" sz="2400" b="1" dirty="0" err="1" smtClean="0"/>
              <a:t>d’application</a:t>
            </a:r>
            <a:r>
              <a:rPr lang="en-US" sz="2400" b="1" dirty="0" smtClean="0"/>
              <a:t> d’un </a:t>
            </a:r>
            <a:r>
              <a:rPr lang="en-US" sz="2400" b="1" dirty="0" err="1" smtClean="0"/>
              <a:t>système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distribué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Structural Health Monitoring of the Golden Gate Bridge</a:t>
            </a:r>
            <a:endParaRPr lang="fr-FR" sz="2400" dirty="0">
              <a:solidFill>
                <a:srgbClr val="7030A0"/>
              </a:solidFill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00108"/>
            <a:ext cx="835824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Résultat de recherche d'images pour &quot;wsns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5000636"/>
            <a:ext cx="4643470" cy="173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F30E1EE-487C-4AD8-BA51-69A7BFC53007}" type="slidenum">
              <a:rPr lang="fr-FR" sz="1400"/>
              <a:pPr algn="r"/>
              <a:t>7</a:t>
            </a:fld>
            <a:endParaRPr lang="fr-FR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sz="4000" b="1" dirty="0" smtClean="0">
                <a:solidFill>
                  <a:schemeClr val="tx1">
                    <a:tint val="75000"/>
                  </a:schemeClr>
                </a:solidFill>
              </a:rPr>
              <a:t>1.3 </a:t>
            </a:r>
            <a:r>
              <a:rPr lang="fr-FR" sz="3600" dirty="0" smtClean="0"/>
              <a:t>Objectifs &amp; Propriétés souhaitées d’un système distribué</a:t>
            </a:r>
            <a:r>
              <a:rPr lang="fr-FR" sz="3800" dirty="0"/>
              <a:t/>
            </a:r>
            <a:br>
              <a:rPr lang="fr-FR" sz="3800" dirty="0"/>
            </a:br>
            <a:endParaRPr lang="fr-FR" sz="3800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FR" sz="2600" b="1" dirty="0"/>
              <a:t>Utiliser et partager des ressources distantes</a:t>
            </a:r>
          </a:p>
          <a:p>
            <a:pPr lvl="1" algn="just">
              <a:lnSpc>
                <a:spcPct val="80000"/>
              </a:lnSpc>
            </a:pPr>
            <a:r>
              <a:rPr lang="fr-FR" sz="2200" dirty="0"/>
              <a:t>Système de fichiers : utiliser ses fichiers à partir de n'importe quelle machine</a:t>
            </a:r>
          </a:p>
          <a:p>
            <a:pPr lvl="1" algn="just">
              <a:lnSpc>
                <a:spcPct val="80000"/>
              </a:lnSpc>
            </a:pPr>
            <a:r>
              <a:rPr lang="fr-FR" sz="2200" dirty="0"/>
              <a:t>Imprimante : partagée entre toutes les machines</a:t>
            </a:r>
          </a:p>
          <a:p>
            <a:pPr algn="just">
              <a:lnSpc>
                <a:spcPct val="80000"/>
              </a:lnSpc>
            </a:pPr>
            <a:r>
              <a:rPr lang="fr-FR" sz="2600" b="1" dirty="0"/>
              <a:t>Optimiser l'utilisation des ressources disponibles</a:t>
            </a:r>
          </a:p>
          <a:p>
            <a:pPr lvl="1" algn="just">
              <a:lnSpc>
                <a:spcPct val="80000"/>
              </a:lnSpc>
            </a:pPr>
            <a:r>
              <a:rPr lang="fr-FR" sz="2200" dirty="0"/>
              <a:t>Calculs scientifiques distribués sur un ensemble de machines</a:t>
            </a:r>
          </a:p>
          <a:p>
            <a:pPr algn="just">
              <a:lnSpc>
                <a:spcPct val="80000"/>
              </a:lnSpc>
            </a:pPr>
            <a:r>
              <a:rPr lang="fr-FR" sz="2600" b="1" dirty="0"/>
              <a:t>Système plus robuste</a:t>
            </a:r>
          </a:p>
          <a:p>
            <a:pPr lvl="1" algn="just">
              <a:lnSpc>
                <a:spcPct val="80000"/>
              </a:lnSpc>
            </a:pPr>
            <a:r>
              <a:rPr lang="fr-FR" sz="2200" dirty="0"/>
              <a:t>Duplication pour fiabilité : deux serveurs de fichiers dupliqués, avec sauvegarde</a:t>
            </a:r>
          </a:p>
          <a:p>
            <a:pPr lvl="1" algn="just">
              <a:lnSpc>
                <a:spcPct val="80000"/>
              </a:lnSpc>
            </a:pPr>
            <a:r>
              <a:rPr lang="fr-FR" sz="2200" dirty="0"/>
              <a:t>Plusieurs éléments identiques pour résister à la montée en charge ...</a:t>
            </a:r>
          </a:p>
          <a:p>
            <a:pPr>
              <a:lnSpc>
                <a:spcPct val="80000"/>
              </a:lnSpc>
            </a:pP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1.4 Les difficultés (Caractéristiques)</a:t>
            </a:r>
            <a:b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fr-FR" sz="2800" b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&amp; Bases de la conception des systèmes distribués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Caractéristiques clés doivent être prises en compte lors de la conception d’un système distribué :</a:t>
            </a:r>
          </a:p>
          <a:p>
            <a:r>
              <a:rPr lang="fr-CA" dirty="0" smtClean="0"/>
              <a:t>Hétérogénéité</a:t>
            </a:r>
          </a:p>
          <a:p>
            <a:r>
              <a:rPr lang="fr-CA" dirty="0" smtClean="0"/>
              <a:t>Partage de ressources </a:t>
            </a:r>
          </a:p>
          <a:p>
            <a:r>
              <a:rPr lang="fr-CA" dirty="0" smtClean="0"/>
              <a:t>Ouverture</a:t>
            </a:r>
          </a:p>
          <a:p>
            <a:r>
              <a:rPr lang="fr-CA" dirty="0" smtClean="0"/>
              <a:t>Expansible</a:t>
            </a:r>
          </a:p>
          <a:p>
            <a:r>
              <a:rPr lang="fr-CA" dirty="0" smtClean="0"/>
              <a:t>Performance</a:t>
            </a:r>
          </a:p>
          <a:p>
            <a:r>
              <a:rPr lang="fr-CA" dirty="0" err="1" smtClean="0"/>
              <a:t>Tranparence</a:t>
            </a:r>
            <a:r>
              <a:rPr lang="fr-CA" dirty="0" smtClean="0"/>
              <a:t> </a:t>
            </a:r>
            <a:endParaRPr lang="fr-FR" dirty="0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857752" y="3714752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fr-CA" sz="3200" dirty="0" smtClean="0"/>
              <a:t>Transparence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fr-CA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786314" y="4286256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fr-CA" sz="3200" dirty="0" smtClean="0"/>
              <a:t>Sécurité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fr-CA" dirty="0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857752" y="4929198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fr-CA" sz="3200" dirty="0" smtClean="0"/>
              <a:t>Concurrence</a:t>
            </a:r>
          </a:p>
          <a:p>
            <a:pPr marL="742950" lvl="1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fr-FR" b="1" i="1"/>
              <a:t>Particularités des systèmes distribués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fr-FR" sz="2100" b="1" dirty="0"/>
              <a:t>Hétérogénéité</a:t>
            </a:r>
            <a:r>
              <a:rPr lang="fr-FR" sz="2100" dirty="0"/>
              <a:t>:</a:t>
            </a:r>
          </a:p>
          <a:p>
            <a:pPr lvl="1"/>
            <a:r>
              <a:rPr lang="fr-FR" sz="2000" dirty="0"/>
              <a:t>Des machines utilisées (puissance, architecture matérielle...)</a:t>
            </a:r>
          </a:p>
          <a:p>
            <a:pPr lvl="1"/>
            <a:r>
              <a:rPr lang="fr-FR" sz="2000" dirty="0"/>
              <a:t>Des systèmes d'exploitation </a:t>
            </a:r>
            <a:r>
              <a:rPr lang="fr-FR" sz="2000" dirty="0" smtClean="0"/>
              <a:t>différents tournant </a:t>
            </a:r>
            <a:r>
              <a:rPr lang="fr-FR" sz="2000" dirty="0"/>
              <a:t>sur ces machines</a:t>
            </a:r>
          </a:p>
          <a:p>
            <a:pPr lvl="1"/>
            <a:r>
              <a:rPr lang="fr-FR" sz="2000" dirty="0"/>
              <a:t>Des langages de programmation </a:t>
            </a:r>
            <a:r>
              <a:rPr lang="fr-FR" sz="2000" dirty="0" smtClean="0"/>
              <a:t>différents </a:t>
            </a:r>
            <a:endParaRPr lang="fr-FR" sz="2000" dirty="0"/>
          </a:p>
          <a:p>
            <a:pPr lvl="1"/>
            <a:r>
              <a:rPr lang="fr-CA" sz="2000" dirty="0"/>
              <a:t>Implémentations faites par différents développeurs</a:t>
            </a:r>
            <a:r>
              <a:rPr lang="fr-FR" dirty="0"/>
              <a:t> </a:t>
            </a:r>
          </a:p>
          <a:p>
            <a:pPr lvl="1"/>
            <a:r>
              <a:rPr lang="fr-FR" sz="2000" dirty="0"/>
              <a:t>Des réseaux utilisés : impact sur performances, débit, disponibilité ...</a:t>
            </a:r>
          </a:p>
          <a:p>
            <a:pPr lvl="2"/>
            <a:r>
              <a:rPr lang="fr-FR" sz="2000" dirty="0"/>
              <a:t>Réseau local rapide</a:t>
            </a:r>
          </a:p>
          <a:p>
            <a:pPr lvl="2"/>
            <a:r>
              <a:rPr lang="fr-FR" sz="2000" dirty="0"/>
              <a:t>Internet</a:t>
            </a:r>
          </a:p>
          <a:p>
            <a:pPr lvl="2"/>
            <a:r>
              <a:rPr lang="fr-FR" sz="2000" dirty="0"/>
              <a:t>Réseaux sans fil</a:t>
            </a:r>
          </a:p>
          <a:p>
            <a:endParaRPr lang="fr-CA" sz="1900" dirty="0"/>
          </a:p>
          <a:p>
            <a:pPr lvl="2"/>
            <a:endParaRPr lang="fr-FR" sz="2000" dirty="0"/>
          </a:p>
          <a:p>
            <a:endParaRPr lang="fr-FR" sz="1900" dirty="0"/>
          </a:p>
        </p:txBody>
      </p:sp>
      <p:sp>
        <p:nvSpPr>
          <p:cNvPr id="23556" name="Espace réservé du numéro de diapositive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5F5C5A7-57F9-4364-8651-E235DD4B7E32}" type="slidenum">
              <a:rPr lang="fr-FR" sz="1400"/>
              <a:pPr algn="r"/>
              <a:t>9</a:t>
            </a:fld>
            <a:endParaRPr 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14067</TotalTime>
  <Words>1134</Words>
  <Application>Microsoft Office PowerPoint</Application>
  <PresentationFormat>On-screen Show (4:3)</PresentationFormat>
  <Paragraphs>171</Paragraphs>
  <Slides>21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Garamond</vt:lpstr>
      <vt:lpstr>Times New Roman</vt:lpstr>
      <vt:lpstr>Wingdings</vt:lpstr>
      <vt:lpstr>Thème Office</vt:lpstr>
      <vt:lpstr>Introduction aux Systèmes Répartis</vt:lpstr>
      <vt:lpstr>Qu’est qu’un système réparti ?</vt:lpstr>
      <vt:lpstr>Qu’est qu’un système réparti ?</vt:lpstr>
      <vt:lpstr>PowerPoint Presentation</vt:lpstr>
      <vt:lpstr>1.2 Exemples des systèmes distribués</vt:lpstr>
      <vt:lpstr>Example d’application d’un système distribué Structural Health Monitoring of the Golden Gate Bridge</vt:lpstr>
      <vt:lpstr>1.3 Objectifs &amp; Propriétés souhaitées d’un système distribué </vt:lpstr>
      <vt:lpstr>1.4 Les difficultés (Caractéristiques)  &amp; Bases de la conception des systèmes distribués</vt:lpstr>
      <vt:lpstr>Particularités des systèmes distribués</vt:lpstr>
      <vt:lpstr>Particularités des systèmes distribués</vt:lpstr>
      <vt:lpstr>Particularités des systèmes distribués</vt:lpstr>
      <vt:lpstr>Particularités des systèmes distribués </vt:lpstr>
      <vt:lpstr>Particularités des systèmes distribués </vt:lpstr>
      <vt:lpstr>Particularités des systèmes distribués </vt:lpstr>
      <vt:lpstr>Particularités des systèmes distribués  8 formes de transparence :</vt:lpstr>
      <vt:lpstr>Particularités des systèmes distribués </vt:lpstr>
      <vt:lpstr>Particularités des systèmes distribués </vt:lpstr>
      <vt:lpstr>Particularités des systèmes distribués </vt:lpstr>
      <vt:lpstr>Question ?</vt:lpstr>
      <vt:lpstr>1.5 Un aspect pratique : les middlewares </vt:lpstr>
      <vt:lpstr>Pour plus de conaissances sur les systèmes distribués lire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azeddine</dc:creator>
  <cp:lastModifiedBy>Informatique</cp:lastModifiedBy>
  <cp:revision>736</cp:revision>
  <dcterms:created xsi:type="dcterms:W3CDTF">2014-09-08T12:30:54Z</dcterms:created>
  <dcterms:modified xsi:type="dcterms:W3CDTF">2022-01-04T13:53:36Z</dcterms:modified>
</cp:coreProperties>
</file>