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74" r:id="rId16"/>
    <p:sldId id="276" r:id="rId17"/>
    <p:sldId id="281" r:id="rId18"/>
    <p:sldId id="297" r:id="rId19"/>
    <p:sldId id="298" r:id="rId20"/>
    <p:sldId id="304" r:id="rId21"/>
    <p:sldId id="305" r:id="rId22"/>
    <p:sldId id="306" r:id="rId23"/>
    <p:sldId id="308" r:id="rId24"/>
    <p:sldId id="309" r:id="rId25"/>
    <p:sldId id="324" r:id="rId26"/>
    <p:sldId id="325" r:id="rId27"/>
    <p:sldId id="322" r:id="rId28"/>
    <p:sldId id="323" r:id="rId29"/>
    <p:sldId id="333" r:id="rId30"/>
    <p:sldId id="359" r:id="rId31"/>
    <p:sldId id="336" r:id="rId32"/>
    <p:sldId id="337" r:id="rId33"/>
    <p:sldId id="342" r:id="rId34"/>
    <p:sldId id="343" r:id="rId35"/>
    <p:sldId id="346" r:id="rId36"/>
    <p:sldId id="348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00A1-C2F4-4BB3-91C0-579340F4AD76}" type="datetimeFigureOut">
              <a:rPr lang="fr-FR" smtClean="0"/>
              <a:pPr/>
              <a:t>15/04/2024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ABE0-1BA3-480C-8690-C448CDD7DD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00A1-C2F4-4BB3-91C0-579340F4AD76}" type="datetimeFigureOut">
              <a:rPr lang="fr-FR" smtClean="0"/>
              <a:pPr/>
              <a:t>15/04/2024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ABE0-1BA3-480C-8690-C448CDD7DD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00A1-C2F4-4BB3-91C0-579340F4AD76}" type="datetimeFigureOut">
              <a:rPr lang="fr-FR" smtClean="0"/>
              <a:pPr/>
              <a:t>15/04/2024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ABE0-1BA3-480C-8690-C448CDD7DD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00A1-C2F4-4BB3-91C0-579340F4AD76}" type="datetimeFigureOut">
              <a:rPr lang="fr-FR" smtClean="0"/>
              <a:pPr/>
              <a:t>15/04/2024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ABE0-1BA3-480C-8690-C448CDD7DD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00A1-C2F4-4BB3-91C0-579340F4AD76}" type="datetimeFigureOut">
              <a:rPr lang="fr-FR" smtClean="0"/>
              <a:pPr/>
              <a:t>15/04/2024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ABE0-1BA3-480C-8690-C448CDD7DD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00A1-C2F4-4BB3-91C0-579340F4AD76}" type="datetimeFigureOut">
              <a:rPr lang="fr-FR" smtClean="0"/>
              <a:pPr/>
              <a:t>15/04/2024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ABE0-1BA3-480C-8690-C448CDD7DD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00A1-C2F4-4BB3-91C0-579340F4AD76}" type="datetimeFigureOut">
              <a:rPr lang="fr-FR" smtClean="0"/>
              <a:pPr/>
              <a:t>15/04/2024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ABE0-1BA3-480C-8690-C448CDD7DD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00A1-C2F4-4BB3-91C0-579340F4AD76}" type="datetimeFigureOut">
              <a:rPr lang="fr-FR" smtClean="0"/>
              <a:pPr/>
              <a:t>15/04/2024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ABE0-1BA3-480C-8690-C448CDD7DD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00A1-C2F4-4BB3-91C0-579340F4AD76}" type="datetimeFigureOut">
              <a:rPr lang="fr-FR" smtClean="0"/>
              <a:pPr/>
              <a:t>15/04/2024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ABE0-1BA3-480C-8690-C448CDD7DD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00A1-C2F4-4BB3-91C0-579340F4AD76}" type="datetimeFigureOut">
              <a:rPr lang="fr-FR" smtClean="0"/>
              <a:pPr/>
              <a:t>15/04/2024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ABE0-1BA3-480C-8690-C448CDD7DD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200A1-C2F4-4BB3-91C0-579340F4AD76}" type="datetimeFigureOut">
              <a:rPr lang="fr-FR" smtClean="0"/>
              <a:pPr/>
              <a:t>15/04/2024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ABE0-1BA3-480C-8690-C448CDD7DD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200A1-C2F4-4BB3-91C0-579340F4AD76}" type="datetimeFigureOut">
              <a:rPr lang="fr-FR" smtClean="0"/>
              <a:pPr/>
              <a:t>15/04/2024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4ABE0-1BA3-480C-8690-C448CDD7DD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3071833"/>
          </a:xfrm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Chapitre II. Microbiologie de la digestion </a:t>
            </a:r>
            <a:endParaRPr lang="fr-F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500042"/>
            <a:ext cx="478634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61" y="928670"/>
            <a:ext cx="4338633" cy="391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La digestion chez les ruminants 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85000"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La </a:t>
            </a:r>
            <a:r>
              <a:rPr lang="fr-FR" dirty="0"/>
              <a:t>digestion est réalisée grâce à des enzymes </a:t>
            </a:r>
            <a:r>
              <a:rPr lang="fr-FR" dirty="0" err="1"/>
              <a:t>cellulolytiques</a:t>
            </a:r>
            <a:r>
              <a:rPr lang="fr-FR" dirty="0"/>
              <a:t> que les micro-organismes du rumen, du réseau et du gros intestin peuvent sécréter. </a:t>
            </a:r>
            <a:endParaRPr lang="fr-FR" dirty="0" smtClean="0"/>
          </a:p>
          <a:p>
            <a:r>
              <a:rPr lang="fr-FR" dirty="0" smtClean="0"/>
              <a:t>La </a:t>
            </a:r>
            <a:r>
              <a:rPr lang="fr-FR" dirty="0"/>
              <a:t>présence de la dégradation microbienne dans les pré-estomacs avant la dégradation chimique par les sécrétions gastriques dans la caillette modifie fortement la digestion et l’utilisation des aliments par les ruminants par rapport aux monogastriques. </a:t>
            </a:r>
          </a:p>
          <a:p>
            <a:r>
              <a:rPr lang="fr-FR" dirty="0"/>
              <a:t>A cet effet, la digestion met en jeu des phénomènes </a:t>
            </a:r>
            <a:r>
              <a:rPr lang="fr-FR" b="1" dirty="0"/>
              <a:t>mécaniques</a:t>
            </a:r>
            <a:r>
              <a:rPr lang="fr-FR" dirty="0"/>
              <a:t>, </a:t>
            </a:r>
            <a:r>
              <a:rPr lang="fr-FR" b="1" dirty="0"/>
              <a:t>microbiens</a:t>
            </a:r>
            <a:r>
              <a:rPr lang="fr-FR" dirty="0"/>
              <a:t> et </a:t>
            </a:r>
            <a:r>
              <a:rPr lang="fr-FR" b="1" dirty="0"/>
              <a:t>chimiques</a:t>
            </a:r>
            <a:r>
              <a:rPr lang="fr-F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b="1" dirty="0"/>
              <a:t>Les phénomènes mécaniques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Le broyage : </a:t>
            </a:r>
            <a:r>
              <a:rPr lang="fr-FR" dirty="0"/>
              <a:t>par l’intervention de deux types de mastication : </a:t>
            </a:r>
            <a:endParaRPr lang="fr-FR" dirty="0" smtClean="0"/>
          </a:p>
          <a:p>
            <a:r>
              <a:rPr lang="fr-FR" b="1" dirty="0">
                <a:solidFill>
                  <a:srgbClr val="C00000"/>
                </a:solidFill>
              </a:rPr>
              <a:t>La mastication </a:t>
            </a:r>
            <a:r>
              <a:rPr lang="fr-FR" b="1" dirty="0" err="1">
                <a:solidFill>
                  <a:srgbClr val="C00000"/>
                </a:solidFill>
              </a:rPr>
              <a:t>ingestive</a:t>
            </a:r>
            <a:r>
              <a:rPr lang="fr-FR" b="1" dirty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fr-FR" dirty="0"/>
              <a:t>Cette mastication sert à la fragmentation des aliments mais de manière incomplète. Elle est réalisée grâce à des mouvements rapides des mâchoires (125 à 150 mouvements par minute chez les petits ruminants). 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Elle </a:t>
            </a:r>
            <a:r>
              <a:rPr lang="fr-FR" dirty="0"/>
              <a:t>dure environ 8 heures par jour avec une mastication rapide au cours de laquelle les aliments s’entassent dans le rumen. </a:t>
            </a:r>
            <a:endParaRPr lang="fr-FR" dirty="0" smtClean="0"/>
          </a:p>
          <a:p>
            <a:r>
              <a:rPr lang="fr-FR" b="1" dirty="0">
                <a:solidFill>
                  <a:srgbClr val="C00000"/>
                </a:solidFill>
              </a:rPr>
              <a:t>La mastication </a:t>
            </a:r>
            <a:r>
              <a:rPr lang="fr-FR" b="1" dirty="0" err="1">
                <a:solidFill>
                  <a:srgbClr val="C00000"/>
                </a:solidFill>
              </a:rPr>
              <a:t>mérycique</a:t>
            </a:r>
            <a:r>
              <a:rPr lang="fr-FR" b="1" dirty="0">
                <a:solidFill>
                  <a:srgbClr val="C00000"/>
                </a:solidFill>
              </a:rPr>
              <a:t> ou rumination </a:t>
            </a:r>
          </a:p>
          <a:p>
            <a:pPr>
              <a:buNone/>
            </a:pPr>
            <a:r>
              <a:rPr lang="fr-FR" dirty="0"/>
              <a:t>C’est l’acte par lequel les aliments stockés dans le rumen et le réseau subissent une seconde mastication et une nouvelle insalivation. 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Elle </a:t>
            </a:r>
            <a:r>
              <a:rPr lang="fr-FR" dirty="0"/>
              <a:t>est indispensable pour le bon déroulement des phénomènes biochimiques. 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La </a:t>
            </a:r>
            <a:r>
              <a:rPr lang="fr-FR" dirty="0"/>
              <a:t>rumination est un état physiologique défini comme un phénomène cyclique qui se déroule en quatre étapes 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43" y="500042"/>
            <a:ext cx="871259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L’insalivation</a:t>
            </a:r>
            <a:r>
              <a:rPr lang="fr-FR" b="1" dirty="0" smtClean="0"/>
              <a:t> 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L’insalivation </a:t>
            </a:r>
            <a:r>
              <a:rPr lang="fr-FR" dirty="0"/>
              <a:t>par la sécrétion de la salive. </a:t>
            </a:r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/>
              <a:t>rumen reçoit chaque jour une cinquantaine de litres d’eau bue, et près de 200 litres de salive produite par les glandes salivaires. </a:t>
            </a:r>
            <a:endParaRPr lang="fr-FR" dirty="0" smtClean="0"/>
          </a:p>
          <a:p>
            <a:r>
              <a:rPr lang="fr-FR" dirty="0" smtClean="0"/>
              <a:t>Même </a:t>
            </a:r>
            <a:r>
              <a:rPr lang="fr-FR" dirty="0"/>
              <a:t>si une partie importante de ces liquides passe rapidement dans l’intestin, le contenu </a:t>
            </a:r>
            <a:r>
              <a:rPr lang="fr-FR" dirty="0" err="1"/>
              <a:t>ruminal</a:t>
            </a:r>
            <a:r>
              <a:rPr lang="fr-FR" dirty="0"/>
              <a:t>, très humide, contient plus de 80% d’eau, soit une centaine de litres d’eau. </a:t>
            </a:r>
            <a:endParaRPr lang="fr-FR" dirty="0" smtClean="0"/>
          </a:p>
          <a:p>
            <a:r>
              <a:rPr lang="fr-FR" dirty="0" smtClean="0"/>
              <a:t>Outre </a:t>
            </a:r>
            <a:r>
              <a:rPr lang="fr-FR" dirty="0"/>
              <a:t>son rôle lubrifiant des aliments, la salive permet un renouvellement suffisant (supérieure de 8% par heure) de la phase liquide du rumen et un recyclage de l’urée sanguine. </a:t>
            </a:r>
            <a:endParaRPr lang="fr-FR" dirty="0" smtClean="0"/>
          </a:p>
          <a:p>
            <a:r>
              <a:rPr lang="fr-FR" dirty="0" smtClean="0"/>
              <a:t>Elle </a:t>
            </a:r>
            <a:r>
              <a:rPr lang="fr-FR" dirty="0"/>
              <a:t>sert aussi à tamponner le pH </a:t>
            </a:r>
            <a:r>
              <a:rPr lang="fr-FR" dirty="0" err="1"/>
              <a:t>ruminal</a:t>
            </a:r>
            <a:r>
              <a:rPr lang="fr-F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Le brassage 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775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La </a:t>
            </a:r>
            <a:r>
              <a:rPr lang="fr-FR" dirty="0"/>
              <a:t>motricité du complexe gastrique ou brassage régulier abouti au ramollissement et l’homogénéisation de contenu du rumen</a:t>
            </a:r>
            <a:r>
              <a:rPr lang="fr-FR" dirty="0" smtClean="0"/>
              <a:t>.</a:t>
            </a:r>
          </a:p>
          <a:p>
            <a:r>
              <a:rPr lang="fr-FR" dirty="0" smtClean="0"/>
              <a:t>Dans </a:t>
            </a:r>
            <a:r>
              <a:rPr lang="fr-FR" dirty="0"/>
              <a:t>les conditions normales, la paroi du rumen, riche en fibres musculaires, est animée par de contractions régulières qui assurent un brassage efficace selon un cycle de 3 à 5 minutes. </a:t>
            </a:r>
          </a:p>
          <a:p>
            <a:r>
              <a:rPr lang="fr-FR" dirty="0"/>
              <a:t>Ces contractions sont le résultat de l’irritation de la paroi du rumen par les fibres végétales contenues dans la ration. </a:t>
            </a:r>
            <a:endParaRPr lang="fr-FR" dirty="0" smtClean="0"/>
          </a:p>
          <a:p>
            <a:r>
              <a:rPr lang="fr-FR" dirty="0" smtClean="0"/>
              <a:t>De </a:t>
            </a:r>
            <a:r>
              <a:rPr lang="fr-FR" dirty="0"/>
              <a:t>plus, la nature de ces fibres à une influence sur la fréquence et l’intensité des contractions. </a:t>
            </a:r>
            <a:endParaRPr lang="fr-FR" dirty="0" smtClean="0"/>
          </a:p>
          <a:p>
            <a:r>
              <a:rPr lang="fr-FR" dirty="0" smtClean="0"/>
              <a:t>Pour </a:t>
            </a:r>
            <a:r>
              <a:rPr lang="fr-FR" dirty="0"/>
              <a:t>être efficaces, les fibres doivent mesurer plusieurs millimètres de long et avoir des extrémités acérées.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07262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Les phénomènes microbiens </a:t>
            </a:r>
            <a:br>
              <a:rPr lang="fr-FR" b="1" dirty="0" smtClean="0">
                <a:solidFill>
                  <a:srgbClr val="00B050"/>
                </a:solidFill>
              </a:rPr>
            </a:b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Les </a:t>
            </a:r>
            <a:r>
              <a:rPr lang="fr-FR" dirty="0"/>
              <a:t>phénomènes microbiens se déroulent principalement dans le </a:t>
            </a:r>
            <a:r>
              <a:rPr lang="fr-FR" dirty="0" err="1"/>
              <a:t>réticulo</a:t>
            </a:r>
            <a:r>
              <a:rPr lang="fr-FR" dirty="0"/>
              <a:t>-rumen et ultérieurement, mais à faible intensité, au niveau du gros intestin grâce à la présence d’une population microbienne hétérogène</a:t>
            </a:r>
            <a:r>
              <a:rPr lang="fr-FR" dirty="0" smtClean="0"/>
              <a:t>.</a:t>
            </a:r>
          </a:p>
          <a:p>
            <a:r>
              <a:rPr lang="fr-FR" b="1" dirty="0"/>
              <a:t>L’écosystème microbien </a:t>
            </a:r>
          </a:p>
          <a:p>
            <a:pPr>
              <a:buNone/>
            </a:pPr>
            <a:r>
              <a:rPr lang="fr-FR" dirty="0"/>
              <a:t>Cet écosystème est constitué essentiellement de populations: la microflore, la microfaune (protozoaires) et les champignons. 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Population microbienne du rumen-réseau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429684" cy="510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Les phénomènes chimiques 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Les principaux phénomènes chimiques sont dus à des sécrétions digestives. </a:t>
            </a:r>
          </a:p>
          <a:p>
            <a:r>
              <a:rPr lang="fr-FR" dirty="0" smtClean="0"/>
              <a:t>Ces secrétions contiennent d’une part des enzymes intestinales (pepsine, amylase pancréatique, lipase, trypsine, protéase, nucléase,…), </a:t>
            </a:r>
          </a:p>
          <a:p>
            <a:r>
              <a:rPr lang="fr-FR" dirty="0" smtClean="0"/>
              <a:t>d’autre part des substances non enzymatiques: acide chlorhydrique de la caillette, la bile et le mucus produit en différents segments du tube digestif (caillette, intestin). </a:t>
            </a:r>
          </a:p>
          <a:p>
            <a:r>
              <a:rPr lang="fr-FR" dirty="0" smtClean="0"/>
              <a:t>L’intérêt de ces phénomènes (mécaniques, microbiens et chimiques) est la dégradation et la transformation des aliments aux nutriments simples facilement utilisable par l’hôte et les microorganismes.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II.1. Les pré-estomacs des ruminants 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L’estomac </a:t>
            </a:r>
            <a:r>
              <a:rPr lang="fr-FR" dirty="0"/>
              <a:t>des ruminants est composé de quatre poches : la panse, le bonnet, le feuillet et la caillette. Cet ensemble est très volumineux et occupe les 2/3 de la cavité abdominale.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différentes phases du milieu </a:t>
            </a:r>
            <a:r>
              <a:rPr lang="fr-FR" dirty="0" err="1" smtClean="0"/>
              <a:t>ruminal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43024"/>
            <a:ext cx="8378879" cy="508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Le pH 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Le pH </a:t>
            </a:r>
            <a:r>
              <a:rPr lang="fr-FR" dirty="0" err="1" smtClean="0"/>
              <a:t>ruminal</a:t>
            </a:r>
            <a:r>
              <a:rPr lang="fr-FR" dirty="0" smtClean="0"/>
              <a:t> est normalement compris entre 5,5 et 7. </a:t>
            </a:r>
          </a:p>
          <a:p>
            <a:r>
              <a:rPr lang="fr-FR" dirty="0" smtClean="0"/>
              <a:t>Ce pH est la résultante d’un équilibre entre des acides faibles et des bases faibles. </a:t>
            </a:r>
          </a:p>
          <a:p>
            <a:r>
              <a:rPr lang="fr-FR" dirty="0" smtClean="0"/>
              <a:t>Les principaux acides sont les AGV (acides gras volatiles) et l’acide lactique, produits des fermentations microbiennes. </a:t>
            </a:r>
          </a:p>
          <a:p>
            <a:r>
              <a:rPr lang="fr-FR" dirty="0" smtClean="0"/>
              <a:t>Les principales bases sont l’ammoniac (NH3), le bicarbonate et le phosphate. </a:t>
            </a:r>
          </a:p>
          <a:p>
            <a:r>
              <a:rPr lang="fr-FR" dirty="0" smtClean="0"/>
              <a:t>Le NH3 est le produit de la protéolyse, il peut également diffuser au travers de la paroi du rumen. </a:t>
            </a:r>
          </a:p>
          <a:p>
            <a:r>
              <a:rPr lang="fr-FR" dirty="0" smtClean="0"/>
              <a:t>Le bicarbonate et le phosphate sont principalement sécrétés par les glandes salivaires et jouent un rôle de tampon.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La température 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La température du </a:t>
            </a:r>
            <a:r>
              <a:rPr lang="fr-FR" dirty="0" err="1" smtClean="0"/>
              <a:t>réticulo</a:t>
            </a:r>
            <a:r>
              <a:rPr lang="fr-FR" dirty="0" smtClean="0"/>
              <a:t>-rumen est comprise entre 39 et 41°C, soit environ 1°C au-dessus de la température corporelle. </a:t>
            </a:r>
          </a:p>
          <a:p>
            <a:r>
              <a:rPr lang="fr-FR" dirty="0" smtClean="0"/>
              <a:t>Elle augmente en fonction de l’intensité des fermentations </a:t>
            </a:r>
            <a:r>
              <a:rPr lang="fr-FR" dirty="0" err="1" smtClean="0"/>
              <a:t>ruminales</a:t>
            </a:r>
            <a:r>
              <a:rPr lang="fr-FR" dirty="0" smtClean="0"/>
              <a:t> et est donc maximale dans les heures suivant le repas. </a:t>
            </a:r>
          </a:p>
          <a:p>
            <a:r>
              <a:rPr lang="fr-FR" dirty="0" smtClean="0"/>
              <a:t>L’abreuvement peut faire chuter la température </a:t>
            </a:r>
            <a:r>
              <a:rPr lang="fr-FR" dirty="0" err="1" smtClean="0"/>
              <a:t>ruminale</a:t>
            </a:r>
            <a:r>
              <a:rPr lang="fr-FR" dirty="0" smtClean="0"/>
              <a:t> de 5 à 10°C, un délai de deux heures est nécessaire afin de retrouver la température initiale. </a:t>
            </a:r>
          </a:p>
          <a:p>
            <a:r>
              <a:rPr lang="fr-FR" dirty="0" smtClean="0"/>
              <a:t>Ainsi le pH, le potentiel d’oxydoréduction et la température </a:t>
            </a:r>
            <a:r>
              <a:rPr lang="fr-FR" dirty="0" err="1" smtClean="0"/>
              <a:t>ruminaux</a:t>
            </a:r>
            <a:r>
              <a:rPr lang="fr-FR" dirty="0" smtClean="0"/>
              <a:t> permettent d’estimer l’intensité des fermentations </a:t>
            </a:r>
            <a:r>
              <a:rPr lang="fr-FR" dirty="0" err="1" smtClean="0"/>
              <a:t>ruminales</a:t>
            </a:r>
            <a:r>
              <a:rPr lang="fr-FR" dirty="0" smtClean="0"/>
              <a:t>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Conditions physico-chimiques dans le </a:t>
            </a:r>
            <a:r>
              <a:rPr lang="fr-FR" dirty="0" err="1" smtClean="0"/>
              <a:t>réticulo</a:t>
            </a:r>
            <a:r>
              <a:rPr lang="fr-FR" dirty="0" smtClean="0"/>
              <a:t>-rumen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81156"/>
            <a:ext cx="8572560" cy="501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Digestion et utilisation digestive des nutriments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b="1" dirty="0" smtClean="0">
                <a:solidFill>
                  <a:srgbClr val="00B050"/>
                </a:solidFill>
              </a:rPr>
              <a:t>Les glucides </a:t>
            </a:r>
          </a:p>
          <a:p>
            <a:pPr>
              <a:buNone/>
            </a:pPr>
            <a:r>
              <a:rPr lang="fr-FR" b="1" dirty="0" smtClean="0"/>
              <a:t>1. Digestion dans le rumen-réseau </a:t>
            </a:r>
          </a:p>
          <a:p>
            <a:r>
              <a:rPr lang="fr-FR" dirty="0" smtClean="0"/>
              <a:t>Grâce à un extraordinaire équipement enzymatique, la population microbienne (cellulase, </a:t>
            </a:r>
            <a:r>
              <a:rPr lang="fr-FR" dirty="0" err="1" smtClean="0"/>
              <a:t>hémicellulase</a:t>
            </a:r>
            <a:r>
              <a:rPr lang="fr-FR" dirty="0" smtClean="0"/>
              <a:t>, des </a:t>
            </a:r>
            <a:r>
              <a:rPr lang="fr-FR" dirty="0" err="1" smtClean="0"/>
              <a:t>pectinases</a:t>
            </a:r>
            <a:r>
              <a:rPr lang="fr-FR" dirty="0" smtClean="0"/>
              <a:t>, des amylases…) du rumen-réseau hydrolyse tous les glucides en oses (hexoses ou pentoses).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179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2560" cy="63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</a:t>
            </a:r>
            <a:r>
              <a:rPr lang="fr-FR" b="1" dirty="0" smtClean="0"/>
              <a:t>es produits de la fermentation 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Sont un mélange d’acides organiques à courte chaîne, dits </a:t>
            </a:r>
            <a:r>
              <a:rPr lang="fr-FR" dirty="0" smtClean="0">
                <a:solidFill>
                  <a:srgbClr val="FF0000"/>
                </a:solidFill>
              </a:rPr>
              <a:t>acides gras volatils</a:t>
            </a:r>
            <a:r>
              <a:rPr lang="fr-FR" dirty="0" smtClean="0"/>
              <a:t>, (</a:t>
            </a:r>
            <a:r>
              <a:rPr lang="fr-FR" b="1" dirty="0" smtClean="0">
                <a:solidFill>
                  <a:srgbClr val="FF0000"/>
                </a:solidFill>
              </a:rPr>
              <a:t>AGV</a:t>
            </a:r>
            <a:r>
              <a:rPr lang="fr-FR" dirty="0" smtClean="0"/>
              <a:t>) essentiellement:</a:t>
            </a:r>
          </a:p>
          <a:p>
            <a:r>
              <a:rPr lang="fr-FR" dirty="0" smtClean="0"/>
              <a:t> Acide acétique </a:t>
            </a:r>
            <a:r>
              <a:rPr lang="fr-FR" b="1" dirty="0" smtClean="0">
                <a:solidFill>
                  <a:srgbClr val="FF0000"/>
                </a:solidFill>
              </a:rPr>
              <a:t>C2</a:t>
            </a:r>
            <a:r>
              <a:rPr lang="fr-FR" dirty="0" smtClean="0"/>
              <a:t> , </a:t>
            </a:r>
          </a:p>
          <a:p>
            <a:r>
              <a:rPr lang="fr-FR" dirty="0" smtClean="0"/>
              <a:t>Acide </a:t>
            </a:r>
            <a:r>
              <a:rPr lang="fr-FR" dirty="0" err="1" smtClean="0"/>
              <a:t>propionique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C3</a:t>
            </a:r>
            <a:r>
              <a:rPr lang="fr-FR" dirty="0" smtClean="0"/>
              <a:t> </a:t>
            </a:r>
          </a:p>
          <a:p>
            <a:r>
              <a:rPr lang="fr-FR" dirty="0" smtClean="0"/>
              <a:t>Acide butyrique </a:t>
            </a:r>
            <a:r>
              <a:rPr lang="fr-FR" b="1" dirty="0" smtClean="0">
                <a:solidFill>
                  <a:srgbClr val="FF0000"/>
                </a:solidFill>
              </a:rPr>
              <a:t>C4 </a:t>
            </a:r>
          </a:p>
          <a:p>
            <a:r>
              <a:rPr lang="fr-FR" dirty="0" smtClean="0"/>
              <a:t>et des gaz (gaz carbonique et méthane). </a:t>
            </a:r>
          </a:p>
          <a:p>
            <a:pPr>
              <a:buNone/>
            </a:pPr>
            <a:r>
              <a:rPr lang="fr-FR" dirty="0" smtClean="0"/>
              <a:t>Les produits intermédiaires : (acides succiniques et lactique) sont généralement utilisés par les microbes au fur et à mesure de leur formation.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Les matières azotées 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60007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3800" b="1" dirty="0" smtClean="0">
                <a:solidFill>
                  <a:srgbClr val="00B0F0"/>
                </a:solidFill>
              </a:rPr>
              <a:t>Digestion dans le rumen-réseau </a:t>
            </a:r>
            <a:endParaRPr lang="fr-FR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fr-FR" dirty="0" smtClean="0"/>
              <a:t>Les matières azotées alimentaires peuvent être séparées en deux catégories : 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les protéines</a:t>
            </a:r>
            <a:r>
              <a:rPr lang="fr-FR" dirty="0" smtClean="0"/>
              <a:t>, qui peuvent être solubles ou non, </a:t>
            </a:r>
          </a:p>
          <a:p>
            <a:pPr>
              <a:buNone/>
            </a:pPr>
            <a:r>
              <a:rPr lang="fr-FR" dirty="0" smtClean="0"/>
              <a:t>et </a:t>
            </a:r>
            <a:r>
              <a:rPr lang="fr-FR" b="1" dirty="0" smtClean="0">
                <a:solidFill>
                  <a:srgbClr val="FF0000"/>
                </a:solidFill>
              </a:rPr>
              <a:t>l’azote non protéique </a:t>
            </a:r>
            <a:r>
              <a:rPr lang="fr-FR" dirty="0" smtClean="0"/>
              <a:t>ou plus précisément non protéinique (ANP). </a:t>
            </a:r>
          </a:p>
          <a:p>
            <a:pPr>
              <a:buNone/>
            </a:pPr>
            <a:r>
              <a:rPr lang="fr-FR" dirty="0" smtClean="0"/>
              <a:t>En effet, l’ANP regroupe des amides et des acides aminés libres (50 % environ), ainsi que des bases azotées, des amines, du NH3, de l’urée et des nitrates. 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Les matières azotées alimentaires dans le rumen sont d'abord hydrolysées particulièrement par les bactéries et les protozoaires en peptides, puis en acides aminés, ensuite sont désaminés en </a:t>
            </a:r>
            <a:r>
              <a:rPr lang="fr-FR" b="1" dirty="0" smtClean="0">
                <a:solidFill>
                  <a:srgbClr val="FF0000"/>
                </a:solidFill>
              </a:rPr>
              <a:t>ammoniac</a:t>
            </a:r>
            <a:r>
              <a:rPr lang="fr-FR" dirty="0" smtClean="0"/>
              <a:t>, qui est le produit terminal de la protéolyse microbienne. </a:t>
            </a:r>
          </a:p>
          <a:p>
            <a:r>
              <a:rPr lang="fr-FR" dirty="0" smtClean="0"/>
              <a:t>La résistance à la dégradation </a:t>
            </a:r>
            <a:r>
              <a:rPr lang="fr-FR" dirty="0" err="1" smtClean="0"/>
              <a:t>ruminale</a:t>
            </a:r>
            <a:r>
              <a:rPr lang="fr-FR" dirty="0" smtClean="0"/>
              <a:t> varie fortement en fonction de la nature de l’aliment.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Les pré-estomacs des ruminants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78616"/>
            <a:ext cx="7008573" cy="446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Les matières azotées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En général, les protéines des fourrages sont plus dégradées (60 à 80%) que celles des concentrés (20 à 60%). </a:t>
            </a:r>
          </a:p>
          <a:p>
            <a:r>
              <a:rPr lang="fr-FR" dirty="0" smtClean="0"/>
              <a:t>L’ammoniac formé est soit utilisé par la population microbienne, ou, passe vers le foie où il est convertit en urée.</a:t>
            </a:r>
          </a:p>
          <a:p>
            <a:r>
              <a:rPr lang="fr-FR" dirty="0" smtClean="0"/>
              <a:t>L’absorption de l’ammoniac est conditionnée par sa concentration dans le rumen (50 à 80 mg/ 100 ml de jus de rumen), et par le pH du rumen (pH élevé, absorption rapide).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Utilisation digestive des matières azotées totales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57256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807249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Les lipides </a:t>
            </a:r>
            <a:r>
              <a:rPr lang="fr-FR" dirty="0" smtClean="0">
                <a:solidFill>
                  <a:srgbClr val="00B050"/>
                </a:solidFill>
              </a:rPr>
              <a:t/>
            </a:r>
            <a:br>
              <a:rPr lang="fr-FR" dirty="0" smtClean="0">
                <a:solidFill>
                  <a:srgbClr val="00B050"/>
                </a:solidFill>
              </a:rPr>
            </a:b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b="1" dirty="0" smtClean="0"/>
              <a:t>Dans le rumen  </a:t>
            </a:r>
          </a:p>
          <a:p>
            <a:r>
              <a:rPr lang="fr-FR" dirty="0" smtClean="0"/>
              <a:t>Le métabolisme </a:t>
            </a:r>
            <a:r>
              <a:rPr lang="fr-FR" dirty="0" err="1" smtClean="0"/>
              <a:t>ruminal</a:t>
            </a:r>
            <a:r>
              <a:rPr lang="fr-FR" dirty="0" smtClean="0"/>
              <a:t> des lipides est effectué en deux étapes : </a:t>
            </a:r>
            <a:r>
              <a:rPr lang="fr-FR" dirty="0" smtClean="0">
                <a:solidFill>
                  <a:srgbClr val="00B050"/>
                </a:solidFill>
              </a:rPr>
              <a:t>la lipolyse</a:t>
            </a:r>
            <a:r>
              <a:rPr lang="fr-FR" dirty="0" smtClean="0"/>
              <a:t>, suivie de la </a:t>
            </a:r>
            <a:r>
              <a:rPr lang="fr-FR" dirty="0" err="1" smtClean="0">
                <a:solidFill>
                  <a:srgbClr val="00B050"/>
                </a:solidFill>
              </a:rPr>
              <a:t>biohydrogénation</a:t>
            </a:r>
            <a:r>
              <a:rPr lang="fr-FR" dirty="0" smtClean="0">
                <a:solidFill>
                  <a:srgbClr val="00B050"/>
                </a:solidFill>
              </a:rPr>
              <a:t>. </a:t>
            </a:r>
          </a:p>
          <a:p>
            <a:r>
              <a:rPr lang="fr-FR" dirty="0" smtClean="0"/>
              <a:t>Cette deuxième étape entraîne le remaniement des acides gras alimentaires et donc la production de nombreux isomères de ces acides gras. </a:t>
            </a:r>
          </a:p>
          <a:p>
            <a:r>
              <a:rPr lang="fr-FR" dirty="0" smtClean="0"/>
              <a:t>De plus, les bactéries ont la capacité de synthétiser de nouveaux acides gras. </a:t>
            </a:r>
          </a:p>
          <a:p>
            <a:r>
              <a:rPr lang="fr-FR" dirty="0" smtClean="0"/>
              <a:t>la majorité des lipides alimentaires ne sont pas digérés, mais ils sont hydrolysés complètement et quasi totalement par des lipases extracellulaires secrétés par des souches bactériennes </a:t>
            </a:r>
            <a:r>
              <a:rPr lang="fr-FR" dirty="0" err="1" smtClean="0"/>
              <a:t>lipolytiques</a:t>
            </a:r>
            <a:r>
              <a:rPr lang="fr-FR" dirty="0" smtClean="0"/>
              <a:t> (comme </a:t>
            </a:r>
            <a:r>
              <a:rPr lang="fr-FR" i="1" dirty="0" err="1" smtClean="0"/>
              <a:t>Anaerovibrio</a:t>
            </a:r>
            <a:r>
              <a:rPr lang="fr-FR" i="1" dirty="0" smtClean="0"/>
              <a:t> </a:t>
            </a:r>
            <a:r>
              <a:rPr lang="fr-FR" i="1" dirty="0" err="1" smtClean="0"/>
              <a:t>lipolytica</a:t>
            </a:r>
            <a:r>
              <a:rPr lang="fr-FR" i="1" dirty="0" smtClean="0"/>
              <a:t>).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La lipolyse </a:t>
            </a:r>
            <a:r>
              <a:rPr lang="fr-FR" dirty="0" smtClean="0">
                <a:solidFill>
                  <a:srgbClr val="00B050"/>
                </a:solidFill>
              </a:rPr>
              <a:t/>
            </a:r>
            <a:br>
              <a:rPr lang="fr-FR" dirty="0" smtClean="0">
                <a:solidFill>
                  <a:srgbClr val="00B050"/>
                </a:solidFill>
              </a:rPr>
            </a:b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Cette hydrolyse permet la libération de glycérol et des acides gras. </a:t>
            </a:r>
          </a:p>
          <a:p>
            <a:r>
              <a:rPr lang="fr-FR" dirty="0" smtClean="0"/>
              <a:t>Le glycérol fermenté rapidement en AGV principalement le </a:t>
            </a:r>
            <a:r>
              <a:rPr lang="fr-FR" dirty="0" err="1" smtClean="0"/>
              <a:t>propionate</a:t>
            </a:r>
            <a:r>
              <a:rPr lang="fr-FR" dirty="0" smtClean="0"/>
              <a:t> et le butyrate. </a:t>
            </a:r>
          </a:p>
          <a:p>
            <a:r>
              <a:rPr lang="fr-FR" dirty="0" smtClean="0"/>
              <a:t>Pour les acides gras, une partie est utilisée par les bactéries pour la synthèse des phospholipides de la membrane bactérienne. </a:t>
            </a:r>
          </a:p>
          <a:p>
            <a:r>
              <a:rPr lang="fr-FR" dirty="0" smtClean="0"/>
              <a:t>En plus, les bactéries </a:t>
            </a:r>
            <a:r>
              <a:rPr lang="fr-FR" dirty="0" err="1" smtClean="0"/>
              <a:t>hydrogénisent</a:t>
            </a:r>
            <a:r>
              <a:rPr lang="fr-FR" dirty="0" smtClean="0"/>
              <a:t> les acides gras pour former des acides gras saturés. </a:t>
            </a:r>
          </a:p>
          <a:p>
            <a:r>
              <a:rPr lang="fr-FR" dirty="0" smtClean="0"/>
              <a:t>L’autre partie des acides gras semble être catabolisée et/ou absorbée à travers la paroi </a:t>
            </a:r>
            <a:r>
              <a:rPr lang="fr-FR" dirty="0" err="1" smtClean="0"/>
              <a:t>ruminale</a:t>
            </a:r>
            <a:r>
              <a:rPr lang="fr-FR" dirty="0" smtClean="0"/>
              <a:t>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Dégradation des constituants organiques alimentaires dans le </a:t>
            </a:r>
            <a:r>
              <a:rPr lang="fr-FR" dirty="0" err="1" smtClean="0"/>
              <a:t>réticulo</a:t>
            </a:r>
            <a:r>
              <a:rPr lang="fr-FR" dirty="0" smtClean="0"/>
              <a:t>-rumen </a:t>
            </a:r>
            <a:endParaRPr lang="fr-F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814393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136" y="214290"/>
            <a:ext cx="8705582" cy="643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Le rumen (panse) 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Ce </a:t>
            </a:r>
            <a:r>
              <a:rPr lang="fr-FR" dirty="0"/>
              <a:t>réservoir très volumineux (90% du volume du pré-estomac) est logé dans la partie gauche de l'abdomen. </a:t>
            </a:r>
            <a:endParaRPr lang="fr-FR" dirty="0" smtClean="0"/>
          </a:p>
          <a:p>
            <a:r>
              <a:rPr lang="fr-FR" dirty="0" smtClean="0"/>
              <a:t>Il </a:t>
            </a:r>
            <a:r>
              <a:rPr lang="fr-FR" dirty="0"/>
              <a:t>est bilobé et possède deux orifices (</a:t>
            </a:r>
            <a:r>
              <a:rPr lang="fr-FR" dirty="0" smtClean="0"/>
              <a:t>figure): </a:t>
            </a:r>
            <a:r>
              <a:rPr lang="fr-FR" dirty="0"/>
              <a:t>le cardia raccordé à l'</a:t>
            </a:r>
            <a:r>
              <a:rPr lang="fr-FR" dirty="0" err="1"/>
              <a:t>oesophage</a:t>
            </a:r>
            <a:r>
              <a:rPr lang="fr-FR" dirty="0"/>
              <a:t> et le col de la panse qui s'ouvre sur le réseau</a:t>
            </a:r>
            <a:r>
              <a:rPr lang="fr-FR" b="1" dirty="0"/>
              <a:t>. </a:t>
            </a:r>
            <a:endParaRPr lang="fr-FR" b="1" dirty="0" smtClean="0"/>
          </a:p>
          <a:p>
            <a:r>
              <a:rPr lang="fr-FR" b="1" dirty="0" smtClean="0"/>
              <a:t>Il </a:t>
            </a:r>
            <a:r>
              <a:rPr lang="fr-FR" b="1" dirty="0"/>
              <a:t>offre un milieu idéal à la prolifération intense et variée des micro-organismes grâce aux conditions regroupées dans le bio-fermenteur naturel.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b="1" dirty="0"/>
              <a:t>Réseau (réticulum ou bonnet)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Le plus antérieur et le plus petit, doit son nom à sa muqueuse réticulée et parsemée de papilles absorbantes (</a:t>
            </a:r>
            <a:r>
              <a:rPr lang="fr-FR" dirty="0" smtClean="0"/>
              <a:t>figure). </a:t>
            </a:r>
          </a:p>
          <a:p>
            <a:r>
              <a:rPr lang="fr-FR" dirty="0" smtClean="0"/>
              <a:t>Le </a:t>
            </a:r>
            <a:r>
              <a:rPr lang="fr-FR" dirty="0"/>
              <a:t>réseau possède une ouverture assez large sur le rumen. </a:t>
            </a:r>
            <a:endParaRPr lang="fr-FR" dirty="0" smtClean="0"/>
          </a:p>
          <a:p>
            <a:r>
              <a:rPr lang="fr-FR" dirty="0" smtClean="0"/>
              <a:t>Les </a:t>
            </a:r>
            <a:r>
              <a:rPr lang="fr-FR" dirty="0"/>
              <a:t>particules alimentaires qui franchissent l'orifice </a:t>
            </a:r>
            <a:r>
              <a:rPr lang="fr-FR" dirty="0" err="1"/>
              <a:t>réticulo</a:t>
            </a:r>
            <a:r>
              <a:rPr lang="fr-FR" dirty="0"/>
              <a:t>-</a:t>
            </a:r>
            <a:r>
              <a:rPr lang="fr-FR" dirty="0" err="1"/>
              <a:t>omasal</a:t>
            </a:r>
            <a:r>
              <a:rPr lang="fr-FR" dirty="0"/>
              <a:t> doivent avoir une taille moyenne inférieure ou égale à 1mm ; ils sont donc séquestrés tant qu’ils n’ont pas atteints cette taille minimale. </a:t>
            </a:r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/>
              <a:t>réticulum </a:t>
            </a:r>
            <a:r>
              <a:rPr lang="fr-FR" dirty="0" smtClean="0"/>
              <a:t>assure </a:t>
            </a:r>
            <a:r>
              <a:rPr lang="fr-FR" dirty="0"/>
              <a:t>la circulation des particules grâce à ses contractions ayant une fréquence de l'ordre d'une contraction par minute </a:t>
            </a:r>
            <a:endParaRPr lang="fr-FR" dirty="0" smtClean="0"/>
          </a:p>
          <a:p>
            <a:r>
              <a:rPr lang="fr-FR" dirty="0"/>
              <a:t>Il assure également </a:t>
            </a:r>
            <a:r>
              <a:rPr lang="fr-FR" dirty="0" smtClean="0"/>
              <a:t>la </a:t>
            </a:r>
            <a:r>
              <a:rPr lang="fr-FR" dirty="0"/>
              <a:t>motricité de l'ensemble des réservoirs gastriques et intervient dans la remontée du bol alimentaire lors de la rumination.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Feuillet (</a:t>
            </a:r>
            <a:r>
              <a:rPr lang="fr-FR" b="1" i="1" dirty="0" smtClean="0"/>
              <a:t>Omasum) </a:t>
            </a:r>
            <a:br>
              <a:rPr lang="fr-FR" b="1" i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Organe </a:t>
            </a:r>
            <a:r>
              <a:rPr lang="fr-FR" dirty="0"/>
              <a:t>ovoïde, presque entièrement occupé par des lames parallèles, de hauteurs inégales, disposées dans le sens du transit alimentaire (</a:t>
            </a:r>
            <a:r>
              <a:rPr lang="fr-FR" dirty="0" smtClean="0"/>
              <a:t>figure). </a:t>
            </a:r>
          </a:p>
          <a:p>
            <a:r>
              <a:rPr lang="fr-FR" dirty="0" smtClean="0"/>
              <a:t>Le </a:t>
            </a:r>
            <a:r>
              <a:rPr lang="fr-FR" dirty="0"/>
              <a:t>feuillet communique en aval avec la caillette par un orifice large et dilatable. </a:t>
            </a:r>
            <a:endParaRPr lang="fr-FR" dirty="0" smtClean="0"/>
          </a:p>
          <a:p>
            <a:r>
              <a:rPr lang="fr-FR" dirty="0" smtClean="0"/>
              <a:t>Il </a:t>
            </a:r>
            <a:r>
              <a:rPr lang="fr-FR" dirty="0"/>
              <a:t>intervient dans la filtration et l’absorption importante de l’eau.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La caillette (</a:t>
            </a:r>
            <a:r>
              <a:rPr lang="fr-FR" b="1" i="1" dirty="0" smtClean="0"/>
              <a:t>Abomasum) </a:t>
            </a:r>
            <a:endParaRPr lang="fr-FR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C’est </a:t>
            </a:r>
            <a:r>
              <a:rPr lang="fr-FR" dirty="0"/>
              <a:t>le seul réservoir sécrétoire de l’estomac des </a:t>
            </a:r>
            <a:r>
              <a:rPr lang="fr-FR" dirty="0" smtClean="0"/>
              <a:t>ruminants.</a:t>
            </a:r>
          </a:p>
          <a:p>
            <a:r>
              <a:rPr lang="fr-FR" dirty="0" smtClean="0"/>
              <a:t>Sa </a:t>
            </a:r>
            <a:r>
              <a:rPr lang="fr-FR" dirty="0"/>
              <a:t>cavité est tapissée par une muqueuse glandulaire, analogue à celle des monogastriques toujours recouverte d’une couche de mucus (</a:t>
            </a:r>
            <a:r>
              <a:rPr lang="fr-FR" dirty="0" smtClean="0"/>
              <a:t>figure)</a:t>
            </a:r>
            <a:r>
              <a:rPr lang="fr-FR" b="1" dirty="0" smtClean="0"/>
              <a:t>. </a:t>
            </a:r>
          </a:p>
          <a:p>
            <a:r>
              <a:rPr lang="fr-FR" b="1" dirty="0" smtClean="0"/>
              <a:t>lieu de </a:t>
            </a:r>
            <a:r>
              <a:rPr lang="fr-FR" b="1" dirty="0"/>
              <a:t>sécrétion de l’</a:t>
            </a:r>
            <a:r>
              <a:rPr lang="fr-FR" b="1" dirty="0" err="1"/>
              <a:t>HCl</a:t>
            </a:r>
            <a:r>
              <a:rPr lang="fr-FR" b="1" dirty="0"/>
              <a:t> et du </a:t>
            </a:r>
            <a:r>
              <a:rPr lang="fr-FR" b="1" dirty="0" err="1"/>
              <a:t>pepsinogène</a:t>
            </a:r>
            <a:r>
              <a:rPr lang="fr-FR" b="1" dirty="0"/>
              <a:t>. </a:t>
            </a:r>
            <a:endParaRPr lang="fr-FR" b="1" dirty="0" smtClean="0"/>
          </a:p>
          <a:p>
            <a:r>
              <a:rPr lang="fr-FR" b="1" dirty="0" smtClean="0"/>
              <a:t>Lieu de </a:t>
            </a:r>
            <a:r>
              <a:rPr lang="fr-FR" b="1" dirty="0"/>
              <a:t>digestion des protéines ayant échappé à la fermentation </a:t>
            </a:r>
            <a:r>
              <a:rPr lang="fr-FR" b="1" dirty="0" err="1"/>
              <a:t>ruminale</a:t>
            </a:r>
            <a:r>
              <a:rPr lang="fr-FR" b="1" dirty="0"/>
              <a:t> ainsi que la majorité des lipides.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-24"/>
            <a:ext cx="7500990" cy="645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>
                <a:solidFill>
                  <a:srgbClr val="00B050"/>
                </a:solidFill>
              </a:rPr>
              <a:t>Les intestins : sont divisés en deux parties :</a:t>
            </a:r>
            <a:r>
              <a:rPr lang="fr-FR" b="1" dirty="0" smtClean="0"/>
              <a:t> 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L’intestin </a:t>
            </a:r>
            <a:r>
              <a:rPr lang="fr-FR" b="1" dirty="0">
                <a:solidFill>
                  <a:srgbClr val="C00000"/>
                </a:solidFill>
              </a:rPr>
              <a:t>grêle </a:t>
            </a:r>
            <a:r>
              <a:rPr lang="fr-FR" b="1" dirty="0"/>
              <a:t>: qui se subdivise en trois segments successifs : le duodénum avec son anse duodénale qui reçoit les sécrétions biliaires et pancréatiques, le jéjunum et l'iléon. </a:t>
            </a:r>
            <a:endParaRPr lang="fr-FR" b="1" dirty="0" smtClean="0"/>
          </a:p>
          <a:p>
            <a:r>
              <a:rPr lang="fr-FR" b="1" dirty="0" smtClean="0"/>
              <a:t>L’intestin </a:t>
            </a:r>
            <a:r>
              <a:rPr lang="fr-FR" b="1" dirty="0"/>
              <a:t>grêle constitue la portion la plus longue et la plus étroite du tractus digestif. </a:t>
            </a:r>
            <a:endParaRPr lang="fr-FR" b="1" dirty="0" smtClean="0"/>
          </a:p>
          <a:p>
            <a:r>
              <a:rPr lang="fr-FR" b="1" dirty="0" smtClean="0"/>
              <a:t>C'est </a:t>
            </a:r>
            <a:r>
              <a:rPr lang="fr-FR" b="1" dirty="0"/>
              <a:t>le principal organe de la digestion enzymatique et de l'absorption. </a:t>
            </a:r>
          </a:p>
          <a:p>
            <a:r>
              <a:rPr lang="fr-FR" b="1" dirty="0" smtClean="0"/>
              <a:t> </a:t>
            </a:r>
            <a:r>
              <a:rPr lang="fr-FR" b="1" dirty="0">
                <a:solidFill>
                  <a:srgbClr val="C00000"/>
                </a:solidFill>
              </a:rPr>
              <a:t>Le gros intestin</a:t>
            </a:r>
            <a:r>
              <a:rPr lang="fr-FR" b="1" dirty="0"/>
              <a:t> : qui se divise anatomiquement en trois zones : le cæcum, le colon et le rectum. </a:t>
            </a:r>
            <a:endParaRPr lang="fr-FR" b="1" dirty="0" smtClean="0"/>
          </a:p>
          <a:p>
            <a:r>
              <a:rPr lang="fr-FR" b="1" dirty="0" smtClean="0"/>
              <a:t>Le </a:t>
            </a:r>
            <a:r>
              <a:rPr lang="fr-FR" b="1" dirty="0"/>
              <a:t>gros intestin ne secrète pas de sucs digestifs ; </a:t>
            </a:r>
            <a:endParaRPr lang="fr-FR" b="1" dirty="0" smtClean="0"/>
          </a:p>
          <a:p>
            <a:r>
              <a:rPr lang="fr-FR" b="1" dirty="0" smtClean="0"/>
              <a:t>c'est </a:t>
            </a:r>
            <a:r>
              <a:rPr lang="fr-FR" b="1" dirty="0"/>
              <a:t>le deuxième lieu de la fermentation microbienne après le </a:t>
            </a:r>
            <a:r>
              <a:rPr lang="fr-FR" b="1" dirty="0" err="1"/>
              <a:t>réticulo</a:t>
            </a:r>
            <a:r>
              <a:rPr lang="fr-FR" b="1" dirty="0"/>
              <a:t>-rumen.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1774</Words>
  <Application>Microsoft Office PowerPoint</Application>
  <PresentationFormat>Affichage à l'écran (4:3)</PresentationFormat>
  <Paragraphs>119</Paragraphs>
  <Slides>36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Thème Office</vt:lpstr>
      <vt:lpstr>Chapitre II. Microbiologie de la digestion </vt:lpstr>
      <vt:lpstr>II.1. Les pré-estomacs des ruminants  </vt:lpstr>
      <vt:lpstr>Les pré-estomacs des ruminants</vt:lpstr>
      <vt:lpstr>Le rumen (panse)  </vt:lpstr>
      <vt:lpstr>Réseau (réticulum ou bonnet) </vt:lpstr>
      <vt:lpstr>Feuillet (Omasum)  </vt:lpstr>
      <vt:lpstr>La caillette (Abomasum) </vt:lpstr>
      <vt:lpstr>Diapositive 8</vt:lpstr>
      <vt:lpstr> Les intestins : sont divisés en deux parties :  </vt:lpstr>
      <vt:lpstr>Diapositive 10</vt:lpstr>
      <vt:lpstr>La digestion chez les ruminants  </vt:lpstr>
      <vt:lpstr>Les phénomènes mécaniques </vt:lpstr>
      <vt:lpstr>Diapositive 13</vt:lpstr>
      <vt:lpstr>L’insalivation  </vt:lpstr>
      <vt:lpstr>Le brassage  </vt:lpstr>
      <vt:lpstr>Diapositive 16</vt:lpstr>
      <vt:lpstr>Les phénomènes microbiens  </vt:lpstr>
      <vt:lpstr>Population microbienne du rumen-réseau</vt:lpstr>
      <vt:lpstr>Les phénomènes chimiques  </vt:lpstr>
      <vt:lpstr>différentes phases du milieu ruminal </vt:lpstr>
      <vt:lpstr>Le pH  </vt:lpstr>
      <vt:lpstr>La température  </vt:lpstr>
      <vt:lpstr>Conditions physico-chimiques dans le réticulo-rumen </vt:lpstr>
      <vt:lpstr>Digestion et utilisation digestive des nutriments </vt:lpstr>
      <vt:lpstr>Diapositive 25</vt:lpstr>
      <vt:lpstr>Diapositive 26</vt:lpstr>
      <vt:lpstr> Les produits de la fermentation  </vt:lpstr>
      <vt:lpstr>Diapositive 28</vt:lpstr>
      <vt:lpstr>Les matières azotées </vt:lpstr>
      <vt:lpstr>Les matières azotées </vt:lpstr>
      <vt:lpstr>Utilisation digestive des matières azotées totales </vt:lpstr>
      <vt:lpstr>Diapositive 32</vt:lpstr>
      <vt:lpstr>Les lipides  </vt:lpstr>
      <vt:lpstr>La lipolyse  </vt:lpstr>
      <vt:lpstr>Dégradation des constituants organiques alimentaires dans le réticulo-rumen </vt:lpstr>
      <vt:lpstr>Diapositive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II. Microbiologie de la digestion </dc:title>
  <dc:creator>Admin</dc:creator>
  <cp:lastModifiedBy>Admin</cp:lastModifiedBy>
  <cp:revision>153</cp:revision>
  <dcterms:created xsi:type="dcterms:W3CDTF">2023-02-14T19:56:12Z</dcterms:created>
  <dcterms:modified xsi:type="dcterms:W3CDTF">2024-04-15T21:05:43Z</dcterms:modified>
</cp:coreProperties>
</file>