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261" r:id="rId4"/>
    <p:sldId id="258" r:id="rId5"/>
    <p:sldId id="259" r:id="rId6"/>
    <p:sldId id="262" r:id="rId7"/>
    <p:sldId id="263" r:id="rId8"/>
    <p:sldId id="270" r:id="rId9"/>
    <p:sldId id="264" r:id="rId10"/>
    <p:sldId id="265" r:id="rId11"/>
    <p:sldId id="266" r:id="rId12"/>
    <p:sldId id="275"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67" r:id="rId27"/>
    <p:sldId id="268" r:id="rId28"/>
    <p:sldId id="269" r:id="rId29"/>
    <p:sldId id="257"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547" autoAdjust="0"/>
  </p:normalViewPr>
  <p:slideViewPr>
    <p:cSldViewPr>
      <p:cViewPr>
        <p:scale>
          <a:sx n="64" d="100"/>
          <a:sy n="64" d="100"/>
        </p:scale>
        <p:origin x="-6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F201C-2D20-4C46-8133-AA96E26AA3F4}" type="datetimeFigureOut">
              <a:rPr lang="fr-FR" smtClean="0"/>
              <a:pPr/>
              <a:t>01/12/2019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19216-9A64-427B-9F6C-52FF9810FB3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Les réseaux de transport et d'interconnexion ont principalement les caractéristiques [1] :  </a:t>
            </a:r>
          </a:p>
          <a:p>
            <a:r>
              <a:rPr lang="fr-FR" dirty="0" smtClean="0"/>
              <a:t> De collecter l'électricité produite par les centrales importantes et de l'acheminer par </a:t>
            </a:r>
          </a:p>
          <a:p>
            <a:r>
              <a:rPr lang="fr-FR" dirty="0" smtClean="0"/>
              <a:t>grand flux vers les zones de consommation (fonction transport),  </a:t>
            </a:r>
          </a:p>
          <a:p>
            <a:r>
              <a:rPr lang="fr-FR" dirty="0" smtClean="0"/>
              <a:t> De permettre une exploitation économique et </a:t>
            </a:r>
            <a:r>
              <a:rPr lang="fr-FR" dirty="0" err="1" smtClean="0"/>
              <a:t>sûre</a:t>
            </a:r>
            <a:r>
              <a:rPr lang="fr-FR" dirty="0" smtClean="0"/>
              <a:t> des moyens de production en   </a:t>
            </a:r>
          </a:p>
          <a:p>
            <a:r>
              <a:rPr lang="fr-FR" dirty="0" smtClean="0"/>
              <a:t>assurant une  compensation des différents aléas (fonction interconnexion),  </a:t>
            </a:r>
          </a:p>
          <a:p>
            <a:r>
              <a:rPr lang="fr-FR" dirty="0" smtClean="0"/>
              <a:t>   La tension est 150 kV, 220 kV et dernièrement 420 kV,  </a:t>
            </a:r>
          </a:p>
          <a:p>
            <a:r>
              <a:rPr lang="fr-FR" dirty="0" smtClean="0"/>
              <a:t>   Neutre directement mis à la terre,  </a:t>
            </a:r>
          </a:p>
          <a:p>
            <a:r>
              <a:rPr lang="fr-FR" dirty="0" smtClean="0"/>
              <a:t>   Réseau maillé.</a:t>
            </a:r>
          </a:p>
          <a:p>
            <a:r>
              <a:rPr lang="fr-FR" dirty="0" smtClean="0"/>
              <a:t>Les  réseaux  de  répartition  ont  pour  rôle  de  répartir,  au  niveau régional, l'énergie issue du </a:t>
            </a:r>
          </a:p>
          <a:p>
            <a:r>
              <a:rPr lang="fr-FR" dirty="0" smtClean="0"/>
              <a:t>réseau de transport. Leur tension est supérieure à 63 kV selon les régions.  </a:t>
            </a:r>
          </a:p>
          <a:p>
            <a:r>
              <a:rPr lang="fr-FR" dirty="0" smtClean="0"/>
              <a:t>Ces  réseaux sont,  en  grande  part, constitués  de lignes  aériennes,  dont chacune  peut  </a:t>
            </a:r>
          </a:p>
          <a:p>
            <a:r>
              <a:rPr lang="fr-FR" dirty="0" smtClean="0"/>
              <a:t>transiter plus  de  60  </a:t>
            </a:r>
            <a:r>
              <a:rPr lang="fr-FR" dirty="0" err="1" smtClean="0"/>
              <a:t>MVA</a:t>
            </a:r>
            <a:r>
              <a:rPr lang="fr-FR" dirty="0" smtClean="0"/>
              <a:t>  sur  des  distances  de  quelques  dizaines  de  kilomètres.  Leur  </a:t>
            </a:r>
          </a:p>
          <a:p>
            <a:r>
              <a:rPr lang="fr-FR" dirty="0" smtClean="0"/>
              <a:t>structure  est,  soit  en boucle fermée, soit le plus souvent en boucle ouverte, mais peut aussi se </a:t>
            </a:r>
          </a:p>
          <a:p>
            <a:r>
              <a:rPr lang="fr-FR" dirty="0" smtClean="0"/>
              <a:t>terminer en antenne au niveau de certains postes de transformation [1]. </a:t>
            </a:r>
          </a:p>
          <a:p>
            <a:r>
              <a:rPr lang="fr-FR" dirty="0" smtClean="0"/>
              <a:t>En zone urbaine dense, ces réseaux peuvent être souterrains sur des longueurs n'excédant pas </a:t>
            </a:r>
          </a:p>
          <a:p>
            <a:r>
              <a:rPr lang="fr-FR" dirty="0" smtClean="0"/>
              <a:t>quelques kilomètres. </a:t>
            </a:r>
          </a:p>
          <a:p>
            <a:r>
              <a:rPr lang="fr-FR" dirty="0" smtClean="0"/>
              <a:t>Ces  réseaux  alimentent  d'une  part  les  réseaux  de  distribution  à  travers  des  postes  de </a:t>
            </a:r>
          </a:p>
          <a:p>
            <a:r>
              <a:rPr lang="fr-FR" dirty="0" smtClean="0"/>
              <a:t>transformation HT/MT et, d'autre part, les utilisateurs industriels.  </a:t>
            </a:r>
          </a:p>
          <a:p>
            <a:r>
              <a:rPr lang="fr-FR" dirty="0" smtClean="0"/>
              <a:t> La tension est 90 kV ou 63 kV,  </a:t>
            </a:r>
          </a:p>
          <a:p>
            <a:r>
              <a:rPr lang="fr-FR" dirty="0" smtClean="0"/>
              <a:t> Neutre à la terre par réactance ou transformateur de point neutre,  </a:t>
            </a:r>
          </a:p>
          <a:p>
            <a:r>
              <a:rPr lang="fr-FR" dirty="0" smtClean="0"/>
              <a:t>1.  Limitation courant neutre à 1500 A pour le 90 kV,  </a:t>
            </a:r>
          </a:p>
          <a:p>
            <a:r>
              <a:rPr lang="fr-FR" dirty="0" smtClean="0"/>
              <a:t>2.  Limitation courant neutre à 1000 A pour le 63 kV,   </a:t>
            </a:r>
          </a:p>
          <a:p>
            <a:r>
              <a:rPr lang="fr-FR" dirty="0" smtClean="0"/>
              <a:t> Réseaux en boucle ouverte ou fermée.</a:t>
            </a:r>
            <a:endParaRPr lang="fr-FR" dirty="0"/>
          </a:p>
        </p:txBody>
      </p:sp>
      <p:sp>
        <p:nvSpPr>
          <p:cNvPr id="4" name="Espace réservé du numéro de diapositive 3"/>
          <p:cNvSpPr>
            <a:spLocks noGrp="1"/>
          </p:cNvSpPr>
          <p:nvPr>
            <p:ph type="sldNum" sz="quarter" idx="10"/>
          </p:nvPr>
        </p:nvSpPr>
        <p:spPr/>
        <p:txBody>
          <a:bodyPr/>
          <a:lstStyle/>
          <a:p>
            <a:fld id="{B4119216-9A64-427B-9F6C-52FF9810FB31}"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orages sont des </a:t>
            </a:r>
            <a:r>
              <a:rPr lang="fr-FR" dirty="0" err="1" smtClean="0"/>
              <a:t>événements</a:t>
            </a:r>
            <a:r>
              <a:rPr lang="fr-FR" dirty="0" smtClean="0"/>
              <a:t> très habituels, et aussi très dangereux. On estime que sur notre </a:t>
            </a:r>
          </a:p>
          <a:p>
            <a:r>
              <a:rPr lang="fr-FR" dirty="0" smtClean="0"/>
              <a:t>planète se produisent simultanément quelques 2000 orages et qu'environ 100 coups de foudre </a:t>
            </a:r>
          </a:p>
          <a:p>
            <a:r>
              <a:rPr lang="fr-FR" dirty="0" smtClean="0"/>
              <a:t>se déchargent sur la terre chaque seconde. Au total, cela représente environ 4000 orages </a:t>
            </a:r>
          </a:p>
          <a:p>
            <a:r>
              <a:rPr lang="fr-FR" dirty="0" smtClean="0"/>
              <a:t>quotidiens et 9 millions de décharges atmosphériques chaque jour. </a:t>
            </a:r>
          </a:p>
          <a:p>
            <a:r>
              <a:rPr lang="fr-FR" dirty="0" smtClean="0"/>
              <a:t>Au moment de l’impact, la foudre provoque une impulsion de courant qui arrive à atteindre des </a:t>
            </a:r>
          </a:p>
          <a:p>
            <a:r>
              <a:rPr lang="fr-FR" dirty="0" smtClean="0"/>
              <a:t>dizaines de milliers d’ampères. Cette décharge génère une surtension dans le système </a:t>
            </a:r>
          </a:p>
          <a:p>
            <a:r>
              <a:rPr lang="fr-FR" dirty="0" smtClean="0"/>
              <a:t>électrique qui peut provoquer des incendies et la destruction des équipements électriques.</a:t>
            </a:r>
          </a:p>
          <a:p>
            <a:endParaRPr lang="fr-FR" dirty="0" smtClean="0"/>
          </a:p>
          <a:p>
            <a:r>
              <a:rPr lang="fr-FR" dirty="0" smtClean="0"/>
              <a:t>Ces surtensions sont générées dans les lignes électriques, principalement en raison des </a:t>
            </a:r>
          </a:p>
          <a:p>
            <a:r>
              <a:rPr lang="fr-FR" dirty="0" smtClean="0"/>
              <a:t>commutations de machines de grande puissance. Les moteurs électriques sont des charges très </a:t>
            </a:r>
          </a:p>
          <a:p>
            <a:r>
              <a:rPr lang="fr-FR" dirty="0" smtClean="0"/>
              <a:t>inductives dont la connexion et le débranchement provoque des surtensions. Il existe de même </a:t>
            </a:r>
          </a:p>
          <a:p>
            <a:r>
              <a:rPr lang="fr-FR" dirty="0" smtClean="0"/>
              <a:t>d'autres processus capables de les produire, comme par exemple l'allumage et l’extinction de la </a:t>
            </a:r>
          </a:p>
          <a:p>
            <a:r>
              <a:rPr lang="fr-FR" dirty="0" smtClean="0"/>
              <a:t>soudure à l’arc. </a:t>
            </a:r>
            <a:endParaRPr lang="fr-FR" dirty="0"/>
          </a:p>
        </p:txBody>
      </p:sp>
      <p:sp>
        <p:nvSpPr>
          <p:cNvPr id="4" name="Espace réservé du numéro de diapositive 3"/>
          <p:cNvSpPr>
            <a:spLocks noGrp="1"/>
          </p:cNvSpPr>
          <p:nvPr>
            <p:ph type="sldNum" sz="quarter" idx="10"/>
          </p:nvPr>
        </p:nvSpPr>
        <p:spPr/>
        <p:txBody>
          <a:bodyPr/>
          <a:lstStyle/>
          <a:p>
            <a:fld id="{B4119216-9A64-427B-9F6C-52FF9810FB31}"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Commence</a:t>
            </a:r>
            <a:r>
              <a:rPr lang="fr-FR" baseline="0" dirty="0" smtClean="0"/>
              <a:t> par générateur synchrone et traverse le transformateur élévateur et lignes de transport et transformateur  abaisseur de distribution . Les différents éléments connectée par les jeux de barres motionnée en gras dans le schéma  </a:t>
            </a:r>
            <a:endParaRPr lang="fr-FR" dirty="0"/>
          </a:p>
        </p:txBody>
      </p:sp>
      <p:sp>
        <p:nvSpPr>
          <p:cNvPr id="4" name="Espace réservé du numéro de diapositive 3"/>
          <p:cNvSpPr>
            <a:spLocks noGrp="1"/>
          </p:cNvSpPr>
          <p:nvPr>
            <p:ph type="sldNum" sz="quarter" idx="10"/>
          </p:nvPr>
        </p:nvSpPr>
        <p:spPr/>
        <p:txBody>
          <a:bodyPr/>
          <a:lstStyle/>
          <a:p>
            <a:fld id="{B4119216-9A64-427B-9F6C-52FF9810FB31}"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Contraintes thermiques :  </a:t>
            </a:r>
          </a:p>
          <a:p>
            <a:r>
              <a:rPr lang="fr-FR" dirty="0" smtClean="0"/>
              <a:t>Sont dues aux dégagements de chaleur par effet Joule dans les conducteurs électriques. </a:t>
            </a:r>
          </a:p>
          <a:p>
            <a:r>
              <a:rPr lang="fr-FR" dirty="0" smtClean="0"/>
              <a:t> Contraintes mécaniques :                                                                                            </a:t>
            </a:r>
          </a:p>
          <a:p>
            <a:r>
              <a:rPr lang="fr-FR" dirty="0" smtClean="0"/>
              <a:t>Sont dues aux efforts électrodynamiques </a:t>
            </a:r>
            <a:r>
              <a:rPr lang="fr-FR" dirty="0" err="1" smtClean="0"/>
              <a:t>entraînent</a:t>
            </a:r>
            <a:r>
              <a:rPr lang="fr-FR" dirty="0" smtClean="0"/>
              <a:t> le balancement des conducteurs </a:t>
            </a:r>
          </a:p>
          <a:p>
            <a:r>
              <a:rPr lang="fr-FR" dirty="0" smtClean="0"/>
              <a:t>aériens et le déplacement des bobinages des transformateurs. Ces efforts s’ils dépassent </a:t>
            </a:r>
          </a:p>
          <a:p>
            <a:r>
              <a:rPr lang="fr-FR" dirty="0" smtClean="0"/>
              <a:t>les limites admises sont souvent à l'origine d'avaries graves. </a:t>
            </a:r>
          </a:p>
          <a:p>
            <a:r>
              <a:rPr lang="fr-FR" dirty="0" smtClean="0"/>
              <a:t>De plus l'arc électrique consécutif à un défaut met en jeu un important dégagement local </a:t>
            </a:r>
          </a:p>
          <a:p>
            <a:r>
              <a:rPr lang="fr-FR" dirty="0" smtClean="0"/>
              <a:t>d'énergie pouvant provoquer d'important dégât au matériel. </a:t>
            </a:r>
            <a:endParaRPr lang="fr-FR" dirty="0"/>
          </a:p>
        </p:txBody>
      </p:sp>
      <p:sp>
        <p:nvSpPr>
          <p:cNvPr id="4" name="Espace réservé du numéro de diapositive 3"/>
          <p:cNvSpPr>
            <a:spLocks noGrp="1"/>
          </p:cNvSpPr>
          <p:nvPr>
            <p:ph type="sldNum" sz="quarter" idx="10"/>
          </p:nvPr>
        </p:nvSpPr>
        <p:spPr/>
        <p:txBody>
          <a:bodyPr/>
          <a:lstStyle/>
          <a:p>
            <a:fld id="{B4119216-9A64-427B-9F6C-52FF9810FB31}" type="slidenum">
              <a:rPr lang="fr-FR" smtClean="0"/>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ou</a:t>
            </a:r>
            <a:endParaRPr lang="fr-FR" dirty="0"/>
          </a:p>
        </p:txBody>
      </p:sp>
      <p:sp>
        <p:nvSpPr>
          <p:cNvPr id="4" name="Espace réservé du numéro de diapositive 3"/>
          <p:cNvSpPr>
            <a:spLocks noGrp="1"/>
          </p:cNvSpPr>
          <p:nvPr>
            <p:ph type="sldNum" sz="quarter" idx="10"/>
          </p:nvPr>
        </p:nvSpPr>
        <p:spPr/>
        <p:txBody>
          <a:bodyPr/>
          <a:lstStyle/>
          <a:p>
            <a:fld id="{B4119216-9A64-427B-9F6C-52FF9810FB31}"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01/12/2019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p:cNvPicPr>
            <a:picLocks noChangeAspect="1" noChangeArrowheads="1"/>
          </p:cNvPicPr>
          <p:nvPr/>
        </p:nvPicPr>
        <p:blipFill>
          <a:blip r:embed="rId2"/>
          <a:srcRect/>
          <a:stretch>
            <a:fillRect/>
          </a:stretch>
        </p:blipFill>
        <p:spPr bwMode="auto">
          <a:xfrm>
            <a:off x="533400" y="914400"/>
            <a:ext cx="8077200" cy="5029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571480"/>
            <a:ext cx="6858048" cy="369332"/>
          </a:xfrm>
          <a:prstGeom prst="rect">
            <a:avLst/>
          </a:prstGeom>
        </p:spPr>
        <p:txBody>
          <a:bodyPr wrap="square">
            <a:spAutoFit/>
          </a:bodyPr>
          <a:lstStyle/>
          <a:p>
            <a:r>
              <a:rPr lang="fr-FR" b="1" dirty="0" smtClean="0"/>
              <a:t> Schéma synoptique d'un système de protection </a:t>
            </a:r>
            <a:endParaRPr lang="fr-FR" b="1" dirty="0"/>
          </a:p>
        </p:txBody>
      </p:sp>
      <p:sp>
        <p:nvSpPr>
          <p:cNvPr id="5" name="Rectangle 4"/>
          <p:cNvSpPr/>
          <p:nvPr/>
        </p:nvSpPr>
        <p:spPr>
          <a:xfrm>
            <a:off x="428596" y="1000108"/>
            <a:ext cx="8215370" cy="646331"/>
          </a:xfrm>
          <a:prstGeom prst="rect">
            <a:avLst/>
          </a:prstGeom>
        </p:spPr>
        <p:txBody>
          <a:bodyPr wrap="square">
            <a:spAutoFit/>
          </a:bodyPr>
          <a:lstStyle/>
          <a:p>
            <a:r>
              <a:rPr lang="fr-FR" dirty="0" smtClean="0"/>
              <a:t>Quelque soit la technologie, le  système de protection est composé  de trois parties </a:t>
            </a:r>
          </a:p>
          <a:p>
            <a:r>
              <a:rPr lang="fr-FR" dirty="0" smtClean="0"/>
              <a:t>fondamentales :</a:t>
            </a:r>
            <a:endParaRPr lang="fr-FR" dirty="0"/>
          </a:p>
        </p:txBody>
      </p:sp>
      <p:sp>
        <p:nvSpPr>
          <p:cNvPr id="6" name="Rectangle 5"/>
          <p:cNvSpPr/>
          <p:nvPr/>
        </p:nvSpPr>
        <p:spPr>
          <a:xfrm>
            <a:off x="428596" y="1714488"/>
            <a:ext cx="8501122" cy="1200329"/>
          </a:xfrm>
          <a:prstGeom prst="rect">
            <a:avLst/>
          </a:prstGeom>
        </p:spPr>
        <p:txBody>
          <a:bodyPr wrap="square">
            <a:spAutoFit/>
          </a:bodyPr>
          <a:lstStyle/>
          <a:p>
            <a:r>
              <a:rPr lang="fr-FR" dirty="0" smtClean="0"/>
              <a:t>* Des capteurs ou réducteurs de mesure  qui abaissent  les valeurs à surveiller  (courant, tension…) à des niveaux utilisables par les protections ;  </a:t>
            </a:r>
          </a:p>
          <a:p>
            <a:r>
              <a:rPr lang="fr-FR" dirty="0" smtClean="0"/>
              <a:t>*  Des relais de protection ;  </a:t>
            </a:r>
          </a:p>
          <a:p>
            <a:r>
              <a:rPr lang="fr-FR" dirty="0" smtClean="0"/>
              <a:t>* Un appareillage de coupure (un ou plusieurs disjoncteurs). </a:t>
            </a:r>
            <a:endParaRPr lang="fr-FR" dirty="0"/>
          </a:p>
        </p:txBody>
      </p:sp>
      <p:pic>
        <p:nvPicPr>
          <p:cNvPr id="17410" name="Picture 2"/>
          <p:cNvPicPr>
            <a:picLocks noChangeAspect="1" noChangeArrowheads="1"/>
          </p:cNvPicPr>
          <p:nvPr/>
        </p:nvPicPr>
        <p:blipFill>
          <a:blip r:embed="rId2"/>
          <a:srcRect/>
          <a:stretch>
            <a:fillRect/>
          </a:stretch>
        </p:blipFill>
        <p:spPr bwMode="auto">
          <a:xfrm>
            <a:off x="1500166" y="3357562"/>
            <a:ext cx="6248400" cy="2447925"/>
          </a:xfrm>
          <a:prstGeom prst="rect">
            <a:avLst/>
          </a:prstGeom>
          <a:noFill/>
          <a:ln w="9525">
            <a:noFill/>
            <a:miter lim="800000"/>
            <a:headEnd/>
            <a:tailEnd/>
          </a:ln>
          <a:effectLst/>
        </p:spPr>
      </p:pic>
      <p:sp>
        <p:nvSpPr>
          <p:cNvPr id="8" name="Rectangle 7"/>
          <p:cNvSpPr/>
          <p:nvPr/>
        </p:nvSpPr>
        <p:spPr>
          <a:xfrm>
            <a:off x="2357422" y="5917188"/>
            <a:ext cx="5429288" cy="369332"/>
          </a:xfrm>
          <a:prstGeom prst="rect">
            <a:avLst/>
          </a:prstGeom>
        </p:spPr>
        <p:txBody>
          <a:bodyPr wrap="square">
            <a:spAutoFit/>
          </a:bodyPr>
          <a:lstStyle/>
          <a:p>
            <a:r>
              <a:rPr lang="fr-FR" b="1" dirty="0" smtClean="0"/>
              <a:t> Eléments constitutifs d’un système de protection.</a:t>
            </a:r>
            <a:endParaRPr lang="fr-F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642918"/>
            <a:ext cx="6368282" cy="461665"/>
          </a:xfrm>
          <a:prstGeom prst="rect">
            <a:avLst/>
          </a:prstGeom>
        </p:spPr>
        <p:txBody>
          <a:bodyPr wrap="none">
            <a:spAutoFit/>
          </a:bodyPr>
          <a:lstStyle/>
          <a:p>
            <a:r>
              <a:rPr lang="fr-FR" sz="2400" b="1" dirty="0" smtClean="0">
                <a:latin typeface="Times New Roman" pitchFamily="18" charset="0"/>
                <a:cs typeface="Times New Roman" pitchFamily="18" charset="0"/>
              </a:rPr>
              <a:t> Le temps d'élimination de défauts comprend : </a:t>
            </a:r>
            <a:endParaRPr lang="fr-FR" sz="2400" b="1" dirty="0">
              <a:latin typeface="Times New Roman" pitchFamily="18" charset="0"/>
              <a:cs typeface="Times New Roman" pitchFamily="18" charset="0"/>
            </a:endParaRPr>
          </a:p>
        </p:txBody>
      </p:sp>
      <p:sp>
        <p:nvSpPr>
          <p:cNvPr id="5" name="Rectangle 4"/>
          <p:cNvSpPr/>
          <p:nvPr/>
        </p:nvSpPr>
        <p:spPr>
          <a:xfrm>
            <a:off x="928662" y="1285860"/>
            <a:ext cx="7572428" cy="707886"/>
          </a:xfrm>
          <a:prstGeom prst="rect">
            <a:avLst/>
          </a:prstGeom>
        </p:spPr>
        <p:txBody>
          <a:bodyPr wrap="square">
            <a:spAutoFit/>
          </a:bodyPr>
          <a:lstStyle/>
          <a:p>
            <a:r>
              <a:rPr lang="fr-FR" sz="2000" dirty="0" smtClean="0"/>
              <a:t>* Le temps de fonctionnement des protections (détection du défaut).  </a:t>
            </a:r>
          </a:p>
          <a:p>
            <a:r>
              <a:rPr lang="fr-FR" sz="2000" dirty="0" smtClean="0"/>
              <a:t>* Le temps d'ouverture des disjoncteurs (élimination du défaut). </a:t>
            </a:r>
            <a:endParaRPr lang="fr-F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42910" y="857232"/>
            <a:ext cx="7895229" cy="434341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7858180" cy="3139321"/>
          </a:xfrm>
          <a:prstGeom prst="rect">
            <a:avLst/>
          </a:prstGeom>
        </p:spPr>
        <p:txBody>
          <a:bodyPr wrap="square">
            <a:spAutoFit/>
          </a:bodyPr>
          <a:lstStyle/>
          <a:p>
            <a:r>
              <a:rPr lang="fr-FR" b="1" dirty="0" smtClean="0">
                <a:latin typeface="Times New Roman" pitchFamily="18" charset="0"/>
                <a:cs typeface="Times New Roman" pitchFamily="18" charset="0"/>
              </a:rPr>
              <a:t>Les zones de protection d’un réseau électrique. </a:t>
            </a:r>
          </a:p>
          <a:p>
            <a:r>
              <a:rPr lang="fr-FR" dirty="0" smtClean="0">
                <a:latin typeface="Times New Roman" pitchFamily="18" charset="0"/>
                <a:cs typeface="Times New Roman" pitchFamily="18" charset="0"/>
              </a:rPr>
              <a:t>le système de protection placé dans un différents place tel que :</a:t>
            </a:r>
          </a:p>
          <a:p>
            <a:endParaRPr lang="fr-FR" dirty="0" smtClean="0">
              <a:latin typeface="Times New Roman" pitchFamily="18" charset="0"/>
              <a:cs typeface="Times New Roman" pitchFamily="18" charset="0"/>
            </a:endParaRPr>
          </a:p>
          <a:p>
            <a:pPr>
              <a:buFont typeface="Arial" charset="0"/>
              <a:buChar char="•"/>
            </a:pPr>
            <a:r>
              <a:rPr lang="fr-FR" dirty="0" smtClean="0">
                <a:latin typeface="Times New Roman" pitchFamily="18" charset="0"/>
                <a:cs typeface="Times New Roman" pitchFamily="18" charset="0"/>
              </a:rPr>
              <a:t>Entré et sortie de la ligne de transport</a:t>
            </a:r>
          </a:p>
          <a:p>
            <a:pPr>
              <a:buFont typeface="Arial" charset="0"/>
              <a:buChar char="•"/>
            </a:pPr>
            <a:r>
              <a:rPr lang="fr-FR" dirty="0" smtClean="0">
                <a:latin typeface="Times New Roman" pitchFamily="18" charset="0"/>
                <a:cs typeface="Times New Roman" pitchFamily="18" charset="0"/>
              </a:rPr>
              <a:t> avec l’alternateur </a:t>
            </a:r>
          </a:p>
          <a:p>
            <a:pPr>
              <a:buFont typeface="Arial" charset="0"/>
              <a:buChar char="•"/>
            </a:pPr>
            <a:r>
              <a:rPr lang="fr-FR" dirty="0" smtClean="0">
                <a:latin typeface="Times New Roman" pitchFamily="18" charset="0"/>
                <a:cs typeface="Times New Roman" pitchFamily="18" charset="0"/>
              </a:rPr>
              <a:t>Les transformateurs</a:t>
            </a:r>
          </a:p>
          <a:p>
            <a:r>
              <a:rPr lang="fr-FR" dirty="0" smtClean="0">
                <a:latin typeface="Times New Roman" pitchFamily="18" charset="0"/>
                <a:cs typeface="Times New Roman" pitchFamily="18" charset="0"/>
              </a:rPr>
              <a:t>chaque élément protéger  par protection spéciale , mais avec communication entre elle .</a:t>
            </a:r>
          </a:p>
          <a:p>
            <a:r>
              <a:rPr lang="fr-FR" dirty="0" smtClean="0">
                <a:latin typeface="Times New Roman" pitchFamily="18" charset="0"/>
                <a:cs typeface="Times New Roman" pitchFamily="18" charset="0"/>
              </a:rPr>
              <a:t>- Les protection placé dans la salle de commande «  les relais » , les disjoncteur et TC et TT dans les station </a:t>
            </a:r>
            <a:r>
              <a:rPr lang="fr-FR" dirty="0" err="1" smtClean="0">
                <a:latin typeface="Times New Roman" pitchFamily="18" charset="0"/>
                <a:cs typeface="Times New Roman" pitchFamily="18" charset="0"/>
              </a:rPr>
              <a:t>exterieur</a:t>
            </a:r>
            <a:r>
              <a:rPr lang="fr-FR" dirty="0" smtClean="0">
                <a:latin typeface="Times New Roman" pitchFamily="18" charset="0"/>
                <a:cs typeface="Times New Roman" pitchFamily="18" charset="0"/>
              </a:rPr>
              <a:t> ou  dans les postes blindés a base de gaz </a:t>
            </a:r>
            <a:r>
              <a:rPr lang="fr-FR" dirty="0" err="1" smtClean="0">
                <a:latin typeface="Times New Roman" pitchFamily="18" charset="0"/>
                <a:cs typeface="Times New Roman" pitchFamily="18" charset="0"/>
              </a:rPr>
              <a:t>SF6</a:t>
            </a:r>
            <a:r>
              <a:rPr lang="fr-FR" dirty="0" smtClean="0">
                <a:latin typeface="Times New Roman" pitchFamily="18" charset="0"/>
                <a:cs typeface="Times New Roman" pitchFamily="18" charset="0"/>
              </a:rPr>
              <a:t> </a:t>
            </a:r>
          </a:p>
          <a:p>
            <a:endParaRPr lang="fr-FR"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srcRect/>
          <a:stretch>
            <a:fillRect/>
          </a:stretch>
        </p:blipFill>
        <p:spPr bwMode="auto">
          <a:xfrm>
            <a:off x="2285984" y="3500438"/>
            <a:ext cx="5248275" cy="307183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642918"/>
            <a:ext cx="8135560" cy="5262979"/>
          </a:xfrm>
          <a:prstGeom prst="rect">
            <a:avLst/>
          </a:prstGeom>
        </p:spPr>
        <p:txBody>
          <a:bodyPr wrap="none">
            <a:spAutoFit/>
          </a:bodyPr>
          <a:lstStyle/>
          <a:p>
            <a:r>
              <a:rPr lang="fr-FR" sz="2400" b="1" dirty="0" smtClean="0">
                <a:latin typeface="Times New Roman" pitchFamily="18" charset="0"/>
                <a:cs typeface="Times New Roman" pitchFamily="18" charset="0"/>
              </a:rPr>
              <a:t>Les signaux des défauts:</a:t>
            </a:r>
          </a:p>
          <a:p>
            <a:endParaRPr lang="fr-FR" sz="2400" b="1" dirty="0" smtClean="0">
              <a:latin typeface="Times New Roman" pitchFamily="18" charset="0"/>
              <a:cs typeface="Times New Roman" pitchFamily="18" charset="0"/>
            </a:endParaRPr>
          </a:p>
          <a:p>
            <a:pPr>
              <a:buFont typeface="Arial" charset="0"/>
              <a:buChar char="•"/>
            </a:pPr>
            <a:r>
              <a:rPr lang="fr-FR" sz="2400" dirty="0" smtClean="0">
                <a:latin typeface="Times New Roman" pitchFamily="18" charset="0"/>
                <a:cs typeface="Times New Roman" pitchFamily="18" charset="0"/>
              </a:rPr>
              <a:t>La fréquence ( augmente ou abaisse ) </a:t>
            </a:r>
          </a:p>
          <a:p>
            <a:pPr>
              <a:buFont typeface="Arial" charset="0"/>
              <a:buChar char="•"/>
            </a:pPr>
            <a:r>
              <a:rPr lang="fr-FR" sz="2400" dirty="0" smtClean="0">
                <a:latin typeface="Times New Roman" pitchFamily="18" charset="0"/>
                <a:cs typeface="Times New Roman" pitchFamily="18" charset="0"/>
              </a:rPr>
              <a:t>Le sens de puissance électrique ( dans le cas générateur )</a:t>
            </a:r>
          </a:p>
          <a:p>
            <a:pPr>
              <a:buFont typeface="Arial" charset="0"/>
              <a:buChar char="•"/>
            </a:pPr>
            <a:r>
              <a:rPr lang="fr-FR" sz="2400" dirty="0" smtClean="0">
                <a:latin typeface="Times New Roman" pitchFamily="18" charset="0"/>
                <a:cs typeface="Times New Roman" pitchFamily="18" charset="0"/>
              </a:rPr>
              <a:t> Les déséquilibres des tensions </a:t>
            </a:r>
          </a:p>
          <a:p>
            <a:pPr>
              <a:buFont typeface="Arial" charset="0"/>
              <a:buChar char="•"/>
            </a:pPr>
            <a:r>
              <a:rPr lang="fr-FR" sz="2400" dirty="0" smtClean="0">
                <a:latin typeface="Times New Roman" pitchFamily="18" charset="0"/>
                <a:cs typeface="Times New Roman" pitchFamily="18" charset="0"/>
              </a:rPr>
              <a:t> L’impédance Z du circuit </a:t>
            </a:r>
          </a:p>
          <a:p>
            <a:pPr>
              <a:buFont typeface="Arial" charset="0"/>
              <a:buChar char="•"/>
            </a:pPr>
            <a:r>
              <a:rPr lang="fr-FR" sz="2400" dirty="0" smtClean="0">
                <a:latin typeface="Times New Roman" pitchFamily="18" charset="0"/>
                <a:cs typeface="Times New Roman" pitchFamily="18" charset="0"/>
              </a:rPr>
              <a:t> Différence entre le courant entrant et sortant </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La variation dans ces signaux ou tension /courant supérieurs </a:t>
            </a:r>
          </a:p>
          <a:p>
            <a:r>
              <a:rPr lang="fr-FR" sz="2400" dirty="0" smtClean="0">
                <a:latin typeface="Times New Roman" pitchFamily="18" charset="0"/>
                <a:cs typeface="Times New Roman" pitchFamily="18" charset="0"/>
              </a:rPr>
              <a:t>à valeurs admissible , c-à –d il ya un problème dans le réseau ,</a:t>
            </a:r>
          </a:p>
          <a:p>
            <a:r>
              <a:rPr lang="fr-FR" sz="2400" dirty="0" smtClean="0">
                <a:latin typeface="Times New Roman" pitchFamily="18" charset="0"/>
                <a:cs typeface="Times New Roman" pitchFamily="18" charset="0"/>
              </a:rPr>
              <a:t>Il faut cherché et étudié  et en ce suite déclencher le disjoncteur  </a:t>
            </a:r>
          </a:p>
          <a:p>
            <a:r>
              <a:rPr lang="fr-FR" sz="2400" dirty="0" smtClean="0">
                <a:latin typeface="Times New Roman" pitchFamily="18" charset="0"/>
                <a:cs typeface="Times New Roman" pitchFamily="18" charset="0"/>
              </a:rPr>
              <a:t>pour protéger le réseau  </a:t>
            </a:r>
          </a:p>
          <a:p>
            <a:r>
              <a:rPr lang="fr-FR" sz="2400" dirty="0" smtClean="0">
                <a:latin typeface="Times New Roman" pitchFamily="18" charset="0"/>
                <a:cs typeface="Times New Roman" pitchFamily="18" charset="0"/>
              </a:rPr>
              <a:t> </a:t>
            </a:r>
          </a:p>
          <a:p>
            <a:pPr>
              <a:buFont typeface="Arial" charset="0"/>
              <a:buChar char="•"/>
            </a:pPr>
            <a:endParaRPr lang="fr-FR" sz="24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943100" y="990600"/>
            <a:ext cx="5863702" cy="5438796"/>
          </a:xfrm>
          <a:prstGeom prst="rect">
            <a:avLst/>
          </a:prstGeom>
          <a:noFill/>
          <a:ln w="9525">
            <a:noFill/>
            <a:miter lim="800000"/>
            <a:headEnd/>
            <a:tailEnd/>
          </a:ln>
          <a:effectLst/>
        </p:spPr>
      </p:pic>
      <p:sp>
        <p:nvSpPr>
          <p:cNvPr id="5" name="Rectangle 4"/>
          <p:cNvSpPr/>
          <p:nvPr/>
        </p:nvSpPr>
        <p:spPr>
          <a:xfrm>
            <a:off x="357158" y="428604"/>
            <a:ext cx="3982822" cy="369332"/>
          </a:xfrm>
          <a:prstGeom prst="rect">
            <a:avLst/>
          </a:prstGeom>
        </p:spPr>
        <p:txBody>
          <a:bodyPr wrap="none">
            <a:spAutoFit/>
          </a:bodyPr>
          <a:lstStyle/>
          <a:p>
            <a:r>
              <a:rPr lang="fr-FR" b="1" dirty="0" smtClean="0">
                <a:latin typeface="Times New Roman" pitchFamily="18" charset="0"/>
                <a:cs typeface="Times New Roman" pitchFamily="18" charset="0"/>
              </a:rPr>
              <a:t>Normes des dispositifs de protection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00042"/>
            <a:ext cx="4166590" cy="369332"/>
          </a:xfrm>
          <a:prstGeom prst="rect">
            <a:avLst/>
          </a:prstGeom>
        </p:spPr>
        <p:txBody>
          <a:bodyPr wrap="none">
            <a:spAutoFit/>
          </a:bodyPr>
          <a:lstStyle/>
          <a:p>
            <a:r>
              <a:rPr lang="fr-FR" b="1" dirty="0" smtClean="0"/>
              <a:t>Les différents type de disjoncteurs «  CB »</a:t>
            </a:r>
            <a:endParaRPr lang="fr-FR" b="1" dirty="0"/>
          </a:p>
        </p:txBody>
      </p:sp>
      <p:sp>
        <p:nvSpPr>
          <p:cNvPr id="5" name="Rectangle 4"/>
          <p:cNvSpPr/>
          <p:nvPr/>
        </p:nvSpPr>
        <p:spPr>
          <a:xfrm>
            <a:off x="928662" y="1071546"/>
            <a:ext cx="6523517" cy="369332"/>
          </a:xfrm>
          <a:prstGeom prst="rect">
            <a:avLst/>
          </a:prstGeom>
        </p:spPr>
        <p:txBody>
          <a:bodyPr wrap="none">
            <a:spAutoFit/>
          </a:bodyPr>
          <a:lstStyle/>
          <a:p>
            <a:r>
              <a:rPr lang="fr-FR" dirty="0" smtClean="0"/>
              <a:t>Le danger pour ces dispositifs de protection c’est l’arc à l’ouverture </a:t>
            </a:r>
            <a:endParaRPr lang="fr-FR" dirty="0"/>
          </a:p>
        </p:txBody>
      </p:sp>
      <p:sp>
        <p:nvSpPr>
          <p:cNvPr id="10242" name="AutoShape 2" descr="Résultat de recherche d'images pour &quot;disjoncteur à huile&quo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357158" y="1857364"/>
            <a:ext cx="2304221" cy="369332"/>
          </a:xfrm>
          <a:prstGeom prst="rect">
            <a:avLst/>
          </a:prstGeom>
        </p:spPr>
        <p:txBody>
          <a:bodyPr wrap="none">
            <a:spAutoFit/>
          </a:bodyPr>
          <a:lstStyle/>
          <a:p>
            <a:r>
              <a:rPr lang="fr-FR" b="1" dirty="0" smtClean="0"/>
              <a:t>* Disjoncteur à l’huile </a:t>
            </a:r>
            <a:endParaRPr lang="fr-FR" b="1" dirty="0"/>
          </a:p>
        </p:txBody>
      </p:sp>
      <p:sp>
        <p:nvSpPr>
          <p:cNvPr id="10244" name="AutoShape 4" descr="Résultat de recherche d'images pour &quot;disjoncteur à huile&quo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5" name="Picture 5"/>
          <p:cNvPicPr>
            <a:picLocks noChangeAspect="1" noChangeArrowheads="1"/>
          </p:cNvPicPr>
          <p:nvPr/>
        </p:nvPicPr>
        <p:blipFill>
          <a:blip r:embed="rId2"/>
          <a:srcRect/>
          <a:stretch>
            <a:fillRect/>
          </a:stretch>
        </p:blipFill>
        <p:spPr bwMode="auto">
          <a:xfrm>
            <a:off x="357158" y="2500306"/>
            <a:ext cx="3667404" cy="3214710"/>
          </a:xfrm>
          <a:prstGeom prst="rect">
            <a:avLst/>
          </a:prstGeom>
          <a:noFill/>
          <a:ln w="9525">
            <a:noFill/>
            <a:miter lim="800000"/>
            <a:headEnd/>
            <a:tailEnd/>
          </a:ln>
          <a:effectLst/>
        </p:spPr>
      </p:pic>
      <p:sp>
        <p:nvSpPr>
          <p:cNvPr id="12" name="Rectangle 11"/>
          <p:cNvSpPr/>
          <p:nvPr/>
        </p:nvSpPr>
        <p:spPr>
          <a:xfrm>
            <a:off x="4286248" y="2285992"/>
            <a:ext cx="4214842" cy="3693319"/>
          </a:xfrm>
          <a:prstGeom prst="rect">
            <a:avLst/>
          </a:prstGeom>
        </p:spPr>
        <p:txBody>
          <a:bodyPr wrap="square">
            <a:spAutoFit/>
          </a:bodyPr>
          <a:lstStyle/>
          <a:p>
            <a:r>
              <a:rPr lang="fr-FR" dirty="0" smtClean="0"/>
              <a:t>La coupure dans l’huile s’est imposée en haute tension après avoir été développée en moyenne tension (ou Haute tension A). Sous l’action de l’arc électrique, l’huile est décomposée, plusieurs types de gaz sont produits (essentiellement de l’hydrogène et de l’acétylène) lors de cette décomposition. L’énergie de l’arc est utilisée pour décomposer et évaporer l’huile, ceci permet de refroidir le milieu entre les contacts et par suite d’interrompre le courant à son passage par zéro</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571480"/>
            <a:ext cx="2184893" cy="369332"/>
          </a:xfrm>
          <a:prstGeom prst="rect">
            <a:avLst/>
          </a:prstGeom>
        </p:spPr>
        <p:txBody>
          <a:bodyPr wrap="none">
            <a:spAutoFit/>
          </a:bodyPr>
          <a:lstStyle/>
          <a:p>
            <a:r>
              <a:rPr lang="fr-FR" b="1" dirty="0" smtClean="0"/>
              <a:t>* Disjoncteur à l’aire </a:t>
            </a:r>
            <a:endParaRPr lang="fr-FR" b="1" dirty="0"/>
          </a:p>
        </p:txBody>
      </p:sp>
      <p:pic>
        <p:nvPicPr>
          <p:cNvPr id="5" name="Picture 6"/>
          <p:cNvPicPr>
            <a:picLocks noChangeAspect="1" noChangeArrowheads="1"/>
          </p:cNvPicPr>
          <p:nvPr/>
        </p:nvPicPr>
        <p:blipFill>
          <a:blip r:embed="rId2"/>
          <a:srcRect/>
          <a:stretch>
            <a:fillRect/>
          </a:stretch>
        </p:blipFill>
        <p:spPr bwMode="auto">
          <a:xfrm>
            <a:off x="714348" y="1214422"/>
            <a:ext cx="3143272" cy="3571900"/>
          </a:xfrm>
          <a:prstGeom prst="rect">
            <a:avLst/>
          </a:prstGeom>
          <a:noFill/>
          <a:ln w="9525">
            <a:noFill/>
            <a:miter lim="800000"/>
            <a:headEnd/>
            <a:tailEnd/>
          </a:ln>
          <a:effectLst/>
        </p:spPr>
      </p:pic>
      <p:sp>
        <p:nvSpPr>
          <p:cNvPr id="6" name="Rectangle 5"/>
          <p:cNvSpPr/>
          <p:nvPr/>
        </p:nvSpPr>
        <p:spPr>
          <a:xfrm>
            <a:off x="4071934" y="1285860"/>
            <a:ext cx="4572000" cy="3693319"/>
          </a:xfrm>
          <a:prstGeom prst="rect">
            <a:avLst/>
          </a:prstGeom>
        </p:spPr>
        <p:txBody>
          <a:bodyPr>
            <a:spAutoFit/>
          </a:bodyPr>
          <a:lstStyle/>
          <a:p>
            <a:r>
              <a:rPr lang="fr-FR" dirty="0" smtClean="0"/>
              <a:t>-Le gaz contenu dans les disjoncteurs à air comprimé est maintenu sous haute pression (20 à 35 bars) à l’aide d’un compresseur. Cette haute pression permet d’assurer la tenue diélectrique et de provoquer le soufflage de l’arc pour la coupure.</a:t>
            </a:r>
            <a:br>
              <a:rPr lang="fr-FR" dirty="0" smtClean="0"/>
            </a:br>
            <a:r>
              <a:rPr lang="fr-FR" dirty="0" smtClean="0"/>
              <a:t>-Le soufflage intense exercé dans ces disjoncteurs a permis d’obtenir de très hautes performances (courant coupé jusqu’à 100 kA sous haute tension) et avec une durée d’élimination du défaut très courte permettant d’assurer une bonne stabilité des réseaux en cas de défaut.</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571480"/>
            <a:ext cx="2361159" cy="369332"/>
          </a:xfrm>
          <a:prstGeom prst="rect">
            <a:avLst/>
          </a:prstGeom>
        </p:spPr>
        <p:txBody>
          <a:bodyPr wrap="none">
            <a:spAutoFit/>
          </a:bodyPr>
          <a:lstStyle/>
          <a:p>
            <a:r>
              <a:rPr lang="fr-FR" b="1" dirty="0" smtClean="0"/>
              <a:t>* Disjoncteur à gaz </a:t>
            </a:r>
            <a:r>
              <a:rPr lang="fr-FR" b="1" dirty="0" err="1" smtClean="0"/>
              <a:t>SF6</a:t>
            </a:r>
            <a:endParaRPr lang="fr-FR" b="1" dirty="0"/>
          </a:p>
        </p:txBody>
      </p:sp>
      <p:sp>
        <p:nvSpPr>
          <p:cNvPr id="39938" name="AutoShape 2" descr="Résultat de recherche d'images pour &quot;disjoncteur à sf6&quo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9939" name="Picture 3"/>
          <p:cNvPicPr>
            <a:picLocks noChangeAspect="1" noChangeArrowheads="1"/>
          </p:cNvPicPr>
          <p:nvPr/>
        </p:nvPicPr>
        <p:blipFill>
          <a:blip r:embed="rId2"/>
          <a:srcRect/>
          <a:stretch>
            <a:fillRect/>
          </a:stretch>
        </p:blipFill>
        <p:spPr bwMode="auto">
          <a:xfrm>
            <a:off x="857225" y="1428736"/>
            <a:ext cx="3714776" cy="3357586"/>
          </a:xfrm>
          <a:prstGeom prst="rect">
            <a:avLst/>
          </a:prstGeom>
          <a:noFill/>
          <a:ln w="9525">
            <a:noFill/>
            <a:miter lim="800000"/>
            <a:headEnd/>
            <a:tailEnd/>
          </a:ln>
          <a:effectLst/>
        </p:spPr>
      </p:pic>
      <p:sp>
        <p:nvSpPr>
          <p:cNvPr id="7" name="Rectangle 6"/>
          <p:cNvSpPr/>
          <p:nvPr/>
        </p:nvSpPr>
        <p:spPr>
          <a:xfrm>
            <a:off x="4572000" y="1714488"/>
            <a:ext cx="4286280" cy="2308324"/>
          </a:xfrm>
          <a:prstGeom prst="rect">
            <a:avLst/>
          </a:prstGeom>
        </p:spPr>
        <p:txBody>
          <a:bodyPr wrap="square">
            <a:spAutoFit/>
          </a:bodyPr>
          <a:lstStyle/>
          <a:p>
            <a:r>
              <a:rPr lang="fr-FR" dirty="0" smtClean="0"/>
              <a:t>Disjoncteur </a:t>
            </a:r>
            <a:r>
              <a:rPr lang="fr-FR" dirty="0" err="1" smtClean="0"/>
              <a:t>SF6</a:t>
            </a:r>
            <a:r>
              <a:rPr lang="fr-FR" dirty="0" smtClean="0"/>
              <a:t> est un genre de commutateur matériel à l’aide de gaz </a:t>
            </a:r>
            <a:r>
              <a:rPr lang="fr-FR" dirty="0" err="1" smtClean="0"/>
              <a:t>SF6</a:t>
            </a:r>
            <a:r>
              <a:rPr lang="fr-FR" dirty="0" smtClean="0"/>
              <a:t> comme moyen d’isolation et de moyen d’extinction de l’arc. L’isolant et le moyen d’extinction de l’arc est très mieux que l’huile disjoncteur. Disjoncteur </a:t>
            </a:r>
            <a:r>
              <a:rPr lang="fr-FR" dirty="0" err="1" smtClean="0"/>
              <a:t>SF6</a:t>
            </a:r>
            <a:r>
              <a:rPr lang="fr-FR" dirty="0" smtClean="0"/>
              <a:t> de </a:t>
            </a:r>
            <a:r>
              <a:rPr lang="fr-FR" dirty="0" err="1" smtClean="0"/>
              <a:t>35kV</a:t>
            </a:r>
            <a:r>
              <a:rPr lang="fr-FR" dirty="0" smtClean="0"/>
              <a:t> est instrument électrique extérieure haute tension de 3 phases, 50Hz...</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srcRect/>
          <a:stretch>
            <a:fillRect/>
          </a:stretch>
        </p:blipFill>
        <p:spPr bwMode="auto">
          <a:xfrm>
            <a:off x="2214546" y="1285860"/>
            <a:ext cx="5182603" cy="3965635"/>
          </a:xfrm>
          <a:prstGeom prst="rect">
            <a:avLst/>
          </a:prstGeom>
          <a:noFill/>
          <a:ln w="9525">
            <a:noFill/>
            <a:miter lim="800000"/>
            <a:headEnd/>
            <a:tailEnd/>
          </a:ln>
          <a:effectLst/>
        </p:spPr>
      </p:pic>
      <p:sp>
        <p:nvSpPr>
          <p:cNvPr id="6" name="Rectangle 5"/>
          <p:cNvSpPr/>
          <p:nvPr/>
        </p:nvSpPr>
        <p:spPr>
          <a:xfrm>
            <a:off x="714348" y="571480"/>
            <a:ext cx="4000528" cy="369332"/>
          </a:xfrm>
          <a:prstGeom prst="rect">
            <a:avLst/>
          </a:prstGeom>
        </p:spPr>
        <p:txBody>
          <a:bodyPr wrap="square">
            <a:spAutoFit/>
          </a:bodyPr>
          <a:lstStyle/>
          <a:p>
            <a:r>
              <a:rPr lang="fr-FR" b="1" dirty="0" smtClean="0"/>
              <a:t>Relation entre le relais et le disjoncteur </a:t>
            </a:r>
            <a:endParaRPr lang="fr-F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357166"/>
            <a:ext cx="3963586" cy="369332"/>
          </a:xfrm>
          <a:prstGeom prst="rect">
            <a:avLst/>
          </a:prstGeom>
        </p:spPr>
        <p:txBody>
          <a:bodyPr wrap="none">
            <a:spAutoFit/>
          </a:bodyPr>
          <a:lstStyle/>
          <a:p>
            <a:r>
              <a:rPr lang="fr-FR" b="1" dirty="0" smtClean="0">
                <a:latin typeface="Times New Roman" pitchFamily="18" charset="0"/>
                <a:cs typeface="Times New Roman" pitchFamily="18" charset="0"/>
              </a:rPr>
              <a:t>Différents types de réseaux électriques</a:t>
            </a:r>
            <a:endParaRPr lang="fr-FR" b="1" dirty="0">
              <a:latin typeface="Times New Roman" pitchFamily="18" charset="0"/>
              <a:cs typeface="Times New Roman" pitchFamily="18" charset="0"/>
            </a:endParaRPr>
          </a:p>
        </p:txBody>
      </p:sp>
      <p:sp>
        <p:nvSpPr>
          <p:cNvPr id="5" name="Rectangle 4"/>
          <p:cNvSpPr/>
          <p:nvPr/>
        </p:nvSpPr>
        <p:spPr>
          <a:xfrm>
            <a:off x="857224" y="857232"/>
            <a:ext cx="6215106" cy="369332"/>
          </a:xfrm>
          <a:prstGeom prst="rect">
            <a:avLst/>
          </a:prstGeom>
        </p:spPr>
        <p:txBody>
          <a:bodyPr wrap="square">
            <a:spAutoFit/>
          </a:bodyPr>
          <a:lstStyle/>
          <a:p>
            <a:r>
              <a:rPr lang="fr-FR" dirty="0" smtClean="0"/>
              <a:t>Les réseaux électriques sont partagés en trois types</a:t>
            </a:r>
            <a:endParaRPr lang="fr-FR" dirty="0"/>
          </a:p>
        </p:txBody>
      </p:sp>
      <p:sp>
        <p:nvSpPr>
          <p:cNvPr id="6" name="Rectangle 5"/>
          <p:cNvSpPr/>
          <p:nvPr/>
        </p:nvSpPr>
        <p:spPr>
          <a:xfrm>
            <a:off x="714348" y="1643050"/>
            <a:ext cx="6572296" cy="646331"/>
          </a:xfrm>
          <a:prstGeom prst="rect">
            <a:avLst/>
          </a:prstGeom>
        </p:spPr>
        <p:txBody>
          <a:bodyPr wrap="square">
            <a:spAutoFit/>
          </a:bodyPr>
          <a:lstStyle/>
          <a:p>
            <a:r>
              <a:rPr lang="fr-FR" b="1" dirty="0" smtClean="0"/>
              <a:t> 1. Réseaux de transport et d’interconnexion: </a:t>
            </a:r>
          </a:p>
          <a:p>
            <a:r>
              <a:rPr lang="fr-FR" b="1" dirty="0" smtClean="0"/>
              <a:t> </a:t>
            </a:r>
            <a:r>
              <a:rPr lang="fr-FR" dirty="0" smtClean="0"/>
              <a:t>La tension est 150 kV, 220 kV et dernièrement 420 kV</a:t>
            </a:r>
            <a:endParaRPr lang="fr-FR" dirty="0"/>
          </a:p>
        </p:txBody>
      </p:sp>
      <p:sp>
        <p:nvSpPr>
          <p:cNvPr id="7" name="Rectangle 6"/>
          <p:cNvSpPr/>
          <p:nvPr/>
        </p:nvSpPr>
        <p:spPr>
          <a:xfrm>
            <a:off x="785786" y="2571744"/>
            <a:ext cx="7429552" cy="646331"/>
          </a:xfrm>
          <a:prstGeom prst="rect">
            <a:avLst/>
          </a:prstGeom>
        </p:spPr>
        <p:txBody>
          <a:bodyPr wrap="square">
            <a:spAutoFit/>
          </a:bodyPr>
          <a:lstStyle/>
          <a:p>
            <a:pPr marL="342900" indent="-342900">
              <a:buAutoNum type="arabicPeriod" startAt="2"/>
            </a:pPr>
            <a:r>
              <a:rPr lang="fr-FR" b="1" dirty="0" smtClean="0"/>
              <a:t>Réseaux de répartition :</a:t>
            </a:r>
          </a:p>
          <a:p>
            <a:pPr marL="342900" indent="-342900"/>
            <a:r>
              <a:rPr lang="fr-FR" dirty="0" smtClean="0"/>
              <a:t> Leur tension est supérieure à 63 kV selon les régions. </a:t>
            </a:r>
            <a:endParaRPr lang="fr-FR" dirty="0"/>
          </a:p>
        </p:txBody>
      </p:sp>
      <p:sp>
        <p:nvSpPr>
          <p:cNvPr id="8" name="Rectangle 7"/>
          <p:cNvSpPr/>
          <p:nvPr/>
        </p:nvSpPr>
        <p:spPr>
          <a:xfrm>
            <a:off x="785786" y="3786190"/>
            <a:ext cx="8001056" cy="1200329"/>
          </a:xfrm>
          <a:prstGeom prst="rect">
            <a:avLst/>
          </a:prstGeom>
        </p:spPr>
        <p:txBody>
          <a:bodyPr wrap="square">
            <a:spAutoFit/>
          </a:bodyPr>
          <a:lstStyle/>
          <a:p>
            <a:r>
              <a:rPr lang="fr-FR" b="1" dirty="0" smtClean="0"/>
              <a:t> 3.Réseaux de distribution : </a:t>
            </a:r>
            <a:r>
              <a:rPr lang="fr-FR" dirty="0" smtClean="0"/>
              <a:t>les réseaux de distribution commencent à partir des tensions inférieures à 63 kV et des postes </a:t>
            </a:r>
          </a:p>
          <a:p>
            <a:r>
              <a:rPr lang="fr-FR" dirty="0" smtClean="0"/>
              <a:t>de transformation </a:t>
            </a:r>
            <a:r>
              <a:rPr lang="fr-FR" dirty="0" err="1" smtClean="0"/>
              <a:t>HTB</a:t>
            </a:r>
            <a:r>
              <a:rPr lang="fr-FR" dirty="0" smtClean="0"/>
              <a:t>/</a:t>
            </a:r>
            <a:r>
              <a:rPr lang="fr-FR" dirty="0" err="1" smtClean="0"/>
              <a:t>HTA</a:t>
            </a:r>
            <a:r>
              <a:rPr lang="fr-FR" dirty="0" smtClean="0"/>
              <a:t> avec l’aide des lignes ou des câbles moyenne tension jusqu’aux  postes de  répartition  </a:t>
            </a:r>
            <a:r>
              <a:rPr lang="fr-FR" dirty="0" err="1" smtClean="0"/>
              <a:t>HTA</a:t>
            </a:r>
            <a:r>
              <a:rPr lang="fr-FR" dirty="0" smtClean="0"/>
              <a:t>/</a:t>
            </a:r>
            <a:r>
              <a:rPr lang="fr-FR" dirty="0" err="1" smtClean="0"/>
              <a:t>HTA</a:t>
            </a:r>
            <a:r>
              <a:rPr lang="fr-FR" dirty="0" smtClean="0"/>
              <a:t>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428604"/>
            <a:ext cx="8786842" cy="580298"/>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lang="fr-FR" sz="2000" b="1" dirty="0" smtClean="0">
                <a:latin typeface="Times New Roman" pitchFamily="18" charset="0"/>
                <a:cs typeface="Times New Roman" pitchFamily="18" charset="0"/>
              </a:rPr>
              <a:t>Que se passe-t-il si le relais  découvre le défauts et le disjoncteur n'a pas réussi à ouvrir le circuit  </a:t>
            </a:r>
          </a:p>
        </p:txBody>
      </p:sp>
      <p:pic>
        <p:nvPicPr>
          <p:cNvPr id="43010" name="Picture 2"/>
          <p:cNvPicPr>
            <a:picLocks noChangeAspect="1" noChangeArrowheads="1"/>
          </p:cNvPicPr>
          <p:nvPr/>
        </p:nvPicPr>
        <p:blipFill>
          <a:blip r:embed="rId2"/>
          <a:srcRect/>
          <a:stretch>
            <a:fillRect/>
          </a:stretch>
        </p:blipFill>
        <p:spPr bwMode="auto">
          <a:xfrm>
            <a:off x="714348" y="1643050"/>
            <a:ext cx="3286148" cy="2944300"/>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4429124" y="1357297"/>
            <a:ext cx="4429156" cy="450057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5852" y="1571612"/>
            <a:ext cx="6700395" cy="3848117"/>
          </a:xfrm>
          <a:prstGeom prst="rect">
            <a:avLst/>
          </a:prstGeom>
          <a:noFill/>
          <a:ln w="9525">
            <a:noFill/>
            <a:miter lim="800000"/>
            <a:headEnd/>
            <a:tailEnd/>
          </a:ln>
          <a:effectLst/>
        </p:spPr>
      </p:pic>
      <p:sp>
        <p:nvSpPr>
          <p:cNvPr id="3" name="Rectangle 1"/>
          <p:cNvSpPr>
            <a:spLocks noChangeArrowheads="1"/>
          </p:cNvSpPr>
          <p:nvPr/>
        </p:nvSpPr>
        <p:spPr bwMode="auto">
          <a:xfrm>
            <a:off x="357158" y="428604"/>
            <a:ext cx="8786842" cy="272522"/>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lang="fr-FR" sz="2000" b="1" dirty="0" smtClean="0">
                <a:latin typeface="Times New Roman" pitchFamily="18" charset="0"/>
                <a:cs typeface="Times New Roman" pitchFamily="18" charset="0"/>
              </a:rPr>
              <a:t>Zones de protection </a:t>
            </a:r>
            <a:endParaRPr lang="fr-FR" sz="2000" b="1"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58" y="1142984"/>
            <a:ext cx="8786842" cy="334077"/>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lang="fr-FR" sz="2400" dirty="0" smtClean="0">
                <a:latin typeface="Times New Roman" pitchFamily="18" charset="0"/>
                <a:cs typeface="Times New Roman" pitchFamily="18" charset="0"/>
              </a:rPr>
              <a:t>1-Protection principale et auxiliaire</a:t>
            </a:r>
            <a:endParaRPr lang="fr-FR" sz="2400" dirty="0" smtClean="0">
              <a:latin typeface="Times New Roman" pitchFamily="18" charset="0"/>
              <a:cs typeface="Times New Roman" pitchFamily="18" charset="0"/>
            </a:endParaRPr>
          </a:p>
        </p:txBody>
      </p:sp>
      <p:sp>
        <p:nvSpPr>
          <p:cNvPr id="5" name="Rectangle 1"/>
          <p:cNvSpPr>
            <a:spLocks noChangeArrowheads="1"/>
          </p:cNvSpPr>
          <p:nvPr/>
        </p:nvSpPr>
        <p:spPr bwMode="auto">
          <a:xfrm>
            <a:off x="357158" y="1714488"/>
            <a:ext cx="8786842" cy="334077"/>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lang="fr-FR" sz="2400" dirty="0" smtClean="0">
                <a:latin typeface="Times New Roman" pitchFamily="18" charset="0"/>
                <a:cs typeface="Times New Roman" pitchFamily="18" charset="0"/>
              </a:rPr>
              <a:t>2-Protection directionnel </a:t>
            </a:r>
            <a:endParaRPr lang="fr-FR" sz="2400"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857356" y="2357430"/>
            <a:ext cx="5048250" cy="1238250"/>
          </a:xfrm>
          <a:prstGeom prst="rect">
            <a:avLst/>
          </a:prstGeom>
          <a:noFill/>
          <a:ln w="9525">
            <a:noFill/>
            <a:miter lim="800000"/>
            <a:headEnd/>
            <a:tailEnd/>
          </a:ln>
          <a:effectLst/>
        </p:spPr>
      </p:pic>
      <p:sp>
        <p:nvSpPr>
          <p:cNvPr id="7" name="Rectangle 1"/>
          <p:cNvSpPr>
            <a:spLocks noChangeArrowheads="1"/>
          </p:cNvSpPr>
          <p:nvPr/>
        </p:nvSpPr>
        <p:spPr bwMode="auto">
          <a:xfrm>
            <a:off x="357158" y="3857628"/>
            <a:ext cx="8786842" cy="1442073"/>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lang="fr-FR" sz="2400" dirty="0" smtClean="0">
                <a:latin typeface="Times New Roman" pitchFamily="18" charset="0"/>
                <a:cs typeface="Times New Roman" pitchFamily="18" charset="0"/>
              </a:rPr>
              <a:t>Les défauts : - </a:t>
            </a:r>
            <a:r>
              <a:rPr lang="fr-FR" sz="2400" dirty="0" err="1" smtClean="0">
                <a:latin typeface="Times New Roman" pitchFamily="18" charset="0"/>
                <a:cs typeface="Times New Roman" pitchFamily="18" charset="0"/>
              </a:rPr>
              <a:t>F</a:t>
            </a:r>
            <a:r>
              <a:rPr lang="fr-FR" sz="2400" dirty="0" err="1" smtClean="0">
                <a:latin typeface="Times New Roman" pitchFamily="18" charset="0"/>
                <a:cs typeface="Times New Roman" pitchFamily="18" charset="0"/>
              </a:rPr>
              <a:t>orward</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faults</a:t>
            </a:r>
            <a:endParaRPr lang="fr-FR" sz="2400" dirty="0" smtClean="0">
              <a:latin typeface="Times New Roman" pitchFamily="18" charset="0"/>
              <a:cs typeface="Times New Roman" pitchFamily="18" charset="0"/>
            </a:endParaRPr>
          </a:p>
          <a:p>
            <a:pPr lvl="0" fontAlgn="base">
              <a:spcBef>
                <a:spcPct val="0"/>
              </a:spcBef>
              <a:spcAft>
                <a:spcPct val="0"/>
              </a:spcAft>
            </a:pP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 Reverse </a:t>
            </a:r>
            <a:r>
              <a:rPr lang="fr-FR" sz="2400" dirty="0" err="1" smtClean="0">
                <a:latin typeface="Times New Roman" pitchFamily="18" charset="0"/>
                <a:cs typeface="Times New Roman" pitchFamily="18" charset="0"/>
              </a:rPr>
              <a:t>faults</a:t>
            </a:r>
            <a:r>
              <a:rPr lang="fr-FR" sz="2400" dirty="0" smtClean="0">
                <a:latin typeface="Times New Roman" pitchFamily="18" charset="0"/>
                <a:cs typeface="Times New Roman" pitchFamily="18" charset="0"/>
              </a:rPr>
              <a:t> </a:t>
            </a:r>
          </a:p>
          <a:p>
            <a:pPr lvl="0" fontAlgn="base">
              <a:spcBef>
                <a:spcPct val="0"/>
              </a:spcBef>
              <a:spcAft>
                <a:spcPct val="0"/>
              </a:spcAft>
            </a:pP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Internal</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faults</a:t>
            </a:r>
            <a:endParaRPr lang="fr-FR" sz="2400" dirty="0" smtClean="0">
              <a:latin typeface="Times New Roman" pitchFamily="18" charset="0"/>
              <a:cs typeface="Times New Roman" pitchFamily="18" charset="0"/>
            </a:endParaRPr>
          </a:p>
          <a:p>
            <a:pPr lvl="0" fontAlgn="base">
              <a:spcBef>
                <a:spcPct val="0"/>
              </a:spcBef>
              <a:spcAft>
                <a:spcPct val="0"/>
              </a:spcAft>
            </a:pP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External</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faults</a:t>
            </a:r>
            <a:r>
              <a:rPr lang="fr-FR" sz="2400"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00100" y="714356"/>
            <a:ext cx="4643470" cy="462914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500042"/>
            <a:ext cx="6000792" cy="369332"/>
          </a:xfrm>
          <a:prstGeom prst="rect">
            <a:avLst/>
          </a:prstGeom>
        </p:spPr>
        <p:txBody>
          <a:bodyPr wrap="square">
            <a:spAutoFit/>
          </a:bodyPr>
          <a:lstStyle/>
          <a:p>
            <a:r>
              <a:rPr lang="fr-FR" b="1" dirty="0" smtClean="0">
                <a:latin typeface="Times New Roman" pitchFamily="18" charset="0"/>
                <a:cs typeface="Times New Roman" pitchFamily="18" charset="0"/>
              </a:rPr>
              <a:t>Qualités principales d’un système de protection</a:t>
            </a:r>
            <a:endParaRPr lang="fr-FR" b="1" dirty="0">
              <a:latin typeface="Times New Roman" pitchFamily="18" charset="0"/>
              <a:cs typeface="Times New Roman" pitchFamily="18" charset="0"/>
            </a:endParaRPr>
          </a:p>
        </p:txBody>
      </p:sp>
      <p:sp>
        <p:nvSpPr>
          <p:cNvPr id="5" name="Rectangle 4"/>
          <p:cNvSpPr/>
          <p:nvPr/>
        </p:nvSpPr>
        <p:spPr>
          <a:xfrm>
            <a:off x="928662" y="1142984"/>
            <a:ext cx="1327992" cy="369332"/>
          </a:xfrm>
          <a:prstGeom prst="rect">
            <a:avLst/>
          </a:prstGeom>
        </p:spPr>
        <p:txBody>
          <a:bodyPr wrap="none">
            <a:spAutoFit/>
          </a:bodyPr>
          <a:lstStyle/>
          <a:p>
            <a:r>
              <a:rPr lang="fr-FR" b="1" dirty="0" smtClean="0"/>
              <a:t>1.Rapidité </a:t>
            </a:r>
            <a:r>
              <a:rPr lang="fr-FR" b="1" dirty="0" smtClean="0"/>
              <a:t>: </a:t>
            </a:r>
            <a:endParaRPr lang="fr-FR" b="1" dirty="0"/>
          </a:p>
        </p:txBody>
      </p:sp>
      <p:sp>
        <p:nvSpPr>
          <p:cNvPr id="6" name="Rectangle 5"/>
          <p:cNvSpPr/>
          <p:nvPr/>
        </p:nvSpPr>
        <p:spPr>
          <a:xfrm>
            <a:off x="428596" y="1571612"/>
            <a:ext cx="9429784" cy="1754326"/>
          </a:xfrm>
          <a:prstGeom prst="rect">
            <a:avLst/>
          </a:prstGeom>
        </p:spPr>
        <p:txBody>
          <a:bodyPr wrap="square">
            <a:spAutoFit/>
          </a:bodyPr>
          <a:lstStyle/>
          <a:p>
            <a:r>
              <a:rPr lang="fr-FR" dirty="0" smtClean="0"/>
              <a:t>Les </a:t>
            </a:r>
            <a:r>
              <a:rPr lang="fr-FR" dirty="0" err="1" smtClean="0"/>
              <a:t>court-circuits</a:t>
            </a:r>
            <a:r>
              <a:rPr lang="fr-FR" dirty="0" smtClean="0"/>
              <a:t> sont donc des incidents qu’il faut éliminer le plus vite possible, c’est </a:t>
            </a:r>
            <a:endParaRPr lang="fr-FR" dirty="0" smtClean="0"/>
          </a:p>
          <a:p>
            <a:r>
              <a:rPr lang="fr-FR" dirty="0" smtClean="0"/>
              <a:t>le </a:t>
            </a:r>
            <a:r>
              <a:rPr lang="fr-FR" dirty="0" smtClean="0"/>
              <a:t>rôle </a:t>
            </a:r>
            <a:r>
              <a:rPr lang="fr-FR" dirty="0" smtClean="0"/>
              <a:t>des </a:t>
            </a:r>
            <a:r>
              <a:rPr lang="fr-FR" dirty="0" smtClean="0"/>
              <a:t>protections dont la rapidité de fonctionnement et des performances prioritaires. </a:t>
            </a:r>
          </a:p>
          <a:p>
            <a:r>
              <a:rPr lang="fr-FR" dirty="0" smtClean="0"/>
              <a:t> </a:t>
            </a:r>
            <a:r>
              <a:rPr lang="fr-FR" dirty="0" smtClean="0"/>
              <a:t> </a:t>
            </a:r>
            <a:r>
              <a:rPr lang="fr-FR" dirty="0" smtClean="0"/>
              <a:t>Le temps d’élimination des </a:t>
            </a:r>
            <a:r>
              <a:rPr lang="fr-FR" dirty="0" err="1" smtClean="0"/>
              <a:t>court-circuits</a:t>
            </a:r>
            <a:r>
              <a:rPr lang="fr-FR" dirty="0" smtClean="0"/>
              <a:t> comprend deux composantes principales : </a:t>
            </a:r>
          </a:p>
          <a:p>
            <a:r>
              <a:rPr lang="fr-FR" dirty="0" smtClean="0"/>
              <a:t> </a:t>
            </a:r>
            <a:r>
              <a:rPr lang="fr-FR" dirty="0" smtClean="0"/>
              <a:t>- Le </a:t>
            </a:r>
            <a:r>
              <a:rPr lang="fr-FR" dirty="0" smtClean="0"/>
              <a:t>temps de fonctionnement des protections (quelques dizaines de millisecondes). </a:t>
            </a:r>
          </a:p>
          <a:p>
            <a:pPr>
              <a:buFontTx/>
              <a:buChar char="-"/>
            </a:pPr>
            <a:r>
              <a:rPr lang="fr-FR" dirty="0" smtClean="0"/>
              <a:t>Le </a:t>
            </a:r>
            <a:r>
              <a:rPr lang="fr-FR" dirty="0" smtClean="0"/>
              <a:t>temps d’ouverture des disjoncteurs, avec les disjoncteurs modernes (</a:t>
            </a:r>
            <a:r>
              <a:rPr lang="fr-FR" dirty="0" err="1" smtClean="0"/>
              <a:t>SF6</a:t>
            </a:r>
            <a:r>
              <a:rPr lang="fr-FR" dirty="0" smtClean="0"/>
              <a:t> ou à vide), </a:t>
            </a:r>
            <a:endParaRPr lang="fr-FR" dirty="0" smtClean="0"/>
          </a:p>
          <a:p>
            <a:pPr>
              <a:buFontTx/>
              <a:buChar char="-"/>
            </a:pPr>
            <a:r>
              <a:rPr lang="fr-FR" dirty="0" smtClean="0"/>
              <a:t>ces derniers </a:t>
            </a:r>
            <a:r>
              <a:rPr lang="fr-FR" dirty="0" smtClean="0"/>
              <a:t>sont compris entre 1 et 3 périodes. </a:t>
            </a:r>
            <a:endParaRPr lang="fr-FR" dirty="0"/>
          </a:p>
        </p:txBody>
      </p:sp>
      <p:sp>
        <p:nvSpPr>
          <p:cNvPr id="7" name="Rectangle 6"/>
          <p:cNvSpPr/>
          <p:nvPr/>
        </p:nvSpPr>
        <p:spPr>
          <a:xfrm>
            <a:off x="928662" y="3286124"/>
            <a:ext cx="1518749" cy="369332"/>
          </a:xfrm>
          <a:prstGeom prst="rect">
            <a:avLst/>
          </a:prstGeom>
        </p:spPr>
        <p:txBody>
          <a:bodyPr wrap="none">
            <a:spAutoFit/>
          </a:bodyPr>
          <a:lstStyle/>
          <a:p>
            <a:r>
              <a:rPr lang="fr-FR" b="1" dirty="0" smtClean="0"/>
              <a:t>2.Sélectivité </a:t>
            </a:r>
            <a:r>
              <a:rPr lang="fr-FR" b="1" dirty="0" smtClean="0"/>
              <a:t>: </a:t>
            </a:r>
            <a:endParaRPr lang="fr-FR" b="1" dirty="0"/>
          </a:p>
        </p:txBody>
      </p:sp>
      <p:sp>
        <p:nvSpPr>
          <p:cNvPr id="8" name="Rectangle 7"/>
          <p:cNvSpPr/>
          <p:nvPr/>
        </p:nvSpPr>
        <p:spPr>
          <a:xfrm>
            <a:off x="214282" y="3500438"/>
            <a:ext cx="8643998" cy="2585323"/>
          </a:xfrm>
          <a:prstGeom prst="rect">
            <a:avLst/>
          </a:prstGeom>
        </p:spPr>
        <p:txBody>
          <a:bodyPr wrap="square">
            <a:spAutoFit/>
          </a:bodyPr>
          <a:lstStyle/>
          <a:p>
            <a:r>
              <a:rPr lang="fr-FR" dirty="0" smtClean="0"/>
              <a:t>La sélectivité est une capacité d’un ensemble de protections à  faire la distinction entre les </a:t>
            </a:r>
          </a:p>
          <a:p>
            <a:r>
              <a:rPr lang="fr-FR" dirty="0" smtClean="0"/>
              <a:t>conditions pour lesquelles une protection doit fonctionner de celles où elle ne doit pas fonctionner. </a:t>
            </a:r>
          </a:p>
          <a:p>
            <a:r>
              <a:rPr lang="fr-FR" dirty="0" smtClean="0"/>
              <a:t> </a:t>
            </a:r>
            <a:r>
              <a:rPr lang="fr-FR" dirty="0" smtClean="0"/>
              <a:t>     </a:t>
            </a:r>
            <a:r>
              <a:rPr lang="fr-FR" dirty="0" smtClean="0"/>
              <a:t>Les différents moyens qui peuvent être mis en œuvre pour assurer une bonne sélectivité dans la </a:t>
            </a:r>
          </a:p>
          <a:p>
            <a:r>
              <a:rPr lang="fr-FR" dirty="0" smtClean="0"/>
              <a:t>protection d’un réseau électrique, les plus important sont les trois types suivants: </a:t>
            </a:r>
          </a:p>
          <a:p>
            <a:r>
              <a:rPr lang="fr-FR" dirty="0" smtClean="0"/>
              <a:t> -</a:t>
            </a:r>
            <a:r>
              <a:rPr lang="fr-FR" dirty="0" smtClean="0"/>
              <a:t>Sélectivité </a:t>
            </a:r>
            <a:r>
              <a:rPr lang="fr-FR" dirty="0" err="1" smtClean="0"/>
              <a:t>ampèremétrique</a:t>
            </a:r>
            <a:r>
              <a:rPr lang="fr-FR" dirty="0" smtClean="0"/>
              <a:t> par les courants, </a:t>
            </a:r>
          </a:p>
          <a:p>
            <a:r>
              <a:rPr lang="fr-FR" dirty="0" smtClean="0"/>
              <a:t>-</a:t>
            </a:r>
            <a:r>
              <a:rPr lang="fr-FR" dirty="0" smtClean="0"/>
              <a:t>Sélectivité </a:t>
            </a:r>
            <a:r>
              <a:rPr lang="fr-FR" dirty="0" smtClean="0"/>
              <a:t>chronométrique par le temps, </a:t>
            </a:r>
          </a:p>
          <a:p>
            <a:r>
              <a:rPr lang="fr-FR" dirty="0" smtClean="0"/>
              <a:t>-</a:t>
            </a:r>
            <a:r>
              <a:rPr lang="fr-FR" dirty="0" smtClean="0"/>
              <a:t>Sélectivité </a:t>
            </a:r>
            <a:r>
              <a:rPr lang="fr-FR" dirty="0" smtClean="0"/>
              <a:t>par échange d’informations, dite sélectivité logique. </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0"/>
            <a:ext cx="8786842" cy="2862322"/>
          </a:xfrm>
          <a:prstGeom prst="rect">
            <a:avLst/>
          </a:prstGeom>
        </p:spPr>
        <p:txBody>
          <a:bodyPr wrap="square">
            <a:spAutoFit/>
          </a:bodyPr>
          <a:lstStyle/>
          <a:p>
            <a:r>
              <a:rPr lang="fr-FR" b="1" dirty="0" smtClean="0"/>
              <a:t>Sensibilité : </a:t>
            </a:r>
          </a:p>
          <a:p>
            <a:r>
              <a:rPr lang="fr-FR" dirty="0" smtClean="0"/>
              <a:t> </a:t>
            </a:r>
          </a:p>
          <a:p>
            <a:r>
              <a:rPr lang="fr-FR" dirty="0" smtClean="0"/>
              <a:t>La protection doit fonctionner dans un domaine très étendu de courants de courts-circuits entre :  </a:t>
            </a:r>
          </a:p>
          <a:p>
            <a:r>
              <a:rPr lang="fr-FR" dirty="0" smtClean="0"/>
              <a:t> </a:t>
            </a:r>
            <a:r>
              <a:rPr lang="fr-FR" dirty="0" smtClean="0"/>
              <a:t>*Le </a:t>
            </a:r>
            <a:r>
              <a:rPr lang="fr-FR" dirty="0" smtClean="0"/>
              <a:t>courant maximal qui est fixé par le dimensionnement des installations et est donc </a:t>
            </a:r>
          </a:p>
          <a:p>
            <a:r>
              <a:rPr lang="fr-FR" dirty="0" smtClean="0"/>
              <a:t>parfaitement connu, </a:t>
            </a:r>
          </a:p>
          <a:p>
            <a:r>
              <a:rPr lang="fr-FR" dirty="0" smtClean="0"/>
              <a:t> *</a:t>
            </a:r>
            <a:r>
              <a:rPr lang="fr-FR" dirty="0" smtClean="0"/>
              <a:t>Un </a:t>
            </a:r>
            <a:r>
              <a:rPr lang="fr-FR" dirty="0" smtClean="0"/>
              <a:t>courant minimal dont la valeur est très difficile à apprécier et qui correspond à un </a:t>
            </a:r>
            <a:r>
              <a:rPr lang="fr-FR" dirty="0" smtClean="0"/>
              <a:t>court-circuit </a:t>
            </a:r>
            <a:r>
              <a:rPr lang="fr-FR" dirty="0" smtClean="0"/>
              <a:t>se produisant dans des conditions souvent exceptionnelles. </a:t>
            </a:r>
          </a:p>
          <a:p>
            <a:r>
              <a:rPr lang="fr-FR" dirty="0" smtClean="0"/>
              <a:t>  </a:t>
            </a:r>
            <a:r>
              <a:rPr lang="fr-FR" dirty="0" smtClean="0"/>
              <a:t>  </a:t>
            </a:r>
            <a:r>
              <a:rPr lang="fr-FR" dirty="0" smtClean="0"/>
              <a:t>La notion de  sensibilité d’une protection est fréquemment utilisée en référence au courant de </a:t>
            </a:r>
            <a:r>
              <a:rPr lang="fr-FR" dirty="0" smtClean="0"/>
              <a:t>court-circuit </a:t>
            </a:r>
            <a:r>
              <a:rPr lang="fr-FR" dirty="0" smtClean="0"/>
              <a:t>le plus faible pour lequel la protection est capable de fonctionner. </a:t>
            </a:r>
            <a:endParaRPr lang="fr-FR" dirty="0"/>
          </a:p>
        </p:txBody>
      </p:sp>
      <p:sp>
        <p:nvSpPr>
          <p:cNvPr id="5" name="Rectangle 4"/>
          <p:cNvSpPr/>
          <p:nvPr/>
        </p:nvSpPr>
        <p:spPr>
          <a:xfrm>
            <a:off x="357158" y="2857496"/>
            <a:ext cx="8286808" cy="923330"/>
          </a:xfrm>
          <a:prstGeom prst="rect">
            <a:avLst/>
          </a:prstGeom>
        </p:spPr>
        <p:txBody>
          <a:bodyPr wrap="square">
            <a:spAutoFit/>
          </a:bodyPr>
          <a:lstStyle/>
          <a:p>
            <a:r>
              <a:rPr lang="fr-FR" b="1" dirty="0" smtClean="0"/>
              <a:t>Fiabilité :  </a:t>
            </a:r>
          </a:p>
          <a:p>
            <a:r>
              <a:rPr lang="fr-FR" dirty="0" smtClean="0"/>
              <a:t> </a:t>
            </a:r>
            <a:r>
              <a:rPr lang="fr-FR" dirty="0" smtClean="0"/>
              <a:t>Les </a:t>
            </a:r>
            <a:r>
              <a:rPr lang="fr-FR" dirty="0" smtClean="0"/>
              <a:t>définitions et les termes proposés ici, sont dans la pratique, largement utilisés au plan </a:t>
            </a:r>
            <a:r>
              <a:rPr lang="fr-FR" dirty="0" smtClean="0"/>
              <a:t>international</a:t>
            </a:r>
            <a:r>
              <a:rPr lang="fr-FR" dirty="0" smtClean="0"/>
              <a:t>.</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285728"/>
            <a:ext cx="8429684" cy="500066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00042"/>
            <a:ext cx="2660152" cy="369332"/>
          </a:xfrm>
          <a:prstGeom prst="rect">
            <a:avLst/>
          </a:prstGeom>
        </p:spPr>
        <p:txBody>
          <a:bodyPr wrap="none">
            <a:spAutoFit/>
          </a:bodyPr>
          <a:lstStyle/>
          <a:p>
            <a:r>
              <a:rPr lang="fr-FR" b="1" dirty="0" smtClean="0"/>
              <a:t>Relais électromécaniques </a:t>
            </a:r>
            <a:endParaRPr lang="fr-FR" b="1" dirty="0"/>
          </a:p>
        </p:txBody>
      </p:sp>
      <p:pic>
        <p:nvPicPr>
          <p:cNvPr id="2050" name="Picture 2"/>
          <p:cNvPicPr>
            <a:picLocks noChangeAspect="1" noChangeArrowheads="1"/>
          </p:cNvPicPr>
          <p:nvPr/>
        </p:nvPicPr>
        <p:blipFill>
          <a:blip r:embed="rId2"/>
          <a:srcRect/>
          <a:stretch>
            <a:fillRect/>
          </a:stretch>
        </p:blipFill>
        <p:spPr bwMode="auto">
          <a:xfrm>
            <a:off x="571472" y="1142984"/>
            <a:ext cx="3543300" cy="1914525"/>
          </a:xfrm>
          <a:prstGeom prst="rect">
            <a:avLst/>
          </a:prstGeom>
          <a:noFill/>
          <a:ln w="9525">
            <a:noFill/>
            <a:miter lim="800000"/>
            <a:headEnd/>
            <a:tailEnd/>
          </a:ln>
          <a:effectLst/>
        </p:spPr>
      </p:pic>
      <p:sp>
        <p:nvSpPr>
          <p:cNvPr id="6" name="Rectangle 5"/>
          <p:cNvSpPr/>
          <p:nvPr/>
        </p:nvSpPr>
        <p:spPr>
          <a:xfrm>
            <a:off x="428596" y="3571876"/>
            <a:ext cx="1718034" cy="369332"/>
          </a:xfrm>
          <a:prstGeom prst="rect">
            <a:avLst/>
          </a:prstGeom>
        </p:spPr>
        <p:txBody>
          <a:bodyPr wrap="none">
            <a:spAutoFit/>
          </a:bodyPr>
          <a:lstStyle/>
          <a:p>
            <a:r>
              <a:rPr lang="fr-FR" b="1" dirty="0" smtClean="0"/>
              <a:t>Relais statiques </a:t>
            </a:r>
            <a:endParaRPr lang="fr-FR" b="1" dirty="0"/>
          </a:p>
        </p:txBody>
      </p:sp>
      <p:pic>
        <p:nvPicPr>
          <p:cNvPr id="2052" name="Picture 4"/>
          <p:cNvPicPr>
            <a:picLocks noChangeAspect="1" noChangeArrowheads="1"/>
          </p:cNvPicPr>
          <p:nvPr/>
        </p:nvPicPr>
        <p:blipFill>
          <a:blip r:embed="rId3"/>
          <a:srcRect/>
          <a:stretch>
            <a:fillRect/>
          </a:stretch>
        </p:blipFill>
        <p:spPr bwMode="auto">
          <a:xfrm>
            <a:off x="5929322" y="785795"/>
            <a:ext cx="2094012" cy="2357453"/>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2928926" y="4025049"/>
            <a:ext cx="2428891" cy="232336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71480"/>
            <a:ext cx="2043957" cy="369332"/>
          </a:xfrm>
          <a:prstGeom prst="rect">
            <a:avLst/>
          </a:prstGeom>
        </p:spPr>
        <p:txBody>
          <a:bodyPr wrap="none">
            <a:spAutoFit/>
          </a:bodyPr>
          <a:lstStyle/>
          <a:p>
            <a:r>
              <a:rPr lang="fr-FR" b="1" dirty="0" smtClean="0"/>
              <a:t> Relais numériques </a:t>
            </a:r>
            <a:endParaRPr lang="fr-FR" b="1" dirty="0"/>
          </a:p>
        </p:txBody>
      </p:sp>
      <p:pic>
        <p:nvPicPr>
          <p:cNvPr id="3075" name="Picture 3"/>
          <p:cNvPicPr>
            <a:picLocks noChangeAspect="1" noChangeArrowheads="1"/>
          </p:cNvPicPr>
          <p:nvPr/>
        </p:nvPicPr>
        <p:blipFill>
          <a:blip r:embed="rId2"/>
          <a:srcRect/>
          <a:stretch>
            <a:fillRect/>
          </a:stretch>
        </p:blipFill>
        <p:spPr bwMode="auto">
          <a:xfrm>
            <a:off x="3786182" y="1142984"/>
            <a:ext cx="2928958" cy="2428892"/>
          </a:xfrm>
          <a:prstGeom prst="rect">
            <a:avLst/>
          </a:prstGeom>
          <a:noFill/>
          <a:ln w="9525">
            <a:noFill/>
            <a:miter lim="800000"/>
            <a:headEnd/>
            <a:tailEnd/>
          </a:ln>
          <a:effectLst/>
        </p:spPr>
      </p:pic>
      <p:sp>
        <p:nvSpPr>
          <p:cNvPr id="7" name="Rectangle 6"/>
          <p:cNvSpPr/>
          <p:nvPr/>
        </p:nvSpPr>
        <p:spPr>
          <a:xfrm>
            <a:off x="500034" y="4000504"/>
            <a:ext cx="3118611" cy="369332"/>
          </a:xfrm>
          <a:prstGeom prst="rect">
            <a:avLst/>
          </a:prstGeom>
        </p:spPr>
        <p:txBody>
          <a:bodyPr wrap="none">
            <a:spAutoFit/>
          </a:bodyPr>
          <a:lstStyle/>
          <a:p>
            <a:r>
              <a:rPr lang="fr-FR" b="1" dirty="0" smtClean="0"/>
              <a:t> Relais numériques  adaptative</a:t>
            </a:r>
            <a:endParaRPr lang="fr-FR" b="1" dirty="0"/>
          </a:p>
        </p:txBody>
      </p:sp>
      <p:sp>
        <p:nvSpPr>
          <p:cNvPr id="8" name="Rectangle 7"/>
          <p:cNvSpPr/>
          <p:nvPr/>
        </p:nvSpPr>
        <p:spPr>
          <a:xfrm>
            <a:off x="357158" y="4857760"/>
            <a:ext cx="3540906" cy="369332"/>
          </a:xfrm>
          <a:prstGeom prst="rect">
            <a:avLst/>
          </a:prstGeom>
        </p:spPr>
        <p:txBody>
          <a:bodyPr wrap="none">
            <a:spAutoFit/>
          </a:bodyPr>
          <a:lstStyle/>
          <a:p>
            <a:r>
              <a:rPr lang="fr-FR" b="1" dirty="0" smtClean="0"/>
              <a:t> Relais numériques  multifonctions </a:t>
            </a:r>
            <a:endParaRPr lang="fr-F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14480" y="777108"/>
            <a:ext cx="5429287" cy="4652156"/>
          </a:xfrm>
          <a:prstGeom prst="rect">
            <a:avLst/>
          </a:prstGeom>
          <a:noFill/>
          <a:ln w="9525">
            <a:noFill/>
            <a:miter lim="800000"/>
            <a:headEnd/>
            <a:tailEnd/>
          </a:ln>
          <a:effectLst/>
        </p:spPr>
      </p:pic>
      <p:sp>
        <p:nvSpPr>
          <p:cNvPr id="5" name="Rectangle 4"/>
          <p:cNvSpPr/>
          <p:nvPr/>
        </p:nvSpPr>
        <p:spPr>
          <a:xfrm>
            <a:off x="2285952" y="5715016"/>
            <a:ext cx="5357882" cy="369332"/>
          </a:xfrm>
          <a:prstGeom prst="rect">
            <a:avLst/>
          </a:prstGeom>
        </p:spPr>
        <p:txBody>
          <a:bodyPr wrap="square">
            <a:spAutoFit/>
          </a:bodyPr>
          <a:lstStyle/>
          <a:p>
            <a:r>
              <a:rPr lang="en-US" dirty="0" smtClean="0"/>
              <a:t>Current and voltage relationships for some shunt faults</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928662" y="785794"/>
            <a:ext cx="7979670" cy="521497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571480"/>
            <a:ext cx="850112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 plan de protection est l’ensemble des équipements de protection choisis pour :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Eliminer le défaut le plus rapidement possible, en isolant l’ouvrage du réseau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concerné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 le défaut (sélectivité).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Assurer le secours et la complémentarité entre les équipements de protections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constituants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plan.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Pour établir un plan de protection, les paramètres suivants sont à prendre en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compte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topologie du réseau et ses différents modes d’exploitation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besoin de continuité de service</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4598054" cy="400110"/>
          </a:xfrm>
          <a:prstGeom prst="rect">
            <a:avLst/>
          </a:prstGeom>
        </p:spPr>
        <p:txBody>
          <a:bodyPr wrap="none">
            <a:spAutoFit/>
          </a:bodyPr>
          <a:lstStyle/>
          <a:p>
            <a:r>
              <a:rPr lang="fr-FR" sz="2000" b="1" dirty="0" smtClean="0"/>
              <a:t> Les anomalies dans un réseau électrique </a:t>
            </a:r>
            <a:endParaRPr lang="fr-FR" sz="2000" b="1" dirty="0"/>
          </a:p>
        </p:txBody>
      </p:sp>
      <p:sp>
        <p:nvSpPr>
          <p:cNvPr id="5" name="Rectangle 4"/>
          <p:cNvSpPr/>
          <p:nvPr/>
        </p:nvSpPr>
        <p:spPr>
          <a:xfrm>
            <a:off x="1000100" y="1071546"/>
            <a:ext cx="2169568" cy="369332"/>
          </a:xfrm>
          <a:prstGeom prst="rect">
            <a:avLst/>
          </a:prstGeom>
        </p:spPr>
        <p:txBody>
          <a:bodyPr wrap="none">
            <a:spAutoFit/>
          </a:bodyPr>
          <a:lstStyle/>
          <a:p>
            <a:r>
              <a:rPr lang="fr-FR" b="1" dirty="0" smtClean="0"/>
              <a:t> 1. Les courts-circuits</a:t>
            </a:r>
            <a:endParaRPr lang="fr-FR" b="1" dirty="0"/>
          </a:p>
        </p:txBody>
      </p:sp>
      <p:sp>
        <p:nvSpPr>
          <p:cNvPr id="6" name="Rectangle 5"/>
          <p:cNvSpPr/>
          <p:nvPr/>
        </p:nvSpPr>
        <p:spPr>
          <a:xfrm>
            <a:off x="500002" y="1571612"/>
            <a:ext cx="8643998" cy="2585323"/>
          </a:xfrm>
          <a:prstGeom prst="rect">
            <a:avLst/>
          </a:prstGeom>
        </p:spPr>
        <p:txBody>
          <a:bodyPr wrap="square">
            <a:spAutoFit/>
          </a:bodyPr>
          <a:lstStyle/>
          <a:p>
            <a:r>
              <a:rPr lang="fr-FR" b="1" dirty="0" smtClean="0"/>
              <a:t>Court-circuit monophasé   </a:t>
            </a:r>
          </a:p>
          <a:p>
            <a:r>
              <a:rPr lang="fr-FR" dirty="0" smtClean="0"/>
              <a:t>Il correspond à un défaut entre une phase et la terre, c’est le plus fréquent. </a:t>
            </a:r>
          </a:p>
          <a:p>
            <a:r>
              <a:rPr lang="fr-FR" dirty="0" smtClean="0"/>
              <a:t> </a:t>
            </a:r>
            <a:r>
              <a:rPr lang="fr-FR" b="1" dirty="0" smtClean="0"/>
              <a:t>Court-circuit triphasé   </a:t>
            </a:r>
          </a:p>
          <a:p>
            <a:r>
              <a:rPr lang="fr-FR" dirty="0" smtClean="0"/>
              <a:t>     Il correspond à la réunion des trois phases, c’est le courant de CC le plus élevé.  </a:t>
            </a:r>
          </a:p>
          <a:p>
            <a:r>
              <a:rPr lang="fr-FR" b="1" dirty="0" smtClean="0"/>
              <a:t> Court-circuit biphasé isolé   </a:t>
            </a:r>
          </a:p>
          <a:p>
            <a:r>
              <a:rPr lang="fr-FR" dirty="0" smtClean="0"/>
              <a:t>Il correspond à un défaut entre deux phases. Le courant résultant est plus faible que dans </a:t>
            </a:r>
          </a:p>
          <a:p>
            <a:r>
              <a:rPr lang="fr-FR" dirty="0" smtClean="0"/>
              <a:t>le cas du défaut triphasé, sauf lorsqu’il se situe à  proximité immédiate d’un générateur. </a:t>
            </a:r>
          </a:p>
          <a:p>
            <a:r>
              <a:rPr lang="fr-FR" b="1" dirty="0" smtClean="0"/>
              <a:t> Court-circuit biphasé terre   </a:t>
            </a:r>
          </a:p>
          <a:p>
            <a:r>
              <a:rPr lang="fr-FR" dirty="0" smtClean="0"/>
              <a:t>    Il correspond à un défaut entre deux phases et la terre. </a:t>
            </a:r>
            <a:endParaRPr lang="fr-FR" dirty="0"/>
          </a:p>
        </p:txBody>
      </p:sp>
      <p:sp>
        <p:nvSpPr>
          <p:cNvPr id="7" name="Rectangle 6"/>
          <p:cNvSpPr/>
          <p:nvPr/>
        </p:nvSpPr>
        <p:spPr>
          <a:xfrm>
            <a:off x="1214414" y="4500570"/>
            <a:ext cx="6286544" cy="1477328"/>
          </a:xfrm>
          <a:prstGeom prst="rect">
            <a:avLst/>
          </a:prstGeom>
        </p:spPr>
        <p:txBody>
          <a:bodyPr wrap="square">
            <a:spAutoFit/>
          </a:bodyPr>
          <a:lstStyle/>
          <a:p>
            <a:r>
              <a:rPr lang="fr-FR" dirty="0" smtClean="0"/>
              <a:t>Outre ces caractéristiques, les courts-circuits peuvent être [4]: </a:t>
            </a:r>
          </a:p>
          <a:p>
            <a:r>
              <a:rPr lang="fr-FR" dirty="0" smtClean="0"/>
              <a:t> </a:t>
            </a:r>
            <a:r>
              <a:rPr lang="fr-FR" b="1" dirty="0" smtClean="0"/>
              <a:t>Monophasés </a:t>
            </a:r>
            <a:r>
              <a:rPr lang="fr-FR" dirty="0" smtClean="0"/>
              <a:t>: 80 % des cas, </a:t>
            </a:r>
          </a:p>
          <a:p>
            <a:r>
              <a:rPr lang="fr-FR" b="1" dirty="0" smtClean="0"/>
              <a:t> Biphasés </a:t>
            </a:r>
            <a:r>
              <a:rPr lang="fr-FR" dirty="0" smtClean="0"/>
              <a:t>: 15 % des cas. Ces défauts dégénèrent souvent en défauts triphasés, </a:t>
            </a:r>
          </a:p>
          <a:p>
            <a:r>
              <a:rPr lang="fr-FR" dirty="0" smtClean="0"/>
              <a:t> </a:t>
            </a:r>
            <a:r>
              <a:rPr lang="fr-FR" b="1" dirty="0" smtClean="0"/>
              <a:t>Triphasés</a:t>
            </a:r>
            <a:r>
              <a:rPr lang="fr-FR" dirty="0" smtClean="0"/>
              <a:t> : 5 % seulement dès l’origine.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00042"/>
            <a:ext cx="1746376" cy="369332"/>
          </a:xfrm>
          <a:prstGeom prst="rect">
            <a:avLst/>
          </a:prstGeom>
        </p:spPr>
        <p:txBody>
          <a:bodyPr wrap="none">
            <a:spAutoFit/>
          </a:bodyPr>
          <a:lstStyle/>
          <a:p>
            <a:r>
              <a:rPr lang="fr-FR" b="1" dirty="0" smtClean="0"/>
              <a:t> Les surtensions </a:t>
            </a:r>
            <a:endParaRPr lang="fr-FR" b="1" dirty="0"/>
          </a:p>
        </p:txBody>
      </p:sp>
      <p:sp>
        <p:nvSpPr>
          <p:cNvPr id="5" name="Rectangle 4"/>
          <p:cNvSpPr/>
          <p:nvPr/>
        </p:nvSpPr>
        <p:spPr>
          <a:xfrm>
            <a:off x="857224" y="1071546"/>
            <a:ext cx="3780394" cy="369332"/>
          </a:xfrm>
          <a:prstGeom prst="rect">
            <a:avLst/>
          </a:prstGeom>
        </p:spPr>
        <p:txBody>
          <a:bodyPr wrap="none">
            <a:spAutoFit/>
          </a:bodyPr>
          <a:lstStyle/>
          <a:p>
            <a:r>
              <a:rPr lang="fr-FR" dirty="0" smtClean="0"/>
              <a:t>Il existe deux classes des surtensions : </a:t>
            </a:r>
            <a:endParaRPr lang="fr-FR" dirty="0"/>
          </a:p>
        </p:txBody>
      </p:sp>
      <p:sp>
        <p:nvSpPr>
          <p:cNvPr id="6" name="Rectangle 5"/>
          <p:cNvSpPr/>
          <p:nvPr/>
        </p:nvSpPr>
        <p:spPr>
          <a:xfrm>
            <a:off x="1000100" y="1643050"/>
            <a:ext cx="6715172" cy="369332"/>
          </a:xfrm>
          <a:prstGeom prst="rect">
            <a:avLst/>
          </a:prstGeom>
        </p:spPr>
        <p:txBody>
          <a:bodyPr wrap="square">
            <a:spAutoFit/>
          </a:bodyPr>
          <a:lstStyle/>
          <a:p>
            <a:r>
              <a:rPr lang="fr-FR" b="1" dirty="0" smtClean="0"/>
              <a:t>* Surtensions par décharges électriques atmosphériques : </a:t>
            </a:r>
            <a:endParaRPr lang="fr-FR" b="1" dirty="0"/>
          </a:p>
        </p:txBody>
      </p:sp>
      <p:sp>
        <p:nvSpPr>
          <p:cNvPr id="7" name="Rectangle 6"/>
          <p:cNvSpPr/>
          <p:nvPr/>
        </p:nvSpPr>
        <p:spPr>
          <a:xfrm>
            <a:off x="928662" y="2357430"/>
            <a:ext cx="3262111" cy="369332"/>
          </a:xfrm>
          <a:prstGeom prst="rect">
            <a:avLst/>
          </a:prstGeom>
        </p:spPr>
        <p:txBody>
          <a:bodyPr wrap="none">
            <a:spAutoFit/>
          </a:bodyPr>
          <a:lstStyle/>
          <a:p>
            <a:r>
              <a:rPr lang="fr-FR" b="1" dirty="0" smtClean="0"/>
              <a:t> * Surtensions de commutation  </a:t>
            </a:r>
            <a:endParaRPr lang="fr-FR" b="1" dirty="0"/>
          </a:p>
        </p:txBody>
      </p:sp>
      <p:sp>
        <p:nvSpPr>
          <p:cNvPr id="8" name="Rectangle 7"/>
          <p:cNvSpPr/>
          <p:nvPr/>
        </p:nvSpPr>
        <p:spPr>
          <a:xfrm>
            <a:off x="285720" y="3143248"/>
            <a:ext cx="1784015" cy="369332"/>
          </a:xfrm>
          <a:prstGeom prst="rect">
            <a:avLst/>
          </a:prstGeom>
        </p:spPr>
        <p:txBody>
          <a:bodyPr wrap="none">
            <a:spAutoFit/>
          </a:bodyPr>
          <a:lstStyle/>
          <a:p>
            <a:r>
              <a:rPr lang="fr-FR" b="1" dirty="0" smtClean="0"/>
              <a:t> Les surcharges  :</a:t>
            </a:r>
            <a:endParaRPr lang="fr-FR" b="1" dirty="0"/>
          </a:p>
        </p:txBody>
      </p:sp>
      <p:sp>
        <p:nvSpPr>
          <p:cNvPr id="9" name="Rectangle 8"/>
          <p:cNvSpPr/>
          <p:nvPr/>
        </p:nvSpPr>
        <p:spPr>
          <a:xfrm>
            <a:off x="428596" y="3571876"/>
            <a:ext cx="8358246" cy="2308324"/>
          </a:xfrm>
          <a:prstGeom prst="rect">
            <a:avLst/>
          </a:prstGeom>
        </p:spPr>
        <p:txBody>
          <a:bodyPr wrap="square">
            <a:spAutoFit/>
          </a:bodyPr>
          <a:lstStyle/>
          <a:p>
            <a:r>
              <a:rPr lang="fr-FR" dirty="0" smtClean="0"/>
              <a:t>La surcharge d’un appareil est caractérisée par un courant supérieur au courant admissible, les origines de surcharges sont :  </a:t>
            </a:r>
          </a:p>
          <a:p>
            <a:r>
              <a:rPr lang="fr-FR" dirty="0" smtClean="0"/>
              <a:t> Les courts-circuits.  </a:t>
            </a:r>
          </a:p>
          <a:p>
            <a:r>
              <a:rPr lang="fr-FR" dirty="0" smtClean="0"/>
              <a:t> Les reports de charge.  </a:t>
            </a:r>
          </a:p>
          <a:p>
            <a:r>
              <a:rPr lang="fr-FR" dirty="0" smtClean="0"/>
              <a:t> Les pointes de consommation.  </a:t>
            </a:r>
          </a:p>
          <a:p>
            <a:r>
              <a:rPr lang="fr-FR" dirty="0" smtClean="0"/>
              <a:t> L’enclenchement des grandes charges.  </a:t>
            </a:r>
          </a:p>
          <a:p>
            <a:r>
              <a:rPr lang="fr-FR" dirty="0" smtClean="0"/>
              <a:t>Les surcharges provoquent des chutes de tension importantes  dans  le réseau et accélère le vieillissement des équipements</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4"/>
            <a:ext cx="2329484" cy="461665"/>
          </a:xfrm>
          <a:prstGeom prst="rect">
            <a:avLst/>
          </a:prstGeom>
        </p:spPr>
        <p:txBody>
          <a:bodyPr wrap="none">
            <a:spAutoFit/>
          </a:bodyPr>
          <a:lstStyle/>
          <a:p>
            <a:r>
              <a:rPr lang="fr-FR" sz="2400" b="1" dirty="0" smtClean="0">
                <a:latin typeface="Times New Roman" pitchFamily="18" charset="0"/>
                <a:cs typeface="Times New Roman" pitchFamily="18" charset="0"/>
              </a:rPr>
              <a:t> Les oscillations </a:t>
            </a:r>
            <a:endParaRPr lang="fr-FR" sz="2400" b="1" dirty="0">
              <a:latin typeface="Times New Roman" pitchFamily="18" charset="0"/>
              <a:cs typeface="Times New Roman" pitchFamily="18" charset="0"/>
            </a:endParaRPr>
          </a:p>
        </p:txBody>
      </p:sp>
      <p:sp>
        <p:nvSpPr>
          <p:cNvPr id="5" name="Rectangle 4"/>
          <p:cNvSpPr/>
          <p:nvPr/>
        </p:nvSpPr>
        <p:spPr>
          <a:xfrm>
            <a:off x="214282" y="642918"/>
            <a:ext cx="2643206" cy="461665"/>
          </a:xfrm>
          <a:prstGeom prst="rect">
            <a:avLst/>
          </a:prstGeom>
        </p:spPr>
        <p:txBody>
          <a:bodyPr wrap="square">
            <a:spAutoFit/>
          </a:bodyPr>
          <a:lstStyle/>
          <a:p>
            <a:r>
              <a:rPr lang="fr-FR" sz="2400" b="1" dirty="0" smtClean="0">
                <a:latin typeface="Times New Roman" pitchFamily="18" charset="0"/>
                <a:cs typeface="Times New Roman" pitchFamily="18" charset="0"/>
              </a:rPr>
              <a:t> Les déséquilibres</a:t>
            </a:r>
            <a:endParaRPr lang="fr-FR" sz="2400" b="1" dirty="0">
              <a:latin typeface="Times New Roman" pitchFamily="18" charset="0"/>
              <a:cs typeface="Times New Roman" pitchFamily="18" charset="0"/>
            </a:endParaRPr>
          </a:p>
        </p:txBody>
      </p:sp>
      <p:sp>
        <p:nvSpPr>
          <p:cNvPr id="6" name="Rectangle 5"/>
          <p:cNvSpPr/>
          <p:nvPr/>
        </p:nvSpPr>
        <p:spPr>
          <a:xfrm>
            <a:off x="0" y="1500174"/>
            <a:ext cx="2193870" cy="369332"/>
          </a:xfrm>
          <a:prstGeom prst="rect">
            <a:avLst/>
          </a:prstGeom>
        </p:spPr>
        <p:txBody>
          <a:bodyPr wrap="none">
            <a:spAutoFit/>
          </a:bodyPr>
          <a:lstStyle/>
          <a:p>
            <a:r>
              <a:rPr lang="fr-FR" b="1" dirty="0" smtClean="0">
                <a:latin typeface="Times New Roman" pitchFamily="18" charset="0"/>
                <a:cs typeface="Times New Roman" pitchFamily="18" charset="0"/>
              </a:rPr>
              <a:t> Nature d’un défaut </a:t>
            </a:r>
            <a:endParaRPr lang="fr-FR" b="1" dirty="0">
              <a:latin typeface="Times New Roman" pitchFamily="18" charset="0"/>
              <a:cs typeface="Times New Roman" pitchFamily="18" charset="0"/>
            </a:endParaRPr>
          </a:p>
        </p:txBody>
      </p:sp>
      <p:sp>
        <p:nvSpPr>
          <p:cNvPr id="7" name="Rectangle 6"/>
          <p:cNvSpPr/>
          <p:nvPr/>
        </p:nvSpPr>
        <p:spPr>
          <a:xfrm>
            <a:off x="500034" y="1928802"/>
            <a:ext cx="7858180" cy="1754326"/>
          </a:xfrm>
          <a:prstGeom prst="rect">
            <a:avLst/>
          </a:prstGeom>
        </p:spPr>
        <p:txBody>
          <a:bodyPr wrap="square">
            <a:spAutoFit/>
          </a:bodyPr>
          <a:lstStyle/>
          <a:p>
            <a:r>
              <a:rPr lang="fr-FR" b="1" dirty="0" smtClean="0"/>
              <a:t>Défaut fugitif   </a:t>
            </a:r>
          </a:p>
          <a:p>
            <a:r>
              <a:rPr lang="fr-FR" dirty="0" smtClean="0"/>
              <a:t>Ce défaut nécessite une coupure très brève du réseau d'alimentation de l'ordre de quelques dixièmes de seconde [5]. </a:t>
            </a:r>
          </a:p>
          <a:p>
            <a:r>
              <a:rPr lang="fr-FR" b="1" dirty="0" smtClean="0"/>
              <a:t> Défaut permanent  </a:t>
            </a:r>
          </a:p>
          <a:p>
            <a:r>
              <a:rPr lang="fr-FR" dirty="0" smtClean="0"/>
              <a:t>Ce  défaut  provoque  un déclenchement définitif  de l’élément de protection. Il  nécessite   l'intervention du personnel d'exploitation.</a:t>
            </a:r>
            <a:endParaRPr lang="fr-FR" dirty="0"/>
          </a:p>
        </p:txBody>
      </p:sp>
      <p:sp>
        <p:nvSpPr>
          <p:cNvPr id="8" name="Rectangle 7"/>
          <p:cNvSpPr/>
          <p:nvPr/>
        </p:nvSpPr>
        <p:spPr>
          <a:xfrm>
            <a:off x="571472" y="3643314"/>
            <a:ext cx="8001056" cy="2862322"/>
          </a:xfrm>
          <a:prstGeom prst="rect">
            <a:avLst/>
          </a:prstGeom>
        </p:spPr>
        <p:txBody>
          <a:bodyPr wrap="square">
            <a:spAutoFit/>
          </a:bodyPr>
          <a:lstStyle/>
          <a:p>
            <a:r>
              <a:rPr lang="fr-FR" b="1" dirty="0" smtClean="0"/>
              <a:t> Défaut auto- extincteur  </a:t>
            </a:r>
          </a:p>
          <a:p>
            <a:r>
              <a:rPr lang="fr-FR" dirty="0" smtClean="0"/>
              <a:t>C'est  le défaut  qui disparu  spontanément  en des temps très courts  sans qu’il provoque  le fonctionnement de la protection. </a:t>
            </a:r>
          </a:p>
          <a:p>
            <a:r>
              <a:rPr lang="fr-FR" b="1" dirty="0" smtClean="0"/>
              <a:t> Défauts semi- permanentent : Ce  défaut  exige  une ou plusieurs coupures relativement longues  de l'ordre de quelques dizaines de secondes. Il ne nécessite plus l'intervention du personnel d'exploitation.    </a:t>
            </a:r>
          </a:p>
          <a:p>
            <a:r>
              <a:rPr lang="fr-FR" b="1" dirty="0" smtClean="0"/>
              <a:t>Au niveau des réseaux aériens de transport de </a:t>
            </a:r>
            <a:r>
              <a:rPr lang="fr-FR" b="1" dirty="0" err="1" smtClean="0"/>
              <a:t>SONELGAZ</a:t>
            </a:r>
            <a:r>
              <a:rPr lang="fr-FR" b="1" dirty="0" smtClean="0"/>
              <a:t>, les défauts sont [5]:    </a:t>
            </a:r>
          </a:p>
          <a:p>
            <a:r>
              <a:rPr lang="fr-FR" b="1" dirty="0" smtClean="0"/>
              <a:t> De 70 à 90% fugitifs. </a:t>
            </a:r>
          </a:p>
          <a:p>
            <a:r>
              <a:rPr lang="fr-FR" b="1" dirty="0" smtClean="0"/>
              <a:t> De 5 à 15% semi permanents. </a:t>
            </a:r>
          </a:p>
          <a:p>
            <a:r>
              <a:rPr lang="fr-FR" b="1" dirty="0" smtClean="0"/>
              <a:t> De 5 à 15% permanents. </a:t>
            </a:r>
            <a:endParaRPr lang="fr-F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42910" y="473594"/>
            <a:ext cx="7715304" cy="552717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5929354" cy="400110"/>
          </a:xfrm>
          <a:prstGeom prst="rect">
            <a:avLst/>
          </a:prstGeom>
        </p:spPr>
        <p:txBody>
          <a:bodyPr wrap="square">
            <a:spAutoFit/>
          </a:bodyPr>
          <a:lstStyle/>
          <a:p>
            <a:r>
              <a:rPr lang="fr-FR" sz="2000" b="1" dirty="0" smtClean="0">
                <a:latin typeface="Times New Roman" pitchFamily="18" charset="0"/>
                <a:cs typeface="Times New Roman" pitchFamily="18" charset="0"/>
              </a:rPr>
              <a:t> Conséquences des défauts sur le réseau électrique </a:t>
            </a:r>
            <a:endParaRPr lang="fr-FR" sz="2000" b="1" dirty="0">
              <a:latin typeface="Times New Roman" pitchFamily="18" charset="0"/>
              <a:cs typeface="Times New Roman" pitchFamily="18" charset="0"/>
            </a:endParaRPr>
          </a:p>
        </p:txBody>
      </p:sp>
      <p:sp>
        <p:nvSpPr>
          <p:cNvPr id="5" name="Rectangle 4"/>
          <p:cNvSpPr/>
          <p:nvPr/>
        </p:nvSpPr>
        <p:spPr>
          <a:xfrm>
            <a:off x="1071538" y="1000108"/>
            <a:ext cx="2763898" cy="400110"/>
          </a:xfrm>
          <a:prstGeom prst="rect">
            <a:avLst/>
          </a:prstGeom>
        </p:spPr>
        <p:txBody>
          <a:bodyPr wrap="none">
            <a:spAutoFit/>
          </a:bodyPr>
          <a:lstStyle/>
          <a:p>
            <a:r>
              <a:rPr lang="fr-FR" sz="2000" dirty="0" smtClean="0">
                <a:latin typeface="Times New Roman" pitchFamily="18" charset="0"/>
                <a:cs typeface="Times New Roman" pitchFamily="18" charset="0"/>
              </a:rPr>
              <a:t>Contraintes thermiques : </a:t>
            </a:r>
            <a:endParaRPr lang="fr-FR" sz="2000" dirty="0">
              <a:latin typeface="Times New Roman" pitchFamily="18" charset="0"/>
              <a:cs typeface="Times New Roman" pitchFamily="18" charset="0"/>
            </a:endParaRPr>
          </a:p>
        </p:txBody>
      </p:sp>
      <p:sp>
        <p:nvSpPr>
          <p:cNvPr id="6" name="Rectangle 5"/>
          <p:cNvSpPr/>
          <p:nvPr/>
        </p:nvSpPr>
        <p:spPr>
          <a:xfrm>
            <a:off x="1142976" y="1643050"/>
            <a:ext cx="2836033" cy="400110"/>
          </a:xfrm>
          <a:prstGeom prst="rect">
            <a:avLst/>
          </a:prstGeom>
        </p:spPr>
        <p:txBody>
          <a:bodyPr wrap="none">
            <a:spAutoFit/>
          </a:bodyPr>
          <a:lstStyle/>
          <a:p>
            <a:r>
              <a:rPr lang="fr-FR" sz="2000" dirty="0" smtClean="0">
                <a:latin typeface="Times New Roman" pitchFamily="18" charset="0"/>
                <a:cs typeface="Times New Roman" pitchFamily="18" charset="0"/>
              </a:rPr>
              <a:t>Contraintes mécaniques : </a:t>
            </a:r>
            <a:endParaRPr lang="fr-FR" sz="2000" dirty="0">
              <a:latin typeface="Times New Roman" pitchFamily="18" charset="0"/>
              <a:cs typeface="Times New Roman" pitchFamily="18" charset="0"/>
            </a:endParaRPr>
          </a:p>
        </p:txBody>
      </p:sp>
      <p:sp>
        <p:nvSpPr>
          <p:cNvPr id="8" name="Rectangle 7"/>
          <p:cNvSpPr/>
          <p:nvPr/>
        </p:nvSpPr>
        <p:spPr>
          <a:xfrm>
            <a:off x="285720" y="2071678"/>
            <a:ext cx="2626104" cy="369332"/>
          </a:xfrm>
          <a:prstGeom prst="rect">
            <a:avLst/>
          </a:prstGeom>
        </p:spPr>
        <p:txBody>
          <a:bodyPr wrap="none">
            <a:spAutoFit/>
          </a:bodyPr>
          <a:lstStyle/>
          <a:p>
            <a:r>
              <a:rPr lang="fr-FR" b="1" dirty="0" smtClean="0"/>
              <a:t> Le système de protection</a:t>
            </a:r>
            <a:endParaRPr lang="fr-FR" b="1" dirty="0"/>
          </a:p>
        </p:txBody>
      </p:sp>
      <p:sp>
        <p:nvSpPr>
          <p:cNvPr id="9" name="Rectangle 8"/>
          <p:cNvSpPr/>
          <p:nvPr/>
        </p:nvSpPr>
        <p:spPr>
          <a:xfrm>
            <a:off x="571472" y="2428868"/>
            <a:ext cx="8001056" cy="923330"/>
          </a:xfrm>
          <a:prstGeom prst="rect">
            <a:avLst/>
          </a:prstGeom>
        </p:spPr>
        <p:txBody>
          <a:bodyPr wrap="square">
            <a:spAutoFit/>
          </a:bodyPr>
          <a:lstStyle/>
          <a:p>
            <a:r>
              <a:rPr lang="fr-FR" dirty="0" smtClean="0"/>
              <a:t>Un système de  protection  consiste d’un  ensemble de  dispositifs destinés à la détection des  défauts et des situations anormales des réseaux afin de commander le déclenchement d’un ou  de plusieurs éléments de coupures</a:t>
            </a:r>
            <a:endParaRPr lang="fr-FR" dirty="0"/>
          </a:p>
        </p:txBody>
      </p:sp>
      <p:sp>
        <p:nvSpPr>
          <p:cNvPr id="10" name="Rectangle 9"/>
          <p:cNvSpPr/>
          <p:nvPr/>
        </p:nvSpPr>
        <p:spPr>
          <a:xfrm>
            <a:off x="357158" y="4357694"/>
            <a:ext cx="2714644" cy="369332"/>
          </a:xfrm>
          <a:prstGeom prst="rect">
            <a:avLst/>
          </a:prstGeom>
        </p:spPr>
        <p:txBody>
          <a:bodyPr wrap="square">
            <a:spAutoFit/>
          </a:bodyPr>
          <a:lstStyle/>
          <a:p>
            <a:r>
              <a:rPr lang="fr-FR" b="1" dirty="0" smtClean="0">
                <a:latin typeface="Times New Roman" pitchFamily="18" charset="0"/>
                <a:cs typeface="Times New Roman" pitchFamily="18" charset="0"/>
              </a:rPr>
              <a:t> Rôle d’une protection </a:t>
            </a:r>
            <a:endParaRPr lang="fr-FR" b="1" dirty="0">
              <a:latin typeface="Times New Roman" pitchFamily="18" charset="0"/>
              <a:cs typeface="Times New Roman" pitchFamily="18" charset="0"/>
            </a:endParaRPr>
          </a:p>
        </p:txBody>
      </p:sp>
      <p:sp>
        <p:nvSpPr>
          <p:cNvPr id="11" name="Rectangle 10"/>
          <p:cNvSpPr/>
          <p:nvPr/>
        </p:nvSpPr>
        <p:spPr>
          <a:xfrm>
            <a:off x="642910" y="4857760"/>
            <a:ext cx="7643866" cy="1477328"/>
          </a:xfrm>
          <a:prstGeom prst="rect">
            <a:avLst/>
          </a:prstGeom>
        </p:spPr>
        <p:txBody>
          <a:bodyPr wrap="square">
            <a:spAutoFit/>
          </a:bodyPr>
          <a:lstStyle/>
          <a:p>
            <a:r>
              <a:rPr lang="fr-FR" dirty="0" smtClean="0"/>
              <a:t>Lorsqu’un défaut ou une perturbation se produit sur un réseau électrique,</a:t>
            </a:r>
          </a:p>
          <a:p>
            <a:pPr>
              <a:buFont typeface="Arial" charset="0"/>
              <a:buChar char="•"/>
            </a:pPr>
            <a:r>
              <a:rPr lang="fr-FR" dirty="0" smtClean="0"/>
              <a:t>il est  indispensable de mettre hors tension la partie en défaut à l’aide d'un système de protection.</a:t>
            </a:r>
          </a:p>
          <a:p>
            <a:pPr>
              <a:buFont typeface="Arial" charset="0"/>
              <a:buChar char="•"/>
            </a:pPr>
            <a:r>
              <a:rPr lang="fr-FR" dirty="0" smtClean="0"/>
              <a:t> Ce dernier aura  pour rôle de limiter les dégâts qui peuvent être causés par le défaut. </a:t>
            </a:r>
            <a:endParaRPr lang="fr-FR" dirty="0"/>
          </a:p>
        </p:txBody>
      </p:sp>
      <p:sp>
        <p:nvSpPr>
          <p:cNvPr id="12" name="Rectangle 11"/>
          <p:cNvSpPr/>
          <p:nvPr/>
        </p:nvSpPr>
        <p:spPr>
          <a:xfrm>
            <a:off x="357158" y="3357562"/>
            <a:ext cx="7000924" cy="1200329"/>
          </a:xfrm>
          <a:prstGeom prst="rect">
            <a:avLst/>
          </a:prstGeom>
        </p:spPr>
        <p:txBody>
          <a:bodyPr wrap="square">
            <a:spAutoFit/>
          </a:bodyPr>
          <a:lstStyle/>
          <a:p>
            <a:r>
              <a:rPr lang="fr-FR" b="1" dirty="0" smtClean="0">
                <a:latin typeface="Times New Roman" pitchFamily="18" charset="0"/>
                <a:cs typeface="Times New Roman" pitchFamily="18" charset="0"/>
              </a:rPr>
              <a:t>Les dispositifs  essentiel dans un système de protection  est : </a:t>
            </a:r>
          </a:p>
          <a:p>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Les relais de protection «  protective </a:t>
            </a:r>
            <a:r>
              <a:rPr lang="fr-FR" dirty="0" err="1" smtClean="0">
                <a:latin typeface="Times New Roman" pitchFamily="18" charset="0"/>
                <a:cs typeface="Times New Roman" pitchFamily="18" charset="0"/>
              </a:rPr>
              <a:t>relays</a:t>
            </a:r>
            <a:r>
              <a:rPr lang="fr-FR" dirty="0" smtClean="0">
                <a:latin typeface="Times New Roman" pitchFamily="18" charset="0"/>
                <a:cs typeface="Times New Roman" pitchFamily="18" charset="0"/>
              </a:rPr>
              <a:t> » PR</a:t>
            </a:r>
          </a:p>
          <a:p>
            <a:r>
              <a:rPr lang="fr-FR" dirty="0" smtClean="0">
                <a:latin typeface="Times New Roman" pitchFamily="18" charset="0"/>
                <a:cs typeface="Times New Roman" pitchFamily="18" charset="0"/>
              </a:rPr>
              <a:t>         Les disjoncteur  « circuits </a:t>
            </a:r>
            <a:r>
              <a:rPr lang="fr-FR" dirty="0" err="1" smtClean="0">
                <a:latin typeface="Times New Roman" pitchFamily="18" charset="0"/>
                <a:cs typeface="Times New Roman" pitchFamily="18" charset="0"/>
              </a:rPr>
              <a:t>breakers</a:t>
            </a:r>
            <a:r>
              <a:rPr lang="fr-FR" dirty="0" smtClean="0">
                <a:latin typeface="Times New Roman" pitchFamily="18" charset="0"/>
                <a:cs typeface="Times New Roman" pitchFamily="18" charset="0"/>
              </a:rPr>
              <a:t> » CB</a:t>
            </a:r>
          </a:p>
          <a:p>
            <a:r>
              <a:rPr lang="fr-FR" b="1"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2092</Words>
  <PresentationFormat>Affichage à l'écran (4:3)</PresentationFormat>
  <Paragraphs>198</Paragraphs>
  <Slides>29</Slides>
  <Notes>5</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GHADBANE</cp:lastModifiedBy>
  <cp:revision>58</cp:revision>
  <dcterms:modified xsi:type="dcterms:W3CDTF">2019-12-01T12:07:47Z</dcterms:modified>
</cp:coreProperties>
</file>