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0" r:id="rId2"/>
  </p:sldMasterIdLst>
  <p:notesMasterIdLst>
    <p:notesMasterId r:id="rId16"/>
  </p:notesMasterIdLst>
  <p:handoutMasterIdLst>
    <p:handoutMasterId r:id="rId17"/>
  </p:handoutMasterIdLst>
  <p:sldIdLst>
    <p:sldId id="278" r:id="rId3"/>
    <p:sldId id="300" r:id="rId4"/>
    <p:sldId id="279" r:id="rId5"/>
    <p:sldId id="281" r:id="rId6"/>
    <p:sldId id="282" r:id="rId7"/>
    <p:sldId id="284" r:id="rId8"/>
    <p:sldId id="285" r:id="rId9"/>
    <p:sldId id="301" r:id="rId10"/>
    <p:sldId id="294" r:id="rId11"/>
    <p:sldId id="290" r:id="rId12"/>
    <p:sldId id="295" r:id="rId13"/>
    <p:sldId id="298" r:id="rId14"/>
    <p:sldId id="299" r:id="rId15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192">
          <p15:clr>
            <a:srgbClr val="A4A3A4"/>
          </p15:clr>
        </p15:guide>
        <p15:guide id="5" orient="horz" pos="1072">
          <p15:clr>
            <a:srgbClr val="A4A3A4"/>
          </p15:clr>
        </p15:guide>
        <p15:guide id="6" pos="3839">
          <p15:clr>
            <a:srgbClr val="A4A3A4"/>
          </p15:clr>
        </p15:guide>
        <p15:guide id="7" pos="704">
          <p15:clr>
            <a:srgbClr val="A4A3A4"/>
          </p15:clr>
        </p15:guide>
        <p15:guide id="8" pos="71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9BBB59"/>
    <a:srgbClr val="CCC534"/>
    <a:srgbClr val="F4EE00"/>
    <a:srgbClr val="943634"/>
    <a:srgbClr val="B79249"/>
    <a:srgbClr val="4F81BD"/>
    <a:srgbClr val="FF0066"/>
    <a:srgbClr val="000000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Style foncé 1 - Accentuation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6" autoAdjust="0"/>
    <p:restoredTop sz="79751" autoAdjust="0"/>
  </p:normalViewPr>
  <p:slideViewPr>
    <p:cSldViewPr showGuides="1">
      <p:cViewPr varScale="1">
        <p:scale>
          <a:sx n="41" d="100"/>
          <a:sy n="41" d="100"/>
        </p:scale>
        <p:origin x="1013" y="38"/>
      </p:cViewPr>
      <p:guideLst>
        <p:guide orient="horz" pos="2160"/>
        <p:guide orient="horz" pos="945"/>
        <p:guide orient="horz" pos="3888"/>
        <p:guide orient="horz" pos="192"/>
        <p:guide orient="horz" pos="1072"/>
        <p:guide pos="3839"/>
        <p:guide pos="704"/>
        <p:guide pos="71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>
              <a:solidFill>
                <a:schemeClr val="tx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3C59C-4E16-4A64-A766-34DB213E11B3}" type="datetimeFigureOut">
              <a:rPr lang="fr-FR">
                <a:solidFill>
                  <a:schemeClr val="tx2"/>
                </a:solidFill>
              </a:rPr>
              <a:pPr/>
              <a:t>25/09/2022</a:t>
            </a:fld>
            <a:endParaRPr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77566-CD65-4859-9FA1-43956DC85B8C}" type="slidenum">
              <a:rPr>
                <a:solidFill>
                  <a:schemeClr val="tx2"/>
                </a:solidFill>
              </a:rPr>
              <a:pPr/>
              <a:t>‹N°›</a:t>
            </a:fld>
            <a:endParaRPr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95CF31C-F757-429C-A789-86504F04C3BE}" type="datetimeFigureOut">
              <a:rPr lang="fr-FR"/>
              <a:pPr/>
              <a:t>25/09/2022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8796F01-7154-41E0-B48B-A6921757531A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5467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où elles identifient les rôles de quelques agents clés nécessaires pour la gestion de la plate-forme, et spécifient le contenu du langage de gestion des agents et l'ontologie du langage.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9013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600" b="0" i="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 JADE comprend deux composantes de base :</a:t>
            </a:r>
            <a:endParaRPr kumimoji="0" lang="fr-FR" sz="1200" b="0" i="0" u="none" strike="noStrike" cap="none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r-FR" sz="1200" b="0" i="0" u="none" strike="noStrike" cap="none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o les agents JADE peuvent “vivre” et  ça doit être active dans une machine donnée/ spécifié avant qu'un agent ou plus peut être exécuté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+mn-ea"/>
                <a:cs typeface="Arial" pitchFamily="34" charset="0"/>
              </a:rPr>
              <a:t>2.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que le programmeur utilise (directement ou par les spécialisés) pour développer ses agents.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cs typeface="Arial" pitchFamily="34" charset="0"/>
              </a:rPr>
              <a:t>3.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qui permit une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administration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et un control d’activité des agents en cours d’exécution.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cap="none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4365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 application JADE est une plateforme déployée sur une ou plusieurs machines </a:t>
            </a:r>
          </a:p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plateforme héberge un ensemble d’agents, identifiés de manière unique, pouvant communiquer de manière bidirectionnelle entre eux</a:t>
            </a:r>
          </a:p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600" b="0" i="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Conteneur :La distribution de ces réceptacles à travers un réseau d'ordinateurs est permise, à condition que la communication RMI entre leurs hôtes soit conservée. Un réceptacle léger spécial est implémenté pour l'exécution des agents dans un navigateur Web.</a:t>
            </a:r>
            <a:endParaRPr lang="fr-FR" altLang="fr-F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fr-FR" altLang="fr-F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Conteneur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altLang="fr-F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répartition des messages ACL reçus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altLang="fr-F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routage des messages </a:t>
            </a:r>
            <a:r>
              <a:rPr lang="fr-FR" sz="1600" b="0" i="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selon le champ de destination (</a:t>
            </a:r>
            <a:r>
              <a:rPr lang="fr-FR" sz="1600" b="0" i="0" kern="1200" dirty="0" err="1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receiver</a:t>
            </a:r>
            <a:r>
              <a:rPr lang="fr-FR" sz="1600" b="0" i="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fr-FR" altLang="fr-F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600" b="0" i="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dépôt des messages dans les files de messages privées des agents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altLang="fr-F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gestion des messages vers l'extérieur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1600" b="0" i="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Pour les messages vers l'extérieur, le réceptacle d'agents maintient assez d'information pour chercher l'emplacement de l'agent récepteur et pour choisir une méthode de transport convenable pour expédier le message ACL.</a:t>
            </a:r>
            <a:endParaRPr lang="fr-FR" altLang="fr-F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1942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AMS On peut l’appeler aussi service de la plateforme</a:t>
            </a:r>
          </a:p>
          <a:p>
            <a:r>
              <a:rPr lang="fr-FR" dirty="0" smtClean="0"/>
              <a:t>Fait</a:t>
            </a:r>
            <a:r>
              <a:rPr lang="fr-FR" baseline="0" dirty="0" smtClean="0"/>
              <a:t> une correspondance entre l’agent et l’AID</a:t>
            </a:r>
          </a:p>
          <a:p>
            <a:r>
              <a:rPr lang="fr-FR" sz="1600" b="0" i="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L'interface du DF (Facilitateur d'Annuaire) est lancée à partir du menu du RMA</a:t>
            </a:r>
          </a:p>
          <a:p>
            <a:r>
              <a:rPr lang="fr-FR" sz="1600" b="0" i="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Le DF</a:t>
            </a:r>
            <a:r>
              <a:rPr lang="fr-FR" sz="1600" b="0" i="0" kern="12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et l’AMS se trouve que dans le conteneur principal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73905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67833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b="0" i="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Lorsqu'un agent souhaite envoyer un message, il doit créer un nouvel objet </a:t>
            </a:r>
            <a:r>
              <a:rPr lang="fr-FR" sz="1600" b="0" i="0" kern="1200" dirty="0" err="1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ACLMessage</a:t>
            </a:r>
            <a:r>
              <a:rPr lang="fr-FR" sz="1600" b="0" i="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, compléter ces champs avec des valeurs appropriées et enfin appeler la méthode </a:t>
            </a:r>
            <a:r>
              <a:rPr lang="fr-FR" sz="1600" b="0" i="0" kern="1200" dirty="0" err="1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send</a:t>
            </a:r>
            <a:r>
              <a:rPr lang="fr-FR" sz="1600" b="0" i="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(). Lorsqu'un agent souhaite recevoir un message, il doit employer la méthode </a:t>
            </a:r>
            <a:r>
              <a:rPr lang="fr-FR" sz="1600" b="0" i="0" kern="1200" dirty="0" err="1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receive</a:t>
            </a:r>
            <a:r>
              <a:rPr lang="fr-FR" sz="1600" b="0" i="0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()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La communication entre les agents ne se fait que par des messages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5503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162" y="2130430"/>
            <a:ext cx="10360501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4B4A1-D111-40F3-845F-57A55A826C7F}" type="datetime1">
              <a:rPr lang="fr-FR" smtClean="0"/>
              <a:t>25/09/2022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1749-5625-4E68-8937-43DC0606E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921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41A8-B576-448C-8141-37CF8058D87E}" type="datetime1">
              <a:rPr lang="fr-FR" smtClean="0"/>
              <a:t>25/09/2022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5AD9-787D-40FA-8A4D-16A055B9AF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326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1780415" y="274643"/>
            <a:ext cx="3654531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12590" y="274643"/>
            <a:ext cx="1076468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D24-88DA-4700-890E-B381D7477257}" type="datetime1">
              <a:rPr lang="fr-FR" smtClean="0"/>
              <a:t>25/09/2022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5AD9-787D-40FA-8A4D-16A055B9AF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02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E2558-BF87-456A-A82F-56AEAA8B95E8}" type="datetime1">
              <a:rPr lang="fr-FR" smtClean="0"/>
              <a:t>25/09/2022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BA0E-20D0-4E7C-B286-26C960A678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155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2833" y="4406905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9605-6360-48CF-B1B7-8043C3B80BF1}" type="datetime1">
              <a:rPr lang="fr-FR" smtClean="0"/>
              <a:t>25/09/2022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1749-5625-4E68-8937-43DC0606E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836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12589" y="1600205"/>
            <a:ext cx="720960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225341" y="1600205"/>
            <a:ext cx="720960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3BCB-CF96-4117-8992-D928CB4C340F}" type="datetime1">
              <a:rPr lang="fr-FR" smtClean="0"/>
              <a:t>25/09/2022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716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2351F-7A27-4564-AE74-11629B3DB931}" type="datetime1">
              <a:rPr lang="fr-FR" smtClean="0"/>
              <a:t>25/09/2022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094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BC47-D772-4546-8D8D-2C62106970EE}" type="datetime1">
              <a:rPr lang="fr-FR" smtClean="0"/>
              <a:t>25/09/2022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9793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333AD-2FE2-4656-8F99-9DBF66518502}" type="datetime1">
              <a:rPr lang="fr-FR" smtClean="0"/>
              <a:t>25/09/2022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573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445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5492" y="273055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445" y="1435103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E281A-63E5-452D-A7E6-D4424045755C}" type="datetime1">
              <a:rPr lang="fr-FR" smtClean="0"/>
              <a:t>25/09/2022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B78A-01B4-41F2-96B0-677A4A28283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42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8E4F-31F7-4D9F-A362-BDF2086DAA14}" type="datetime1">
              <a:rPr lang="fr-FR" smtClean="0"/>
              <a:t>25/09/2022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B78A-01B4-41F2-96B0-677A4A28283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68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441" y="1600205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441" y="6356355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B4055-2975-4732-8F7B-899432A0C1C6}" type="datetime1">
              <a:rPr lang="fr-FR" smtClean="0"/>
              <a:t>25/09/2022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4515" y="6356355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5326" y="6356355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7DED6-D4C7-42EE-AB49-D2E39E64FDE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052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263472"/>
            <a:ext cx="12188825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>
                <a:latin typeface="Bell MT" panose="02020503060305020303" pitchFamily="18" charset="0"/>
              </a:rPr>
              <a:t>JADE</a:t>
            </a:r>
            <a:r>
              <a:rPr lang="fr-FR" dirty="0" smtClean="0">
                <a:latin typeface="Bell MT" panose="02020503060305020303" pitchFamily="18" charset="0"/>
              </a:rPr>
              <a:t/>
            </a:r>
            <a:br>
              <a:rPr lang="fr-FR" dirty="0" smtClean="0">
                <a:latin typeface="Bell MT" panose="02020503060305020303" pitchFamily="18" charset="0"/>
              </a:rPr>
            </a:br>
            <a:r>
              <a:rPr lang="fr-FR" dirty="0" smtClean="0">
                <a:latin typeface="Bell MT" panose="02020503060305020303" pitchFamily="18" charset="0"/>
              </a:rPr>
              <a:t>J</a:t>
            </a:r>
            <a:r>
              <a:rPr lang="fr-FR" sz="4000" dirty="0">
                <a:latin typeface="Bell MT" panose="02020503060305020303" pitchFamily="18" charset="0"/>
              </a:rPr>
              <a:t>ava Agent Development Framework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6326" y="2901228"/>
            <a:ext cx="5336172" cy="3168352"/>
          </a:xfrm>
          <a:prstGeom prst="rect">
            <a:avLst/>
          </a:prstGeom>
        </p:spPr>
      </p:pic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1749-5625-4E68-8937-43DC0606ED0B}" type="slidenum">
              <a:rPr lang="fr-FR" smtClean="0"/>
              <a:t>1</a:t>
            </a:fld>
            <a:endParaRPr lang="fr-FR"/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33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08370"/>
            <a:ext cx="12188825" cy="68857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b="1" dirty="0" smtClean="0">
                <a:latin typeface="Bell MT" panose="02020503060305020303" pitchFamily="18" charset="0"/>
              </a:rPr>
              <a:t/>
            </a:r>
            <a:br>
              <a:rPr lang="fr-FR" b="1" dirty="0" smtClean="0">
                <a:latin typeface="Bell MT" panose="02020503060305020303" pitchFamily="18" charset="0"/>
              </a:rPr>
            </a:br>
            <a:r>
              <a:rPr lang="fr-FR" b="1" dirty="0" smtClean="0">
                <a:latin typeface="Bell MT" panose="02020503060305020303" pitchFamily="18" charset="0"/>
              </a:rPr>
              <a:t>Agents JADE</a:t>
            </a:r>
            <a:br>
              <a:rPr lang="fr-FR" b="1" dirty="0" smtClean="0">
                <a:latin typeface="Bell MT" panose="02020503060305020303" pitchFamily="18" charset="0"/>
              </a:rPr>
            </a:br>
            <a:endParaRPr lang="fr-FR" b="1" dirty="0">
              <a:latin typeface="Bell MT" panose="02020503060305020303" pitchFamily="18" charset="0"/>
            </a:endParaRP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796D-1CE6-4A7C-B8E8-A59D42153E79}" type="datetime1">
              <a:rPr lang="fr-FR" smtClean="0"/>
              <a:t>25/09/2022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0" y="1229545"/>
            <a:ext cx="111746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0000"/>
                </a:solidFill>
                <a:latin typeface="Bell MT" panose="02020503060305020303" pitchFamily="18" charset="0"/>
              </a:rPr>
              <a:t>1 agent = 1 thread implémenté en JAVA selon API </a:t>
            </a:r>
            <a:r>
              <a:rPr lang="fr-FR" sz="2800" dirty="0" smtClean="0">
                <a:solidFill>
                  <a:srgbClr val="000000"/>
                </a:solidFill>
                <a:latin typeface="Bell MT" panose="02020503060305020303" pitchFamily="18" charset="0"/>
              </a:rPr>
              <a:t>JADE</a:t>
            </a:r>
          </a:p>
          <a:p>
            <a:r>
              <a:rPr lang="fr-FR" altLang="fr-FR" sz="2800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hérite de la classe Agent </a:t>
            </a:r>
            <a:r>
              <a:rPr lang="fr-FR" altLang="fr-FR" sz="2800" i="1" dirty="0" err="1" smtClean="0">
                <a:solidFill>
                  <a:srgbClr val="00AF00"/>
                </a:solidFill>
                <a:latin typeface="Bell MT" panose="02020503060305020303" pitchFamily="18" charset="0"/>
              </a:rPr>
              <a:t>jade.core.Agent</a:t>
            </a:r>
            <a:endParaRPr lang="fr-FR" sz="2800" dirty="0">
              <a:solidFill>
                <a:srgbClr val="000000"/>
              </a:solidFill>
              <a:latin typeface="Bell MT" panose="02020503060305020303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2244974"/>
            <a:ext cx="129212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0000"/>
                </a:solidFill>
                <a:latin typeface="Bell MT" panose="02020503060305020303" pitchFamily="18" charset="0"/>
              </a:rPr>
              <a:t>Exécute un ensemble d’actions. Les actions sont regroupées en comportements (</a:t>
            </a:r>
            <a:r>
              <a:rPr lang="fr-FR" sz="2800" i="1" dirty="0" err="1" smtClean="0">
                <a:solidFill>
                  <a:srgbClr val="000000"/>
                </a:solidFill>
                <a:latin typeface="Bell MT" panose="02020503060305020303" pitchFamily="18" charset="0"/>
              </a:rPr>
              <a:t>behaviour</a:t>
            </a:r>
            <a:r>
              <a:rPr lang="fr-FR" sz="2800" dirty="0" smtClean="0">
                <a:solidFill>
                  <a:srgbClr val="000000"/>
                </a:solidFill>
                <a:latin typeface="Bell MT" panose="02020503060305020303" pitchFamily="18" charset="0"/>
              </a:rPr>
              <a:t>); Différents </a:t>
            </a:r>
            <a:r>
              <a:rPr lang="fr-FR" sz="2800" dirty="0">
                <a:solidFill>
                  <a:srgbClr val="000000"/>
                </a:solidFill>
                <a:latin typeface="Bell MT" panose="02020503060305020303" pitchFamily="18" charset="0"/>
              </a:rPr>
              <a:t>types de comportements : parallèle, composite, cyclique</a:t>
            </a:r>
          </a:p>
          <a:p>
            <a:endParaRPr lang="fr-FR" sz="2800" dirty="0">
              <a:latin typeface="Bell MT" panose="02020503060305020303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3299420"/>
            <a:ext cx="114575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altLang="fr-FR" sz="2800" dirty="0">
                <a:latin typeface="Bell MT" panose="02020503060305020303" pitchFamily="18" charset="0"/>
                <a:cs typeface="Times New Roman" panose="02020603050405020304" pitchFamily="18" charset="0"/>
              </a:rPr>
              <a:t>Possibilité de </a:t>
            </a:r>
            <a:r>
              <a:rPr lang="fr-FR" altLang="fr-FR" sz="2800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s’inscrire</a:t>
            </a:r>
            <a:r>
              <a:rPr lang="fr-FR" altLang="fr-FR" sz="2800" dirty="0">
                <a:latin typeface="Bell MT" panose="02020503060305020303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800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et Rechercher/Offrir un service</a:t>
            </a:r>
            <a:endParaRPr lang="fr-FR" altLang="fr-FR" sz="2800" dirty="0">
              <a:latin typeface="Bell MT" panose="020205030603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3853209"/>
            <a:ext cx="94403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altLang="fr-FR" sz="2800" dirty="0">
                <a:latin typeface="Bell MT" panose="02020503060305020303" pitchFamily="18" charset="0"/>
                <a:cs typeface="Times New Roman" panose="02020603050405020304" pitchFamily="18" charset="0"/>
              </a:rPr>
              <a:t>Méthode </a:t>
            </a:r>
            <a:r>
              <a:rPr lang="fr-FR" altLang="fr-FR" sz="2800" i="1" dirty="0">
                <a:latin typeface="Bell MT" panose="02020503060305020303" pitchFamily="18" charset="0"/>
                <a:cs typeface="Times New Roman" panose="02020603050405020304" pitchFamily="18" charset="0"/>
              </a:rPr>
              <a:t>setup() </a:t>
            </a:r>
            <a:r>
              <a:rPr lang="fr-FR" altLang="fr-FR" sz="2800" dirty="0">
                <a:latin typeface="Bell MT" panose="02020503060305020303" pitchFamily="18" charset="0"/>
                <a:cs typeface="Times New Roman" panose="02020603050405020304" pitchFamily="18" charset="0"/>
              </a:rPr>
              <a:t>invoquée dès la création de </a:t>
            </a:r>
            <a:r>
              <a:rPr lang="fr-FR" altLang="fr-FR" sz="2800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l’agent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altLang="fr-FR" sz="2800" dirty="0">
                <a:latin typeface="Bell MT" panose="02020503060305020303" pitchFamily="18" charset="0"/>
                <a:cs typeface="Times New Roman" panose="02020603050405020304" pitchFamily="18" charset="0"/>
              </a:rPr>
              <a:t>ajouter des comportements à l’agent </a:t>
            </a:r>
            <a:r>
              <a:rPr lang="fr-FR" altLang="fr-FR" sz="2800" i="1" dirty="0" err="1">
                <a:latin typeface="Bell MT" panose="02020503060305020303" pitchFamily="18" charset="0"/>
                <a:cs typeface="Times New Roman" panose="02020603050405020304" pitchFamily="18" charset="0"/>
              </a:rPr>
              <a:t>addBehaviour</a:t>
            </a:r>
            <a:r>
              <a:rPr lang="fr-FR" altLang="fr-FR" sz="2800" dirty="0">
                <a:latin typeface="Bell MT" panose="02020503060305020303" pitchFamily="18" charset="0"/>
                <a:cs typeface="Times New Roman" panose="02020603050405020304" pitchFamily="18" charset="0"/>
              </a:rPr>
              <a:t>()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altLang="fr-FR" sz="2800" dirty="0">
                <a:latin typeface="Bell MT" panose="02020503060305020303" pitchFamily="18" charset="0"/>
                <a:cs typeface="Times New Roman" panose="02020603050405020304" pitchFamily="18" charset="0"/>
              </a:rPr>
              <a:t>l’inscrire auprès du DF </a:t>
            </a:r>
            <a:r>
              <a:rPr lang="fr-FR" altLang="fr-FR" sz="2800" i="1" dirty="0" err="1">
                <a:latin typeface="Bell MT" panose="02020503060305020303" pitchFamily="18" charset="0"/>
                <a:cs typeface="Times New Roman" panose="02020603050405020304" pitchFamily="18" charset="0"/>
              </a:rPr>
              <a:t>DFService.register</a:t>
            </a:r>
            <a:r>
              <a:rPr lang="fr-FR" altLang="fr-FR" sz="2800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()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5238204"/>
            <a:ext cx="1274885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altLang="fr-FR" sz="2800" dirty="0">
                <a:latin typeface="Bell MT" panose="02020503060305020303" pitchFamily="18" charset="0"/>
                <a:cs typeface="Times New Roman" panose="02020603050405020304" pitchFamily="18" charset="0"/>
              </a:rPr>
              <a:t>Méthode </a:t>
            </a:r>
            <a:r>
              <a:rPr lang="fr-FR" altLang="fr-FR" sz="2800" i="1" dirty="0" err="1">
                <a:latin typeface="Bell MT" panose="02020503060305020303" pitchFamily="18" charset="0"/>
                <a:cs typeface="Times New Roman" panose="02020603050405020304" pitchFamily="18" charset="0"/>
              </a:rPr>
              <a:t>takedown</a:t>
            </a:r>
            <a:r>
              <a:rPr lang="fr-FR" altLang="fr-FR" sz="2800" i="1" dirty="0">
                <a:latin typeface="Bell MT" panose="02020503060305020303" pitchFamily="18" charset="0"/>
                <a:cs typeface="Times New Roman" panose="02020603050405020304" pitchFamily="18" charset="0"/>
              </a:rPr>
              <a:t>() </a:t>
            </a:r>
            <a:r>
              <a:rPr lang="fr-FR" altLang="fr-FR" sz="2800" dirty="0">
                <a:latin typeface="Bell MT" panose="02020503060305020303" pitchFamily="18" charset="0"/>
                <a:cs typeface="Times New Roman" panose="02020603050405020304" pitchFamily="18" charset="0"/>
              </a:rPr>
              <a:t>invoquée avant qu’un agent ne quitte la plateforme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altLang="fr-FR" sz="2800" dirty="0">
                <a:latin typeface="Bell MT" panose="02020503060305020303" pitchFamily="18" charset="0"/>
                <a:cs typeface="Times New Roman" panose="02020603050405020304" pitchFamily="18" charset="0"/>
              </a:rPr>
              <a:t>Demander au DF de supprimer les services qui ont été inscrits par </a:t>
            </a:r>
            <a:r>
              <a:rPr lang="fr-FR" altLang="fr-FR" sz="2800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l’agent </a:t>
            </a:r>
            <a:endParaRPr lang="fr-FR" altLang="fr-FR" sz="2800" dirty="0">
              <a:latin typeface="Bell MT" panose="02020503060305020303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fr-FR" altLang="fr-FR" sz="2800" dirty="0">
                <a:latin typeface="Bell MT" panose="02020503060305020303" pitchFamily="18" charset="0"/>
                <a:cs typeface="Times New Roman" panose="02020603050405020304" pitchFamily="18" charset="0"/>
              </a:rPr>
              <a:t>Finir de traiter les messages reçus… </a:t>
            </a:r>
          </a:p>
          <a:p>
            <a:endParaRPr lang="fr-FR" altLang="fr-FR" sz="2800" dirty="0">
              <a:latin typeface="Bell MT" panose="0202050306030502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6502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1" grpId="1"/>
      <p:bldP spid="13" grpId="0"/>
      <p:bldP spid="13" grpId="1"/>
      <p:bldP spid="14" grpId="0"/>
      <p:bldP spid="14" grpId="1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93238"/>
            <a:ext cx="12188825" cy="59511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b="1" dirty="0" smtClean="0">
                <a:latin typeface="Bell MT" panose="02020503060305020303" pitchFamily="18" charset="0"/>
              </a:rPr>
              <a:t>Agents et communication </a:t>
            </a:r>
            <a:endParaRPr lang="fr-FR" b="1" dirty="0">
              <a:latin typeface="Bell MT" panose="02020503060305020303" pitchFamily="18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1" y="977932"/>
            <a:ext cx="121888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>
                <a:latin typeface="Bell MT" panose="02020503060305020303" pitchFamily="18" charset="0"/>
              </a:rPr>
              <a:t>Le langage de Communication </a:t>
            </a:r>
            <a:r>
              <a:rPr lang="fr-FR" sz="2800" dirty="0" smtClean="0">
                <a:latin typeface="Bell MT" panose="02020503060305020303" pitchFamily="18" charset="0"/>
              </a:rPr>
              <a:t>est </a:t>
            </a:r>
            <a:r>
              <a:rPr lang="fr-FR" sz="2800" dirty="0">
                <a:latin typeface="Bell MT" panose="02020503060305020303" pitchFamily="18" charset="0"/>
              </a:rPr>
              <a:t>FIPA-ACL</a:t>
            </a:r>
            <a:r>
              <a:rPr lang="fr-FR" altLang="fr-FR" sz="2600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(Agent Communication Langage), </a:t>
            </a:r>
          </a:p>
          <a:p>
            <a:r>
              <a:rPr lang="fr-FR" altLang="fr-FR" sz="2600" dirty="0">
                <a:latin typeface="Bell MT" panose="02020503060305020303" pitchFamily="18" charset="0"/>
                <a:cs typeface="Times New Roman" panose="02020603050405020304" pitchFamily="18" charset="0"/>
              </a:rPr>
              <a:t>e</a:t>
            </a:r>
            <a:r>
              <a:rPr lang="fr-FR" altLang="fr-FR" sz="2600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t en mode asynchrone</a:t>
            </a:r>
            <a:endParaRPr lang="fr-FR" altLang="fr-FR" sz="2600" dirty="0">
              <a:latin typeface="Bell MT" panose="02020503060305020303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" name="Groupe 17"/>
          <p:cNvGrpSpPr/>
          <p:nvPr/>
        </p:nvGrpSpPr>
        <p:grpSpPr>
          <a:xfrm>
            <a:off x="7204557" y="3553174"/>
            <a:ext cx="757659" cy="1940428"/>
            <a:chOff x="6382444" y="3389523"/>
            <a:chExt cx="1152128" cy="1976016"/>
          </a:xfrm>
        </p:grpSpPr>
        <p:sp>
          <p:nvSpPr>
            <p:cNvPr id="12" name="Rectangle 11"/>
            <p:cNvSpPr/>
            <p:nvPr/>
          </p:nvSpPr>
          <p:spPr>
            <a:xfrm>
              <a:off x="6382444" y="4645459"/>
              <a:ext cx="1152128" cy="720080"/>
            </a:xfrm>
            <a:prstGeom prst="rect">
              <a:avLst/>
            </a:prstGeom>
            <a:noFill/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382444" y="3922903"/>
              <a:ext cx="1152128" cy="720080"/>
            </a:xfrm>
            <a:prstGeom prst="rect">
              <a:avLst/>
            </a:prstGeom>
            <a:noFill/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5" name="Connecteur droit 14"/>
            <p:cNvCxnSpPr/>
            <p:nvPr/>
          </p:nvCxnSpPr>
          <p:spPr>
            <a:xfrm>
              <a:off x="6382444" y="3389523"/>
              <a:ext cx="0" cy="533380"/>
            </a:xfrm>
            <a:prstGeom prst="line">
              <a:avLst/>
            </a:prstGeom>
            <a:ln w="28575"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>
              <a:off x="7534572" y="3389523"/>
              <a:ext cx="0" cy="533380"/>
            </a:xfrm>
            <a:prstGeom prst="line">
              <a:avLst/>
            </a:prstGeom>
            <a:ln w="28575"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Connecteur en arc 23"/>
          <p:cNvCxnSpPr/>
          <p:nvPr/>
        </p:nvCxnSpPr>
        <p:spPr>
          <a:xfrm rot="16200000" flipH="1">
            <a:off x="1545703" y="4446565"/>
            <a:ext cx="614627" cy="254587"/>
          </a:xfrm>
          <a:prstGeom prst="curvedConnector5">
            <a:avLst>
              <a:gd name="adj1" fmla="val -53133"/>
              <a:gd name="adj2" fmla="val 872589"/>
              <a:gd name="adj3" fmla="val 137193"/>
            </a:avLst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e 68"/>
          <p:cNvGrpSpPr/>
          <p:nvPr/>
        </p:nvGrpSpPr>
        <p:grpSpPr>
          <a:xfrm>
            <a:off x="1701924" y="3140968"/>
            <a:ext cx="5976663" cy="3011428"/>
            <a:chOff x="1773933" y="3009860"/>
            <a:chExt cx="5400601" cy="2689427"/>
          </a:xfrm>
        </p:grpSpPr>
        <p:cxnSp>
          <p:nvCxnSpPr>
            <p:cNvPr id="49" name="Connecteur droit avec flèche 48"/>
            <p:cNvCxnSpPr/>
            <p:nvPr/>
          </p:nvCxnSpPr>
          <p:spPr>
            <a:xfrm>
              <a:off x="7174534" y="3017784"/>
              <a:ext cx="0" cy="420116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/>
            <p:nvPr/>
          </p:nvCxnSpPr>
          <p:spPr>
            <a:xfrm flipH="1">
              <a:off x="1773933" y="4652790"/>
              <a:ext cx="1" cy="1046497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1773934" y="5683223"/>
              <a:ext cx="4214039" cy="0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56"/>
            <p:cNvCxnSpPr/>
            <p:nvPr/>
          </p:nvCxnSpPr>
          <p:spPr>
            <a:xfrm flipV="1">
              <a:off x="5987973" y="3009860"/>
              <a:ext cx="0" cy="2673275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/>
            <p:cNvCxnSpPr/>
            <p:nvPr/>
          </p:nvCxnSpPr>
          <p:spPr>
            <a:xfrm>
              <a:off x="5987973" y="3017784"/>
              <a:ext cx="1186561" cy="0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ZoneTexte 60"/>
          <p:cNvSpPr txBox="1"/>
          <p:nvPr/>
        </p:nvSpPr>
        <p:spPr>
          <a:xfrm>
            <a:off x="2121616" y="5672645"/>
            <a:ext cx="3473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Bell MT" panose="02020503060305020303" pitchFamily="18" charset="0"/>
              </a:rPr>
              <a:t>Envoie de message à Imad</a:t>
            </a:r>
            <a:endParaRPr lang="fr-FR" dirty="0">
              <a:latin typeface="Bell MT" panose="02020503060305020303" pitchFamily="18" charset="0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270407" y="4064254"/>
            <a:ext cx="1040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Bell MT" panose="02020503060305020303" pitchFamily="18" charset="0"/>
              </a:rPr>
              <a:t>Agent </a:t>
            </a:r>
          </a:p>
          <a:p>
            <a:r>
              <a:rPr lang="fr-FR" dirty="0" smtClean="0">
                <a:latin typeface="Bell MT" panose="02020503060305020303" pitchFamily="18" charset="0"/>
              </a:rPr>
              <a:t>Asma</a:t>
            </a:r>
            <a:endParaRPr lang="fr-FR" dirty="0">
              <a:latin typeface="Bell MT" panose="02020503060305020303" pitchFamily="18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7978501" y="4945184"/>
            <a:ext cx="1040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latin typeface="Bell MT" panose="02020503060305020303" pitchFamily="18" charset="0"/>
              </a:rPr>
              <a:t>Agent </a:t>
            </a:r>
          </a:p>
          <a:p>
            <a:pPr algn="ctr"/>
            <a:r>
              <a:rPr lang="fr-FR" dirty="0" smtClean="0">
                <a:latin typeface="Bell MT" panose="02020503060305020303" pitchFamily="18" charset="0"/>
              </a:rPr>
              <a:t>Imad</a:t>
            </a:r>
            <a:endParaRPr lang="fr-FR" dirty="0">
              <a:latin typeface="Bell MT" panose="02020503060305020303" pitchFamily="18" charset="0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2121869" y="4091676"/>
            <a:ext cx="17452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Bell MT" panose="02020503060305020303" pitchFamily="18" charset="0"/>
              </a:rPr>
              <a:t>Préparation </a:t>
            </a:r>
          </a:p>
          <a:p>
            <a:r>
              <a:rPr lang="fr-FR" dirty="0" smtClean="0">
                <a:latin typeface="Bell MT" panose="02020503060305020303" pitchFamily="18" charset="0"/>
              </a:rPr>
              <a:t>de message</a:t>
            </a:r>
            <a:endParaRPr lang="fr-FR" dirty="0">
              <a:latin typeface="Bell MT" panose="02020503060305020303" pitchFamily="18" charset="0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8054816" y="3000608"/>
            <a:ext cx="32941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Bell MT" panose="02020503060305020303" pitchFamily="18" charset="0"/>
              </a:rPr>
              <a:t>Mise en file privée de l’agent Imad</a:t>
            </a:r>
            <a:endParaRPr lang="fr-FR" dirty="0">
              <a:latin typeface="Bell MT" panose="02020503060305020303" pitchFamily="18" charset="0"/>
            </a:endParaRPr>
          </a:p>
        </p:txBody>
      </p:sp>
      <p:cxnSp>
        <p:nvCxnSpPr>
          <p:cNvPr id="81" name="Connecteur en arc 80"/>
          <p:cNvCxnSpPr/>
          <p:nvPr/>
        </p:nvCxnSpPr>
        <p:spPr>
          <a:xfrm rot="16200000" flipH="1">
            <a:off x="8442139" y="4668849"/>
            <a:ext cx="720080" cy="12700"/>
          </a:xfrm>
          <a:prstGeom prst="curvedConnector5">
            <a:avLst>
              <a:gd name="adj1" fmla="val -31746"/>
              <a:gd name="adj2" fmla="val 19934961"/>
              <a:gd name="adj3" fmla="val 131746"/>
            </a:avLst>
          </a:prstGeom>
          <a:ln w="2857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ZoneTexte 83"/>
          <p:cNvSpPr txBox="1"/>
          <p:nvPr/>
        </p:nvSpPr>
        <p:spPr>
          <a:xfrm>
            <a:off x="9225238" y="4059891"/>
            <a:ext cx="19129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Bell MT" panose="02020503060305020303" pitchFamily="18" charset="0"/>
              </a:rPr>
              <a:t>Lecture </a:t>
            </a:r>
          </a:p>
          <a:p>
            <a:r>
              <a:rPr lang="fr-FR" dirty="0" smtClean="0">
                <a:latin typeface="Bell MT" panose="02020503060305020303" pitchFamily="18" charset="0"/>
              </a:rPr>
              <a:t>et traitement </a:t>
            </a:r>
          </a:p>
          <a:p>
            <a:r>
              <a:rPr lang="fr-FR" dirty="0" smtClean="0">
                <a:latin typeface="Bell MT" panose="02020503060305020303" pitchFamily="18" charset="0"/>
              </a:rPr>
              <a:t>de message</a:t>
            </a:r>
            <a:endParaRPr lang="fr-FR" dirty="0">
              <a:latin typeface="Bell MT" panose="02020503060305020303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42812" y="1806808"/>
            <a:ext cx="1150319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Bell MT" panose="02020503060305020303" pitchFamily="18" charset="0"/>
              </a:rPr>
              <a:t>Types de communication 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latin typeface="Bell MT" panose="02020503060305020303" pitchFamily="18" charset="0"/>
              </a:rPr>
              <a:t>Interne</a:t>
            </a:r>
            <a:r>
              <a:rPr lang="fr-FR" sz="2800" dirty="0">
                <a:latin typeface="Bell MT" panose="02020503060305020303" pitchFamily="18" charset="0"/>
              </a:rPr>
              <a:t>:  Au sein d’une plateforme les communications se font par RMI. </a:t>
            </a:r>
            <a:endParaRPr lang="fr-FR" sz="2800" dirty="0" smtClean="0">
              <a:latin typeface="Bell MT" panose="020205030603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>
                <a:latin typeface="Bell MT" panose="02020503060305020303" pitchFamily="18" charset="0"/>
              </a:rPr>
              <a:t>Externe: Entre plateformes les communications se font par HTTP, IIOP, JMS, … selon la configuration de la plateforme au lancement</a:t>
            </a:r>
            <a:endParaRPr lang="fr-FR" sz="2800" dirty="0">
              <a:solidFill>
                <a:schemeClr val="dk1"/>
              </a:solidFill>
              <a:latin typeface="Bell MT" panose="02020503060305020303" pitchFamily="18" charset="0"/>
            </a:endParaRPr>
          </a:p>
          <a:p>
            <a:endParaRPr lang="fr-FR" sz="2800" dirty="0">
              <a:latin typeface="Bell MT" panose="02020503060305020303" pitchFamily="18" charset="0"/>
            </a:endParaRPr>
          </a:p>
        </p:txBody>
      </p:sp>
      <p:pic>
        <p:nvPicPr>
          <p:cNvPr id="85" name="Image 8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218" y="4625426"/>
            <a:ext cx="744145" cy="744145"/>
          </a:xfrm>
          <a:prstGeom prst="rect">
            <a:avLst/>
          </a:prstGeom>
        </p:spPr>
      </p:pic>
      <p:pic>
        <p:nvPicPr>
          <p:cNvPr id="87" name="Image 8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01" y="3974829"/>
            <a:ext cx="1133540" cy="1228002"/>
          </a:xfrm>
          <a:prstGeom prst="rect">
            <a:avLst/>
          </a:prstGeom>
        </p:spPr>
      </p:pic>
      <p:pic>
        <p:nvPicPr>
          <p:cNvPr id="88" name="Image 8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4310" y="3918260"/>
            <a:ext cx="1164661" cy="1164661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472318" y="5129851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latin typeface="Bell MT" panose="02020503060305020303" pitchFamily="18" charset="0"/>
              </a:rPr>
              <a:t>Send</a:t>
            </a:r>
            <a:r>
              <a:rPr lang="fr-FR" dirty="0" smtClean="0">
                <a:latin typeface="Bell MT" panose="02020503060305020303" pitchFamily="18" charset="0"/>
              </a:rPr>
              <a:t>()</a:t>
            </a:r>
            <a:endParaRPr lang="fr-FR" dirty="0">
              <a:latin typeface="Bell MT" panose="02020503060305020303" pitchFamily="18" charset="0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flipV="1">
            <a:off x="3207224" y="4479752"/>
            <a:ext cx="1365422" cy="53487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4015709" y="3692255"/>
            <a:ext cx="2522120" cy="86577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Objet </a:t>
            </a:r>
          </a:p>
          <a:p>
            <a:pPr algn="ctr"/>
            <a:r>
              <a:rPr lang="fr-FR" dirty="0" err="1" smtClean="0"/>
              <a:t>ACLmessage</a:t>
            </a:r>
            <a:endParaRPr lang="fr-FR" dirty="0"/>
          </a:p>
        </p:txBody>
      </p:sp>
      <p:sp>
        <p:nvSpPr>
          <p:cNvPr id="37" name="ZoneTexte 36"/>
          <p:cNvSpPr txBox="1"/>
          <p:nvPr/>
        </p:nvSpPr>
        <p:spPr>
          <a:xfrm>
            <a:off x="9968834" y="3652970"/>
            <a:ext cx="1242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latin typeface="Bell MT" panose="02020503060305020303" pitchFamily="18" charset="0"/>
              </a:rPr>
              <a:t>receive</a:t>
            </a:r>
            <a:r>
              <a:rPr lang="fr-FR" dirty="0" smtClean="0">
                <a:latin typeface="Bell MT" panose="02020503060305020303" pitchFamily="18" charset="0"/>
              </a:rPr>
              <a:t>()</a:t>
            </a:r>
            <a:endParaRPr lang="fr-FR" dirty="0">
              <a:latin typeface="Bell MT" panose="02020503060305020303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1022824"/>
            <a:ext cx="94067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dirty="0">
                <a:solidFill>
                  <a:srgbClr val="000000"/>
                </a:solidFill>
                <a:latin typeface="Bell MT" panose="02020503060305020303" pitchFamily="18" charset="0"/>
              </a:rPr>
              <a:t>Un message ACL dispose obligatoirement des champs suivants :</a:t>
            </a:r>
            <a:endParaRPr lang="fr-FR" sz="2600" dirty="0">
              <a:latin typeface="Bell MT" panose="02020503060305020303" pitchFamily="18" charset="0"/>
            </a:endParaRPr>
          </a:p>
        </p:txBody>
      </p:sp>
      <p:graphicFrame>
        <p:nvGraphicFramePr>
          <p:cNvPr id="39" name="Tableau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976244"/>
              </p:ext>
            </p:extLst>
          </p:nvPr>
        </p:nvGraphicFramePr>
        <p:xfrm>
          <a:off x="1507515" y="1515267"/>
          <a:ext cx="9733446" cy="52501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866723"/>
                <a:gridCol w="4866723"/>
              </a:tblGrid>
              <a:tr h="374870"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>
                          <a:effectLst/>
                        </a:rPr>
                        <a:t>Performative :</a:t>
                      </a:r>
                      <a:endParaRPr lang="fr-FR" sz="2400" b="0" dirty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>
                          <a:effectLst/>
                        </a:rPr>
                        <a:t>type de l'acte de communication</a:t>
                      </a:r>
                      <a:endParaRPr lang="fr-FR" sz="2400" b="0" dirty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374870"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>
                          <a:effectLst/>
                        </a:rPr>
                        <a:t>Sender :</a:t>
                      </a:r>
                      <a:endParaRPr lang="fr-FR" sz="2400" b="0" dirty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>
                          <a:effectLst/>
                        </a:rPr>
                        <a:t>expéditeur du message</a:t>
                      </a:r>
                      <a:endParaRPr lang="fr-FR" sz="2400" b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374870">
                <a:tc>
                  <a:txBody>
                    <a:bodyPr/>
                    <a:lstStyle/>
                    <a:p>
                      <a:pPr algn="ctr"/>
                      <a:r>
                        <a:rPr lang="fr-FR" sz="2400" b="0">
                          <a:effectLst/>
                        </a:rPr>
                        <a:t>Receiver :</a:t>
                      </a:r>
                      <a:endParaRPr lang="fr-FR" sz="2400" b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>
                          <a:effectLst/>
                        </a:rPr>
                        <a:t>destinataire du message</a:t>
                      </a:r>
                      <a:endParaRPr lang="fr-FR" sz="2400" b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374870">
                <a:tc>
                  <a:txBody>
                    <a:bodyPr/>
                    <a:lstStyle/>
                    <a:p>
                      <a:pPr algn="ctr"/>
                      <a:r>
                        <a:rPr lang="fr-FR" sz="2400" b="0">
                          <a:effectLst/>
                        </a:rPr>
                        <a:t>reply-to :</a:t>
                      </a:r>
                      <a:endParaRPr lang="fr-FR" sz="2400" b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>
                          <a:effectLst/>
                        </a:rPr>
                        <a:t>participant de la communication</a:t>
                      </a:r>
                      <a:endParaRPr lang="fr-FR" sz="2400" b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374870">
                <a:tc>
                  <a:txBody>
                    <a:bodyPr/>
                    <a:lstStyle/>
                    <a:p>
                      <a:pPr algn="ctr"/>
                      <a:r>
                        <a:rPr lang="fr-FR" sz="2400" b="0">
                          <a:effectLst/>
                        </a:rPr>
                        <a:t>content :</a:t>
                      </a:r>
                      <a:endParaRPr lang="fr-FR" sz="2400" b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>
                          <a:effectLst/>
                        </a:rPr>
                        <a:t>contenu du message</a:t>
                      </a:r>
                      <a:endParaRPr lang="fr-FR" sz="2400" b="0" dirty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374870">
                <a:tc>
                  <a:txBody>
                    <a:bodyPr/>
                    <a:lstStyle/>
                    <a:p>
                      <a:pPr algn="ctr"/>
                      <a:r>
                        <a:rPr lang="fr-FR" sz="2400" b="0">
                          <a:effectLst/>
                        </a:rPr>
                        <a:t>language :</a:t>
                      </a:r>
                      <a:endParaRPr lang="fr-FR" sz="2400" b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>
                          <a:effectLst/>
                        </a:rPr>
                        <a:t>description du contenu</a:t>
                      </a:r>
                      <a:endParaRPr lang="fr-FR" sz="2400" b="0" dirty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374870">
                <a:tc>
                  <a:txBody>
                    <a:bodyPr/>
                    <a:lstStyle/>
                    <a:p>
                      <a:pPr algn="ctr"/>
                      <a:r>
                        <a:rPr lang="fr-FR" sz="2400" b="0">
                          <a:effectLst/>
                        </a:rPr>
                        <a:t>encoding :</a:t>
                      </a:r>
                      <a:endParaRPr lang="fr-FR" sz="2400" b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>
                          <a:effectLst/>
                        </a:rPr>
                        <a:t>description du contenu</a:t>
                      </a:r>
                      <a:endParaRPr lang="fr-FR" sz="2400" b="0" dirty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374870"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err="1" smtClean="0">
                          <a:effectLst/>
                        </a:rPr>
                        <a:t>ontoloy</a:t>
                      </a:r>
                      <a:r>
                        <a:rPr lang="fr-FR" sz="2400" b="0" dirty="0" smtClean="0">
                          <a:effectLst/>
                        </a:rPr>
                        <a:t> </a:t>
                      </a:r>
                      <a:r>
                        <a:rPr lang="fr-FR" sz="2400" b="0" dirty="0">
                          <a:effectLst/>
                        </a:rPr>
                        <a:t>:</a:t>
                      </a:r>
                      <a:endParaRPr lang="fr-FR" sz="2400" b="0" dirty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>
                          <a:effectLst/>
                        </a:rPr>
                        <a:t>description du contenu</a:t>
                      </a:r>
                      <a:endParaRPr lang="fr-FR" sz="2400" b="0" dirty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374870">
                <a:tc>
                  <a:txBody>
                    <a:bodyPr/>
                    <a:lstStyle/>
                    <a:p>
                      <a:pPr algn="ctr"/>
                      <a:r>
                        <a:rPr lang="fr-FR" sz="2400" b="0">
                          <a:effectLst/>
                        </a:rPr>
                        <a:t>protocol :</a:t>
                      </a:r>
                      <a:endParaRPr lang="fr-FR" sz="2400" b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>
                          <a:effectLst/>
                        </a:rPr>
                        <a:t>contrôle de la communication</a:t>
                      </a:r>
                      <a:endParaRPr lang="fr-FR" sz="2400" b="0" dirty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374870">
                <a:tc>
                  <a:txBody>
                    <a:bodyPr/>
                    <a:lstStyle/>
                    <a:p>
                      <a:pPr algn="ctr"/>
                      <a:r>
                        <a:rPr lang="fr-FR" sz="2400" b="0">
                          <a:effectLst/>
                        </a:rPr>
                        <a:t>conversation-id :</a:t>
                      </a:r>
                      <a:endParaRPr lang="fr-FR" sz="2400" b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>
                          <a:effectLst/>
                        </a:rPr>
                        <a:t>contrôle de la communication</a:t>
                      </a:r>
                      <a:endParaRPr lang="fr-FR" sz="2400" b="0" dirty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374870">
                <a:tc>
                  <a:txBody>
                    <a:bodyPr/>
                    <a:lstStyle/>
                    <a:p>
                      <a:pPr algn="ctr"/>
                      <a:r>
                        <a:rPr lang="fr-FR" sz="2400" b="0">
                          <a:effectLst/>
                        </a:rPr>
                        <a:t>reply-with  :</a:t>
                      </a:r>
                      <a:endParaRPr lang="fr-FR" sz="2400" b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>
                          <a:effectLst/>
                        </a:rPr>
                        <a:t>contrôle de la communication</a:t>
                      </a:r>
                      <a:endParaRPr lang="fr-FR" sz="2400" b="0" dirty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374870">
                <a:tc>
                  <a:txBody>
                    <a:bodyPr/>
                    <a:lstStyle/>
                    <a:p>
                      <a:pPr algn="ctr"/>
                      <a:r>
                        <a:rPr lang="fr-FR" sz="2400" b="0">
                          <a:effectLst/>
                        </a:rPr>
                        <a:t>in-reply-to :</a:t>
                      </a:r>
                      <a:endParaRPr lang="fr-FR" sz="2400" b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>
                          <a:effectLst/>
                        </a:rPr>
                        <a:t>contrôle de la communication</a:t>
                      </a:r>
                      <a:endParaRPr lang="fr-FR" sz="2400" b="0" dirty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374870"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err="1">
                          <a:effectLst/>
                        </a:rPr>
                        <a:t>reply</a:t>
                      </a:r>
                      <a:r>
                        <a:rPr lang="fr-FR" sz="2400" b="0" dirty="0">
                          <a:effectLst/>
                        </a:rPr>
                        <a:t>-by :</a:t>
                      </a:r>
                      <a:endParaRPr lang="fr-FR" sz="2400" b="0" dirty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>
                          <a:effectLst/>
                        </a:rPr>
                        <a:t>contrôle de la communication</a:t>
                      </a:r>
                      <a:endParaRPr lang="fr-FR" sz="2400" b="0" dirty="0"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19050" marR="19050" marT="19050" marB="190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7393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6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3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83407E-6 -3.7037E-6 L -2.83407E-6 0.00024 L -0.04024 -0.01666 L -0.05092 -0.02384 C -0.05222 -0.02476 -0.05353 -0.02615 -0.05496 -0.02615 C -0.05717 -0.02615 -0.05939 -0.02476 -0.0616 -0.02384 C -0.06212 -0.0199 -0.0629 -0.01597 -0.0629 -0.01203 C -0.0629 0.02824 -0.06225 0.03519 -0.0603 0.06667 C -0.05991 0.08635 -0.05978 0.10625 -0.059 0.12616 C -0.05887 0.1294 -0.05795 0.13241 -0.05756 0.13565 C -0.05704 0.14028 -0.05691 0.14514 -0.05626 0.15 C -0.05483 0.16135 -0.0547 0.15718 -0.04688 0.16181 L -0.04285 0.16412 L 0.02006 0.16181 C 0.0224 0.16158 0.02449 0.15949 0.02683 0.15949 C 0.03478 0.15949 0.04285 0.16111 0.05093 0.16181 C 0.05223 0.16181 0.05353 0.16181 0.05483 0.16181 L 0.32274 0.16667 C 0.32392 0.12616 0.32509 0.12454 0.32274 0.08797 C 0.32261 0.08473 0.32183 0.08172 0.32144 0.07848 C 0.32092 0.06181 0.32092 0.04514 0.32014 0.02848 C 0.32001 0.02593 0.31897 0.02385 0.31871 0.0213 C 0.31805 0.01436 0.31779 0.00695 0.3174 -3.7037E-6 C 0.31701 -0.08726 0.31688 -0.17476 0.3161 -0.26203 C 0.31467 -0.42777 0.31467 -0.27384 0.31467 -0.32152 L 0.31467 -0.32129 C 0.31871 -0.32222 0.32274 -0.32268 0.32678 -0.32384 C 0.32821 -0.3243 0.32939 -0.32569 0.33082 -0.32615 C 0.33342 -0.32731 0.33616 -0.32777 0.33889 -0.3287 C 0.35439 -0.32731 0.37015 -0.32685 0.38578 -0.32384 C 0.38839 -0.32338 0.39112 -0.32268 0.39373 -0.32152 C 0.39646 -0.32014 0.4018 -0.31666 0.4018 -0.31643 C 0.40271 -0.31504 0.40388 -0.31389 0.40441 -0.31203 C 0.40571 -0.3074 0.40714 -0.29768 0.40714 -0.29745 C 0.40883 -0.23657 0.40844 -0.26435 0.40844 -0.21435 L 0.40844 -0.21412 " pathEditMode="relative" rAng="0" ptsTypes="AAAAAAAAAAAAAAAAAAAAAAAAAAAAAAAAAAAA">
                                      <p:cBhvr>
                                        <p:cTn id="65" dur="5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70" y="-8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9000"/>
                            </p:stCondLst>
                            <p:childTnLst>
                              <p:par>
                                <p:cTn id="74" presetID="26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decel="100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" decel="100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" decel="100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7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7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" decel="100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" decel="100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" decel="100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7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" decel="100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" decel="100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" decel="100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" decel="100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" decel="100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" decel="100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" decel="100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" decel="100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000"/>
                            </p:stCondLst>
                            <p:childTnLst>
                              <p:par>
                                <p:cTn id="1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1" grpId="0"/>
      <p:bldP spid="61" grpId="1"/>
      <p:bldP spid="70" grpId="0"/>
      <p:bldP spid="71" grpId="0"/>
      <p:bldP spid="72" grpId="0"/>
      <p:bldP spid="72" grpId="1"/>
      <p:bldP spid="79" grpId="0"/>
      <p:bldP spid="79" grpId="1"/>
      <p:bldP spid="84" grpId="0"/>
      <p:bldP spid="84" grpId="1"/>
      <p:bldP spid="86" grpId="0"/>
      <p:bldP spid="86" grpId="1"/>
      <p:bldP spid="7" grpId="0"/>
      <p:bldP spid="7" grpId="1"/>
      <p:bldP spid="7" grpId="2"/>
      <p:bldP spid="11" grpId="0" animBg="1"/>
      <p:bldP spid="11" grpId="1" animBg="1"/>
      <p:bldP spid="11" grpId="2" animBg="1"/>
      <p:bldP spid="37" grpId="0"/>
      <p:bldP spid="37" grpId="1"/>
      <p:bldP spid="37" grpId="2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" y="274638"/>
            <a:ext cx="12188824" cy="77809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Bell MT" panose="02020503060305020303" pitchFamily="18" charset="0"/>
              </a:rPr>
              <a:t>Exemples : création d’un agent</a:t>
            </a:r>
            <a:endParaRPr lang="fr-FR" b="1" dirty="0">
              <a:latin typeface="Bell MT" panose="02020503060305020303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1804" y="1720840"/>
            <a:ext cx="106571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import</a:t>
            </a:r>
            <a:r>
              <a:rPr lang="fr-FR" dirty="0" smtClean="0"/>
              <a:t> </a:t>
            </a:r>
            <a:r>
              <a:rPr lang="fr-FR" dirty="0" err="1" smtClean="0"/>
              <a:t>jade.core.Agent</a:t>
            </a:r>
            <a:r>
              <a:rPr lang="fr-FR" dirty="0" smtClean="0"/>
              <a:t>; </a:t>
            </a:r>
          </a:p>
          <a:p>
            <a:r>
              <a:rPr lang="fr-FR" dirty="0" smtClean="0"/>
              <a:t> 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public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class</a:t>
            </a:r>
            <a:r>
              <a:rPr lang="fr-FR" dirty="0" smtClean="0"/>
              <a:t> </a:t>
            </a:r>
            <a:r>
              <a:rPr lang="fr-FR" dirty="0" err="1" smtClean="0"/>
              <a:t>DécideurAgent</a:t>
            </a:r>
            <a:r>
              <a:rPr lang="fr-FR" dirty="0" smtClean="0"/>
              <a:t> </a:t>
            </a:r>
            <a:r>
              <a:rPr lang="fr-FR" dirty="0" err="1" smtClean="0"/>
              <a:t>extends</a:t>
            </a:r>
            <a:r>
              <a:rPr lang="fr-FR" dirty="0" smtClean="0"/>
              <a:t> Agent { </a:t>
            </a:r>
          </a:p>
          <a:p>
            <a:r>
              <a:rPr lang="fr-FR" dirty="0" smtClean="0"/>
              <a:t> 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protected</a:t>
            </a:r>
            <a:r>
              <a:rPr lang="fr-FR" dirty="0" smtClean="0"/>
              <a:t> </a:t>
            </a:r>
            <a:r>
              <a:rPr lang="fr-FR" dirty="0" err="1" smtClean="0">
                <a:solidFill>
                  <a:srgbClr val="FF0000"/>
                </a:solidFill>
              </a:rPr>
              <a:t>void</a:t>
            </a:r>
            <a:r>
              <a:rPr lang="fr-FR" dirty="0" smtClean="0"/>
              <a:t> setup() { </a:t>
            </a:r>
          </a:p>
          <a:p>
            <a:r>
              <a:rPr lang="fr-FR" dirty="0" smtClean="0"/>
              <a:t>    </a:t>
            </a:r>
            <a:r>
              <a:rPr lang="fr-FR" dirty="0" smtClean="0">
                <a:solidFill>
                  <a:srgbClr val="00B050"/>
                </a:solidFill>
              </a:rPr>
              <a:t>// Afficher un message d’accueil </a:t>
            </a:r>
          </a:p>
          <a:p>
            <a:r>
              <a:rPr lang="fr-FR" dirty="0" smtClean="0"/>
              <a:t>    System.out.println(</a:t>
            </a:r>
            <a:r>
              <a:rPr lang="fr-FR" dirty="0" smtClean="0">
                <a:solidFill>
                  <a:srgbClr val="FF0000"/>
                </a:solidFill>
              </a:rPr>
              <a:t>“Hello! Décideur“</a:t>
            </a:r>
            <a:r>
              <a:rPr lang="fr-FR" dirty="0" smtClean="0"/>
              <a:t>+</a:t>
            </a:r>
            <a:r>
              <a:rPr lang="fr-FR" dirty="0" err="1" smtClean="0"/>
              <a:t>getAID</a:t>
            </a:r>
            <a:r>
              <a:rPr lang="fr-FR" dirty="0" smtClean="0"/>
              <a:t>().</a:t>
            </a:r>
            <a:r>
              <a:rPr lang="fr-FR" dirty="0" err="1" smtClean="0"/>
              <a:t>getName</a:t>
            </a:r>
            <a:r>
              <a:rPr lang="fr-FR" dirty="0" smtClean="0"/>
              <a:t>()+</a:t>
            </a:r>
            <a:r>
              <a:rPr lang="fr-FR" dirty="0" smtClean="0">
                <a:solidFill>
                  <a:srgbClr val="FF0000"/>
                </a:solidFill>
              </a:rPr>
              <a:t>” est </a:t>
            </a:r>
            <a:r>
              <a:rPr lang="fr-FR" dirty="0" err="1" smtClean="0">
                <a:solidFill>
                  <a:srgbClr val="FF0000"/>
                </a:solidFill>
              </a:rPr>
              <a:t>prét</a:t>
            </a:r>
            <a:r>
              <a:rPr lang="fr-FR" dirty="0" smtClean="0">
                <a:solidFill>
                  <a:srgbClr val="FF0000"/>
                </a:solidFill>
              </a:rPr>
              <a:t>.”</a:t>
            </a:r>
            <a:r>
              <a:rPr lang="fr-FR" dirty="0" smtClean="0"/>
              <a:t>); </a:t>
            </a:r>
          </a:p>
          <a:p>
            <a:r>
              <a:rPr lang="fr-FR" dirty="0" smtClean="0"/>
              <a:t>  } </a:t>
            </a:r>
          </a:p>
          <a:p>
            <a:r>
              <a:rPr lang="fr-FR" dirty="0" smtClean="0"/>
              <a:t>} </a:t>
            </a:r>
            <a:endParaRPr lang="fr-FR" dirty="0"/>
          </a:p>
        </p:txBody>
      </p:sp>
      <p:sp>
        <p:nvSpPr>
          <p:cNvPr id="9" name="Flèche courbée vers la gauche 8"/>
          <p:cNvSpPr/>
          <p:nvPr/>
        </p:nvSpPr>
        <p:spPr>
          <a:xfrm>
            <a:off x="6310436" y="4005064"/>
            <a:ext cx="731520" cy="144016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1804" y="4797152"/>
            <a:ext cx="6552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La </a:t>
            </a:r>
            <a:r>
              <a:rPr lang="fr-FR" dirty="0" smtClean="0"/>
              <a:t>méthode</a:t>
            </a:r>
            <a:r>
              <a:rPr lang="en-US" dirty="0" smtClean="0"/>
              <a:t> </a:t>
            </a:r>
            <a:r>
              <a:rPr lang="en-US" dirty="0" err="1" smtClean="0"/>
              <a:t>getAID</a:t>
            </a:r>
            <a:r>
              <a:rPr lang="en-US" dirty="0" smtClean="0"/>
              <a:t>() de class Agent </a:t>
            </a:r>
            <a:r>
              <a:rPr lang="fr-FR" dirty="0" smtClean="0"/>
              <a:t>permet</a:t>
            </a:r>
            <a:r>
              <a:rPr lang="en-US" dirty="0" smtClean="0"/>
              <a:t> de </a:t>
            </a:r>
            <a:r>
              <a:rPr lang="fr-FR" dirty="0" smtClean="0"/>
              <a:t>récupérer</a:t>
            </a:r>
            <a:r>
              <a:rPr lang="en-US" dirty="0" smtClean="0"/>
              <a:t> </a:t>
            </a:r>
            <a:r>
              <a:rPr lang="fr-FR" dirty="0" smtClean="0"/>
              <a:t>l’identifiant</a:t>
            </a:r>
            <a:r>
              <a:rPr lang="en-US" dirty="0" smtClean="0"/>
              <a:t> </a:t>
            </a:r>
            <a:r>
              <a:rPr lang="fr-FR" dirty="0" smtClean="0"/>
              <a:t>d’agent.</a:t>
            </a:r>
            <a:r>
              <a:rPr lang="en-US" dirty="0" smtClean="0"/>
              <a:t> </a:t>
            </a:r>
            <a:r>
              <a:rPr lang="fr-FR" dirty="0" smtClean="0"/>
              <a:t>Inclue</a:t>
            </a:r>
            <a:r>
              <a:rPr lang="en-US" dirty="0" smtClean="0"/>
              <a:t> un nom unique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594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1" y="274638"/>
            <a:ext cx="12188824" cy="781591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Bell MT" panose="02020503060305020303" pitchFamily="18" charset="0"/>
              </a:rPr>
              <a:t>Exemples</a:t>
            </a:r>
            <a:r>
              <a:rPr lang="fr-FR" dirty="0">
                <a:latin typeface="Bell MT" panose="02020503060305020303" pitchFamily="18" charset="0"/>
              </a:rPr>
              <a:t> </a:t>
            </a:r>
            <a:r>
              <a:rPr lang="fr-FR" dirty="0" smtClean="0">
                <a:latin typeface="Bell MT" panose="02020503060305020303" pitchFamily="18" charset="0"/>
              </a:rPr>
              <a:t>: terminaison d’un agent</a:t>
            </a:r>
            <a:endParaRPr lang="fr-FR" b="1" dirty="0">
              <a:latin typeface="Bell MT" panose="02020503060305020303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836" y="1428935"/>
            <a:ext cx="97210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Object[] 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getArguments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&amp;&amp; 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args.length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fr-F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targetBookTitle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(String) 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fr-F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 </a:t>
            </a:r>
          </a:p>
          <a:p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System.out.println(</a:t>
            </a:r>
            <a:r>
              <a:rPr lang="fr-F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fr-FR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Trying</a:t>
            </a:r>
            <a:r>
              <a:rPr lang="fr-F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</a:t>
            </a:r>
            <a:r>
              <a:rPr lang="fr-FR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buy</a:t>
            </a:r>
            <a:r>
              <a:rPr lang="fr-F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“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targetBookTitle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System.out.println(“No book 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specified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“); </a:t>
            </a:r>
          </a:p>
          <a:p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doDelete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 }  } </a:t>
            </a:r>
          </a:p>
          <a:p>
            <a:endParaRPr lang="fr-F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takeDown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System.out.println(</a:t>
            </a:r>
            <a:r>
              <a:rPr lang="fr-F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fr-FR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Buyer</a:t>
            </a:r>
            <a:r>
              <a:rPr lang="fr-F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-agent “+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getAID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()+</a:t>
            </a:r>
            <a:r>
              <a:rPr lang="fr-F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 </a:t>
            </a:r>
            <a:r>
              <a:rPr lang="fr-FR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terminating</a:t>
            </a:r>
            <a:r>
              <a:rPr lang="fr-F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.”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endParaRPr lang="fr-F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854541" y="1484784"/>
            <a:ext cx="460562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3066A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onEnd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myAgent.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doDelete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kumimoji="0" lang="fr-FR" altLang="fr-FR" sz="28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onEnd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fr-FR" alt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642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" y="274638"/>
            <a:ext cx="12188824" cy="70609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latin typeface="Bell MT" panose="02020503060305020303" pitchFamily="18" charset="0"/>
              </a:rPr>
              <a:t>Plan</a:t>
            </a:r>
            <a:endParaRPr lang="fr-FR" b="1" dirty="0">
              <a:latin typeface="Bell MT" panose="020205030603050203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ell MT" panose="02020503060305020303" pitchFamily="18" charset="0"/>
              </a:rPr>
              <a:t>Definition JADE</a:t>
            </a:r>
          </a:p>
          <a:p>
            <a:r>
              <a:rPr lang="en-US" dirty="0" smtClean="0">
                <a:latin typeface="Bell MT" panose="02020503060305020303" pitchFamily="18" charset="0"/>
              </a:rPr>
              <a:t>Specification FIPA</a:t>
            </a:r>
          </a:p>
          <a:p>
            <a:r>
              <a:rPr lang="en-US" dirty="0" err="1" smtClean="0">
                <a:latin typeface="Bell MT" panose="02020503060305020303" pitchFamily="18" charset="0"/>
              </a:rPr>
              <a:t>Composants</a:t>
            </a:r>
            <a:r>
              <a:rPr lang="en-US" dirty="0" smtClean="0">
                <a:latin typeface="Bell MT" panose="02020503060305020303" pitchFamily="18" charset="0"/>
              </a:rPr>
              <a:t> de base</a:t>
            </a:r>
          </a:p>
          <a:p>
            <a:r>
              <a:rPr lang="en-US" dirty="0" smtClean="0">
                <a:latin typeface="Bell MT" panose="02020503060305020303" pitchFamily="18" charset="0"/>
              </a:rPr>
              <a:t>JADE architecture et </a:t>
            </a:r>
            <a:r>
              <a:rPr lang="en-US" dirty="0" err="1" smtClean="0">
                <a:latin typeface="Bell MT" panose="02020503060305020303" pitchFamily="18" charset="0"/>
              </a:rPr>
              <a:t>environnement</a:t>
            </a:r>
            <a:endParaRPr lang="en-US" dirty="0" smtClean="0">
              <a:latin typeface="Bell MT" panose="02020503060305020303" pitchFamily="18" charset="0"/>
            </a:endParaRPr>
          </a:p>
          <a:p>
            <a:r>
              <a:rPr lang="en-US" dirty="0" smtClean="0">
                <a:latin typeface="Bell MT" panose="02020503060305020303" pitchFamily="18" charset="0"/>
              </a:rPr>
              <a:t>Agents JADE</a:t>
            </a:r>
          </a:p>
          <a:p>
            <a:r>
              <a:rPr lang="en-US" dirty="0" err="1" smtClean="0">
                <a:latin typeface="Bell MT" panose="02020503060305020303" pitchFamily="18" charset="0"/>
              </a:rPr>
              <a:t>Exemples</a:t>
            </a:r>
            <a:endParaRPr lang="fr-FR" dirty="0">
              <a:latin typeface="Bell MT" panose="02020503060305020303" pitchFamily="18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BA0E-20D0-4E7C-B286-26C960A6788F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27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499328" y="211850"/>
            <a:ext cx="9131058" cy="7574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defTabSz="914400">
              <a:spcBef>
                <a:spcPct val="0"/>
              </a:spcBef>
              <a:defRPr/>
            </a:pPr>
            <a:r>
              <a:rPr lang="fr-FR" sz="4000" b="1" dirty="0">
                <a:latin typeface="Bell MT" panose="02020503060305020303" pitchFamily="18" charset="0"/>
              </a:rPr>
              <a:t>1. C’est quoi </a:t>
            </a:r>
            <a:r>
              <a:rPr lang="fr-FR" sz="4000" b="1" dirty="0" smtClean="0">
                <a:latin typeface="Bell MT" panose="02020503060305020303" pitchFamily="18" charset="0"/>
              </a:rPr>
              <a:t>JADE? </a:t>
            </a:r>
            <a:endParaRPr lang="fr-FR" sz="4000" b="1" dirty="0">
              <a:latin typeface="Bell MT" panose="02020503060305020303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99328" y="2564404"/>
            <a:ext cx="9144000" cy="1569660"/>
          </a:xfrm>
          <a:prstGeom prst="rect">
            <a:avLst/>
          </a:prstGeom>
          <a:noFill/>
          <a:ln w="5715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sz="3200" dirty="0">
                <a:latin typeface="Bell MT" panose="02020503060305020303" pitchFamily="18" charset="0"/>
                <a:ea typeface="Calibri" pitchFamily="34" charset="0"/>
                <a:cs typeface="Arial" pitchFamily="34" charset="0"/>
              </a:rPr>
              <a:t> JADE est un middleware qui se compiles avec les spécifications </a:t>
            </a:r>
            <a:r>
              <a:rPr lang="fr-FR" sz="3200" dirty="0">
                <a:solidFill>
                  <a:schemeClr val="accent2">
                    <a:lumMod val="50000"/>
                  </a:schemeClr>
                </a:solidFill>
                <a:latin typeface="Bell MT" panose="02020503060305020303" pitchFamily="18" charset="0"/>
                <a:ea typeface="Calibri" pitchFamily="34" charset="0"/>
                <a:cs typeface="Arial" pitchFamily="34" charset="0"/>
              </a:rPr>
              <a:t>FIPA </a:t>
            </a:r>
            <a:r>
              <a:rPr lang="fr-FR" sz="3200" dirty="0">
                <a:latin typeface="Bell MT" panose="02020503060305020303" pitchFamily="18" charset="0"/>
                <a:ea typeface="Calibri" pitchFamily="34" charset="0"/>
                <a:cs typeface="Arial" pitchFamily="34" charset="0"/>
              </a:rPr>
              <a:t>destiné au développement d’applications </a:t>
            </a:r>
            <a:r>
              <a:rPr lang="fr-FR" sz="3200" dirty="0">
                <a:solidFill>
                  <a:schemeClr val="accent2">
                    <a:lumMod val="50000"/>
                  </a:schemeClr>
                </a:solidFill>
                <a:latin typeface="Bell MT" panose="02020503060305020303" pitchFamily="18" charset="0"/>
                <a:ea typeface="Calibri" pitchFamily="34" charset="0"/>
                <a:cs typeface="Arial" pitchFamily="34" charset="0"/>
              </a:rPr>
              <a:t>pair à pair </a:t>
            </a:r>
            <a:r>
              <a:rPr lang="fr-FR" sz="3200" dirty="0">
                <a:latin typeface="Bell MT" panose="02020503060305020303" pitchFamily="18" charset="0"/>
                <a:ea typeface="Calibri" pitchFamily="34" charset="0"/>
                <a:cs typeface="Arial" pitchFamily="34" charset="0"/>
              </a:rPr>
              <a:t>d’agents intelligents.</a:t>
            </a:r>
            <a:endParaRPr lang="fr-FR" sz="3200" dirty="0">
              <a:latin typeface="Bell MT" panose="02020503060305020303" pitchFamily="18" charset="0"/>
              <a:cs typeface="Arial" pitchFamily="34" charset="0"/>
            </a:endParaRPr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5295993" y="3304148"/>
            <a:ext cx="2952328" cy="3456384"/>
            <a:chOff x="2544" y="192"/>
            <a:chExt cx="3024" cy="3072"/>
          </a:xfrm>
        </p:grpSpPr>
        <p:grpSp>
          <p:nvGrpSpPr>
            <p:cNvPr id="8" name="Group 11"/>
            <p:cNvGrpSpPr>
              <a:grpSpLocks/>
            </p:cNvGrpSpPr>
            <p:nvPr/>
          </p:nvGrpSpPr>
          <p:grpSpPr bwMode="auto">
            <a:xfrm>
              <a:off x="3600" y="576"/>
              <a:ext cx="1296" cy="2016"/>
              <a:chOff x="3600" y="576"/>
              <a:chExt cx="1296" cy="2016"/>
            </a:xfrm>
          </p:grpSpPr>
          <p:sp>
            <p:nvSpPr>
              <p:cNvPr id="88" name="Freeform 12"/>
              <p:cNvSpPr>
                <a:spLocks/>
              </p:cNvSpPr>
              <p:nvPr/>
            </p:nvSpPr>
            <p:spPr bwMode="auto">
              <a:xfrm>
                <a:off x="3600" y="576"/>
                <a:ext cx="200" cy="728"/>
              </a:xfrm>
              <a:custGeom>
                <a:avLst/>
                <a:gdLst/>
                <a:ahLst/>
                <a:cxnLst>
                  <a:cxn ang="0">
                    <a:pos x="96" y="0"/>
                  </a:cxn>
                  <a:cxn ang="0">
                    <a:pos x="192" y="336"/>
                  </a:cxn>
                  <a:cxn ang="0">
                    <a:pos x="48" y="672"/>
                  </a:cxn>
                  <a:cxn ang="0">
                    <a:pos x="0" y="672"/>
                  </a:cxn>
                </a:cxnLst>
                <a:rect l="0" t="0" r="r" b="b"/>
                <a:pathLst>
                  <a:path w="200" h="728">
                    <a:moveTo>
                      <a:pt x="96" y="0"/>
                    </a:moveTo>
                    <a:cubicBezTo>
                      <a:pt x="148" y="112"/>
                      <a:pt x="200" y="224"/>
                      <a:pt x="192" y="336"/>
                    </a:cubicBezTo>
                    <a:cubicBezTo>
                      <a:pt x="184" y="448"/>
                      <a:pt x="80" y="616"/>
                      <a:pt x="48" y="672"/>
                    </a:cubicBezTo>
                    <a:cubicBezTo>
                      <a:pt x="16" y="728"/>
                      <a:pt x="8" y="700"/>
                      <a:pt x="0" y="672"/>
                    </a:cubicBezTo>
                  </a:path>
                </a:pathLst>
              </a:custGeom>
              <a:noFill/>
              <a:ln w="38100" cap="flat" cmpd="sng">
                <a:pattFill prst="lgConfetti">
                  <a:fgClr>
                    <a:schemeClr val="accent1"/>
                  </a:fgClr>
                  <a:bgClr>
                    <a:srgbClr val="808000"/>
                  </a:bgClr>
                </a:patt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dist="35921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/>
              <a:lstStyle/>
              <a:p>
                <a:endParaRPr lang="fr-FR" dirty="0"/>
              </a:p>
            </p:txBody>
          </p:sp>
          <p:sp>
            <p:nvSpPr>
              <p:cNvPr id="89" name="Freeform 13"/>
              <p:cNvSpPr>
                <a:spLocks/>
              </p:cNvSpPr>
              <p:nvPr/>
            </p:nvSpPr>
            <p:spPr bwMode="auto">
              <a:xfrm>
                <a:off x="3696" y="576"/>
                <a:ext cx="448" cy="13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4" y="480"/>
                  </a:cxn>
                  <a:cxn ang="0">
                    <a:pos x="384" y="1344"/>
                  </a:cxn>
                </a:cxnLst>
                <a:rect l="0" t="0" r="r" b="b"/>
                <a:pathLst>
                  <a:path w="448" h="1344">
                    <a:moveTo>
                      <a:pt x="0" y="0"/>
                    </a:moveTo>
                    <a:cubicBezTo>
                      <a:pt x="160" y="128"/>
                      <a:pt x="320" y="256"/>
                      <a:pt x="384" y="480"/>
                    </a:cubicBezTo>
                    <a:cubicBezTo>
                      <a:pt x="448" y="704"/>
                      <a:pt x="384" y="1200"/>
                      <a:pt x="384" y="1344"/>
                    </a:cubicBezTo>
                  </a:path>
                </a:pathLst>
              </a:custGeom>
              <a:noFill/>
              <a:ln w="38100" cap="flat" cmpd="sng">
                <a:pattFill prst="lgConfetti">
                  <a:fgClr>
                    <a:schemeClr val="accent1"/>
                  </a:fgClr>
                  <a:bgClr>
                    <a:srgbClr val="808000"/>
                  </a:bgClr>
                </a:patt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dist="35921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/>
              <a:lstStyle/>
              <a:p>
                <a:endParaRPr lang="fr-FR" dirty="0"/>
              </a:p>
            </p:txBody>
          </p:sp>
          <p:sp>
            <p:nvSpPr>
              <p:cNvPr id="90" name="Freeform 14"/>
              <p:cNvSpPr>
                <a:spLocks/>
              </p:cNvSpPr>
              <p:nvPr/>
            </p:nvSpPr>
            <p:spPr bwMode="auto">
              <a:xfrm>
                <a:off x="3696" y="576"/>
                <a:ext cx="976" cy="20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16" y="1008"/>
                  </a:cxn>
                  <a:cxn ang="0">
                    <a:pos x="960" y="2016"/>
                  </a:cxn>
                </a:cxnLst>
                <a:rect l="0" t="0" r="r" b="b"/>
                <a:pathLst>
                  <a:path w="976" h="2016">
                    <a:moveTo>
                      <a:pt x="0" y="0"/>
                    </a:moveTo>
                    <a:cubicBezTo>
                      <a:pt x="328" y="336"/>
                      <a:pt x="656" y="672"/>
                      <a:pt x="816" y="1008"/>
                    </a:cubicBezTo>
                    <a:cubicBezTo>
                      <a:pt x="976" y="1344"/>
                      <a:pt x="968" y="1680"/>
                      <a:pt x="960" y="2016"/>
                    </a:cubicBezTo>
                  </a:path>
                </a:pathLst>
              </a:custGeom>
              <a:noFill/>
              <a:ln w="38100" cap="flat" cmpd="sng">
                <a:pattFill prst="lgConfetti">
                  <a:fgClr>
                    <a:schemeClr val="accent1"/>
                  </a:fgClr>
                  <a:bgClr>
                    <a:srgbClr val="808000"/>
                  </a:bgClr>
                </a:patt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dist="35921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/>
              <a:lstStyle/>
              <a:p>
                <a:endParaRPr lang="fr-FR" dirty="0"/>
              </a:p>
            </p:txBody>
          </p:sp>
          <p:sp>
            <p:nvSpPr>
              <p:cNvPr id="91" name="Freeform 15"/>
              <p:cNvSpPr>
                <a:spLocks/>
              </p:cNvSpPr>
              <p:nvPr/>
            </p:nvSpPr>
            <p:spPr bwMode="auto">
              <a:xfrm>
                <a:off x="3696" y="576"/>
                <a:ext cx="624" cy="5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4" y="288"/>
                  </a:cxn>
                  <a:cxn ang="0">
                    <a:pos x="624" y="576"/>
                  </a:cxn>
                </a:cxnLst>
                <a:rect l="0" t="0" r="r" b="b"/>
                <a:pathLst>
                  <a:path w="624" h="576">
                    <a:moveTo>
                      <a:pt x="0" y="0"/>
                    </a:moveTo>
                    <a:cubicBezTo>
                      <a:pt x="140" y="96"/>
                      <a:pt x="280" y="192"/>
                      <a:pt x="384" y="288"/>
                    </a:cubicBezTo>
                    <a:cubicBezTo>
                      <a:pt x="488" y="384"/>
                      <a:pt x="584" y="528"/>
                      <a:pt x="624" y="576"/>
                    </a:cubicBezTo>
                  </a:path>
                </a:pathLst>
              </a:custGeom>
              <a:noFill/>
              <a:ln w="38100" cap="flat" cmpd="sng">
                <a:pattFill prst="lgConfetti">
                  <a:fgClr>
                    <a:schemeClr val="accent1"/>
                  </a:fgClr>
                  <a:bgClr>
                    <a:srgbClr val="808000"/>
                  </a:bgClr>
                </a:patt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dist="35921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/>
              <a:lstStyle/>
              <a:p>
                <a:endParaRPr lang="fr-FR" dirty="0"/>
              </a:p>
            </p:txBody>
          </p:sp>
          <p:sp>
            <p:nvSpPr>
              <p:cNvPr id="92" name="Freeform 16"/>
              <p:cNvSpPr>
                <a:spLocks/>
              </p:cNvSpPr>
              <p:nvPr/>
            </p:nvSpPr>
            <p:spPr bwMode="auto">
              <a:xfrm>
                <a:off x="3696" y="576"/>
                <a:ext cx="1200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76" y="336"/>
                  </a:cxn>
                  <a:cxn ang="0">
                    <a:pos x="1200" y="480"/>
                  </a:cxn>
                </a:cxnLst>
                <a:rect l="0" t="0" r="r" b="b"/>
                <a:pathLst>
                  <a:path w="1200" h="480">
                    <a:moveTo>
                      <a:pt x="0" y="0"/>
                    </a:moveTo>
                    <a:cubicBezTo>
                      <a:pt x="188" y="128"/>
                      <a:pt x="376" y="256"/>
                      <a:pt x="576" y="336"/>
                    </a:cubicBezTo>
                    <a:cubicBezTo>
                      <a:pt x="776" y="416"/>
                      <a:pt x="1096" y="456"/>
                      <a:pt x="1200" y="480"/>
                    </a:cubicBezTo>
                  </a:path>
                </a:pathLst>
              </a:custGeom>
              <a:noFill/>
              <a:ln w="38100" cap="flat" cmpd="sng">
                <a:pattFill prst="lgConfetti">
                  <a:fgClr>
                    <a:schemeClr val="accent1"/>
                  </a:fgClr>
                  <a:bgClr>
                    <a:srgbClr val="808000"/>
                  </a:bgClr>
                </a:patt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dist="35921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/>
              <a:lstStyle/>
              <a:p>
                <a:endParaRPr lang="fr-FR" dirty="0"/>
              </a:p>
            </p:txBody>
          </p:sp>
          <p:sp>
            <p:nvSpPr>
              <p:cNvPr id="93" name="Freeform 17"/>
              <p:cNvSpPr>
                <a:spLocks/>
              </p:cNvSpPr>
              <p:nvPr/>
            </p:nvSpPr>
            <p:spPr bwMode="auto">
              <a:xfrm>
                <a:off x="3696" y="576"/>
                <a:ext cx="1200" cy="11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0" y="528"/>
                  </a:cxn>
                  <a:cxn ang="0">
                    <a:pos x="1200" y="1152"/>
                  </a:cxn>
                </a:cxnLst>
                <a:rect l="0" t="0" r="r" b="b"/>
                <a:pathLst>
                  <a:path w="1200" h="1152">
                    <a:moveTo>
                      <a:pt x="0" y="0"/>
                    </a:moveTo>
                    <a:cubicBezTo>
                      <a:pt x="140" y="168"/>
                      <a:pt x="280" y="336"/>
                      <a:pt x="480" y="528"/>
                    </a:cubicBezTo>
                    <a:cubicBezTo>
                      <a:pt x="680" y="720"/>
                      <a:pt x="940" y="936"/>
                      <a:pt x="1200" y="1152"/>
                    </a:cubicBezTo>
                  </a:path>
                </a:pathLst>
              </a:custGeom>
              <a:noFill/>
              <a:ln w="38100" cap="flat" cmpd="sng">
                <a:pattFill prst="lgConfetti">
                  <a:fgClr>
                    <a:schemeClr val="accent1"/>
                  </a:fgClr>
                  <a:bgClr>
                    <a:srgbClr val="808000"/>
                  </a:bgClr>
                </a:patt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dist="35921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/>
              <a:lstStyle/>
              <a:p>
                <a:endParaRPr lang="fr-FR" dirty="0"/>
              </a:p>
            </p:txBody>
          </p:sp>
        </p:grpSp>
        <p:grpSp>
          <p:nvGrpSpPr>
            <p:cNvPr id="9" name="Group 18"/>
            <p:cNvGrpSpPr>
              <a:grpSpLocks/>
            </p:cNvGrpSpPr>
            <p:nvPr/>
          </p:nvGrpSpPr>
          <p:grpSpPr bwMode="auto">
            <a:xfrm>
              <a:off x="3120" y="1152"/>
              <a:ext cx="768" cy="768"/>
              <a:chOff x="3120" y="432"/>
              <a:chExt cx="768" cy="768"/>
            </a:xfrm>
          </p:grpSpPr>
          <p:sp>
            <p:nvSpPr>
              <p:cNvPr id="76" name="Oval 19"/>
              <p:cNvSpPr>
                <a:spLocks noChangeArrowheads="1"/>
              </p:cNvSpPr>
              <p:nvPr/>
            </p:nvSpPr>
            <p:spPr bwMode="auto">
              <a:xfrm>
                <a:off x="3120" y="432"/>
                <a:ext cx="768" cy="768"/>
              </a:xfrm>
              <a:prstGeom prst="ellipse">
                <a:avLst/>
              </a:prstGeom>
              <a:gradFill rotWithShape="0">
                <a:gsLst>
                  <a:gs pos="0">
                    <a:srgbClr val="FFCCFF"/>
                  </a:gs>
                  <a:gs pos="100000">
                    <a:srgbClr val="FFCCFF">
                      <a:gamma/>
                      <a:tint val="0"/>
                      <a:invGamma/>
                    </a:srgbClr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 dirty="0"/>
              </a:p>
            </p:txBody>
          </p:sp>
          <p:grpSp>
            <p:nvGrpSpPr>
              <p:cNvPr id="77" name="Group 20"/>
              <p:cNvGrpSpPr>
                <a:grpSpLocks/>
              </p:cNvGrpSpPr>
              <p:nvPr/>
            </p:nvGrpSpPr>
            <p:grpSpPr bwMode="auto">
              <a:xfrm>
                <a:off x="3264" y="528"/>
                <a:ext cx="465" cy="528"/>
                <a:chOff x="288" y="2688"/>
                <a:chExt cx="1056" cy="1200"/>
              </a:xfrm>
            </p:grpSpPr>
            <p:sp>
              <p:nvSpPr>
                <p:cNvPr id="78" name="Rectangle 21"/>
                <p:cNvSpPr>
                  <a:spLocks noChangeArrowheads="1"/>
                </p:cNvSpPr>
                <p:nvPr/>
              </p:nvSpPr>
              <p:spPr bwMode="auto">
                <a:xfrm>
                  <a:off x="288" y="3504"/>
                  <a:ext cx="1056" cy="384"/>
                </a:xfrm>
                <a:prstGeom prst="rect">
                  <a:avLst/>
                </a:prstGeom>
                <a:gradFill rotWithShape="0">
                  <a:gsLst>
                    <a:gs pos="0">
                      <a:srgbClr val="CC99FF">
                        <a:gamma/>
                        <a:shade val="46275"/>
                        <a:invGamma/>
                      </a:srgbClr>
                    </a:gs>
                    <a:gs pos="100000">
                      <a:srgbClr val="CC99FF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79" name="Rectangle 22"/>
                <p:cNvSpPr>
                  <a:spLocks noChangeArrowheads="1"/>
                </p:cNvSpPr>
                <p:nvPr/>
              </p:nvSpPr>
              <p:spPr bwMode="auto">
                <a:xfrm>
                  <a:off x="1008" y="3552"/>
                  <a:ext cx="192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80" name="Rectangle 23"/>
                <p:cNvSpPr>
                  <a:spLocks noChangeArrowheads="1"/>
                </p:cNvSpPr>
                <p:nvPr/>
              </p:nvSpPr>
              <p:spPr bwMode="auto">
                <a:xfrm>
                  <a:off x="1248" y="3552"/>
                  <a:ext cx="48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81" name="Rectangle 24"/>
                <p:cNvSpPr>
                  <a:spLocks noChangeArrowheads="1"/>
                </p:cNvSpPr>
                <p:nvPr/>
              </p:nvSpPr>
              <p:spPr bwMode="auto">
                <a:xfrm>
                  <a:off x="1008" y="3648"/>
                  <a:ext cx="288" cy="96"/>
                </a:xfrm>
                <a:prstGeom prst="rect">
                  <a:avLst/>
                </a:prstGeom>
                <a:gradFill rotWithShape="0">
                  <a:gsLst>
                    <a:gs pos="0">
                      <a:srgbClr val="CC99FF"/>
                    </a:gs>
                    <a:gs pos="100000">
                      <a:srgbClr val="CC99FF">
                        <a:gamma/>
                        <a:tint val="27451"/>
                        <a:invGamma/>
                      </a:srgbClr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82" name="Line 25"/>
                <p:cNvSpPr>
                  <a:spLocks noChangeShapeType="1"/>
                </p:cNvSpPr>
                <p:nvPr/>
              </p:nvSpPr>
              <p:spPr bwMode="auto">
                <a:xfrm>
                  <a:off x="1056" y="3696"/>
                  <a:ext cx="19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fr-FR" dirty="0"/>
                </a:p>
              </p:txBody>
            </p:sp>
            <p:sp>
              <p:nvSpPr>
                <p:cNvPr id="83" name="Rectangle 26"/>
                <p:cNvSpPr>
                  <a:spLocks noChangeArrowheads="1"/>
                </p:cNvSpPr>
                <p:nvPr/>
              </p:nvSpPr>
              <p:spPr bwMode="auto">
                <a:xfrm>
                  <a:off x="384" y="2688"/>
                  <a:ext cx="864" cy="720"/>
                </a:xfrm>
                <a:prstGeom prst="rect">
                  <a:avLst/>
                </a:prstGeom>
                <a:gradFill rotWithShape="0">
                  <a:gsLst>
                    <a:gs pos="0">
                      <a:srgbClr val="CC66FF">
                        <a:gamma/>
                        <a:shade val="46275"/>
                        <a:invGamma/>
                      </a:srgbClr>
                    </a:gs>
                    <a:gs pos="100000">
                      <a:srgbClr val="CC66FF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84" name="Rectangle 27"/>
                <p:cNvSpPr>
                  <a:spLocks noChangeArrowheads="1"/>
                </p:cNvSpPr>
                <p:nvPr/>
              </p:nvSpPr>
              <p:spPr bwMode="auto">
                <a:xfrm>
                  <a:off x="480" y="2784"/>
                  <a:ext cx="672" cy="528"/>
                </a:xfrm>
                <a:prstGeom prst="rect">
                  <a:avLst/>
                </a:prstGeom>
                <a:solidFill>
                  <a:schemeClr val="bg2"/>
                </a:solidFill>
                <a:ln w="19050">
                  <a:solidFill>
                    <a:srgbClr val="FFCC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85" name="Rectangle 28"/>
                <p:cNvSpPr>
                  <a:spLocks noChangeArrowheads="1"/>
                </p:cNvSpPr>
                <p:nvPr/>
              </p:nvSpPr>
              <p:spPr bwMode="auto">
                <a:xfrm>
                  <a:off x="576" y="3456"/>
                  <a:ext cx="480" cy="48"/>
                </a:xfrm>
                <a:prstGeom prst="rect">
                  <a:avLst/>
                </a:prstGeom>
                <a:gradFill rotWithShape="0">
                  <a:gsLst>
                    <a:gs pos="0">
                      <a:srgbClr val="9999FF"/>
                    </a:gs>
                    <a:gs pos="100000">
                      <a:srgbClr val="9999FF">
                        <a:gamma/>
                        <a:tint val="21176"/>
                        <a:invGamma/>
                      </a:srgbClr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86" name="Rectangle 29"/>
                <p:cNvSpPr>
                  <a:spLocks noChangeArrowheads="1"/>
                </p:cNvSpPr>
                <p:nvPr/>
              </p:nvSpPr>
              <p:spPr bwMode="auto">
                <a:xfrm>
                  <a:off x="672" y="3408"/>
                  <a:ext cx="288" cy="48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87" name="Rectangle 30"/>
                <p:cNvSpPr>
                  <a:spLocks noChangeArrowheads="1"/>
                </p:cNvSpPr>
                <p:nvPr/>
              </p:nvSpPr>
              <p:spPr bwMode="auto">
                <a:xfrm>
                  <a:off x="528" y="2832"/>
                  <a:ext cx="48" cy="4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</p:grpSp>
        </p:grpSp>
        <p:grpSp>
          <p:nvGrpSpPr>
            <p:cNvPr id="10" name="Group 31"/>
            <p:cNvGrpSpPr>
              <a:grpSpLocks/>
            </p:cNvGrpSpPr>
            <p:nvPr/>
          </p:nvGrpSpPr>
          <p:grpSpPr bwMode="auto">
            <a:xfrm>
              <a:off x="3984" y="1056"/>
              <a:ext cx="768" cy="768"/>
              <a:chOff x="3120" y="432"/>
              <a:chExt cx="768" cy="768"/>
            </a:xfrm>
          </p:grpSpPr>
          <p:sp>
            <p:nvSpPr>
              <p:cNvPr id="64" name="Oval 32"/>
              <p:cNvSpPr>
                <a:spLocks noChangeArrowheads="1"/>
              </p:cNvSpPr>
              <p:nvPr/>
            </p:nvSpPr>
            <p:spPr bwMode="auto">
              <a:xfrm>
                <a:off x="3120" y="432"/>
                <a:ext cx="768" cy="768"/>
              </a:xfrm>
              <a:prstGeom prst="ellipse">
                <a:avLst/>
              </a:prstGeom>
              <a:gradFill rotWithShape="0">
                <a:gsLst>
                  <a:gs pos="0">
                    <a:srgbClr val="FFCCFF"/>
                  </a:gs>
                  <a:gs pos="100000">
                    <a:srgbClr val="FFCCFF">
                      <a:gamma/>
                      <a:tint val="0"/>
                      <a:invGamma/>
                    </a:srgbClr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 dirty="0"/>
              </a:p>
            </p:txBody>
          </p:sp>
          <p:grpSp>
            <p:nvGrpSpPr>
              <p:cNvPr id="65" name="Group 33"/>
              <p:cNvGrpSpPr>
                <a:grpSpLocks/>
              </p:cNvGrpSpPr>
              <p:nvPr/>
            </p:nvGrpSpPr>
            <p:grpSpPr bwMode="auto">
              <a:xfrm>
                <a:off x="3264" y="528"/>
                <a:ext cx="465" cy="528"/>
                <a:chOff x="288" y="2688"/>
                <a:chExt cx="1056" cy="1200"/>
              </a:xfrm>
            </p:grpSpPr>
            <p:sp>
              <p:nvSpPr>
                <p:cNvPr id="66" name="Rectangle 34"/>
                <p:cNvSpPr>
                  <a:spLocks noChangeArrowheads="1"/>
                </p:cNvSpPr>
                <p:nvPr/>
              </p:nvSpPr>
              <p:spPr bwMode="auto">
                <a:xfrm>
                  <a:off x="288" y="3504"/>
                  <a:ext cx="1056" cy="384"/>
                </a:xfrm>
                <a:prstGeom prst="rect">
                  <a:avLst/>
                </a:prstGeom>
                <a:gradFill rotWithShape="0">
                  <a:gsLst>
                    <a:gs pos="0">
                      <a:srgbClr val="CC99FF">
                        <a:gamma/>
                        <a:shade val="46275"/>
                        <a:invGamma/>
                      </a:srgbClr>
                    </a:gs>
                    <a:gs pos="100000">
                      <a:srgbClr val="CC99FF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67" name="Rectangle 35"/>
                <p:cNvSpPr>
                  <a:spLocks noChangeArrowheads="1"/>
                </p:cNvSpPr>
                <p:nvPr/>
              </p:nvSpPr>
              <p:spPr bwMode="auto">
                <a:xfrm>
                  <a:off x="1008" y="3552"/>
                  <a:ext cx="192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68" name="Rectangle 36"/>
                <p:cNvSpPr>
                  <a:spLocks noChangeArrowheads="1"/>
                </p:cNvSpPr>
                <p:nvPr/>
              </p:nvSpPr>
              <p:spPr bwMode="auto">
                <a:xfrm>
                  <a:off x="1248" y="3552"/>
                  <a:ext cx="48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69" name="Rectangle 37"/>
                <p:cNvSpPr>
                  <a:spLocks noChangeArrowheads="1"/>
                </p:cNvSpPr>
                <p:nvPr/>
              </p:nvSpPr>
              <p:spPr bwMode="auto">
                <a:xfrm>
                  <a:off x="1008" y="3648"/>
                  <a:ext cx="288" cy="96"/>
                </a:xfrm>
                <a:prstGeom prst="rect">
                  <a:avLst/>
                </a:prstGeom>
                <a:gradFill rotWithShape="0">
                  <a:gsLst>
                    <a:gs pos="0">
                      <a:srgbClr val="CC99FF"/>
                    </a:gs>
                    <a:gs pos="100000">
                      <a:srgbClr val="CC99FF">
                        <a:gamma/>
                        <a:tint val="27451"/>
                        <a:invGamma/>
                      </a:srgbClr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70" name="Line 38"/>
                <p:cNvSpPr>
                  <a:spLocks noChangeShapeType="1"/>
                </p:cNvSpPr>
                <p:nvPr/>
              </p:nvSpPr>
              <p:spPr bwMode="auto">
                <a:xfrm>
                  <a:off x="1056" y="3696"/>
                  <a:ext cx="19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fr-FR" dirty="0"/>
                </a:p>
              </p:txBody>
            </p:sp>
            <p:sp>
              <p:nvSpPr>
                <p:cNvPr id="71" name="Rectangle 39"/>
                <p:cNvSpPr>
                  <a:spLocks noChangeArrowheads="1"/>
                </p:cNvSpPr>
                <p:nvPr/>
              </p:nvSpPr>
              <p:spPr bwMode="auto">
                <a:xfrm>
                  <a:off x="384" y="2688"/>
                  <a:ext cx="864" cy="720"/>
                </a:xfrm>
                <a:prstGeom prst="rect">
                  <a:avLst/>
                </a:prstGeom>
                <a:gradFill rotWithShape="0">
                  <a:gsLst>
                    <a:gs pos="0">
                      <a:srgbClr val="CC66FF">
                        <a:gamma/>
                        <a:shade val="46275"/>
                        <a:invGamma/>
                      </a:srgbClr>
                    </a:gs>
                    <a:gs pos="100000">
                      <a:srgbClr val="CC66FF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72" name="Rectangle 40"/>
                <p:cNvSpPr>
                  <a:spLocks noChangeArrowheads="1"/>
                </p:cNvSpPr>
                <p:nvPr/>
              </p:nvSpPr>
              <p:spPr bwMode="auto">
                <a:xfrm>
                  <a:off x="480" y="2784"/>
                  <a:ext cx="672" cy="528"/>
                </a:xfrm>
                <a:prstGeom prst="rect">
                  <a:avLst/>
                </a:prstGeom>
                <a:solidFill>
                  <a:schemeClr val="bg2"/>
                </a:solidFill>
                <a:ln w="19050">
                  <a:solidFill>
                    <a:srgbClr val="FFCC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73" name="Rectangle 41"/>
                <p:cNvSpPr>
                  <a:spLocks noChangeArrowheads="1"/>
                </p:cNvSpPr>
                <p:nvPr/>
              </p:nvSpPr>
              <p:spPr bwMode="auto">
                <a:xfrm>
                  <a:off x="576" y="3456"/>
                  <a:ext cx="480" cy="48"/>
                </a:xfrm>
                <a:prstGeom prst="rect">
                  <a:avLst/>
                </a:prstGeom>
                <a:gradFill rotWithShape="0">
                  <a:gsLst>
                    <a:gs pos="0">
                      <a:srgbClr val="9999FF"/>
                    </a:gs>
                    <a:gs pos="100000">
                      <a:srgbClr val="9999FF">
                        <a:gamma/>
                        <a:tint val="21176"/>
                        <a:invGamma/>
                      </a:srgbClr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74" name="Rectangle 42"/>
                <p:cNvSpPr>
                  <a:spLocks noChangeArrowheads="1"/>
                </p:cNvSpPr>
                <p:nvPr/>
              </p:nvSpPr>
              <p:spPr bwMode="auto">
                <a:xfrm>
                  <a:off x="672" y="3408"/>
                  <a:ext cx="288" cy="48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75" name="Rectangle 43"/>
                <p:cNvSpPr>
                  <a:spLocks noChangeArrowheads="1"/>
                </p:cNvSpPr>
                <p:nvPr/>
              </p:nvSpPr>
              <p:spPr bwMode="auto">
                <a:xfrm>
                  <a:off x="528" y="2832"/>
                  <a:ext cx="48" cy="4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</p:grpSp>
        </p:grpSp>
        <p:grpSp>
          <p:nvGrpSpPr>
            <p:cNvPr id="11" name="Group 44"/>
            <p:cNvGrpSpPr>
              <a:grpSpLocks/>
            </p:cNvGrpSpPr>
            <p:nvPr/>
          </p:nvGrpSpPr>
          <p:grpSpPr bwMode="auto">
            <a:xfrm>
              <a:off x="4800" y="816"/>
              <a:ext cx="768" cy="768"/>
              <a:chOff x="3120" y="432"/>
              <a:chExt cx="768" cy="768"/>
            </a:xfrm>
          </p:grpSpPr>
          <p:sp>
            <p:nvSpPr>
              <p:cNvPr id="52" name="Oval 45"/>
              <p:cNvSpPr>
                <a:spLocks noChangeArrowheads="1"/>
              </p:cNvSpPr>
              <p:nvPr/>
            </p:nvSpPr>
            <p:spPr bwMode="auto">
              <a:xfrm>
                <a:off x="3120" y="432"/>
                <a:ext cx="768" cy="768"/>
              </a:xfrm>
              <a:prstGeom prst="ellipse">
                <a:avLst/>
              </a:prstGeom>
              <a:gradFill rotWithShape="0">
                <a:gsLst>
                  <a:gs pos="0">
                    <a:srgbClr val="FFCCFF"/>
                  </a:gs>
                  <a:gs pos="100000">
                    <a:srgbClr val="FFCCFF">
                      <a:gamma/>
                      <a:tint val="0"/>
                      <a:invGamma/>
                    </a:srgbClr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 dirty="0"/>
              </a:p>
            </p:txBody>
          </p:sp>
          <p:grpSp>
            <p:nvGrpSpPr>
              <p:cNvPr id="53" name="Group 46"/>
              <p:cNvGrpSpPr>
                <a:grpSpLocks/>
              </p:cNvGrpSpPr>
              <p:nvPr/>
            </p:nvGrpSpPr>
            <p:grpSpPr bwMode="auto">
              <a:xfrm>
                <a:off x="3264" y="528"/>
                <a:ext cx="465" cy="528"/>
                <a:chOff x="288" y="2688"/>
                <a:chExt cx="1056" cy="1200"/>
              </a:xfrm>
            </p:grpSpPr>
            <p:sp>
              <p:nvSpPr>
                <p:cNvPr id="54" name="Rectangle 47"/>
                <p:cNvSpPr>
                  <a:spLocks noChangeArrowheads="1"/>
                </p:cNvSpPr>
                <p:nvPr/>
              </p:nvSpPr>
              <p:spPr bwMode="auto">
                <a:xfrm>
                  <a:off x="288" y="3504"/>
                  <a:ext cx="1056" cy="384"/>
                </a:xfrm>
                <a:prstGeom prst="rect">
                  <a:avLst/>
                </a:prstGeom>
                <a:gradFill rotWithShape="0">
                  <a:gsLst>
                    <a:gs pos="0">
                      <a:srgbClr val="CC99FF">
                        <a:gamma/>
                        <a:shade val="46275"/>
                        <a:invGamma/>
                      </a:srgbClr>
                    </a:gs>
                    <a:gs pos="100000">
                      <a:srgbClr val="CC99FF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55" name="Rectangle 48"/>
                <p:cNvSpPr>
                  <a:spLocks noChangeArrowheads="1"/>
                </p:cNvSpPr>
                <p:nvPr/>
              </p:nvSpPr>
              <p:spPr bwMode="auto">
                <a:xfrm>
                  <a:off x="1008" y="3552"/>
                  <a:ext cx="192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56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8" y="3552"/>
                  <a:ext cx="48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57" name="Rectangle 50"/>
                <p:cNvSpPr>
                  <a:spLocks noChangeArrowheads="1"/>
                </p:cNvSpPr>
                <p:nvPr/>
              </p:nvSpPr>
              <p:spPr bwMode="auto">
                <a:xfrm>
                  <a:off x="1008" y="3648"/>
                  <a:ext cx="288" cy="96"/>
                </a:xfrm>
                <a:prstGeom prst="rect">
                  <a:avLst/>
                </a:prstGeom>
                <a:gradFill rotWithShape="0">
                  <a:gsLst>
                    <a:gs pos="0">
                      <a:srgbClr val="CC99FF"/>
                    </a:gs>
                    <a:gs pos="100000">
                      <a:srgbClr val="CC99FF">
                        <a:gamma/>
                        <a:tint val="27451"/>
                        <a:invGamma/>
                      </a:srgbClr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58" name="Line 51"/>
                <p:cNvSpPr>
                  <a:spLocks noChangeShapeType="1"/>
                </p:cNvSpPr>
                <p:nvPr/>
              </p:nvSpPr>
              <p:spPr bwMode="auto">
                <a:xfrm>
                  <a:off x="1056" y="3696"/>
                  <a:ext cx="19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fr-FR" dirty="0"/>
                </a:p>
              </p:txBody>
            </p:sp>
            <p:sp>
              <p:nvSpPr>
                <p:cNvPr id="59" name="Rectangle 52"/>
                <p:cNvSpPr>
                  <a:spLocks noChangeArrowheads="1"/>
                </p:cNvSpPr>
                <p:nvPr/>
              </p:nvSpPr>
              <p:spPr bwMode="auto">
                <a:xfrm>
                  <a:off x="384" y="2688"/>
                  <a:ext cx="864" cy="720"/>
                </a:xfrm>
                <a:prstGeom prst="rect">
                  <a:avLst/>
                </a:prstGeom>
                <a:gradFill rotWithShape="0">
                  <a:gsLst>
                    <a:gs pos="0">
                      <a:srgbClr val="CC66FF">
                        <a:gamma/>
                        <a:shade val="46275"/>
                        <a:invGamma/>
                      </a:srgbClr>
                    </a:gs>
                    <a:gs pos="100000">
                      <a:srgbClr val="CC66FF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60" name="Rectangle 53"/>
                <p:cNvSpPr>
                  <a:spLocks noChangeArrowheads="1"/>
                </p:cNvSpPr>
                <p:nvPr/>
              </p:nvSpPr>
              <p:spPr bwMode="auto">
                <a:xfrm>
                  <a:off x="480" y="2784"/>
                  <a:ext cx="672" cy="528"/>
                </a:xfrm>
                <a:prstGeom prst="rect">
                  <a:avLst/>
                </a:prstGeom>
                <a:solidFill>
                  <a:schemeClr val="bg2"/>
                </a:solidFill>
                <a:ln w="19050">
                  <a:solidFill>
                    <a:srgbClr val="FFCC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61" name="Rectangle 54"/>
                <p:cNvSpPr>
                  <a:spLocks noChangeArrowheads="1"/>
                </p:cNvSpPr>
                <p:nvPr/>
              </p:nvSpPr>
              <p:spPr bwMode="auto">
                <a:xfrm>
                  <a:off x="576" y="3456"/>
                  <a:ext cx="480" cy="48"/>
                </a:xfrm>
                <a:prstGeom prst="rect">
                  <a:avLst/>
                </a:prstGeom>
                <a:gradFill rotWithShape="0">
                  <a:gsLst>
                    <a:gs pos="0">
                      <a:srgbClr val="9999FF"/>
                    </a:gs>
                    <a:gs pos="100000">
                      <a:srgbClr val="9999FF">
                        <a:gamma/>
                        <a:tint val="21176"/>
                        <a:invGamma/>
                      </a:srgbClr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62" name="Rectangle 55"/>
                <p:cNvSpPr>
                  <a:spLocks noChangeArrowheads="1"/>
                </p:cNvSpPr>
                <p:nvPr/>
              </p:nvSpPr>
              <p:spPr bwMode="auto">
                <a:xfrm>
                  <a:off x="672" y="3408"/>
                  <a:ext cx="288" cy="48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63" name="Rectangle 56"/>
                <p:cNvSpPr>
                  <a:spLocks noChangeArrowheads="1"/>
                </p:cNvSpPr>
                <p:nvPr/>
              </p:nvSpPr>
              <p:spPr bwMode="auto">
                <a:xfrm>
                  <a:off x="528" y="2832"/>
                  <a:ext cx="48" cy="4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</p:grpSp>
        </p:grpSp>
        <p:grpSp>
          <p:nvGrpSpPr>
            <p:cNvPr id="12" name="Group 57"/>
            <p:cNvGrpSpPr>
              <a:grpSpLocks/>
            </p:cNvGrpSpPr>
            <p:nvPr/>
          </p:nvGrpSpPr>
          <p:grpSpPr bwMode="auto">
            <a:xfrm>
              <a:off x="3696" y="1824"/>
              <a:ext cx="768" cy="768"/>
              <a:chOff x="3120" y="432"/>
              <a:chExt cx="768" cy="768"/>
            </a:xfrm>
          </p:grpSpPr>
          <p:sp>
            <p:nvSpPr>
              <p:cNvPr id="40" name="Oval 58"/>
              <p:cNvSpPr>
                <a:spLocks noChangeArrowheads="1"/>
              </p:cNvSpPr>
              <p:nvPr/>
            </p:nvSpPr>
            <p:spPr bwMode="auto">
              <a:xfrm>
                <a:off x="3120" y="432"/>
                <a:ext cx="768" cy="768"/>
              </a:xfrm>
              <a:prstGeom prst="ellipse">
                <a:avLst/>
              </a:prstGeom>
              <a:gradFill rotWithShape="0">
                <a:gsLst>
                  <a:gs pos="0">
                    <a:srgbClr val="FFCCFF"/>
                  </a:gs>
                  <a:gs pos="100000">
                    <a:srgbClr val="FFCCFF">
                      <a:gamma/>
                      <a:tint val="0"/>
                      <a:invGamma/>
                    </a:srgbClr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 dirty="0"/>
              </a:p>
            </p:txBody>
          </p:sp>
          <p:grpSp>
            <p:nvGrpSpPr>
              <p:cNvPr id="41" name="Group 59"/>
              <p:cNvGrpSpPr>
                <a:grpSpLocks/>
              </p:cNvGrpSpPr>
              <p:nvPr/>
            </p:nvGrpSpPr>
            <p:grpSpPr bwMode="auto">
              <a:xfrm>
                <a:off x="3264" y="528"/>
                <a:ext cx="465" cy="528"/>
                <a:chOff x="288" y="2688"/>
                <a:chExt cx="1056" cy="1200"/>
              </a:xfrm>
            </p:grpSpPr>
            <p:sp>
              <p:nvSpPr>
                <p:cNvPr id="42" name="Rectangle 60"/>
                <p:cNvSpPr>
                  <a:spLocks noChangeArrowheads="1"/>
                </p:cNvSpPr>
                <p:nvPr/>
              </p:nvSpPr>
              <p:spPr bwMode="auto">
                <a:xfrm>
                  <a:off x="288" y="3504"/>
                  <a:ext cx="1056" cy="384"/>
                </a:xfrm>
                <a:prstGeom prst="rect">
                  <a:avLst/>
                </a:prstGeom>
                <a:gradFill rotWithShape="0">
                  <a:gsLst>
                    <a:gs pos="0">
                      <a:srgbClr val="CC99FF">
                        <a:gamma/>
                        <a:shade val="46275"/>
                        <a:invGamma/>
                      </a:srgbClr>
                    </a:gs>
                    <a:gs pos="100000">
                      <a:srgbClr val="CC99FF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43" name="Rectangle 61"/>
                <p:cNvSpPr>
                  <a:spLocks noChangeArrowheads="1"/>
                </p:cNvSpPr>
                <p:nvPr/>
              </p:nvSpPr>
              <p:spPr bwMode="auto">
                <a:xfrm>
                  <a:off x="1008" y="3552"/>
                  <a:ext cx="192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44" name="Rectangle 62"/>
                <p:cNvSpPr>
                  <a:spLocks noChangeArrowheads="1"/>
                </p:cNvSpPr>
                <p:nvPr/>
              </p:nvSpPr>
              <p:spPr bwMode="auto">
                <a:xfrm>
                  <a:off x="1248" y="3552"/>
                  <a:ext cx="48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45" name="Rectangle 63"/>
                <p:cNvSpPr>
                  <a:spLocks noChangeArrowheads="1"/>
                </p:cNvSpPr>
                <p:nvPr/>
              </p:nvSpPr>
              <p:spPr bwMode="auto">
                <a:xfrm>
                  <a:off x="1008" y="3648"/>
                  <a:ext cx="288" cy="96"/>
                </a:xfrm>
                <a:prstGeom prst="rect">
                  <a:avLst/>
                </a:prstGeom>
                <a:gradFill rotWithShape="0">
                  <a:gsLst>
                    <a:gs pos="0">
                      <a:srgbClr val="CC99FF"/>
                    </a:gs>
                    <a:gs pos="100000">
                      <a:srgbClr val="CC99FF">
                        <a:gamma/>
                        <a:tint val="27451"/>
                        <a:invGamma/>
                      </a:srgbClr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46" name="Line 64"/>
                <p:cNvSpPr>
                  <a:spLocks noChangeShapeType="1"/>
                </p:cNvSpPr>
                <p:nvPr/>
              </p:nvSpPr>
              <p:spPr bwMode="auto">
                <a:xfrm>
                  <a:off x="1056" y="3696"/>
                  <a:ext cx="19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fr-FR" dirty="0"/>
                </a:p>
              </p:txBody>
            </p:sp>
            <p:sp>
              <p:nvSpPr>
                <p:cNvPr id="47" name="Rectangle 65"/>
                <p:cNvSpPr>
                  <a:spLocks noChangeArrowheads="1"/>
                </p:cNvSpPr>
                <p:nvPr/>
              </p:nvSpPr>
              <p:spPr bwMode="auto">
                <a:xfrm>
                  <a:off x="384" y="2688"/>
                  <a:ext cx="864" cy="720"/>
                </a:xfrm>
                <a:prstGeom prst="rect">
                  <a:avLst/>
                </a:prstGeom>
                <a:gradFill rotWithShape="0">
                  <a:gsLst>
                    <a:gs pos="0">
                      <a:srgbClr val="CC66FF">
                        <a:gamma/>
                        <a:shade val="46275"/>
                        <a:invGamma/>
                      </a:srgbClr>
                    </a:gs>
                    <a:gs pos="100000">
                      <a:srgbClr val="CC66FF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48" name="Rectangle 66"/>
                <p:cNvSpPr>
                  <a:spLocks noChangeArrowheads="1"/>
                </p:cNvSpPr>
                <p:nvPr/>
              </p:nvSpPr>
              <p:spPr bwMode="auto">
                <a:xfrm>
                  <a:off x="480" y="2784"/>
                  <a:ext cx="672" cy="528"/>
                </a:xfrm>
                <a:prstGeom prst="rect">
                  <a:avLst/>
                </a:prstGeom>
                <a:solidFill>
                  <a:schemeClr val="bg2"/>
                </a:solidFill>
                <a:ln w="19050">
                  <a:solidFill>
                    <a:srgbClr val="FFCC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49" name="Rectangle 67"/>
                <p:cNvSpPr>
                  <a:spLocks noChangeArrowheads="1"/>
                </p:cNvSpPr>
                <p:nvPr/>
              </p:nvSpPr>
              <p:spPr bwMode="auto">
                <a:xfrm>
                  <a:off x="576" y="3456"/>
                  <a:ext cx="480" cy="48"/>
                </a:xfrm>
                <a:prstGeom prst="rect">
                  <a:avLst/>
                </a:prstGeom>
                <a:gradFill rotWithShape="0">
                  <a:gsLst>
                    <a:gs pos="0">
                      <a:srgbClr val="9999FF"/>
                    </a:gs>
                    <a:gs pos="100000">
                      <a:srgbClr val="9999FF">
                        <a:gamma/>
                        <a:tint val="21176"/>
                        <a:invGamma/>
                      </a:srgbClr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50" name="Rectangle 68"/>
                <p:cNvSpPr>
                  <a:spLocks noChangeArrowheads="1"/>
                </p:cNvSpPr>
                <p:nvPr/>
              </p:nvSpPr>
              <p:spPr bwMode="auto">
                <a:xfrm>
                  <a:off x="672" y="3408"/>
                  <a:ext cx="288" cy="48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51" name="Rectangle 69"/>
                <p:cNvSpPr>
                  <a:spLocks noChangeArrowheads="1"/>
                </p:cNvSpPr>
                <p:nvPr/>
              </p:nvSpPr>
              <p:spPr bwMode="auto">
                <a:xfrm>
                  <a:off x="528" y="2832"/>
                  <a:ext cx="48" cy="4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</p:grpSp>
        </p:grpSp>
        <p:grpSp>
          <p:nvGrpSpPr>
            <p:cNvPr id="13" name="Group 70"/>
            <p:cNvGrpSpPr>
              <a:grpSpLocks/>
            </p:cNvGrpSpPr>
            <p:nvPr/>
          </p:nvGrpSpPr>
          <p:grpSpPr bwMode="auto">
            <a:xfrm>
              <a:off x="4560" y="1680"/>
              <a:ext cx="768" cy="768"/>
              <a:chOff x="3120" y="432"/>
              <a:chExt cx="768" cy="768"/>
            </a:xfrm>
          </p:grpSpPr>
          <p:sp>
            <p:nvSpPr>
              <p:cNvPr id="28" name="Oval 71"/>
              <p:cNvSpPr>
                <a:spLocks noChangeArrowheads="1"/>
              </p:cNvSpPr>
              <p:nvPr/>
            </p:nvSpPr>
            <p:spPr bwMode="auto">
              <a:xfrm>
                <a:off x="3120" y="432"/>
                <a:ext cx="768" cy="768"/>
              </a:xfrm>
              <a:prstGeom prst="ellipse">
                <a:avLst/>
              </a:prstGeom>
              <a:gradFill rotWithShape="0">
                <a:gsLst>
                  <a:gs pos="0">
                    <a:srgbClr val="FFCCFF"/>
                  </a:gs>
                  <a:gs pos="100000">
                    <a:srgbClr val="FFCCFF">
                      <a:gamma/>
                      <a:tint val="0"/>
                      <a:invGamma/>
                    </a:srgbClr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 dirty="0"/>
              </a:p>
            </p:txBody>
          </p:sp>
          <p:grpSp>
            <p:nvGrpSpPr>
              <p:cNvPr id="29" name="Group 72"/>
              <p:cNvGrpSpPr>
                <a:grpSpLocks/>
              </p:cNvGrpSpPr>
              <p:nvPr/>
            </p:nvGrpSpPr>
            <p:grpSpPr bwMode="auto">
              <a:xfrm>
                <a:off x="3264" y="528"/>
                <a:ext cx="465" cy="528"/>
                <a:chOff x="288" y="2688"/>
                <a:chExt cx="1056" cy="1200"/>
              </a:xfrm>
            </p:grpSpPr>
            <p:sp>
              <p:nvSpPr>
                <p:cNvPr id="30" name="Rectangle 73"/>
                <p:cNvSpPr>
                  <a:spLocks noChangeArrowheads="1"/>
                </p:cNvSpPr>
                <p:nvPr/>
              </p:nvSpPr>
              <p:spPr bwMode="auto">
                <a:xfrm>
                  <a:off x="288" y="3504"/>
                  <a:ext cx="1056" cy="384"/>
                </a:xfrm>
                <a:prstGeom prst="rect">
                  <a:avLst/>
                </a:prstGeom>
                <a:gradFill rotWithShape="0">
                  <a:gsLst>
                    <a:gs pos="0">
                      <a:srgbClr val="CC99FF">
                        <a:gamma/>
                        <a:shade val="46275"/>
                        <a:invGamma/>
                      </a:srgbClr>
                    </a:gs>
                    <a:gs pos="100000">
                      <a:srgbClr val="CC99FF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31" name="Rectangle 74"/>
                <p:cNvSpPr>
                  <a:spLocks noChangeArrowheads="1"/>
                </p:cNvSpPr>
                <p:nvPr/>
              </p:nvSpPr>
              <p:spPr bwMode="auto">
                <a:xfrm>
                  <a:off x="1008" y="3552"/>
                  <a:ext cx="192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32" name="Rectangle 75"/>
                <p:cNvSpPr>
                  <a:spLocks noChangeArrowheads="1"/>
                </p:cNvSpPr>
                <p:nvPr/>
              </p:nvSpPr>
              <p:spPr bwMode="auto">
                <a:xfrm>
                  <a:off x="1248" y="3552"/>
                  <a:ext cx="48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33" name="Rectangle 76"/>
                <p:cNvSpPr>
                  <a:spLocks noChangeArrowheads="1"/>
                </p:cNvSpPr>
                <p:nvPr/>
              </p:nvSpPr>
              <p:spPr bwMode="auto">
                <a:xfrm>
                  <a:off x="1008" y="3648"/>
                  <a:ext cx="288" cy="96"/>
                </a:xfrm>
                <a:prstGeom prst="rect">
                  <a:avLst/>
                </a:prstGeom>
                <a:gradFill rotWithShape="0">
                  <a:gsLst>
                    <a:gs pos="0">
                      <a:srgbClr val="CC99FF"/>
                    </a:gs>
                    <a:gs pos="100000">
                      <a:srgbClr val="CC99FF">
                        <a:gamma/>
                        <a:tint val="27451"/>
                        <a:invGamma/>
                      </a:srgbClr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34" name="Line 77"/>
                <p:cNvSpPr>
                  <a:spLocks noChangeShapeType="1"/>
                </p:cNvSpPr>
                <p:nvPr/>
              </p:nvSpPr>
              <p:spPr bwMode="auto">
                <a:xfrm>
                  <a:off x="1056" y="3696"/>
                  <a:ext cx="19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fr-FR" dirty="0"/>
                </a:p>
              </p:txBody>
            </p:sp>
            <p:sp>
              <p:nvSpPr>
                <p:cNvPr id="35" name="Rectangle 78"/>
                <p:cNvSpPr>
                  <a:spLocks noChangeArrowheads="1"/>
                </p:cNvSpPr>
                <p:nvPr/>
              </p:nvSpPr>
              <p:spPr bwMode="auto">
                <a:xfrm>
                  <a:off x="384" y="2688"/>
                  <a:ext cx="864" cy="720"/>
                </a:xfrm>
                <a:prstGeom prst="rect">
                  <a:avLst/>
                </a:prstGeom>
                <a:gradFill rotWithShape="0">
                  <a:gsLst>
                    <a:gs pos="0">
                      <a:srgbClr val="CC66FF">
                        <a:gamma/>
                        <a:shade val="46275"/>
                        <a:invGamma/>
                      </a:srgbClr>
                    </a:gs>
                    <a:gs pos="100000">
                      <a:srgbClr val="CC66FF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36" name="Rectangle 79"/>
                <p:cNvSpPr>
                  <a:spLocks noChangeArrowheads="1"/>
                </p:cNvSpPr>
                <p:nvPr/>
              </p:nvSpPr>
              <p:spPr bwMode="auto">
                <a:xfrm>
                  <a:off x="480" y="2784"/>
                  <a:ext cx="672" cy="528"/>
                </a:xfrm>
                <a:prstGeom prst="rect">
                  <a:avLst/>
                </a:prstGeom>
                <a:solidFill>
                  <a:schemeClr val="bg2"/>
                </a:solidFill>
                <a:ln w="19050">
                  <a:solidFill>
                    <a:srgbClr val="FFCC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37" name="Rectangle 80"/>
                <p:cNvSpPr>
                  <a:spLocks noChangeArrowheads="1"/>
                </p:cNvSpPr>
                <p:nvPr/>
              </p:nvSpPr>
              <p:spPr bwMode="auto">
                <a:xfrm>
                  <a:off x="576" y="3456"/>
                  <a:ext cx="480" cy="48"/>
                </a:xfrm>
                <a:prstGeom prst="rect">
                  <a:avLst/>
                </a:prstGeom>
                <a:gradFill rotWithShape="0">
                  <a:gsLst>
                    <a:gs pos="0">
                      <a:srgbClr val="9999FF"/>
                    </a:gs>
                    <a:gs pos="100000">
                      <a:srgbClr val="9999FF">
                        <a:gamma/>
                        <a:tint val="21176"/>
                        <a:invGamma/>
                      </a:srgbClr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38" name="Rectangle 81"/>
                <p:cNvSpPr>
                  <a:spLocks noChangeArrowheads="1"/>
                </p:cNvSpPr>
                <p:nvPr/>
              </p:nvSpPr>
              <p:spPr bwMode="auto">
                <a:xfrm>
                  <a:off x="672" y="3408"/>
                  <a:ext cx="288" cy="48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39" name="Rectangle 82"/>
                <p:cNvSpPr>
                  <a:spLocks noChangeArrowheads="1"/>
                </p:cNvSpPr>
                <p:nvPr/>
              </p:nvSpPr>
              <p:spPr bwMode="auto">
                <a:xfrm>
                  <a:off x="528" y="2832"/>
                  <a:ext cx="48" cy="4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</p:grpSp>
        </p:grpSp>
        <p:grpSp>
          <p:nvGrpSpPr>
            <p:cNvPr id="14" name="Group 83"/>
            <p:cNvGrpSpPr>
              <a:grpSpLocks/>
            </p:cNvGrpSpPr>
            <p:nvPr/>
          </p:nvGrpSpPr>
          <p:grpSpPr bwMode="auto">
            <a:xfrm>
              <a:off x="4224" y="2496"/>
              <a:ext cx="768" cy="768"/>
              <a:chOff x="3120" y="432"/>
              <a:chExt cx="768" cy="768"/>
            </a:xfrm>
          </p:grpSpPr>
          <p:sp>
            <p:nvSpPr>
              <p:cNvPr id="16" name="Oval 84"/>
              <p:cNvSpPr>
                <a:spLocks noChangeArrowheads="1"/>
              </p:cNvSpPr>
              <p:nvPr/>
            </p:nvSpPr>
            <p:spPr bwMode="auto">
              <a:xfrm>
                <a:off x="3120" y="432"/>
                <a:ext cx="768" cy="768"/>
              </a:xfrm>
              <a:prstGeom prst="ellipse">
                <a:avLst/>
              </a:prstGeom>
              <a:gradFill rotWithShape="0">
                <a:gsLst>
                  <a:gs pos="0">
                    <a:srgbClr val="FFCCFF"/>
                  </a:gs>
                  <a:gs pos="100000">
                    <a:srgbClr val="FFCCFF">
                      <a:gamma/>
                      <a:tint val="0"/>
                      <a:invGamma/>
                    </a:srgbClr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 dirty="0"/>
              </a:p>
            </p:txBody>
          </p:sp>
          <p:grpSp>
            <p:nvGrpSpPr>
              <p:cNvPr id="17" name="Group 85"/>
              <p:cNvGrpSpPr>
                <a:grpSpLocks/>
              </p:cNvGrpSpPr>
              <p:nvPr/>
            </p:nvGrpSpPr>
            <p:grpSpPr bwMode="auto">
              <a:xfrm>
                <a:off x="3264" y="528"/>
                <a:ext cx="465" cy="528"/>
                <a:chOff x="288" y="2688"/>
                <a:chExt cx="1056" cy="1200"/>
              </a:xfrm>
            </p:grpSpPr>
            <p:sp>
              <p:nvSpPr>
                <p:cNvPr id="18" name="Rectangle 86"/>
                <p:cNvSpPr>
                  <a:spLocks noChangeArrowheads="1"/>
                </p:cNvSpPr>
                <p:nvPr/>
              </p:nvSpPr>
              <p:spPr bwMode="auto">
                <a:xfrm>
                  <a:off x="288" y="3504"/>
                  <a:ext cx="1056" cy="384"/>
                </a:xfrm>
                <a:prstGeom prst="rect">
                  <a:avLst/>
                </a:prstGeom>
                <a:gradFill rotWithShape="0">
                  <a:gsLst>
                    <a:gs pos="0">
                      <a:srgbClr val="CC99FF">
                        <a:gamma/>
                        <a:shade val="46275"/>
                        <a:invGamma/>
                      </a:srgbClr>
                    </a:gs>
                    <a:gs pos="100000">
                      <a:srgbClr val="CC99FF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19" name="Rectangle 87"/>
                <p:cNvSpPr>
                  <a:spLocks noChangeArrowheads="1"/>
                </p:cNvSpPr>
                <p:nvPr/>
              </p:nvSpPr>
              <p:spPr bwMode="auto">
                <a:xfrm>
                  <a:off x="1008" y="3552"/>
                  <a:ext cx="192" cy="4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20" name="Rectangle 88"/>
                <p:cNvSpPr>
                  <a:spLocks noChangeArrowheads="1"/>
                </p:cNvSpPr>
                <p:nvPr/>
              </p:nvSpPr>
              <p:spPr bwMode="auto">
                <a:xfrm>
                  <a:off x="1248" y="3552"/>
                  <a:ext cx="48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21" name="Rectangle 89"/>
                <p:cNvSpPr>
                  <a:spLocks noChangeArrowheads="1"/>
                </p:cNvSpPr>
                <p:nvPr/>
              </p:nvSpPr>
              <p:spPr bwMode="auto">
                <a:xfrm>
                  <a:off x="1008" y="3648"/>
                  <a:ext cx="288" cy="96"/>
                </a:xfrm>
                <a:prstGeom prst="rect">
                  <a:avLst/>
                </a:prstGeom>
                <a:gradFill rotWithShape="0">
                  <a:gsLst>
                    <a:gs pos="0">
                      <a:srgbClr val="CC99FF"/>
                    </a:gs>
                    <a:gs pos="100000">
                      <a:srgbClr val="CC99FF">
                        <a:gamma/>
                        <a:tint val="27451"/>
                        <a:invGamma/>
                      </a:srgbClr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22" name="Line 90"/>
                <p:cNvSpPr>
                  <a:spLocks noChangeShapeType="1"/>
                </p:cNvSpPr>
                <p:nvPr/>
              </p:nvSpPr>
              <p:spPr bwMode="auto">
                <a:xfrm>
                  <a:off x="1056" y="3696"/>
                  <a:ext cx="19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fr-FR" dirty="0"/>
                </a:p>
              </p:txBody>
            </p:sp>
            <p:sp>
              <p:nvSpPr>
                <p:cNvPr id="23" name="Rectangle 91"/>
                <p:cNvSpPr>
                  <a:spLocks noChangeArrowheads="1"/>
                </p:cNvSpPr>
                <p:nvPr/>
              </p:nvSpPr>
              <p:spPr bwMode="auto">
                <a:xfrm>
                  <a:off x="384" y="2688"/>
                  <a:ext cx="864" cy="720"/>
                </a:xfrm>
                <a:prstGeom prst="rect">
                  <a:avLst/>
                </a:prstGeom>
                <a:gradFill rotWithShape="0">
                  <a:gsLst>
                    <a:gs pos="0">
                      <a:srgbClr val="CC66FF">
                        <a:gamma/>
                        <a:shade val="46275"/>
                        <a:invGamma/>
                      </a:srgbClr>
                    </a:gs>
                    <a:gs pos="100000">
                      <a:srgbClr val="CC66FF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24" name="Rectangle 92"/>
                <p:cNvSpPr>
                  <a:spLocks noChangeArrowheads="1"/>
                </p:cNvSpPr>
                <p:nvPr/>
              </p:nvSpPr>
              <p:spPr bwMode="auto">
                <a:xfrm>
                  <a:off x="480" y="2784"/>
                  <a:ext cx="672" cy="528"/>
                </a:xfrm>
                <a:prstGeom prst="rect">
                  <a:avLst/>
                </a:prstGeom>
                <a:solidFill>
                  <a:schemeClr val="bg2"/>
                </a:solidFill>
                <a:ln w="19050">
                  <a:solidFill>
                    <a:srgbClr val="FFCC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25" name="Rectangle 93"/>
                <p:cNvSpPr>
                  <a:spLocks noChangeArrowheads="1"/>
                </p:cNvSpPr>
                <p:nvPr/>
              </p:nvSpPr>
              <p:spPr bwMode="auto">
                <a:xfrm>
                  <a:off x="576" y="3456"/>
                  <a:ext cx="480" cy="48"/>
                </a:xfrm>
                <a:prstGeom prst="rect">
                  <a:avLst/>
                </a:prstGeom>
                <a:gradFill rotWithShape="0">
                  <a:gsLst>
                    <a:gs pos="0">
                      <a:srgbClr val="9999FF"/>
                    </a:gs>
                    <a:gs pos="100000">
                      <a:srgbClr val="9999FF">
                        <a:gamma/>
                        <a:tint val="21176"/>
                        <a:invGamma/>
                      </a:srgbClr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26" name="Rectangle 94"/>
                <p:cNvSpPr>
                  <a:spLocks noChangeArrowheads="1"/>
                </p:cNvSpPr>
                <p:nvPr/>
              </p:nvSpPr>
              <p:spPr bwMode="auto">
                <a:xfrm>
                  <a:off x="672" y="3408"/>
                  <a:ext cx="288" cy="48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  <p:sp>
              <p:nvSpPr>
                <p:cNvPr id="27" name="Rectangle 95"/>
                <p:cNvSpPr>
                  <a:spLocks noChangeArrowheads="1"/>
                </p:cNvSpPr>
                <p:nvPr/>
              </p:nvSpPr>
              <p:spPr bwMode="auto">
                <a:xfrm>
                  <a:off x="528" y="2832"/>
                  <a:ext cx="48" cy="4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 dirty="0"/>
                </a:p>
              </p:txBody>
            </p:sp>
          </p:grpSp>
        </p:grpSp>
        <p:sp>
          <p:nvSpPr>
            <p:cNvPr id="15" name="Freeform 96"/>
            <p:cNvSpPr>
              <a:spLocks/>
            </p:cNvSpPr>
            <p:nvPr/>
          </p:nvSpPr>
          <p:spPr bwMode="auto">
            <a:xfrm>
              <a:off x="2544" y="192"/>
              <a:ext cx="2112" cy="448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1152" y="384"/>
                </a:cxn>
                <a:cxn ang="0">
                  <a:pos x="2112" y="0"/>
                </a:cxn>
              </a:cxnLst>
              <a:rect l="0" t="0" r="r" b="b"/>
              <a:pathLst>
                <a:path w="2112" h="448">
                  <a:moveTo>
                    <a:pt x="0" y="384"/>
                  </a:moveTo>
                  <a:cubicBezTo>
                    <a:pt x="400" y="416"/>
                    <a:pt x="800" y="448"/>
                    <a:pt x="1152" y="384"/>
                  </a:cubicBezTo>
                  <a:cubicBezTo>
                    <a:pt x="1504" y="320"/>
                    <a:pt x="1952" y="64"/>
                    <a:pt x="2112" y="0"/>
                  </a:cubicBezTo>
                </a:path>
              </a:pathLst>
            </a:custGeom>
            <a:noFill/>
            <a:ln w="76200" cap="flat" cmpd="sng">
              <a:pattFill prst="lgConfetti">
                <a:fgClr>
                  <a:srgbClr val="FFCC99"/>
                </a:fgClr>
                <a:bgClr>
                  <a:srgbClr val="996633"/>
                </a:bgClr>
              </a:pattFill>
              <a:prstDash val="solid"/>
              <a:miter lim="800000"/>
              <a:headEnd type="none" w="med" len="med"/>
              <a:tailEnd type="none" w="med" len="med"/>
            </a:ln>
            <a:effectLst>
              <a:outerShdw dist="35921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/>
            <a:lstStyle/>
            <a:p>
              <a:endParaRPr lang="fr-FR" dirty="0"/>
            </a:p>
          </p:txBody>
        </p:sp>
      </p:grpSp>
      <p:sp>
        <p:nvSpPr>
          <p:cNvPr id="6" name="Rectangle 5"/>
          <p:cNvSpPr/>
          <p:nvPr/>
        </p:nvSpPr>
        <p:spPr>
          <a:xfrm>
            <a:off x="1509470" y="1361895"/>
            <a:ext cx="9144000" cy="2062103"/>
          </a:xfrm>
          <a:prstGeom prst="rect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fr-FR" sz="3200" dirty="0">
                <a:latin typeface="Bell MT" panose="02020503060305020303" pitchFamily="18" charset="0"/>
              </a:rPr>
              <a:t>Il est basé sur une architecture distribuée, Compatible pour la communication avec des agents non </a:t>
            </a:r>
            <a:r>
              <a:rPr lang="fr-FR" sz="3200" dirty="0" smtClean="0">
                <a:latin typeface="Bell MT" panose="02020503060305020303" pitchFamily="18" charset="0"/>
              </a:rPr>
              <a:t>Jade. </a:t>
            </a:r>
            <a:r>
              <a:rPr lang="fr-FR" sz="3200" dirty="0">
                <a:latin typeface="Bell MT" panose="02020503060305020303" pitchFamily="18" charset="0"/>
              </a:rPr>
              <a:t>L</a:t>
            </a:r>
            <a:r>
              <a:rPr lang="fr-FR" sz="3200" dirty="0" smtClean="0">
                <a:latin typeface="Bell MT" panose="02020503060305020303" pitchFamily="18" charset="0"/>
              </a:rPr>
              <a:t>es agents Jade peuvent </a:t>
            </a:r>
            <a:r>
              <a:rPr lang="fr-FR" sz="3200" dirty="0">
                <a:latin typeface="Bell MT" panose="02020503060305020303" pitchFamily="18" charset="0"/>
              </a:rPr>
              <a:t>se déplacer d’une machine à une autre.</a:t>
            </a:r>
          </a:p>
        </p:txBody>
      </p:sp>
      <p:grpSp>
        <p:nvGrpSpPr>
          <p:cNvPr id="94" name="Group 5"/>
          <p:cNvGrpSpPr>
            <a:grpSpLocks/>
          </p:cNvGrpSpPr>
          <p:nvPr/>
        </p:nvGrpSpPr>
        <p:grpSpPr bwMode="auto">
          <a:xfrm flipH="1">
            <a:off x="5303726" y="4265366"/>
            <a:ext cx="713191" cy="950685"/>
            <a:chOff x="2259" y="1221"/>
            <a:chExt cx="1003" cy="2175"/>
          </a:xfrm>
        </p:grpSpPr>
        <p:sp>
          <p:nvSpPr>
            <p:cNvPr id="95" name="Freeform 6"/>
            <p:cNvSpPr>
              <a:spLocks/>
            </p:cNvSpPr>
            <p:nvPr/>
          </p:nvSpPr>
          <p:spPr bwMode="auto">
            <a:xfrm>
              <a:off x="2659" y="1221"/>
              <a:ext cx="371" cy="536"/>
            </a:xfrm>
            <a:custGeom>
              <a:avLst/>
              <a:gdLst/>
              <a:ahLst/>
              <a:cxnLst>
                <a:cxn ang="0">
                  <a:pos x="215" y="0"/>
                </a:cxn>
                <a:cxn ang="0">
                  <a:pos x="263" y="7"/>
                </a:cxn>
                <a:cxn ang="0">
                  <a:pos x="311" y="34"/>
                </a:cxn>
                <a:cxn ang="0">
                  <a:pos x="341" y="76"/>
                </a:cxn>
                <a:cxn ang="0">
                  <a:pos x="365" y="137"/>
                </a:cxn>
                <a:cxn ang="0">
                  <a:pos x="371" y="241"/>
                </a:cxn>
                <a:cxn ang="0">
                  <a:pos x="353" y="344"/>
                </a:cxn>
                <a:cxn ang="0">
                  <a:pos x="323" y="419"/>
                </a:cxn>
                <a:cxn ang="0">
                  <a:pos x="281" y="481"/>
                </a:cxn>
                <a:cxn ang="0">
                  <a:pos x="239" y="522"/>
                </a:cxn>
                <a:cxn ang="0">
                  <a:pos x="191" y="536"/>
                </a:cxn>
                <a:cxn ang="0">
                  <a:pos x="143" y="529"/>
                </a:cxn>
                <a:cxn ang="0">
                  <a:pos x="119" y="495"/>
                </a:cxn>
                <a:cxn ang="0">
                  <a:pos x="83" y="440"/>
                </a:cxn>
                <a:cxn ang="0">
                  <a:pos x="71" y="337"/>
                </a:cxn>
                <a:cxn ang="0">
                  <a:pos x="74" y="302"/>
                </a:cxn>
                <a:cxn ang="0">
                  <a:pos x="0" y="285"/>
                </a:cxn>
                <a:cxn ang="0">
                  <a:pos x="2" y="251"/>
                </a:cxn>
                <a:cxn ang="0">
                  <a:pos x="74" y="254"/>
                </a:cxn>
                <a:cxn ang="0">
                  <a:pos x="80" y="216"/>
                </a:cxn>
                <a:cxn ang="0">
                  <a:pos x="98" y="161"/>
                </a:cxn>
                <a:cxn ang="0">
                  <a:pos x="119" y="110"/>
                </a:cxn>
                <a:cxn ang="0">
                  <a:pos x="155" y="41"/>
                </a:cxn>
                <a:cxn ang="0">
                  <a:pos x="191" y="14"/>
                </a:cxn>
                <a:cxn ang="0">
                  <a:pos x="215" y="0"/>
                </a:cxn>
              </a:cxnLst>
              <a:rect l="0" t="0" r="r" b="b"/>
              <a:pathLst>
                <a:path w="371" h="536">
                  <a:moveTo>
                    <a:pt x="215" y="0"/>
                  </a:moveTo>
                  <a:lnTo>
                    <a:pt x="263" y="7"/>
                  </a:lnTo>
                  <a:lnTo>
                    <a:pt x="311" y="34"/>
                  </a:lnTo>
                  <a:lnTo>
                    <a:pt x="341" y="76"/>
                  </a:lnTo>
                  <a:lnTo>
                    <a:pt x="365" y="137"/>
                  </a:lnTo>
                  <a:lnTo>
                    <a:pt x="371" y="241"/>
                  </a:lnTo>
                  <a:lnTo>
                    <a:pt x="353" y="344"/>
                  </a:lnTo>
                  <a:lnTo>
                    <a:pt x="323" y="419"/>
                  </a:lnTo>
                  <a:lnTo>
                    <a:pt x="281" y="481"/>
                  </a:lnTo>
                  <a:lnTo>
                    <a:pt x="239" y="522"/>
                  </a:lnTo>
                  <a:lnTo>
                    <a:pt x="191" y="536"/>
                  </a:lnTo>
                  <a:lnTo>
                    <a:pt x="143" y="529"/>
                  </a:lnTo>
                  <a:lnTo>
                    <a:pt x="119" y="495"/>
                  </a:lnTo>
                  <a:lnTo>
                    <a:pt x="83" y="440"/>
                  </a:lnTo>
                  <a:lnTo>
                    <a:pt x="71" y="337"/>
                  </a:lnTo>
                  <a:lnTo>
                    <a:pt x="74" y="302"/>
                  </a:lnTo>
                  <a:lnTo>
                    <a:pt x="0" y="285"/>
                  </a:lnTo>
                  <a:lnTo>
                    <a:pt x="2" y="251"/>
                  </a:lnTo>
                  <a:lnTo>
                    <a:pt x="74" y="254"/>
                  </a:lnTo>
                  <a:lnTo>
                    <a:pt x="80" y="216"/>
                  </a:lnTo>
                  <a:lnTo>
                    <a:pt x="98" y="161"/>
                  </a:lnTo>
                  <a:lnTo>
                    <a:pt x="119" y="110"/>
                  </a:lnTo>
                  <a:lnTo>
                    <a:pt x="155" y="41"/>
                  </a:lnTo>
                  <a:lnTo>
                    <a:pt x="191" y="14"/>
                  </a:lnTo>
                  <a:lnTo>
                    <a:pt x="215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96" name="Freeform 7"/>
            <p:cNvSpPr>
              <a:spLocks/>
            </p:cNvSpPr>
            <p:nvPr/>
          </p:nvSpPr>
          <p:spPr bwMode="auto">
            <a:xfrm>
              <a:off x="2686" y="1794"/>
              <a:ext cx="401" cy="775"/>
            </a:xfrm>
            <a:custGeom>
              <a:avLst/>
              <a:gdLst/>
              <a:ahLst/>
              <a:cxnLst>
                <a:cxn ang="0">
                  <a:pos x="153" y="0"/>
                </a:cxn>
                <a:cxn ang="0">
                  <a:pos x="213" y="0"/>
                </a:cxn>
                <a:cxn ang="0">
                  <a:pos x="287" y="13"/>
                </a:cxn>
                <a:cxn ang="0">
                  <a:pos x="327" y="54"/>
                </a:cxn>
                <a:cxn ang="0">
                  <a:pos x="367" y="130"/>
                </a:cxn>
                <a:cxn ang="0">
                  <a:pos x="387" y="185"/>
                </a:cxn>
                <a:cxn ang="0">
                  <a:pos x="401" y="253"/>
                </a:cxn>
                <a:cxn ang="0">
                  <a:pos x="401" y="336"/>
                </a:cxn>
                <a:cxn ang="0">
                  <a:pos x="394" y="418"/>
                </a:cxn>
                <a:cxn ang="0">
                  <a:pos x="387" y="507"/>
                </a:cxn>
                <a:cxn ang="0">
                  <a:pos x="360" y="617"/>
                </a:cxn>
                <a:cxn ang="0">
                  <a:pos x="327" y="692"/>
                </a:cxn>
                <a:cxn ang="0">
                  <a:pos x="267" y="754"/>
                </a:cxn>
                <a:cxn ang="0">
                  <a:pos x="200" y="775"/>
                </a:cxn>
                <a:cxn ang="0">
                  <a:pos x="126" y="754"/>
                </a:cxn>
                <a:cxn ang="0">
                  <a:pos x="80" y="658"/>
                </a:cxn>
                <a:cxn ang="0">
                  <a:pos x="46" y="569"/>
                </a:cxn>
                <a:cxn ang="0">
                  <a:pos x="26" y="466"/>
                </a:cxn>
                <a:cxn ang="0">
                  <a:pos x="0" y="370"/>
                </a:cxn>
                <a:cxn ang="0">
                  <a:pos x="0" y="240"/>
                </a:cxn>
                <a:cxn ang="0">
                  <a:pos x="20" y="150"/>
                </a:cxn>
                <a:cxn ang="0">
                  <a:pos x="46" y="82"/>
                </a:cxn>
                <a:cxn ang="0">
                  <a:pos x="80" y="0"/>
                </a:cxn>
                <a:cxn ang="0">
                  <a:pos x="153" y="0"/>
                </a:cxn>
              </a:cxnLst>
              <a:rect l="0" t="0" r="r" b="b"/>
              <a:pathLst>
                <a:path w="401" h="775">
                  <a:moveTo>
                    <a:pt x="153" y="0"/>
                  </a:moveTo>
                  <a:lnTo>
                    <a:pt x="213" y="0"/>
                  </a:lnTo>
                  <a:lnTo>
                    <a:pt x="287" y="13"/>
                  </a:lnTo>
                  <a:lnTo>
                    <a:pt x="327" y="54"/>
                  </a:lnTo>
                  <a:lnTo>
                    <a:pt x="367" y="130"/>
                  </a:lnTo>
                  <a:lnTo>
                    <a:pt x="387" y="185"/>
                  </a:lnTo>
                  <a:lnTo>
                    <a:pt x="401" y="253"/>
                  </a:lnTo>
                  <a:lnTo>
                    <a:pt x="401" y="336"/>
                  </a:lnTo>
                  <a:lnTo>
                    <a:pt x="394" y="418"/>
                  </a:lnTo>
                  <a:lnTo>
                    <a:pt x="387" y="507"/>
                  </a:lnTo>
                  <a:lnTo>
                    <a:pt x="360" y="617"/>
                  </a:lnTo>
                  <a:lnTo>
                    <a:pt x="327" y="692"/>
                  </a:lnTo>
                  <a:lnTo>
                    <a:pt x="267" y="754"/>
                  </a:lnTo>
                  <a:lnTo>
                    <a:pt x="200" y="775"/>
                  </a:lnTo>
                  <a:lnTo>
                    <a:pt x="126" y="754"/>
                  </a:lnTo>
                  <a:lnTo>
                    <a:pt x="80" y="658"/>
                  </a:lnTo>
                  <a:lnTo>
                    <a:pt x="46" y="569"/>
                  </a:lnTo>
                  <a:lnTo>
                    <a:pt x="26" y="466"/>
                  </a:lnTo>
                  <a:lnTo>
                    <a:pt x="0" y="370"/>
                  </a:lnTo>
                  <a:lnTo>
                    <a:pt x="0" y="240"/>
                  </a:lnTo>
                  <a:lnTo>
                    <a:pt x="20" y="150"/>
                  </a:lnTo>
                  <a:lnTo>
                    <a:pt x="46" y="82"/>
                  </a:lnTo>
                  <a:lnTo>
                    <a:pt x="80" y="0"/>
                  </a:lnTo>
                  <a:lnTo>
                    <a:pt x="153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97" name="Freeform 8"/>
            <p:cNvSpPr>
              <a:spLocks/>
            </p:cNvSpPr>
            <p:nvPr/>
          </p:nvSpPr>
          <p:spPr bwMode="auto">
            <a:xfrm>
              <a:off x="2954" y="2459"/>
              <a:ext cx="308" cy="891"/>
            </a:xfrm>
            <a:custGeom>
              <a:avLst/>
              <a:gdLst/>
              <a:ahLst/>
              <a:cxnLst>
                <a:cxn ang="0">
                  <a:pos x="57" y="103"/>
                </a:cxn>
                <a:cxn ang="0">
                  <a:pos x="17" y="44"/>
                </a:cxn>
                <a:cxn ang="0">
                  <a:pos x="30" y="0"/>
                </a:cxn>
                <a:cxn ang="0">
                  <a:pos x="70" y="0"/>
                </a:cxn>
                <a:cxn ang="0">
                  <a:pos x="117" y="48"/>
                </a:cxn>
                <a:cxn ang="0">
                  <a:pos x="177" y="147"/>
                </a:cxn>
                <a:cxn ang="0">
                  <a:pos x="211" y="242"/>
                </a:cxn>
                <a:cxn ang="0">
                  <a:pos x="241" y="333"/>
                </a:cxn>
                <a:cxn ang="0">
                  <a:pos x="251" y="417"/>
                </a:cxn>
                <a:cxn ang="0">
                  <a:pos x="248" y="461"/>
                </a:cxn>
                <a:cxn ang="0">
                  <a:pos x="218" y="515"/>
                </a:cxn>
                <a:cxn ang="0">
                  <a:pos x="167" y="661"/>
                </a:cxn>
                <a:cxn ang="0">
                  <a:pos x="110" y="745"/>
                </a:cxn>
                <a:cxn ang="0">
                  <a:pos x="97" y="782"/>
                </a:cxn>
                <a:cxn ang="0">
                  <a:pos x="151" y="789"/>
                </a:cxn>
                <a:cxn ang="0">
                  <a:pos x="221" y="789"/>
                </a:cxn>
                <a:cxn ang="0">
                  <a:pos x="308" y="822"/>
                </a:cxn>
                <a:cxn ang="0">
                  <a:pos x="301" y="848"/>
                </a:cxn>
                <a:cxn ang="0">
                  <a:pos x="288" y="877"/>
                </a:cxn>
                <a:cxn ang="0">
                  <a:pos x="261" y="891"/>
                </a:cxn>
                <a:cxn ang="0">
                  <a:pos x="208" y="870"/>
                </a:cxn>
                <a:cxn ang="0">
                  <a:pos x="151" y="837"/>
                </a:cxn>
                <a:cxn ang="0">
                  <a:pos x="70" y="833"/>
                </a:cxn>
                <a:cxn ang="0">
                  <a:pos x="20" y="844"/>
                </a:cxn>
                <a:cxn ang="0">
                  <a:pos x="0" y="826"/>
                </a:cxn>
                <a:cxn ang="0">
                  <a:pos x="0" y="800"/>
                </a:cxn>
                <a:cxn ang="0">
                  <a:pos x="27" y="771"/>
                </a:cxn>
                <a:cxn ang="0">
                  <a:pos x="70" y="724"/>
                </a:cxn>
                <a:cxn ang="0">
                  <a:pos x="147" y="603"/>
                </a:cxn>
                <a:cxn ang="0">
                  <a:pos x="181" y="497"/>
                </a:cxn>
                <a:cxn ang="0">
                  <a:pos x="191" y="395"/>
                </a:cxn>
                <a:cxn ang="0">
                  <a:pos x="187" y="340"/>
                </a:cxn>
                <a:cxn ang="0">
                  <a:pos x="161" y="242"/>
                </a:cxn>
                <a:cxn ang="0">
                  <a:pos x="90" y="136"/>
                </a:cxn>
                <a:cxn ang="0">
                  <a:pos x="40" y="81"/>
                </a:cxn>
                <a:cxn ang="0">
                  <a:pos x="57" y="103"/>
                </a:cxn>
              </a:cxnLst>
              <a:rect l="0" t="0" r="r" b="b"/>
              <a:pathLst>
                <a:path w="308" h="891">
                  <a:moveTo>
                    <a:pt x="57" y="103"/>
                  </a:moveTo>
                  <a:lnTo>
                    <a:pt x="17" y="44"/>
                  </a:lnTo>
                  <a:lnTo>
                    <a:pt x="30" y="0"/>
                  </a:lnTo>
                  <a:lnTo>
                    <a:pt x="70" y="0"/>
                  </a:lnTo>
                  <a:lnTo>
                    <a:pt x="117" y="48"/>
                  </a:lnTo>
                  <a:lnTo>
                    <a:pt x="177" y="147"/>
                  </a:lnTo>
                  <a:lnTo>
                    <a:pt x="211" y="242"/>
                  </a:lnTo>
                  <a:lnTo>
                    <a:pt x="241" y="333"/>
                  </a:lnTo>
                  <a:lnTo>
                    <a:pt x="251" y="417"/>
                  </a:lnTo>
                  <a:lnTo>
                    <a:pt x="248" y="461"/>
                  </a:lnTo>
                  <a:lnTo>
                    <a:pt x="218" y="515"/>
                  </a:lnTo>
                  <a:lnTo>
                    <a:pt x="167" y="661"/>
                  </a:lnTo>
                  <a:lnTo>
                    <a:pt x="110" y="745"/>
                  </a:lnTo>
                  <a:lnTo>
                    <a:pt x="97" y="782"/>
                  </a:lnTo>
                  <a:lnTo>
                    <a:pt x="151" y="789"/>
                  </a:lnTo>
                  <a:lnTo>
                    <a:pt x="221" y="789"/>
                  </a:lnTo>
                  <a:lnTo>
                    <a:pt x="308" y="822"/>
                  </a:lnTo>
                  <a:lnTo>
                    <a:pt x="301" y="848"/>
                  </a:lnTo>
                  <a:lnTo>
                    <a:pt x="288" y="877"/>
                  </a:lnTo>
                  <a:lnTo>
                    <a:pt x="261" y="891"/>
                  </a:lnTo>
                  <a:lnTo>
                    <a:pt x="208" y="870"/>
                  </a:lnTo>
                  <a:lnTo>
                    <a:pt x="151" y="837"/>
                  </a:lnTo>
                  <a:lnTo>
                    <a:pt x="70" y="833"/>
                  </a:lnTo>
                  <a:lnTo>
                    <a:pt x="20" y="844"/>
                  </a:lnTo>
                  <a:lnTo>
                    <a:pt x="0" y="826"/>
                  </a:lnTo>
                  <a:lnTo>
                    <a:pt x="0" y="800"/>
                  </a:lnTo>
                  <a:lnTo>
                    <a:pt x="27" y="771"/>
                  </a:lnTo>
                  <a:lnTo>
                    <a:pt x="70" y="724"/>
                  </a:lnTo>
                  <a:lnTo>
                    <a:pt x="147" y="603"/>
                  </a:lnTo>
                  <a:lnTo>
                    <a:pt x="181" y="497"/>
                  </a:lnTo>
                  <a:lnTo>
                    <a:pt x="191" y="395"/>
                  </a:lnTo>
                  <a:lnTo>
                    <a:pt x="187" y="340"/>
                  </a:lnTo>
                  <a:lnTo>
                    <a:pt x="161" y="242"/>
                  </a:lnTo>
                  <a:lnTo>
                    <a:pt x="90" y="136"/>
                  </a:lnTo>
                  <a:lnTo>
                    <a:pt x="40" y="81"/>
                  </a:lnTo>
                  <a:lnTo>
                    <a:pt x="57" y="103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98" name="Freeform 9"/>
            <p:cNvSpPr>
              <a:spLocks/>
            </p:cNvSpPr>
            <p:nvPr/>
          </p:nvSpPr>
          <p:spPr bwMode="auto">
            <a:xfrm>
              <a:off x="2545" y="2446"/>
              <a:ext cx="308" cy="950"/>
            </a:xfrm>
            <a:custGeom>
              <a:avLst/>
              <a:gdLst/>
              <a:ahLst/>
              <a:cxnLst>
                <a:cxn ang="0">
                  <a:pos x="160" y="171"/>
                </a:cxn>
                <a:cxn ang="0">
                  <a:pos x="207" y="75"/>
                </a:cxn>
                <a:cxn ang="0">
                  <a:pos x="252" y="0"/>
                </a:cxn>
                <a:cxn ang="0">
                  <a:pos x="285" y="0"/>
                </a:cxn>
                <a:cxn ang="0">
                  <a:pos x="305" y="31"/>
                </a:cxn>
                <a:cxn ang="0">
                  <a:pos x="308" y="82"/>
                </a:cxn>
                <a:cxn ang="0">
                  <a:pos x="280" y="120"/>
                </a:cxn>
                <a:cxn ang="0">
                  <a:pos x="232" y="167"/>
                </a:cxn>
                <a:cxn ang="0">
                  <a:pos x="193" y="222"/>
                </a:cxn>
                <a:cxn ang="0">
                  <a:pos x="154" y="297"/>
                </a:cxn>
                <a:cxn ang="0">
                  <a:pos x="137" y="349"/>
                </a:cxn>
                <a:cxn ang="0">
                  <a:pos x="121" y="413"/>
                </a:cxn>
                <a:cxn ang="0">
                  <a:pos x="118" y="496"/>
                </a:cxn>
                <a:cxn ang="0">
                  <a:pos x="123" y="571"/>
                </a:cxn>
                <a:cxn ang="0">
                  <a:pos x="143" y="663"/>
                </a:cxn>
                <a:cxn ang="0">
                  <a:pos x="179" y="745"/>
                </a:cxn>
                <a:cxn ang="0">
                  <a:pos x="210" y="793"/>
                </a:cxn>
                <a:cxn ang="0">
                  <a:pos x="229" y="827"/>
                </a:cxn>
                <a:cxn ang="0">
                  <a:pos x="232" y="854"/>
                </a:cxn>
                <a:cxn ang="0">
                  <a:pos x="215" y="865"/>
                </a:cxn>
                <a:cxn ang="0">
                  <a:pos x="176" y="871"/>
                </a:cxn>
                <a:cxn ang="0">
                  <a:pos x="118" y="892"/>
                </a:cxn>
                <a:cxn ang="0">
                  <a:pos x="73" y="919"/>
                </a:cxn>
                <a:cxn ang="0">
                  <a:pos x="45" y="950"/>
                </a:cxn>
                <a:cxn ang="0">
                  <a:pos x="20" y="943"/>
                </a:cxn>
                <a:cxn ang="0">
                  <a:pos x="0" y="906"/>
                </a:cxn>
                <a:cxn ang="0">
                  <a:pos x="0" y="875"/>
                </a:cxn>
                <a:cxn ang="0">
                  <a:pos x="45" y="847"/>
                </a:cxn>
                <a:cxn ang="0">
                  <a:pos x="121" y="830"/>
                </a:cxn>
                <a:cxn ang="0">
                  <a:pos x="190" y="820"/>
                </a:cxn>
                <a:cxn ang="0">
                  <a:pos x="160" y="783"/>
                </a:cxn>
                <a:cxn ang="0">
                  <a:pos x="140" y="735"/>
                </a:cxn>
                <a:cxn ang="0">
                  <a:pos x="115" y="666"/>
                </a:cxn>
                <a:cxn ang="0">
                  <a:pos x="87" y="595"/>
                </a:cxn>
                <a:cxn ang="0">
                  <a:pos x="79" y="506"/>
                </a:cxn>
                <a:cxn ang="0">
                  <a:pos x="76" y="420"/>
                </a:cxn>
                <a:cxn ang="0">
                  <a:pos x="95" y="338"/>
                </a:cxn>
                <a:cxn ang="0">
                  <a:pos x="132" y="229"/>
                </a:cxn>
                <a:cxn ang="0">
                  <a:pos x="160" y="171"/>
                </a:cxn>
              </a:cxnLst>
              <a:rect l="0" t="0" r="r" b="b"/>
              <a:pathLst>
                <a:path w="308" h="950">
                  <a:moveTo>
                    <a:pt x="160" y="171"/>
                  </a:moveTo>
                  <a:lnTo>
                    <a:pt x="207" y="75"/>
                  </a:lnTo>
                  <a:lnTo>
                    <a:pt x="252" y="0"/>
                  </a:lnTo>
                  <a:lnTo>
                    <a:pt x="285" y="0"/>
                  </a:lnTo>
                  <a:lnTo>
                    <a:pt x="305" y="31"/>
                  </a:lnTo>
                  <a:lnTo>
                    <a:pt x="308" y="82"/>
                  </a:lnTo>
                  <a:lnTo>
                    <a:pt x="280" y="120"/>
                  </a:lnTo>
                  <a:lnTo>
                    <a:pt x="232" y="167"/>
                  </a:lnTo>
                  <a:lnTo>
                    <a:pt x="193" y="222"/>
                  </a:lnTo>
                  <a:lnTo>
                    <a:pt x="154" y="297"/>
                  </a:lnTo>
                  <a:lnTo>
                    <a:pt x="137" y="349"/>
                  </a:lnTo>
                  <a:lnTo>
                    <a:pt x="121" y="413"/>
                  </a:lnTo>
                  <a:lnTo>
                    <a:pt x="118" y="496"/>
                  </a:lnTo>
                  <a:lnTo>
                    <a:pt x="123" y="571"/>
                  </a:lnTo>
                  <a:lnTo>
                    <a:pt x="143" y="663"/>
                  </a:lnTo>
                  <a:lnTo>
                    <a:pt x="179" y="745"/>
                  </a:lnTo>
                  <a:lnTo>
                    <a:pt x="210" y="793"/>
                  </a:lnTo>
                  <a:lnTo>
                    <a:pt x="229" y="827"/>
                  </a:lnTo>
                  <a:lnTo>
                    <a:pt x="232" y="854"/>
                  </a:lnTo>
                  <a:lnTo>
                    <a:pt x="215" y="865"/>
                  </a:lnTo>
                  <a:lnTo>
                    <a:pt x="176" y="871"/>
                  </a:lnTo>
                  <a:lnTo>
                    <a:pt x="118" y="892"/>
                  </a:lnTo>
                  <a:lnTo>
                    <a:pt x="73" y="919"/>
                  </a:lnTo>
                  <a:lnTo>
                    <a:pt x="45" y="950"/>
                  </a:lnTo>
                  <a:lnTo>
                    <a:pt x="20" y="943"/>
                  </a:lnTo>
                  <a:lnTo>
                    <a:pt x="0" y="906"/>
                  </a:lnTo>
                  <a:lnTo>
                    <a:pt x="0" y="875"/>
                  </a:lnTo>
                  <a:lnTo>
                    <a:pt x="45" y="847"/>
                  </a:lnTo>
                  <a:lnTo>
                    <a:pt x="121" y="830"/>
                  </a:lnTo>
                  <a:lnTo>
                    <a:pt x="190" y="820"/>
                  </a:lnTo>
                  <a:lnTo>
                    <a:pt x="160" y="783"/>
                  </a:lnTo>
                  <a:lnTo>
                    <a:pt x="140" y="735"/>
                  </a:lnTo>
                  <a:lnTo>
                    <a:pt x="115" y="666"/>
                  </a:lnTo>
                  <a:lnTo>
                    <a:pt x="87" y="595"/>
                  </a:lnTo>
                  <a:lnTo>
                    <a:pt x="79" y="506"/>
                  </a:lnTo>
                  <a:lnTo>
                    <a:pt x="76" y="420"/>
                  </a:lnTo>
                  <a:lnTo>
                    <a:pt x="95" y="338"/>
                  </a:lnTo>
                  <a:lnTo>
                    <a:pt x="132" y="229"/>
                  </a:lnTo>
                  <a:lnTo>
                    <a:pt x="160" y="171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99" name="Freeform 11"/>
            <p:cNvSpPr>
              <a:spLocks/>
            </p:cNvSpPr>
            <p:nvPr/>
          </p:nvSpPr>
          <p:spPr bwMode="auto">
            <a:xfrm>
              <a:off x="2259" y="1814"/>
              <a:ext cx="516" cy="882"/>
            </a:xfrm>
            <a:custGeom>
              <a:avLst/>
              <a:gdLst/>
              <a:ahLst/>
              <a:cxnLst>
                <a:cxn ang="0">
                  <a:pos x="374" y="86"/>
                </a:cxn>
                <a:cxn ang="0">
                  <a:pos x="428" y="23"/>
                </a:cxn>
                <a:cxn ang="0">
                  <a:pos x="462" y="0"/>
                </a:cxn>
                <a:cxn ang="0">
                  <a:pos x="489" y="4"/>
                </a:cxn>
                <a:cxn ang="0">
                  <a:pos x="516" y="23"/>
                </a:cxn>
                <a:cxn ang="0">
                  <a:pos x="516" y="62"/>
                </a:cxn>
                <a:cxn ang="0">
                  <a:pos x="509" y="117"/>
                </a:cxn>
                <a:cxn ang="0">
                  <a:pos x="489" y="156"/>
                </a:cxn>
                <a:cxn ang="0">
                  <a:pos x="465" y="172"/>
                </a:cxn>
                <a:cxn ang="0">
                  <a:pos x="414" y="196"/>
                </a:cxn>
                <a:cxn ang="0">
                  <a:pos x="350" y="251"/>
                </a:cxn>
                <a:cxn ang="0">
                  <a:pos x="283" y="337"/>
                </a:cxn>
                <a:cxn ang="0">
                  <a:pos x="256" y="407"/>
                </a:cxn>
                <a:cxn ang="0">
                  <a:pos x="219" y="490"/>
                </a:cxn>
                <a:cxn ang="0">
                  <a:pos x="199" y="552"/>
                </a:cxn>
                <a:cxn ang="0">
                  <a:pos x="172" y="631"/>
                </a:cxn>
                <a:cxn ang="0">
                  <a:pos x="161" y="690"/>
                </a:cxn>
                <a:cxn ang="0">
                  <a:pos x="172" y="748"/>
                </a:cxn>
                <a:cxn ang="0">
                  <a:pos x="195" y="795"/>
                </a:cxn>
                <a:cxn ang="0">
                  <a:pos x="205" y="811"/>
                </a:cxn>
                <a:cxn ang="0">
                  <a:pos x="199" y="827"/>
                </a:cxn>
                <a:cxn ang="0">
                  <a:pos x="188" y="831"/>
                </a:cxn>
                <a:cxn ang="0">
                  <a:pos x="148" y="752"/>
                </a:cxn>
                <a:cxn ang="0">
                  <a:pos x="138" y="760"/>
                </a:cxn>
                <a:cxn ang="0">
                  <a:pos x="148" y="858"/>
                </a:cxn>
                <a:cxn ang="0">
                  <a:pos x="134" y="866"/>
                </a:cxn>
                <a:cxn ang="0">
                  <a:pos x="124" y="854"/>
                </a:cxn>
                <a:cxn ang="0">
                  <a:pos x="118" y="760"/>
                </a:cxn>
                <a:cxn ang="0">
                  <a:pos x="104" y="760"/>
                </a:cxn>
                <a:cxn ang="0">
                  <a:pos x="104" y="854"/>
                </a:cxn>
                <a:cxn ang="0">
                  <a:pos x="94" y="882"/>
                </a:cxn>
                <a:cxn ang="0">
                  <a:pos x="77" y="866"/>
                </a:cxn>
                <a:cxn ang="0">
                  <a:pos x="91" y="721"/>
                </a:cxn>
                <a:cxn ang="0">
                  <a:pos x="84" y="709"/>
                </a:cxn>
                <a:cxn ang="0">
                  <a:pos x="47" y="717"/>
                </a:cxn>
                <a:cxn ang="0">
                  <a:pos x="6" y="709"/>
                </a:cxn>
                <a:cxn ang="0">
                  <a:pos x="0" y="686"/>
                </a:cxn>
                <a:cxn ang="0">
                  <a:pos x="30" y="690"/>
                </a:cxn>
                <a:cxn ang="0">
                  <a:pos x="70" y="686"/>
                </a:cxn>
                <a:cxn ang="0">
                  <a:pos x="111" y="654"/>
                </a:cxn>
                <a:cxn ang="0">
                  <a:pos x="172" y="513"/>
                </a:cxn>
                <a:cxn ang="0">
                  <a:pos x="209" y="399"/>
                </a:cxn>
                <a:cxn ang="0">
                  <a:pos x="242" y="317"/>
                </a:cxn>
                <a:cxn ang="0">
                  <a:pos x="283" y="243"/>
                </a:cxn>
                <a:cxn ang="0">
                  <a:pos x="327" y="164"/>
                </a:cxn>
                <a:cxn ang="0">
                  <a:pos x="354" y="113"/>
                </a:cxn>
                <a:cxn ang="0">
                  <a:pos x="374" y="86"/>
                </a:cxn>
              </a:cxnLst>
              <a:rect l="0" t="0" r="r" b="b"/>
              <a:pathLst>
                <a:path w="516" h="882">
                  <a:moveTo>
                    <a:pt x="374" y="86"/>
                  </a:moveTo>
                  <a:lnTo>
                    <a:pt x="428" y="23"/>
                  </a:lnTo>
                  <a:lnTo>
                    <a:pt x="462" y="0"/>
                  </a:lnTo>
                  <a:lnTo>
                    <a:pt x="489" y="4"/>
                  </a:lnTo>
                  <a:lnTo>
                    <a:pt x="516" y="23"/>
                  </a:lnTo>
                  <a:lnTo>
                    <a:pt x="516" y="62"/>
                  </a:lnTo>
                  <a:lnTo>
                    <a:pt x="509" y="117"/>
                  </a:lnTo>
                  <a:lnTo>
                    <a:pt x="489" y="156"/>
                  </a:lnTo>
                  <a:lnTo>
                    <a:pt x="465" y="172"/>
                  </a:lnTo>
                  <a:lnTo>
                    <a:pt x="414" y="196"/>
                  </a:lnTo>
                  <a:lnTo>
                    <a:pt x="350" y="251"/>
                  </a:lnTo>
                  <a:lnTo>
                    <a:pt x="283" y="337"/>
                  </a:lnTo>
                  <a:lnTo>
                    <a:pt x="256" y="407"/>
                  </a:lnTo>
                  <a:lnTo>
                    <a:pt x="219" y="490"/>
                  </a:lnTo>
                  <a:lnTo>
                    <a:pt x="199" y="552"/>
                  </a:lnTo>
                  <a:lnTo>
                    <a:pt x="172" y="631"/>
                  </a:lnTo>
                  <a:lnTo>
                    <a:pt x="161" y="690"/>
                  </a:lnTo>
                  <a:lnTo>
                    <a:pt x="172" y="748"/>
                  </a:lnTo>
                  <a:lnTo>
                    <a:pt x="195" y="795"/>
                  </a:lnTo>
                  <a:lnTo>
                    <a:pt x="205" y="811"/>
                  </a:lnTo>
                  <a:lnTo>
                    <a:pt x="199" y="827"/>
                  </a:lnTo>
                  <a:lnTo>
                    <a:pt x="188" y="831"/>
                  </a:lnTo>
                  <a:lnTo>
                    <a:pt x="148" y="752"/>
                  </a:lnTo>
                  <a:lnTo>
                    <a:pt x="138" y="760"/>
                  </a:lnTo>
                  <a:lnTo>
                    <a:pt x="148" y="858"/>
                  </a:lnTo>
                  <a:lnTo>
                    <a:pt x="134" y="866"/>
                  </a:lnTo>
                  <a:lnTo>
                    <a:pt x="124" y="854"/>
                  </a:lnTo>
                  <a:lnTo>
                    <a:pt x="118" y="760"/>
                  </a:lnTo>
                  <a:lnTo>
                    <a:pt x="104" y="760"/>
                  </a:lnTo>
                  <a:lnTo>
                    <a:pt x="104" y="854"/>
                  </a:lnTo>
                  <a:lnTo>
                    <a:pt x="94" y="882"/>
                  </a:lnTo>
                  <a:lnTo>
                    <a:pt x="77" y="866"/>
                  </a:lnTo>
                  <a:lnTo>
                    <a:pt x="91" y="721"/>
                  </a:lnTo>
                  <a:lnTo>
                    <a:pt x="84" y="709"/>
                  </a:lnTo>
                  <a:lnTo>
                    <a:pt x="47" y="717"/>
                  </a:lnTo>
                  <a:lnTo>
                    <a:pt x="6" y="709"/>
                  </a:lnTo>
                  <a:lnTo>
                    <a:pt x="0" y="686"/>
                  </a:lnTo>
                  <a:lnTo>
                    <a:pt x="30" y="690"/>
                  </a:lnTo>
                  <a:lnTo>
                    <a:pt x="70" y="686"/>
                  </a:lnTo>
                  <a:lnTo>
                    <a:pt x="111" y="654"/>
                  </a:lnTo>
                  <a:lnTo>
                    <a:pt x="172" y="513"/>
                  </a:lnTo>
                  <a:lnTo>
                    <a:pt x="209" y="399"/>
                  </a:lnTo>
                  <a:lnTo>
                    <a:pt x="242" y="317"/>
                  </a:lnTo>
                  <a:lnTo>
                    <a:pt x="283" y="243"/>
                  </a:lnTo>
                  <a:lnTo>
                    <a:pt x="327" y="164"/>
                  </a:lnTo>
                  <a:lnTo>
                    <a:pt x="354" y="113"/>
                  </a:lnTo>
                  <a:lnTo>
                    <a:pt x="374" y="86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 dirty="0"/>
            </a:p>
          </p:txBody>
        </p:sp>
      </p:grpSp>
      <p:sp>
        <p:nvSpPr>
          <p:cNvPr id="101" name="Espace réservé du numéro de diapositive 10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4150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.25 E" pathEditMode="relative" ptsTypes="">
                                      <p:cBhvr>
                                        <p:cTn id="27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001 0.25001 L 0.25001 0.25001 C 0.25053 0.2419 0.25157 0.2338 0.25157 0.22593 C 0.25157 0.1757 0.25869 0.18704 0.24671 0.17107 C 0.24567 0.1669 0.24393 0.16251 0.24341 0.15811 C 0.24202 0.147 0.24063 0.13681 0.24011 0.12524 C 0.23994 0.11714 0.24011 0.10926 0.24011 0.10116 L 0.24011 0.10116 L 0.2106 0.07709 C 0.20469 0.0676 0.19844 0.05834 0.19254 0.04862 C 0.19132 0.04676 0.19098 0.04352 0.18924 0.04214 C 0.18646 0.03982 0.17952 0.03774 0.17952 0.03774 C 0.17674 0.03426 0.17483 0.03102 0.17119 0.02894 C 0.16928 0.02778 0.16685 0.02778 0.16476 0.02686 C 0.16303 0.02616 0.16146 0.02547 0.15973 0.02477 C 0.15869 0.02315 0.15712 0.02223 0.15643 0.02038 C 0.15435 0.01459 0.15556 0.01042 0.1533 0.0051 C 0.15244 0.00325 0.15105 0.00209 0.15001 0.0007 C 0.14827 -0.00601 0.14653 -0.00902 0.15001 -0.01689 C 0.15087 -0.01921 0.1533 -0.0199 0.15487 -0.02129 C 0.16494 -0.04143 0.15209 -0.01666 0.16146 -0.03217 C 0.16268 -0.03425 0.16303 -0.03726 0.16476 -0.03865 C 0.16771 -0.0412 0.17171 -0.0405 0.17448 -0.04305 L 0.17952 -0.04745 C 0.18594 -0.06064 0.17882 -0.0493 0.18768 -0.05624 C 0.18907 -0.0574 0.18959 -0.05949 0.19098 -0.06064 C 0.19497 -0.06388 0.20712 -0.06458 0.20903 -0.06504 C 0.23282 -0.06944 0.20157 -0.06481 0.23525 -0.06944 C 0.23751 -0.07013 0.23959 -0.0706 0.24185 -0.07152 C 0.24341 -0.07222 0.24497 -0.07361 0.24671 -0.07361 C 0.24844 -0.07361 0.25001 -0.07222 0.25157 -0.07152 C 0.25278 -0.06944 0.254 -0.06736 0.25487 -0.06504 C 0.25573 -0.06296 0.25573 -0.06041 0.2566 -0.05833 C 0.25869 -0.05393 0.26112 -0.053 0.26476 -0.05185 C 0.26528 -0.05161 0.2658 -0.05185 0.2665 -0.05185 L 0.2665 -0.05185 " pathEditMode="relative" ptsTypes="AAAAAAAAAAAAAAAAAAAAAAAAAAAAAAAAAAAA">
                                      <p:cBhvr>
                                        <p:cTn id="3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01924" y="215549"/>
            <a:ext cx="9434058" cy="981203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b="1" dirty="0">
                <a:latin typeface="Bell MT" panose="02020503060305020303" pitchFamily="18" charset="0"/>
              </a:rPr>
              <a:t>La norme FIPA </a:t>
            </a:r>
            <a:r>
              <a:rPr lang="fr-FR" sz="3600" dirty="0">
                <a:latin typeface="Bell MT" panose="02020503060305020303" pitchFamily="18" charset="0"/>
              </a:rPr>
              <a:t/>
            </a:r>
            <a:br>
              <a:rPr lang="fr-FR" sz="3600" dirty="0">
                <a:latin typeface="Bell MT" panose="02020503060305020303" pitchFamily="18" charset="0"/>
              </a:rPr>
            </a:br>
            <a:r>
              <a:rPr lang="fr-FR" sz="2800" dirty="0">
                <a:latin typeface="Bell MT" panose="02020503060305020303" pitchFamily="18" charset="0"/>
              </a:rPr>
              <a:t>(</a:t>
            </a:r>
            <a:r>
              <a:rPr lang="fr-FR" sz="2800" dirty="0" err="1">
                <a:latin typeface="Bell MT" panose="02020503060305020303" pitchFamily="18" charset="0"/>
              </a:rPr>
              <a:t>Foundation</a:t>
            </a:r>
            <a:r>
              <a:rPr lang="fr-FR" sz="2800" dirty="0">
                <a:latin typeface="Bell MT" panose="02020503060305020303" pitchFamily="18" charset="0"/>
              </a:rPr>
              <a:t> for Intelligents Physical Agent)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701924" y="1844824"/>
            <a:ext cx="9434058" cy="3293209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dirty="0">
                <a:latin typeface="Bell MT" panose="02020503060305020303" pitchFamily="18" charset="0"/>
              </a:rPr>
              <a:t>Formé en 1996 afin de construire des standards plateforme pour les agents hétérogènes, en interaction et les SMA.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dirty="0">
                <a:latin typeface="Bell MT" panose="02020503060305020303" pitchFamily="18" charset="0"/>
              </a:rPr>
              <a:t>Les document FIPA établissent les règles </a:t>
            </a:r>
            <a:r>
              <a:rPr lang="fr-FR" sz="2600" b="1" dirty="0">
                <a:latin typeface="Bell MT" panose="02020503060305020303" pitchFamily="18" charset="0"/>
              </a:rPr>
              <a:t>normatives</a:t>
            </a:r>
            <a:r>
              <a:rPr lang="fr-FR" sz="2600" dirty="0">
                <a:latin typeface="Bell MT" panose="02020503060305020303" pitchFamily="18" charset="0"/>
              </a:rPr>
              <a:t> qui permettent à une société d'agents d'inter-opérer.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dirty="0">
                <a:latin typeface="Bell MT" panose="02020503060305020303" pitchFamily="18" charset="0"/>
              </a:rPr>
              <a:t>Design </a:t>
            </a:r>
            <a:r>
              <a:rPr lang="fr-FR" sz="2600" dirty="0" smtClean="0">
                <a:latin typeface="Bell MT" panose="02020503060305020303" pitchFamily="18" charset="0"/>
              </a:rPr>
              <a:t>des </a:t>
            </a:r>
            <a:r>
              <a:rPr lang="fr-FR" sz="2600" dirty="0">
                <a:latin typeface="Bell MT" panose="02020503060305020303" pitchFamily="18" charset="0"/>
              </a:rPr>
              <a:t>spécifications afin de faciliter l’</a:t>
            </a:r>
            <a:r>
              <a:rPr lang="fr-FR" sz="2600" dirty="0" err="1">
                <a:latin typeface="Bell MT" panose="02020503060305020303" pitchFamily="18" charset="0"/>
              </a:rPr>
              <a:t>intéropérabilité</a:t>
            </a:r>
            <a:r>
              <a:rPr lang="fr-FR" sz="2600" dirty="0">
                <a:latin typeface="Bell MT" panose="02020503060305020303" pitchFamily="18" charset="0"/>
              </a:rPr>
              <a:t> entre les différents SMA développés par différentes sociétés et organisations.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dirty="0">
                <a:latin typeface="Bell MT" panose="02020503060305020303" pitchFamily="18" charset="0"/>
              </a:rPr>
              <a:t>Relations fortes avec d’autres standard et organisations.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58001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2412" y="1644366"/>
            <a:ext cx="9252520" cy="52322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r>
              <a:rPr lang="fr-FR" sz="2800" dirty="0">
                <a:latin typeface="Bell MT" panose="02020503060305020303" pitchFamily="18" charset="0"/>
              </a:rPr>
              <a:t>Environnement de développement et exécution Multi-Agents</a:t>
            </a:r>
          </a:p>
        </p:txBody>
      </p:sp>
      <p:sp>
        <p:nvSpPr>
          <p:cNvPr id="7" name="Sourire 6"/>
          <p:cNvSpPr/>
          <p:nvPr/>
        </p:nvSpPr>
        <p:spPr>
          <a:xfrm>
            <a:off x="5662364" y="2620396"/>
            <a:ext cx="720080" cy="720080"/>
          </a:xfrm>
          <a:prstGeom prst="smileyFac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1917948" y="5559466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n w="0"/>
                <a:solidFill>
                  <a:srgbClr val="92D050"/>
                </a:solidFill>
                <a:effectLst>
                  <a:reflection blurRad="6350" stA="53000" endA="300" endPos="35500" dir="5400000" sy="-90000" algn="bl" rotWithShape="0"/>
                </a:effectLst>
                <a:latin typeface="Bell MT" panose="02020503060305020303" pitchFamily="18" charset="0"/>
              </a:rPr>
              <a:t>implémenté </a:t>
            </a:r>
            <a:r>
              <a:rPr lang="fr-CA" dirty="0">
                <a:ln w="0"/>
                <a:solidFill>
                  <a:srgbClr val="92D050"/>
                </a:solidFill>
                <a:effectLst>
                  <a:reflection blurRad="6350" stA="53000" endA="300" endPos="35500" dir="5400000" sy="-90000" algn="bl" rotWithShape="0"/>
                </a:effectLst>
                <a:latin typeface="Bell MT" panose="02020503060305020303" pitchFamily="18" charset="0"/>
              </a:rPr>
              <a:t>complètement</a:t>
            </a:r>
            <a:r>
              <a:rPr lang="fr-FR" dirty="0">
                <a:ln w="0"/>
                <a:solidFill>
                  <a:srgbClr val="92D050"/>
                </a:solidFill>
                <a:effectLst>
                  <a:reflection blurRad="6350" stA="53000" endA="300" endPos="35500" dir="5400000" sy="-90000" algn="bl" rotWithShape="0"/>
                </a:effectLst>
                <a:latin typeface="Bell MT" panose="02020503060305020303" pitchFamily="18" charset="0"/>
              </a:rPr>
              <a:t> en Java</a:t>
            </a:r>
            <a:r>
              <a:rPr lang="fr-CA" dirty="0">
                <a:ln w="0"/>
                <a:solidFill>
                  <a:srgbClr val="92D050"/>
                </a:solidFill>
                <a:effectLst>
                  <a:reflection blurRad="6350" stA="53000" endA="300" endPos="35500" dir="5400000" sy="-90000" algn="bl" rotWithShape="0"/>
                </a:effectLst>
                <a:latin typeface="Bell MT" panose="02020503060305020303" pitchFamily="18" charset="0"/>
              </a:rPr>
              <a:t> disponible</a:t>
            </a:r>
            <a:r>
              <a:rPr lang="fr-FR" dirty="0">
                <a:ln w="0"/>
                <a:solidFill>
                  <a:srgbClr val="92D050"/>
                </a:solidFill>
                <a:effectLst>
                  <a:reflection blurRad="6350" stA="53000" endA="300" endPos="35500" dir="5400000" sy="-90000" algn="bl" rotWithShape="0"/>
                </a:effectLst>
                <a:latin typeface="Bell MT" panose="02020503060305020303" pitchFamily="18" charset="0"/>
              </a:rPr>
              <a:t> sur JVM de J2EE à J2ME MIDP1.0.</a:t>
            </a:r>
          </a:p>
          <a:p>
            <a:pPr algn="ctr"/>
            <a:r>
              <a:rPr lang="fr-FR" dirty="0">
                <a:solidFill>
                  <a:srgbClr val="92D050"/>
                </a:solidFill>
              </a:rPr>
              <a:t> </a:t>
            </a:r>
            <a:endParaRPr lang="fr-FR" dirty="0">
              <a:ln w="0"/>
              <a:solidFill>
                <a:srgbClr val="92D05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16" name="Titre 15"/>
          <p:cNvSpPr>
            <a:spLocks noGrp="1"/>
          </p:cNvSpPr>
          <p:nvPr>
            <p:ph type="title"/>
          </p:nvPr>
        </p:nvSpPr>
        <p:spPr>
          <a:xfrm>
            <a:off x="-1" y="178295"/>
            <a:ext cx="12188825" cy="1088741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3600" b="1" dirty="0">
                <a:latin typeface="Bell MT" panose="02020503060305020303" pitchFamily="18" charset="0"/>
              </a:rPr>
              <a:t>Composantes</a:t>
            </a:r>
            <a:r>
              <a:rPr lang="en-US" sz="3600" b="1" dirty="0">
                <a:latin typeface="Bell MT" panose="02020503060305020303" pitchFamily="18" charset="0"/>
              </a:rPr>
              <a:t> de bases ½</a:t>
            </a:r>
            <a:br>
              <a:rPr lang="en-US" sz="3600" b="1" dirty="0">
                <a:latin typeface="Bell MT" panose="02020503060305020303" pitchFamily="18" charset="0"/>
              </a:rPr>
            </a:br>
            <a:r>
              <a:rPr lang="en-US" sz="3200" b="1" dirty="0">
                <a:latin typeface="Bell MT" panose="02020503060305020303" pitchFamily="18" charset="0"/>
              </a:rPr>
              <a:t>Platform agents </a:t>
            </a:r>
            <a:endParaRPr lang="fr-FR" sz="3200" b="1" dirty="0">
              <a:latin typeface="Bell MT" panose="02020503060305020303" pitchFamily="18" charset="0"/>
            </a:endParaRPr>
          </a:p>
        </p:txBody>
      </p:sp>
      <p:sp>
        <p:nvSpPr>
          <p:cNvPr id="17" name="Sourire 6"/>
          <p:cNvSpPr/>
          <p:nvPr/>
        </p:nvSpPr>
        <p:spPr>
          <a:xfrm>
            <a:off x="5662364" y="4359010"/>
            <a:ext cx="720080" cy="720080"/>
          </a:xfrm>
          <a:prstGeom prst="smileyFac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Sourire 6"/>
          <p:cNvSpPr/>
          <p:nvPr/>
        </p:nvSpPr>
        <p:spPr>
          <a:xfrm>
            <a:off x="7220883" y="3443091"/>
            <a:ext cx="720080" cy="720080"/>
          </a:xfrm>
          <a:prstGeom prst="smileyFac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Sourire 6"/>
          <p:cNvSpPr/>
          <p:nvPr/>
        </p:nvSpPr>
        <p:spPr>
          <a:xfrm>
            <a:off x="4150196" y="3430533"/>
            <a:ext cx="720080" cy="720080"/>
          </a:xfrm>
          <a:prstGeom prst="smileyFac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4" name="Forme libre 43"/>
          <p:cNvSpPr/>
          <p:nvPr/>
        </p:nvSpPr>
        <p:spPr>
          <a:xfrm>
            <a:off x="3141350" y="2353456"/>
            <a:ext cx="6056026" cy="3102964"/>
          </a:xfrm>
          <a:custGeom>
            <a:avLst/>
            <a:gdLst>
              <a:gd name="connsiteX0" fmla="*/ 0 w 6056026"/>
              <a:gd name="connsiteY0" fmla="*/ 1424065 h 3102964"/>
              <a:gd name="connsiteX1" fmla="*/ 1079292 w 6056026"/>
              <a:gd name="connsiteY1" fmla="*/ 314793 h 3102964"/>
              <a:gd name="connsiteX2" fmla="*/ 3372787 w 6056026"/>
              <a:gd name="connsiteY2" fmla="*/ 0 h 3102964"/>
              <a:gd name="connsiteX3" fmla="*/ 5516380 w 6056026"/>
              <a:gd name="connsiteY3" fmla="*/ 524655 h 3102964"/>
              <a:gd name="connsiteX4" fmla="*/ 6056026 w 6056026"/>
              <a:gd name="connsiteY4" fmla="*/ 1918741 h 3102964"/>
              <a:gd name="connsiteX5" fmla="*/ 4002373 w 6056026"/>
              <a:gd name="connsiteY5" fmla="*/ 2848131 h 3102964"/>
              <a:gd name="connsiteX6" fmla="*/ 2833141 w 6056026"/>
              <a:gd name="connsiteY6" fmla="*/ 3102964 h 3102964"/>
              <a:gd name="connsiteX7" fmla="*/ 1528996 w 6056026"/>
              <a:gd name="connsiteY7" fmla="*/ 2803160 h 3102964"/>
              <a:gd name="connsiteX8" fmla="*/ 674557 w 6056026"/>
              <a:gd name="connsiteY8" fmla="*/ 2398426 h 3102964"/>
              <a:gd name="connsiteX9" fmla="*/ 0 w 6056026"/>
              <a:gd name="connsiteY9" fmla="*/ 1424065 h 3102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056026" h="3102964">
                <a:moveTo>
                  <a:pt x="0" y="1424065"/>
                </a:moveTo>
                <a:lnTo>
                  <a:pt x="1079292" y="314793"/>
                </a:lnTo>
                <a:lnTo>
                  <a:pt x="3372787" y="0"/>
                </a:lnTo>
                <a:lnTo>
                  <a:pt x="5516380" y="524655"/>
                </a:lnTo>
                <a:lnTo>
                  <a:pt x="6056026" y="1918741"/>
                </a:lnTo>
                <a:lnTo>
                  <a:pt x="4002373" y="2848131"/>
                </a:lnTo>
                <a:lnTo>
                  <a:pt x="2833141" y="3102964"/>
                </a:lnTo>
                <a:lnTo>
                  <a:pt x="1528996" y="2803160"/>
                </a:lnTo>
                <a:lnTo>
                  <a:pt x="674557" y="2398426"/>
                </a:lnTo>
                <a:lnTo>
                  <a:pt x="0" y="1424065"/>
                </a:lnTo>
                <a:close/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BA0E-20D0-4E7C-B286-26C960A6788F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20" name="Titre 15"/>
          <p:cNvSpPr txBox="1">
            <a:spLocks/>
          </p:cNvSpPr>
          <p:nvPr/>
        </p:nvSpPr>
        <p:spPr>
          <a:xfrm>
            <a:off x="-1" y="178295"/>
            <a:ext cx="12188825" cy="108874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600" b="1" dirty="0" smtClean="0">
                <a:latin typeface="Bell MT" panose="02020503060305020303" pitchFamily="18" charset="0"/>
              </a:rPr>
              <a:t>Composantes</a:t>
            </a:r>
            <a:r>
              <a:rPr lang="en-US" sz="3600" b="1" dirty="0" smtClean="0">
                <a:latin typeface="Bell MT" panose="02020503060305020303" pitchFamily="18" charset="0"/>
              </a:rPr>
              <a:t> de bases 2/2</a:t>
            </a:r>
            <a:endParaRPr lang="en-US" sz="3600" b="1" dirty="0">
              <a:latin typeface="Bell MT" panose="02020503060305020303" pitchFamily="18" charset="0"/>
            </a:endParaRPr>
          </a:p>
          <a:p>
            <a:r>
              <a:rPr lang="fr-FR" sz="3200" b="1" dirty="0" smtClean="0">
                <a:latin typeface="Bell MT" panose="02020503060305020303" pitchFamily="18" charset="0"/>
              </a:rPr>
              <a:t>API pour développer des agents en JAVA</a:t>
            </a:r>
            <a:r>
              <a:rPr lang="en-US" sz="3200" b="1" dirty="0" smtClean="0">
                <a:latin typeface="Bell MT" panose="02020503060305020303" pitchFamily="18" charset="0"/>
              </a:rPr>
              <a:t> </a:t>
            </a:r>
            <a:endParaRPr lang="fr-FR" sz="3200" b="1" dirty="0">
              <a:latin typeface="Bell MT" panose="02020503060305020303" pitchFamily="18" charset="0"/>
            </a:endParaRP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3790156" y="2734678"/>
            <a:ext cx="4896544" cy="5847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Bell MT" panose="02020503060305020303" pitchFamily="18" charset="0"/>
                <a:ea typeface="Calibri" pitchFamily="34" charset="0"/>
                <a:cs typeface="Arial" pitchFamily="34" charset="0"/>
              </a:rPr>
              <a:t> Une librairie de classes.</a:t>
            </a:r>
            <a:endParaRPr lang="fr-FR" sz="4800" dirty="0">
              <a:solidFill>
                <a:schemeClr val="tx1">
                  <a:lumMod val="75000"/>
                  <a:lumOff val="25000"/>
                </a:schemeClr>
              </a:solidFill>
              <a:latin typeface="Bell MT" panose="02020503060305020303" pitchFamily="18" charset="0"/>
              <a:cs typeface="Arial" pitchFamily="34" charset="0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1419186" y="4645283"/>
            <a:ext cx="6552728" cy="5847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fr-F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Bell MT" panose="02020503060305020303" pitchFamily="18" charset="0"/>
                <a:ea typeface="Calibri" pitchFamily="34" charset="0"/>
                <a:cs typeface="Arial" pitchFamily="34" charset="0"/>
              </a:rPr>
              <a:t> Un ensemble des outils graphiques.</a:t>
            </a:r>
            <a:endParaRPr lang="fr-FR" sz="4800" dirty="0">
              <a:solidFill>
                <a:schemeClr val="tx1">
                  <a:lumMod val="75000"/>
                  <a:lumOff val="25000"/>
                </a:schemeClr>
              </a:solidFill>
              <a:latin typeface="Bell MT" panose="02020503060305020303" pitchFamily="18" charset="0"/>
              <a:cs typeface="Arial" pitchFamily="34" charset="0"/>
            </a:endParaRP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65460" y="4425202"/>
            <a:ext cx="4670422" cy="2066721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868" y="1817074"/>
            <a:ext cx="2318382" cy="2307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3824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4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1" grpId="0"/>
      <p:bldP spid="17" grpId="0" animBg="1"/>
      <p:bldP spid="18" grpId="0" animBg="1"/>
      <p:bldP spid="19" grpId="0" animBg="1"/>
      <p:bldP spid="44" grpId="0" animBg="1"/>
      <p:bldP spid="44" grpId="1" animBg="1"/>
      <p:bldP spid="20" grpId="0" animBg="1"/>
      <p:bldP spid="22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necteur droit 13"/>
          <p:cNvCxnSpPr/>
          <p:nvPr/>
        </p:nvCxnSpPr>
        <p:spPr>
          <a:xfrm>
            <a:off x="681546" y="3446646"/>
            <a:ext cx="7233558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V="1">
            <a:off x="4230874" y="3572889"/>
            <a:ext cx="4423929" cy="665844"/>
          </a:xfrm>
          <a:prstGeom prst="straightConnector1">
            <a:avLst/>
          </a:prstGeom>
          <a:ln w="28575">
            <a:solidFill>
              <a:srgbClr val="CCC5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 flipV="1">
            <a:off x="2511659" y="3582857"/>
            <a:ext cx="6143144" cy="682577"/>
          </a:xfrm>
          <a:prstGeom prst="straightConnector1">
            <a:avLst/>
          </a:prstGeom>
          <a:ln w="28575">
            <a:solidFill>
              <a:srgbClr val="CCC5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V="1">
            <a:off x="6912970" y="3573117"/>
            <a:ext cx="1776818" cy="665616"/>
          </a:xfrm>
          <a:prstGeom prst="straightConnector1">
            <a:avLst/>
          </a:prstGeom>
          <a:ln w="28575">
            <a:solidFill>
              <a:srgbClr val="CCC5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83370"/>
            <a:ext cx="12188825" cy="62107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b="1" dirty="0" smtClean="0">
                <a:latin typeface="Bell MT" panose="02020503060305020303" pitchFamily="18" charset="0"/>
              </a:rPr>
              <a:t/>
            </a:r>
            <a:br>
              <a:rPr lang="fr-FR" b="1" dirty="0" smtClean="0">
                <a:latin typeface="Bell MT" panose="02020503060305020303" pitchFamily="18" charset="0"/>
              </a:rPr>
            </a:br>
            <a:r>
              <a:rPr lang="fr-FR" b="1" dirty="0" smtClean="0">
                <a:latin typeface="Bell MT" panose="02020503060305020303" pitchFamily="18" charset="0"/>
              </a:rPr>
              <a:t>JADE environnement et architecture</a:t>
            </a:r>
            <a:br>
              <a:rPr lang="fr-FR" b="1" dirty="0" smtClean="0">
                <a:latin typeface="Bell MT" panose="02020503060305020303" pitchFamily="18" charset="0"/>
              </a:rPr>
            </a:br>
            <a:endParaRPr lang="fr-FR" b="1" dirty="0">
              <a:latin typeface="Bell MT" panose="02020503060305020303" pitchFamily="18" charset="0"/>
            </a:endParaRPr>
          </a:p>
        </p:txBody>
      </p:sp>
      <p:sp>
        <p:nvSpPr>
          <p:cNvPr id="4" name="Sourire 6"/>
          <p:cNvSpPr/>
          <p:nvPr/>
        </p:nvSpPr>
        <p:spPr>
          <a:xfrm>
            <a:off x="5688833" y="2150503"/>
            <a:ext cx="720080" cy="720080"/>
          </a:xfrm>
          <a:prstGeom prst="smileyFac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dirty="0" smtClean="0">
              <a:latin typeface="Bell MT" panose="02020503060305020303" pitchFamily="18" charset="0"/>
            </a:endParaRPr>
          </a:p>
          <a:p>
            <a:pPr algn="ctr"/>
            <a:r>
              <a:rPr lang="fr-FR" sz="2000" dirty="0" smtClean="0">
                <a:latin typeface="Bell MT" panose="02020503060305020303" pitchFamily="18" charset="0"/>
              </a:rPr>
              <a:t>ID</a:t>
            </a:r>
            <a:endParaRPr lang="fr-FR" sz="2000" dirty="0">
              <a:latin typeface="Bell MT" panose="02020503060305020303" pitchFamily="18" charset="0"/>
            </a:endParaRPr>
          </a:p>
        </p:txBody>
      </p:sp>
      <p:sp>
        <p:nvSpPr>
          <p:cNvPr id="5" name="Sourire 6"/>
          <p:cNvSpPr/>
          <p:nvPr/>
        </p:nvSpPr>
        <p:spPr>
          <a:xfrm>
            <a:off x="3384578" y="2150503"/>
            <a:ext cx="720080" cy="720080"/>
          </a:xfrm>
          <a:prstGeom prst="smileyFac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dirty="0" smtClean="0">
              <a:latin typeface="Bell MT" panose="02020503060305020303" pitchFamily="18" charset="0"/>
            </a:endParaRPr>
          </a:p>
          <a:p>
            <a:pPr algn="ctr"/>
            <a:r>
              <a:rPr lang="fr-FR" sz="2000" dirty="0" smtClean="0">
                <a:latin typeface="Bell MT" panose="02020503060305020303" pitchFamily="18" charset="0"/>
              </a:rPr>
              <a:t>ID</a:t>
            </a:r>
            <a:endParaRPr lang="fr-FR" sz="2000" dirty="0">
              <a:latin typeface="Bell MT" panose="02020503060305020303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51922" y="4238733"/>
            <a:ext cx="1512168" cy="648072"/>
          </a:xfrm>
          <a:prstGeom prst="rect">
            <a:avLst/>
          </a:prstGeom>
          <a:solidFill>
            <a:srgbClr val="CCC5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Bell MT" panose="02020503060305020303" pitchFamily="18" charset="0"/>
              </a:rPr>
              <a:t>C</a:t>
            </a:r>
            <a:r>
              <a:rPr lang="fr-FR" dirty="0" smtClean="0">
                <a:latin typeface="Bell MT" panose="02020503060305020303" pitchFamily="18" charset="0"/>
              </a:rPr>
              <a:t>ontainer</a:t>
            </a:r>
            <a:endParaRPr lang="fr-FR" dirty="0">
              <a:latin typeface="Bell MT" panose="02020503060305020303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35647" y="4238733"/>
            <a:ext cx="1512168" cy="648072"/>
          </a:xfrm>
          <a:prstGeom prst="rect">
            <a:avLst/>
          </a:prstGeom>
          <a:solidFill>
            <a:srgbClr val="CCC5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Bell MT" panose="02020503060305020303" pitchFamily="18" charset="0"/>
              </a:rPr>
              <a:t>C</a:t>
            </a:r>
            <a:r>
              <a:rPr lang="fr-FR" dirty="0" smtClean="0">
                <a:latin typeface="Bell MT" panose="02020503060305020303" pitchFamily="18" charset="0"/>
              </a:rPr>
              <a:t>ontainer</a:t>
            </a:r>
            <a:endParaRPr lang="fr-FR" dirty="0">
              <a:latin typeface="Bell MT" panose="02020503060305020303" pitchFamily="18" charset="0"/>
            </a:endParaRPr>
          </a:p>
        </p:txBody>
      </p:sp>
      <p:sp>
        <p:nvSpPr>
          <p:cNvPr id="7" name="Sourire 6"/>
          <p:cNvSpPr/>
          <p:nvPr/>
        </p:nvSpPr>
        <p:spPr>
          <a:xfrm>
            <a:off x="2787926" y="2150503"/>
            <a:ext cx="720080" cy="720080"/>
          </a:xfrm>
          <a:prstGeom prst="smileyFac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dirty="0" smtClean="0">
              <a:latin typeface="Bell MT" panose="02020503060305020303" pitchFamily="18" charset="0"/>
            </a:endParaRPr>
          </a:p>
          <a:p>
            <a:pPr algn="ctr"/>
            <a:r>
              <a:rPr lang="fr-FR" sz="2000" dirty="0" smtClean="0">
                <a:latin typeface="Bell MT" panose="02020503060305020303" pitchFamily="18" charset="0"/>
              </a:rPr>
              <a:t>ID</a:t>
            </a:r>
            <a:endParaRPr lang="fr-FR" sz="2000" dirty="0">
              <a:latin typeface="Bell MT" panose="02020503060305020303" pitchFamily="18" charset="0"/>
            </a:endParaRPr>
          </a:p>
        </p:txBody>
      </p:sp>
      <p:sp>
        <p:nvSpPr>
          <p:cNvPr id="8" name="Sourire 6"/>
          <p:cNvSpPr/>
          <p:nvPr/>
        </p:nvSpPr>
        <p:spPr>
          <a:xfrm>
            <a:off x="1293608" y="2150503"/>
            <a:ext cx="720080" cy="720080"/>
          </a:xfrm>
          <a:prstGeom prst="smileyFac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dirty="0" smtClean="0">
              <a:latin typeface="Bell MT" panose="02020503060305020303" pitchFamily="18" charset="0"/>
            </a:endParaRPr>
          </a:p>
          <a:p>
            <a:pPr algn="ctr"/>
            <a:r>
              <a:rPr lang="fr-FR" sz="2000" dirty="0" smtClean="0">
                <a:latin typeface="Bell MT" panose="02020503060305020303" pitchFamily="18" charset="0"/>
              </a:rPr>
              <a:t>ID</a:t>
            </a:r>
            <a:endParaRPr lang="fr-FR" sz="2000" dirty="0">
              <a:latin typeface="Bell MT" panose="020205030603050203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9386" y="1760543"/>
            <a:ext cx="7415428" cy="1224137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400802" y="4238733"/>
            <a:ext cx="1512168" cy="648072"/>
          </a:xfrm>
          <a:prstGeom prst="rect">
            <a:avLst/>
          </a:prstGeom>
          <a:solidFill>
            <a:srgbClr val="CCC5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Bell MT" panose="02020503060305020303" pitchFamily="18" charset="0"/>
              </a:rPr>
              <a:t>C</a:t>
            </a:r>
            <a:r>
              <a:rPr lang="fr-FR" dirty="0" smtClean="0">
                <a:latin typeface="Bell MT" panose="02020503060305020303" pitchFamily="18" charset="0"/>
              </a:rPr>
              <a:t>ontainer</a:t>
            </a:r>
            <a:endParaRPr lang="fr-FR" dirty="0">
              <a:latin typeface="Bell MT" panose="02020503060305020303" pitchFamily="18" charset="0"/>
            </a:endParaRPr>
          </a:p>
        </p:txBody>
      </p:sp>
      <p:cxnSp>
        <p:nvCxnSpPr>
          <p:cNvPr id="15" name="Connecteur droit 14"/>
          <p:cNvCxnSpPr/>
          <p:nvPr/>
        </p:nvCxnSpPr>
        <p:spPr>
          <a:xfrm>
            <a:off x="681546" y="5606886"/>
            <a:ext cx="7233558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8" idx="4"/>
          </p:cNvCxnSpPr>
          <p:nvPr/>
        </p:nvCxnSpPr>
        <p:spPr>
          <a:xfrm>
            <a:off x="1653648" y="2870583"/>
            <a:ext cx="0" cy="136815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7" idx="4"/>
          </p:cNvCxnSpPr>
          <p:nvPr/>
        </p:nvCxnSpPr>
        <p:spPr>
          <a:xfrm>
            <a:off x="3147966" y="2870583"/>
            <a:ext cx="0" cy="136815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3744618" y="2870583"/>
            <a:ext cx="0" cy="136815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6048873" y="2870583"/>
            <a:ext cx="0" cy="136815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70042" y="3920014"/>
            <a:ext cx="7001155" cy="1440162"/>
          </a:xfrm>
          <a:prstGeom prst="rect">
            <a:avLst/>
          </a:prstGeom>
          <a:gradFill flip="none" rotWithShape="1">
            <a:gsLst>
              <a:gs pos="15000">
                <a:schemeClr val="accent2">
                  <a:lumMod val="5000"/>
                  <a:lumOff val="95000"/>
                </a:schemeClr>
              </a:gs>
              <a:gs pos="5000">
                <a:schemeClr val="accent2">
                  <a:lumMod val="45000"/>
                  <a:lumOff val="55000"/>
                  <a:alpha val="40000"/>
                </a:schemeClr>
              </a:gs>
              <a:gs pos="85000">
                <a:schemeClr val="accent2">
                  <a:lumMod val="45000"/>
                  <a:lumOff val="55000"/>
                </a:schemeClr>
              </a:gs>
              <a:gs pos="36000">
                <a:schemeClr val="accent2">
                  <a:lumMod val="30000"/>
                  <a:lumOff val="70000"/>
                  <a:alpha val="0"/>
                </a:schemeClr>
              </a:gs>
            </a:gsLst>
            <a:lin ang="5400000" scaled="1"/>
            <a:tileRect/>
          </a:gradFill>
          <a:ln>
            <a:solidFill>
              <a:srgbClr val="F4E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4298325" y="4860900"/>
            <a:ext cx="113172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000" dirty="0" smtClean="0">
                <a:solidFill>
                  <a:schemeClr val="accent3">
                    <a:lumMod val="50000"/>
                  </a:schemeClr>
                </a:solidFill>
                <a:latin typeface="Bell MT" panose="02020503060305020303" pitchFamily="18" charset="0"/>
              </a:rPr>
              <a:t>JADE</a:t>
            </a:r>
            <a:endParaRPr lang="fr-FR" sz="3000" dirty="0">
              <a:solidFill>
                <a:schemeClr val="accent3">
                  <a:lumMod val="50000"/>
                </a:schemeClr>
              </a:solidFill>
              <a:latin typeface="Bell MT" panose="02020503060305020303" pitchFamily="18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993501" y="3080674"/>
            <a:ext cx="186121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600" dirty="0" smtClean="0">
                <a:solidFill>
                  <a:srgbClr val="943634"/>
                </a:solidFill>
                <a:latin typeface="Bell MT" panose="02020503060305020303" pitchFamily="18" charset="0"/>
              </a:rPr>
              <a:t>JADE Layer</a:t>
            </a:r>
            <a:endParaRPr lang="fr-FR" sz="2600" dirty="0">
              <a:solidFill>
                <a:srgbClr val="943634"/>
              </a:solidFill>
              <a:latin typeface="Bell MT" panose="02020503060305020303" pitchFamily="18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831540" y="1712293"/>
            <a:ext cx="741542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600" dirty="0" smtClean="0">
                <a:latin typeface="Bell MT" panose="02020503060305020303" pitchFamily="18" charset="0"/>
              </a:rPr>
              <a:t>Distributed application composed of a set of agents </a:t>
            </a:r>
            <a:endParaRPr lang="fr-FR" sz="2600" dirty="0">
              <a:latin typeface="Bell MT" panose="02020503060305020303" pitchFamily="18" charset="0"/>
            </a:endParaRPr>
          </a:p>
        </p:txBody>
      </p:sp>
      <p:sp>
        <p:nvSpPr>
          <p:cNvPr id="27" name="Rogner un rectangle avec un coin diagonal 26"/>
          <p:cNvSpPr/>
          <p:nvPr/>
        </p:nvSpPr>
        <p:spPr>
          <a:xfrm>
            <a:off x="2566071" y="5894917"/>
            <a:ext cx="1164957" cy="504056"/>
          </a:xfrm>
          <a:prstGeom prst="snip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500" dirty="0" smtClean="0">
                <a:latin typeface="Bell MT" panose="02020503060305020303" pitchFamily="18" charset="0"/>
              </a:rPr>
              <a:t>J2EE</a:t>
            </a:r>
            <a:endParaRPr lang="fr-FR" sz="2500" dirty="0">
              <a:latin typeface="Bell MT" panose="02020503060305020303" pitchFamily="18" charset="0"/>
            </a:endParaRPr>
          </a:p>
        </p:txBody>
      </p:sp>
      <p:sp>
        <p:nvSpPr>
          <p:cNvPr id="28" name="Rogner un rectangle avec un coin diagonal 27"/>
          <p:cNvSpPr/>
          <p:nvPr/>
        </p:nvSpPr>
        <p:spPr>
          <a:xfrm>
            <a:off x="1002585" y="5877589"/>
            <a:ext cx="1164957" cy="504056"/>
          </a:xfrm>
          <a:prstGeom prst="snip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500" dirty="0" smtClean="0">
                <a:latin typeface="Bell MT" panose="02020503060305020303" pitchFamily="18" charset="0"/>
              </a:rPr>
              <a:t>J2SE</a:t>
            </a:r>
            <a:endParaRPr lang="fr-FR" sz="2500" dirty="0">
              <a:latin typeface="Bell MT" panose="02020503060305020303" pitchFamily="18" charset="0"/>
            </a:endParaRPr>
          </a:p>
        </p:txBody>
      </p:sp>
      <p:sp>
        <p:nvSpPr>
          <p:cNvPr id="29" name="Rogner un rectangle avec un coin diagonal 28"/>
          <p:cNvSpPr/>
          <p:nvPr/>
        </p:nvSpPr>
        <p:spPr>
          <a:xfrm>
            <a:off x="4191829" y="5894917"/>
            <a:ext cx="1856315" cy="504056"/>
          </a:xfrm>
          <a:prstGeom prst="snip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500" dirty="0" smtClean="0">
                <a:latin typeface="Bell MT" panose="02020503060305020303" pitchFamily="18" charset="0"/>
              </a:rPr>
              <a:t>PersonalJav</a:t>
            </a:r>
            <a:endParaRPr lang="fr-FR" sz="2500" dirty="0">
              <a:latin typeface="Bell MT" panose="02020503060305020303" pitchFamily="18" charset="0"/>
            </a:endParaRPr>
          </a:p>
        </p:txBody>
      </p:sp>
      <p:sp>
        <p:nvSpPr>
          <p:cNvPr id="30" name="Rogner un rectangle avec un coin diagonal 29"/>
          <p:cNvSpPr/>
          <p:nvPr/>
        </p:nvSpPr>
        <p:spPr>
          <a:xfrm>
            <a:off x="6408913" y="5894917"/>
            <a:ext cx="1164957" cy="504056"/>
          </a:xfrm>
          <a:prstGeom prst="snip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500" dirty="0" smtClean="0">
                <a:latin typeface="Bell MT" panose="02020503060305020303" pitchFamily="18" charset="0"/>
              </a:rPr>
              <a:t>CLDC</a:t>
            </a:r>
            <a:endParaRPr lang="fr-FR" sz="2500" dirty="0">
              <a:latin typeface="Bell MT" panose="02020503060305020303" pitchFamily="18" charset="0"/>
            </a:endParaRPr>
          </a:p>
        </p:txBody>
      </p:sp>
      <p:sp>
        <p:nvSpPr>
          <p:cNvPr id="37" name="Ellipse 36"/>
          <p:cNvSpPr/>
          <p:nvPr/>
        </p:nvSpPr>
        <p:spPr>
          <a:xfrm>
            <a:off x="8311148" y="2042120"/>
            <a:ext cx="3282980" cy="1833354"/>
          </a:xfrm>
          <a:prstGeom prst="ellipse">
            <a:avLst/>
          </a:prstGeom>
          <a:noFill/>
          <a:ln>
            <a:solidFill>
              <a:srgbClr val="F4E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8551411" y="2292182"/>
            <a:ext cx="323024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Bell MT" panose="02020503060305020303" pitchFamily="18" charset="0"/>
              </a:rPr>
              <a:t>Un ensemble de </a:t>
            </a:r>
          </a:p>
          <a:p>
            <a:r>
              <a:rPr lang="fr-FR" sz="2800" dirty="0" smtClean="0">
                <a:latin typeface="Bell MT" panose="02020503060305020303" pitchFamily="18" charset="0"/>
              </a:rPr>
              <a:t>Conteneurs forment </a:t>
            </a:r>
          </a:p>
          <a:p>
            <a:r>
              <a:rPr lang="fr-FR" sz="2800" dirty="0" smtClean="0">
                <a:latin typeface="Bell MT" panose="02020503060305020303" pitchFamily="18" charset="0"/>
              </a:rPr>
              <a:t>Une Platform</a:t>
            </a:r>
            <a:endParaRPr lang="fr-FR" sz="2800" dirty="0">
              <a:latin typeface="Bell MT" panose="02020503060305020303" pitchFamily="18" charset="0"/>
            </a:endParaRPr>
          </a:p>
        </p:txBody>
      </p:sp>
      <p:sp>
        <p:nvSpPr>
          <p:cNvPr id="45" name="Ellipse 44"/>
          <p:cNvSpPr/>
          <p:nvPr/>
        </p:nvSpPr>
        <p:spPr>
          <a:xfrm>
            <a:off x="7949339" y="4350993"/>
            <a:ext cx="4076199" cy="19410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7" name="Connecteur droit avec flèche 46"/>
          <p:cNvCxnSpPr/>
          <p:nvPr/>
        </p:nvCxnSpPr>
        <p:spPr>
          <a:xfrm>
            <a:off x="6045339" y="3143112"/>
            <a:ext cx="2303371" cy="1555925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8099782" y="4353074"/>
            <a:ext cx="37230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dirty="0">
                <a:latin typeface="Bell MT" panose="02020503060305020303" pitchFamily="18" charset="0"/>
                <a:cs typeface="Times New Roman" panose="02020603050405020304" pitchFamily="18" charset="0"/>
              </a:rPr>
              <a:t>Chaque agent </a:t>
            </a:r>
            <a:endParaRPr lang="fr-FR" altLang="fr-FR" dirty="0" smtClean="0">
              <a:latin typeface="Bell MT" panose="02020503060305020303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altLang="fr-FR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s’exécute </a:t>
            </a:r>
            <a:r>
              <a:rPr lang="fr-FR" altLang="fr-FR" dirty="0">
                <a:latin typeface="Bell MT" panose="02020503060305020303" pitchFamily="18" charset="0"/>
                <a:cs typeface="Times New Roman" panose="02020603050405020304" pitchFamily="18" charset="0"/>
              </a:rPr>
              <a:t>dans un </a:t>
            </a:r>
            <a:r>
              <a:rPr lang="fr-FR" altLang="fr-FR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conteneur</a:t>
            </a:r>
          </a:p>
          <a:p>
            <a:pPr algn="ctr"/>
            <a:r>
              <a:rPr lang="fr-FR" altLang="fr-FR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dirty="0">
                <a:latin typeface="Bell MT" panose="02020503060305020303" pitchFamily="18" charset="0"/>
                <a:cs typeface="Times New Roman" panose="02020603050405020304" pitchFamily="18" charset="0"/>
              </a:rPr>
              <a:t>(container) qui lui fournit </a:t>
            </a:r>
            <a:endParaRPr lang="fr-FR" altLang="fr-FR" dirty="0" smtClean="0">
              <a:latin typeface="Bell MT" panose="02020503060305020303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altLang="fr-FR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son </a:t>
            </a:r>
            <a:r>
              <a:rPr lang="fr-FR" altLang="fr-FR" dirty="0">
                <a:latin typeface="Bell MT" panose="02020503060305020303" pitchFamily="18" charset="0"/>
                <a:cs typeface="Times New Roman" panose="02020603050405020304" pitchFamily="18" charset="0"/>
              </a:rPr>
              <a:t>environnement </a:t>
            </a:r>
            <a:endParaRPr lang="fr-FR" altLang="fr-FR" dirty="0" smtClean="0">
              <a:latin typeface="Bell MT" panose="02020503060305020303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altLang="fr-FR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d’exécution</a:t>
            </a:r>
            <a:r>
              <a:rPr lang="fr-FR" altLang="fr-FR" dirty="0">
                <a:latin typeface="Bell MT" panose="02020503060305020303" pitchFamily="18" charset="0"/>
                <a:cs typeface="Times New Roman" panose="02020603050405020304" pitchFamily="18" charset="0"/>
              </a:rPr>
              <a:t>;</a:t>
            </a:r>
            <a:endParaRPr lang="fr-FR" dirty="0">
              <a:latin typeface="Bell MT" panose="02020503060305020303" pitchFamily="18" charset="0"/>
            </a:endParaRPr>
          </a:p>
        </p:txBody>
      </p:sp>
      <p:sp>
        <p:nvSpPr>
          <p:cNvPr id="18" name="Organigramme : Affichage 17"/>
          <p:cNvSpPr/>
          <p:nvPr/>
        </p:nvSpPr>
        <p:spPr>
          <a:xfrm>
            <a:off x="7712802" y="3892529"/>
            <a:ext cx="4312736" cy="1534885"/>
          </a:xfrm>
          <a:prstGeom prst="flowChartDisplay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8222255" y="3883426"/>
            <a:ext cx="369498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altLang="fr-FR" dirty="0">
                <a:latin typeface="Bell MT" panose="02020503060305020303" pitchFamily="18" charset="0"/>
                <a:cs typeface="Times New Roman" panose="02020603050405020304" pitchFamily="18" charset="0"/>
              </a:rPr>
              <a:t>Toute plateforme doit avoir </a:t>
            </a:r>
            <a:endParaRPr lang="fr-FR" altLang="fr-FR" dirty="0" smtClean="0">
              <a:latin typeface="Bell MT" panose="02020503060305020303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altLang="fr-FR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un </a:t>
            </a:r>
            <a:r>
              <a:rPr lang="fr-FR" altLang="fr-FR" dirty="0">
                <a:latin typeface="Bell MT" panose="02020503060305020303" pitchFamily="18" charset="0"/>
                <a:cs typeface="Times New Roman" panose="02020603050405020304" pitchFamily="18" charset="0"/>
              </a:rPr>
              <a:t>conteneur principal qui </a:t>
            </a:r>
            <a:endParaRPr lang="fr-FR" altLang="fr-FR" dirty="0" smtClean="0">
              <a:latin typeface="Bell MT" panose="02020503060305020303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altLang="fr-FR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enregistre </a:t>
            </a:r>
            <a:r>
              <a:rPr lang="fr-FR" altLang="fr-FR" dirty="0">
                <a:latin typeface="Bell MT" panose="02020503060305020303" pitchFamily="18" charset="0"/>
                <a:cs typeface="Times New Roman" panose="02020603050405020304" pitchFamily="18" charset="0"/>
              </a:rPr>
              <a:t>les autres </a:t>
            </a:r>
            <a:endParaRPr lang="fr-FR" altLang="fr-FR" dirty="0" smtClean="0">
              <a:latin typeface="Bell MT" panose="02020503060305020303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altLang="fr-FR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conteneurs  </a:t>
            </a:r>
            <a:endParaRPr lang="fr-FR" altLang="fr-FR" dirty="0">
              <a:latin typeface="Bell MT" panose="02020503060305020303" pitchFamily="18" charset="0"/>
              <a:cs typeface="Times New Roman" panose="02020603050405020304" pitchFamily="18" charset="0"/>
            </a:endParaRPr>
          </a:p>
          <a:p>
            <a:endParaRPr lang="fr-FR" dirty="0">
              <a:latin typeface="Bell MT" panose="02020503060305020303" pitchFamily="18" charset="0"/>
            </a:endParaRPr>
          </a:p>
        </p:txBody>
      </p:sp>
      <p:cxnSp>
        <p:nvCxnSpPr>
          <p:cNvPr id="35" name="Connecteur droit avec flèche 34"/>
          <p:cNvCxnSpPr/>
          <p:nvPr/>
        </p:nvCxnSpPr>
        <p:spPr>
          <a:xfrm>
            <a:off x="1872410" y="2292182"/>
            <a:ext cx="91551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>
            <a:off x="3919387" y="2292182"/>
            <a:ext cx="176944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flipH="1">
            <a:off x="4104658" y="2582550"/>
            <a:ext cx="164320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 flipH="1">
            <a:off x="2013688" y="2585559"/>
            <a:ext cx="164320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6" name="Connecteur en arc 65"/>
          <p:cNvCxnSpPr>
            <a:stCxn id="5" idx="6"/>
            <a:endCxn id="7" idx="4"/>
          </p:cNvCxnSpPr>
          <p:nvPr/>
        </p:nvCxnSpPr>
        <p:spPr>
          <a:xfrm flipH="1">
            <a:off x="3147966" y="2510543"/>
            <a:ext cx="956692" cy="360040"/>
          </a:xfrm>
          <a:prstGeom prst="curvedConnector4">
            <a:avLst>
              <a:gd name="adj1" fmla="val -23895"/>
              <a:gd name="adj2" fmla="val 163493"/>
            </a:avLst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7" name="Organigramme : Affichage 66"/>
          <p:cNvSpPr/>
          <p:nvPr/>
        </p:nvSpPr>
        <p:spPr>
          <a:xfrm rot="20144448">
            <a:off x="6684371" y="1142576"/>
            <a:ext cx="5111419" cy="4068875"/>
          </a:xfrm>
          <a:prstGeom prst="flowChartDisplay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chemeClr val="bg2"/>
              </a:buClr>
            </a:pPr>
            <a:r>
              <a:rPr lang="fr-FR" alt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environnement </a:t>
            </a:r>
            <a:r>
              <a:rPr lang="fr-FR" alt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multi-threads</a:t>
            </a:r>
            <a:r>
              <a:rPr lang="fr-FR" alt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composé </a:t>
            </a:r>
            <a:r>
              <a:rPr lang="fr-FR" alt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d’un </a:t>
            </a:r>
            <a:r>
              <a:rPr lang="fr-FR" alt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thread  d'exécution </a:t>
            </a:r>
            <a:r>
              <a:rPr lang="fr-FR" alt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 </a:t>
            </a:r>
            <a:r>
              <a:rPr lang="fr-FR" alt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chaque agent</a:t>
            </a:r>
            <a:endParaRPr lang="fr-FR" alt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Clr>
                <a:schemeClr val="bg2"/>
              </a:buClr>
              <a:buFont typeface="Wingdings" panose="05000000000000000000" pitchFamily="2" charset="2"/>
              <a:buChar char="§"/>
            </a:pPr>
            <a:r>
              <a:rPr lang="fr-FR" alt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gère localement un ensemble d'agents</a:t>
            </a:r>
          </a:p>
          <a:p>
            <a:pPr algn="ctr">
              <a:buClr>
                <a:schemeClr val="bg2"/>
              </a:buClr>
              <a:buFont typeface="Wingdings" panose="05000000000000000000" pitchFamily="2" charset="2"/>
              <a:buChar char="§"/>
            </a:pPr>
            <a:r>
              <a:rPr lang="fr-FR" alt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règle le cycle de vie des agents (création, attente et destruction)</a:t>
            </a:r>
          </a:p>
          <a:p>
            <a:pPr algn="ctr">
              <a:buClr>
                <a:schemeClr val="bg2"/>
              </a:buClr>
              <a:buFont typeface="Wingdings" panose="05000000000000000000" pitchFamily="2" charset="2"/>
              <a:buChar char="§"/>
            </a:pPr>
            <a:r>
              <a:rPr lang="fr-FR" alt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assure le traitement des communications</a:t>
            </a:r>
            <a:endParaRPr lang="fr-FR" altLang="fr-FR" dirty="0">
              <a:latin typeface="Bell MT" panose="0202050306030502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89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24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9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" decel="100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" decel="100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" decel="100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500"/>
                            </p:stCondLst>
                            <p:childTnLst>
                              <p:par>
                                <p:cTn id="15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000"/>
                            </p:stCondLst>
                            <p:childTnLst>
                              <p:par>
                                <p:cTn id="161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" decel="100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" decel="100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" decel="100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" decel="100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" decel="100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2" grpId="0" animBg="1"/>
      <p:bldP spid="37" grpId="0" animBg="1"/>
      <p:bldP spid="37" grpId="1" animBg="1"/>
      <p:bldP spid="39" grpId="0"/>
      <p:bldP spid="39" grpId="1"/>
      <p:bldP spid="45" grpId="0" animBg="1"/>
      <p:bldP spid="45" grpId="1" animBg="1"/>
      <p:bldP spid="48" grpId="0"/>
      <p:bldP spid="48" grpId="1"/>
      <p:bldP spid="18" grpId="0" animBg="1"/>
      <p:bldP spid="20" grpId="0"/>
      <p:bldP spid="67" grpId="0" animBg="1"/>
      <p:bldP spid="6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2522-3A69-429E-9B0C-89B29746DD66}" type="datetime1">
              <a:rPr lang="fr-FR" smtClean="0"/>
              <a:t>25/09/2022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BA0E-20D0-4E7C-B286-26C960A6788F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227995"/>
            <a:ext cx="12188825" cy="684563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b="1" dirty="0" smtClean="0">
                <a:latin typeface="Bell MT" panose="02020503060305020303" pitchFamily="18" charset="0"/>
              </a:rPr>
              <a:t/>
            </a:r>
            <a:br>
              <a:rPr lang="fr-FR" b="1" dirty="0" smtClean="0">
                <a:latin typeface="Bell MT" panose="02020503060305020303" pitchFamily="18" charset="0"/>
              </a:rPr>
            </a:br>
            <a:r>
              <a:rPr lang="fr-FR" b="1" dirty="0" smtClean="0">
                <a:latin typeface="Bell MT" panose="02020503060305020303" pitchFamily="18" charset="0"/>
              </a:rPr>
              <a:t>JADE environnement et architecture</a:t>
            </a:r>
            <a:br>
              <a:rPr lang="fr-FR" b="1" dirty="0" smtClean="0">
                <a:latin typeface="Bell MT" panose="02020503060305020303" pitchFamily="18" charset="0"/>
              </a:rPr>
            </a:br>
            <a:endParaRPr lang="fr-FR" b="1" dirty="0">
              <a:latin typeface="Bell MT" panose="02020503060305020303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73932" y="1494715"/>
            <a:ext cx="89594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007D"/>
              </a:buClr>
            </a:pPr>
            <a:r>
              <a:rPr lang="fr-FR" altLang="fr-FR" sz="3200" dirty="0">
                <a:latin typeface="Bell MT" panose="02020503060305020303" pitchFamily="18" charset="0"/>
                <a:cs typeface="Times New Roman" panose="02020603050405020304" pitchFamily="18" charset="0"/>
              </a:rPr>
              <a:t>Le conteneur principal possède 2 agents </a:t>
            </a:r>
            <a:r>
              <a:rPr lang="fr-FR" altLang="fr-FR" sz="3200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spéciaux :</a:t>
            </a:r>
            <a:endParaRPr lang="fr-FR" altLang="fr-FR" sz="3200" dirty="0">
              <a:latin typeface="Bell MT" panose="020205030603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19972" y="2454424"/>
            <a:ext cx="695503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3200" dirty="0" smtClean="0">
                <a:latin typeface="Bell MT" panose="02020503060305020303" pitchFamily="18" charset="0"/>
              </a:rPr>
              <a:t>AMS (Agent Management System)</a:t>
            </a:r>
          </a:p>
          <a:p>
            <a:pPr marL="0" lvl="1"/>
            <a:r>
              <a:rPr lang="fr-FR" alt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Système </a:t>
            </a: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gestion d'agent</a:t>
            </a:r>
          </a:p>
          <a:p>
            <a:endParaRPr lang="fr-FR" sz="3200" dirty="0">
              <a:latin typeface="Bell MT" panose="02020503060305020303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7155863" y="2454424"/>
            <a:ext cx="52856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3200" dirty="0" smtClean="0">
                <a:latin typeface="Bell MT" panose="02020503060305020303" pitchFamily="18" charset="0"/>
              </a:rPr>
              <a:t>DF Directory </a:t>
            </a:r>
            <a:r>
              <a:rPr lang="fr-FR" sz="3200" dirty="0" err="1" smtClean="0">
                <a:latin typeface="Bell MT" panose="02020503060305020303" pitchFamily="18" charset="0"/>
              </a:rPr>
              <a:t>Facilitator</a:t>
            </a:r>
            <a:endParaRPr lang="fr-FR" sz="3200" dirty="0">
              <a:latin typeface="Bell MT" panose="02020503060305020303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733709" y="3553432"/>
            <a:ext cx="854471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buClr>
                <a:schemeClr val="bg2"/>
              </a:buClr>
            </a:pPr>
            <a:r>
              <a:rPr lang="fr-FR" sz="2800" dirty="0" smtClean="0">
                <a:latin typeface="Bell MT" panose="02020503060305020303" pitchFamily="18" charset="0"/>
              </a:rPr>
              <a:t>C'est l'autorité du système :</a:t>
            </a:r>
            <a:r>
              <a:rPr lang="fr-FR" sz="2800" dirty="0">
                <a:latin typeface="Bell MT" panose="02020503060305020303" pitchFamily="18" charset="0"/>
              </a:rPr>
              <a:t> s'utilise généralement de manière </a:t>
            </a:r>
            <a:r>
              <a:rPr lang="fr-FR" sz="2800" dirty="0" smtClean="0">
                <a:latin typeface="Bell MT" panose="02020503060305020303" pitchFamily="18" charset="0"/>
              </a:rPr>
              <a:t>transparente, supervise </a:t>
            </a:r>
            <a:r>
              <a:rPr lang="fr-FR" sz="2800" dirty="0">
                <a:latin typeface="Bell MT" panose="02020503060305020303" pitchFamily="18" charset="0"/>
              </a:rPr>
              <a:t>l'enregistrement des agents, leur </a:t>
            </a:r>
            <a:r>
              <a:rPr lang="fr-FR" sz="2800" dirty="0" smtClean="0">
                <a:latin typeface="Bell MT" panose="02020503060305020303" pitchFamily="18" charset="0"/>
              </a:rPr>
              <a:t>authentification, contrôle </a:t>
            </a:r>
            <a:r>
              <a:rPr lang="fr-FR" sz="2800" dirty="0">
                <a:latin typeface="Bell MT" panose="02020503060305020303" pitchFamily="18" charset="0"/>
              </a:rPr>
              <a:t>l'accès et l'utilisation de la </a:t>
            </a:r>
            <a:r>
              <a:rPr lang="fr-FR" sz="2800" dirty="0" smtClean="0">
                <a:latin typeface="Bell MT" panose="02020503060305020303" pitchFamily="18" charset="0"/>
              </a:rPr>
              <a:t>plate-forme chaque </a:t>
            </a:r>
            <a:r>
              <a:rPr lang="fr-FR" sz="2800" dirty="0">
                <a:latin typeface="Bell MT" panose="02020503060305020303" pitchFamily="18" charset="0"/>
              </a:rPr>
              <a:t>agent </a:t>
            </a:r>
            <a:r>
              <a:rPr lang="fr-FR" sz="2800" dirty="0" smtClean="0">
                <a:latin typeface="Bell MT" panose="02020503060305020303" pitchFamily="18" charset="0"/>
              </a:rPr>
              <a:t>crée </a:t>
            </a:r>
            <a:r>
              <a:rPr lang="fr-FR" sz="2800" dirty="0">
                <a:latin typeface="Bell MT" panose="02020503060305020303" pitchFamily="18" charset="0"/>
              </a:rPr>
              <a:t>est automatiquement enregistré auprès de l'AMS et se voit attribué une adresse unique</a:t>
            </a:r>
            <a:r>
              <a:rPr lang="fr-FR" sz="2800" dirty="0" smtClean="0">
                <a:latin typeface="Bell MT" panose="02020503060305020303" pitchFamily="18" charset="0"/>
              </a:rPr>
              <a:t>. </a:t>
            </a:r>
            <a:r>
              <a:rPr lang="fr-FR" sz="2800" dirty="0">
                <a:latin typeface="Bell MT" panose="02020503060305020303" pitchFamily="18" charset="0"/>
              </a:rPr>
              <a:t>Ce service est plus un service de type « pages blanches </a:t>
            </a:r>
            <a:r>
              <a:rPr lang="fr-FR" sz="2800" dirty="0" smtClean="0">
                <a:latin typeface="Bell MT" panose="02020503060305020303" pitchFamily="18" charset="0"/>
              </a:rPr>
              <a:t>».</a:t>
            </a:r>
            <a:r>
              <a:rPr lang="fr-FR" altLang="fr-FR" sz="2800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 </a:t>
            </a:r>
            <a:endParaRPr lang="fr-FR" altLang="fr-FR" sz="2800" dirty="0">
              <a:latin typeface="Bell MT" panose="02020503060305020303" pitchFamily="18" charset="0"/>
              <a:cs typeface="Times New Roman" panose="02020603050405020304" pitchFamily="18" charset="0"/>
            </a:endParaRPr>
          </a:p>
          <a:p>
            <a:pPr lvl="1" algn="ctr">
              <a:buClr>
                <a:schemeClr val="bg2"/>
              </a:buClr>
            </a:pPr>
            <a:endParaRPr lang="fr-FR" altLang="fr-FR" sz="2800" dirty="0">
              <a:latin typeface="Bell MT" panose="020205030603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76191" y="3043799"/>
            <a:ext cx="562083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rgbClr val="000000"/>
                </a:solidFill>
                <a:latin typeface="Bell MT" panose="02020503060305020303" pitchFamily="18" charset="0"/>
              </a:rPr>
              <a:t> </a:t>
            </a:r>
            <a:r>
              <a:rPr lang="fr-FR" sz="2800" dirty="0">
                <a:solidFill>
                  <a:srgbClr val="000000"/>
                </a:solidFill>
                <a:latin typeface="Bell MT" panose="02020503060305020303" pitchFamily="18" charset="0"/>
              </a:rPr>
              <a:t>est un composant qui fait office d'annuaire. C'est un service de « pages jaunes » qui permet de mettre en relation les agents avec leurs compétences. Un agent peut </a:t>
            </a:r>
            <a:r>
              <a:rPr lang="fr-FR" sz="2800" dirty="0" smtClean="0">
                <a:solidFill>
                  <a:srgbClr val="000000"/>
                </a:solidFill>
                <a:latin typeface="Bell MT" panose="02020503060305020303" pitchFamily="18" charset="0"/>
              </a:rPr>
              <a:t>interroger </a:t>
            </a:r>
            <a:r>
              <a:rPr lang="fr-FR" sz="2800" dirty="0">
                <a:solidFill>
                  <a:srgbClr val="000000"/>
                </a:solidFill>
                <a:latin typeface="Bell MT" panose="02020503060305020303" pitchFamily="18" charset="0"/>
              </a:rPr>
              <a:t>le DF pour connaître les compétences proposées par les autres agents.</a:t>
            </a:r>
            <a:endParaRPr lang="fr-FR" sz="2800" dirty="0">
              <a:latin typeface="Bell MT" panose="02020503060305020303" pitchFamily="18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4111" y="3447422"/>
            <a:ext cx="2772539" cy="3465675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3142084" y="45091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2104564" y="4235517"/>
            <a:ext cx="2479999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sz="2500" dirty="0">
                <a:latin typeface="Bell MT" panose="02020503060305020303" pitchFamily="18" charset="0"/>
                <a:cs typeface="Times New Roman" panose="02020603050405020304" pitchFamily="18" charset="0"/>
              </a:rPr>
              <a:t>Service </a:t>
            </a:r>
            <a:r>
              <a:rPr lang="fr-FR" altLang="fr-FR" sz="2500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de </a:t>
            </a:r>
          </a:p>
          <a:p>
            <a:pPr algn="ctr"/>
            <a:r>
              <a:rPr lang="fr-FR" altLang="fr-FR" sz="2500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Pages Blanches</a:t>
            </a:r>
          </a:p>
          <a:p>
            <a:pPr marL="0" lvl="2" algn="ctr"/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référence </a:t>
            </a:r>
            <a:r>
              <a:rPr lang="fr-FR" altLang="fr-F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automatiquement </a:t>
            </a:r>
            <a:r>
              <a:rPr lang="fr-FR" alt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</a:t>
            </a:r>
          </a:p>
          <a:p>
            <a:pPr marL="0" lvl="2" algn="ctr"/>
            <a:r>
              <a:rPr lang="fr-FR" alt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agents suivant leur</a:t>
            </a:r>
          </a:p>
          <a:p>
            <a:pPr marL="0" lvl="2" algn="ctr"/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nom dès leur </a:t>
            </a:r>
            <a:r>
              <a:rPr lang="fr-FR" alt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entrée. </a:t>
            </a:r>
            <a:endParaRPr lang="fr-FR" alt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2500" dirty="0">
              <a:latin typeface="Bell MT" panose="02020503060305020303" pitchFamily="18" charset="0"/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2481" y="3280763"/>
            <a:ext cx="2643871" cy="3304840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8174237" y="3856590"/>
            <a:ext cx="223971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altLang="fr-FR" sz="2500" dirty="0">
                <a:latin typeface="Bell MT" panose="02020503060305020303" pitchFamily="18" charset="0"/>
                <a:cs typeface="Times New Roman" panose="02020603050405020304" pitchFamily="18" charset="0"/>
              </a:rPr>
              <a:t>Service </a:t>
            </a:r>
            <a:r>
              <a:rPr lang="fr-FR" altLang="fr-FR" sz="2500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de </a:t>
            </a:r>
          </a:p>
          <a:p>
            <a:r>
              <a:rPr lang="fr-FR" altLang="fr-FR" sz="2500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Pages Jaunes</a:t>
            </a:r>
          </a:p>
          <a:p>
            <a:pPr marL="0" lvl="2" algn="ctr"/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référence </a:t>
            </a:r>
            <a:r>
              <a:rPr lang="fr-FR" altLang="fr-F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leur </a:t>
            </a:r>
            <a:endParaRPr lang="fr-FR" altLang="fr-FR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2" algn="ctr"/>
            <a:r>
              <a:rPr lang="fr-FR" altLang="fr-F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demande </a:t>
            </a:r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agents </a:t>
            </a:r>
            <a:endParaRPr lang="fr-FR" alt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2" algn="ctr"/>
            <a:r>
              <a:rPr lang="fr-FR" alt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suivant </a:t>
            </a:r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leur(s) </a:t>
            </a:r>
            <a:endParaRPr lang="fr-FR" alt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2" algn="ctr"/>
            <a:r>
              <a:rPr lang="fr-FR" alt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service(s</a:t>
            </a:r>
            <a:r>
              <a:rPr lang="fr-FR" alt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fr-FR" altLang="fr-FR" sz="2500" dirty="0" smtClean="0">
              <a:latin typeface="Bell MT" panose="02020503060305020303" pitchFamily="18" charset="0"/>
              <a:cs typeface="Times New Roman" panose="02020603050405020304" pitchFamily="18" charset="0"/>
            </a:endParaRPr>
          </a:p>
          <a:p>
            <a:endParaRPr lang="fr-FR" sz="2500" dirty="0">
              <a:latin typeface="Bell MT" panose="02020503060305020303" pitchFamily="18" charset="0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244570" y="1981713"/>
            <a:ext cx="6627159" cy="4790457"/>
            <a:chOff x="244570" y="1981713"/>
            <a:chExt cx="6627159" cy="4790457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4570" y="1981713"/>
              <a:ext cx="6627159" cy="479045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4" name="Rectangle 3"/>
            <p:cNvSpPr/>
            <p:nvPr/>
          </p:nvSpPr>
          <p:spPr>
            <a:xfrm>
              <a:off x="382488" y="4632665"/>
              <a:ext cx="6193703" cy="892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2600" dirty="0">
                  <a:solidFill>
                    <a:srgbClr val="00B050"/>
                  </a:solidFill>
                  <a:latin typeface="Bell MT" panose="02020503060305020303" pitchFamily="18" charset="0"/>
                </a:rPr>
                <a:t>L'interface du DF est lancée à partir du menu du RMA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670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5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3" grpId="0"/>
      <p:bldP spid="13" grpId="1"/>
      <p:bldP spid="14" grpId="0"/>
      <p:bldP spid="14" grpId="1"/>
      <p:bldP spid="17" grpId="0"/>
      <p:bldP spid="17" grpId="1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0" y="274638"/>
            <a:ext cx="12188824" cy="70609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000" b="1" dirty="0" smtClean="0">
                <a:latin typeface="Bell MT" panose="02020503060305020303" pitchFamily="18" charset="0"/>
              </a:rPr>
              <a:t>Outils de débogage  </a:t>
            </a:r>
            <a:endParaRPr lang="fr-FR" sz="4000" b="1" dirty="0">
              <a:latin typeface="Bell MT" panose="02020503060305020303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7749" y="1340768"/>
            <a:ext cx="1180865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000000"/>
                </a:solidFill>
                <a:latin typeface="Bell MT" panose="02020503060305020303" pitchFamily="18" charset="0"/>
              </a:rPr>
              <a:t>Pour supporter la tâche difficile du débogage des applications multi-agents, des outils ont été développés dans la plate-forme JADE. </a:t>
            </a:r>
            <a:endParaRPr lang="fr-FR" sz="2800" dirty="0" smtClean="0">
              <a:solidFill>
                <a:srgbClr val="000000"/>
              </a:solidFill>
              <a:latin typeface="Bell MT" panose="02020503060305020303" pitchFamily="18" charset="0"/>
            </a:endParaRPr>
          </a:p>
          <a:p>
            <a:r>
              <a:rPr lang="fr-FR" sz="2800" dirty="0" smtClean="0">
                <a:solidFill>
                  <a:srgbClr val="000000"/>
                </a:solidFill>
                <a:latin typeface="Bell MT" panose="02020503060305020303" pitchFamily="18" charset="0"/>
              </a:rPr>
              <a:t>Chaque </a:t>
            </a:r>
            <a:r>
              <a:rPr lang="fr-FR" sz="2800" dirty="0">
                <a:solidFill>
                  <a:srgbClr val="000000"/>
                </a:solidFill>
                <a:latin typeface="Bell MT" panose="02020503060305020303" pitchFamily="18" charset="0"/>
              </a:rPr>
              <a:t>outil </a:t>
            </a:r>
            <a:r>
              <a:rPr lang="fr-FR" sz="2800" dirty="0" smtClean="0">
                <a:solidFill>
                  <a:srgbClr val="000000"/>
                </a:solidFill>
                <a:latin typeface="Bell MT" panose="02020503060305020303" pitchFamily="18" charset="0"/>
              </a:rPr>
              <a:t>est empaqueté </a:t>
            </a:r>
            <a:r>
              <a:rPr lang="fr-FR" sz="2800" dirty="0">
                <a:solidFill>
                  <a:srgbClr val="000000"/>
                </a:solidFill>
                <a:latin typeface="Bell MT" panose="02020503060305020303" pitchFamily="18" charset="0"/>
              </a:rPr>
              <a:t>comme un agent</a:t>
            </a:r>
            <a:endParaRPr lang="fr-FR" sz="2800" dirty="0">
              <a:latin typeface="Bell MT" panose="02020503060305020303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441" y="3003437"/>
            <a:ext cx="63139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RMA (</a:t>
            </a:r>
            <a:r>
              <a:rPr lang="fr-FR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Remote</a:t>
            </a:r>
            <a:r>
              <a:rPr lang="fr-FR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 </a:t>
            </a:r>
            <a:r>
              <a:rPr lang="fr-FR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Monitoring </a:t>
            </a:r>
            <a:r>
              <a:rPr lang="fr-FR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Agent)</a:t>
            </a:r>
            <a:endParaRPr lang="fr-FR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Bell MT" panose="02020503060305020303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7748" y="3295824"/>
            <a:ext cx="12071075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 smtClean="0">
              <a:latin typeface="Bell MT" panose="020205030603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>
                <a:latin typeface="Bell MT" panose="02020503060305020303" pitchFamily="18" charset="0"/>
              </a:rPr>
              <a:t>Visualisation </a:t>
            </a:r>
            <a:r>
              <a:rPr lang="fr-FR" dirty="0">
                <a:latin typeface="Bell MT" panose="02020503060305020303" pitchFamily="18" charset="0"/>
              </a:rPr>
              <a:t>et gestion (ajout, </a:t>
            </a:r>
            <a:r>
              <a:rPr lang="fr-FR" dirty="0" smtClean="0">
                <a:latin typeface="Bell MT" panose="02020503060305020303" pitchFamily="18" charset="0"/>
              </a:rPr>
              <a:t>suppression </a:t>
            </a:r>
            <a:r>
              <a:rPr lang="fr-FR" dirty="0">
                <a:latin typeface="Bell MT" panose="02020503060305020303" pitchFamily="18" charset="0"/>
              </a:rPr>
              <a:t>..) de </a:t>
            </a:r>
            <a:r>
              <a:rPr lang="fr-FR" dirty="0" smtClean="0">
                <a:latin typeface="Bell MT" panose="02020503060305020303" pitchFamily="18" charset="0"/>
              </a:rPr>
              <a:t>:</a:t>
            </a:r>
          </a:p>
          <a:p>
            <a:pPr marL="952393" lvl="1" indent="-342900">
              <a:buFont typeface="Arial" panose="020B0604020202020204" pitchFamily="34" charset="0"/>
              <a:buChar char="•"/>
            </a:pPr>
            <a:r>
              <a:rPr lang="fr-FR" dirty="0" smtClean="0">
                <a:latin typeface="Bell MT" panose="02020503060305020303" pitchFamily="18" charset="0"/>
              </a:rPr>
              <a:t>l'ensemble </a:t>
            </a:r>
            <a:r>
              <a:rPr lang="fr-FR" dirty="0">
                <a:latin typeface="Bell MT" panose="02020503060305020303" pitchFamily="18" charset="0"/>
              </a:rPr>
              <a:t>des conteneurs déployés au sein d'une </a:t>
            </a:r>
            <a:r>
              <a:rPr lang="fr-FR" dirty="0" smtClean="0">
                <a:latin typeface="Bell MT" panose="02020503060305020303" pitchFamily="18" charset="0"/>
              </a:rPr>
              <a:t>plateforme JADE </a:t>
            </a:r>
          </a:p>
          <a:p>
            <a:pPr marL="952393" lvl="1" indent="-342900">
              <a:buFont typeface="Arial" panose="020B0604020202020204" pitchFamily="34" charset="0"/>
              <a:buChar char="•"/>
            </a:pPr>
            <a:r>
              <a:rPr lang="fr-FR" dirty="0" smtClean="0">
                <a:latin typeface="Bell MT" panose="02020503060305020303" pitchFamily="18" charset="0"/>
              </a:rPr>
              <a:t>des </a:t>
            </a:r>
            <a:r>
              <a:rPr lang="fr-FR" dirty="0">
                <a:latin typeface="Bell MT" panose="02020503060305020303" pitchFamily="18" charset="0"/>
              </a:rPr>
              <a:t>agents présents au sein de la plateforme (inscrits ou </a:t>
            </a:r>
            <a:r>
              <a:rPr lang="fr-FR" dirty="0" smtClean="0">
                <a:latin typeface="Bell MT" panose="02020503060305020303" pitchFamily="18" charset="0"/>
              </a:rPr>
              <a:t>non dans </a:t>
            </a:r>
            <a:r>
              <a:rPr lang="fr-FR" dirty="0">
                <a:latin typeface="Bell MT" panose="02020503060305020303" pitchFamily="18" charset="0"/>
              </a:rPr>
              <a:t>le DF), par accès à l’AMS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>
                <a:latin typeface="Bell MT" panose="02020503060305020303" pitchFamily="18" charset="0"/>
              </a:rPr>
              <a:t>Possibilité </a:t>
            </a:r>
            <a:r>
              <a:rPr lang="fr-FR" dirty="0">
                <a:latin typeface="Bell MT" panose="02020503060305020303" pitchFamily="18" charset="0"/>
              </a:rPr>
              <a:t>d'avoir plusieurs RMA au sein d’une </a:t>
            </a:r>
            <a:r>
              <a:rPr lang="fr-FR" dirty="0" smtClean="0">
                <a:latin typeface="Bell MT" panose="02020503060305020303" pitchFamily="18" charset="0"/>
              </a:rPr>
              <a:t>plateforme mais </a:t>
            </a:r>
            <a:r>
              <a:rPr lang="fr-FR" dirty="0">
                <a:latin typeface="Bell MT" panose="02020503060305020303" pitchFamily="18" charset="0"/>
              </a:rPr>
              <a:t>un seul par </a:t>
            </a:r>
            <a:r>
              <a:rPr lang="fr-FR" sz="2800" dirty="0">
                <a:latin typeface="Bell MT" panose="02020503060305020303" pitchFamily="18" charset="0"/>
              </a:rPr>
              <a:t>conteneur</a:t>
            </a:r>
            <a:r>
              <a:rPr lang="fr-FR" dirty="0">
                <a:latin typeface="Bell MT" panose="02020503060305020303" pitchFamily="18" charset="0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7748" y="3635180"/>
            <a:ext cx="87129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0000"/>
                </a:solidFill>
                <a:latin typeface="Bell MT" panose="02020503060305020303" pitchFamily="18" charset="0"/>
              </a:rPr>
              <a:t>Lancement </a:t>
            </a:r>
            <a:r>
              <a:rPr lang="fr-FR" sz="2800" dirty="0">
                <a:solidFill>
                  <a:srgbClr val="000000"/>
                </a:solidFill>
                <a:latin typeface="Bell MT" panose="02020503060305020303" pitchFamily="18" charset="0"/>
              </a:rPr>
              <a:t>:</a:t>
            </a:r>
          </a:p>
          <a:p>
            <a:pPr marL="1066693" lvl="1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0000"/>
                </a:solidFill>
                <a:latin typeface="Bell MT" panose="02020503060305020303" pitchFamily="18" charset="0"/>
              </a:rPr>
              <a:t>par </a:t>
            </a:r>
            <a:r>
              <a:rPr lang="fr-FR" sz="2800" dirty="0">
                <a:solidFill>
                  <a:srgbClr val="000000"/>
                </a:solidFill>
                <a:latin typeface="Bell MT" panose="02020503060305020303" pitchFamily="18" charset="0"/>
              </a:rPr>
              <a:t>l'option </a:t>
            </a:r>
            <a:r>
              <a:rPr lang="fr-FR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-gui </a:t>
            </a:r>
            <a:r>
              <a:rPr lang="fr-FR" sz="2800" dirty="0">
                <a:solidFill>
                  <a:srgbClr val="000000"/>
                </a:solidFill>
                <a:latin typeface="Bell MT" panose="02020503060305020303" pitchFamily="18" charset="0"/>
              </a:rPr>
              <a:t>en ligne de commande</a:t>
            </a:r>
          </a:p>
          <a:p>
            <a:r>
              <a:rPr lang="fr-FR" sz="2800" dirty="0" smtClean="0">
                <a:solidFill>
                  <a:srgbClr val="000000"/>
                </a:solidFill>
                <a:latin typeface="Bell MT" panose="02020503060305020303" pitchFamily="18" charset="0"/>
              </a:rPr>
              <a:t>Ou</a:t>
            </a:r>
          </a:p>
          <a:p>
            <a:pPr marL="1066693" lvl="1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0000"/>
                </a:solidFill>
                <a:latin typeface="Bell MT" panose="02020503060305020303" pitchFamily="18" charset="0"/>
              </a:rPr>
              <a:t>java </a:t>
            </a:r>
            <a:r>
              <a:rPr lang="fr-FR" sz="2800" dirty="0" err="1">
                <a:solidFill>
                  <a:srgbClr val="000000"/>
                </a:solidFill>
                <a:latin typeface="Bell MT" panose="02020503060305020303" pitchFamily="18" charset="0"/>
              </a:rPr>
              <a:t>jade.Boot</a:t>
            </a:r>
            <a:r>
              <a:rPr lang="fr-FR" sz="2800" dirty="0">
                <a:solidFill>
                  <a:srgbClr val="000000"/>
                </a:solidFill>
                <a:latin typeface="Bell MT" panose="02020503060305020303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Bell MT" panose="02020503060305020303" pitchFamily="18" charset="0"/>
              </a:rPr>
              <a:t>monInterface:jade.tools.rma.rma</a:t>
            </a:r>
            <a:endParaRPr lang="fr-FR" sz="28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9287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9" grpId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03535" y="3279337"/>
            <a:ext cx="111910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solidFill>
                  <a:srgbClr val="000000"/>
                </a:solidFill>
                <a:latin typeface="Bell MT" panose="02020503060305020303" pitchFamily="18" charset="0"/>
              </a:rPr>
              <a:t>Visualisation </a:t>
            </a:r>
            <a:r>
              <a:rPr lang="fr-FR" sz="2800" dirty="0">
                <a:solidFill>
                  <a:srgbClr val="000000"/>
                </a:solidFill>
                <a:latin typeface="Bell MT" panose="02020503060305020303" pitchFamily="18" charset="0"/>
              </a:rPr>
              <a:t>des </a:t>
            </a:r>
            <a:r>
              <a:rPr lang="fr-FR" sz="2800" dirty="0" smtClean="0">
                <a:solidFill>
                  <a:srgbClr val="000000"/>
                </a:solidFill>
                <a:latin typeface="Bell MT" panose="02020503060305020303" pitchFamily="18" charset="0"/>
              </a:rPr>
              <a:t>messages</a:t>
            </a:r>
          </a:p>
          <a:p>
            <a:r>
              <a:rPr lang="fr-FR" sz="2800" dirty="0" smtClean="0">
                <a:solidFill>
                  <a:srgbClr val="33669A"/>
                </a:solidFill>
                <a:latin typeface="Bell MT" panose="02020503060305020303" pitchFamily="18" charset="0"/>
              </a:rPr>
              <a:t> </a:t>
            </a:r>
            <a:r>
              <a:rPr lang="fr-FR" sz="2800" dirty="0">
                <a:solidFill>
                  <a:srgbClr val="000000"/>
                </a:solidFill>
                <a:latin typeface="Bell MT" panose="02020503060305020303" pitchFamily="18" charset="0"/>
              </a:rPr>
              <a:t>Envoie des messages aux agents présents </a:t>
            </a:r>
            <a:r>
              <a:rPr lang="fr-FR" sz="2800" dirty="0" smtClean="0">
                <a:solidFill>
                  <a:srgbClr val="000000"/>
                </a:solidFill>
                <a:latin typeface="Bell MT" panose="02020503060305020303" pitchFamily="18" charset="0"/>
              </a:rPr>
              <a:t>sur la </a:t>
            </a:r>
            <a:r>
              <a:rPr lang="fr-FR" sz="2800" dirty="0">
                <a:solidFill>
                  <a:srgbClr val="000000"/>
                </a:solidFill>
                <a:latin typeface="Bell MT" panose="02020503060305020303" pitchFamily="18" charset="0"/>
              </a:rPr>
              <a:t>plateforme et réceptionne leur réponse,</a:t>
            </a:r>
            <a:endParaRPr lang="fr-FR" sz="2800" dirty="0">
              <a:latin typeface="Bell MT" panose="02020503060305020303" pitchFamily="18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432"/>
          <a:stretch/>
        </p:blipFill>
        <p:spPr bwMode="auto">
          <a:xfrm>
            <a:off x="891099" y="4683647"/>
            <a:ext cx="10573176" cy="2153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BC47-D772-4546-8D8D-2C62106970EE}" type="datetime1">
              <a:rPr lang="fr-FR" smtClean="0">
                <a:latin typeface="Bell MT" panose="02020503060305020303" pitchFamily="18" charset="0"/>
              </a:rPr>
              <a:t>25/09/2022</a:t>
            </a:fld>
            <a:endParaRPr lang="fr-FR" dirty="0">
              <a:latin typeface="Bell MT" panose="02020503060305020303" pitchFamily="18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413892" y="1694404"/>
            <a:ext cx="3127844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fr-FR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Dummy Agent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1413892" y="3402248"/>
            <a:ext cx="3032946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fr-FR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Sniffer Agent </a:t>
            </a:r>
          </a:p>
        </p:txBody>
      </p:sp>
      <p:sp>
        <p:nvSpPr>
          <p:cNvPr id="9" name="Rectangle 8"/>
          <p:cNvSpPr/>
          <p:nvPr/>
        </p:nvSpPr>
        <p:spPr>
          <a:xfrm>
            <a:off x="1295281" y="4971676"/>
            <a:ext cx="4316438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fr-FR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 Introspector Agent </a:t>
            </a:r>
          </a:p>
        </p:txBody>
      </p:sp>
      <p:pic>
        <p:nvPicPr>
          <p:cNvPr id="10" name="Picture 2" descr="C:\Users\Imene\Pictures\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096" y="1460076"/>
            <a:ext cx="743782" cy="728907"/>
          </a:xfrm>
          <a:prstGeom prst="rect">
            <a:avLst/>
          </a:prstGeom>
          <a:noFill/>
        </p:spPr>
      </p:pic>
      <p:pic>
        <p:nvPicPr>
          <p:cNvPr id="11" name="Picture 3" descr="C:\Users\Imene\Pictures\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096" y="4547525"/>
            <a:ext cx="804483" cy="771646"/>
          </a:xfrm>
          <a:prstGeom prst="rect">
            <a:avLst/>
          </a:prstGeom>
          <a:noFill/>
        </p:spPr>
      </p:pic>
      <p:pic>
        <p:nvPicPr>
          <p:cNvPr id="12" name="Picture 4" descr="C:\Users\Imene\Pictures\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7938" y="3101457"/>
            <a:ext cx="708098" cy="70809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629916" y="2325230"/>
            <a:ext cx="10801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i="1" dirty="0" smtClean="0">
                <a:latin typeface="Bell MT" panose="02020503060305020303" pitchFamily="18" charset="0"/>
              </a:rPr>
              <a:t>Outil </a:t>
            </a:r>
            <a:r>
              <a:rPr lang="fr-FR" sz="2800" dirty="0">
                <a:latin typeface="Bell MT" panose="02020503060305020303" pitchFamily="18" charset="0"/>
              </a:rPr>
              <a:t>permet à des utilisateurs d’interagir avec les agents déployés sur </a:t>
            </a:r>
            <a:endParaRPr lang="fr-FR" sz="2800" dirty="0" smtClean="0">
              <a:latin typeface="Bell MT" panose="02020503060305020303" pitchFamily="18" charset="0"/>
            </a:endParaRPr>
          </a:p>
          <a:p>
            <a:r>
              <a:rPr lang="fr-FR" sz="2800" dirty="0">
                <a:latin typeface="Bell MT" panose="02020503060305020303" pitchFamily="18" charset="0"/>
              </a:rPr>
              <a:t>l</a:t>
            </a:r>
            <a:r>
              <a:rPr lang="fr-FR" sz="2800" dirty="0" smtClean="0">
                <a:latin typeface="Bell MT" panose="02020503060305020303" pitchFamily="18" charset="0"/>
              </a:rPr>
              <a:t>a plateforme</a:t>
            </a:r>
            <a:endParaRPr lang="fr-FR" sz="2800" dirty="0">
              <a:latin typeface="Bell MT" panose="02020503060305020303" pitchFamily="18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570"/>
          <a:stretch/>
        </p:blipFill>
        <p:spPr bwMode="auto">
          <a:xfrm>
            <a:off x="3574132" y="952284"/>
            <a:ext cx="8255305" cy="3159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1629916" y="3979241"/>
            <a:ext cx="983435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latin typeface="Bell MT" panose="02020503060305020303" pitchFamily="18" charset="0"/>
              </a:rPr>
              <a:t>Agent permet </a:t>
            </a:r>
            <a:r>
              <a:rPr lang="fr-FR" sz="2800" dirty="0">
                <a:latin typeface="Bell MT" panose="02020503060305020303" pitchFamily="18" charset="0"/>
              </a:rPr>
              <a:t>la gestion des </a:t>
            </a:r>
            <a:r>
              <a:rPr lang="fr-FR" sz="2800" dirty="0" smtClean="0">
                <a:latin typeface="Bell MT" panose="02020503060305020303" pitchFamily="18" charset="0"/>
              </a:rPr>
              <a:t>messages et offre </a:t>
            </a:r>
            <a:r>
              <a:rPr lang="fr-FR" sz="2800" dirty="0">
                <a:latin typeface="Bell MT" panose="02020503060305020303" pitchFamily="18" charset="0"/>
              </a:rPr>
              <a:t>une interface </a:t>
            </a:r>
            <a:r>
              <a:rPr lang="fr-FR" sz="2800" dirty="0" smtClean="0">
                <a:latin typeface="Bell MT" panose="02020503060305020303" pitchFamily="18" charset="0"/>
              </a:rPr>
              <a:t>pour </a:t>
            </a:r>
          </a:p>
          <a:p>
            <a:r>
              <a:rPr lang="fr-FR" sz="2800" dirty="0" smtClean="0">
                <a:latin typeface="Bell MT" panose="02020503060305020303" pitchFamily="18" charset="0"/>
              </a:rPr>
              <a:t>observer des messages </a:t>
            </a:r>
            <a:endParaRPr lang="fr-FR" sz="2800" dirty="0">
              <a:latin typeface="Bell MT" panose="02020503060305020303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00521" y="4811883"/>
            <a:ext cx="110931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solidFill>
                  <a:srgbClr val="000000"/>
                </a:solidFill>
                <a:latin typeface="Bell MT" panose="02020503060305020303" pitchFamily="18" charset="0"/>
              </a:rPr>
              <a:t>Visualisation </a:t>
            </a:r>
            <a:r>
              <a:rPr lang="fr-FR" sz="2800" dirty="0">
                <a:solidFill>
                  <a:srgbClr val="000000"/>
                </a:solidFill>
                <a:latin typeface="Bell MT" panose="02020503060305020303" pitchFamily="18" charset="0"/>
              </a:rPr>
              <a:t>de l’enchaînement des </a:t>
            </a:r>
            <a:r>
              <a:rPr lang="fr-FR" sz="2800" dirty="0" smtClean="0">
                <a:solidFill>
                  <a:srgbClr val="000000"/>
                </a:solidFill>
                <a:latin typeface="Bell MT" panose="02020503060305020303" pitchFamily="18" charset="0"/>
              </a:rPr>
              <a:t>messages et des messages eux même.</a:t>
            </a:r>
          </a:p>
          <a:p>
            <a:r>
              <a:rPr lang="fr-FR" sz="2800" dirty="0" smtClean="0">
                <a:solidFill>
                  <a:srgbClr val="000000"/>
                </a:solidFill>
                <a:latin typeface="Bell MT" panose="02020503060305020303" pitchFamily="18" charset="0"/>
              </a:rPr>
              <a:t>Vérification </a:t>
            </a:r>
            <a:r>
              <a:rPr lang="fr-FR" sz="2800" dirty="0">
                <a:solidFill>
                  <a:srgbClr val="000000"/>
                </a:solidFill>
                <a:latin typeface="Bell MT" panose="02020503060305020303" pitchFamily="18" charset="0"/>
              </a:rPr>
              <a:t>interactive de la correction </a:t>
            </a:r>
            <a:r>
              <a:rPr lang="fr-FR" sz="2800" dirty="0" smtClean="0">
                <a:solidFill>
                  <a:srgbClr val="000000"/>
                </a:solidFill>
                <a:latin typeface="Bell MT" panose="02020503060305020303" pitchFamily="18" charset="0"/>
              </a:rPr>
              <a:t>des protocoles</a:t>
            </a:r>
            <a:r>
              <a:rPr lang="fr-FR" sz="2800" dirty="0">
                <a:solidFill>
                  <a:srgbClr val="000000"/>
                </a:solidFill>
                <a:latin typeface="Bell MT" panose="02020503060305020303" pitchFamily="18" charset="0"/>
              </a:rPr>
              <a:t>.</a:t>
            </a:r>
            <a:endParaRPr lang="fr-FR" sz="2800" dirty="0">
              <a:latin typeface="Bell MT" panose="02020503060305020303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02504" y="5486463"/>
            <a:ext cx="109827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fr-FR" altLang="fr-FR" sz="2800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Affiche </a:t>
            </a:r>
            <a:r>
              <a:rPr lang="fr-FR" altLang="fr-FR" sz="2800" dirty="0">
                <a:latin typeface="Bell MT" panose="02020503060305020303" pitchFamily="18" charset="0"/>
                <a:cs typeface="Times New Roman" panose="02020603050405020304" pitchFamily="18" charset="0"/>
              </a:rPr>
              <a:t>le détail du cycle de vie d'un </a:t>
            </a:r>
            <a:r>
              <a:rPr lang="fr-FR" altLang="fr-FR" sz="2800" dirty="0" smtClean="0">
                <a:latin typeface="Bell MT" panose="02020503060305020303" pitchFamily="18" charset="0"/>
                <a:cs typeface="Times New Roman" panose="02020603050405020304" pitchFamily="18" charset="0"/>
              </a:rPr>
              <a:t>agent actif ou non actif </a:t>
            </a:r>
            <a:endParaRPr lang="fr-FR" sz="2800" dirty="0" smtClean="0">
              <a:solidFill>
                <a:srgbClr val="000000"/>
              </a:solidFill>
              <a:latin typeface="Bell MT" panose="020205030603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0000"/>
                </a:solidFill>
                <a:latin typeface="Bell MT" panose="02020503060305020303" pitchFamily="18" charset="0"/>
              </a:rPr>
              <a:t>Contrôle </a:t>
            </a:r>
            <a:r>
              <a:rPr lang="fr-FR" sz="2800" dirty="0">
                <a:solidFill>
                  <a:srgbClr val="000000"/>
                </a:solidFill>
                <a:latin typeface="Bell MT" panose="02020503060305020303" pitchFamily="18" charset="0"/>
              </a:rPr>
              <a:t>l’état de </a:t>
            </a:r>
            <a:r>
              <a:rPr lang="fr-FR" sz="2800" dirty="0" smtClean="0">
                <a:solidFill>
                  <a:srgbClr val="000000"/>
                </a:solidFill>
                <a:latin typeface="Bell MT" panose="02020503060305020303" pitchFamily="18" charset="0"/>
              </a:rPr>
              <a:t>l’agent</a:t>
            </a:r>
            <a:endParaRPr lang="fr-FR" sz="2800" dirty="0">
              <a:latin typeface="Bell MT" panose="02020503060305020303" pitchFamily="18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54130"/>
            <a:ext cx="12188824" cy="677246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b="1" dirty="0" smtClean="0">
                <a:latin typeface="Bell MT" panose="02020503060305020303" pitchFamily="18" charset="0"/>
              </a:rPr>
              <a:t>Outils </a:t>
            </a:r>
            <a:r>
              <a:rPr lang="fr-FR" b="1" dirty="0">
                <a:latin typeface="Bell MT" panose="02020503060305020303" pitchFamily="18" charset="0"/>
              </a:rPr>
              <a:t>de </a:t>
            </a:r>
            <a:r>
              <a:rPr lang="fr-FR" b="1" dirty="0" smtClean="0">
                <a:latin typeface="Bell MT" panose="02020503060305020303" pitchFamily="18" charset="0"/>
              </a:rPr>
              <a:t>débogage</a:t>
            </a:r>
            <a:endParaRPr lang="fr-FR" b="1" dirty="0">
              <a:latin typeface="Bell MT" panose="02020503060305020303" pitchFamily="18" charset="0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96" y="1218538"/>
            <a:ext cx="11076337" cy="33289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606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0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" decel="1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" decel="100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2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4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5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  <p:bldP spid="9" grpId="0"/>
      <p:bldP spid="13" grpId="0"/>
      <p:bldP spid="13" grpId="1"/>
      <p:bldP spid="14" grpId="0"/>
      <p:bldP spid="14" grpId="1"/>
      <p:bldP spid="16" grpId="0"/>
      <p:bldP spid="16" grpId="1"/>
      <p:bldP spid="1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Books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Books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65BA21F-A28F-46C6-A70A-21E993F8C1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1232</Words>
  <Application>Microsoft Office PowerPoint</Application>
  <PresentationFormat>Personnalisé</PresentationFormat>
  <Paragraphs>222</Paragraphs>
  <Slides>13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Arial</vt:lpstr>
      <vt:lpstr>Bell MT</vt:lpstr>
      <vt:lpstr>Calibri</vt:lpstr>
      <vt:lpstr>Century Gothic</vt:lpstr>
      <vt:lpstr>Courier New</vt:lpstr>
      <vt:lpstr>Times New Roman</vt:lpstr>
      <vt:lpstr>Wingdings</vt:lpstr>
      <vt:lpstr>Thème Office</vt:lpstr>
      <vt:lpstr>JADE Java Agent Development Framework</vt:lpstr>
      <vt:lpstr>Plan</vt:lpstr>
      <vt:lpstr>Présentation PowerPoint</vt:lpstr>
      <vt:lpstr>La norme FIPA  (Foundation for Intelligents Physical Agent)</vt:lpstr>
      <vt:lpstr>Composantes de bases ½ Platform agents </vt:lpstr>
      <vt:lpstr> JADE environnement et architecture </vt:lpstr>
      <vt:lpstr> JADE environnement et architecture </vt:lpstr>
      <vt:lpstr>Présentation PowerPoint</vt:lpstr>
      <vt:lpstr>Outils de débogage</vt:lpstr>
      <vt:lpstr> Agents JADE </vt:lpstr>
      <vt:lpstr>Agents et communication </vt:lpstr>
      <vt:lpstr>Exemples : création d’un agent</vt:lpstr>
      <vt:lpstr>Exemples : terminaison d’un agent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2014-01-20T20:27:14Z</dcterms:created>
  <dcterms:modified xsi:type="dcterms:W3CDTF">2022-09-25T21:59:22Z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TC027879409991</vt:lpwstr>
  </property>
</Properties>
</file>