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3" r:id="rId9"/>
    <p:sldId id="308" r:id="rId10"/>
    <p:sldId id="265" r:id="rId11"/>
    <p:sldId id="266" r:id="rId12"/>
    <p:sldId id="268" r:id="rId13"/>
    <p:sldId id="267" r:id="rId14"/>
    <p:sldId id="271" r:id="rId15"/>
    <p:sldId id="272" r:id="rId16"/>
    <p:sldId id="273" r:id="rId17"/>
    <p:sldId id="274" r:id="rId18"/>
    <p:sldId id="275" r:id="rId19"/>
    <p:sldId id="276" r:id="rId20"/>
    <p:sldId id="270" r:id="rId21"/>
    <p:sldId id="30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2C0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05F5-A92A-42F1-9234-CB676C2D8FF8}" type="datetimeFigureOut">
              <a:rPr lang="en-US" smtClean="0"/>
              <a:pPr/>
              <a:t>11/16/2021</a:t>
            </a:fld>
            <a:endParaRPr lang="en-GB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7281B2B-CCB4-4FC2-8C2B-E69709DD8F48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05F5-A92A-42F1-9234-CB676C2D8FF8}" type="datetimeFigureOut">
              <a:rPr lang="en-US" smtClean="0"/>
              <a:pPr/>
              <a:t>11/16/2021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81B2B-CCB4-4FC2-8C2B-E69709DD8F48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05F5-A92A-42F1-9234-CB676C2D8FF8}" type="datetimeFigureOut">
              <a:rPr lang="en-US" smtClean="0"/>
              <a:pPr/>
              <a:t>11/16/2021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81B2B-CCB4-4FC2-8C2B-E69709DD8F48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05F5-A92A-42F1-9234-CB676C2D8FF8}" type="datetimeFigureOut">
              <a:rPr lang="en-US" smtClean="0"/>
              <a:pPr/>
              <a:t>11/16/2021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81B2B-CCB4-4FC2-8C2B-E69709DD8F48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05F5-A92A-42F1-9234-CB676C2D8FF8}" type="datetimeFigureOut">
              <a:rPr lang="en-US" smtClean="0"/>
              <a:pPr/>
              <a:t>11/16/2021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7281B2B-CCB4-4FC2-8C2B-E69709DD8F48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05F5-A92A-42F1-9234-CB676C2D8FF8}" type="datetimeFigureOut">
              <a:rPr lang="en-US" smtClean="0"/>
              <a:pPr/>
              <a:t>11/16/2021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81B2B-CCB4-4FC2-8C2B-E69709DD8F48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05F5-A92A-42F1-9234-CB676C2D8FF8}" type="datetimeFigureOut">
              <a:rPr lang="en-US" smtClean="0"/>
              <a:pPr/>
              <a:t>11/16/2021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81B2B-CCB4-4FC2-8C2B-E69709DD8F48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05F5-A92A-42F1-9234-CB676C2D8FF8}" type="datetimeFigureOut">
              <a:rPr lang="en-US" smtClean="0"/>
              <a:pPr/>
              <a:t>11/16/2021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81B2B-CCB4-4FC2-8C2B-E69709DD8F48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05F5-A92A-42F1-9234-CB676C2D8FF8}" type="datetimeFigureOut">
              <a:rPr lang="en-US" smtClean="0"/>
              <a:pPr/>
              <a:t>11/16/2021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81B2B-CCB4-4FC2-8C2B-E69709DD8F48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05F5-A92A-42F1-9234-CB676C2D8FF8}" type="datetimeFigureOut">
              <a:rPr lang="en-US" smtClean="0"/>
              <a:pPr/>
              <a:t>11/16/2021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81B2B-CCB4-4FC2-8C2B-E69709DD8F48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05F5-A92A-42F1-9234-CB676C2D8FF8}" type="datetimeFigureOut">
              <a:rPr lang="en-US" smtClean="0"/>
              <a:pPr/>
              <a:t>11/16/2021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7281B2B-CCB4-4FC2-8C2B-E69709DD8F48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5DC05F5-A92A-42F1-9234-CB676C2D8FF8}" type="datetimeFigureOut">
              <a:rPr lang="en-US" smtClean="0"/>
              <a:pPr/>
              <a:t>11/16/2021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7281B2B-CCB4-4FC2-8C2B-E69709DD8F48}" type="slidenum">
              <a:rPr lang="en-GB" smtClean="0"/>
              <a:pPr/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Allemagne" TargetMode="External"/><Relationship Id="rId2" Type="http://schemas.openxmlformats.org/officeDocument/2006/relationships/hyperlink" Target="https://fr.wikipedia.org/wiki/Sociologi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71538" y="3214686"/>
            <a:ext cx="7420004" cy="2443178"/>
          </a:xfrm>
        </p:spPr>
        <p:txBody>
          <a:bodyPr>
            <a:normAutofit fontScale="92500"/>
          </a:bodyPr>
          <a:lstStyle/>
          <a:p>
            <a:r>
              <a:rPr lang="fr-FR" sz="4000" b="1" dirty="0" smtClean="0"/>
              <a:t>Master 1 : IDO</a:t>
            </a:r>
          </a:p>
          <a:p>
            <a:r>
              <a:rPr lang="fr-FR" sz="4000" b="1" dirty="0" smtClean="0"/>
              <a:t>Matière: Systèmes organisationnels </a:t>
            </a:r>
          </a:p>
          <a:p>
            <a:endParaRPr lang="fr-FR" dirty="0" smtClean="0"/>
          </a:p>
          <a:p>
            <a:r>
              <a:rPr lang="fr-FR" dirty="0" smtClean="0"/>
              <a:t>2021-2022</a:t>
            </a:r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/>
              <a:t>Les théories des organisations</a:t>
            </a:r>
            <a:endParaRPr lang="en-GB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2852"/>
            <a:ext cx="7772400" cy="1143000"/>
          </a:xfrm>
        </p:spPr>
        <p:txBody>
          <a:bodyPr>
            <a:normAutofit/>
          </a:bodyPr>
          <a:lstStyle/>
          <a:p>
            <a:r>
              <a:rPr lang="fr-FR" sz="5300" b="1" dirty="0" smtClean="0">
                <a:solidFill>
                  <a:srgbClr val="FF0000"/>
                </a:solidFill>
              </a:rPr>
              <a:t>1- l’école classique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1357298"/>
            <a:ext cx="8472518" cy="4143404"/>
          </a:xfrm>
        </p:spPr>
        <p:txBody>
          <a:bodyPr>
            <a:normAutofit fontScale="92500" lnSpcReduction="10000"/>
          </a:bodyPr>
          <a:lstStyle/>
          <a:p>
            <a:endParaRPr lang="fr-FR" sz="3500" dirty="0" smtClean="0"/>
          </a:p>
          <a:p>
            <a:r>
              <a:rPr lang="fr-FR" sz="3500" b="1" dirty="0" smtClean="0">
                <a:solidFill>
                  <a:srgbClr val="FF0000"/>
                </a:solidFill>
              </a:rPr>
              <a:t>1-3-3 Henry Fayol: </a:t>
            </a:r>
          </a:p>
          <a:p>
            <a:pPr>
              <a:buNone/>
            </a:pPr>
            <a:r>
              <a:rPr lang="fr-FR" sz="3000" b="1" dirty="0" smtClean="0">
                <a:solidFill>
                  <a:srgbClr val="FF0000"/>
                </a:solidFill>
              </a:rPr>
              <a:t>groupes d’activités.</a:t>
            </a:r>
          </a:p>
          <a:p>
            <a:r>
              <a:rPr lang="fr-FR" sz="2800" b="1" dirty="0" smtClean="0"/>
              <a:t>Activité Direction et organisation: </a:t>
            </a:r>
          </a:p>
          <a:p>
            <a:r>
              <a:rPr lang="fr-FR" sz="2800" b="1" dirty="0" smtClean="0"/>
              <a:t>Prévoyance, </a:t>
            </a:r>
          </a:p>
          <a:p>
            <a:r>
              <a:rPr lang="fr-FR" sz="2800" b="1" dirty="0" smtClean="0"/>
              <a:t>organisation,</a:t>
            </a:r>
          </a:p>
          <a:p>
            <a:r>
              <a:rPr lang="fr-FR" sz="2800" b="1" dirty="0" smtClean="0"/>
              <a:t> commandement, </a:t>
            </a:r>
          </a:p>
          <a:p>
            <a:r>
              <a:rPr lang="fr-FR" sz="2800" b="1" dirty="0" smtClean="0"/>
              <a:t>coordination,</a:t>
            </a:r>
          </a:p>
          <a:p>
            <a:r>
              <a:rPr lang="fr-FR" sz="2800" b="1" dirty="0" smtClean="0"/>
              <a:t> contrôle.</a:t>
            </a:r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7772400" cy="1143000"/>
          </a:xfrm>
        </p:spPr>
        <p:txBody>
          <a:bodyPr>
            <a:normAutofit/>
          </a:bodyPr>
          <a:lstStyle/>
          <a:p>
            <a:r>
              <a:rPr lang="fr-FR" sz="5300" b="1" dirty="0" smtClean="0">
                <a:solidFill>
                  <a:srgbClr val="FF0000"/>
                </a:solidFill>
              </a:rPr>
              <a:t>1- l’école classique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57158" y="1714488"/>
            <a:ext cx="8472518" cy="4500594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sz="2800" b="1" dirty="0" smtClean="0">
                <a:solidFill>
                  <a:srgbClr val="FF0000"/>
                </a:solidFill>
              </a:rPr>
              <a:t>1-3-4 Max </a:t>
            </a:r>
            <a:r>
              <a:rPr lang="fr-FR" sz="2800" b="1" dirty="0" err="1" smtClean="0">
                <a:solidFill>
                  <a:srgbClr val="FF0000"/>
                </a:solidFill>
              </a:rPr>
              <a:t>Wber</a:t>
            </a:r>
            <a:r>
              <a:rPr lang="fr-FR" sz="2800" b="1" dirty="0" smtClean="0">
                <a:solidFill>
                  <a:srgbClr val="FF0000"/>
                </a:solidFill>
              </a:rPr>
              <a:t> 1864- 1920.</a:t>
            </a:r>
          </a:p>
          <a:p>
            <a:r>
              <a:rPr lang="fr-FR" sz="2800" b="1" dirty="0" smtClean="0">
                <a:solidFill>
                  <a:srgbClr val="FF0000"/>
                </a:solidFill>
              </a:rPr>
              <a:t> </a:t>
            </a:r>
            <a:r>
              <a:rPr lang="fr-FR" sz="2800" dirty="0" smtClean="0">
                <a:hlinkClick r:id="rId2" tooltip="Sociologie"/>
              </a:rPr>
              <a:t>sociologue</a:t>
            </a:r>
            <a:r>
              <a:rPr lang="fr-FR" sz="2800" dirty="0" smtClean="0"/>
              <a:t> </a:t>
            </a:r>
            <a:r>
              <a:rPr lang="fr-FR" sz="2800" dirty="0" smtClean="0">
                <a:hlinkClick r:id="rId3" tooltip="Allemagne"/>
              </a:rPr>
              <a:t>allemand</a:t>
            </a:r>
            <a:r>
              <a:rPr lang="fr-FR" sz="2800" dirty="0" smtClean="0"/>
              <a:t> formé en droit.</a:t>
            </a:r>
            <a:endParaRPr lang="fr-FR" sz="2800" b="1" dirty="0" smtClean="0">
              <a:solidFill>
                <a:srgbClr val="FF0000"/>
              </a:solidFill>
            </a:endParaRPr>
          </a:p>
          <a:p>
            <a:r>
              <a:rPr lang="fr-FR" sz="2800" b="1" dirty="0" smtClean="0">
                <a:solidFill>
                  <a:srgbClr val="FF0000"/>
                </a:solidFill>
              </a:rPr>
              <a:t>Organisation bureaucratique: </a:t>
            </a:r>
          </a:p>
          <a:p>
            <a:r>
              <a:rPr lang="fr-FR" sz="2800" b="1" dirty="0" err="1" smtClean="0"/>
              <a:t>Org</a:t>
            </a:r>
            <a:r>
              <a:rPr lang="fr-FR" sz="2800" b="1" dirty="0" smtClean="0"/>
              <a:t> repose sur des droits, règlements, normes..</a:t>
            </a:r>
          </a:p>
          <a:p>
            <a:r>
              <a:rPr lang="fr-FR" sz="2800" dirty="0" smtClean="0"/>
              <a:t>La direction exerce son autorité par le biais de notes de service (écrit) qui acquièrent aussitôt une valeur juridique. </a:t>
            </a:r>
            <a:br>
              <a:rPr lang="fr-FR" sz="2800" dirty="0" smtClean="0"/>
            </a:br>
            <a:r>
              <a:rPr lang="fr-FR" sz="2800" dirty="0" smtClean="0"/>
              <a:t>une objectivité absolue au processus décisionnel.</a:t>
            </a:r>
          </a:p>
          <a:p>
            <a:r>
              <a:rPr lang="en-GB" sz="2800" b="1" dirty="0" err="1" smtClean="0"/>
              <a:t>Impersonnalité</a:t>
            </a:r>
            <a:endParaRPr lang="en-GB" dirty="0"/>
          </a:p>
        </p:txBody>
      </p:sp>
      <p:pic>
        <p:nvPicPr>
          <p:cNvPr id="4" name="Image 3" descr="webe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36" y="357166"/>
            <a:ext cx="2818932" cy="328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7772400" cy="1143000"/>
          </a:xfrm>
        </p:spPr>
        <p:txBody>
          <a:bodyPr>
            <a:normAutofit/>
          </a:bodyPr>
          <a:lstStyle/>
          <a:p>
            <a:r>
              <a:rPr lang="fr-FR" sz="5300" b="1" dirty="0" smtClean="0">
                <a:solidFill>
                  <a:srgbClr val="FF0000"/>
                </a:solidFill>
              </a:rPr>
              <a:t>1- l’école classique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14282" y="1643050"/>
            <a:ext cx="8715436" cy="4929222"/>
          </a:xfrm>
        </p:spPr>
        <p:txBody>
          <a:bodyPr>
            <a:normAutofit fontScale="92500" lnSpcReduction="20000"/>
          </a:bodyPr>
          <a:lstStyle/>
          <a:p>
            <a:endParaRPr lang="fr-FR" dirty="0" smtClean="0"/>
          </a:p>
          <a:p>
            <a:r>
              <a:rPr lang="fr-FR" sz="2800" b="1" dirty="0" smtClean="0">
                <a:solidFill>
                  <a:srgbClr val="FF0000"/>
                </a:solidFill>
              </a:rPr>
              <a:t>pouvoir: historique, traditionnel: </a:t>
            </a:r>
            <a:r>
              <a:rPr lang="fr-FR" sz="2800" dirty="0" smtClean="0"/>
              <a:t>Le pouvoir s’exerce selon la coutume de l’organisation, les traditions. Notre prophète  ..</a:t>
            </a:r>
          </a:p>
          <a:p>
            <a:pPr>
              <a:buNone/>
            </a:pPr>
            <a:r>
              <a:rPr lang="en-GB" sz="2800" dirty="0" smtClean="0"/>
              <a:t>     Le </a:t>
            </a:r>
            <a:r>
              <a:rPr lang="en-GB" sz="2800" dirty="0" err="1" smtClean="0"/>
              <a:t>changement</a:t>
            </a:r>
            <a:r>
              <a:rPr lang="en-GB" sz="2800" dirty="0" smtClean="0"/>
              <a:t> </a:t>
            </a:r>
            <a:r>
              <a:rPr lang="en-GB" sz="2800" dirty="0" err="1" smtClean="0"/>
              <a:t>est</a:t>
            </a:r>
            <a:r>
              <a:rPr lang="en-GB" sz="2800" dirty="0" smtClean="0"/>
              <a:t> </a:t>
            </a:r>
            <a:r>
              <a:rPr lang="en-GB" sz="2800" dirty="0" err="1" smtClean="0"/>
              <a:t>difficile</a:t>
            </a:r>
            <a:r>
              <a:rPr lang="en-GB" sz="2800" dirty="0" smtClean="0"/>
              <a:t> / facile </a:t>
            </a:r>
          </a:p>
          <a:p>
            <a:r>
              <a:rPr lang="fr-FR" sz="2800" b="1" dirty="0" smtClean="0">
                <a:solidFill>
                  <a:srgbClr val="FF0000"/>
                </a:solidFill>
              </a:rPr>
              <a:t>Charismatique:  </a:t>
            </a:r>
            <a:r>
              <a:rPr lang="fr-FR" sz="2800" dirty="0" smtClean="0"/>
              <a:t>les qualités personnelles du leader (il a tendance à s’affaiblir dans la durée).</a:t>
            </a:r>
          </a:p>
          <a:p>
            <a:pPr>
              <a:buNone/>
            </a:pPr>
            <a:r>
              <a:rPr lang="fr-FR" sz="2800" dirty="0" smtClean="0"/>
              <a:t>     acquérir la légitimité légale (Napoléon, Charles de Gaulle, </a:t>
            </a:r>
            <a:r>
              <a:rPr lang="fr-FR" sz="2800" dirty="0" err="1" smtClean="0"/>
              <a:t>etc</a:t>
            </a:r>
            <a:r>
              <a:rPr lang="fr-FR" sz="2800" dirty="0" smtClean="0"/>
              <a:t>).</a:t>
            </a:r>
          </a:p>
          <a:p>
            <a:r>
              <a:rPr lang="fr-FR" sz="2800" b="1" dirty="0" smtClean="0">
                <a:solidFill>
                  <a:srgbClr val="FF0000"/>
                </a:solidFill>
              </a:rPr>
              <a:t>loi et norme: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/>
              <a:t>    lois et des règles qui sont impersonnelles (et donc indépendant de la personnalité du leader). 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/>
              <a:t>    domination de l’organisation bureaucratique. 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/>
              <a:t>    Le dirigeant a un pouvoir de l’autorité légale et non pas de sa personnalité (légitimité charismatique): il est encadré et limité.</a:t>
            </a:r>
            <a:endParaRPr lang="fr-FR" sz="2800" b="1" dirty="0" smtClean="0">
              <a:solidFill>
                <a:srgbClr val="FF0000"/>
              </a:solidFill>
            </a:endParaRPr>
          </a:p>
          <a:p>
            <a:endParaRPr lang="fr-FR" sz="2800" b="1" dirty="0" smtClean="0">
              <a:solidFill>
                <a:srgbClr val="FF0000"/>
              </a:solidFill>
            </a:endParaRPr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7772400" cy="1143000"/>
          </a:xfrm>
        </p:spPr>
        <p:txBody>
          <a:bodyPr>
            <a:normAutofit/>
          </a:bodyPr>
          <a:lstStyle/>
          <a:p>
            <a:r>
              <a:rPr lang="fr-FR" sz="5300" b="1" dirty="0" smtClean="0">
                <a:solidFill>
                  <a:srgbClr val="FF0000"/>
                </a:solidFill>
              </a:rPr>
              <a:t>1- l’école classique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8564" y="1428736"/>
            <a:ext cx="8715436" cy="4929222"/>
          </a:xfrm>
        </p:spPr>
        <p:txBody>
          <a:bodyPr>
            <a:normAutofit fontScale="70000" lnSpcReduction="20000"/>
          </a:bodyPr>
          <a:lstStyle/>
          <a:p>
            <a:endParaRPr lang="fr-FR" dirty="0" smtClean="0"/>
          </a:p>
          <a:p>
            <a:r>
              <a:rPr lang="fr-FR" sz="3600" b="1" dirty="0" smtClean="0">
                <a:solidFill>
                  <a:srgbClr val="FF0000"/>
                </a:solidFill>
              </a:rPr>
              <a:t>Inconvénients: </a:t>
            </a:r>
          </a:p>
          <a:p>
            <a:r>
              <a:rPr lang="fr-FR" sz="3600" dirty="0" smtClean="0"/>
              <a:t> déshumanisation du travail ; environnement matériel, considérations financières  </a:t>
            </a:r>
          </a:p>
          <a:p>
            <a:r>
              <a:rPr lang="fr-FR" sz="3600" dirty="0" smtClean="0">
                <a:solidFill>
                  <a:srgbClr val="FF0000"/>
                </a:solidFill>
              </a:rPr>
              <a:t>Homme= machine</a:t>
            </a:r>
          </a:p>
          <a:p>
            <a:r>
              <a:rPr lang="fr-FR" sz="3600" dirty="0" smtClean="0"/>
              <a:t>- capable de s’adapter à un travail vide de sens ;</a:t>
            </a:r>
            <a:br>
              <a:rPr lang="fr-FR" sz="3600" dirty="0" smtClean="0"/>
            </a:br>
            <a:r>
              <a:rPr lang="fr-FR" sz="3600" dirty="0" smtClean="0"/>
              <a:t>- totalement incapable d’initiatives et ne comprenant que la force : il faut donc lui préciser les consignes, le surveiller, le contrôler régulièrement et le sanctionner s’il ne les respecte pas</a:t>
            </a:r>
          </a:p>
          <a:p>
            <a:r>
              <a:rPr lang="fr-FR" sz="3600" dirty="0" smtClean="0">
                <a:solidFill>
                  <a:srgbClr val="FF0000"/>
                </a:solidFill>
              </a:rPr>
              <a:t>Posé par les chefs: Devoirs,  capitalisme; maximiser le profit </a:t>
            </a:r>
          </a:p>
          <a:p>
            <a:r>
              <a:rPr lang="fr-FR" sz="3600" dirty="0" smtClean="0">
                <a:solidFill>
                  <a:srgbClr val="FF0000"/>
                </a:solidFill>
              </a:rPr>
              <a:t> droits  de des ouvriers ??? </a:t>
            </a:r>
          </a:p>
          <a:p>
            <a:r>
              <a:rPr lang="fr-FR" sz="3600" dirty="0" smtClean="0"/>
              <a:t>Conflits, syndicats… 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2800" dirty="0" smtClean="0"/>
          </a:p>
          <a:p>
            <a:pPr>
              <a:buNone/>
            </a:pPr>
            <a:r>
              <a:rPr lang="fr-FR" sz="4700" b="1" dirty="0" smtClean="0">
                <a:solidFill>
                  <a:srgbClr val="FF0000"/>
                </a:solidFill>
              </a:rPr>
              <a:t> &gt;&gt; Ecole des relations humaines.</a:t>
            </a:r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2-L'école des relations humaines : </a:t>
            </a:r>
            <a:br>
              <a:rPr lang="fr-FR" b="1" dirty="0" smtClean="0">
                <a:solidFill>
                  <a:srgbClr val="FF0000"/>
                </a:solidFill>
              </a:rPr>
            </a:br>
            <a:r>
              <a:rPr lang="fr-FR" b="1" dirty="0" smtClean="0">
                <a:solidFill>
                  <a:srgbClr val="FF0000"/>
                </a:solidFill>
              </a:rPr>
              <a:t>le courant </a:t>
            </a:r>
            <a:r>
              <a:rPr lang="fr-FR" b="1" dirty="0" err="1" smtClean="0">
                <a:solidFill>
                  <a:srgbClr val="FF0000"/>
                </a:solidFill>
              </a:rPr>
              <a:t>psycho-sociologique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00034" y="1447800"/>
            <a:ext cx="8429684" cy="4572000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fin des années 30. </a:t>
            </a:r>
          </a:p>
          <a:p>
            <a:r>
              <a:rPr lang="fr-FR" dirty="0" smtClean="0"/>
              <a:t>Critique  du système Taylorien : l'homme = machine, </a:t>
            </a:r>
          </a:p>
          <a:p>
            <a:r>
              <a:rPr lang="fr-FR" dirty="0" smtClean="0"/>
              <a:t>en privilégiant l'homme que la productivité du travail sera augmentée. 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Elton Mayo </a:t>
            </a:r>
            <a:r>
              <a:rPr lang="fr-FR" b="1" baseline="30000" dirty="0" smtClean="0">
                <a:solidFill>
                  <a:srgbClr val="FF0000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(1880-1949) : </a:t>
            </a:r>
          </a:p>
          <a:p>
            <a:r>
              <a:rPr lang="fr-FR" b="1" dirty="0" smtClean="0"/>
              <a:t> les relations entre la productivité et le moral des employés, </a:t>
            </a:r>
          </a:p>
          <a:p>
            <a:r>
              <a:rPr lang="fr-FR" b="1" dirty="0" smtClean="0"/>
              <a:t>les rapports humains à l'intérieur de groupes,</a:t>
            </a:r>
          </a:p>
          <a:p>
            <a:r>
              <a:rPr lang="fr-FR" b="1" dirty="0" smtClean="0"/>
              <a:t>entre les groupes eux-mêmes. </a:t>
            </a:r>
          </a:p>
          <a:p>
            <a:r>
              <a:rPr lang="fr-FR" b="1" dirty="0" smtClean="0"/>
              <a:t>Son étude la plus célèbre a été menée durant 5 ans au sein de la Western Electric , du coté ouest de Chicago, dans l’atelier Hawthorne, une usine de fabrication de téléphones.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Les expériences de Mayo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71472" y="1447800"/>
            <a:ext cx="8115328" cy="4767282"/>
          </a:xfrm>
        </p:spPr>
        <p:txBody>
          <a:bodyPr/>
          <a:lstStyle/>
          <a:p>
            <a:r>
              <a:rPr lang="fr-FR" dirty="0" smtClean="0"/>
              <a:t>Au cours de ces expériences, Mayo changea plusieurs fois les conditions de travail de 6 ouvrières dans un atelier (Éclairage, temps de repos, rémunération, horaires ....) et ceci, en expliquant à chaque fois les raisons du changement proposé et avec l'accord unanime des 6 ouvrières. </a:t>
            </a:r>
          </a:p>
          <a:p>
            <a:r>
              <a:rPr lang="fr-FR" dirty="0" smtClean="0"/>
              <a:t>A chaque changement la productivité du travail augmenta, y compris quand l'on revint à l'organisation initiale. Ces changements ne peuvent donc expliquer ces augmentations de productivité. </a:t>
            </a:r>
            <a:r>
              <a:rPr lang="fr-FR" b="1" dirty="0" smtClean="0">
                <a:solidFill>
                  <a:srgbClr val="FF0000"/>
                </a:solidFill>
              </a:rPr>
              <a:t>C’est donc plutôt l'attention et la considération</a:t>
            </a:r>
            <a:r>
              <a:rPr lang="fr-FR" dirty="0" smtClean="0"/>
              <a:t> ont conduites à " mieux " travailler 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8596" y="714356"/>
            <a:ext cx="8429684" cy="5643602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Parti d'une hypothèse taylorienne sur le lien entre les </a:t>
            </a:r>
            <a:r>
              <a:rPr lang="fr-FR" dirty="0" smtClean="0">
                <a:solidFill>
                  <a:srgbClr val="FF0000"/>
                </a:solidFill>
              </a:rPr>
              <a:t>conditions matérielles du travail (salaire)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la productivité,</a:t>
            </a:r>
            <a:r>
              <a:rPr lang="fr-FR" dirty="0" smtClean="0"/>
              <a:t> </a:t>
            </a:r>
          </a:p>
          <a:p>
            <a:r>
              <a:rPr lang="fr-FR" dirty="0" smtClean="0"/>
              <a:t>Mayo : l'importance du </a:t>
            </a:r>
            <a:r>
              <a:rPr lang="fr-FR" b="1" dirty="0" smtClean="0">
                <a:solidFill>
                  <a:srgbClr val="FF0000"/>
                </a:solidFill>
              </a:rPr>
              <a:t>climat psychologique </a:t>
            </a:r>
            <a:r>
              <a:rPr lang="fr-FR" dirty="0" smtClean="0"/>
              <a:t>et des </a:t>
            </a:r>
            <a:r>
              <a:rPr lang="fr-FR" b="1" dirty="0" smtClean="0">
                <a:solidFill>
                  <a:srgbClr val="FF0000"/>
                </a:solidFill>
              </a:rPr>
              <a:t>modalités du commandement sur le comportement </a:t>
            </a:r>
            <a:r>
              <a:rPr lang="fr-FR" dirty="0" smtClean="0"/>
              <a:t>au travail.</a:t>
            </a:r>
          </a:p>
          <a:p>
            <a:r>
              <a:rPr lang="en-GB" dirty="0" smtClean="0"/>
              <a:t>les relations de </a:t>
            </a:r>
            <a:r>
              <a:rPr lang="en-GB" dirty="0" err="1" smtClean="0"/>
              <a:t>groupes</a:t>
            </a:r>
            <a:r>
              <a:rPr lang="en-GB" dirty="0" smtClean="0"/>
              <a:t>, </a:t>
            </a:r>
            <a:r>
              <a:rPr lang="fr-FR" dirty="0" smtClean="0"/>
              <a:t>des normes propres aux groupes</a:t>
            </a:r>
          </a:p>
          <a:p>
            <a:r>
              <a:rPr lang="fr-FR" dirty="0" smtClean="0"/>
              <a:t>l'organisation = « système social »</a:t>
            </a:r>
          </a:p>
          <a:p>
            <a:r>
              <a:rPr lang="fr-FR" dirty="0" smtClean="0"/>
              <a:t>les ouvriers créent des groupes informels</a:t>
            </a:r>
          </a:p>
          <a:p>
            <a:r>
              <a:rPr lang="en-GB" dirty="0" smtClean="0"/>
              <a:t>le </a:t>
            </a:r>
            <a:r>
              <a:rPr lang="en-GB" dirty="0" err="1" smtClean="0"/>
              <a:t>désir</a:t>
            </a:r>
            <a:r>
              <a:rPr lang="en-GB" dirty="0" smtClean="0"/>
              <a:t> des </a:t>
            </a:r>
            <a:r>
              <a:rPr lang="en-GB" dirty="0" err="1" smtClean="0"/>
              <a:t>travailleurs</a:t>
            </a:r>
            <a:r>
              <a:rPr lang="en-GB" dirty="0" smtClean="0"/>
              <a:t>, </a:t>
            </a:r>
            <a:r>
              <a:rPr lang="fr-FR" dirty="0" smtClean="0"/>
              <a:t>socialement reconnus, un travail valorisé, d'avoir de bonnes relations …</a:t>
            </a:r>
          </a:p>
          <a:p>
            <a:r>
              <a:rPr lang="fr-FR" dirty="0" smtClean="0"/>
              <a:t>Dès 1935, les recherches sur les relations humaines se sont multipliées.</a:t>
            </a:r>
          </a:p>
          <a:p>
            <a:r>
              <a:rPr lang="fr-FR" dirty="0" smtClean="0"/>
              <a:t>relations humaines = après 1945 (guerre mondiale), objet de formation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Les principales contributions de l'école des relations humaines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La somme de travail accompli par un ouvrier n'est pas déterminée par sa capacité physique mais par sa capacité sociale </a:t>
            </a:r>
          </a:p>
          <a:p>
            <a:r>
              <a:rPr lang="fr-FR" dirty="0" smtClean="0"/>
              <a:t>Les rémunérations non financières jouent un rôle important dans la motivation des ouvriers </a:t>
            </a:r>
          </a:p>
          <a:p>
            <a:r>
              <a:rPr lang="fr-FR" dirty="0" smtClean="0"/>
              <a:t>La parcellisation des tâches n'est pas la forme la plus efficace de la division du travail </a:t>
            </a:r>
          </a:p>
          <a:p>
            <a:r>
              <a:rPr lang="fr-FR" dirty="0" smtClean="0"/>
              <a:t>Les travailleurs se sentent membres d'un groupe et c'est en fonction du groupe qu'ils réagissent aux directives de la hiérarchie. 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93978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théorie des besoins et des motivations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00034" y="1733552"/>
            <a:ext cx="8501122" cy="5053034"/>
          </a:xfrm>
        </p:spPr>
        <p:txBody>
          <a:bodyPr>
            <a:normAutofit/>
          </a:bodyPr>
          <a:lstStyle/>
          <a:p>
            <a:r>
              <a:rPr lang="pt-BR" sz="3500" b="1" dirty="0" smtClean="0">
                <a:solidFill>
                  <a:srgbClr val="FF0000"/>
                </a:solidFill>
              </a:rPr>
              <a:t>Abraham Maslow (</a:t>
            </a:r>
            <a:r>
              <a:rPr lang="pt-BR" sz="2400" b="1" dirty="0" smtClean="0">
                <a:solidFill>
                  <a:srgbClr val="FF0000"/>
                </a:solidFill>
              </a:rPr>
              <a:t>1908-1970</a:t>
            </a:r>
            <a:r>
              <a:rPr lang="pt-BR" sz="3500" b="1" dirty="0" smtClean="0">
                <a:solidFill>
                  <a:srgbClr val="FF0000"/>
                </a:solidFill>
              </a:rPr>
              <a:t>) 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psychologue</a:t>
            </a:r>
            <a:r>
              <a:rPr lang="en-GB" dirty="0" smtClean="0">
                <a:solidFill>
                  <a:srgbClr val="FF0000"/>
                </a:solidFill>
              </a:rPr>
              <a:t>  USA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fr-FR" sz="2800" b="1" dirty="0" smtClean="0">
                <a:solidFill>
                  <a:srgbClr val="FF0000"/>
                </a:solidFill>
              </a:rPr>
              <a:t>classification pyramidale des besoins : </a:t>
            </a:r>
          </a:p>
          <a:p>
            <a:r>
              <a:rPr lang="fr-FR" dirty="0" smtClean="0"/>
              <a:t>Les besoins physiologiques (se nourrir, se vêtir, se loger ...) </a:t>
            </a:r>
          </a:p>
          <a:p>
            <a:r>
              <a:rPr lang="fr-FR" dirty="0" smtClean="0"/>
              <a:t>Les besoins de sécurité et de protection (se mettre à l'abri de toutes les agressions extérieures) </a:t>
            </a:r>
          </a:p>
          <a:p>
            <a:r>
              <a:rPr lang="fr-FR" dirty="0" smtClean="0"/>
              <a:t>Les besoins sociaux (se sentir accepté, reconnu et compris des autres) </a:t>
            </a:r>
          </a:p>
          <a:p>
            <a:r>
              <a:rPr lang="fr-FR" dirty="0" smtClean="0"/>
              <a:t>Les besoins d'autosatisfaction ou égocentriques (se comprendre et se respecter soi-même) </a:t>
            </a:r>
          </a:p>
          <a:p>
            <a:r>
              <a:rPr lang="fr-FR" dirty="0" smtClean="0"/>
              <a:t>Les besoins d'accomplissement (création artistique, littérature...)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pyramide1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928662" y="120611"/>
            <a:ext cx="7500990" cy="6332094"/>
          </a:xfrm>
        </p:spPr>
      </p:pic>
      <p:sp>
        <p:nvSpPr>
          <p:cNvPr id="5" name="ZoneTexte 4"/>
          <p:cNvSpPr txBox="1"/>
          <p:nvPr/>
        </p:nvSpPr>
        <p:spPr>
          <a:xfrm>
            <a:off x="214282" y="428604"/>
            <a:ext cx="38576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 smtClean="0">
                <a:solidFill>
                  <a:srgbClr val="FF0000"/>
                </a:solidFill>
              </a:rPr>
              <a:t>Critiques</a:t>
            </a:r>
            <a:endParaRPr lang="en-GB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8662" y="64291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/>
            </a:r>
            <a:br>
              <a:rPr lang="fr-FR" b="1" dirty="0" smtClean="0">
                <a:solidFill>
                  <a:srgbClr val="FF0000"/>
                </a:solidFill>
              </a:rPr>
            </a:br>
            <a:r>
              <a:rPr lang="fr-FR" sz="6700" b="1" dirty="0" smtClean="0">
                <a:solidFill>
                  <a:srgbClr val="FF0000"/>
                </a:solidFill>
              </a:rPr>
              <a:t>Plan:</a:t>
            </a:r>
            <a:endParaRPr lang="en-GB" sz="67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42878" y="1643050"/>
            <a:ext cx="7143832" cy="3714776"/>
          </a:xfrm>
        </p:spPr>
        <p:txBody>
          <a:bodyPr>
            <a:normAutofit/>
          </a:bodyPr>
          <a:lstStyle/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sz="3600" b="1" dirty="0" smtClean="0">
                <a:solidFill>
                  <a:srgbClr val="FF0000"/>
                </a:solidFill>
              </a:rPr>
              <a:t>Les grands courants en théorie des organisations : 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200" b="1" dirty="0" smtClean="0"/>
              <a:t>l’école classique, 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200" b="1" dirty="0" smtClean="0"/>
              <a:t>l’école des relations humaines, 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200" b="1" dirty="0" smtClean="0"/>
              <a:t>Pensée japonaise : le Toyotisme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7772400" cy="1643074"/>
          </a:xfrm>
        </p:spPr>
        <p:txBody>
          <a:bodyPr>
            <a:normAutofit/>
          </a:bodyPr>
          <a:lstStyle/>
          <a:p>
            <a:r>
              <a:rPr lang="fr-FR" sz="4400" b="1" dirty="0" smtClean="0">
                <a:solidFill>
                  <a:srgbClr val="FF0000"/>
                </a:solidFill>
              </a:rPr>
              <a:t>3- Pensée japonaise</a:t>
            </a:r>
            <a:br>
              <a:rPr lang="fr-FR" sz="4400" b="1" dirty="0" smtClean="0">
                <a:solidFill>
                  <a:srgbClr val="FF0000"/>
                </a:solidFill>
              </a:rPr>
            </a:br>
            <a:r>
              <a:rPr lang="fr-FR" sz="4400" b="1" dirty="0" smtClean="0">
                <a:solidFill>
                  <a:srgbClr val="FF0000"/>
                </a:solidFill>
              </a:rPr>
              <a:t> le Toyotisme </a:t>
            </a:r>
            <a:endParaRPr lang="en-GB" sz="44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14282" y="1643050"/>
            <a:ext cx="8715436" cy="4929222"/>
          </a:xfrm>
        </p:spPr>
        <p:txBody>
          <a:bodyPr>
            <a:normAutofit fontScale="92500" lnSpcReduction="10000"/>
          </a:bodyPr>
          <a:lstStyle/>
          <a:p>
            <a:endParaRPr lang="fr-FR" dirty="0" smtClean="0"/>
          </a:p>
          <a:p>
            <a:pPr fontAlgn="base"/>
            <a:r>
              <a:rPr lang="fr-FR" dirty="0" smtClean="0"/>
              <a:t>l’ingénieur japonais </a:t>
            </a:r>
            <a:r>
              <a:rPr lang="fr-FR" dirty="0" err="1" smtClean="0"/>
              <a:t>Taiichi</a:t>
            </a:r>
            <a:r>
              <a:rPr lang="fr-FR" dirty="0" smtClean="0"/>
              <a:t> </a:t>
            </a:r>
            <a:r>
              <a:rPr lang="fr-FR" dirty="0" err="1" smtClean="0"/>
              <a:t>Ohno</a:t>
            </a:r>
            <a:r>
              <a:rPr lang="fr-FR" dirty="0" smtClean="0"/>
              <a:t> (1912-1990)</a:t>
            </a:r>
          </a:p>
          <a:p>
            <a:pPr fontAlgn="base"/>
            <a:r>
              <a:rPr lang="fr-FR" dirty="0" smtClean="0"/>
              <a:t>le père du système de production de Toyota.</a:t>
            </a:r>
          </a:p>
          <a:p>
            <a:pPr fontAlgn="base"/>
            <a:r>
              <a:rPr lang="en-GB" dirty="0" smtClean="0"/>
              <a:t>Le </a:t>
            </a:r>
            <a:r>
              <a:rPr lang="en-GB" b="1" dirty="0" err="1" smtClean="0"/>
              <a:t>zéro</a:t>
            </a:r>
            <a:r>
              <a:rPr lang="en-GB" b="1" dirty="0" smtClean="0"/>
              <a:t> </a:t>
            </a:r>
            <a:r>
              <a:rPr lang="en-GB" b="1" dirty="0" err="1" smtClean="0"/>
              <a:t>délai</a:t>
            </a:r>
            <a:r>
              <a:rPr lang="en-GB" b="1" dirty="0" smtClean="0"/>
              <a:t> </a:t>
            </a:r>
          </a:p>
          <a:p>
            <a:pPr fontAlgn="base"/>
            <a:r>
              <a:rPr lang="fr-FR" dirty="0" smtClean="0"/>
              <a:t>Le </a:t>
            </a:r>
            <a:r>
              <a:rPr lang="fr-FR" b="1" dirty="0" smtClean="0"/>
              <a:t>zéro stock</a:t>
            </a:r>
            <a:r>
              <a:rPr lang="fr-FR" dirty="0" smtClean="0"/>
              <a:t> : aucune surproduction ,  aucun surcoût de stockage.</a:t>
            </a:r>
          </a:p>
          <a:p>
            <a:pPr fontAlgn="base"/>
            <a:r>
              <a:rPr lang="fr-FR" dirty="0" smtClean="0"/>
              <a:t>Le </a:t>
            </a:r>
            <a:r>
              <a:rPr lang="fr-FR" b="1" dirty="0" smtClean="0"/>
              <a:t>zéro papier</a:t>
            </a:r>
            <a:r>
              <a:rPr lang="fr-FR" dirty="0" smtClean="0"/>
              <a:t> : on ne retrouve aucune paperasserie interne et une diminution de la hiérarchie est opérée.</a:t>
            </a:r>
          </a:p>
          <a:p>
            <a:pPr fontAlgn="base"/>
            <a:r>
              <a:rPr lang="fr-FR" dirty="0" smtClean="0"/>
              <a:t>- Le </a:t>
            </a:r>
            <a:r>
              <a:rPr lang="fr-FR" b="1" dirty="0" smtClean="0"/>
              <a:t>zéro défaut</a:t>
            </a:r>
            <a:r>
              <a:rPr lang="fr-FR" dirty="0" smtClean="0"/>
              <a:t> : aucun produit ne doit être défectueux pour éviter de subir des coûts de réparations (le service après-vente est cher) et  satisfaire les clients.</a:t>
            </a:r>
          </a:p>
          <a:p>
            <a:pPr fontAlgn="base"/>
            <a:r>
              <a:rPr lang="fr-FR" dirty="0" smtClean="0"/>
              <a:t>- Le </a:t>
            </a:r>
            <a:r>
              <a:rPr lang="fr-FR" b="1" dirty="0" smtClean="0"/>
              <a:t>zéro panne</a:t>
            </a:r>
            <a:r>
              <a:rPr lang="fr-FR" dirty="0" smtClean="0"/>
              <a:t> : aucune défectuosité des machines, permis par un entretien régulier et rigoureux </a:t>
            </a:r>
          </a:p>
        </p:txBody>
      </p:sp>
      <p:pic>
        <p:nvPicPr>
          <p:cNvPr id="4" name="Image 3" descr="taiichiohn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214290"/>
            <a:ext cx="2928958" cy="28557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500174"/>
            <a:ext cx="7772400" cy="1143000"/>
          </a:xfrm>
        </p:spPr>
        <p:txBody>
          <a:bodyPr>
            <a:normAutofit/>
          </a:bodyPr>
          <a:lstStyle/>
          <a:p>
            <a:r>
              <a:rPr lang="fr-FR" sz="5400" b="1" dirty="0" smtClean="0">
                <a:solidFill>
                  <a:srgbClr val="FF0000"/>
                </a:solidFill>
              </a:rPr>
              <a:t>Merci pour votre attention </a:t>
            </a:r>
            <a:endParaRPr lang="en-GB" sz="54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57158" y="4071942"/>
            <a:ext cx="8615362" cy="1428760"/>
          </a:xfrm>
        </p:spPr>
        <p:txBody>
          <a:bodyPr>
            <a:normAutofit fontScale="77500" lnSpcReduction="20000"/>
          </a:bodyPr>
          <a:lstStyle/>
          <a:p>
            <a:endParaRPr lang="fr-FR" dirty="0" smtClean="0"/>
          </a:p>
          <a:p>
            <a:endParaRPr lang="fr-FR" dirty="0" smtClean="0"/>
          </a:p>
          <a:p>
            <a:pPr algn="ctr">
              <a:buNone/>
            </a:pPr>
            <a:r>
              <a:rPr lang="fr-FR" sz="7000" b="1" dirty="0" smtClean="0"/>
              <a:t>Des questions à poser ?</a:t>
            </a:r>
          </a:p>
          <a:p>
            <a:pPr algn="ctr">
              <a:buNone/>
            </a:pPr>
            <a:endParaRPr lang="fr-FR" sz="12600" b="1" dirty="0" smtClean="0"/>
          </a:p>
          <a:p>
            <a:pPr>
              <a:buNone/>
            </a:pPr>
            <a:endParaRPr lang="fr-FR" sz="6600" b="1" dirty="0" smtClean="0"/>
          </a:p>
          <a:p>
            <a:pPr algn="ctr">
              <a:buNone/>
            </a:pPr>
            <a:endParaRPr lang="fr-FR" sz="12000" b="1" dirty="0" smtClean="0">
              <a:solidFill>
                <a:srgbClr val="FF0000"/>
              </a:solidFill>
            </a:endParaRPr>
          </a:p>
          <a:p>
            <a:endParaRPr lang="fr-FR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0100" y="714356"/>
            <a:ext cx="7772400" cy="1143000"/>
          </a:xfrm>
        </p:spPr>
        <p:txBody>
          <a:bodyPr>
            <a:normAutofit/>
          </a:bodyPr>
          <a:lstStyle/>
          <a:p>
            <a:r>
              <a:rPr lang="fr-FR" sz="6000" b="1" dirty="0" smtClean="0">
                <a:solidFill>
                  <a:srgbClr val="FF0000"/>
                </a:solidFill>
              </a:rPr>
              <a:t>1- l’école classique</a:t>
            </a:r>
            <a:endParaRPr lang="en-GB" sz="60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28662" y="2071678"/>
            <a:ext cx="7772400" cy="3357586"/>
          </a:xfrm>
        </p:spPr>
        <p:txBody>
          <a:bodyPr>
            <a:normAutofit fontScale="92500" lnSpcReduction="10000"/>
          </a:bodyPr>
          <a:lstStyle/>
          <a:p>
            <a:endParaRPr lang="fr-FR" dirty="0" smtClean="0"/>
          </a:p>
          <a:p>
            <a:r>
              <a:rPr lang="fr-FR" sz="3200" dirty="0" smtClean="0"/>
              <a:t>les premiers développements fonctions de production et administrative. Les auteurs : ingénieurs, chefs entreprises…</a:t>
            </a:r>
          </a:p>
          <a:p>
            <a:r>
              <a:rPr lang="fr-FR" sz="3200" dirty="0" smtClean="0"/>
              <a:t>( </a:t>
            </a:r>
            <a:r>
              <a:rPr lang="fr-FR" sz="3200" dirty="0" err="1" smtClean="0"/>
              <a:t>Tayors</a:t>
            </a:r>
            <a:r>
              <a:rPr lang="fr-FR" sz="3200" dirty="0" smtClean="0"/>
              <a:t>, Fayol, Ford…).</a:t>
            </a:r>
          </a:p>
          <a:p>
            <a:r>
              <a:rPr lang="fr-FR" sz="3200" dirty="0" smtClean="0"/>
              <a:t>Principes d’administration, direction du travail</a:t>
            </a:r>
          </a:p>
          <a:p>
            <a:r>
              <a:rPr lang="fr-FR" sz="3200" dirty="0" smtClean="0"/>
              <a:t>Les années 1930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7772400" cy="1143000"/>
          </a:xfrm>
        </p:spPr>
        <p:txBody>
          <a:bodyPr>
            <a:normAutofit/>
          </a:bodyPr>
          <a:lstStyle/>
          <a:p>
            <a:r>
              <a:rPr lang="fr-FR" sz="5300" b="1" dirty="0" smtClean="0">
                <a:solidFill>
                  <a:srgbClr val="FF0000"/>
                </a:solidFill>
              </a:rPr>
              <a:t>1- l’école classique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14282" y="1643050"/>
            <a:ext cx="8572560" cy="4429156"/>
          </a:xfrm>
        </p:spPr>
        <p:txBody>
          <a:bodyPr>
            <a:normAutofit fontScale="77500" lnSpcReduction="20000"/>
          </a:bodyPr>
          <a:lstStyle/>
          <a:p>
            <a:endParaRPr lang="fr-FR" dirty="0" smtClean="0"/>
          </a:p>
          <a:p>
            <a:r>
              <a:rPr lang="fr-FR" sz="3000" b="1" dirty="0" smtClean="0"/>
              <a:t>Approche empirique, …</a:t>
            </a:r>
          </a:p>
          <a:p>
            <a:r>
              <a:rPr lang="fr-FR" sz="3000" b="1" dirty="0" smtClean="0"/>
              <a:t>Les individus sont gérés par des lois psychologiques:</a:t>
            </a:r>
          </a:p>
          <a:p>
            <a:pPr>
              <a:buNone/>
            </a:pPr>
            <a:r>
              <a:rPr lang="fr-FR" sz="3000" b="1" dirty="0" smtClean="0"/>
              <a:t>Le salarié cherche la sécurité, paresseux, fraudeur, motivé par salaire…</a:t>
            </a:r>
          </a:p>
          <a:p>
            <a:r>
              <a:rPr lang="fr-FR" sz="3000" b="1" dirty="0" smtClean="0">
                <a:solidFill>
                  <a:srgbClr val="FF0000"/>
                </a:solidFill>
              </a:rPr>
              <a:t>Principes: </a:t>
            </a:r>
          </a:p>
          <a:p>
            <a:r>
              <a:rPr lang="fr-FR" sz="3000" b="1" dirty="0" smtClean="0"/>
              <a:t>1- Organisation  hiérarchique (armée):  Autorité est pyramidale.</a:t>
            </a:r>
          </a:p>
          <a:p>
            <a:r>
              <a:rPr lang="fr-FR" sz="3000" b="1" dirty="0" smtClean="0"/>
              <a:t>2- unicité de commandement</a:t>
            </a:r>
          </a:p>
          <a:p>
            <a:r>
              <a:rPr lang="fr-FR" sz="3000" b="1" dirty="0" smtClean="0"/>
              <a:t>3- principe d’exception</a:t>
            </a:r>
          </a:p>
          <a:p>
            <a:r>
              <a:rPr lang="fr-FR" sz="3000" b="1" dirty="0" smtClean="0"/>
              <a:t>4- spécialisation: travail est découpé en actions simples (tâches) pour les maitriser ,</a:t>
            </a:r>
          </a:p>
          <a:p>
            <a:pPr>
              <a:buNone/>
            </a:pPr>
            <a:r>
              <a:rPr lang="fr-FR" sz="3000" b="1" dirty="0" smtClean="0"/>
              <a:t>    &gt;&gt;&gt;  Rapidité, simplicité… </a:t>
            </a:r>
          </a:p>
          <a:p>
            <a:endParaRPr lang="fr-FR" sz="3000" b="1" dirty="0" smtClean="0"/>
          </a:p>
          <a:p>
            <a:pPr>
              <a:buNone/>
            </a:pPr>
            <a:endParaRPr lang="fr-FR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fr-FR" sz="3200" b="1" dirty="0" smtClean="0">
              <a:solidFill>
                <a:srgbClr val="FF0000"/>
              </a:solidFill>
            </a:endParaRPr>
          </a:p>
          <a:p>
            <a:endParaRPr lang="fr-FR" sz="3200" b="1" dirty="0" smtClean="0">
              <a:solidFill>
                <a:srgbClr val="FF0000"/>
              </a:solidFill>
            </a:endParaRPr>
          </a:p>
          <a:p>
            <a:endParaRPr lang="fr-FR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6000792" cy="1000132"/>
          </a:xfrm>
        </p:spPr>
        <p:txBody>
          <a:bodyPr>
            <a:normAutofit/>
          </a:bodyPr>
          <a:lstStyle/>
          <a:p>
            <a:r>
              <a:rPr lang="fr-FR" sz="5300" b="1" dirty="0" smtClean="0">
                <a:solidFill>
                  <a:srgbClr val="FF0000"/>
                </a:solidFill>
              </a:rPr>
              <a:t>1- l’école classique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8596" y="1857364"/>
            <a:ext cx="8215370" cy="4714908"/>
          </a:xfrm>
        </p:spPr>
        <p:txBody>
          <a:bodyPr>
            <a:normAutofit lnSpcReduction="10000"/>
          </a:bodyPr>
          <a:lstStyle/>
          <a:p>
            <a:endParaRPr lang="fr-FR" dirty="0" smtClean="0"/>
          </a:p>
          <a:p>
            <a:r>
              <a:rPr lang="fr-FR" sz="2800" b="1" dirty="0" smtClean="0">
                <a:solidFill>
                  <a:srgbClr val="FF0000"/>
                </a:solidFill>
              </a:rPr>
              <a:t>1-3-1 Taylor  et OST: </a:t>
            </a:r>
          </a:p>
          <a:p>
            <a:r>
              <a:rPr lang="fr-FR" sz="2800" b="1" dirty="0" smtClean="0"/>
              <a:t>Les bases de OST: 1911:</a:t>
            </a:r>
          </a:p>
          <a:p>
            <a:r>
              <a:rPr lang="fr-FR" sz="2800" b="1" dirty="0" smtClean="0"/>
              <a:t> la meilleur façon de </a:t>
            </a:r>
          </a:p>
          <a:p>
            <a:pPr>
              <a:buNone/>
            </a:pPr>
            <a:r>
              <a:rPr lang="fr-FR" sz="2800" b="1" dirty="0" smtClean="0"/>
              <a:t>réaliser un travail .</a:t>
            </a:r>
          </a:p>
          <a:p>
            <a:pPr>
              <a:buNone/>
            </a:pPr>
            <a:endParaRPr lang="fr-FR" sz="2800" b="1" dirty="0" smtClean="0"/>
          </a:p>
          <a:p>
            <a:r>
              <a:rPr lang="fr-FR" sz="2800" b="1" dirty="0" smtClean="0">
                <a:solidFill>
                  <a:srgbClr val="FF0000"/>
                </a:solidFill>
              </a:rPr>
              <a:t>Division  verticale du travail :</a:t>
            </a:r>
          </a:p>
          <a:p>
            <a:r>
              <a:rPr lang="fr-FR" sz="2800" b="1" dirty="0" smtClean="0"/>
              <a:t>Conception: ingénieur, réalisation: ouvriers</a:t>
            </a:r>
          </a:p>
          <a:p>
            <a:r>
              <a:rPr lang="fr-FR" sz="2800" b="1" dirty="0" smtClean="0">
                <a:solidFill>
                  <a:srgbClr val="FF0000"/>
                </a:solidFill>
              </a:rPr>
              <a:t>Division  horizontale  du travail : poste de travail.</a:t>
            </a:r>
          </a:p>
          <a:p>
            <a:r>
              <a:rPr lang="fr-FR" sz="2800" b="1" dirty="0" smtClean="0">
                <a:solidFill>
                  <a:srgbClr val="FF0000"/>
                </a:solidFill>
              </a:rPr>
              <a:t>Salaire à la tâche (pièce).</a:t>
            </a:r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3600" b="1" dirty="0" smtClean="0">
              <a:solidFill>
                <a:srgbClr val="FF0000"/>
              </a:solidFill>
            </a:endParaRPr>
          </a:p>
          <a:p>
            <a:endParaRPr lang="fr-FR" sz="2400" b="1" dirty="0" smtClean="0"/>
          </a:p>
          <a:p>
            <a:endParaRPr lang="fr-FR" sz="3200" b="1" dirty="0" smtClean="0">
              <a:solidFill>
                <a:srgbClr val="FF0000"/>
              </a:solidFill>
            </a:endParaRPr>
          </a:p>
          <a:p>
            <a:endParaRPr lang="fr-FR" sz="3200" b="1" dirty="0" smtClean="0">
              <a:solidFill>
                <a:srgbClr val="FF0000"/>
              </a:solidFill>
            </a:endParaRPr>
          </a:p>
          <a:p>
            <a:endParaRPr lang="fr-FR" sz="3200" b="1" dirty="0" smtClean="0">
              <a:solidFill>
                <a:srgbClr val="FF0000"/>
              </a:solidFill>
            </a:endParaRPr>
          </a:p>
          <a:p>
            <a:endParaRPr lang="fr-FR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1000108"/>
            <a:ext cx="4934173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7186" y="214290"/>
            <a:ext cx="7772400" cy="1143000"/>
          </a:xfrm>
        </p:spPr>
        <p:txBody>
          <a:bodyPr>
            <a:normAutofit/>
          </a:bodyPr>
          <a:lstStyle/>
          <a:p>
            <a:r>
              <a:rPr lang="fr-FR" sz="5300" b="1" dirty="0" smtClean="0">
                <a:solidFill>
                  <a:srgbClr val="FF0000"/>
                </a:solidFill>
              </a:rPr>
              <a:t>1- l’école classique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14282" y="1643050"/>
            <a:ext cx="8472518" cy="4929222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sz="2800" b="1" dirty="0" smtClean="0">
                <a:solidFill>
                  <a:srgbClr val="FF0000"/>
                </a:solidFill>
              </a:rPr>
              <a:t>1-3-2 Henry Ford: </a:t>
            </a:r>
            <a:r>
              <a:rPr lang="fr-FR" sz="2800" b="1" dirty="0" smtClean="0"/>
              <a:t>1863-1947.</a:t>
            </a:r>
          </a:p>
          <a:p>
            <a:r>
              <a:rPr lang="fr-FR" sz="2800" b="1" dirty="0" smtClean="0"/>
              <a:t> (1903 </a:t>
            </a:r>
            <a:r>
              <a:rPr lang="fr-FR" sz="2800" b="1" dirty="0" err="1" smtClean="0"/>
              <a:t>ford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motor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comp</a:t>
            </a:r>
            <a:r>
              <a:rPr lang="fr-FR" sz="2800" b="1" dirty="0" smtClean="0"/>
              <a:t>)</a:t>
            </a:r>
          </a:p>
          <a:p>
            <a:r>
              <a:rPr lang="fr-FR" sz="4000" b="1" dirty="0" smtClean="0">
                <a:solidFill>
                  <a:srgbClr val="FF0000"/>
                </a:solidFill>
              </a:rPr>
              <a:t>Fordisme : </a:t>
            </a:r>
            <a:r>
              <a:rPr lang="fr-FR" sz="2800" b="1" dirty="0" smtClean="0"/>
              <a:t>Travail à la chaine: parcellisation des taches. 1 ouvrier = 1 tâche, </a:t>
            </a:r>
          </a:p>
          <a:p>
            <a:r>
              <a:rPr lang="fr-FR" sz="2400" b="1" dirty="0" smtClean="0"/>
              <a:t>Chaine mobile , déplaçant</a:t>
            </a:r>
          </a:p>
          <a:p>
            <a:pPr>
              <a:buNone/>
            </a:pPr>
            <a:r>
              <a:rPr lang="fr-FR" sz="2400" b="1" dirty="0" smtClean="0"/>
              <a:t> les automobiles pour l’assemblage.</a:t>
            </a:r>
          </a:p>
          <a:p>
            <a:endParaRPr lang="fr-FR" sz="2400" b="1" dirty="0" smtClean="0"/>
          </a:p>
          <a:p>
            <a:r>
              <a:rPr lang="fr-FR" sz="2800" b="1" dirty="0" smtClean="0">
                <a:solidFill>
                  <a:srgbClr val="FF0000"/>
                </a:solidFill>
              </a:rPr>
              <a:t>Standard : 1 couleur, 1 modèle</a:t>
            </a:r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3600" b="1" dirty="0" smtClean="0">
              <a:solidFill>
                <a:srgbClr val="FF0000"/>
              </a:solidFill>
            </a:endParaRPr>
          </a:p>
          <a:p>
            <a:endParaRPr lang="fr-FR" sz="2400" b="1" dirty="0" smtClean="0"/>
          </a:p>
          <a:p>
            <a:endParaRPr lang="fr-FR" sz="3200" b="1" dirty="0" smtClean="0">
              <a:solidFill>
                <a:srgbClr val="FF0000"/>
              </a:solidFill>
            </a:endParaRPr>
          </a:p>
          <a:p>
            <a:endParaRPr lang="fr-FR" sz="3200" b="1" dirty="0" smtClean="0">
              <a:solidFill>
                <a:srgbClr val="FF0000"/>
              </a:solidFill>
            </a:endParaRPr>
          </a:p>
          <a:p>
            <a:endParaRPr lang="fr-FR" sz="3200" b="1" dirty="0" smtClean="0">
              <a:solidFill>
                <a:srgbClr val="FF0000"/>
              </a:solidFill>
            </a:endParaRPr>
          </a:p>
          <a:p>
            <a:endParaRPr lang="fr-FR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4" name="Image 3" descr="for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4053170"/>
            <a:ext cx="3857652" cy="2590540"/>
          </a:xfrm>
          <a:prstGeom prst="rect">
            <a:avLst/>
          </a:prstGeom>
        </p:spPr>
      </p:pic>
      <p:pic>
        <p:nvPicPr>
          <p:cNvPr id="5" name="Image 4" descr="ford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22" y="500042"/>
            <a:ext cx="2914670" cy="2428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24" y="214290"/>
            <a:ext cx="7772400" cy="1143000"/>
          </a:xfrm>
        </p:spPr>
        <p:txBody>
          <a:bodyPr>
            <a:normAutofit/>
          </a:bodyPr>
          <a:lstStyle/>
          <a:p>
            <a:r>
              <a:rPr lang="fr-FR" sz="5300" b="1" dirty="0" smtClean="0">
                <a:solidFill>
                  <a:srgbClr val="FF0000"/>
                </a:solidFill>
              </a:rPr>
              <a:t>1- l’école classique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14282" y="1643050"/>
            <a:ext cx="8472518" cy="4929222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sz="2800" b="1" dirty="0" smtClean="0">
                <a:solidFill>
                  <a:srgbClr val="FF0000"/>
                </a:solidFill>
              </a:rPr>
              <a:t>1-3-3 Henry Fayol: </a:t>
            </a:r>
            <a:r>
              <a:rPr lang="fr-FR" sz="2800" b="1" dirty="0" smtClean="0"/>
              <a:t>1841-1925.</a:t>
            </a:r>
          </a:p>
          <a:p>
            <a:r>
              <a:rPr lang="fr-FR" sz="2800" b="1" dirty="0" smtClean="0"/>
              <a:t> directeur société de mines.</a:t>
            </a:r>
          </a:p>
          <a:p>
            <a:r>
              <a:rPr lang="fr-FR" sz="2800" b="1" dirty="0" smtClean="0">
                <a:solidFill>
                  <a:srgbClr val="FF0000"/>
                </a:solidFill>
              </a:rPr>
              <a:t>Les 6 fonctions de l’entreprise:</a:t>
            </a:r>
          </a:p>
          <a:p>
            <a:r>
              <a:rPr lang="fr-FR" sz="2400" b="1" dirty="0" smtClean="0"/>
              <a:t>Technique, commerciale, comptable, financière, sécuritaire, administrative.</a:t>
            </a:r>
          </a:p>
          <a:p>
            <a:r>
              <a:rPr lang="fr-FR" sz="2400" b="1" dirty="0" smtClean="0"/>
              <a:t>Administrer = Prévoir, organiser, commander, coordonner, contrôler.</a:t>
            </a:r>
          </a:p>
          <a:p>
            <a:r>
              <a:rPr lang="fr-FR" sz="2400" b="1" dirty="0" smtClean="0"/>
              <a:t>Apport: activité administrative augmente le rendement.</a:t>
            </a:r>
          </a:p>
          <a:p>
            <a:r>
              <a:rPr lang="fr-FR" sz="2400" b="1" dirty="0" smtClean="0"/>
              <a:t>&gt;&gt; Les chef ,  formation administrative.</a:t>
            </a:r>
          </a:p>
          <a:p>
            <a:endParaRPr lang="fr-FR" sz="2400" b="1" dirty="0" smtClean="0"/>
          </a:p>
          <a:p>
            <a:endParaRPr lang="fr-FR" sz="2400" b="1" dirty="0" smtClean="0"/>
          </a:p>
          <a:p>
            <a:endParaRPr lang="fr-FR" sz="2800" b="1" dirty="0" smtClean="0"/>
          </a:p>
          <a:p>
            <a:endParaRPr lang="fr-FR" sz="3600" b="1" dirty="0" smtClean="0">
              <a:solidFill>
                <a:srgbClr val="FF0000"/>
              </a:solidFill>
            </a:endParaRPr>
          </a:p>
          <a:p>
            <a:endParaRPr lang="fr-FR" sz="2400" b="1" dirty="0" smtClean="0"/>
          </a:p>
          <a:p>
            <a:endParaRPr lang="fr-FR" sz="3200" b="1" dirty="0" smtClean="0">
              <a:solidFill>
                <a:srgbClr val="FF0000"/>
              </a:solidFill>
            </a:endParaRPr>
          </a:p>
          <a:p>
            <a:endParaRPr lang="fr-FR" sz="3200" b="1" dirty="0" smtClean="0">
              <a:solidFill>
                <a:srgbClr val="FF0000"/>
              </a:solidFill>
            </a:endParaRPr>
          </a:p>
          <a:p>
            <a:endParaRPr lang="fr-FR" sz="3200" b="1" dirty="0" smtClean="0">
              <a:solidFill>
                <a:srgbClr val="FF0000"/>
              </a:solidFill>
            </a:endParaRPr>
          </a:p>
          <a:p>
            <a:endParaRPr lang="fr-FR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6" name="Image 5" descr="fayo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285728"/>
            <a:ext cx="2428892" cy="2857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1500" y="285728"/>
            <a:ext cx="7772400" cy="1143000"/>
          </a:xfrm>
        </p:spPr>
        <p:txBody>
          <a:bodyPr>
            <a:normAutofit/>
          </a:bodyPr>
          <a:lstStyle/>
          <a:p>
            <a:r>
              <a:rPr lang="fr-FR" sz="5300" b="1" dirty="0" smtClean="0">
                <a:solidFill>
                  <a:srgbClr val="FF0000"/>
                </a:solidFill>
              </a:rPr>
              <a:t>1- l’école classique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57158" y="1643050"/>
            <a:ext cx="8472518" cy="4929222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1-3-3 Henry Fayol: groupes d’activités.</a:t>
            </a:r>
          </a:p>
          <a:p>
            <a:r>
              <a:rPr lang="fr-FR" sz="2800" b="1" dirty="0" smtClean="0"/>
              <a:t> activité techniques: production, transformation</a:t>
            </a:r>
          </a:p>
          <a:p>
            <a:r>
              <a:rPr lang="fr-FR" sz="2800" b="1" dirty="0" smtClean="0"/>
              <a:t>Activité commerciale; achat, vente, échange.</a:t>
            </a:r>
          </a:p>
          <a:p>
            <a:r>
              <a:rPr lang="fr-FR" sz="2800" b="1" dirty="0" smtClean="0"/>
              <a:t>Activité  Financière: </a:t>
            </a:r>
            <a:r>
              <a:rPr lang="fr-FR" sz="2800" b="1" dirty="0" err="1" smtClean="0"/>
              <a:t>rech</a:t>
            </a:r>
            <a:r>
              <a:rPr lang="fr-FR" sz="2800" b="1" dirty="0" smtClean="0"/>
              <a:t> les capitaux</a:t>
            </a:r>
          </a:p>
          <a:p>
            <a:r>
              <a:rPr lang="fr-FR" sz="2800" b="1" dirty="0" smtClean="0"/>
              <a:t>Activité  Sécuritaire: protection des biens et personnes.</a:t>
            </a:r>
          </a:p>
          <a:p>
            <a:r>
              <a:rPr lang="fr-FR" sz="2800" b="1" dirty="0" smtClean="0"/>
              <a:t>Activité Comptables: inventaires, bilan, prix de revient, stat..</a:t>
            </a:r>
          </a:p>
          <a:p>
            <a:r>
              <a:rPr lang="fr-FR" sz="2800" b="1" dirty="0" smtClean="0"/>
              <a:t>Activité Direction et organisation: </a:t>
            </a:r>
          </a:p>
          <a:p>
            <a:endParaRPr lang="fr-FR" sz="2800" b="1" dirty="0" smtClean="0"/>
          </a:p>
          <a:p>
            <a:endParaRPr lang="fr-FR" sz="2800" b="1" dirty="0" smtClean="0"/>
          </a:p>
          <a:p>
            <a:endParaRPr lang="fr-FR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772400" cy="857248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Henry Fayol, </a:t>
            </a:r>
            <a:r>
              <a:rPr lang="fr-FR" dirty="0" smtClean="0">
                <a:solidFill>
                  <a:srgbClr val="FF0000"/>
                </a:solidFill>
              </a:rPr>
              <a:t>les 4 grands principes :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57158" y="1285860"/>
            <a:ext cx="8472518" cy="4786314"/>
          </a:xfrm>
        </p:spPr>
        <p:txBody>
          <a:bodyPr>
            <a:normAutofit fontScale="925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L'organisation hiérarchique </a:t>
            </a:r>
            <a:r>
              <a:rPr lang="fr-FR" dirty="0" smtClean="0"/>
              <a:t>: L'entreprise doit être hiérarchisée (cf. : l'armée). L'autorité est pyramidale.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Le principe d'exception </a:t>
            </a:r>
            <a:r>
              <a:rPr lang="fr-FR" dirty="0" smtClean="0"/>
              <a:t>: les subordonnées s'occupent des tâches routinières. Seuls les problèmes exceptionnels doivent remonter la hiérarchie et être solutionnés par elle.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L'unicité de commandement </a:t>
            </a:r>
            <a:r>
              <a:rPr lang="fr-FR" dirty="0" smtClean="0"/>
              <a:t>: un seul chef (cf. : L'armée)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Le principe de spécialisation</a:t>
            </a:r>
            <a:r>
              <a:rPr lang="fr-FR" dirty="0" smtClean="0"/>
              <a:t> : Le travail est découpé en </a:t>
            </a:r>
            <a:r>
              <a:rPr lang="fr-FR" b="1" dirty="0" smtClean="0">
                <a:solidFill>
                  <a:srgbClr val="FF0000"/>
                </a:solidFill>
              </a:rPr>
              <a:t>gestes</a:t>
            </a:r>
            <a:r>
              <a:rPr lang="fr-FR" dirty="0" smtClean="0"/>
              <a:t> et opérations </a:t>
            </a:r>
            <a:r>
              <a:rPr lang="fr-FR" b="1" dirty="0" smtClean="0">
                <a:solidFill>
                  <a:srgbClr val="FF0000"/>
                </a:solidFill>
              </a:rPr>
              <a:t>très simples </a:t>
            </a:r>
            <a:r>
              <a:rPr lang="fr-FR" dirty="0" smtClean="0"/>
              <a:t>facilement assimilables par une main-d'œuvre peu qualifiée. On diminue ainsi le temps d'apprentissage et l'exécution répétée des mêmes gestes permet une cadence très rapide. 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Avantages</a:t>
            </a:r>
            <a:r>
              <a:rPr lang="fr-FR" dirty="0" smtClean="0"/>
              <a:t> :- On peut mesurer facilement la productivité d'un ouvrier- On peut rémunérer l'ouvrier en fonction de son travail, rendement)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15278</TotalTime>
  <Words>1036</Words>
  <Application>Microsoft Office PowerPoint</Application>
  <PresentationFormat>Affichage à l'écran (4:3)</PresentationFormat>
  <Paragraphs>205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Capitaux</vt:lpstr>
      <vt:lpstr>Les théories des organisations</vt:lpstr>
      <vt:lpstr> Plan:</vt:lpstr>
      <vt:lpstr>1- l’école classique</vt:lpstr>
      <vt:lpstr>1- l’école classique</vt:lpstr>
      <vt:lpstr>1- l’école classique</vt:lpstr>
      <vt:lpstr>1- l’école classique</vt:lpstr>
      <vt:lpstr>1- l’école classique</vt:lpstr>
      <vt:lpstr>1- l’école classique</vt:lpstr>
      <vt:lpstr>Henry Fayol, les 4 grands principes :</vt:lpstr>
      <vt:lpstr>1- l’école classique</vt:lpstr>
      <vt:lpstr>1- l’école classique</vt:lpstr>
      <vt:lpstr>1- l’école classique</vt:lpstr>
      <vt:lpstr>1- l’école classique</vt:lpstr>
      <vt:lpstr>2-L'école des relations humaines :  le courant psycho-sociologique </vt:lpstr>
      <vt:lpstr>Les expériences de Mayo</vt:lpstr>
      <vt:lpstr>Diapositive 16</vt:lpstr>
      <vt:lpstr>Les principales contributions de l'école des relations humaines </vt:lpstr>
      <vt:lpstr>La théorie des besoins et des motivations </vt:lpstr>
      <vt:lpstr>Diapositive 19</vt:lpstr>
      <vt:lpstr>3- Pensée japonaise  le Toyotisme </vt:lpstr>
      <vt:lpstr>Merci pour votre attention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théories des organisations</dc:title>
  <dc:creator>MAISON XP</dc:creator>
  <cp:lastModifiedBy>MAISON XP</cp:lastModifiedBy>
  <cp:revision>167</cp:revision>
  <dcterms:created xsi:type="dcterms:W3CDTF">2017-10-22T07:25:07Z</dcterms:created>
  <dcterms:modified xsi:type="dcterms:W3CDTF">2021-11-17T17:25:05Z</dcterms:modified>
</cp:coreProperties>
</file>