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92" r:id="rId2"/>
    <p:sldId id="257" r:id="rId3"/>
    <p:sldId id="303" r:id="rId4"/>
    <p:sldId id="304" r:id="rId5"/>
    <p:sldId id="318" r:id="rId6"/>
    <p:sldId id="319" r:id="rId7"/>
    <p:sldId id="320" r:id="rId8"/>
    <p:sldId id="317" r:id="rId9"/>
    <p:sldId id="284" r:id="rId10"/>
    <p:sldId id="287" r:id="rId1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54" autoAdjust="0"/>
    <p:restoredTop sz="88710" autoAdjust="0"/>
  </p:normalViewPr>
  <p:slideViewPr>
    <p:cSldViewPr>
      <p:cViewPr varScale="1">
        <p:scale>
          <a:sx n="66" d="100"/>
          <a:sy n="66" d="100"/>
        </p:scale>
        <p:origin x="145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lvl1pPr>
              <a:defRPr/>
            </a:lvl1pPr>
          </a:lstStyle>
          <a:p>
            <a:fld id="{63268BC0-A1EA-4EC9-A215-22F2D8EE0B5D}" type="datetimeFigureOut">
              <a:rPr lang="fr-FR" smtClean="0"/>
              <a:pPr/>
              <a:t>14/11/2024</a:t>
            </a:fld>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405FDB8B-8BD6-4015-8BC2-E005EE216E32}" type="slidenum">
              <a:rPr lang="fr-FR" smtClean="0"/>
              <a:pPr/>
              <a:t>‹N°›</a:t>
            </a:fld>
            <a:endParaRPr lang="fr-FR"/>
          </a:p>
        </p:txBody>
      </p:sp>
    </p:spTree>
  </p:cSld>
  <p:clrMapOvr>
    <a:masterClrMapping/>
  </p:clrMapOvr>
  <p:transition spd="med">
    <p:fade thruBlk="1"/>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63268BC0-A1EA-4EC9-A215-22F2D8EE0B5D}" type="datetimeFigureOut">
              <a:rPr lang="fr-FR" smtClean="0"/>
              <a:pPr/>
              <a:t>14/11/2024</a:t>
            </a:fld>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405FDB8B-8BD6-4015-8BC2-E005EE216E32}" type="slidenum">
              <a:rPr lang="fr-FR" smtClean="0"/>
              <a:pPr/>
              <a:t>‹N°›</a:t>
            </a:fld>
            <a:endParaRPr lang="fr-FR"/>
          </a:p>
        </p:txBody>
      </p:sp>
    </p:spTree>
  </p:cSld>
  <p:clrMapOvr>
    <a:masterClrMapping/>
  </p:clrMapOvr>
  <p:transition spd="med">
    <p:fade thruBlk="1"/>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515100" y="609600"/>
            <a:ext cx="1943100" cy="54864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685800" y="609600"/>
            <a:ext cx="5676900" cy="54864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63268BC0-A1EA-4EC9-A215-22F2D8EE0B5D}" type="datetimeFigureOut">
              <a:rPr lang="fr-FR" smtClean="0"/>
              <a:pPr/>
              <a:t>14/11/2024</a:t>
            </a:fld>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405FDB8B-8BD6-4015-8BC2-E005EE216E32}" type="slidenum">
              <a:rPr lang="fr-FR" smtClean="0"/>
              <a:pPr/>
              <a:t>‹N°›</a:t>
            </a:fld>
            <a:endParaRPr lang="fr-FR"/>
          </a:p>
        </p:txBody>
      </p:sp>
    </p:spTree>
  </p:cSld>
  <p:clrMapOvr>
    <a:masterClrMapping/>
  </p:clrMapOvr>
  <p:transition spd="med">
    <p:fade thruBlk="1"/>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Titre. Contenu et 2 contenus">
    <p:spTree>
      <p:nvGrpSpPr>
        <p:cNvPr id="1" name=""/>
        <p:cNvGrpSpPr/>
        <p:nvPr/>
      </p:nvGrpSpPr>
      <p:grpSpPr>
        <a:xfrm>
          <a:off x="0" y="0"/>
          <a:ext cx="0" cy="0"/>
          <a:chOff x="0" y="0"/>
          <a:chExt cx="0" cy="0"/>
        </a:xfrm>
      </p:grpSpPr>
      <p:sp>
        <p:nvSpPr>
          <p:cNvPr id="2" name="Titre 1"/>
          <p:cNvSpPr>
            <a:spLocks noGrp="1"/>
          </p:cNvSpPr>
          <p:nvPr>
            <p:ph type="title"/>
          </p:nvPr>
        </p:nvSpPr>
        <p:spPr>
          <a:xfrm>
            <a:off x="685800" y="609600"/>
            <a:ext cx="7772400" cy="1143000"/>
          </a:xfrm>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685800" y="1981200"/>
            <a:ext cx="3810000" cy="41148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quarter" idx="2"/>
          </p:nvPr>
        </p:nvSpPr>
        <p:spPr>
          <a:xfrm>
            <a:off x="4648200" y="1981200"/>
            <a:ext cx="3810000" cy="1981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contenu 4"/>
          <p:cNvSpPr>
            <a:spLocks noGrp="1"/>
          </p:cNvSpPr>
          <p:nvPr>
            <p:ph sz="quarter" idx="3"/>
          </p:nvPr>
        </p:nvSpPr>
        <p:spPr>
          <a:xfrm>
            <a:off x="4648200" y="4114800"/>
            <a:ext cx="3810000" cy="19812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e la date 5"/>
          <p:cNvSpPr>
            <a:spLocks noGrp="1"/>
          </p:cNvSpPr>
          <p:nvPr>
            <p:ph type="dt" sz="half" idx="10"/>
          </p:nvPr>
        </p:nvSpPr>
        <p:spPr>
          <a:xfrm>
            <a:off x="685800" y="6248400"/>
            <a:ext cx="1905000" cy="457200"/>
          </a:xfrm>
        </p:spPr>
        <p:txBody>
          <a:bodyPr/>
          <a:lstStyle>
            <a:lvl1pPr>
              <a:defRPr/>
            </a:lvl1pPr>
          </a:lstStyle>
          <a:p>
            <a:fld id="{63268BC0-A1EA-4EC9-A215-22F2D8EE0B5D}" type="datetimeFigureOut">
              <a:rPr lang="fr-FR" smtClean="0"/>
              <a:pPr/>
              <a:t>14/11/2024</a:t>
            </a:fld>
            <a:endParaRPr lang="fr-FR"/>
          </a:p>
        </p:txBody>
      </p:sp>
      <p:sp>
        <p:nvSpPr>
          <p:cNvPr id="7" name="Espace réservé du pied de page 6"/>
          <p:cNvSpPr>
            <a:spLocks noGrp="1"/>
          </p:cNvSpPr>
          <p:nvPr>
            <p:ph type="ftr" sz="quarter" idx="11"/>
          </p:nvPr>
        </p:nvSpPr>
        <p:spPr>
          <a:xfrm>
            <a:off x="3124200" y="6248400"/>
            <a:ext cx="2895600" cy="457200"/>
          </a:xfrm>
        </p:spPr>
        <p:txBody>
          <a:bodyPr/>
          <a:lstStyle>
            <a:lvl1pPr>
              <a:defRPr/>
            </a:lvl1pPr>
          </a:lstStyle>
          <a:p>
            <a:endParaRPr lang="fr-FR"/>
          </a:p>
        </p:txBody>
      </p:sp>
      <p:sp>
        <p:nvSpPr>
          <p:cNvPr id="8" name="Espace réservé du numéro de diapositive 7"/>
          <p:cNvSpPr>
            <a:spLocks noGrp="1"/>
          </p:cNvSpPr>
          <p:nvPr>
            <p:ph type="sldNum" sz="quarter" idx="12"/>
          </p:nvPr>
        </p:nvSpPr>
        <p:spPr>
          <a:xfrm>
            <a:off x="6553200" y="6248400"/>
            <a:ext cx="1905000" cy="457200"/>
          </a:xfrm>
        </p:spPr>
        <p:txBody>
          <a:bodyPr/>
          <a:lstStyle>
            <a:lvl1pPr>
              <a:defRPr/>
            </a:lvl1pPr>
          </a:lstStyle>
          <a:p>
            <a:fld id="{405FDB8B-8BD6-4015-8BC2-E005EE216E32}" type="slidenum">
              <a:rPr lang="fr-FR" smtClean="0"/>
              <a:pPr/>
              <a:t>‹N°›</a:t>
            </a:fld>
            <a:endParaRPr lang="fr-F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Only" preserve="1">
  <p:cSld name="Contenu">
    <p:spTree>
      <p:nvGrpSpPr>
        <p:cNvPr id="1" name=""/>
        <p:cNvGrpSpPr/>
        <p:nvPr/>
      </p:nvGrpSpPr>
      <p:grpSpPr>
        <a:xfrm>
          <a:off x="0" y="0"/>
          <a:ext cx="0" cy="0"/>
          <a:chOff x="0" y="0"/>
          <a:chExt cx="0" cy="0"/>
        </a:xfrm>
      </p:grpSpPr>
      <p:sp>
        <p:nvSpPr>
          <p:cNvPr id="2" name="Espace réservé du contenu 1"/>
          <p:cNvSpPr>
            <a:spLocks noGrp="1"/>
          </p:cNvSpPr>
          <p:nvPr>
            <p:ph/>
          </p:nvPr>
        </p:nvSpPr>
        <p:spPr>
          <a:xfrm>
            <a:off x="685800" y="609600"/>
            <a:ext cx="7772400" cy="5486400"/>
          </a:xfrm>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3" name="Espace réservé de la date 2"/>
          <p:cNvSpPr>
            <a:spLocks noGrp="1"/>
          </p:cNvSpPr>
          <p:nvPr>
            <p:ph type="dt" sz="half" idx="10"/>
          </p:nvPr>
        </p:nvSpPr>
        <p:spPr>
          <a:xfrm>
            <a:off x="685800" y="6248400"/>
            <a:ext cx="1905000" cy="457200"/>
          </a:xfrm>
        </p:spPr>
        <p:txBody>
          <a:bodyPr/>
          <a:lstStyle>
            <a:lvl1pPr>
              <a:defRPr/>
            </a:lvl1pPr>
          </a:lstStyle>
          <a:p>
            <a:fld id="{63268BC0-A1EA-4EC9-A215-22F2D8EE0B5D}" type="datetimeFigureOut">
              <a:rPr lang="fr-FR" smtClean="0"/>
              <a:pPr/>
              <a:t>14/11/2024</a:t>
            </a:fld>
            <a:endParaRPr lang="fr-FR"/>
          </a:p>
        </p:txBody>
      </p:sp>
      <p:sp>
        <p:nvSpPr>
          <p:cNvPr id="4" name="Espace réservé du pied de page 3"/>
          <p:cNvSpPr>
            <a:spLocks noGrp="1"/>
          </p:cNvSpPr>
          <p:nvPr>
            <p:ph type="ftr" sz="quarter" idx="11"/>
          </p:nvPr>
        </p:nvSpPr>
        <p:spPr>
          <a:xfrm>
            <a:off x="3124200" y="6248400"/>
            <a:ext cx="2895600" cy="457200"/>
          </a:xfrm>
        </p:spPr>
        <p:txBody>
          <a:bodyPr/>
          <a:lstStyle>
            <a:lvl1pPr>
              <a:defRPr/>
            </a:lvl1pPr>
          </a:lstStyle>
          <a:p>
            <a:endParaRPr lang="fr-FR"/>
          </a:p>
        </p:txBody>
      </p:sp>
      <p:sp>
        <p:nvSpPr>
          <p:cNvPr id="5" name="Espace réservé du numéro de diapositive 4"/>
          <p:cNvSpPr>
            <a:spLocks noGrp="1"/>
          </p:cNvSpPr>
          <p:nvPr>
            <p:ph type="sldNum" sz="quarter" idx="12"/>
          </p:nvPr>
        </p:nvSpPr>
        <p:spPr>
          <a:xfrm>
            <a:off x="6553200" y="6248400"/>
            <a:ext cx="1905000" cy="457200"/>
          </a:xfrm>
        </p:spPr>
        <p:txBody>
          <a:bodyPr/>
          <a:lstStyle>
            <a:lvl1pPr>
              <a:defRPr/>
            </a:lvl1pPr>
          </a:lstStyle>
          <a:p>
            <a:fld id="{405FDB8B-8BD6-4015-8BC2-E005EE216E32}" type="slidenum">
              <a:rPr lang="fr-FR" smtClean="0"/>
              <a:pPr/>
              <a:t>‹N°›</a:t>
            </a:fld>
            <a:endParaRPr lang="fr-FR"/>
          </a:p>
        </p:txBody>
      </p:sp>
    </p:spTree>
  </p:cSld>
  <p:clrMapOvr>
    <a:masterClrMapping/>
  </p:clrMapOvr>
  <p:transition spd="med">
    <p:fade thruBlk="1"/>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lvl1pPr>
              <a:defRPr/>
            </a:lvl1pPr>
          </a:lstStyle>
          <a:p>
            <a:fld id="{63268BC0-A1EA-4EC9-A215-22F2D8EE0B5D}" type="datetimeFigureOut">
              <a:rPr lang="fr-FR" smtClean="0"/>
              <a:pPr/>
              <a:t>14/11/2024</a:t>
            </a:fld>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405FDB8B-8BD6-4015-8BC2-E005EE216E32}" type="slidenum">
              <a:rPr lang="fr-FR" smtClean="0"/>
              <a:pPr/>
              <a:t>‹N°›</a:t>
            </a:fld>
            <a:endParaRPr lang="fr-FR"/>
          </a:p>
        </p:txBody>
      </p:sp>
    </p:spTree>
  </p:cSld>
  <p:clrMapOvr>
    <a:masterClrMapping/>
  </p:clrMapOvr>
  <p:transition spd="med">
    <p:fade thruBlk="1"/>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fld id="{63268BC0-A1EA-4EC9-A215-22F2D8EE0B5D}" type="datetimeFigureOut">
              <a:rPr lang="fr-FR" smtClean="0"/>
              <a:pPr/>
              <a:t>14/11/2024</a:t>
            </a:fld>
            <a:endParaRPr lang="fr-FR"/>
          </a:p>
        </p:txBody>
      </p:sp>
      <p:sp>
        <p:nvSpPr>
          <p:cNvPr id="5" name="Espace réservé du pied de page 4"/>
          <p:cNvSpPr>
            <a:spLocks noGrp="1"/>
          </p:cNvSpPr>
          <p:nvPr>
            <p:ph type="ftr" sz="quarter" idx="11"/>
          </p:nvPr>
        </p:nvSpPr>
        <p:spPr/>
        <p:txBody>
          <a:bodyPr/>
          <a:lstStyle>
            <a:lvl1pPr>
              <a:defRPr/>
            </a:lvl1pPr>
          </a:lstStyle>
          <a:p>
            <a:endParaRPr lang="fr-FR"/>
          </a:p>
        </p:txBody>
      </p:sp>
      <p:sp>
        <p:nvSpPr>
          <p:cNvPr id="6" name="Espace réservé du numéro de diapositive 5"/>
          <p:cNvSpPr>
            <a:spLocks noGrp="1"/>
          </p:cNvSpPr>
          <p:nvPr>
            <p:ph type="sldNum" sz="quarter" idx="12"/>
          </p:nvPr>
        </p:nvSpPr>
        <p:spPr/>
        <p:txBody>
          <a:bodyPr/>
          <a:lstStyle>
            <a:lvl1pPr>
              <a:defRPr/>
            </a:lvl1pPr>
          </a:lstStyle>
          <a:p>
            <a:fld id="{405FDB8B-8BD6-4015-8BC2-E005EE216E32}" type="slidenum">
              <a:rPr lang="fr-FR" smtClean="0"/>
              <a:pPr/>
              <a:t>‹N°›</a:t>
            </a:fld>
            <a:endParaRPr lang="fr-FR"/>
          </a:p>
        </p:txBody>
      </p:sp>
    </p:spTree>
  </p:cSld>
  <p:clrMapOvr>
    <a:masterClrMapping/>
  </p:clrMapOvr>
  <p:transition spd="med">
    <p:fade thruBlk="1"/>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lvl1pPr>
              <a:defRPr/>
            </a:lvl1pPr>
          </a:lstStyle>
          <a:p>
            <a:fld id="{63268BC0-A1EA-4EC9-A215-22F2D8EE0B5D}" type="datetimeFigureOut">
              <a:rPr lang="fr-FR" smtClean="0"/>
              <a:pPr/>
              <a:t>14/11/2024</a:t>
            </a:fld>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405FDB8B-8BD6-4015-8BC2-E005EE216E32}" type="slidenum">
              <a:rPr lang="fr-FR" smtClean="0"/>
              <a:pPr/>
              <a:t>‹N°›</a:t>
            </a:fld>
            <a:endParaRPr lang="fr-FR"/>
          </a:p>
        </p:txBody>
      </p:sp>
    </p:spTree>
  </p:cSld>
  <p:clrMapOvr>
    <a:masterClrMapping/>
  </p:clrMapOvr>
  <p:transition spd="med">
    <p:fade thruBlk="1"/>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lvl1pPr>
              <a:defRPr/>
            </a:lvl1pPr>
          </a:lstStyle>
          <a:p>
            <a:fld id="{63268BC0-A1EA-4EC9-A215-22F2D8EE0B5D}" type="datetimeFigureOut">
              <a:rPr lang="fr-FR" smtClean="0"/>
              <a:pPr/>
              <a:t>14/11/2024</a:t>
            </a:fld>
            <a:endParaRPr lang="fr-FR"/>
          </a:p>
        </p:txBody>
      </p:sp>
      <p:sp>
        <p:nvSpPr>
          <p:cNvPr id="8" name="Espace réservé du pied de page 7"/>
          <p:cNvSpPr>
            <a:spLocks noGrp="1"/>
          </p:cNvSpPr>
          <p:nvPr>
            <p:ph type="ftr" sz="quarter" idx="11"/>
          </p:nvPr>
        </p:nvSpPr>
        <p:spPr/>
        <p:txBody>
          <a:bodyPr/>
          <a:lstStyle>
            <a:lvl1pPr>
              <a:defRPr/>
            </a:lvl1pPr>
          </a:lstStyle>
          <a:p>
            <a:endParaRPr lang="fr-FR"/>
          </a:p>
        </p:txBody>
      </p:sp>
      <p:sp>
        <p:nvSpPr>
          <p:cNvPr id="9" name="Espace réservé du numéro de diapositive 8"/>
          <p:cNvSpPr>
            <a:spLocks noGrp="1"/>
          </p:cNvSpPr>
          <p:nvPr>
            <p:ph type="sldNum" sz="quarter" idx="12"/>
          </p:nvPr>
        </p:nvSpPr>
        <p:spPr/>
        <p:txBody>
          <a:bodyPr/>
          <a:lstStyle>
            <a:lvl1pPr>
              <a:defRPr/>
            </a:lvl1pPr>
          </a:lstStyle>
          <a:p>
            <a:fld id="{405FDB8B-8BD6-4015-8BC2-E005EE216E32}" type="slidenum">
              <a:rPr lang="fr-FR" smtClean="0"/>
              <a:pPr/>
              <a:t>‹N°›</a:t>
            </a:fld>
            <a:endParaRPr lang="fr-FR"/>
          </a:p>
        </p:txBody>
      </p:sp>
    </p:spTree>
  </p:cSld>
  <p:clrMapOvr>
    <a:masterClrMapping/>
  </p:clrMapOvr>
  <p:transition spd="med">
    <p:fade thruBlk="1"/>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lvl1pPr>
              <a:defRPr/>
            </a:lvl1pPr>
          </a:lstStyle>
          <a:p>
            <a:fld id="{63268BC0-A1EA-4EC9-A215-22F2D8EE0B5D}" type="datetimeFigureOut">
              <a:rPr lang="fr-FR" smtClean="0"/>
              <a:pPr/>
              <a:t>14/11/2024</a:t>
            </a:fld>
            <a:endParaRPr lang="fr-FR"/>
          </a:p>
        </p:txBody>
      </p:sp>
      <p:sp>
        <p:nvSpPr>
          <p:cNvPr id="4" name="Espace réservé du pied de page 3"/>
          <p:cNvSpPr>
            <a:spLocks noGrp="1"/>
          </p:cNvSpPr>
          <p:nvPr>
            <p:ph type="ftr" sz="quarter" idx="11"/>
          </p:nvPr>
        </p:nvSpPr>
        <p:spPr/>
        <p:txBody>
          <a:bodyPr/>
          <a:lstStyle>
            <a:lvl1pPr>
              <a:defRPr/>
            </a:lvl1pPr>
          </a:lstStyle>
          <a:p>
            <a:endParaRPr lang="fr-FR"/>
          </a:p>
        </p:txBody>
      </p:sp>
      <p:sp>
        <p:nvSpPr>
          <p:cNvPr id="5" name="Espace réservé du numéro de diapositive 4"/>
          <p:cNvSpPr>
            <a:spLocks noGrp="1"/>
          </p:cNvSpPr>
          <p:nvPr>
            <p:ph type="sldNum" sz="quarter" idx="12"/>
          </p:nvPr>
        </p:nvSpPr>
        <p:spPr/>
        <p:txBody>
          <a:bodyPr/>
          <a:lstStyle>
            <a:lvl1pPr>
              <a:defRPr/>
            </a:lvl1pPr>
          </a:lstStyle>
          <a:p>
            <a:fld id="{405FDB8B-8BD6-4015-8BC2-E005EE216E32}" type="slidenum">
              <a:rPr lang="fr-FR" smtClean="0"/>
              <a:pPr/>
              <a:t>‹N°›</a:t>
            </a:fld>
            <a:endParaRPr lang="fr-FR"/>
          </a:p>
        </p:txBody>
      </p:sp>
    </p:spTree>
  </p:cSld>
  <p:clrMapOvr>
    <a:masterClrMapping/>
  </p:clrMapOvr>
  <p:transition spd="med">
    <p:fade thruBlk="1"/>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lvl1pPr>
              <a:defRPr/>
            </a:lvl1pPr>
          </a:lstStyle>
          <a:p>
            <a:fld id="{63268BC0-A1EA-4EC9-A215-22F2D8EE0B5D}" type="datetimeFigureOut">
              <a:rPr lang="fr-FR" smtClean="0"/>
              <a:pPr/>
              <a:t>14/11/2024</a:t>
            </a:fld>
            <a:endParaRPr lang="fr-FR"/>
          </a:p>
        </p:txBody>
      </p:sp>
      <p:sp>
        <p:nvSpPr>
          <p:cNvPr id="3" name="Espace réservé du pied de page 2"/>
          <p:cNvSpPr>
            <a:spLocks noGrp="1"/>
          </p:cNvSpPr>
          <p:nvPr>
            <p:ph type="ftr" sz="quarter" idx="11"/>
          </p:nvPr>
        </p:nvSpPr>
        <p:spPr/>
        <p:txBody>
          <a:bodyPr/>
          <a:lstStyle>
            <a:lvl1pPr>
              <a:defRPr/>
            </a:lvl1pPr>
          </a:lstStyle>
          <a:p>
            <a:endParaRPr lang="fr-FR"/>
          </a:p>
        </p:txBody>
      </p:sp>
      <p:sp>
        <p:nvSpPr>
          <p:cNvPr id="4" name="Espace réservé du numéro de diapositive 3"/>
          <p:cNvSpPr>
            <a:spLocks noGrp="1"/>
          </p:cNvSpPr>
          <p:nvPr>
            <p:ph type="sldNum" sz="quarter" idx="12"/>
          </p:nvPr>
        </p:nvSpPr>
        <p:spPr/>
        <p:txBody>
          <a:bodyPr/>
          <a:lstStyle>
            <a:lvl1pPr>
              <a:defRPr/>
            </a:lvl1pPr>
          </a:lstStyle>
          <a:p>
            <a:fld id="{405FDB8B-8BD6-4015-8BC2-E005EE216E32}" type="slidenum">
              <a:rPr lang="fr-FR" smtClean="0"/>
              <a:pPr/>
              <a:t>‹N°›</a:t>
            </a:fld>
            <a:endParaRPr lang="fr-FR"/>
          </a:p>
        </p:txBody>
      </p:sp>
    </p:spTree>
  </p:cSld>
  <p:clrMapOvr>
    <a:masterClrMapping/>
  </p:clrMapOvr>
  <p:transition spd="med">
    <p:fade thruBlk="1"/>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fld id="{63268BC0-A1EA-4EC9-A215-22F2D8EE0B5D}" type="datetimeFigureOut">
              <a:rPr lang="fr-FR" smtClean="0"/>
              <a:pPr/>
              <a:t>14/11/2024</a:t>
            </a:fld>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405FDB8B-8BD6-4015-8BC2-E005EE216E32}" type="slidenum">
              <a:rPr lang="fr-FR" smtClean="0"/>
              <a:pPr/>
              <a:t>‹N°›</a:t>
            </a:fld>
            <a:endParaRPr lang="fr-FR"/>
          </a:p>
        </p:txBody>
      </p:sp>
    </p:spTree>
  </p:cSld>
  <p:clrMapOvr>
    <a:masterClrMapping/>
  </p:clrMapOvr>
  <p:transition spd="med">
    <p:fade thruBlk="1"/>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lvl1pPr>
              <a:defRPr/>
            </a:lvl1pPr>
          </a:lstStyle>
          <a:p>
            <a:fld id="{63268BC0-A1EA-4EC9-A215-22F2D8EE0B5D}" type="datetimeFigureOut">
              <a:rPr lang="fr-FR" smtClean="0"/>
              <a:pPr/>
              <a:t>14/11/2024</a:t>
            </a:fld>
            <a:endParaRPr lang="fr-FR"/>
          </a:p>
        </p:txBody>
      </p:sp>
      <p:sp>
        <p:nvSpPr>
          <p:cNvPr id="6" name="Espace réservé du pied de page 5"/>
          <p:cNvSpPr>
            <a:spLocks noGrp="1"/>
          </p:cNvSpPr>
          <p:nvPr>
            <p:ph type="ftr" sz="quarter" idx="11"/>
          </p:nvPr>
        </p:nvSpPr>
        <p:spPr/>
        <p:txBody>
          <a:bodyPr/>
          <a:lstStyle>
            <a:lvl1pPr>
              <a:defRPr/>
            </a:lvl1pPr>
          </a:lstStyle>
          <a:p>
            <a:endParaRPr lang="fr-FR"/>
          </a:p>
        </p:txBody>
      </p:sp>
      <p:sp>
        <p:nvSpPr>
          <p:cNvPr id="7" name="Espace réservé du numéro de diapositive 6"/>
          <p:cNvSpPr>
            <a:spLocks noGrp="1"/>
          </p:cNvSpPr>
          <p:nvPr>
            <p:ph type="sldNum" sz="quarter" idx="12"/>
          </p:nvPr>
        </p:nvSpPr>
        <p:spPr/>
        <p:txBody>
          <a:bodyPr/>
          <a:lstStyle>
            <a:lvl1pPr>
              <a:defRPr/>
            </a:lvl1pPr>
          </a:lstStyle>
          <a:p>
            <a:fld id="{405FDB8B-8BD6-4015-8BC2-E005EE216E32}" type="slidenum">
              <a:rPr lang="fr-FR" smtClean="0"/>
              <a:pPr/>
              <a:t>‹N°›</a:t>
            </a:fld>
            <a:endParaRPr lang="fr-FR"/>
          </a:p>
        </p:txBody>
      </p:sp>
    </p:spTree>
  </p:cSld>
  <p:clrMapOvr>
    <a:masterClrMapping/>
  </p:clrMapOvr>
  <p:transition spd="med">
    <p:fade thruBlk="1"/>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2" name="Picture 8" descr="Slide"/>
          <p:cNvPicPr>
            <a:picLocks noChangeAspect="1" noChangeArrowheads="1"/>
          </p:cNvPicPr>
          <p:nvPr/>
        </p:nvPicPr>
        <p:blipFill>
          <a:blip r:embed="rId15"/>
          <a:srcRect/>
          <a:stretch>
            <a:fillRect/>
          </a:stretch>
        </p:blipFill>
        <p:spPr bwMode="auto">
          <a:xfrm>
            <a:off x="0" y="1588"/>
            <a:ext cx="9144000" cy="6856412"/>
          </a:xfrm>
          <a:prstGeom prst="rect">
            <a:avLst/>
          </a:prstGeom>
          <a:noFill/>
        </p:spPr>
      </p:pic>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fr-FR" smtClean="0"/>
              <a:t>Cliquez pour modifier le style du titre</a:t>
            </a:r>
            <a:endParaRPr 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smtClean="0"/>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63268BC0-A1EA-4EC9-A215-22F2D8EE0B5D}" type="datetimeFigureOut">
              <a:rPr lang="fr-FR" smtClean="0"/>
              <a:pPr/>
              <a:t>14/11/2024</a:t>
            </a:fld>
            <a:endParaRPr lang="fr-F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fr-F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405FDB8B-8BD6-4015-8BC2-E005EE216E3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 id="2147483697" r:id="rId13"/>
  </p:sldLayoutIdLst>
  <p:transition spd="med">
    <p:fade thruBlk="1"/>
  </p:transition>
  <p:timing>
    <p:tnLst>
      <p:par>
        <p:cTn id="1" dur="indefinite" restart="never" nodeType="tmRoot"/>
      </p:par>
    </p:tnLst>
  </p:timing>
  <p:txStyles>
    <p:titleStyle>
      <a:lvl1pPr algn="ctr" rtl="0" eaLnBrk="1" fontAlgn="base" hangingPunct="1">
        <a:spcBef>
          <a:spcPct val="0"/>
        </a:spcBef>
        <a:spcAft>
          <a:spcPct val="0"/>
        </a:spcAft>
        <a:defRPr sz="4400" b="1">
          <a:solidFill>
            <a:schemeClr val="tx2"/>
          </a:solidFill>
          <a:latin typeface="+mj-lt"/>
          <a:ea typeface="+mj-ea"/>
          <a:cs typeface="+mj-cs"/>
        </a:defRPr>
      </a:lvl1pPr>
      <a:lvl2pPr algn="ctr" rtl="0" eaLnBrk="1" fontAlgn="base" hangingPunct="1">
        <a:spcBef>
          <a:spcPct val="0"/>
        </a:spcBef>
        <a:spcAft>
          <a:spcPct val="0"/>
        </a:spcAft>
        <a:defRPr sz="4400" b="1">
          <a:solidFill>
            <a:schemeClr val="tx2"/>
          </a:solidFill>
          <a:latin typeface="Times New Roman" pitchFamily="18" charset="0"/>
        </a:defRPr>
      </a:lvl2pPr>
      <a:lvl3pPr algn="ctr" rtl="0" eaLnBrk="1" fontAlgn="base" hangingPunct="1">
        <a:spcBef>
          <a:spcPct val="0"/>
        </a:spcBef>
        <a:spcAft>
          <a:spcPct val="0"/>
        </a:spcAft>
        <a:defRPr sz="4400" b="1">
          <a:solidFill>
            <a:schemeClr val="tx2"/>
          </a:solidFill>
          <a:latin typeface="Times New Roman" pitchFamily="18" charset="0"/>
        </a:defRPr>
      </a:lvl3pPr>
      <a:lvl4pPr algn="ctr" rtl="0" eaLnBrk="1" fontAlgn="base" hangingPunct="1">
        <a:spcBef>
          <a:spcPct val="0"/>
        </a:spcBef>
        <a:spcAft>
          <a:spcPct val="0"/>
        </a:spcAft>
        <a:defRPr sz="4400" b="1">
          <a:solidFill>
            <a:schemeClr val="tx2"/>
          </a:solidFill>
          <a:latin typeface="Times New Roman" pitchFamily="18" charset="0"/>
        </a:defRPr>
      </a:lvl4pPr>
      <a:lvl5pPr algn="ctr" rtl="0" eaLnBrk="1" fontAlgn="base" hangingPunct="1">
        <a:spcBef>
          <a:spcPct val="0"/>
        </a:spcBef>
        <a:spcAft>
          <a:spcPct val="0"/>
        </a:spcAft>
        <a:defRPr sz="4400" b="1">
          <a:solidFill>
            <a:schemeClr val="tx2"/>
          </a:solidFill>
          <a:latin typeface="Times New Roman" pitchFamily="18" charset="0"/>
        </a:defRPr>
      </a:lvl5pPr>
      <a:lvl6pPr marL="457200" algn="ctr" rtl="0" eaLnBrk="1" fontAlgn="base" hangingPunct="1">
        <a:spcBef>
          <a:spcPct val="0"/>
        </a:spcBef>
        <a:spcAft>
          <a:spcPct val="0"/>
        </a:spcAft>
        <a:defRPr sz="4400" b="1">
          <a:solidFill>
            <a:schemeClr val="tx2"/>
          </a:solidFill>
          <a:latin typeface="Times New Roman" pitchFamily="18" charset="0"/>
        </a:defRPr>
      </a:lvl6pPr>
      <a:lvl7pPr marL="914400" algn="ctr" rtl="0" eaLnBrk="1" fontAlgn="base" hangingPunct="1">
        <a:spcBef>
          <a:spcPct val="0"/>
        </a:spcBef>
        <a:spcAft>
          <a:spcPct val="0"/>
        </a:spcAft>
        <a:defRPr sz="4400" b="1">
          <a:solidFill>
            <a:schemeClr val="tx2"/>
          </a:solidFill>
          <a:latin typeface="Times New Roman" pitchFamily="18" charset="0"/>
        </a:defRPr>
      </a:lvl7pPr>
      <a:lvl8pPr marL="1371600" algn="ctr" rtl="0" eaLnBrk="1" fontAlgn="base" hangingPunct="1">
        <a:spcBef>
          <a:spcPct val="0"/>
        </a:spcBef>
        <a:spcAft>
          <a:spcPct val="0"/>
        </a:spcAft>
        <a:defRPr sz="4400" b="1">
          <a:solidFill>
            <a:schemeClr val="tx2"/>
          </a:solidFill>
          <a:latin typeface="Times New Roman" pitchFamily="18" charset="0"/>
        </a:defRPr>
      </a:lvl8pPr>
      <a:lvl9pPr marL="1828800" algn="ctr" rtl="0" eaLnBrk="1" fontAlgn="base" hangingPunct="1">
        <a:spcBef>
          <a:spcPct val="0"/>
        </a:spcBef>
        <a:spcAft>
          <a:spcPct val="0"/>
        </a:spcAft>
        <a:defRPr sz="44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54080" y="548680"/>
            <a:ext cx="8229600" cy="1772816"/>
          </a:xfrm>
        </p:spPr>
        <p:txBody>
          <a:bodyPr/>
          <a:lstStyle/>
          <a:p>
            <a:pPr rtl="1"/>
            <a:r>
              <a:rPr lang="ar-DZ" sz="3200" dirty="0" smtClean="0">
                <a:solidFill>
                  <a:schemeClr val="tx1"/>
                </a:solidFill>
                <a:effectLst>
                  <a:outerShdw blurRad="38100" dist="38100" dir="2700000" algn="tl">
                    <a:srgbClr val="000000">
                      <a:alpha val="43137"/>
                    </a:srgbClr>
                  </a:outerShdw>
                </a:effectLst>
                <a:latin typeface="Estrangelo Edessa" pitchFamily="66" charset="0"/>
                <a:cs typeface="Estrangelo Edessa" pitchFamily="66" charset="0"/>
              </a:rPr>
              <a:t>جامعة محمد بوضياف المسيلة</a:t>
            </a:r>
            <a:br>
              <a:rPr lang="ar-DZ" sz="3200" dirty="0" smtClean="0">
                <a:solidFill>
                  <a:schemeClr val="tx1"/>
                </a:solidFill>
                <a:effectLst>
                  <a:outerShdw blurRad="38100" dist="38100" dir="2700000" algn="tl">
                    <a:srgbClr val="000000">
                      <a:alpha val="43137"/>
                    </a:srgbClr>
                  </a:outerShdw>
                </a:effectLst>
                <a:latin typeface="Estrangelo Edessa" pitchFamily="66" charset="0"/>
                <a:cs typeface="Estrangelo Edessa" pitchFamily="66" charset="0"/>
              </a:rPr>
            </a:br>
            <a:r>
              <a:rPr lang="ar-DZ" sz="3200" dirty="0" smtClean="0">
                <a:solidFill>
                  <a:schemeClr val="tx1"/>
                </a:solidFill>
                <a:effectLst>
                  <a:outerShdw blurRad="38100" dist="38100" dir="2700000" algn="tl">
                    <a:srgbClr val="000000">
                      <a:alpha val="43137"/>
                    </a:srgbClr>
                  </a:outerShdw>
                </a:effectLst>
                <a:latin typeface="Estrangelo Edessa" pitchFamily="66" charset="0"/>
                <a:cs typeface="Estrangelo Edessa" pitchFamily="66" charset="0"/>
              </a:rPr>
              <a:t>كلية العلوم الإنسانية </a:t>
            </a:r>
            <a:r>
              <a:rPr lang="ar-DZ" sz="3200" dirty="0" err="1" smtClean="0">
                <a:solidFill>
                  <a:schemeClr val="tx1"/>
                </a:solidFill>
                <a:effectLst>
                  <a:outerShdw blurRad="38100" dist="38100" dir="2700000" algn="tl">
                    <a:srgbClr val="000000">
                      <a:alpha val="43137"/>
                    </a:srgbClr>
                  </a:outerShdw>
                </a:effectLst>
                <a:latin typeface="Estrangelo Edessa" pitchFamily="66" charset="0"/>
                <a:cs typeface="Estrangelo Edessa" pitchFamily="66" charset="0"/>
              </a:rPr>
              <a:t>والإجتماعية</a:t>
            </a:r>
            <a:r>
              <a:rPr lang="ar-DZ" sz="3200" dirty="0" smtClean="0">
                <a:solidFill>
                  <a:schemeClr val="tx1"/>
                </a:solidFill>
                <a:effectLst>
                  <a:outerShdw blurRad="38100" dist="38100" dir="2700000" algn="tl">
                    <a:srgbClr val="000000">
                      <a:alpha val="43137"/>
                    </a:srgbClr>
                  </a:outerShdw>
                </a:effectLst>
                <a:latin typeface="Estrangelo Edessa" pitchFamily="66" charset="0"/>
                <a:cs typeface="Estrangelo Edessa" pitchFamily="66" charset="0"/>
              </a:rPr>
              <a:t/>
            </a:r>
            <a:br>
              <a:rPr lang="ar-DZ" sz="3200" dirty="0" smtClean="0">
                <a:solidFill>
                  <a:schemeClr val="tx1"/>
                </a:solidFill>
                <a:effectLst>
                  <a:outerShdw blurRad="38100" dist="38100" dir="2700000" algn="tl">
                    <a:srgbClr val="000000">
                      <a:alpha val="43137"/>
                    </a:srgbClr>
                  </a:outerShdw>
                </a:effectLst>
                <a:latin typeface="Estrangelo Edessa" pitchFamily="66" charset="0"/>
                <a:cs typeface="Estrangelo Edessa" pitchFamily="66" charset="0"/>
              </a:rPr>
            </a:br>
            <a:r>
              <a:rPr lang="ar-DZ" sz="3200" dirty="0" smtClean="0">
                <a:solidFill>
                  <a:schemeClr val="tx1"/>
                </a:solidFill>
                <a:effectLst>
                  <a:outerShdw blurRad="38100" dist="38100" dir="2700000" algn="tl">
                    <a:srgbClr val="000000">
                      <a:alpha val="43137"/>
                    </a:srgbClr>
                  </a:outerShdw>
                </a:effectLst>
                <a:latin typeface="Estrangelo Edessa" pitchFamily="66" charset="0"/>
                <a:cs typeface="Estrangelo Edessa" pitchFamily="66" charset="0"/>
              </a:rPr>
              <a:t>قسم علوم الإعلام </a:t>
            </a:r>
            <a:r>
              <a:rPr lang="ar-DZ" sz="3200" dirty="0" err="1" smtClean="0">
                <a:solidFill>
                  <a:schemeClr val="tx1"/>
                </a:solidFill>
                <a:effectLst>
                  <a:outerShdw blurRad="38100" dist="38100" dir="2700000" algn="tl">
                    <a:srgbClr val="000000">
                      <a:alpha val="43137"/>
                    </a:srgbClr>
                  </a:outerShdw>
                </a:effectLst>
                <a:latin typeface="Estrangelo Edessa" pitchFamily="66" charset="0"/>
                <a:cs typeface="Estrangelo Edessa" pitchFamily="66" charset="0"/>
              </a:rPr>
              <a:t>والإتصال</a:t>
            </a:r>
            <a:r>
              <a:rPr lang="ar-DZ" sz="3200" dirty="0" smtClean="0">
                <a:solidFill>
                  <a:schemeClr val="tx1"/>
                </a:solidFill>
                <a:effectLst>
                  <a:outerShdw blurRad="38100" dist="38100" dir="2700000" algn="tl">
                    <a:srgbClr val="000000">
                      <a:alpha val="43137"/>
                    </a:srgbClr>
                  </a:outerShdw>
                </a:effectLst>
                <a:latin typeface="Estrangelo Edessa" pitchFamily="66" charset="0"/>
                <a:cs typeface="Estrangelo Edessa" pitchFamily="66" charset="0"/>
              </a:rPr>
              <a:t/>
            </a:r>
            <a:br>
              <a:rPr lang="ar-DZ" sz="3200" dirty="0" smtClean="0">
                <a:solidFill>
                  <a:schemeClr val="tx1"/>
                </a:solidFill>
                <a:effectLst>
                  <a:outerShdw blurRad="38100" dist="38100" dir="2700000" algn="tl">
                    <a:srgbClr val="000000">
                      <a:alpha val="43137"/>
                    </a:srgbClr>
                  </a:outerShdw>
                </a:effectLst>
                <a:latin typeface="Estrangelo Edessa" pitchFamily="66" charset="0"/>
                <a:cs typeface="Estrangelo Edessa" pitchFamily="66" charset="0"/>
              </a:rPr>
            </a:br>
            <a:r>
              <a:rPr lang="ar-DZ" sz="3200" dirty="0" smtClean="0">
                <a:solidFill>
                  <a:schemeClr val="tx1"/>
                </a:solidFill>
                <a:effectLst>
                  <a:outerShdw blurRad="38100" dist="38100" dir="2700000" algn="tl">
                    <a:srgbClr val="000000">
                      <a:alpha val="43137"/>
                    </a:srgbClr>
                  </a:outerShdw>
                </a:effectLst>
                <a:latin typeface="Estrangelo Edessa" pitchFamily="66" charset="0"/>
                <a:cs typeface="Estrangelo Edessa" pitchFamily="66" charset="0"/>
              </a:rPr>
              <a:t>السنة الثانية ليسانس</a:t>
            </a:r>
            <a:br>
              <a:rPr lang="ar-DZ" sz="3200" dirty="0" smtClean="0">
                <a:solidFill>
                  <a:schemeClr val="tx1"/>
                </a:solidFill>
                <a:effectLst>
                  <a:outerShdw blurRad="38100" dist="38100" dir="2700000" algn="tl">
                    <a:srgbClr val="000000">
                      <a:alpha val="43137"/>
                    </a:srgbClr>
                  </a:outerShdw>
                </a:effectLst>
                <a:latin typeface="Estrangelo Edessa" pitchFamily="66" charset="0"/>
                <a:cs typeface="Estrangelo Edessa" pitchFamily="66" charset="0"/>
              </a:rPr>
            </a:br>
            <a:r>
              <a:rPr lang="ar-DZ" sz="3200" dirty="0" smtClean="0">
                <a:solidFill>
                  <a:schemeClr val="tx1"/>
                </a:solidFill>
                <a:effectLst>
                  <a:outerShdw blurRad="38100" dist="38100" dir="2700000" algn="tl">
                    <a:srgbClr val="000000">
                      <a:alpha val="43137"/>
                    </a:srgbClr>
                  </a:outerShdw>
                </a:effectLst>
                <a:latin typeface="Estrangelo Edessa" pitchFamily="66" charset="0"/>
                <a:cs typeface="Estrangelo Edessa" pitchFamily="66" charset="0"/>
              </a:rPr>
              <a:t/>
            </a:r>
            <a:br>
              <a:rPr lang="ar-DZ" sz="3200" dirty="0" smtClean="0">
                <a:solidFill>
                  <a:schemeClr val="tx1"/>
                </a:solidFill>
                <a:effectLst>
                  <a:outerShdw blurRad="38100" dist="38100" dir="2700000" algn="tl">
                    <a:srgbClr val="000000">
                      <a:alpha val="43137"/>
                    </a:srgbClr>
                  </a:outerShdw>
                </a:effectLst>
                <a:latin typeface="Estrangelo Edessa" pitchFamily="66" charset="0"/>
                <a:cs typeface="Estrangelo Edessa" pitchFamily="66" charset="0"/>
              </a:rPr>
            </a:br>
            <a:r>
              <a:rPr lang="ar-DZ" sz="3200" i="1" dirty="0" smtClean="0">
                <a:solidFill>
                  <a:srgbClr val="00B050"/>
                </a:solidFill>
                <a:effectLst>
                  <a:outerShdw blurRad="38100" dist="38100" dir="2700000" algn="tl">
                    <a:srgbClr val="000000">
                      <a:alpha val="43137"/>
                    </a:srgbClr>
                  </a:outerShdw>
                </a:effectLst>
                <a:latin typeface="Estrangelo Edessa" pitchFamily="66" charset="0"/>
                <a:cs typeface="Estrangelo Edessa" pitchFamily="66" charset="0"/>
              </a:rPr>
              <a:t>محاضرة تحت عنوان</a:t>
            </a:r>
            <a:endParaRPr lang="fr-FR" sz="3200" i="1" dirty="0" smtClean="0">
              <a:solidFill>
                <a:srgbClr val="00B050"/>
              </a:solidFill>
              <a:effectLst>
                <a:outerShdw blurRad="38100" dist="38100" dir="2700000" algn="tl">
                  <a:srgbClr val="000000">
                    <a:alpha val="43137"/>
                  </a:srgbClr>
                </a:outerShdw>
              </a:effectLst>
              <a:latin typeface="Estrangelo Edessa" pitchFamily="66" charset="0"/>
              <a:cs typeface="Estrangelo Edessa" pitchFamily="66" charset="0"/>
            </a:endParaRPr>
          </a:p>
        </p:txBody>
      </p:sp>
      <p:sp>
        <p:nvSpPr>
          <p:cNvPr id="6" name="Espace réservé du contenu 5"/>
          <p:cNvSpPr>
            <a:spLocks noGrp="1"/>
          </p:cNvSpPr>
          <p:nvPr>
            <p:ph sz="quarter" idx="4"/>
          </p:nvPr>
        </p:nvSpPr>
        <p:spPr>
          <a:xfrm>
            <a:off x="3995936" y="4797152"/>
            <a:ext cx="4576258" cy="911213"/>
          </a:xfrm>
        </p:spPr>
        <p:txBody>
          <a:bodyPr/>
          <a:lstStyle/>
          <a:p>
            <a:pPr algn="r" rtl="1"/>
            <a:r>
              <a:rPr lang="ar-DZ" sz="2800" b="1" i="1" dirty="0" smtClean="0">
                <a:solidFill>
                  <a:srgbClr val="FF0000"/>
                </a:solidFill>
                <a:effectLst>
                  <a:outerShdw blurRad="38100" dist="38100" dir="2700000" algn="tl">
                    <a:srgbClr val="000000">
                      <a:alpha val="43137"/>
                    </a:srgbClr>
                  </a:outerShdw>
                </a:effectLst>
                <a:latin typeface="Sakkal Majalla" panose="02000000000000000000" pitchFamily="2" charset="-78"/>
                <a:ea typeface="+mj-ea"/>
                <a:cs typeface="Sakkal Majalla" panose="02000000000000000000" pitchFamily="2" charset="-78"/>
              </a:rPr>
              <a:t>إعداد وتقديم </a:t>
            </a:r>
            <a:r>
              <a:rPr lang="ar-SA" sz="2800" b="1" i="1" dirty="0" smtClean="0">
                <a:solidFill>
                  <a:srgbClr val="FF0000"/>
                </a:solidFill>
                <a:effectLst>
                  <a:outerShdw blurRad="38100" dist="38100" dir="2700000" algn="tl">
                    <a:srgbClr val="000000">
                      <a:alpha val="43137"/>
                    </a:srgbClr>
                  </a:outerShdw>
                </a:effectLst>
                <a:latin typeface="Sakkal Majalla" panose="02000000000000000000" pitchFamily="2" charset="-78"/>
                <a:ea typeface="+mj-ea"/>
                <a:cs typeface="Sakkal Majalla" panose="02000000000000000000" pitchFamily="2" charset="-78"/>
              </a:rPr>
              <a:t>:</a:t>
            </a:r>
          </a:p>
          <a:p>
            <a:pPr algn="r" rtl="1"/>
            <a:r>
              <a:rPr lang="ar-DZ" sz="2800" b="1" dirty="0" smtClean="0">
                <a:solidFill>
                  <a:schemeClr val="tx2"/>
                </a:solidFill>
                <a:effectLst>
                  <a:outerShdw blurRad="38100" dist="38100" dir="2700000" algn="tl">
                    <a:srgbClr val="000000">
                      <a:alpha val="43137"/>
                    </a:srgbClr>
                  </a:outerShdw>
                </a:effectLst>
                <a:latin typeface="Estrangelo Edessa" pitchFamily="66" charset="0"/>
                <a:ea typeface="+mj-ea"/>
                <a:cs typeface="Estrangelo Edessa" pitchFamily="66" charset="0"/>
              </a:rPr>
              <a:t>الدكتور صغيري </a:t>
            </a:r>
            <a:r>
              <a:rPr lang="ar-DZ" sz="2800" b="1" dirty="0" err="1" smtClean="0">
                <a:solidFill>
                  <a:schemeClr val="tx2"/>
                </a:solidFill>
                <a:effectLst>
                  <a:outerShdw blurRad="38100" dist="38100" dir="2700000" algn="tl">
                    <a:srgbClr val="000000">
                      <a:alpha val="43137"/>
                    </a:srgbClr>
                  </a:outerShdw>
                </a:effectLst>
                <a:latin typeface="Estrangelo Edessa" pitchFamily="66" charset="0"/>
                <a:ea typeface="+mj-ea"/>
                <a:cs typeface="Estrangelo Edessa" pitchFamily="66" charset="0"/>
              </a:rPr>
              <a:t>الميلود</a:t>
            </a:r>
            <a:endParaRPr lang="fr-FR" sz="2800" b="1" dirty="0" smtClean="0">
              <a:solidFill>
                <a:schemeClr val="tx2"/>
              </a:solidFill>
              <a:effectLst>
                <a:outerShdw blurRad="38100" dist="38100" dir="2700000" algn="tl">
                  <a:srgbClr val="000000">
                    <a:alpha val="43137"/>
                  </a:srgbClr>
                </a:outerShdw>
              </a:effectLst>
              <a:latin typeface="Estrangelo Edessa" pitchFamily="66" charset="0"/>
              <a:ea typeface="+mj-ea"/>
              <a:cs typeface="Estrangelo Edessa" pitchFamily="66" charset="0"/>
            </a:endParaRPr>
          </a:p>
        </p:txBody>
      </p:sp>
      <p:sp>
        <p:nvSpPr>
          <p:cNvPr id="7" name="Organigramme : Alternative 6"/>
          <p:cNvSpPr/>
          <p:nvPr/>
        </p:nvSpPr>
        <p:spPr>
          <a:xfrm>
            <a:off x="1259629" y="3086245"/>
            <a:ext cx="7018500" cy="1643074"/>
          </a:xfrm>
          <a:prstGeom prst="flowChartAlternateProcess">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ar-DZ" sz="3600" b="1" dirty="0" smtClean="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مدخل مفاهيمي لتكنولوجيا الإعلام والاتصال</a:t>
            </a:r>
            <a:endParaRPr lang="fr-FR"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8" name="ZoneTexte 7"/>
          <p:cNvSpPr txBox="1"/>
          <p:nvPr/>
        </p:nvSpPr>
        <p:spPr>
          <a:xfrm>
            <a:off x="3347864" y="6315871"/>
            <a:ext cx="3240360" cy="523220"/>
          </a:xfrm>
          <a:prstGeom prst="rect">
            <a:avLst/>
          </a:prstGeom>
          <a:noFill/>
        </p:spPr>
        <p:txBody>
          <a:bodyPr wrap="square" rtlCol="1">
            <a:spAutoFit/>
          </a:bodyPr>
          <a:lstStyle/>
          <a:p>
            <a:pPr algn="ctr"/>
            <a:r>
              <a:rPr lang="ar-DZ" sz="2800" b="1" dirty="0" smtClean="0">
                <a:solidFill>
                  <a:srgbClr val="FFC000"/>
                </a:solidFill>
                <a:effectLst>
                  <a:outerShdw blurRad="38100" dist="38100" dir="2700000" algn="tl">
                    <a:srgbClr val="000000">
                      <a:alpha val="43137"/>
                    </a:srgbClr>
                  </a:outerShdw>
                </a:effectLst>
                <a:latin typeface="Estrangelo Edessa" pitchFamily="66" charset="0"/>
                <a:ea typeface="+mj-ea"/>
                <a:cs typeface="Estrangelo Edessa" pitchFamily="66" charset="0"/>
              </a:rPr>
              <a:t>السنة الجامعية: </a:t>
            </a:r>
            <a:r>
              <a:rPr lang="ar-DZ" b="1" dirty="0" smtClean="0">
                <a:solidFill>
                  <a:srgbClr val="FF0000"/>
                </a:solidFill>
                <a:effectLst>
                  <a:outerShdw blurRad="38100" dist="38100" dir="2700000" algn="tl">
                    <a:srgbClr val="000000">
                      <a:alpha val="43137"/>
                    </a:srgbClr>
                  </a:outerShdw>
                </a:effectLst>
                <a:latin typeface="Estrangelo Edessa" pitchFamily="66" charset="0"/>
                <a:ea typeface="+mj-ea"/>
                <a:cs typeface="Estrangelo Edessa" pitchFamily="66" charset="0"/>
              </a:rPr>
              <a:t>2024-2025</a:t>
            </a:r>
            <a:endParaRPr lang="ar-DZ" sz="2800" b="1" dirty="0">
              <a:solidFill>
                <a:srgbClr val="FF0000"/>
              </a:solidFill>
              <a:effectLst>
                <a:outerShdw blurRad="38100" dist="38100" dir="2700000" algn="tl">
                  <a:srgbClr val="000000">
                    <a:alpha val="43137"/>
                  </a:srgbClr>
                </a:outerShdw>
              </a:effectLst>
              <a:latin typeface="Estrangelo Edessa" pitchFamily="66" charset="0"/>
              <a:ea typeface="+mj-ea"/>
              <a:cs typeface="Estrangelo Edessa" pitchFamily="66" charset="0"/>
            </a:endParaRP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4" presetClass="entr" presetSubtype="10"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randombar(horizontal)">
                                      <p:cBhvr>
                                        <p:cTn id="25" dur="500"/>
                                        <p:tgtEl>
                                          <p:spTgt spid="7"/>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6">
                                            <p:txEl>
                                              <p:pRg st="0" end="0"/>
                                            </p:txEl>
                                          </p:spTgt>
                                        </p:tgtEl>
                                        <p:attrNameLst>
                                          <p:attrName>style.visibility</p:attrName>
                                        </p:attrNameLst>
                                      </p:cBhvr>
                                      <p:to>
                                        <p:strVal val="visible"/>
                                      </p:to>
                                    </p:set>
                                    <p:animEffect transition="in" filter="fade">
                                      <p:cBhvr>
                                        <p:cTn id="30" dur="500"/>
                                        <p:tgtEl>
                                          <p:spTgt spid="6">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animEffect transition="in" filter="fade">
                                      <p:cBhvr>
                                        <p:cTn id="35" dur="500"/>
                                        <p:tgtEl>
                                          <p:spTgt spid="6">
                                            <p:txEl>
                                              <p:pRg st="1" end="1"/>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fade">
                                      <p:cBhvr>
                                        <p:cTn id="4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P spid="7" grpId="0" animBg="1"/>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5" name="Espace réservé pour une image  4" descr="12roses_6lilies[1700].jpg"/>
          <p:cNvPicPr>
            <a:picLocks noGrp="1" noChangeAspect="1"/>
          </p:cNvPicPr>
          <p:nvPr>
            <p:ph type="pic" idx="1"/>
          </p:nvPr>
        </p:nvPicPr>
        <p:blipFill>
          <a:blip r:embed="rId2"/>
          <a:srcRect t="12500" b="12500"/>
          <a:stretch>
            <a:fillRect/>
          </a:stretch>
        </p:blipFill>
        <p:spPr>
          <a:xfrm>
            <a:off x="500034" y="214290"/>
            <a:ext cx="8072494" cy="6000792"/>
          </a:xfrm>
        </p:spPr>
      </p:pic>
      <p:sp>
        <p:nvSpPr>
          <p:cNvPr id="4" name="Espace réservé du texte 3"/>
          <p:cNvSpPr>
            <a:spLocks noGrp="1"/>
          </p:cNvSpPr>
          <p:nvPr>
            <p:ph type="body" sz="half" idx="2"/>
          </p:nvPr>
        </p:nvSpPr>
        <p:spPr>
          <a:xfrm>
            <a:off x="3657600" y="0"/>
            <a:ext cx="5486400" cy="1500198"/>
          </a:xfrm>
        </p:spPr>
        <p:txBody>
          <a:bodyPr/>
          <a:lstStyle/>
          <a:p>
            <a:pPr algn="ctr"/>
            <a:r>
              <a:rPr lang="ar-SA" sz="4000" b="1" dirty="0" smtClean="0">
                <a:solidFill>
                  <a:schemeClr val="tx2"/>
                </a:solidFill>
              </a:rPr>
              <a:t>شكرا على حسن </a:t>
            </a:r>
            <a:r>
              <a:rPr lang="ar-SA" sz="4000" b="1" smtClean="0">
                <a:solidFill>
                  <a:schemeClr val="tx2"/>
                </a:solidFill>
              </a:rPr>
              <a:t>الإصغاء </a:t>
            </a:r>
            <a:endParaRPr lang="ar-SA" sz="4000" b="1" dirty="0" smtClean="0">
              <a:solidFill>
                <a:schemeClr val="tx2"/>
              </a:solidFill>
            </a:endParaRPr>
          </a:p>
        </p:txBody>
      </p:sp>
    </p:spTree>
  </p:cSld>
  <p:clrMapOvr>
    <a:masterClrMapping/>
  </p:clrMapOvr>
  <p:transition spd="med">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heckerboard(across)">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5800" y="214290"/>
            <a:ext cx="7772400" cy="857256"/>
          </a:xfrm>
        </p:spPr>
        <p:txBody>
          <a:bodyPr/>
          <a:lstStyle/>
          <a:p>
            <a:pPr algn="r"/>
            <a:r>
              <a:rPr lang="ar-SA" sz="3600" i="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مقدمة:</a:t>
            </a:r>
            <a:endParaRPr lang="fr-FR" sz="3600"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a:xfrm>
            <a:off x="500034" y="928670"/>
            <a:ext cx="8215370" cy="5643602"/>
          </a:xfrm>
        </p:spPr>
        <p:txBody>
          <a:bodyPr/>
          <a:lstStyle/>
          <a:p>
            <a:pPr algn="justLow" rtl="1">
              <a:buNone/>
            </a:pPr>
            <a:r>
              <a:rPr lang="ar-DZ" sz="4000" b="1" dirty="0" smtClean="0">
                <a:latin typeface="Sakkal Majalla" panose="02000000000000000000" pitchFamily="2" charset="-78"/>
                <a:cs typeface="Sakkal Majalla" panose="02000000000000000000" pitchFamily="2" charset="-78"/>
              </a:rPr>
              <a:t>           </a:t>
            </a:r>
            <a:r>
              <a:rPr lang="ar-DZ" sz="4000" b="1" dirty="0">
                <a:latin typeface="Sakkal Majalla" panose="02000000000000000000" pitchFamily="2" charset="-78"/>
                <a:cs typeface="Sakkal Majalla" panose="02000000000000000000" pitchFamily="2" charset="-78"/>
              </a:rPr>
              <a:t>تكنولوجيا </a:t>
            </a:r>
            <a:r>
              <a:rPr lang="ar-DZ" sz="4000" b="1" dirty="0" smtClean="0">
                <a:latin typeface="Sakkal Majalla" panose="02000000000000000000" pitchFamily="2" charset="-78"/>
                <a:cs typeface="Sakkal Majalla" panose="02000000000000000000" pitchFamily="2" charset="-78"/>
              </a:rPr>
              <a:t>الإعلام </a:t>
            </a:r>
            <a:r>
              <a:rPr lang="ar-DZ" sz="4000" b="1" dirty="0" err="1" smtClean="0">
                <a:latin typeface="Sakkal Majalla" panose="02000000000000000000" pitchFamily="2" charset="-78"/>
                <a:cs typeface="Sakkal Majalla" panose="02000000000000000000" pitchFamily="2" charset="-78"/>
              </a:rPr>
              <a:t>والإتصال</a:t>
            </a:r>
            <a:r>
              <a:rPr lang="ar-DZ" sz="4000" b="1" dirty="0" smtClean="0">
                <a:latin typeface="Sakkal Majalla" panose="02000000000000000000" pitchFamily="2" charset="-78"/>
                <a:cs typeface="Sakkal Majalla" panose="02000000000000000000" pitchFamily="2" charset="-78"/>
              </a:rPr>
              <a:t> </a:t>
            </a:r>
            <a:r>
              <a:rPr lang="ar-DZ" sz="4000" b="1" dirty="0">
                <a:latin typeface="Sakkal Majalla" panose="02000000000000000000" pitchFamily="2" charset="-78"/>
                <a:cs typeface="Sakkal Majalla" panose="02000000000000000000" pitchFamily="2" charset="-78"/>
              </a:rPr>
              <a:t>من المفاهيم الحديثة نسبيا، وتتمثل في استخدام الوسائل الالكترونية في عمليات خزن، وحفظ واسترجاع وبث ونشر المعلومات بدلا من الوسائل </a:t>
            </a:r>
            <a:r>
              <a:rPr lang="ar-DZ" sz="4000" b="1" dirty="0" smtClean="0">
                <a:latin typeface="Sakkal Majalla" panose="02000000000000000000" pitchFamily="2" charset="-78"/>
                <a:cs typeface="Sakkal Majalla" panose="02000000000000000000" pitchFamily="2" charset="-78"/>
              </a:rPr>
              <a:t>التقليدية.</a:t>
            </a:r>
            <a:endParaRPr lang="fr-FR" sz="4000" b="1" dirty="0">
              <a:latin typeface="Sakkal Majalla" panose="02000000000000000000" pitchFamily="2" charset="-78"/>
              <a:cs typeface="Sakkal Majalla" panose="02000000000000000000" pitchFamily="2" charset="-78"/>
            </a:endParaRPr>
          </a:p>
        </p:txBody>
      </p:sp>
    </p:spTree>
  </p:cSld>
  <p:clrMapOvr>
    <a:masterClrMapping/>
  </p:clrMapOvr>
  <p:transition spd="med">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11959" y="332656"/>
            <a:ext cx="4393485" cy="857256"/>
          </a:xfrm>
        </p:spPr>
        <p:txBody>
          <a:bodyPr/>
          <a:lstStyle/>
          <a:p>
            <a:pPr algn="r"/>
            <a:r>
              <a:rPr lang="ar-DZ" sz="3200" i="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ماهية تكنولوجيا الإعلام </a:t>
            </a:r>
            <a:r>
              <a:rPr lang="ar-DZ" sz="3200" i="1" dirty="0" err="1"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والإتصال</a:t>
            </a:r>
            <a:r>
              <a:rPr lang="ar-SA" sz="3200" i="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endParaRPr lang="fr-FR" sz="3200"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a:xfrm>
            <a:off x="539552" y="1189912"/>
            <a:ext cx="8215370" cy="3240360"/>
          </a:xfrm>
        </p:spPr>
        <p:txBody>
          <a:bodyPr/>
          <a:lstStyle/>
          <a:p>
            <a:pPr algn="justLow" rtl="1">
              <a:buNone/>
            </a:pPr>
            <a:r>
              <a:rPr lang="ar-DZ" b="1"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تعريف التكنولوجيا:</a:t>
            </a:r>
          </a:p>
          <a:p>
            <a:pPr algn="justLow" rtl="1">
              <a:buNone/>
            </a:pPr>
            <a:r>
              <a:rPr lang="ar-DZ" b="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التعريف اللغوي: </a:t>
            </a:r>
            <a:r>
              <a:rPr lang="ar-DZ"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كلمة التكنولوجيا تعريب لكلمة </a:t>
            </a:r>
            <a:r>
              <a:rPr lang="fr-FR"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Technologie </a:t>
            </a:r>
            <a:r>
              <a:rPr lang="ar-DZ"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وهي مشتقة من الكلمة اليونانية </a:t>
            </a:r>
            <a:r>
              <a:rPr lang="fr-FR"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techno </a:t>
            </a:r>
            <a:r>
              <a:rPr lang="ar-DZ"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وتعني فنا ومهارة، أما الجزء الثاني من الكلمة </a:t>
            </a:r>
            <a:r>
              <a:rPr lang="fr-FR"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logos، </a:t>
            </a:r>
            <a:r>
              <a:rPr lang="ar-DZ"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والتي تعني علما أو دراسة وتعرف بأنها مختلف أنواع الوسائل التي تستخدم لإنتاج المستلزمات الضرورية لراحة الإنسان واستمرارية  وجوده. أو هي التنظيم أو الاستخدام الفعال والمؤثر لمعرفة الإنسان وخبرته من خلال وسائل ذات كفاءة </a:t>
            </a:r>
            <a:r>
              <a:rPr lang="ar-DZ"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تطبيقية.</a:t>
            </a:r>
            <a:endParaRPr lang="fr-FR"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82997542"/>
      </p:ext>
    </p:extLst>
  </p:cSld>
  <p:clrMapOvr>
    <a:masterClrMapping/>
  </p:clrMapOvr>
  <p:transition spd="med">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64315" y="1036837"/>
            <a:ext cx="8215370" cy="5643602"/>
          </a:xfrm>
        </p:spPr>
        <p:txBody>
          <a:bodyPr/>
          <a:lstStyle/>
          <a:p>
            <a:pPr algn="justLow" rtl="1">
              <a:buNone/>
            </a:pPr>
            <a:r>
              <a:rPr lang="ar-DZ" sz="3000" b="1" dirty="0" smtClean="0">
                <a:latin typeface="Sakkal Majalla" panose="02000000000000000000" pitchFamily="2" charset="-78"/>
                <a:cs typeface="Sakkal Majalla" panose="02000000000000000000" pitchFamily="2" charset="-78"/>
              </a:rPr>
              <a:t>  </a:t>
            </a:r>
            <a:r>
              <a:rPr lang="ar-DZ" sz="3000" b="1" dirty="0">
                <a:latin typeface="Sakkal Majalla" panose="02000000000000000000" pitchFamily="2" charset="-78"/>
                <a:cs typeface="Sakkal Majalla" panose="02000000000000000000" pitchFamily="2" charset="-78"/>
              </a:rPr>
              <a:t>التعريف الاصطلاحي: تعرف </a:t>
            </a:r>
            <a:r>
              <a:rPr lang="ar-DZ" sz="3000" b="1" dirty="0" smtClean="0">
                <a:latin typeface="Sakkal Majalla" panose="02000000000000000000" pitchFamily="2" charset="-78"/>
                <a:cs typeface="Sakkal Majalla" panose="02000000000000000000" pitchFamily="2" charset="-78"/>
              </a:rPr>
              <a:t>حسب </a:t>
            </a:r>
            <a:r>
              <a:rPr lang="ar-DZ" sz="3000" b="1" dirty="0">
                <a:latin typeface="Sakkal Majalla" panose="02000000000000000000" pitchFamily="2" charset="-78"/>
                <a:cs typeface="Sakkal Majalla" panose="02000000000000000000" pitchFamily="2" charset="-78"/>
              </a:rPr>
              <a:t>عامر </a:t>
            </a:r>
            <a:r>
              <a:rPr lang="ar-DZ" sz="3000" b="1" dirty="0" err="1">
                <a:latin typeface="Sakkal Majalla" panose="02000000000000000000" pitchFamily="2" charset="-78"/>
                <a:cs typeface="Sakkal Majalla" panose="02000000000000000000" pitchFamily="2" charset="-78"/>
              </a:rPr>
              <a:t>قنديلجي</a:t>
            </a:r>
            <a:r>
              <a:rPr lang="ar-DZ" sz="3000" b="1" dirty="0">
                <a:latin typeface="Sakkal Majalla" panose="02000000000000000000" pitchFamily="2" charset="-78"/>
                <a:cs typeface="Sakkal Majalla" panose="02000000000000000000" pitchFamily="2" charset="-78"/>
              </a:rPr>
              <a:t> بما يلي:</a:t>
            </a:r>
          </a:p>
          <a:p>
            <a:pPr algn="justLow" rtl="1">
              <a:buNone/>
            </a:pPr>
            <a:r>
              <a:rPr lang="ar-DZ" sz="3000" b="1" dirty="0">
                <a:latin typeface="Sakkal Majalla" panose="02000000000000000000" pitchFamily="2" charset="-78"/>
                <a:cs typeface="Sakkal Majalla" panose="02000000000000000000" pitchFamily="2" charset="-78"/>
              </a:rPr>
              <a:t>هي الدراسة المتعلقة بمختلف أنواع التقنيات التي تخص جوانب </a:t>
            </a:r>
            <a:r>
              <a:rPr lang="ar-DZ" sz="3000" b="1" dirty="0" smtClean="0">
                <a:latin typeface="Sakkal Majalla" panose="02000000000000000000" pitchFamily="2" charset="-78"/>
                <a:cs typeface="Sakkal Majalla" panose="02000000000000000000" pitchFamily="2" charset="-78"/>
              </a:rPr>
              <a:t>تخزين ،معالجة </a:t>
            </a:r>
            <a:r>
              <a:rPr lang="ar-DZ" sz="3000" b="1" dirty="0">
                <a:latin typeface="Sakkal Majalla" panose="02000000000000000000" pitchFamily="2" charset="-78"/>
                <a:cs typeface="Sakkal Majalla" panose="02000000000000000000" pitchFamily="2" charset="-78"/>
              </a:rPr>
              <a:t>و تبادل المعلومات.</a:t>
            </a:r>
          </a:p>
          <a:p>
            <a:pPr algn="justLow" rtl="1">
              <a:buNone/>
            </a:pPr>
            <a:r>
              <a:rPr lang="ar-DZ" sz="3000" b="1" dirty="0">
                <a:latin typeface="Sakkal Majalla" panose="02000000000000000000" pitchFamily="2" charset="-78"/>
                <a:cs typeface="Sakkal Majalla" panose="02000000000000000000" pitchFamily="2" charset="-78"/>
              </a:rPr>
              <a:t>تعريف "سالم محمد السالم": تطبيقات المعرفة العلمية والتقنية في معالجة المعلومات من حيث الإنتاج والصيانة التخزين و الاسترجاع بالطرق </a:t>
            </a:r>
            <a:r>
              <a:rPr lang="ar-DZ" sz="3000" b="1" dirty="0" smtClean="0">
                <a:latin typeface="Sakkal Majalla" panose="02000000000000000000" pitchFamily="2" charset="-78"/>
                <a:cs typeface="Sakkal Majalla" panose="02000000000000000000" pitchFamily="2" charset="-78"/>
              </a:rPr>
              <a:t>الآلية.</a:t>
            </a:r>
          </a:p>
          <a:p>
            <a:pPr algn="justLow" rtl="1">
              <a:buNone/>
            </a:pPr>
            <a:endParaRPr lang="ar-DZ" sz="30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176218039"/>
      </p:ext>
    </p:extLst>
  </p:cSld>
  <p:clrMapOvr>
    <a:masterClrMapping/>
  </p:clrMapOvr>
  <p:transition spd="med">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764704"/>
            <a:ext cx="8136904" cy="3613297"/>
          </a:xfrm>
          <a:prstGeom prst="rect">
            <a:avLst/>
          </a:prstGeom>
        </p:spPr>
        <p:txBody>
          <a:bodyPr wrap="square">
            <a:spAutoFit/>
          </a:bodyPr>
          <a:lstStyle/>
          <a:p>
            <a:pPr algn="justLow" rtl="1">
              <a:lnSpc>
                <a:spcPct val="115000"/>
              </a:lnSpc>
              <a:spcAft>
                <a:spcPts val="0"/>
              </a:spcAft>
            </a:pPr>
            <a:r>
              <a:rPr lang="ar-SA" sz="3200" b="1" dirty="0">
                <a:solidFill>
                  <a:srgbClr val="FF0000"/>
                </a:solidFill>
                <a:latin typeface="Sakkal Majalla" panose="02000000000000000000" pitchFamily="2" charset="-78"/>
                <a:ea typeface="Calibri" panose="020F0502020204030204" pitchFamily="34" charset="0"/>
                <a:cs typeface="Sakkal Majalla" panose="02000000000000000000" pitchFamily="2" charset="-78"/>
              </a:rPr>
              <a:t>تعريف تكنولوجيا الاتصال:</a:t>
            </a:r>
            <a:endParaRPr lang="fr-FR" sz="3200" b="1" dirty="0">
              <a:solidFill>
                <a:srgbClr val="FF0000"/>
              </a:solidFill>
              <a:latin typeface="Sakkal Majalla" panose="02000000000000000000" pitchFamily="2" charset="-78"/>
              <a:ea typeface="Calibri" panose="020F0502020204030204" pitchFamily="34" charset="0"/>
              <a:cs typeface="Sakkal Majalla" panose="02000000000000000000" pitchFamily="2" charset="-78"/>
            </a:endParaRPr>
          </a:p>
          <a:p>
            <a:pPr algn="justLow" rtl="1"/>
            <a:r>
              <a:rPr lang="ar-SA" sz="3200" b="1" dirty="0">
                <a:latin typeface="Sakkal Majalla" panose="02000000000000000000" pitchFamily="2" charset="-78"/>
                <a:ea typeface="Calibri" panose="020F0502020204030204" pitchFamily="34" charset="0"/>
                <a:cs typeface="Sakkal Majalla" panose="02000000000000000000" pitchFamily="2" charset="-78"/>
              </a:rPr>
              <a:t>يرى "برنت </a:t>
            </a:r>
            <a:r>
              <a:rPr lang="ar-SA" sz="3200" b="1" dirty="0" smtClean="0">
                <a:latin typeface="Sakkal Majalla" panose="02000000000000000000" pitchFamily="2" charset="-78"/>
                <a:ea typeface="Calibri" panose="020F0502020204030204" pitchFamily="34" charset="0"/>
                <a:cs typeface="Sakkal Majalla" panose="02000000000000000000" pitchFamily="2" charset="-78"/>
              </a:rPr>
              <a:t>ورو</a:t>
            </a:r>
            <a:r>
              <a:rPr lang="ar-DZ" sz="3200" b="1" dirty="0">
                <a:latin typeface="Sakkal Majalla" panose="02000000000000000000" pitchFamily="2" charset="-78"/>
                <a:ea typeface="Calibri" panose="020F0502020204030204" pitchFamily="34" charset="0"/>
                <a:cs typeface="Sakkal Majalla" panose="02000000000000000000" pitchFamily="2" charset="-78"/>
              </a:rPr>
              <a:t>ن</a:t>
            </a:r>
            <a:r>
              <a:rPr lang="ar-SA" sz="3200" b="1" dirty="0" smtClean="0">
                <a:latin typeface="Sakkal Majalla" panose="02000000000000000000" pitchFamily="2" charset="-78"/>
                <a:ea typeface="Calibri" panose="020F0502020204030204" pitchFamily="34" charset="0"/>
                <a:cs typeface="Sakkal Majalla" panose="02000000000000000000" pitchFamily="2" charset="-78"/>
              </a:rPr>
              <a:t>ين</a:t>
            </a:r>
            <a:r>
              <a:rPr lang="ar-SA" sz="3200" b="1" dirty="0">
                <a:latin typeface="Sakkal Majalla" panose="02000000000000000000" pitchFamily="2" charset="-78"/>
                <a:ea typeface="Calibri" panose="020F0502020204030204" pitchFamily="34" charset="0"/>
                <a:cs typeface="Sakkal Majalla" panose="02000000000000000000" pitchFamily="2" charset="-78"/>
              </a:rPr>
              <a:t>" بأن تكنولوجيا الاتصال </a:t>
            </a:r>
            <a:r>
              <a:rPr lang="ar-SA" sz="3200" b="1" dirty="0" smtClean="0">
                <a:latin typeface="Sakkal Majalla" panose="02000000000000000000" pitchFamily="2" charset="-78"/>
                <a:ea typeface="Calibri" panose="020F0502020204030204" pitchFamily="34" charset="0"/>
                <a:cs typeface="Sakkal Majalla" panose="02000000000000000000" pitchFamily="2" charset="-78"/>
              </a:rPr>
              <a:t>هي</a:t>
            </a:r>
            <a:r>
              <a:rPr lang="ar-DZ" sz="3200" b="1" dirty="0" smtClean="0">
                <a:latin typeface="Sakkal Majalla" panose="02000000000000000000" pitchFamily="2" charset="-78"/>
                <a:ea typeface="Calibri" panose="020F0502020204030204" pitchFamily="34" charset="0"/>
                <a:cs typeface="Sakkal Majalla" panose="02000000000000000000" pitchFamily="2" charset="-78"/>
              </a:rPr>
              <a:t>:</a:t>
            </a:r>
            <a:r>
              <a:rPr lang="ar-SA" sz="3200" b="1" dirty="0" smtClean="0">
                <a:latin typeface="Sakkal Majalla" panose="02000000000000000000" pitchFamily="2" charset="-78"/>
                <a:ea typeface="Calibri" panose="020F0502020204030204" pitchFamily="34" charset="0"/>
                <a:cs typeface="Sakkal Majalla" panose="02000000000000000000" pitchFamily="2" charset="-78"/>
              </a:rPr>
              <a:t>أي </a:t>
            </a:r>
            <a:r>
              <a:rPr lang="ar-SA" sz="3200" b="1" dirty="0">
                <a:latin typeface="Sakkal Majalla" panose="02000000000000000000" pitchFamily="2" charset="-78"/>
                <a:ea typeface="Calibri" panose="020F0502020204030204" pitchFamily="34" charset="0"/>
                <a:cs typeface="Sakkal Majalla" panose="02000000000000000000" pitchFamily="2" charset="-78"/>
              </a:rPr>
              <a:t>أداة أو جهاز أو وسيلة تساعد على إنتاج أو توزيع أو تخزين أو استقبال أو عرض </a:t>
            </a:r>
            <a:r>
              <a:rPr lang="ar-SA" sz="3200" b="1" dirty="0" smtClean="0">
                <a:latin typeface="Sakkal Majalla" panose="02000000000000000000" pitchFamily="2" charset="-78"/>
                <a:ea typeface="Calibri" panose="020F0502020204030204" pitchFamily="34" charset="0"/>
                <a:cs typeface="Sakkal Majalla" panose="02000000000000000000" pitchFamily="2" charset="-78"/>
              </a:rPr>
              <a:t>البيانات</a:t>
            </a:r>
            <a:r>
              <a:rPr lang="ar-DZ" sz="3200" b="1" dirty="0" smtClean="0">
                <a:latin typeface="Sakkal Majalla" panose="02000000000000000000" pitchFamily="2" charset="-78"/>
                <a:ea typeface="Calibri" panose="020F0502020204030204" pitchFamily="34" charset="0"/>
                <a:cs typeface="Sakkal Majalla" panose="02000000000000000000" pitchFamily="2" charset="-78"/>
              </a:rPr>
              <a:t>.</a:t>
            </a:r>
          </a:p>
          <a:p>
            <a:pPr algn="justLow" rtl="1"/>
            <a:r>
              <a:rPr lang="ar-DZ" sz="3200" b="1" dirty="0" smtClean="0">
                <a:latin typeface="Sakkal Majalla" panose="02000000000000000000" pitchFamily="2" charset="-78"/>
                <a:cs typeface="Sakkal Majalla" panose="02000000000000000000" pitchFamily="2" charset="-78"/>
              </a:rPr>
              <a:t>كما تعرف تكنولوجيا </a:t>
            </a:r>
            <a:r>
              <a:rPr lang="ar-DZ" sz="3200" b="1" dirty="0">
                <a:latin typeface="Sakkal Majalla" panose="02000000000000000000" pitchFamily="2" charset="-78"/>
                <a:cs typeface="Sakkal Majalla" panose="02000000000000000000" pitchFamily="2" charset="-78"/>
              </a:rPr>
              <a:t>الاتصال بأنها: "الآلات أو الأجهزة الخاصة أو الوسائل التي تساعد على إنتاج المعلومات وتوزيعها واسترجاعها وعرضها.</a:t>
            </a:r>
            <a:endParaRPr lang="fr-FR" sz="32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699525205"/>
      </p:ext>
    </p:extLst>
  </p:cSld>
  <p:clrMapOvr>
    <a:masterClrMapping/>
  </p:clrMapOvr>
  <p:transition spd="med">
    <p:fade thruBlk="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692696"/>
            <a:ext cx="8190656" cy="5047536"/>
          </a:xfrm>
          <a:prstGeom prst="rect">
            <a:avLst/>
          </a:prstGeom>
        </p:spPr>
        <p:txBody>
          <a:bodyPr wrap="square">
            <a:spAutoFit/>
          </a:bodyPr>
          <a:lstStyle/>
          <a:p>
            <a:pPr indent="270510" algn="justLow" rtl="1">
              <a:lnSpc>
                <a:spcPct val="115000"/>
              </a:lnSpc>
              <a:spcAft>
                <a:spcPts val="0"/>
              </a:spcAft>
            </a:pPr>
            <a:r>
              <a:rPr lang="ar-SA" sz="2800" b="1" dirty="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وبذلك يمكن القول أن لتكنولوجيا الاتصال جانبان:</a:t>
            </a:r>
            <a:r>
              <a:rPr lang="ar-SA" sz="2800" b="1" baseline="30000" dirty="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a:t>
            </a:r>
            <a:endParaRPr lang="fr-FR" sz="2800" b="1" dirty="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endParaRPr>
          </a:p>
          <a:p>
            <a:pPr algn="justLow" rtl="1">
              <a:lnSpc>
                <a:spcPct val="115000"/>
              </a:lnSpc>
              <a:spcAft>
                <a:spcPts val="0"/>
              </a:spcAft>
            </a:pPr>
            <a:r>
              <a:rPr lang="ar-SA" sz="2800" b="1" dirty="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1- </a:t>
            </a:r>
            <a:r>
              <a:rPr lang="ar-SA" sz="2800" b="1" dirty="0">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فكري أو معرفي </a:t>
            </a:r>
            <a:r>
              <a:rPr lang="ar-SA" sz="2800" b="1" dirty="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ويتمثل في علم الاتصال، وهو ذلك العلم الذي يعنى بدراسة وسائل الاتصال ومجالاتها ومستوياتها (الذاتي، الشخصي، الجمعي، </a:t>
            </a:r>
            <a:r>
              <a:rPr lang="ar-SA" sz="2800" b="1" dirty="0" err="1">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الجماهيري،التنظيمي</a:t>
            </a:r>
            <a:r>
              <a:rPr lang="ar-SA" sz="2800" b="1" dirty="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ويشمل ذلك دراسة الاتصال كعملية ودراسة الجوانب الأكاديمية الأخرى فيما يتعلق بالأنشطة الاتصالية أو الوسائل أو الجوانب البيئية المؤثرة على الموقف </a:t>
            </a:r>
            <a:r>
              <a:rPr lang="ar-SA" sz="2800" b="1" dirty="0" err="1">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الاتصالي</a:t>
            </a:r>
            <a:r>
              <a:rPr lang="ar-SA" sz="2800" b="1" dirty="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 الخ.</a:t>
            </a:r>
            <a:endParaRPr lang="fr-FR" sz="2800" b="1" dirty="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endParaRPr>
          </a:p>
          <a:p>
            <a:pPr algn="justLow" rtl="1">
              <a:lnSpc>
                <a:spcPct val="115000"/>
              </a:lnSpc>
              <a:spcAft>
                <a:spcPts val="0"/>
              </a:spcAft>
            </a:pPr>
            <a:r>
              <a:rPr lang="ar-SA" sz="2800" b="1" dirty="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2- </a:t>
            </a:r>
            <a:r>
              <a:rPr lang="ar-SA" sz="2800" b="1" dirty="0">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مادي أو تقني </a:t>
            </a:r>
            <a:r>
              <a:rPr lang="ar-SA" sz="2800" b="1" dirty="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ويتمثل في التطبيق العلمي للاستكشافات والاختراعات والتجارب في مجال العلوم ونقلها وتبادلها كالتصوير الفوتوغرافي والطباعة وأساليب معالجة النصوص والصور والإرسال والاتصالات السلكية واللاسلكية بكل أشكالها</a:t>
            </a:r>
            <a:r>
              <a:rPr lang="ar-SA" sz="2800" b="1" dirty="0" smtClean="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a:t>
            </a:r>
            <a:endParaRPr lang="fr-FR" sz="2800" b="1" dirty="0">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endParaRPr>
          </a:p>
        </p:txBody>
      </p:sp>
    </p:spTree>
    <p:extLst>
      <p:ext uri="{BB962C8B-B14F-4D97-AF65-F5344CB8AC3E}">
        <p14:creationId xmlns:p14="http://schemas.microsoft.com/office/powerpoint/2010/main" val="3860179368"/>
      </p:ext>
    </p:extLst>
  </p:cSld>
  <p:clrMapOvr>
    <a:masterClrMapping/>
  </p:clrMapOvr>
  <p:transition spd="med">
    <p:fade thruBlk="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664273" y="548680"/>
            <a:ext cx="2864887" cy="587853"/>
          </a:xfrm>
          <a:prstGeom prst="rect">
            <a:avLst/>
          </a:prstGeom>
        </p:spPr>
        <p:txBody>
          <a:bodyPr wrap="none">
            <a:spAutoFit/>
          </a:bodyPr>
          <a:lstStyle/>
          <a:p>
            <a:pPr algn="justLow" rtl="1">
              <a:lnSpc>
                <a:spcPct val="115000"/>
              </a:lnSpc>
              <a:spcAft>
                <a:spcPts val="0"/>
              </a:spcAft>
            </a:pPr>
            <a:r>
              <a:rPr lang="ar-DZ" sz="2800" b="1" dirty="0" smtClean="0">
                <a:solidFill>
                  <a:srgbClr val="FF0000"/>
                </a:solidFill>
                <a:effectLst>
                  <a:outerShdw blurRad="38100" dist="38100" dir="2700000" algn="tl">
                    <a:srgbClr val="000000">
                      <a:alpha val="43137"/>
                    </a:srgbClr>
                  </a:outerShdw>
                </a:effectLst>
                <a:latin typeface="Sakkal Majalla" panose="02000000000000000000" pitchFamily="2" charset="-78"/>
                <a:ea typeface="Calibri" panose="020F0502020204030204" pitchFamily="34" charset="0"/>
                <a:cs typeface="Sakkal Majalla" panose="02000000000000000000" pitchFamily="2" charset="-78"/>
              </a:rPr>
              <a:t>المصطلحات ذات العلاقة</a:t>
            </a:r>
            <a:r>
              <a:rPr lang="ar-SA" sz="2800" b="1" dirty="0" smtClean="0">
                <a:solidFill>
                  <a:srgbClr val="FF0000"/>
                </a:solidFill>
                <a:latin typeface="Sakkal Majalla" panose="02000000000000000000" pitchFamily="2" charset="-78"/>
                <a:ea typeface="Calibri" panose="020F0502020204030204" pitchFamily="34" charset="0"/>
                <a:cs typeface="Sakkal Majalla" panose="02000000000000000000" pitchFamily="2" charset="-78"/>
              </a:rPr>
              <a:t>:</a:t>
            </a:r>
            <a:endParaRPr lang="fr-FR" sz="2800" b="1" dirty="0">
              <a:solidFill>
                <a:srgbClr val="FF0000"/>
              </a:solidFill>
              <a:latin typeface="Sakkal Majalla" panose="02000000000000000000" pitchFamily="2" charset="-78"/>
              <a:ea typeface="Calibri" panose="020F0502020204030204" pitchFamily="34" charset="0"/>
              <a:cs typeface="Sakkal Majalla" panose="02000000000000000000" pitchFamily="2" charset="-78"/>
            </a:endParaRPr>
          </a:p>
        </p:txBody>
      </p:sp>
      <p:sp>
        <p:nvSpPr>
          <p:cNvPr id="3" name="Rectangle 2"/>
          <p:cNvSpPr/>
          <p:nvPr/>
        </p:nvSpPr>
        <p:spPr>
          <a:xfrm>
            <a:off x="539552" y="1268760"/>
            <a:ext cx="8100392" cy="1578894"/>
          </a:xfrm>
          <a:prstGeom prst="rect">
            <a:avLst/>
          </a:prstGeom>
        </p:spPr>
        <p:txBody>
          <a:bodyPr wrap="square">
            <a:spAutoFit/>
          </a:bodyPr>
          <a:lstStyle/>
          <a:p>
            <a:pPr indent="635" algn="justLow" rtl="1">
              <a:lnSpc>
                <a:spcPct val="115000"/>
              </a:lnSpc>
              <a:spcAft>
                <a:spcPts val="0"/>
              </a:spcAft>
            </a:pPr>
            <a:r>
              <a:rPr lang="ar-DZ" sz="2800" b="1" dirty="0" smtClean="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akkal Majalla" panose="02000000000000000000" pitchFamily="2" charset="-78"/>
              </a:rPr>
              <a:t>تكنولوجيا </a:t>
            </a:r>
            <a:r>
              <a:rPr lang="ar-DZ" sz="28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akkal Majalla" panose="02000000000000000000" pitchFamily="2" charset="-78"/>
              </a:rPr>
              <a:t>المعلومات:  </a:t>
            </a:r>
            <a:r>
              <a:rPr lang="ar-DZ" sz="28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akkal Majalla" panose="02000000000000000000" pitchFamily="2" charset="-78"/>
              </a:rPr>
              <a:t>هي دمج تكنولوجيا التخزين والاسترجاع  مع تكنولوجيا الاتصال فهي علم خاص قائم بذاته يهتم بمعالجة وتوصيل المعلومات باستخدام الآلة مع وسائل الاتصال لنقلها للمستفيد.</a:t>
            </a:r>
            <a:endParaRPr lang="fr-FR"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3"/>
          <p:cNvSpPr/>
          <p:nvPr/>
        </p:nvSpPr>
        <p:spPr>
          <a:xfrm>
            <a:off x="539552" y="2985763"/>
            <a:ext cx="8100392" cy="2569934"/>
          </a:xfrm>
          <a:prstGeom prst="rect">
            <a:avLst/>
          </a:prstGeom>
        </p:spPr>
        <p:txBody>
          <a:bodyPr wrap="square">
            <a:spAutoFit/>
          </a:bodyPr>
          <a:lstStyle/>
          <a:p>
            <a:pPr algn="justLow" rtl="1">
              <a:lnSpc>
                <a:spcPct val="115000"/>
              </a:lnSpc>
              <a:spcAft>
                <a:spcPts val="0"/>
              </a:spcAft>
            </a:pPr>
            <a:r>
              <a:rPr lang="ar-DZ" sz="2800" b="1" dirty="0" err="1">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akkal Majalla" panose="02000000000000000000" pitchFamily="2" charset="-78"/>
              </a:rPr>
              <a:t>تكنولوجیا</a:t>
            </a:r>
            <a:r>
              <a:rPr lang="ar-DZ" sz="2800" b="1" dirty="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akkal Majalla" panose="02000000000000000000" pitchFamily="2" charset="-78"/>
              </a:rPr>
              <a:t> الإعلام الآلي</a:t>
            </a:r>
            <a:r>
              <a:rPr lang="ar-DZ" sz="2800" b="1" dirty="0" smtClean="0">
                <a:solidFill>
                  <a:srgbClr val="FF0000"/>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akkal Majalla" panose="02000000000000000000" pitchFamily="2" charset="-78"/>
              </a:rPr>
              <a:t>:</a:t>
            </a:r>
          </a:p>
          <a:p>
            <a:pPr algn="justLow" rtl="1">
              <a:lnSpc>
                <a:spcPct val="115000"/>
              </a:lnSpc>
              <a:spcAft>
                <a:spcPts val="0"/>
              </a:spcAft>
            </a:pPr>
            <a:r>
              <a:rPr lang="ar-DZ" sz="28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akkal Majalla" panose="02000000000000000000" pitchFamily="2" charset="-78"/>
              </a:rPr>
              <a:t> جهاز </a:t>
            </a:r>
            <a:r>
              <a:rPr lang="ar-DZ" sz="28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akkal Majalla" panose="02000000000000000000" pitchFamily="2" charset="-78"/>
              </a:rPr>
              <a:t>الحاسوب عبارة عن مشغل الكتروني، قادر على أداء معالجات مختلفة</a:t>
            </a:r>
            <a:r>
              <a:rPr lang="ar-DZ" sz="28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akkal Majalla" panose="02000000000000000000" pitchFamily="2" charset="-78"/>
              </a:rPr>
              <a:t>، والتي </a:t>
            </a:r>
            <a:r>
              <a:rPr lang="ar-DZ" sz="28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akkal Majalla" panose="02000000000000000000" pitchFamily="2" charset="-78"/>
              </a:rPr>
              <a:t>تتضمن </a:t>
            </a:r>
            <a:r>
              <a:rPr lang="ar-DZ" sz="28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akkal Majalla" panose="02000000000000000000" pitchFamily="2" charset="-78"/>
              </a:rPr>
              <a:t>العديد </a:t>
            </a:r>
            <a:r>
              <a:rPr lang="ar-DZ" sz="28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akkal Majalla" panose="02000000000000000000" pitchFamily="2" charset="-78"/>
              </a:rPr>
              <a:t>من </a:t>
            </a:r>
            <a:r>
              <a:rPr lang="ar-DZ" sz="28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akkal Majalla" panose="02000000000000000000" pitchFamily="2" charset="-78"/>
              </a:rPr>
              <a:t>العمليات الحسابية والمنطقية </a:t>
            </a:r>
            <a:r>
              <a:rPr lang="ar-DZ" sz="28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akkal Majalla" panose="02000000000000000000" pitchFamily="2" charset="-78"/>
              </a:rPr>
              <a:t>بالاعتماد الكامل على مجموعة من </a:t>
            </a:r>
            <a:r>
              <a:rPr lang="ar-DZ" sz="28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akkal Majalla" panose="02000000000000000000" pitchFamily="2" charset="-78"/>
              </a:rPr>
              <a:t>التعليمات </a:t>
            </a:r>
            <a:r>
              <a:rPr lang="ar-DZ" sz="28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akkal Majalla" panose="02000000000000000000" pitchFamily="2" charset="-78"/>
              </a:rPr>
              <a:t>كالبرامج من أجل </a:t>
            </a:r>
            <a:r>
              <a:rPr lang="ar-DZ" sz="28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akkal Majalla" panose="02000000000000000000" pitchFamily="2" charset="-78"/>
              </a:rPr>
              <a:t>تخزين </a:t>
            </a:r>
            <a:r>
              <a:rPr lang="ar-DZ" sz="28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akkal Majalla" panose="02000000000000000000" pitchFamily="2" charset="-78"/>
              </a:rPr>
              <a:t>ومعالجة </a:t>
            </a:r>
            <a:r>
              <a:rPr lang="ar-DZ" sz="28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akkal Majalla" panose="02000000000000000000" pitchFamily="2" charset="-78"/>
              </a:rPr>
              <a:t>وتحويل البيانات </a:t>
            </a:r>
            <a:r>
              <a:rPr lang="ar-DZ" sz="28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akkal Majalla" panose="02000000000000000000" pitchFamily="2" charset="-78"/>
              </a:rPr>
              <a:t>إلى معلومات </a:t>
            </a:r>
            <a:r>
              <a:rPr lang="ar-DZ" sz="2800" b="1" dirty="0" smtClean="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akkal Majalla" panose="02000000000000000000" pitchFamily="2" charset="-78"/>
              </a:rPr>
              <a:t>مفيدة </a:t>
            </a:r>
            <a:r>
              <a:rPr lang="ar-DZ" sz="28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Sakkal Majalla" panose="02000000000000000000" pitchFamily="2" charset="-78"/>
              </a:rPr>
              <a:t>وقابلة للاستخدام حسب الحاجة والطلب.</a:t>
            </a:r>
            <a:endParaRPr lang="fr-FR"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385091669"/>
      </p:ext>
    </p:extLst>
  </p:cSld>
  <p:clrMapOvr>
    <a:masterClrMapping/>
  </p:clrMapOvr>
  <p:transition spd="med">
    <p:fade thruBlk="1"/>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980728"/>
            <a:ext cx="8316416" cy="2554545"/>
          </a:xfrm>
          <a:prstGeom prst="rect">
            <a:avLst/>
          </a:prstGeom>
        </p:spPr>
        <p:txBody>
          <a:bodyPr wrap="square">
            <a:spAutoFit/>
          </a:bodyPr>
          <a:lstStyle/>
          <a:p>
            <a:pPr algn="justLow" rtl="1">
              <a:buNone/>
            </a:pPr>
            <a:r>
              <a:rPr lang="fr-FR" sz="3200" b="1" dirty="0" smtClean="0">
                <a:latin typeface="Sakkal Majalla" panose="02000000000000000000" pitchFamily="2" charset="-78"/>
                <a:cs typeface="Sakkal Majalla" panose="02000000000000000000" pitchFamily="2" charset="-78"/>
              </a:rPr>
              <a:t>           </a:t>
            </a:r>
            <a:r>
              <a:rPr lang="ar-DZ" sz="3200" b="1" dirty="0" smtClean="0">
                <a:latin typeface="Sakkal Majalla" panose="02000000000000000000" pitchFamily="2" charset="-78"/>
                <a:cs typeface="Sakkal Majalla" panose="02000000000000000000" pitchFamily="2" charset="-78"/>
              </a:rPr>
              <a:t>وعليه </a:t>
            </a:r>
            <a:r>
              <a:rPr lang="ar-DZ" sz="3200" b="1" dirty="0">
                <a:latin typeface="Sakkal Majalla" panose="02000000000000000000" pitchFamily="2" charset="-78"/>
                <a:cs typeface="Sakkal Majalla" panose="02000000000000000000" pitchFamily="2" charset="-78"/>
              </a:rPr>
              <a:t>فتكنولوجيا الإعلام والاتصال تتضمن بصورة أساسية جمع المعلومات وتحليلها وتنظيمها وتخزينها واسترجاع ومن ثم بثها لخدمة الباحثين والمستفيدين مستعملين في ذلك مختلف الوسائل التكنولوجية بجميع أنواعها من حواسيب وانترنت، والتي تلعب دورا رياديا في جميع المعلومات وتوصيلها.</a:t>
            </a:r>
          </a:p>
        </p:txBody>
      </p:sp>
    </p:spTree>
    <p:extLst>
      <p:ext uri="{BB962C8B-B14F-4D97-AF65-F5344CB8AC3E}">
        <p14:creationId xmlns:p14="http://schemas.microsoft.com/office/powerpoint/2010/main" val="283016103"/>
      </p:ext>
    </p:extLst>
  </p:cSld>
  <p:clrMapOvr>
    <a:masterClrMapping/>
  </p:clrMapOvr>
  <p:transition spd="med">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948264" y="116632"/>
            <a:ext cx="1538484" cy="928694"/>
          </a:xfrm>
        </p:spPr>
        <p:txBody>
          <a:bodyPr/>
          <a:lstStyle/>
          <a:p>
            <a:pPr algn="r"/>
            <a:r>
              <a:rPr lang="ar-SA" sz="3600" dirty="0" smtClean="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خاتمة:</a:t>
            </a:r>
            <a:endParaRPr lang="fr-FR" sz="3600"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3" name="Espace réservé du contenu 2"/>
          <p:cNvSpPr>
            <a:spLocks noGrp="1"/>
          </p:cNvSpPr>
          <p:nvPr>
            <p:ph idx="1"/>
          </p:nvPr>
        </p:nvSpPr>
        <p:spPr>
          <a:xfrm>
            <a:off x="467544" y="854382"/>
            <a:ext cx="8280920" cy="4878874"/>
          </a:xfrm>
        </p:spPr>
        <p:txBody>
          <a:bodyPr/>
          <a:lstStyle/>
          <a:p>
            <a:pPr algn="justLow" rtl="1">
              <a:buNone/>
            </a:pP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ثورة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المعلومات والاتصالات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تبرز </a:t>
            </a:r>
            <a:r>
              <a:rPr lang="ar-DZ" sz="2800" b="1" dirty="0" err="1">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بدایات</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اختراع </a:t>
            </a:r>
            <a:r>
              <a:rPr lang="ar-DZ" sz="2800" b="1" dirty="0" err="1"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الحواسیب</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2800" b="1" dirty="0" err="1"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وتمیزت</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هذه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الحواسيب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بضخامة </a:t>
            </a:r>
            <a:r>
              <a:rPr lang="ar-DZ" sz="2800" b="1" dirty="0" err="1">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حجمھا</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وتعقد </a:t>
            </a:r>
            <a:r>
              <a:rPr lang="ar-DZ" sz="2800" b="1" dirty="0" err="1">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عملیاتھا</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إلا </a:t>
            </a:r>
            <a:r>
              <a:rPr lang="ar-DZ" sz="2800" b="1" dirty="0" err="1">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أنھا</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2800" b="1" dirty="0" err="1">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شھدت</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تطورات متلاحقة في قدرة المعالجة و </a:t>
            </a:r>
            <a:r>
              <a:rPr lang="ar-DZ" sz="2800" b="1" dirty="0" err="1">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التخزین</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وحتى في </a:t>
            </a:r>
            <a:r>
              <a:rPr lang="ar-DZ" sz="2800" b="1" dirty="0" err="1">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حجمھا</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2800" b="1" dirty="0" err="1"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ظھرت</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2800" b="1" dirty="0" err="1">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حواسیب</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بأشكالها وأنواعها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المختلفة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صغيرة،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متوسطة </a:t>
            </a:r>
            <a:r>
              <a:rPr lang="ar-DZ" sz="2800" b="1" dirty="0" err="1">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كبیرة</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وانتشرت بشكل </a:t>
            </a:r>
            <a:r>
              <a:rPr lang="ar-DZ" sz="2800" b="1" dirty="0" err="1">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كبیر</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في كل النواحي والمجالات، وذلك بفضل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تقنيات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الاتصال التي مكنت من </a:t>
            </a:r>
            <a:r>
              <a:rPr lang="ar-DZ" sz="2800" b="1" dirty="0" err="1">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توفیر</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خدمات الاستنساخ عن بعد، والتلفزة، </a:t>
            </a:r>
            <a:r>
              <a:rPr lang="ar-DZ" sz="2800" b="1" dirty="0" err="1">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والتلیماتیك</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2800" b="1" dirty="0" err="1"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وغیرھا</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من وسائل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وتقنيات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الاتصال هذه المرحلة اتسع استخدام شبكات المعلومات والتي أصبحت تغطي كل أرجاء العالم. </a:t>
            </a:r>
          </a:p>
          <a:p>
            <a:pPr algn="justLow" rtl="1">
              <a:buNone/>
            </a:pP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أظهرت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هذه المرحلة الترابط </a:t>
            </a:r>
            <a:r>
              <a:rPr lang="ar-DZ" sz="2800" b="1" dirty="0" err="1"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الھائل</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ما </a:t>
            </a:r>
            <a:r>
              <a:rPr lang="ar-DZ" sz="2800" b="1" dirty="0" err="1">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بین</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تكنولوجيا الحواسيب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المتطورة و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تكنولوجيا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الاتصالات مختلفة الأنواع و الاتجاهات والتي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بدورها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حققت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إمكانية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تناقل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كميات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هائلة من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البيانات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والمعلومات عبر مسافات </a:t>
            </a:r>
            <a:r>
              <a:rPr lang="ar-DZ" sz="2800" b="1" dirty="0" smtClean="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جغرافية </a:t>
            </a:r>
            <a:r>
              <a:rPr lang="ar-DZ" sz="28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هائلة وبسرعة فائقة</a:t>
            </a:r>
          </a:p>
        </p:txBody>
      </p:sp>
    </p:spTree>
  </p:cSld>
  <p:clrMapOvr>
    <a:masterClrMapping/>
  </p:clrMapOvr>
  <p:transition spd="med">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wipe(down)">
                                      <p:cBhvr>
                                        <p:cTn id="25" dur="580">
                                          <p:stCondLst>
                                            <p:cond delay="0"/>
                                          </p:stCondLst>
                                        </p:cTn>
                                        <p:tgtEl>
                                          <p:spTgt spid="3">
                                            <p:txEl>
                                              <p:pRg st="0" end="0"/>
                                            </p:txEl>
                                          </p:spTgt>
                                        </p:tgtEl>
                                      </p:cBhvr>
                                    </p:animEffect>
                                    <p:anim calcmode="lin" valueType="num">
                                      <p:cBhvr>
                                        <p:cTn id="26"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31" dur="26">
                                          <p:stCondLst>
                                            <p:cond delay="650"/>
                                          </p:stCondLst>
                                        </p:cTn>
                                        <p:tgtEl>
                                          <p:spTgt spid="3">
                                            <p:txEl>
                                              <p:pRg st="0" end="0"/>
                                            </p:txEl>
                                          </p:spTgt>
                                        </p:tgtEl>
                                      </p:cBhvr>
                                      <p:to x="100000" y="60000"/>
                                    </p:animScale>
                                    <p:animScale>
                                      <p:cBhvr>
                                        <p:cTn id="32" dur="166" decel="50000">
                                          <p:stCondLst>
                                            <p:cond delay="676"/>
                                          </p:stCondLst>
                                        </p:cTn>
                                        <p:tgtEl>
                                          <p:spTgt spid="3">
                                            <p:txEl>
                                              <p:pRg st="0" end="0"/>
                                            </p:txEl>
                                          </p:spTgt>
                                        </p:tgtEl>
                                      </p:cBhvr>
                                      <p:to x="100000" y="100000"/>
                                    </p:animScale>
                                    <p:animScale>
                                      <p:cBhvr>
                                        <p:cTn id="33" dur="26">
                                          <p:stCondLst>
                                            <p:cond delay="1312"/>
                                          </p:stCondLst>
                                        </p:cTn>
                                        <p:tgtEl>
                                          <p:spTgt spid="3">
                                            <p:txEl>
                                              <p:pRg st="0" end="0"/>
                                            </p:txEl>
                                          </p:spTgt>
                                        </p:tgtEl>
                                      </p:cBhvr>
                                      <p:to x="100000" y="80000"/>
                                    </p:animScale>
                                    <p:animScale>
                                      <p:cBhvr>
                                        <p:cTn id="34" dur="166" decel="50000">
                                          <p:stCondLst>
                                            <p:cond delay="1338"/>
                                          </p:stCondLst>
                                        </p:cTn>
                                        <p:tgtEl>
                                          <p:spTgt spid="3">
                                            <p:txEl>
                                              <p:pRg st="0" end="0"/>
                                            </p:txEl>
                                          </p:spTgt>
                                        </p:tgtEl>
                                      </p:cBhvr>
                                      <p:to x="100000" y="100000"/>
                                    </p:animScale>
                                    <p:animScale>
                                      <p:cBhvr>
                                        <p:cTn id="35" dur="26">
                                          <p:stCondLst>
                                            <p:cond delay="1642"/>
                                          </p:stCondLst>
                                        </p:cTn>
                                        <p:tgtEl>
                                          <p:spTgt spid="3">
                                            <p:txEl>
                                              <p:pRg st="0" end="0"/>
                                            </p:txEl>
                                          </p:spTgt>
                                        </p:tgtEl>
                                      </p:cBhvr>
                                      <p:to x="100000" y="90000"/>
                                    </p:animScale>
                                    <p:animScale>
                                      <p:cBhvr>
                                        <p:cTn id="36" dur="166" decel="50000">
                                          <p:stCondLst>
                                            <p:cond delay="1668"/>
                                          </p:stCondLst>
                                        </p:cTn>
                                        <p:tgtEl>
                                          <p:spTgt spid="3">
                                            <p:txEl>
                                              <p:pRg st="0" end="0"/>
                                            </p:txEl>
                                          </p:spTgt>
                                        </p:tgtEl>
                                      </p:cBhvr>
                                      <p:to x="100000" y="100000"/>
                                    </p:animScale>
                                    <p:animScale>
                                      <p:cBhvr>
                                        <p:cTn id="37" dur="26">
                                          <p:stCondLst>
                                            <p:cond delay="1808"/>
                                          </p:stCondLst>
                                        </p:cTn>
                                        <p:tgtEl>
                                          <p:spTgt spid="3">
                                            <p:txEl>
                                              <p:pRg st="0" end="0"/>
                                            </p:txEl>
                                          </p:spTgt>
                                        </p:tgtEl>
                                      </p:cBhvr>
                                      <p:to x="100000" y="95000"/>
                                    </p:animScale>
                                    <p:animScale>
                                      <p:cBhvr>
                                        <p:cTn id="38" dur="166" decel="50000">
                                          <p:stCondLst>
                                            <p:cond delay="1834"/>
                                          </p:stCondLst>
                                        </p:cTn>
                                        <p:tgtEl>
                                          <p:spTgt spid="3">
                                            <p:txEl>
                                              <p:pRg st="0" end="0"/>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3">
                                            <p:txEl>
                                              <p:pRg st="1" end="1"/>
                                            </p:txEl>
                                          </p:spTgt>
                                        </p:tgtEl>
                                        <p:attrNameLst>
                                          <p:attrName>style.visibility</p:attrName>
                                        </p:attrNameLst>
                                      </p:cBhvr>
                                      <p:to>
                                        <p:strVal val="visible"/>
                                      </p:to>
                                    </p:set>
                                    <p:animEffect transition="in" filter="wipe(down)">
                                      <p:cBhvr>
                                        <p:cTn id="43" dur="580">
                                          <p:stCondLst>
                                            <p:cond delay="0"/>
                                          </p:stCondLst>
                                        </p:cTn>
                                        <p:tgtEl>
                                          <p:spTgt spid="3">
                                            <p:txEl>
                                              <p:pRg st="1" end="1"/>
                                            </p:txEl>
                                          </p:spTgt>
                                        </p:tgtEl>
                                      </p:cBhvr>
                                    </p:animEffect>
                                    <p:anim calcmode="lin" valueType="num">
                                      <p:cBhvr>
                                        <p:cTn id="44"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9" dur="26">
                                          <p:stCondLst>
                                            <p:cond delay="650"/>
                                          </p:stCondLst>
                                        </p:cTn>
                                        <p:tgtEl>
                                          <p:spTgt spid="3">
                                            <p:txEl>
                                              <p:pRg st="1" end="1"/>
                                            </p:txEl>
                                          </p:spTgt>
                                        </p:tgtEl>
                                      </p:cBhvr>
                                      <p:to x="100000" y="60000"/>
                                    </p:animScale>
                                    <p:animScale>
                                      <p:cBhvr>
                                        <p:cTn id="50" dur="166" decel="50000">
                                          <p:stCondLst>
                                            <p:cond delay="676"/>
                                          </p:stCondLst>
                                        </p:cTn>
                                        <p:tgtEl>
                                          <p:spTgt spid="3">
                                            <p:txEl>
                                              <p:pRg st="1" end="1"/>
                                            </p:txEl>
                                          </p:spTgt>
                                        </p:tgtEl>
                                      </p:cBhvr>
                                      <p:to x="100000" y="100000"/>
                                    </p:animScale>
                                    <p:animScale>
                                      <p:cBhvr>
                                        <p:cTn id="51" dur="26">
                                          <p:stCondLst>
                                            <p:cond delay="1312"/>
                                          </p:stCondLst>
                                        </p:cTn>
                                        <p:tgtEl>
                                          <p:spTgt spid="3">
                                            <p:txEl>
                                              <p:pRg st="1" end="1"/>
                                            </p:txEl>
                                          </p:spTgt>
                                        </p:tgtEl>
                                      </p:cBhvr>
                                      <p:to x="100000" y="80000"/>
                                    </p:animScale>
                                    <p:animScale>
                                      <p:cBhvr>
                                        <p:cTn id="52" dur="166" decel="50000">
                                          <p:stCondLst>
                                            <p:cond delay="1338"/>
                                          </p:stCondLst>
                                        </p:cTn>
                                        <p:tgtEl>
                                          <p:spTgt spid="3">
                                            <p:txEl>
                                              <p:pRg st="1" end="1"/>
                                            </p:txEl>
                                          </p:spTgt>
                                        </p:tgtEl>
                                      </p:cBhvr>
                                      <p:to x="100000" y="100000"/>
                                    </p:animScale>
                                    <p:animScale>
                                      <p:cBhvr>
                                        <p:cTn id="53" dur="26">
                                          <p:stCondLst>
                                            <p:cond delay="1642"/>
                                          </p:stCondLst>
                                        </p:cTn>
                                        <p:tgtEl>
                                          <p:spTgt spid="3">
                                            <p:txEl>
                                              <p:pRg st="1" end="1"/>
                                            </p:txEl>
                                          </p:spTgt>
                                        </p:tgtEl>
                                      </p:cBhvr>
                                      <p:to x="100000" y="90000"/>
                                    </p:animScale>
                                    <p:animScale>
                                      <p:cBhvr>
                                        <p:cTn id="54" dur="166" decel="50000">
                                          <p:stCondLst>
                                            <p:cond delay="1668"/>
                                          </p:stCondLst>
                                        </p:cTn>
                                        <p:tgtEl>
                                          <p:spTgt spid="3">
                                            <p:txEl>
                                              <p:pRg st="1" end="1"/>
                                            </p:txEl>
                                          </p:spTgt>
                                        </p:tgtEl>
                                      </p:cBhvr>
                                      <p:to x="100000" y="100000"/>
                                    </p:animScale>
                                    <p:animScale>
                                      <p:cBhvr>
                                        <p:cTn id="55" dur="26">
                                          <p:stCondLst>
                                            <p:cond delay="1808"/>
                                          </p:stCondLst>
                                        </p:cTn>
                                        <p:tgtEl>
                                          <p:spTgt spid="3">
                                            <p:txEl>
                                              <p:pRg st="1" end="1"/>
                                            </p:txEl>
                                          </p:spTgt>
                                        </p:tgtEl>
                                      </p:cBhvr>
                                      <p:to x="100000" y="95000"/>
                                    </p:animScale>
                                    <p:animScale>
                                      <p:cBhvr>
                                        <p:cTn id="56" dur="166" decel="50000">
                                          <p:stCondLst>
                                            <p:cond delay="1834"/>
                                          </p:stCondLst>
                                        </p:cTn>
                                        <p:tgtEl>
                                          <p:spTgt spid="3">
                                            <p:txEl>
                                              <p:pRg st="1" end="1"/>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Thème5">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Thème5</Template>
  <TotalTime>7551</TotalTime>
  <Words>561</Words>
  <Application>Microsoft Office PowerPoint</Application>
  <PresentationFormat>Affichage à l'écran (4:3)</PresentationFormat>
  <Paragraphs>28</Paragraphs>
  <Slides>10</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10</vt:i4>
      </vt:variant>
    </vt:vector>
  </HeadingPairs>
  <TitlesOfParts>
    <vt:vector size="16" baseType="lpstr">
      <vt:lpstr>Arial</vt:lpstr>
      <vt:lpstr>Calibri</vt:lpstr>
      <vt:lpstr>Estrangelo Edessa</vt:lpstr>
      <vt:lpstr>Sakkal Majalla</vt:lpstr>
      <vt:lpstr>Times New Roman</vt:lpstr>
      <vt:lpstr>Thème5</vt:lpstr>
      <vt:lpstr>جامعة محمد بوضياف المسيلة كلية العلوم الإنسانية والإجتماعية قسم علوم الإعلام والإتصال السنة الثانية ليسانس  محاضرة تحت عنوان</vt:lpstr>
      <vt:lpstr>مقدمة:</vt:lpstr>
      <vt:lpstr>ماهية تكنولوجيا الإعلام والإتصال:</vt:lpstr>
      <vt:lpstr>Présentation PowerPoint</vt:lpstr>
      <vt:lpstr>Présentation PowerPoint</vt:lpstr>
      <vt:lpstr>Présentation PowerPoint</vt:lpstr>
      <vt:lpstr>Présentation PowerPoint</vt:lpstr>
      <vt:lpstr>Présentation PowerPoint</vt:lpstr>
      <vt:lpstr>خاتمة:</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الجمهورية الجزائرية الديمقراطية الشعبية وزارة التعليم العالي و البحث العلمي جامعة وهران كلية العلوم الإنسانية و الحضارة الإسلامية قسم علم المكتبات و العلوم الوثائقية ماجستير علم المكتبات والعلوم الوثائقية</dc:title>
  <dc:creator>PC</dc:creator>
  <cp:lastModifiedBy>sms</cp:lastModifiedBy>
  <cp:revision>226</cp:revision>
  <dcterms:created xsi:type="dcterms:W3CDTF">2013-02-14T20:44:20Z</dcterms:created>
  <dcterms:modified xsi:type="dcterms:W3CDTF">2024-11-14T11:18:06Z</dcterms:modified>
</cp:coreProperties>
</file>