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6" r:id="rId5"/>
    <p:sldId id="308" r:id="rId6"/>
    <p:sldId id="310" r:id="rId7"/>
    <p:sldId id="309" r:id="rId8"/>
    <p:sldId id="316" r:id="rId9"/>
    <p:sldId id="311" r:id="rId10"/>
    <p:sldId id="317" r:id="rId11"/>
    <p:sldId id="312" r:id="rId12"/>
    <p:sldId id="313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ar-DZ" dirty="0"/>
            <a:t>بحث استكشافي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ar-DZ" dirty="0"/>
            <a:t>بحث وصفي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ar-DZ" dirty="0"/>
            <a:t>بحث سببي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ar-DZ" dirty="0"/>
            <a:t>بحث كمي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ar-DZ" dirty="0"/>
            <a:t>بحث كيفي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2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2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2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DZ" sz="4000" kern="1200" dirty="0"/>
            <a:t>بحث استكشافي</a:t>
          </a:r>
          <a:endParaRPr lang="en-US" sz="4000" kern="1200" dirty="0"/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DZ" sz="4000" kern="1200" dirty="0"/>
            <a:t>بحث وصفي</a:t>
          </a:r>
          <a:endParaRPr lang="en-US" sz="4000" kern="1200" dirty="0"/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DZ" sz="4000" kern="1200" dirty="0"/>
            <a:t>بحث سببي</a:t>
          </a:r>
          <a:endParaRPr lang="en-US" sz="4000" kern="1200" dirty="0"/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1816199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228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111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DZ" sz="4400" kern="1200" dirty="0"/>
            <a:t>بحث كمي</a:t>
          </a:r>
          <a:endParaRPr lang="en-US" sz="4400" kern="1200" dirty="0"/>
        </a:p>
      </dsp:txBody>
      <dsp:txXfrm>
        <a:off x="1114199" y="2973040"/>
        <a:ext cx="3600000" cy="720000"/>
      </dsp:txXfrm>
    </dsp:sp>
    <dsp:sp modelId="{543C18BC-1989-44B2-9862-C670C61D3452}">
      <dsp:nvSpPr>
        <dsp:cNvPr id="0" name=""/>
        <dsp:cNvSpPr/>
      </dsp:nvSpPr>
      <dsp:spPr>
        <a:xfrm>
          <a:off x="6046199" y="9303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651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534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DZ" sz="4400" kern="1200" dirty="0"/>
            <a:t>بحث كيفي</a:t>
          </a:r>
          <a:endParaRPr lang="en-US" sz="4400" kern="1200" dirty="0"/>
        </a:p>
      </dsp:txBody>
      <dsp:txXfrm>
        <a:off x="5344199" y="297304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3B1C-D7A7-4FDB-8823-A9F250927303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3756-A5D6-4C1A-B3DD-B2DB622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D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تستكشف البحوث الاستكشافية ظاهرة لتحديد المفاهيم والمعاني والحقائق المكونة لها، </a:t>
            </a:r>
            <a:r>
              <a:rPr lang="ar-DZ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أوتحديد</a:t>
            </a:r>
            <a:r>
              <a:rPr lang="ar-D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حدود المشكلة وطبيعتها والحلول الممكنة. </a:t>
            </a:r>
          </a:p>
          <a:p>
            <a:pPr algn="r" rtl="1"/>
            <a:r>
              <a:rPr lang="ar-D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تستهدف البحوث الوصفية توصيف مجتمع أو ظاهرة ما، وتركز على الملاحظة ووصف خصائص موضوع البحث سواء كان مؤسسة أو فرد أو حادثة. </a:t>
            </a:r>
          </a:p>
          <a:p>
            <a:pPr algn="r" rtl="1"/>
            <a:r>
              <a:rPr lang="ar-D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الهدف في هذه البحوث هو اختبار وقياس العلاقة السببية بين متغيرات.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756-A5D6-4C1A-B3DD-B2DB622C2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D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البحث الكيفي هو الذي لا تعتمد على البيانات الرقمية وإنما تستخدم تقنيات كيفية.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البحث الكمي يستهدف قياس متغيرات ما والعلاقات بينها، وتستخدم البيانات الرقمية والتحليل الاحصائي والرياضي، وتعتمد على عينات كبيرة من أجل الحصول على نتائج موضوعية قابلة للتعميم على المجتمع المستهدف.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756-A5D6-4C1A-B3DD-B2DB622C2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77" y="799963"/>
            <a:ext cx="4813072" cy="3494791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dirty="0"/>
              <a:t>الفصل 1. أساسيات البحث الاستقصائي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000" y="4455621"/>
            <a:ext cx="4464174" cy="1238616"/>
          </a:xfrm>
        </p:spPr>
        <p:txBody>
          <a:bodyPr>
            <a:normAutofit/>
          </a:bodyPr>
          <a:lstStyle/>
          <a:p>
            <a:pPr algn="r" rtl="1"/>
            <a:r>
              <a:rPr lang="ar-DZ" dirty="0"/>
              <a:t>المحاضرة والتمارين</a:t>
            </a:r>
          </a:p>
          <a:p>
            <a:pPr algn="r" rtl="1"/>
            <a:r>
              <a:rPr lang="ar-DZ" dirty="0"/>
              <a:t>صالح بوعبد الله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D95A-0765-8E9C-F127-0456FC42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سلسلة 1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AE1F99-5C35-DB44-AC8F-99FB324DE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3042"/>
              </p:ext>
            </p:extLst>
          </p:nvPr>
        </p:nvGraphicFramePr>
        <p:xfrm>
          <a:off x="909290" y="2855742"/>
          <a:ext cx="10281769" cy="289794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184239">
                  <a:extLst>
                    <a:ext uri="{9D8B030D-6E8A-4147-A177-3AD203B41FA5}">
                      <a16:colId xmlns:a16="http://schemas.microsoft.com/office/drawing/2014/main" val="3947442891"/>
                    </a:ext>
                  </a:extLst>
                </a:gridCol>
                <a:gridCol w="1998833">
                  <a:extLst>
                    <a:ext uri="{9D8B030D-6E8A-4147-A177-3AD203B41FA5}">
                      <a16:colId xmlns:a16="http://schemas.microsoft.com/office/drawing/2014/main" val="4132747526"/>
                    </a:ext>
                  </a:extLst>
                </a:gridCol>
                <a:gridCol w="1596191">
                  <a:extLst>
                    <a:ext uri="{9D8B030D-6E8A-4147-A177-3AD203B41FA5}">
                      <a16:colId xmlns:a16="http://schemas.microsoft.com/office/drawing/2014/main" val="3351902604"/>
                    </a:ext>
                  </a:extLst>
                </a:gridCol>
                <a:gridCol w="1502506">
                  <a:extLst>
                    <a:ext uri="{9D8B030D-6E8A-4147-A177-3AD203B41FA5}">
                      <a16:colId xmlns:a16="http://schemas.microsoft.com/office/drawing/2014/main" val="3868956059"/>
                    </a:ext>
                  </a:extLst>
                </a:gridCol>
              </a:tblGrid>
              <a:tr h="45760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800" kern="100" dirty="0">
                          <a:solidFill>
                            <a:schemeClr val="tx2"/>
                          </a:solidFill>
                          <a:effectLst/>
                        </a:rPr>
                        <a:t>البحث الاستكشافي</a:t>
                      </a:r>
                      <a:endParaRPr lang="en-US" sz="18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800" kern="100" dirty="0">
                          <a:solidFill>
                            <a:schemeClr val="tx2"/>
                          </a:solidFill>
                          <a:effectLst/>
                        </a:rPr>
                        <a:t>البحث الوصفي</a:t>
                      </a:r>
                      <a:endParaRPr lang="en-US" sz="18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800" kern="100" dirty="0">
                          <a:solidFill>
                            <a:schemeClr val="tx2"/>
                          </a:solidFill>
                          <a:effectLst/>
                        </a:rPr>
                        <a:t>البحث السببي</a:t>
                      </a:r>
                      <a:endParaRPr lang="en-US" sz="18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316495"/>
                  </a:ext>
                </a:extLst>
              </a:tr>
              <a:tr h="40672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درجة الابهام في إشكالية البحث (غامضة/معرفة جزئيا/واضحة)</a:t>
                      </a:r>
                      <a:endParaRPr lang="en-US" sz="16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358857"/>
                  </a:ext>
                </a:extLst>
              </a:tr>
              <a:tr h="40672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التصريح الرئيسي للبحث (أسئلة بحث/فرضيات)</a:t>
                      </a:r>
                      <a:endParaRPr lang="en-US" sz="16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646104"/>
                  </a:ext>
                </a:extLst>
              </a:tr>
              <a:tr h="40672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تنظيم خطوات البحث (غير </a:t>
                      </a:r>
                      <a:r>
                        <a:rPr lang="ar-DZ" sz="1600" kern="100" dirty="0" err="1">
                          <a:solidFill>
                            <a:schemeClr val="tx2"/>
                          </a:solidFill>
                          <a:effectLst/>
                        </a:rPr>
                        <a:t>مهيكل</a:t>
                      </a: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/</a:t>
                      </a:r>
                      <a:r>
                        <a:rPr lang="ar-DZ" sz="1600" kern="100" dirty="0" err="1">
                          <a:solidFill>
                            <a:schemeClr val="tx2"/>
                          </a:solidFill>
                          <a:effectLst/>
                        </a:rPr>
                        <a:t>مهيكل</a:t>
                      </a: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/ </a:t>
                      </a:r>
                      <a:r>
                        <a:rPr lang="ar-DZ" sz="1600" kern="100" dirty="0" err="1">
                          <a:solidFill>
                            <a:schemeClr val="tx2"/>
                          </a:solidFill>
                          <a:effectLst/>
                        </a:rPr>
                        <a:t>مهيكل</a:t>
                      </a: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 تماما)</a:t>
                      </a:r>
                      <a:endParaRPr lang="en-US" sz="16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172688"/>
                  </a:ext>
                </a:extLst>
              </a:tr>
              <a:tr h="40672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درجة الأسبقية الزمنية (أولية/متأخرة/نهائية)</a:t>
                      </a:r>
                      <a:endParaRPr lang="en-US" sz="16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311136"/>
                  </a:ext>
                </a:extLst>
              </a:tr>
              <a:tr h="40672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طبيعة النتائج (استكشافية/أحيانا تأكيدية/تأكيدية)</a:t>
                      </a:r>
                      <a:endParaRPr lang="en-US" sz="16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340958"/>
                  </a:ext>
                </a:extLst>
              </a:tr>
              <a:tr h="40672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600" kern="100" dirty="0">
                          <a:solidFill>
                            <a:schemeClr val="tx2"/>
                          </a:solidFill>
                          <a:effectLst/>
                        </a:rPr>
                        <a:t>نهائية النتائج (تحتاج مزيد بحث/غالبا تحتاج مزيد بحث/ غالبا نهائية)</a:t>
                      </a:r>
                      <a:endParaRPr lang="en-US" sz="16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DZ" sz="11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83348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B99EA8D-C039-C819-D168-D54091AD6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252" y="1986989"/>
            <a:ext cx="873645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altLang="en-US" sz="20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التمرين 5.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أكمل الجدول التالي للتفريق بين البحث الاستكشافي، الوصفي والسببي (الأعمدة).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3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1E73-4D9D-E11B-ED41-1267F621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سلسلة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A6F7-2D7F-01E9-699D-9E6B5743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07000"/>
              </a:lnSpc>
              <a:spcBef>
                <a:spcPts val="200"/>
              </a:spcBef>
            </a:pPr>
            <a:r>
              <a:rPr lang="ar-DZ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التمرين 6</a:t>
            </a:r>
            <a:endParaRPr lang="en-US" sz="18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أذكر بعض قواعد البيانات الوطنية والدولية التي تتيح بيانات عن حالة الاقتصاد في البلد وعالميا.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أذكر أنواع البيانات التي يمكن الحصول عليها منها.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4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r" rtl="1"/>
            <a:r>
              <a:rPr lang="ar-DZ" dirty="0"/>
              <a:t>أنواع البحث الاستقصائي بحسب الهدف</a:t>
            </a:r>
            <a:endParaRPr lang="en-US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85055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336D-FF11-DF26-384C-1A6AF0540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A23-A7B4-B408-2DBA-5A8EFB61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r" rtl="1"/>
            <a:r>
              <a:rPr lang="ar-DZ" dirty="0"/>
              <a:t>أنواع البحث الاستقصائي بحسب الأدوات المستخدمة</a:t>
            </a:r>
            <a:endParaRPr lang="en-US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D231715C-DFE6-ADFD-FF38-2D1A76843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800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29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4B3D-320D-BC79-0AE2-F20D6CFB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دراسة العلاقة السببية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06D8-C5B0-212D-1DC2-BE9FE6ED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/>
              <a:t>درجات العلاقة السببية: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dirty="0"/>
              <a:t>سببية مطلقة: السبب ضروري وكافي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dirty="0"/>
              <a:t>سببية شرطية: السبب ضروري لكن غير كافي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dirty="0"/>
              <a:t>سببية مساهمة: السبب غير ضروري وغير كافي</a:t>
            </a:r>
          </a:p>
        </p:txBody>
      </p:sp>
    </p:spTree>
    <p:extLst>
      <p:ext uri="{BB962C8B-B14F-4D97-AF65-F5344CB8AC3E}">
        <p14:creationId xmlns:p14="http://schemas.microsoft.com/office/powerpoint/2010/main" val="56978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F2FA-C4D9-F05A-6CF1-496C4BAF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دراسة العلاقة السببية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2871-0C1E-E0E7-CB50-88FAFA6F8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شروط وجود العلاقة السببية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dirty="0"/>
              <a:t>الترتيب الزمني: السبب قبل النتيجة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dirty="0"/>
              <a:t>التباين: كلا المتغيرتين تتغيران معا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dirty="0"/>
              <a:t>العلاقة غير وهمية: العلاقة ليست إحصائية فقط وإنما هناك سببية حقيقية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9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BB4E-E6D7-1B96-1189-598D070B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سلسلة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4AFF-5591-D5A9-7EF6-8E4F277B265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 rtl="1">
              <a:lnSpc>
                <a:spcPct val="107000"/>
              </a:lnSpc>
              <a:spcBef>
                <a:spcPts val="200"/>
              </a:spcBef>
            </a:pPr>
            <a:r>
              <a:rPr lang="ar-DZ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التمرين 1</a:t>
            </a:r>
            <a:endParaRPr lang="en-US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عرف البحث الكمي والبحث الكيفي.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يعتمد البحث الاستكشافي بقوة تقنيات البحث الكيفي؟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يعتمد تصميم البحث السببي على تقنيات البحث الكمي؟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ماهي التوجهات الرئيسية للبحث الكيفي؟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BADD97-EC49-2C6A-0A23-A337B1DD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سلسلة 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FF717-F7E5-8414-4967-FD88C1DFD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lnSpc>
                <a:spcPct val="107000"/>
              </a:lnSpc>
              <a:spcBef>
                <a:spcPts val="200"/>
              </a:spcBef>
            </a:pPr>
            <a:r>
              <a:rPr lang="ar-DZ" sz="2800" b="1" kern="10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تمرين 2</a:t>
            </a: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كل من الحالات التالية بين نوع الدراسة الملائمة كمية أم نوعية: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مؤسسة تريد الدخول إلى سوق جديدة، وتريد معرفة تفضيلات المستهلك في تلك السوق والفرص الممكنة.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مدير مؤسسة يريد دراسة مشكلات له في التسيير واقتراح بعض الحلول لتحسين فعالية إدارة المؤسسة.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مدير الموارد البشرية يفترض أن ضعف معنويات العاملين هو سبب مشكلات المؤسسة الإنتاجية، ويريد التحقق من ذلك.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مدير إنتاج يريد إقتراح منتج جديد ويريد تحديد الخصائص التي تجلب المستهلك.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شركة إشهارية تريد تحديد رمزية عناصر إشهار جديد والمعاني التي يتم التركيز عليها.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مدير التسويق يريد صياغة أسماء لفروع جديدة للشركة.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0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089E-B60A-D040-0DFF-D09D4B32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سلسلة 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DD4CB-5222-F007-99F5-D14EBB9F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07000"/>
              </a:lnSpc>
              <a:spcBef>
                <a:spcPts val="200"/>
              </a:spcBef>
            </a:pPr>
            <a:r>
              <a:rPr lang="ar-DZ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التمرين 3</a:t>
            </a:r>
            <a:endParaRPr lang="en-US" sz="18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لديك الاستبيان التالي. حدد لكل بند هل يعتبر كمي أم كيفي: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 من 1 إلى 7 عبء العمل الذي تتحمله في وظيفتك،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 من 1 إلى 7 مدى تعاون الزملاء معك في العمل،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 من 1 إلى 7 مدى القلق المرتبط بالعمل في وظيفتك،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 من 1 إلى 7 مدى استعداد رب العمل لتقبل أخطاءك.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الاقتراحات التي يمكنك تقديمها لتخفيف ضغط العمل في مؤسستك: .......................................................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0B74-65E9-FD5B-CD20-4EED5693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سلسلة 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FFF21-3205-452C-7A2F-A3321CDFD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6113" y="2120900"/>
            <a:ext cx="5010183" cy="37481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 rtl="1">
              <a:lnSpc>
                <a:spcPct val="107000"/>
              </a:lnSpc>
              <a:spcBef>
                <a:spcPts val="200"/>
              </a:spcBef>
            </a:pPr>
            <a:r>
              <a:rPr lang="ar-DZ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التمرين 4</a:t>
            </a:r>
            <a:endParaRPr lang="en-US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المسائل التالية ماهي التي تلائم البحث الاستكشافي، الوصفي، السببي: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مبيعاتها في انخفاض بدون سبب ظاهر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ماهي تفضيلات المستهلك بخصوص التعليب؟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يشترى المستهلك أكثر إذا غيرنا التعليب إلى نوع أكثر صلابة؟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4B31A4-3855-6B58-8208-ADFEC4CD2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0672" y="2120900"/>
            <a:ext cx="5125328" cy="374819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الوجبات التي يفضلها المستهلك؟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السمات المهمة التي يطلبها الزبائن أكثر في الوجبات؟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يقرر الزبون أي منتج يشتري؟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 من الإشهارين سيكون أكثر فعالية؟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D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يجعل نقطة بيع ما أكثر فعالية من غيرها؟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055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{D5438A0D-42FB-4AC9-90A4-CC8761F4BCFE}tf11437505_win32</Template>
  <TotalTime>61</TotalTime>
  <Words>639</Words>
  <Application>Microsoft Office PowerPoint</Application>
  <PresentationFormat>Widescreen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Georgia Pro Cond Light</vt:lpstr>
      <vt:lpstr>Speak Pro</vt:lpstr>
      <vt:lpstr>Symbol</vt:lpstr>
      <vt:lpstr>Wingdings</vt:lpstr>
      <vt:lpstr>RetrospectVTI</vt:lpstr>
      <vt:lpstr>الفصل 1. أساسيات البحث الاستقصائي</vt:lpstr>
      <vt:lpstr>أنواع البحث الاستقصائي بحسب الهدف</vt:lpstr>
      <vt:lpstr>أنواع البحث الاستقصائي بحسب الأدوات المستخدمة</vt:lpstr>
      <vt:lpstr>دراسة العلاقة السببية</vt:lpstr>
      <vt:lpstr>دراسة العلاقة السببية</vt:lpstr>
      <vt:lpstr>سلسلة 1</vt:lpstr>
      <vt:lpstr>سلسلة 1</vt:lpstr>
      <vt:lpstr>سلسلة 1</vt:lpstr>
      <vt:lpstr>سلسلة 1</vt:lpstr>
      <vt:lpstr>سلسلة 1</vt:lpstr>
      <vt:lpstr>سلسلة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BOUABDALLAH Salah</dc:creator>
  <cp:lastModifiedBy>BOUABDALLAH Salah</cp:lastModifiedBy>
  <cp:revision>2</cp:revision>
  <dcterms:created xsi:type="dcterms:W3CDTF">2024-10-26T12:30:19Z</dcterms:created>
  <dcterms:modified xsi:type="dcterms:W3CDTF">2024-10-26T13:32:05Z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