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84" r:id="rId5"/>
    <p:sldId id="282" r:id="rId6"/>
    <p:sldId id="320" r:id="rId7"/>
    <p:sldId id="273" r:id="rId8"/>
    <p:sldId id="304" r:id="rId9"/>
    <p:sldId id="285" r:id="rId10"/>
    <p:sldId id="286" r:id="rId11"/>
    <p:sldId id="288" r:id="rId12"/>
    <p:sldId id="289" r:id="rId13"/>
    <p:sldId id="306" r:id="rId14"/>
    <p:sldId id="290" r:id="rId15"/>
    <p:sldId id="291" r:id="rId16"/>
    <p:sldId id="307" r:id="rId17"/>
    <p:sldId id="292" r:id="rId18"/>
    <p:sldId id="308" r:id="rId19"/>
    <p:sldId id="293" r:id="rId20"/>
    <p:sldId id="309" r:id="rId21"/>
    <p:sldId id="310" r:id="rId22"/>
    <p:sldId id="295" r:id="rId23"/>
    <p:sldId id="311" r:id="rId24"/>
    <p:sldId id="297" r:id="rId25"/>
    <p:sldId id="312" r:id="rId26"/>
    <p:sldId id="313" r:id="rId27"/>
    <p:sldId id="315" r:id="rId28"/>
    <p:sldId id="299" r:id="rId29"/>
    <p:sldId id="316" r:id="rId30"/>
    <p:sldId id="317" r:id="rId31"/>
    <p:sldId id="265" r:id="rId32"/>
    <p:sldId id="274" r:id="rId33"/>
    <p:sldId id="277"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oussama20@gmail.com" initials="b" lastIdx="1" clrIdx="0">
    <p:extLst>
      <p:ext uri="{19B8F6BF-5375-455C-9EA6-DF929625EA0E}">
        <p15:presenceInfo xmlns:p15="http://schemas.microsoft.com/office/powerpoint/2012/main" userId="f5621cf4616112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1132"/>
    <a:srgbClr val="FF9933"/>
    <a:srgbClr val="420042"/>
    <a:srgbClr val="66FFCC"/>
    <a:srgbClr val="A40033"/>
    <a:srgbClr val="D00000"/>
    <a:srgbClr val="660066"/>
    <a:srgbClr val="D60093"/>
    <a:srgbClr val="001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2E834-BD02-4869-A32D-136CF7F295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344E1E0-D7B5-4B16-B9B0-112D83433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09E6C2C-6EEC-456A-9C1E-FE3EC5814F13}"/>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5" name="Espace réservé du pied de page 4">
            <a:extLst>
              <a:ext uri="{FF2B5EF4-FFF2-40B4-BE49-F238E27FC236}">
                <a16:creationId xmlns:a16="http://schemas.microsoft.com/office/drawing/2014/main" id="{F6CD6CE6-A5CD-4109-9ED3-15BBA7AD3A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8902FB-BE74-4CD2-96FF-CF48B63D3F26}"/>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216076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965E1-D7EC-4C43-8604-96F118F0674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CA3EB7-D834-43EA-ACE9-CE3DAFFF4F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3FFDB2-0BBC-4AE4-A0A7-E8914E2E345B}"/>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5" name="Espace réservé du pied de page 4">
            <a:extLst>
              <a:ext uri="{FF2B5EF4-FFF2-40B4-BE49-F238E27FC236}">
                <a16:creationId xmlns:a16="http://schemas.microsoft.com/office/drawing/2014/main" id="{FF37782A-48C5-4885-AA24-C26798E96D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558A1F-51F4-40D6-ADE2-BF4CEA14380B}"/>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283355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D7FAA1-54EE-4F0B-ABE5-9AE26A95C25C}"/>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1E4F49-D43D-4834-A4B2-157128047EAD}"/>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503FBE-56B6-4289-A5A3-FDE2AE968EEC}"/>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5" name="Espace réservé du pied de page 4">
            <a:extLst>
              <a:ext uri="{FF2B5EF4-FFF2-40B4-BE49-F238E27FC236}">
                <a16:creationId xmlns:a16="http://schemas.microsoft.com/office/drawing/2014/main" id="{9442997D-A279-41AD-802C-EE6C4518F4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F28749-B0EE-4DFA-89D7-0E92F9091C41}"/>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261101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71DB3E59-F2B0-46BC-8255-DD96100B9773}"/>
              </a:ext>
            </a:extLst>
          </p:cNvPr>
          <p:cNvSpPr>
            <a:spLocks noGrp="1"/>
          </p:cNvSpPr>
          <p:nvPr>
            <p:ph type="pic" sz="quarter" idx="10"/>
          </p:nvPr>
        </p:nvSpPr>
        <p:spPr>
          <a:xfrm>
            <a:off x="1" y="0"/>
            <a:ext cx="12183787" cy="6858000"/>
          </a:xfrm>
          <a:custGeom>
            <a:avLst/>
            <a:gdLst>
              <a:gd name="connsiteX0" fmla="*/ 12183787 w 12183787"/>
              <a:gd name="connsiteY0" fmla="*/ 4092078 h 6858000"/>
              <a:gd name="connsiteX1" fmla="*/ 12183787 w 12183787"/>
              <a:gd name="connsiteY1" fmla="*/ 6858000 h 6858000"/>
              <a:gd name="connsiteX2" fmla="*/ 10753506 w 12183787"/>
              <a:gd name="connsiteY2" fmla="*/ 6858000 h 6858000"/>
              <a:gd name="connsiteX3" fmla="*/ 10329973 w 12183787"/>
              <a:gd name="connsiteY3" fmla="*/ 6414938 h 6858000"/>
              <a:gd name="connsiteX4" fmla="*/ 10346605 w 12183787"/>
              <a:gd name="connsiteY4" fmla="*/ 5676892 h 6858000"/>
              <a:gd name="connsiteX5" fmla="*/ 11856768 w 12183787"/>
              <a:gd name="connsiteY5" fmla="*/ 4233292 h 6858000"/>
              <a:gd name="connsiteX6" fmla="*/ 12129345 w 12183787"/>
              <a:gd name="connsiteY6" fmla="*/ 4096061 h 6858000"/>
              <a:gd name="connsiteX7" fmla="*/ 8131471 w 12183787"/>
              <a:gd name="connsiteY7" fmla="*/ 4074099 h 6858000"/>
              <a:gd name="connsiteX8" fmla="*/ 8497049 w 12183787"/>
              <a:gd name="connsiteY8" fmla="*/ 4235269 h 6858000"/>
              <a:gd name="connsiteX9" fmla="*/ 9939835 w 12183787"/>
              <a:gd name="connsiteY9" fmla="*/ 5744582 h 6858000"/>
              <a:gd name="connsiteX10" fmla="*/ 9923203 w 12183787"/>
              <a:gd name="connsiteY10" fmla="*/ 6482629 h 6858000"/>
              <a:gd name="connsiteX11" fmla="*/ 9530524 w 12183787"/>
              <a:gd name="connsiteY11" fmla="*/ 6858000 h 6858000"/>
              <a:gd name="connsiteX12" fmla="*/ 6669750 w 12183787"/>
              <a:gd name="connsiteY12" fmla="*/ 6858000 h 6858000"/>
              <a:gd name="connsiteX13" fmla="*/ 6232208 w 12183787"/>
              <a:gd name="connsiteY13" fmla="*/ 6400283 h 6858000"/>
              <a:gd name="connsiteX14" fmla="*/ 6248840 w 12183787"/>
              <a:gd name="connsiteY14" fmla="*/ 5662236 h 6858000"/>
              <a:gd name="connsiteX15" fmla="*/ 7759003 w 12183787"/>
              <a:gd name="connsiteY15" fmla="*/ 4218637 h 6858000"/>
              <a:gd name="connsiteX16" fmla="*/ 8131471 w 12183787"/>
              <a:gd name="connsiteY16" fmla="*/ 4074099 h 6858000"/>
              <a:gd name="connsiteX17" fmla="*/ 44652 w 12183787"/>
              <a:gd name="connsiteY17" fmla="*/ 4074099 h 6858000"/>
              <a:gd name="connsiteX18" fmla="*/ 410231 w 12183787"/>
              <a:gd name="connsiteY18" fmla="*/ 4235268 h 6858000"/>
              <a:gd name="connsiteX19" fmla="*/ 1853018 w 12183787"/>
              <a:gd name="connsiteY19" fmla="*/ 5744581 h 6858000"/>
              <a:gd name="connsiteX20" fmla="*/ 1836386 w 12183787"/>
              <a:gd name="connsiteY20" fmla="*/ 6482629 h 6858000"/>
              <a:gd name="connsiteX21" fmla="*/ 1443706 w 12183787"/>
              <a:gd name="connsiteY21" fmla="*/ 6858000 h 6858000"/>
              <a:gd name="connsiteX22" fmla="*/ 0 w 12183787"/>
              <a:gd name="connsiteY22" fmla="*/ 6858000 h 6858000"/>
              <a:gd name="connsiteX23" fmla="*/ 0 w 12183787"/>
              <a:gd name="connsiteY23" fmla="*/ 4077365 h 6858000"/>
              <a:gd name="connsiteX24" fmla="*/ 4088061 w 12183787"/>
              <a:gd name="connsiteY24" fmla="*/ 4059444 h 6858000"/>
              <a:gd name="connsiteX25" fmla="*/ 4453640 w 12183787"/>
              <a:gd name="connsiteY25" fmla="*/ 4220614 h 6858000"/>
              <a:gd name="connsiteX26" fmla="*/ 5896427 w 12183787"/>
              <a:gd name="connsiteY26" fmla="*/ 5729928 h 6858000"/>
              <a:gd name="connsiteX27" fmla="*/ 5879794 w 12183787"/>
              <a:gd name="connsiteY27" fmla="*/ 6467973 h 6858000"/>
              <a:gd name="connsiteX28" fmla="*/ 5471784 w 12183787"/>
              <a:gd name="connsiteY28" fmla="*/ 6858000 h 6858000"/>
              <a:gd name="connsiteX29" fmla="*/ 2640351 w 12183787"/>
              <a:gd name="connsiteY29" fmla="*/ 6858000 h 6858000"/>
              <a:gd name="connsiteX30" fmla="*/ 2188799 w 12183787"/>
              <a:gd name="connsiteY30" fmla="*/ 6385628 h 6858000"/>
              <a:gd name="connsiteX31" fmla="*/ 2205431 w 12183787"/>
              <a:gd name="connsiteY31" fmla="*/ 5647582 h 6858000"/>
              <a:gd name="connsiteX32" fmla="*/ 3715594 w 12183787"/>
              <a:gd name="connsiteY32" fmla="*/ 4203982 h 6858000"/>
              <a:gd name="connsiteX33" fmla="*/ 4088061 w 12183787"/>
              <a:gd name="connsiteY33" fmla="*/ 4059444 h 6858000"/>
              <a:gd name="connsiteX34" fmla="*/ 10176646 w 12183787"/>
              <a:gd name="connsiteY34" fmla="*/ 1445322 h 6858000"/>
              <a:gd name="connsiteX35" fmla="*/ 10542225 w 12183787"/>
              <a:gd name="connsiteY35" fmla="*/ 1606493 h 6858000"/>
              <a:gd name="connsiteX36" fmla="*/ 11985013 w 12183787"/>
              <a:gd name="connsiteY36" fmla="*/ 3115805 h 6858000"/>
              <a:gd name="connsiteX37" fmla="*/ 11968381 w 12183787"/>
              <a:gd name="connsiteY37" fmla="*/ 3853851 h 6858000"/>
              <a:gd name="connsiteX38" fmla="*/ 10458217 w 12183787"/>
              <a:gd name="connsiteY38" fmla="*/ 5297451 h 6858000"/>
              <a:gd name="connsiteX39" fmla="*/ 9720171 w 12183787"/>
              <a:gd name="connsiteY39" fmla="*/ 5280819 h 6858000"/>
              <a:gd name="connsiteX40" fmla="*/ 8277384 w 12183787"/>
              <a:gd name="connsiteY40" fmla="*/ 3771506 h 6858000"/>
              <a:gd name="connsiteX41" fmla="*/ 8294017 w 12183787"/>
              <a:gd name="connsiteY41" fmla="*/ 3033461 h 6858000"/>
              <a:gd name="connsiteX42" fmla="*/ 9804180 w 12183787"/>
              <a:gd name="connsiteY42" fmla="*/ 1589861 h 6858000"/>
              <a:gd name="connsiteX43" fmla="*/ 10176646 w 12183787"/>
              <a:gd name="connsiteY43" fmla="*/ 1445322 h 6858000"/>
              <a:gd name="connsiteX44" fmla="*/ 2089828 w 12183787"/>
              <a:gd name="connsiteY44" fmla="*/ 1445322 h 6858000"/>
              <a:gd name="connsiteX45" fmla="*/ 2455407 w 12183787"/>
              <a:gd name="connsiteY45" fmla="*/ 1606492 h 6858000"/>
              <a:gd name="connsiteX46" fmla="*/ 3898194 w 12183787"/>
              <a:gd name="connsiteY46" fmla="*/ 3115806 h 6858000"/>
              <a:gd name="connsiteX47" fmla="*/ 3881562 w 12183787"/>
              <a:gd name="connsiteY47" fmla="*/ 3853852 h 6858000"/>
              <a:gd name="connsiteX48" fmla="*/ 2371399 w 12183787"/>
              <a:gd name="connsiteY48" fmla="*/ 5297451 h 6858000"/>
              <a:gd name="connsiteX49" fmla="*/ 1633353 w 12183787"/>
              <a:gd name="connsiteY49" fmla="*/ 5280820 h 6858000"/>
              <a:gd name="connsiteX50" fmla="*/ 190566 w 12183787"/>
              <a:gd name="connsiteY50" fmla="*/ 3771506 h 6858000"/>
              <a:gd name="connsiteX51" fmla="*/ 207198 w 12183787"/>
              <a:gd name="connsiteY51" fmla="*/ 3033460 h 6858000"/>
              <a:gd name="connsiteX52" fmla="*/ 1717361 w 12183787"/>
              <a:gd name="connsiteY52" fmla="*/ 1589860 h 6858000"/>
              <a:gd name="connsiteX53" fmla="*/ 2089828 w 12183787"/>
              <a:gd name="connsiteY53" fmla="*/ 1445322 h 6858000"/>
              <a:gd name="connsiteX54" fmla="*/ 6133236 w 12183787"/>
              <a:gd name="connsiteY54" fmla="*/ 1430667 h 6858000"/>
              <a:gd name="connsiteX55" fmla="*/ 6498815 w 12183787"/>
              <a:gd name="connsiteY55" fmla="*/ 1591838 h 6858000"/>
              <a:gd name="connsiteX56" fmla="*/ 7941602 w 12183787"/>
              <a:gd name="connsiteY56" fmla="*/ 3101151 h 6858000"/>
              <a:gd name="connsiteX57" fmla="*/ 7924970 w 12183787"/>
              <a:gd name="connsiteY57" fmla="*/ 3839196 h 6858000"/>
              <a:gd name="connsiteX58" fmla="*/ 6414807 w 12183787"/>
              <a:gd name="connsiteY58" fmla="*/ 5282796 h 6858000"/>
              <a:gd name="connsiteX59" fmla="*/ 5676763 w 12183787"/>
              <a:gd name="connsiteY59" fmla="*/ 5266164 h 6858000"/>
              <a:gd name="connsiteX60" fmla="*/ 4233977 w 12183787"/>
              <a:gd name="connsiteY60" fmla="*/ 3756851 h 6858000"/>
              <a:gd name="connsiteX61" fmla="*/ 4250608 w 12183787"/>
              <a:gd name="connsiteY61" fmla="*/ 3018806 h 6858000"/>
              <a:gd name="connsiteX62" fmla="*/ 5760770 w 12183787"/>
              <a:gd name="connsiteY62" fmla="*/ 1575206 h 6858000"/>
              <a:gd name="connsiteX63" fmla="*/ 6133236 w 12183787"/>
              <a:gd name="connsiteY63" fmla="*/ 1430667 h 6858000"/>
              <a:gd name="connsiteX64" fmla="*/ 10763630 w 12183787"/>
              <a:gd name="connsiteY64" fmla="*/ 0 h 6858000"/>
              <a:gd name="connsiteX65" fmla="*/ 12183787 w 12183787"/>
              <a:gd name="connsiteY65" fmla="*/ 0 h 6858000"/>
              <a:gd name="connsiteX66" fmla="*/ 12183787 w 12183787"/>
              <a:gd name="connsiteY66" fmla="*/ 2795892 h 6858000"/>
              <a:gd name="connsiteX67" fmla="*/ 12147352 w 12183787"/>
              <a:gd name="connsiteY67" fmla="*/ 2798557 h 6858000"/>
              <a:gd name="connsiteX68" fmla="*/ 11781773 w 12183787"/>
              <a:gd name="connsiteY68" fmla="*/ 2637387 h 6858000"/>
              <a:gd name="connsiteX69" fmla="*/ 10338986 w 12183787"/>
              <a:gd name="connsiteY69" fmla="*/ 1128074 h 6858000"/>
              <a:gd name="connsiteX70" fmla="*/ 10355618 w 12183787"/>
              <a:gd name="connsiteY70" fmla="*/ 390028 h 6858000"/>
              <a:gd name="connsiteX71" fmla="*/ 6650533 w 12183787"/>
              <a:gd name="connsiteY71" fmla="*/ 0 h 6858000"/>
              <a:gd name="connsiteX72" fmla="*/ 9511304 w 12183787"/>
              <a:gd name="connsiteY72" fmla="*/ 0 h 6858000"/>
              <a:gd name="connsiteX73" fmla="*/ 9948848 w 12183787"/>
              <a:gd name="connsiteY73" fmla="*/ 457719 h 6858000"/>
              <a:gd name="connsiteX74" fmla="*/ 9932216 w 12183787"/>
              <a:gd name="connsiteY74" fmla="*/ 1195765 h 6858000"/>
              <a:gd name="connsiteX75" fmla="*/ 8422053 w 12183787"/>
              <a:gd name="connsiteY75" fmla="*/ 2639364 h 6858000"/>
              <a:gd name="connsiteX76" fmla="*/ 7684008 w 12183787"/>
              <a:gd name="connsiteY76" fmla="*/ 2622732 h 6858000"/>
              <a:gd name="connsiteX77" fmla="*/ 6241221 w 12183787"/>
              <a:gd name="connsiteY77" fmla="*/ 1113419 h 6858000"/>
              <a:gd name="connsiteX78" fmla="*/ 6257853 w 12183787"/>
              <a:gd name="connsiteY78" fmla="*/ 375372 h 6858000"/>
              <a:gd name="connsiteX79" fmla="*/ 2591792 w 12183787"/>
              <a:gd name="connsiteY79" fmla="*/ 0 h 6858000"/>
              <a:gd name="connsiteX80" fmla="*/ 5481904 w 12183787"/>
              <a:gd name="connsiteY80" fmla="*/ 0 h 6858000"/>
              <a:gd name="connsiteX81" fmla="*/ 5905439 w 12183787"/>
              <a:gd name="connsiteY81" fmla="*/ 443064 h 6858000"/>
              <a:gd name="connsiteX82" fmla="*/ 5888806 w 12183787"/>
              <a:gd name="connsiteY82" fmla="*/ 1181109 h 6858000"/>
              <a:gd name="connsiteX83" fmla="*/ 4378644 w 12183787"/>
              <a:gd name="connsiteY83" fmla="*/ 2624710 h 6858000"/>
              <a:gd name="connsiteX84" fmla="*/ 3640597 w 12183787"/>
              <a:gd name="connsiteY84" fmla="*/ 2608078 h 6858000"/>
              <a:gd name="connsiteX85" fmla="*/ 2197811 w 12183787"/>
              <a:gd name="connsiteY85" fmla="*/ 1098764 h 6858000"/>
              <a:gd name="connsiteX86" fmla="*/ 2214443 w 12183787"/>
              <a:gd name="connsiteY86" fmla="*/ 360718 h 6858000"/>
              <a:gd name="connsiteX87" fmla="*/ 0 w 12183787"/>
              <a:gd name="connsiteY87" fmla="*/ 0 h 6858000"/>
              <a:gd name="connsiteX88" fmla="*/ 1424486 w 12183787"/>
              <a:gd name="connsiteY88" fmla="*/ 0 h 6858000"/>
              <a:gd name="connsiteX89" fmla="*/ 1862030 w 12183787"/>
              <a:gd name="connsiteY89" fmla="*/ 457719 h 6858000"/>
              <a:gd name="connsiteX90" fmla="*/ 1845398 w 12183787"/>
              <a:gd name="connsiteY90" fmla="*/ 1195765 h 6858000"/>
              <a:gd name="connsiteX91" fmla="*/ 335234 w 12183787"/>
              <a:gd name="connsiteY91" fmla="*/ 2639365 h 6858000"/>
              <a:gd name="connsiteX92" fmla="*/ 62657 w 12183787"/>
              <a:gd name="connsiteY92" fmla="*/ 2776596 h 6858000"/>
              <a:gd name="connsiteX93" fmla="*/ 0 w 12183787"/>
              <a:gd name="connsiteY93" fmla="*/ 27811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83787" h="6858000">
                <a:moveTo>
                  <a:pt x="12183787" y="4092078"/>
                </a:moveTo>
                <a:lnTo>
                  <a:pt x="12183787" y="6858000"/>
                </a:lnTo>
                <a:lnTo>
                  <a:pt x="10753506" y="6858000"/>
                </a:lnTo>
                <a:lnTo>
                  <a:pt x="10329973" y="6414938"/>
                </a:lnTo>
                <a:cubicBezTo>
                  <a:pt x="10130760" y="6206539"/>
                  <a:pt x="10138207" y="5876105"/>
                  <a:pt x="10346605" y="5676892"/>
                </a:cubicBezTo>
                <a:lnTo>
                  <a:pt x="11856768" y="4233292"/>
                </a:lnTo>
                <a:cubicBezTo>
                  <a:pt x="11934918" y="4158587"/>
                  <a:pt x="12030229" y="4112944"/>
                  <a:pt x="12129345" y="4096061"/>
                </a:cubicBezTo>
                <a:close/>
                <a:moveTo>
                  <a:pt x="8131471" y="4074099"/>
                </a:moveTo>
                <a:cubicBezTo>
                  <a:pt x="8265030" y="4077109"/>
                  <a:pt x="8397443" y="4131070"/>
                  <a:pt x="8497049" y="4235269"/>
                </a:cubicBezTo>
                <a:lnTo>
                  <a:pt x="9939835" y="5744582"/>
                </a:lnTo>
                <a:cubicBezTo>
                  <a:pt x="10139049" y="5952980"/>
                  <a:pt x="10131602" y="6283415"/>
                  <a:pt x="9923203" y="6482629"/>
                </a:cubicBezTo>
                <a:lnTo>
                  <a:pt x="9530524" y="6858000"/>
                </a:lnTo>
                <a:lnTo>
                  <a:pt x="6669750" y="6858000"/>
                </a:lnTo>
                <a:lnTo>
                  <a:pt x="6232208" y="6400283"/>
                </a:lnTo>
                <a:cubicBezTo>
                  <a:pt x="6032997" y="6191885"/>
                  <a:pt x="6040443" y="5861449"/>
                  <a:pt x="6248840" y="5662236"/>
                </a:cubicBezTo>
                <a:lnTo>
                  <a:pt x="7759003" y="4218637"/>
                </a:lnTo>
                <a:cubicBezTo>
                  <a:pt x="7863202" y="4119030"/>
                  <a:pt x="7997910" y="4071089"/>
                  <a:pt x="8131471" y="4074099"/>
                </a:cubicBezTo>
                <a:close/>
                <a:moveTo>
                  <a:pt x="44652" y="4074099"/>
                </a:moveTo>
                <a:cubicBezTo>
                  <a:pt x="178213" y="4077109"/>
                  <a:pt x="310625" y="4131070"/>
                  <a:pt x="410231" y="4235268"/>
                </a:cubicBezTo>
                <a:lnTo>
                  <a:pt x="1853018" y="5744581"/>
                </a:lnTo>
                <a:cubicBezTo>
                  <a:pt x="2052230" y="5952981"/>
                  <a:pt x="2044784" y="6283415"/>
                  <a:pt x="1836386" y="6482629"/>
                </a:cubicBezTo>
                <a:lnTo>
                  <a:pt x="1443706" y="6858000"/>
                </a:lnTo>
                <a:lnTo>
                  <a:pt x="0" y="6858000"/>
                </a:lnTo>
                <a:lnTo>
                  <a:pt x="0" y="4077365"/>
                </a:lnTo>
                <a:close/>
                <a:moveTo>
                  <a:pt x="4088061" y="4059444"/>
                </a:moveTo>
                <a:cubicBezTo>
                  <a:pt x="4221621" y="4062454"/>
                  <a:pt x="4354033" y="4116414"/>
                  <a:pt x="4453640" y="4220614"/>
                </a:cubicBezTo>
                <a:lnTo>
                  <a:pt x="5896427" y="5729928"/>
                </a:lnTo>
                <a:cubicBezTo>
                  <a:pt x="6095639" y="5938326"/>
                  <a:pt x="6088194" y="6268760"/>
                  <a:pt x="5879794" y="6467973"/>
                </a:cubicBezTo>
                <a:lnTo>
                  <a:pt x="5471784" y="6858000"/>
                </a:lnTo>
                <a:lnTo>
                  <a:pt x="2640351" y="6858000"/>
                </a:lnTo>
                <a:lnTo>
                  <a:pt x="2188799" y="6385628"/>
                </a:lnTo>
                <a:cubicBezTo>
                  <a:pt x="1989586" y="6177229"/>
                  <a:pt x="1997032" y="5846795"/>
                  <a:pt x="2205431" y="5647582"/>
                </a:cubicBezTo>
                <a:lnTo>
                  <a:pt x="3715594" y="4203982"/>
                </a:lnTo>
                <a:cubicBezTo>
                  <a:pt x="3819793" y="4104375"/>
                  <a:pt x="3954501" y="4056434"/>
                  <a:pt x="4088061" y="4059444"/>
                </a:cubicBezTo>
                <a:close/>
                <a:moveTo>
                  <a:pt x="10176646" y="1445322"/>
                </a:moveTo>
                <a:cubicBezTo>
                  <a:pt x="10310207" y="1448332"/>
                  <a:pt x="10442618" y="1502294"/>
                  <a:pt x="10542225" y="1606493"/>
                </a:cubicBezTo>
                <a:lnTo>
                  <a:pt x="11985013" y="3115805"/>
                </a:lnTo>
                <a:cubicBezTo>
                  <a:pt x="12184226" y="3324204"/>
                  <a:pt x="12176779" y="3654638"/>
                  <a:pt x="11968381" y="3853851"/>
                </a:cubicBezTo>
                <a:lnTo>
                  <a:pt x="10458217" y="5297451"/>
                </a:lnTo>
                <a:cubicBezTo>
                  <a:pt x="10249819" y="5496664"/>
                  <a:pt x="9919384" y="5489218"/>
                  <a:pt x="9720171" y="5280819"/>
                </a:cubicBezTo>
                <a:lnTo>
                  <a:pt x="8277384" y="3771506"/>
                </a:lnTo>
                <a:cubicBezTo>
                  <a:pt x="8078171" y="3563107"/>
                  <a:pt x="8085617" y="3232673"/>
                  <a:pt x="8294017" y="3033461"/>
                </a:cubicBezTo>
                <a:lnTo>
                  <a:pt x="9804180" y="1589861"/>
                </a:lnTo>
                <a:cubicBezTo>
                  <a:pt x="9908378" y="1490254"/>
                  <a:pt x="10043087" y="1442312"/>
                  <a:pt x="10176646" y="1445322"/>
                </a:cubicBezTo>
                <a:close/>
                <a:moveTo>
                  <a:pt x="2089828" y="1445322"/>
                </a:moveTo>
                <a:cubicBezTo>
                  <a:pt x="2223389" y="1448332"/>
                  <a:pt x="2355801" y="1502293"/>
                  <a:pt x="2455407" y="1606492"/>
                </a:cubicBezTo>
                <a:lnTo>
                  <a:pt x="3898194" y="3115806"/>
                </a:lnTo>
                <a:cubicBezTo>
                  <a:pt x="4097407" y="3324204"/>
                  <a:pt x="4089961" y="3654639"/>
                  <a:pt x="3881562" y="3853852"/>
                </a:cubicBezTo>
                <a:lnTo>
                  <a:pt x="2371399" y="5297451"/>
                </a:lnTo>
                <a:cubicBezTo>
                  <a:pt x="2163001" y="5496664"/>
                  <a:pt x="1832565" y="5489217"/>
                  <a:pt x="1633353" y="5280820"/>
                </a:cubicBezTo>
                <a:lnTo>
                  <a:pt x="190566" y="3771506"/>
                </a:lnTo>
                <a:cubicBezTo>
                  <a:pt x="-8647" y="3563108"/>
                  <a:pt x="-1201" y="3232673"/>
                  <a:pt x="207198" y="3033460"/>
                </a:cubicBezTo>
                <a:lnTo>
                  <a:pt x="1717361" y="1589860"/>
                </a:lnTo>
                <a:cubicBezTo>
                  <a:pt x="1821560" y="1490254"/>
                  <a:pt x="1956269" y="1442312"/>
                  <a:pt x="2089828" y="1445322"/>
                </a:cubicBezTo>
                <a:close/>
                <a:moveTo>
                  <a:pt x="6133236" y="1430667"/>
                </a:moveTo>
                <a:cubicBezTo>
                  <a:pt x="6266796" y="1433677"/>
                  <a:pt x="6399208" y="1487639"/>
                  <a:pt x="6498815" y="1591838"/>
                </a:cubicBezTo>
                <a:lnTo>
                  <a:pt x="7941602" y="3101151"/>
                </a:lnTo>
                <a:cubicBezTo>
                  <a:pt x="8140815" y="3309550"/>
                  <a:pt x="8133369" y="3639983"/>
                  <a:pt x="7924970" y="3839196"/>
                </a:cubicBezTo>
                <a:lnTo>
                  <a:pt x="6414807" y="5282796"/>
                </a:lnTo>
                <a:cubicBezTo>
                  <a:pt x="6206408" y="5482009"/>
                  <a:pt x="5875976" y="5474562"/>
                  <a:pt x="5676763" y="5266164"/>
                </a:cubicBezTo>
                <a:lnTo>
                  <a:pt x="4233977" y="3756851"/>
                </a:lnTo>
                <a:cubicBezTo>
                  <a:pt x="4034761" y="3548453"/>
                  <a:pt x="4042209" y="3218019"/>
                  <a:pt x="4250608" y="3018806"/>
                </a:cubicBezTo>
                <a:lnTo>
                  <a:pt x="5760770" y="1575206"/>
                </a:lnTo>
                <a:cubicBezTo>
                  <a:pt x="5864971" y="1475599"/>
                  <a:pt x="5999679" y="1427658"/>
                  <a:pt x="6133236" y="1430667"/>
                </a:cubicBezTo>
                <a:close/>
                <a:moveTo>
                  <a:pt x="10763630" y="0"/>
                </a:moveTo>
                <a:lnTo>
                  <a:pt x="12183787" y="0"/>
                </a:lnTo>
                <a:lnTo>
                  <a:pt x="12183787" y="2795892"/>
                </a:lnTo>
                <a:lnTo>
                  <a:pt x="12147352" y="2798557"/>
                </a:lnTo>
                <a:cubicBezTo>
                  <a:pt x="12013792" y="2795548"/>
                  <a:pt x="11881380" y="2741586"/>
                  <a:pt x="11781773" y="2637387"/>
                </a:cubicBezTo>
                <a:lnTo>
                  <a:pt x="10338986" y="1128074"/>
                </a:lnTo>
                <a:cubicBezTo>
                  <a:pt x="10139773" y="919676"/>
                  <a:pt x="10147220" y="589241"/>
                  <a:pt x="10355618" y="390028"/>
                </a:cubicBezTo>
                <a:close/>
                <a:moveTo>
                  <a:pt x="6650533" y="0"/>
                </a:moveTo>
                <a:lnTo>
                  <a:pt x="9511304" y="0"/>
                </a:lnTo>
                <a:lnTo>
                  <a:pt x="9948848" y="457719"/>
                </a:lnTo>
                <a:cubicBezTo>
                  <a:pt x="10148061" y="666117"/>
                  <a:pt x="10140615" y="996551"/>
                  <a:pt x="9932216" y="1195765"/>
                </a:cubicBezTo>
                <a:lnTo>
                  <a:pt x="8422053" y="2639364"/>
                </a:lnTo>
                <a:cubicBezTo>
                  <a:pt x="8213655" y="2838577"/>
                  <a:pt x="7883221" y="2831130"/>
                  <a:pt x="7684008" y="2622732"/>
                </a:cubicBezTo>
                <a:lnTo>
                  <a:pt x="6241221" y="1113419"/>
                </a:lnTo>
                <a:cubicBezTo>
                  <a:pt x="6042009" y="905021"/>
                  <a:pt x="6049455" y="574585"/>
                  <a:pt x="6257853" y="375372"/>
                </a:cubicBezTo>
                <a:close/>
                <a:moveTo>
                  <a:pt x="2591792" y="0"/>
                </a:moveTo>
                <a:lnTo>
                  <a:pt x="5481904" y="0"/>
                </a:lnTo>
                <a:lnTo>
                  <a:pt x="5905439" y="443064"/>
                </a:lnTo>
                <a:cubicBezTo>
                  <a:pt x="6104650" y="651461"/>
                  <a:pt x="6097205" y="981897"/>
                  <a:pt x="5888806" y="1181109"/>
                </a:cubicBezTo>
                <a:lnTo>
                  <a:pt x="4378644" y="2624710"/>
                </a:lnTo>
                <a:cubicBezTo>
                  <a:pt x="4170245" y="2823923"/>
                  <a:pt x="3839810" y="2816476"/>
                  <a:pt x="3640597" y="2608078"/>
                </a:cubicBezTo>
                <a:lnTo>
                  <a:pt x="2197811" y="1098764"/>
                </a:lnTo>
                <a:cubicBezTo>
                  <a:pt x="1998598" y="890365"/>
                  <a:pt x="2006044" y="559931"/>
                  <a:pt x="2214443" y="360718"/>
                </a:cubicBezTo>
                <a:close/>
                <a:moveTo>
                  <a:pt x="0" y="0"/>
                </a:moveTo>
                <a:lnTo>
                  <a:pt x="1424486" y="0"/>
                </a:lnTo>
                <a:lnTo>
                  <a:pt x="1862030" y="457719"/>
                </a:lnTo>
                <a:cubicBezTo>
                  <a:pt x="2061243" y="666117"/>
                  <a:pt x="2053797" y="996551"/>
                  <a:pt x="1845398" y="1195765"/>
                </a:cubicBezTo>
                <a:lnTo>
                  <a:pt x="335234" y="2639365"/>
                </a:lnTo>
                <a:cubicBezTo>
                  <a:pt x="257085" y="2714070"/>
                  <a:pt x="161774" y="2759713"/>
                  <a:pt x="62657" y="2776596"/>
                </a:cubicBezTo>
                <a:lnTo>
                  <a:pt x="0" y="2781179"/>
                </a:lnTo>
                <a:close/>
              </a:path>
            </a:pathLst>
          </a:custGeom>
        </p:spPr>
        <p:txBody>
          <a:bodyPr wrap="square">
            <a:noAutofit/>
          </a:bodyPr>
          <a:lstStyle/>
          <a:p>
            <a:endParaRPr lang="fr-FR"/>
          </a:p>
        </p:txBody>
      </p:sp>
    </p:spTree>
    <p:extLst>
      <p:ext uri="{BB962C8B-B14F-4D97-AF65-F5344CB8AC3E}">
        <p14:creationId xmlns:p14="http://schemas.microsoft.com/office/powerpoint/2010/main" val="281437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1"/>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1"/>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10387964" y="5038580"/>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720727" y="776291"/>
            <a:ext cx="10750549" cy="1470025"/>
          </a:xfrm>
        </p:spPr>
        <p:txBody>
          <a:bodyPr anchor="b">
            <a:normAutofit/>
          </a:bodyPr>
          <a:lstStyle>
            <a:lvl1pPr algn="r">
              <a:defRPr sz="4400"/>
            </a:lvl1pPr>
          </a:lstStyle>
          <a:p>
            <a:r>
              <a:rPr kumimoji="0" lang="fr-FR"/>
              <a:t>Modifiez le style du titre</a:t>
            </a:r>
            <a:endParaRPr kumimoji="0" lang="en-US"/>
          </a:p>
        </p:txBody>
      </p:sp>
      <p:sp>
        <p:nvSpPr>
          <p:cNvPr id="9" name="Sous-titre 8"/>
          <p:cNvSpPr>
            <a:spLocks noGrp="1"/>
          </p:cNvSpPr>
          <p:nvPr>
            <p:ph type="subTitle" idx="1"/>
          </p:nvPr>
        </p:nvSpPr>
        <p:spPr>
          <a:xfrm>
            <a:off x="720727"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1828800" y="6012659"/>
            <a:ext cx="7721600" cy="365125"/>
          </a:xfrm>
        </p:spPr>
        <p:txBody>
          <a:bodyPr tIns="0" bIns="0" anchor="t"/>
          <a:lstStyle>
            <a:lvl1pPr algn="r">
              <a:defRPr sz="1000"/>
            </a:lvl1pPr>
          </a:lstStyle>
          <a:p>
            <a:fld id="{970B4958-D26B-47F6-9FFD-BCD6EF1AF39A}" type="datetimeFigureOut">
              <a:rPr lang="fr-FR" smtClean="0"/>
              <a:pPr/>
              <a:t>28/03/2024</a:t>
            </a:fld>
            <a:endParaRPr lang="fr-FR" dirty="0"/>
          </a:p>
        </p:txBody>
      </p:sp>
      <p:sp>
        <p:nvSpPr>
          <p:cNvPr id="17" name="Espace réservé du pied de page 16"/>
          <p:cNvSpPr>
            <a:spLocks noGrp="1"/>
          </p:cNvSpPr>
          <p:nvPr>
            <p:ph type="ftr" sz="quarter" idx="11"/>
          </p:nvPr>
        </p:nvSpPr>
        <p:spPr>
          <a:xfrm>
            <a:off x="1828800" y="5650707"/>
            <a:ext cx="7721600" cy="365125"/>
          </a:xfrm>
        </p:spPr>
        <p:txBody>
          <a:bodyPr tIns="0" bIns="0" anchor="b"/>
          <a:lstStyle>
            <a:lvl1pPr algn="r">
              <a:defRPr sz="1100"/>
            </a:lvl1pPr>
          </a:lstStyle>
          <a:p>
            <a:endParaRPr lang="fr-FR" dirty="0"/>
          </a:p>
        </p:txBody>
      </p:sp>
      <p:sp>
        <p:nvSpPr>
          <p:cNvPr id="29" name="Espace réservé du numéro de diapositive 28"/>
          <p:cNvSpPr>
            <a:spLocks noGrp="1"/>
          </p:cNvSpPr>
          <p:nvPr>
            <p:ph type="sldNum" sz="quarter" idx="12"/>
          </p:nvPr>
        </p:nvSpPr>
        <p:spPr>
          <a:xfrm>
            <a:off x="11189663" y="5752310"/>
            <a:ext cx="670560" cy="365125"/>
          </a:xfrm>
        </p:spPr>
        <p:txBody>
          <a:bodyPr anchor="ctr"/>
          <a:lstStyle>
            <a:lvl1pPr algn="ctr">
              <a:defRPr sz="1300">
                <a:solidFill>
                  <a:srgbClr val="FFFFFF"/>
                </a:solidFill>
              </a:defRPr>
            </a:lvl1pPr>
          </a:lstStyle>
          <a:p>
            <a:fld id="{21D4B795-9AB6-4ED3-8721-9ED54B1E74B6}" type="slidenum">
              <a:rPr lang="fr-FR" smtClean="0"/>
              <a:pPr/>
              <a:t>‹#›</a:t>
            </a:fld>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67494"/>
            <a:ext cx="10972800" cy="1399032"/>
          </a:xfrm>
        </p:spPr>
        <p:txBody>
          <a:bodyPr/>
          <a:lstStyle/>
          <a:p>
            <a:r>
              <a:rPr kumimoji="0" lang="fr-FR"/>
              <a:t>Modifiez le style du titre</a:t>
            </a:r>
            <a:endParaRPr kumimoji="0" lang="en-US"/>
          </a:p>
        </p:txBody>
      </p:sp>
      <p:sp>
        <p:nvSpPr>
          <p:cNvPr id="3" name="Espace réservé du contenu 2"/>
          <p:cNvSpPr>
            <a:spLocks noGrp="1"/>
          </p:cNvSpPr>
          <p:nvPr>
            <p:ph idx="1"/>
          </p:nvPr>
        </p:nvSpPr>
        <p:spPr>
          <a:xfrm>
            <a:off x="609600" y="1882808"/>
            <a:ext cx="109728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388608" y="6480048"/>
            <a:ext cx="2844800" cy="301752"/>
          </a:xfrm>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a:xfrm>
            <a:off x="609601" y="6480972"/>
            <a:ext cx="5680075" cy="300831"/>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9380" y="7037"/>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angle isocèle 7"/>
          <p:cNvSpPr/>
          <p:nvPr/>
        </p:nvSpPr>
        <p:spPr>
          <a:xfrm rot="5400000" flipV="1">
            <a:off x="10387964" y="93787"/>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e la date 3"/>
          <p:cNvSpPr>
            <a:spLocks noGrp="1"/>
          </p:cNvSpPr>
          <p:nvPr>
            <p:ph type="dt" sz="half" idx="10"/>
          </p:nvPr>
        </p:nvSpPr>
        <p:spPr>
          <a:xfrm>
            <a:off x="9274176" y="6477000"/>
            <a:ext cx="2844800" cy="304800"/>
          </a:xfrm>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a:xfrm>
            <a:off x="3492501" y="6480972"/>
            <a:ext cx="5680075" cy="300831"/>
          </a:xfrm>
        </p:spPr>
        <p:txBody>
          <a:bodyPr/>
          <a:lstStyle/>
          <a:p>
            <a:endParaRPr lang="fr-FR" dirty="0"/>
          </a:p>
        </p:txBody>
      </p:sp>
      <p:sp>
        <p:nvSpPr>
          <p:cNvPr id="6" name="Espace réservé du numéro de diapositive 5"/>
          <p:cNvSpPr>
            <a:spLocks noGrp="1"/>
          </p:cNvSpPr>
          <p:nvPr>
            <p:ph type="sldNum" sz="quarter" idx="12"/>
          </p:nvPr>
        </p:nvSpPr>
        <p:spPr>
          <a:xfrm>
            <a:off x="11268075" y="809625"/>
            <a:ext cx="670560" cy="300831"/>
          </a:xfrm>
        </p:spPr>
        <p:txBody>
          <a:bodyPr/>
          <a:lstStyle/>
          <a:p>
            <a:fld id="{21D4B795-9AB6-4ED3-8721-9ED54B1E74B6}" type="slidenum">
              <a:rPr lang="fr-FR" smtClean="0"/>
              <a:pPr/>
              <a:t>‹#›</a:t>
            </a:fld>
            <a:endParaRPr lang="fr-FR" dirty="0"/>
          </a:p>
        </p:txBody>
      </p:sp>
      <p:cxnSp>
        <p:nvCxnSpPr>
          <p:cNvPr id="11" name="Connecteur droit 10"/>
          <p:cNvCxnSpPr/>
          <p:nvPr/>
        </p:nvCxnSpPr>
        <p:spPr>
          <a:xfrm rot="10800000">
            <a:off x="8625061"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508000" y="271466"/>
            <a:ext cx="9652000" cy="1362075"/>
          </a:xfrm>
        </p:spPr>
        <p:txBody>
          <a:bodyPr anchor="ctr"/>
          <a:lstStyle>
            <a:lvl1pPr marL="0" algn="l">
              <a:buNone/>
              <a:defRPr sz="3600" b="1"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a:t>Modifiez le style du titre</a:t>
            </a:r>
            <a:endParaRPr kumimoji="0" lang="en-US"/>
          </a:p>
        </p:txBody>
      </p:sp>
      <p:sp>
        <p:nvSpPr>
          <p:cNvPr id="3" name="Espace réservé du contenu 2"/>
          <p:cNvSpPr>
            <a:spLocks noGrp="1"/>
          </p:cNvSpPr>
          <p:nvPr>
            <p:ph sz="half" idx="1"/>
          </p:nvPr>
        </p:nvSpPr>
        <p:spPr>
          <a:xfrm>
            <a:off x="609600" y="1722440"/>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722440"/>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388608" y="6480969"/>
            <a:ext cx="2844800" cy="301752"/>
          </a:xfrm>
        </p:spPr>
        <p:txBody>
          <a:body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609601" y="6480969"/>
            <a:ext cx="5680075" cy="301752"/>
          </a:xfrm>
        </p:spPr>
        <p:txBody>
          <a:bodyPr/>
          <a:lstStyle/>
          <a:p>
            <a:endParaRPr lang="fr-FR" dirty="0"/>
          </a:p>
        </p:txBody>
      </p:sp>
      <p:sp>
        <p:nvSpPr>
          <p:cNvPr id="7" name="Espace réservé du numéro de diapositive 6"/>
          <p:cNvSpPr>
            <a:spLocks noGrp="1"/>
          </p:cNvSpPr>
          <p:nvPr>
            <p:ph type="sldNum" sz="quarter" idx="12"/>
          </p:nvPr>
        </p:nvSpPr>
        <p:spPr>
          <a:xfrm>
            <a:off x="10119360" y="6480969"/>
            <a:ext cx="670560" cy="301752"/>
          </a:xfrm>
        </p:spPr>
        <p:txBody>
          <a:bodyPr/>
          <a:lstStyle/>
          <a:p>
            <a:fld id="{21D4B795-9AB6-4ED3-8721-9ED54B1E74B6}" type="slidenum">
              <a:rPr lang="fr-FR" smtClean="0"/>
              <a:pPr/>
              <a:t>‹#›</a:t>
            </a:fld>
            <a:endParaRPr lang="fr-F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a:xfrm>
            <a:off x="6388608" y="6480969"/>
            <a:ext cx="2840736" cy="301752"/>
          </a:xfrm>
        </p:spPr>
        <p:txBody>
          <a:bodyPr/>
          <a:lstStyle/>
          <a:p>
            <a:fld id="{970B4958-D26B-47F6-9FFD-BCD6EF1AF39A}" type="datetimeFigureOut">
              <a:rPr lang="fr-FR" smtClean="0"/>
              <a:pPr/>
              <a:t>28/03/2024</a:t>
            </a:fld>
            <a:endParaRPr lang="fr-FR" dirty="0"/>
          </a:p>
        </p:txBody>
      </p:sp>
      <p:sp>
        <p:nvSpPr>
          <p:cNvPr id="8" name="Espace réservé du pied de page 7"/>
          <p:cNvSpPr>
            <a:spLocks noGrp="1"/>
          </p:cNvSpPr>
          <p:nvPr>
            <p:ph type="ftr" sz="quarter" idx="11"/>
          </p:nvPr>
        </p:nvSpPr>
        <p:spPr>
          <a:xfrm>
            <a:off x="609600" y="6480969"/>
            <a:ext cx="5681472" cy="301752"/>
          </a:xfrm>
        </p:spPr>
        <p:txBody>
          <a:bodyPr/>
          <a:lstStyle/>
          <a:p>
            <a:endParaRPr lang="fr-FR" dirty="0"/>
          </a:p>
        </p:txBody>
      </p:sp>
      <p:sp>
        <p:nvSpPr>
          <p:cNvPr id="9" name="Espace réservé du numéro de diapositive 8"/>
          <p:cNvSpPr>
            <a:spLocks noGrp="1"/>
          </p:cNvSpPr>
          <p:nvPr>
            <p:ph type="sldNum" sz="quarter" idx="12"/>
          </p:nvPr>
        </p:nvSpPr>
        <p:spPr>
          <a:xfrm>
            <a:off x="10119360" y="6483096"/>
            <a:ext cx="670560" cy="301752"/>
          </a:xfrm>
        </p:spPr>
        <p:txBody>
          <a:bodyPr/>
          <a:lstStyle>
            <a:lvl1pPr algn="ctr">
              <a:defRPr/>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388608" y="6480969"/>
            <a:ext cx="2844800" cy="301752"/>
          </a:xfrm>
        </p:spPr>
        <p:txBody>
          <a:bodyPr/>
          <a:lstStyle/>
          <a:p>
            <a:fld id="{970B4958-D26B-47F6-9FFD-BCD6EF1AF39A}" type="datetimeFigureOut">
              <a:rPr lang="fr-FR" smtClean="0"/>
              <a:pPr/>
              <a:t>28/03/2024</a:t>
            </a:fld>
            <a:endParaRPr lang="fr-FR" dirty="0"/>
          </a:p>
        </p:txBody>
      </p:sp>
      <p:sp>
        <p:nvSpPr>
          <p:cNvPr id="3" name="Espace réservé du pied de page 2"/>
          <p:cNvSpPr>
            <a:spLocks noGrp="1"/>
          </p:cNvSpPr>
          <p:nvPr>
            <p:ph type="ftr" sz="quarter" idx="11"/>
          </p:nvPr>
        </p:nvSpPr>
        <p:spPr>
          <a:xfrm>
            <a:off x="609601" y="6481893"/>
            <a:ext cx="5680075" cy="300831"/>
          </a:xfrm>
        </p:spPr>
        <p:txBody>
          <a:bodyPr/>
          <a:lstStyle/>
          <a:p>
            <a:endParaRPr lang="fr-FR" dirty="0"/>
          </a:p>
        </p:txBody>
      </p:sp>
      <p:sp>
        <p:nvSpPr>
          <p:cNvPr id="4" name="Espace réservé du numéro de diapositive 3"/>
          <p:cNvSpPr>
            <a:spLocks noGrp="1"/>
          </p:cNvSpPr>
          <p:nvPr>
            <p:ph type="sldNum" sz="quarter" idx="12"/>
          </p:nvPr>
        </p:nvSpPr>
        <p:spPr>
          <a:xfrm>
            <a:off x="10119360" y="6480969"/>
            <a:ext cx="670560" cy="301752"/>
          </a:xfrm>
        </p:spPr>
        <p:txBody>
          <a:bodyPr/>
          <a:lstStyle/>
          <a:p>
            <a:fld id="{21D4B795-9AB6-4ED3-8721-9ED54B1E74B6}"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AD506-35A4-42C4-9EBA-0BEA639735D3}"/>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B8132B-9495-49F9-8756-395FE874AD2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24E7C1-789D-414D-A8A4-B05C3A7C5768}"/>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5" name="Espace réservé du pied de page 4">
            <a:extLst>
              <a:ext uri="{FF2B5EF4-FFF2-40B4-BE49-F238E27FC236}">
                <a16:creationId xmlns:a16="http://schemas.microsoft.com/office/drawing/2014/main" id="{08206DE1-3CA8-4C40-AF99-C6A9F6E82E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C4ED8B-5B24-428C-840E-5E4837EC19D6}"/>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1174417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8371968" y="6556248"/>
            <a:ext cx="2844800" cy="301752"/>
          </a:xfrm>
        </p:spPr>
        <p:txBody>
          <a:bodyPr/>
          <a:lstStyle>
            <a:lvl1pPr>
              <a:defRPr sz="900"/>
            </a:lvl1p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1514476" y="6556248"/>
            <a:ext cx="6857493" cy="301752"/>
          </a:xfrm>
        </p:spPr>
        <p:txBody>
          <a:bodyPr/>
          <a:lstStyle>
            <a:lvl1pPr>
              <a:defRPr sz="900"/>
            </a:lvl1pPr>
          </a:lstStyle>
          <a:p>
            <a:endParaRPr lang="fr-FR" dirty="0"/>
          </a:p>
        </p:txBody>
      </p:sp>
      <p:sp>
        <p:nvSpPr>
          <p:cNvPr id="7" name="Espace réservé du numéro de diapositive 6"/>
          <p:cNvSpPr>
            <a:spLocks noGrp="1"/>
          </p:cNvSpPr>
          <p:nvPr>
            <p:ph type="sldNum" sz="quarter" idx="12"/>
          </p:nvPr>
        </p:nvSpPr>
        <p:spPr>
          <a:xfrm>
            <a:off x="11214101" y="6556248"/>
            <a:ext cx="670560" cy="301752"/>
          </a:xfrm>
        </p:spPr>
        <p:txBody>
          <a:bodyPr/>
          <a:lstStyle>
            <a:lvl1pPr>
              <a:defRPr sz="900"/>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fr-FR" dirty="0"/>
              <a:t>Cliquez sur l'icône pour ajouter une image</a:t>
            </a:r>
            <a:endParaRPr kumimoji="0" lang="en-US" dirty="0"/>
          </a:p>
        </p:txBody>
      </p:sp>
      <p:sp>
        <p:nvSpPr>
          <p:cNvPr id="4" name="Espace réservé du texte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8144256" y="6556248"/>
            <a:ext cx="2804160" cy="301752"/>
          </a:xfrm>
        </p:spPr>
        <p:txBody>
          <a:bodyPr/>
          <a:lstStyle>
            <a:lvl1pPr>
              <a:defRPr sz="900"/>
            </a:lvl1p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1560576" y="6557169"/>
            <a:ext cx="6597429" cy="301752"/>
          </a:xfrm>
        </p:spPr>
        <p:txBody>
          <a:bodyPr/>
          <a:lstStyle>
            <a:lvl1pPr>
              <a:defRPr sz="900"/>
            </a:lvl1pPr>
          </a:lstStyle>
          <a:p>
            <a:endParaRPr lang="fr-FR" dirty="0"/>
          </a:p>
        </p:txBody>
      </p:sp>
      <p:sp>
        <p:nvSpPr>
          <p:cNvPr id="7" name="Espace réservé du numéro de diapositive 6"/>
          <p:cNvSpPr>
            <a:spLocks noGrp="1"/>
          </p:cNvSpPr>
          <p:nvPr>
            <p:ph type="sldNum" sz="quarter" idx="12"/>
          </p:nvPr>
        </p:nvSpPr>
        <p:spPr>
          <a:xfrm>
            <a:off x="10956256" y="6556248"/>
            <a:ext cx="487680" cy="301752"/>
          </a:xfrm>
        </p:spPr>
        <p:txBody>
          <a:bodyPr/>
          <a:lstStyle>
            <a:lvl1pPr algn="ctr">
              <a:defRPr sz="900"/>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381000"/>
            <a:ext cx="2540000" cy="5486400"/>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381000"/>
            <a:ext cx="8331200" cy="5486400"/>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720726" y="776289"/>
            <a:ext cx="10750549" cy="1470025"/>
          </a:xfrm>
        </p:spPr>
        <p:txBody>
          <a:bodyPr anchor="b">
            <a:normAutofit/>
          </a:bodyPr>
          <a:lstStyle>
            <a:lvl1pPr algn="r">
              <a:defRPr sz="4400"/>
            </a:lvl1pPr>
          </a:lstStyle>
          <a:p>
            <a:r>
              <a:rPr kumimoji="0" lang="fr-FR"/>
              <a:t>Modifiez le style du titre</a:t>
            </a:r>
            <a:endParaRPr kumimoji="0" lang="en-US"/>
          </a:p>
        </p:txBody>
      </p:sp>
      <p:sp>
        <p:nvSpPr>
          <p:cNvPr id="9" name="Sous-titr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1828800" y="6012657"/>
            <a:ext cx="7721600" cy="365125"/>
          </a:xfrm>
        </p:spPr>
        <p:txBody>
          <a:bodyPr tIns="0" bIns="0" anchor="t"/>
          <a:lstStyle>
            <a:lvl1pPr algn="r">
              <a:defRPr sz="1000"/>
            </a:lvl1pPr>
          </a:lstStyle>
          <a:p>
            <a:fld id="{970B4958-D26B-47F6-9FFD-BCD6EF1AF39A}" type="datetimeFigureOut">
              <a:rPr lang="fr-FR" smtClean="0"/>
              <a:pPr/>
              <a:t>28/03/2024</a:t>
            </a:fld>
            <a:endParaRPr lang="fr-FR" dirty="0"/>
          </a:p>
        </p:txBody>
      </p:sp>
      <p:sp>
        <p:nvSpPr>
          <p:cNvPr id="17" name="Espace réservé du pied de page 16"/>
          <p:cNvSpPr>
            <a:spLocks noGrp="1"/>
          </p:cNvSpPr>
          <p:nvPr>
            <p:ph type="ftr" sz="quarter" idx="11"/>
          </p:nvPr>
        </p:nvSpPr>
        <p:spPr>
          <a:xfrm>
            <a:off x="1828800" y="5650705"/>
            <a:ext cx="7721600" cy="365125"/>
          </a:xfrm>
        </p:spPr>
        <p:txBody>
          <a:bodyPr tIns="0" bIns="0" anchor="b"/>
          <a:lstStyle>
            <a:lvl1pPr algn="r">
              <a:defRPr sz="1100"/>
            </a:lvl1pPr>
          </a:lstStyle>
          <a:p>
            <a:endParaRPr lang="fr-FR" dirty="0"/>
          </a:p>
        </p:txBody>
      </p:sp>
      <p:sp>
        <p:nvSpPr>
          <p:cNvPr id="29" name="Espace réservé du numéro de diapositive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21D4B795-9AB6-4ED3-8721-9ED54B1E74B6}" type="slidenum">
              <a:rPr lang="fr-FR" smtClean="0"/>
              <a:pPr/>
              <a:t>‹#›</a:t>
            </a:fld>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67494"/>
            <a:ext cx="10972800" cy="1399032"/>
          </a:xfrm>
        </p:spPr>
        <p:txBody>
          <a:bodyPr/>
          <a:lstStyle/>
          <a:p>
            <a:r>
              <a:rPr kumimoji="0" lang="fr-FR"/>
              <a:t>Modifiez le style du titre</a:t>
            </a:r>
            <a:endParaRPr kumimoji="0" lang="en-US"/>
          </a:p>
        </p:txBody>
      </p:sp>
      <p:sp>
        <p:nvSpPr>
          <p:cNvPr id="3" name="Espace réservé du contenu 2"/>
          <p:cNvSpPr>
            <a:spLocks noGrp="1"/>
          </p:cNvSpPr>
          <p:nvPr>
            <p:ph idx="1"/>
          </p:nvPr>
        </p:nvSpPr>
        <p:spPr>
          <a:xfrm>
            <a:off x="609600" y="1882808"/>
            <a:ext cx="109728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388608" y="6480048"/>
            <a:ext cx="2844800" cy="301752"/>
          </a:xfrm>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a:xfrm>
            <a:off x="609600" y="6480970"/>
            <a:ext cx="5680075" cy="300831"/>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angle isocè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e la date 3"/>
          <p:cNvSpPr>
            <a:spLocks noGrp="1"/>
          </p:cNvSpPr>
          <p:nvPr>
            <p:ph type="dt" sz="half" idx="10"/>
          </p:nvPr>
        </p:nvSpPr>
        <p:spPr>
          <a:xfrm>
            <a:off x="9274176" y="6477000"/>
            <a:ext cx="2844800" cy="304800"/>
          </a:xfrm>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a:xfrm>
            <a:off x="3492501" y="6480970"/>
            <a:ext cx="5680075" cy="300831"/>
          </a:xfrm>
        </p:spPr>
        <p:txBody>
          <a:bodyPr/>
          <a:lstStyle/>
          <a:p>
            <a:endParaRPr lang="fr-FR" dirty="0"/>
          </a:p>
        </p:txBody>
      </p:sp>
      <p:sp>
        <p:nvSpPr>
          <p:cNvPr id="6" name="Espace réservé du numéro de diapositive 5"/>
          <p:cNvSpPr>
            <a:spLocks noGrp="1"/>
          </p:cNvSpPr>
          <p:nvPr>
            <p:ph type="sldNum" sz="quarter" idx="12"/>
          </p:nvPr>
        </p:nvSpPr>
        <p:spPr>
          <a:xfrm>
            <a:off x="11268075" y="809625"/>
            <a:ext cx="670560" cy="300831"/>
          </a:xfrm>
        </p:spPr>
        <p:txBody>
          <a:bodyPr/>
          <a:lstStyle/>
          <a:p>
            <a:fld id="{21D4B795-9AB6-4ED3-8721-9ED54B1E74B6}" type="slidenum">
              <a:rPr lang="fr-FR" smtClean="0"/>
              <a:pPr/>
              <a:t>‹#›</a:t>
            </a:fld>
            <a:endParaRPr lang="fr-FR" dirty="0"/>
          </a:p>
        </p:txBody>
      </p:sp>
      <p:cxnSp>
        <p:nvCxnSpPr>
          <p:cNvPr id="11" name="Connecteur droit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a:t>Modifiez le style du titre</a:t>
            </a:r>
            <a:endParaRPr kumimoji="0" lang="en-US"/>
          </a:p>
        </p:txBody>
      </p:sp>
      <p:sp>
        <p:nvSpPr>
          <p:cNvPr id="3" name="Espace réservé du contenu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388608" y="6480969"/>
            <a:ext cx="2844800" cy="301752"/>
          </a:xfrm>
        </p:spPr>
        <p:txBody>
          <a:body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609600" y="6480969"/>
            <a:ext cx="5680075" cy="301752"/>
          </a:xfrm>
        </p:spPr>
        <p:txBody>
          <a:bodyPr/>
          <a:lstStyle/>
          <a:p>
            <a:endParaRPr lang="fr-FR" dirty="0"/>
          </a:p>
        </p:txBody>
      </p:sp>
      <p:sp>
        <p:nvSpPr>
          <p:cNvPr id="7" name="Espace réservé du numéro de diapositive 6"/>
          <p:cNvSpPr>
            <a:spLocks noGrp="1"/>
          </p:cNvSpPr>
          <p:nvPr>
            <p:ph type="sldNum" sz="quarter" idx="12"/>
          </p:nvPr>
        </p:nvSpPr>
        <p:spPr>
          <a:xfrm>
            <a:off x="10119360" y="6480969"/>
            <a:ext cx="670560" cy="301752"/>
          </a:xfrm>
        </p:spPr>
        <p:txBody>
          <a:bodyPr/>
          <a:lstStyle/>
          <a:p>
            <a:fld id="{21D4B795-9AB6-4ED3-8721-9ED54B1E74B6}" type="slidenum">
              <a:rPr lang="fr-FR" smtClean="0"/>
              <a:pPr/>
              <a:t>‹#›</a:t>
            </a:fld>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a:xfrm>
            <a:off x="6388608" y="6480969"/>
            <a:ext cx="2840736" cy="301752"/>
          </a:xfrm>
        </p:spPr>
        <p:txBody>
          <a:bodyPr/>
          <a:lstStyle/>
          <a:p>
            <a:fld id="{970B4958-D26B-47F6-9FFD-BCD6EF1AF39A}" type="datetimeFigureOut">
              <a:rPr lang="fr-FR" smtClean="0"/>
              <a:pPr/>
              <a:t>28/03/2024</a:t>
            </a:fld>
            <a:endParaRPr lang="fr-FR" dirty="0"/>
          </a:p>
        </p:txBody>
      </p:sp>
      <p:sp>
        <p:nvSpPr>
          <p:cNvPr id="8" name="Espace réservé du pied de page 7"/>
          <p:cNvSpPr>
            <a:spLocks noGrp="1"/>
          </p:cNvSpPr>
          <p:nvPr>
            <p:ph type="ftr" sz="quarter" idx="11"/>
          </p:nvPr>
        </p:nvSpPr>
        <p:spPr>
          <a:xfrm>
            <a:off x="609600" y="6480969"/>
            <a:ext cx="5681472" cy="301752"/>
          </a:xfrm>
        </p:spPr>
        <p:txBody>
          <a:bodyPr/>
          <a:lstStyle/>
          <a:p>
            <a:endParaRPr lang="fr-FR" dirty="0"/>
          </a:p>
        </p:txBody>
      </p:sp>
      <p:sp>
        <p:nvSpPr>
          <p:cNvPr id="9" name="Espace réservé du numéro de diapositive 8"/>
          <p:cNvSpPr>
            <a:spLocks noGrp="1"/>
          </p:cNvSpPr>
          <p:nvPr>
            <p:ph type="sldNum" sz="quarter" idx="12"/>
          </p:nvPr>
        </p:nvSpPr>
        <p:spPr>
          <a:xfrm>
            <a:off x="10119360" y="6483096"/>
            <a:ext cx="670560" cy="301752"/>
          </a:xfrm>
        </p:spPr>
        <p:txBody>
          <a:bodyPr/>
          <a:lstStyle>
            <a:lvl1pPr algn="ctr">
              <a:defRPr/>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AFC92-7D52-4A98-A2F4-8D8D396A6E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716E79-AD9E-4260-9AC5-42C06F37D1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98F6E47-06CA-4685-9C6B-C5DDD27CAE6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7F91EA-A055-49D8-9203-A4B21A1CC3A6}"/>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6" name="Espace réservé du pied de page 5">
            <a:extLst>
              <a:ext uri="{FF2B5EF4-FFF2-40B4-BE49-F238E27FC236}">
                <a16:creationId xmlns:a16="http://schemas.microsoft.com/office/drawing/2014/main" id="{4BA662AB-2FBB-43E6-BF4F-01175D5C8B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5CF588-C697-4979-B765-072E019514F5}"/>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36800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388608" y="6480969"/>
            <a:ext cx="2844800" cy="301752"/>
          </a:xfrm>
        </p:spPr>
        <p:txBody>
          <a:bodyPr/>
          <a:lstStyle/>
          <a:p>
            <a:fld id="{970B4958-D26B-47F6-9FFD-BCD6EF1AF39A}" type="datetimeFigureOut">
              <a:rPr lang="fr-FR" smtClean="0"/>
              <a:pPr/>
              <a:t>28/03/2024</a:t>
            </a:fld>
            <a:endParaRPr lang="fr-FR" dirty="0"/>
          </a:p>
        </p:txBody>
      </p:sp>
      <p:sp>
        <p:nvSpPr>
          <p:cNvPr id="3" name="Espace réservé du pied de page 2"/>
          <p:cNvSpPr>
            <a:spLocks noGrp="1"/>
          </p:cNvSpPr>
          <p:nvPr>
            <p:ph type="ftr" sz="quarter" idx="11"/>
          </p:nvPr>
        </p:nvSpPr>
        <p:spPr>
          <a:xfrm>
            <a:off x="609600" y="6481891"/>
            <a:ext cx="5680075" cy="300831"/>
          </a:xfrm>
        </p:spPr>
        <p:txBody>
          <a:bodyPr/>
          <a:lstStyle/>
          <a:p>
            <a:endParaRPr lang="fr-FR" dirty="0"/>
          </a:p>
        </p:txBody>
      </p:sp>
      <p:sp>
        <p:nvSpPr>
          <p:cNvPr id="4" name="Espace réservé du numéro de diapositive 3"/>
          <p:cNvSpPr>
            <a:spLocks noGrp="1"/>
          </p:cNvSpPr>
          <p:nvPr>
            <p:ph type="sldNum" sz="quarter" idx="12"/>
          </p:nvPr>
        </p:nvSpPr>
        <p:spPr>
          <a:xfrm>
            <a:off x="10119360" y="6480969"/>
            <a:ext cx="670560" cy="301752"/>
          </a:xfrm>
        </p:spPr>
        <p:txBody>
          <a:bodyPr/>
          <a:lstStyle/>
          <a:p>
            <a:fld id="{21D4B795-9AB6-4ED3-8721-9ED54B1E74B6}" type="slidenum">
              <a:rPr lang="fr-FR" smtClean="0"/>
              <a:pPr/>
              <a:t>‹#›</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8371968" y="6556248"/>
            <a:ext cx="2844800" cy="301752"/>
          </a:xfrm>
        </p:spPr>
        <p:txBody>
          <a:bodyPr/>
          <a:lstStyle>
            <a:lvl1pPr>
              <a:defRPr sz="900"/>
            </a:lvl1p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1514475" y="6556248"/>
            <a:ext cx="6857493" cy="301752"/>
          </a:xfrm>
        </p:spPr>
        <p:txBody>
          <a:bodyPr/>
          <a:lstStyle>
            <a:lvl1pPr>
              <a:defRPr sz="900"/>
            </a:lvl1pPr>
          </a:lstStyle>
          <a:p>
            <a:endParaRPr lang="fr-FR" dirty="0"/>
          </a:p>
        </p:txBody>
      </p:sp>
      <p:sp>
        <p:nvSpPr>
          <p:cNvPr id="7" name="Espace réservé du numéro de diapositive 6"/>
          <p:cNvSpPr>
            <a:spLocks noGrp="1"/>
          </p:cNvSpPr>
          <p:nvPr>
            <p:ph type="sldNum" sz="quarter" idx="12"/>
          </p:nvPr>
        </p:nvSpPr>
        <p:spPr>
          <a:xfrm>
            <a:off x="11214101" y="6556248"/>
            <a:ext cx="670560" cy="301752"/>
          </a:xfrm>
        </p:spPr>
        <p:txBody>
          <a:bodyPr/>
          <a:lstStyle>
            <a:lvl1pPr>
              <a:defRPr sz="900"/>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fr-FR" dirty="0"/>
              <a:t>Cliquez sur l'icône pour ajouter une image</a:t>
            </a:r>
            <a:endParaRPr kumimoji="0" lang="en-US" dirty="0"/>
          </a:p>
        </p:txBody>
      </p:sp>
      <p:sp>
        <p:nvSpPr>
          <p:cNvPr id="4" name="Espace réservé du texte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8144256" y="6556248"/>
            <a:ext cx="2804160" cy="301752"/>
          </a:xfrm>
        </p:spPr>
        <p:txBody>
          <a:bodyPr/>
          <a:lstStyle>
            <a:lvl1pPr>
              <a:defRPr sz="900"/>
            </a:lvl1pPr>
          </a:lstStyle>
          <a:p>
            <a:fld id="{970B4958-D26B-47F6-9FFD-BCD6EF1AF39A}" type="datetimeFigureOut">
              <a:rPr lang="fr-FR" smtClean="0"/>
              <a:pPr/>
              <a:t>28/03/2024</a:t>
            </a:fld>
            <a:endParaRPr lang="fr-FR" dirty="0"/>
          </a:p>
        </p:txBody>
      </p:sp>
      <p:sp>
        <p:nvSpPr>
          <p:cNvPr id="6" name="Espace réservé du pied de page 5"/>
          <p:cNvSpPr>
            <a:spLocks noGrp="1"/>
          </p:cNvSpPr>
          <p:nvPr>
            <p:ph type="ftr" sz="quarter" idx="11"/>
          </p:nvPr>
        </p:nvSpPr>
        <p:spPr>
          <a:xfrm>
            <a:off x="1560576" y="6557169"/>
            <a:ext cx="6597429" cy="301752"/>
          </a:xfrm>
        </p:spPr>
        <p:txBody>
          <a:bodyPr/>
          <a:lstStyle>
            <a:lvl1pPr>
              <a:defRPr sz="900"/>
            </a:lvl1pPr>
          </a:lstStyle>
          <a:p>
            <a:endParaRPr lang="fr-FR" dirty="0"/>
          </a:p>
        </p:txBody>
      </p:sp>
      <p:sp>
        <p:nvSpPr>
          <p:cNvPr id="7" name="Espace réservé du numéro de diapositive 6"/>
          <p:cNvSpPr>
            <a:spLocks noGrp="1"/>
          </p:cNvSpPr>
          <p:nvPr>
            <p:ph type="sldNum" sz="quarter" idx="12"/>
          </p:nvPr>
        </p:nvSpPr>
        <p:spPr>
          <a:xfrm>
            <a:off x="10956256" y="6556248"/>
            <a:ext cx="487680" cy="301752"/>
          </a:xfrm>
        </p:spPr>
        <p:txBody>
          <a:bodyPr/>
          <a:lstStyle>
            <a:lvl1pPr algn="ctr">
              <a:defRPr sz="900"/>
            </a:lvl1pPr>
          </a:lstStyle>
          <a:p>
            <a:fld id="{21D4B795-9AB6-4ED3-8721-9ED54B1E74B6}"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381000"/>
            <a:ext cx="2540000" cy="5486400"/>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381000"/>
            <a:ext cx="8331200" cy="5486400"/>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70B4958-D26B-47F6-9FFD-BCD6EF1AF39A}" type="datetimeFigureOut">
              <a:rPr lang="fr-FR" smtClean="0"/>
              <a:pPr/>
              <a:t>28/03/2024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1D4B795-9AB6-4ED3-8721-9ED54B1E74B6}"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FF9C0-DFD4-497B-BFE2-0DC62849A241}"/>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24C11A-F6BF-45D8-B7A5-1B1C359CFB1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482745B-6A13-44FB-AB2F-556E35FE8EA4}"/>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E47994-071F-4D27-A8CC-45779BF8B99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46E2C0-435C-4D60-871F-892D0624421B}"/>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DCFB74-031E-432E-8347-8E8ED32EA440}"/>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8" name="Espace réservé du pied de page 7">
            <a:extLst>
              <a:ext uri="{FF2B5EF4-FFF2-40B4-BE49-F238E27FC236}">
                <a16:creationId xmlns:a16="http://schemas.microsoft.com/office/drawing/2014/main" id="{C936BDED-7989-4F4E-8956-951E7C4A41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80CBF5-4367-4855-A0F7-6854EF788DF5}"/>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395376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A658C-1D85-4E26-B3E5-FB1C4CBBAD3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E79D057-1117-49E9-9435-FE5B284B51A7}"/>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4" name="Espace réservé du pied de page 3">
            <a:extLst>
              <a:ext uri="{FF2B5EF4-FFF2-40B4-BE49-F238E27FC236}">
                <a16:creationId xmlns:a16="http://schemas.microsoft.com/office/drawing/2014/main" id="{A285043C-5706-460C-A843-DCCE2C88C71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0129E6-810D-4416-A2C7-FF49D373C360}"/>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100952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E676FDB4-27B7-4498-8713-04B364360CF5}"/>
              </a:ext>
            </a:extLst>
          </p:cNvPr>
          <p:cNvSpPr>
            <a:spLocks noGrp="1"/>
          </p:cNvSpPr>
          <p:nvPr>
            <p:ph type="pic" sz="quarter" idx="10"/>
          </p:nvPr>
        </p:nvSpPr>
        <p:spPr>
          <a:xfrm>
            <a:off x="-2" y="0"/>
            <a:ext cx="6113643" cy="6900101"/>
          </a:xfrm>
          <a:custGeom>
            <a:avLst/>
            <a:gdLst>
              <a:gd name="connsiteX0" fmla="*/ 5889493 w 6113642"/>
              <a:gd name="connsiteY0" fmla="*/ 0 h 6900101"/>
              <a:gd name="connsiteX1" fmla="*/ 5920007 w 6113642"/>
              <a:gd name="connsiteY1" fmla="*/ 0 h 6900101"/>
              <a:gd name="connsiteX2" fmla="*/ 5905451 w 6113642"/>
              <a:gd name="connsiteY2" fmla="*/ 9118 h 6900101"/>
              <a:gd name="connsiteX3" fmla="*/ 3284712 w 6113642"/>
              <a:gd name="connsiteY3" fmla="*/ 2393482 h 6900101"/>
              <a:gd name="connsiteX4" fmla="*/ 5965506 w 6113642"/>
              <a:gd name="connsiteY4" fmla="*/ 6900101 h 6900101"/>
              <a:gd name="connsiteX5" fmla="*/ 0 w 6113642"/>
              <a:gd name="connsiteY5" fmla="*/ 6885111 h 6900101"/>
              <a:gd name="connsiteX6" fmla="*/ 0 w 6113642"/>
              <a:gd name="connsiteY6" fmla="*/ 27111 h 6900101"/>
              <a:gd name="connsiteX7" fmla="*/ 5834396 w 6113642"/>
              <a:gd name="connsiteY7" fmla="*/ 12120 h 6900101"/>
              <a:gd name="connsiteX8" fmla="*/ 5887767 w 6113642"/>
              <a:gd name="connsiteY8" fmla="*/ 261 h 690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42" h="6900101">
                <a:moveTo>
                  <a:pt x="5889493" y="0"/>
                </a:moveTo>
                <a:lnTo>
                  <a:pt x="5920007" y="0"/>
                </a:lnTo>
                <a:lnTo>
                  <a:pt x="5905451" y="9118"/>
                </a:lnTo>
                <a:cubicBezTo>
                  <a:pt x="5658439" y="136670"/>
                  <a:pt x="2804653" y="1171791"/>
                  <a:pt x="3284712" y="2393482"/>
                </a:cubicBezTo>
                <a:cubicBezTo>
                  <a:pt x="3833352" y="3789701"/>
                  <a:pt x="6804064" y="5904504"/>
                  <a:pt x="5965506" y="6900101"/>
                </a:cubicBezTo>
                <a:lnTo>
                  <a:pt x="0" y="6885111"/>
                </a:lnTo>
                <a:lnTo>
                  <a:pt x="0" y="27111"/>
                </a:lnTo>
                <a:lnTo>
                  <a:pt x="5834396" y="12120"/>
                </a:lnTo>
                <a:cubicBezTo>
                  <a:pt x="5856504" y="6889"/>
                  <a:pt x="5874204" y="2947"/>
                  <a:pt x="5887767" y="261"/>
                </a:cubicBezTo>
                <a:close/>
              </a:path>
            </a:pathLst>
          </a:custGeom>
        </p:spPr>
        <p:txBody>
          <a:bodyPr wrap="square">
            <a:noAutofit/>
          </a:bodyPr>
          <a:lstStyle/>
          <a:p>
            <a:endParaRPr lang="fr-FR"/>
          </a:p>
        </p:txBody>
      </p:sp>
    </p:spTree>
    <p:extLst>
      <p:ext uri="{BB962C8B-B14F-4D97-AF65-F5344CB8AC3E}">
        <p14:creationId xmlns:p14="http://schemas.microsoft.com/office/powerpoint/2010/main" val="425239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8C135-4FA2-4448-B9FE-4BB881250D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1AB177-422F-4871-A8A2-3861BE41884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310945-F925-4BC5-B306-8F641B651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2B78D0-9E8D-47D5-B16A-582FAB1C74C9}"/>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6" name="Espace réservé du pied de page 5">
            <a:extLst>
              <a:ext uri="{FF2B5EF4-FFF2-40B4-BE49-F238E27FC236}">
                <a16:creationId xmlns:a16="http://schemas.microsoft.com/office/drawing/2014/main" id="{DBCB260C-3E11-4594-97F9-F529AEDA93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07843C-CE14-4C90-928B-3006FF0C008B}"/>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427064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1837C-8089-4919-A8BF-2238C6527E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F9CBC8A-6B29-4B6C-B458-3AEB47B89BB7}"/>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46B4FC-0D22-4C18-9BAF-D75AF5E2E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FA6C5D-F3E8-451B-AB15-FF77E1BE0A50}"/>
              </a:ext>
            </a:extLst>
          </p:cNvPr>
          <p:cNvSpPr>
            <a:spLocks noGrp="1"/>
          </p:cNvSpPr>
          <p:nvPr>
            <p:ph type="dt" sz="half" idx="10"/>
          </p:nvPr>
        </p:nvSpPr>
        <p:spPr/>
        <p:txBody>
          <a:bodyPr/>
          <a:lstStyle/>
          <a:p>
            <a:fld id="{896E621F-9614-4571-8905-E763107BD1BD}" type="datetimeFigureOut">
              <a:rPr lang="fr-FR" smtClean="0"/>
              <a:pPr/>
              <a:t>28/03/2024</a:t>
            </a:fld>
            <a:endParaRPr lang="fr-FR"/>
          </a:p>
        </p:txBody>
      </p:sp>
      <p:sp>
        <p:nvSpPr>
          <p:cNvPr id="6" name="Espace réservé du pied de page 5">
            <a:extLst>
              <a:ext uri="{FF2B5EF4-FFF2-40B4-BE49-F238E27FC236}">
                <a16:creationId xmlns:a16="http://schemas.microsoft.com/office/drawing/2014/main" id="{4E3C5C74-9550-466F-820C-A20593E943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0A5D1A-6A36-4C97-8BC7-796DB163B3AC}"/>
              </a:ext>
            </a:extLst>
          </p:cNvPr>
          <p:cNvSpPr>
            <a:spLocks noGrp="1"/>
          </p:cNvSpPr>
          <p:nvPr>
            <p:ph type="sldNum" sz="quarter" idx="12"/>
          </p:nvPr>
        </p:nvSpPr>
        <p:spPr/>
        <p:txBody>
          <a:bodyPr/>
          <a:lstStyle/>
          <a:p>
            <a:fld id="{376C18D5-3D9C-455E-80E4-A68EC5001123}" type="slidenum">
              <a:rPr lang="fr-FR" smtClean="0"/>
              <a:pPr/>
              <a:t>‹#›</a:t>
            </a:fld>
            <a:endParaRPr lang="fr-FR"/>
          </a:p>
        </p:txBody>
      </p:sp>
    </p:spTree>
    <p:extLst>
      <p:ext uri="{BB962C8B-B14F-4D97-AF65-F5344CB8AC3E}">
        <p14:creationId xmlns:p14="http://schemas.microsoft.com/office/powerpoint/2010/main" val="87866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61EE2B-918F-402F-A9BE-8B89E74AB64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AD7E194-3E16-4CBE-8B13-075ED3296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1890E1-3002-4F27-9B70-4C7A2B06A18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E621F-9614-4571-8905-E763107BD1BD}" type="datetimeFigureOut">
              <a:rPr lang="fr-FR" smtClean="0"/>
              <a:pPr/>
              <a:t>28/03/2024</a:t>
            </a:fld>
            <a:endParaRPr lang="fr-FR"/>
          </a:p>
        </p:txBody>
      </p:sp>
      <p:sp>
        <p:nvSpPr>
          <p:cNvPr id="5" name="Espace réservé du pied de page 4">
            <a:extLst>
              <a:ext uri="{FF2B5EF4-FFF2-40B4-BE49-F238E27FC236}">
                <a16:creationId xmlns:a16="http://schemas.microsoft.com/office/drawing/2014/main" id="{F29D856F-DC77-4B0F-9518-A6548109926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7533F7C-FE84-4411-A93D-265F05566C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18D5-3D9C-455E-80E4-A68EC5001123}" type="slidenum">
              <a:rPr lang="fr-FR" smtClean="0"/>
              <a:pPr/>
              <a:t>‹#›</a:t>
            </a:fld>
            <a:endParaRPr lang="fr-FR"/>
          </a:p>
        </p:txBody>
      </p:sp>
    </p:spTree>
    <p:extLst>
      <p:ext uri="{BB962C8B-B14F-4D97-AF65-F5344CB8AC3E}">
        <p14:creationId xmlns:p14="http://schemas.microsoft.com/office/powerpoint/2010/main" val="311322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19/09/1445</a:t>
            </a:fld>
            <a:endParaRPr lang="ar-SA" dirty="0"/>
          </a:p>
        </p:txBody>
      </p:sp>
      <p:sp>
        <p:nvSpPr>
          <p:cNvPr id="5" name="عنصر نائب للتذييل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9380" y="14071"/>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necteur droit 7"/>
          <p:cNvCxnSpPr/>
          <p:nvPr/>
        </p:nvCxnSpPr>
        <p:spPr>
          <a:xfrm>
            <a:off x="0" y="7037"/>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8625061"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609600" y="267494"/>
            <a:ext cx="10972800" cy="1399032"/>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970B4958-D26B-47F6-9FFD-BCD6EF1AF39A}" type="datetimeFigureOut">
              <a:rPr lang="fr-FR" smtClean="0"/>
              <a:pPr/>
              <a:t>28/03/2024</a:t>
            </a:fld>
            <a:endParaRPr lang="fr-FR" dirty="0"/>
          </a:p>
        </p:txBody>
      </p:sp>
      <p:sp>
        <p:nvSpPr>
          <p:cNvPr id="3" name="Espace réservé du pied de page 2"/>
          <p:cNvSpPr>
            <a:spLocks noGrp="1"/>
          </p:cNvSpPr>
          <p:nvPr>
            <p:ph type="ftr" sz="quarter" idx="3"/>
          </p:nvPr>
        </p:nvSpPr>
        <p:spPr>
          <a:xfrm>
            <a:off x="609601" y="6481893"/>
            <a:ext cx="5680075" cy="300831"/>
          </a:xfrm>
          <a:prstGeom prst="rect">
            <a:avLst/>
          </a:prstGeom>
        </p:spPr>
        <p:txBody>
          <a:bodyPr vert="horz" anchor="b"/>
          <a:lstStyle>
            <a:lvl1pPr algn="r" eaLnBrk="1" latinLnBrk="0" hangingPunct="1">
              <a:defRPr kumimoji="0" sz="1000">
                <a:solidFill>
                  <a:schemeClr val="tx1"/>
                </a:solidFill>
              </a:defRPr>
            </a:lvl1pPr>
          </a:lstStyle>
          <a:p>
            <a:endParaRPr lang="fr-FR" dirty="0"/>
          </a:p>
        </p:txBody>
      </p:sp>
      <p:sp>
        <p:nvSpPr>
          <p:cNvPr id="23" name="Espace réservé du numéro de diapositive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21D4B795-9AB6-4ED3-8721-9ED54B1E74B6}" type="slidenum">
              <a:rPr lang="fr-FR" smtClean="0"/>
              <a:pPr/>
              <a:t>‹#›</a:t>
            </a:fld>
            <a:endParaRPr lang="fr-FR"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necteur droit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609600" y="267494"/>
            <a:ext cx="10972800" cy="1399032"/>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970B4958-D26B-47F6-9FFD-BCD6EF1AF39A}" type="datetimeFigureOut">
              <a:rPr lang="fr-FR" smtClean="0"/>
              <a:pPr/>
              <a:t>28/03/2024</a:t>
            </a:fld>
            <a:endParaRPr lang="fr-FR" dirty="0"/>
          </a:p>
        </p:txBody>
      </p:sp>
      <p:sp>
        <p:nvSpPr>
          <p:cNvPr id="3" name="Espace réservé du pied de page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fr-FR" dirty="0"/>
          </a:p>
        </p:txBody>
      </p:sp>
      <p:sp>
        <p:nvSpPr>
          <p:cNvPr id="23" name="Espace réservé du numéro de diapositive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21D4B795-9AB6-4ED3-8721-9ED54B1E74B6}" type="slidenum">
              <a:rPr lang="fr-FR" smtClean="0"/>
              <a:pPr/>
              <a:t>‹#›</a:t>
            </a:fld>
            <a:endParaRPr lang="fr-F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researchleap.com/determinants-of-taxable-capacity-in-nigeria/"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مستطيل 2"/>
          <p:cNvSpPr/>
          <p:nvPr/>
        </p:nvSpPr>
        <p:spPr>
          <a:xfrm>
            <a:off x="380961" y="1357300"/>
            <a:ext cx="11525331" cy="4031873"/>
          </a:xfrm>
          <a:prstGeom prst="rect">
            <a:avLst/>
          </a:prstGeom>
        </p:spPr>
        <p:txBody>
          <a:bodyPr wrap="square">
            <a:spAutoFit/>
          </a:bodyPr>
          <a:lstStyle/>
          <a:p>
            <a:pPr algn="ctr"/>
            <a:r>
              <a:rPr lang="ar-DZ" sz="8800" b="1" kern="10" dirty="0">
                <a:ln w="38100">
                  <a:solidFill>
                    <a:schemeClr val="accent5">
                      <a:lumMod val="75000"/>
                    </a:schemeClr>
                  </a:solidFill>
                </a:ln>
                <a:solidFill>
                  <a:schemeClr val="bg1"/>
                </a:solidFill>
                <a:effectLst>
                  <a:glow rad="139700">
                    <a:schemeClr val="accent3">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بسم الله الرحمن الرحيم</a:t>
            </a:r>
          </a:p>
          <a:p>
            <a:pPr algn="ctr"/>
            <a:r>
              <a:rPr lang="ar-DZ" sz="8800" b="1" kern="10" dirty="0">
                <a:ln w="38100">
                  <a:solidFill>
                    <a:schemeClr val="accent5">
                      <a:lumMod val="75000"/>
                    </a:schemeClr>
                  </a:solidFill>
                </a:ln>
                <a:solidFill>
                  <a:schemeClr val="bg1"/>
                </a:solidFill>
                <a:effectLst>
                  <a:glow rad="139700">
                    <a:schemeClr val="accent3">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السلام عليكم </a:t>
            </a:r>
            <a:r>
              <a:rPr lang="ar-DZ" sz="8800" b="1" kern="10" dirty="0" err="1">
                <a:ln w="38100">
                  <a:solidFill>
                    <a:schemeClr val="accent5">
                      <a:lumMod val="75000"/>
                    </a:schemeClr>
                  </a:solidFill>
                </a:ln>
                <a:solidFill>
                  <a:schemeClr val="bg1"/>
                </a:solidFill>
                <a:effectLst>
                  <a:glow rad="139700">
                    <a:schemeClr val="accent3">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و</a:t>
            </a:r>
            <a:r>
              <a:rPr lang="ar-DZ" sz="8800" b="1" kern="10" dirty="0">
                <a:ln w="38100">
                  <a:solidFill>
                    <a:schemeClr val="accent5">
                      <a:lumMod val="75000"/>
                    </a:schemeClr>
                  </a:solidFill>
                </a:ln>
                <a:solidFill>
                  <a:schemeClr val="bg1"/>
                </a:solidFill>
                <a:effectLst>
                  <a:glow rad="139700">
                    <a:schemeClr val="accent3">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 رحمة الله و بركاته</a:t>
            </a:r>
          </a:p>
          <a:p>
            <a:pPr algn="ctr"/>
            <a:r>
              <a:rPr lang="ar-DZ" sz="8000" b="1" i="1" kern="10" dirty="0">
                <a:ln w="38100">
                  <a:solidFill>
                    <a:schemeClr val="accent5">
                      <a:lumMod val="75000"/>
                    </a:schemeClr>
                  </a:solidFill>
                </a:ln>
                <a:blipFill dpi="0" rotWithShape="1">
                  <a:blip r:embed="rId3"/>
                  <a:srcRect/>
                  <a:stretch>
                    <a:fillRect/>
                  </a:stretch>
                </a:blipFill>
                <a:effectLst>
                  <a:glow rad="139700">
                    <a:schemeClr val="accent3">
                      <a:satMod val="175000"/>
                      <a:alpha val="40000"/>
                    </a:schemeClr>
                  </a:glow>
                  <a:prstShdw prst="shdw17" dist="17961" dir="2700000">
                    <a:srgbClr val="999999"/>
                  </a:prstShdw>
                </a:effectLst>
                <a:latin typeface="Times New Roman"/>
                <a:cs typeface="Times New Roman"/>
              </a:rPr>
              <a:t> </a:t>
            </a:r>
            <a:endParaRPr lang="ar-DZ" sz="7200" b="1" i="1" kern="10" dirty="0">
              <a:ln w="38100">
                <a:solidFill>
                  <a:schemeClr val="accent5">
                    <a:lumMod val="75000"/>
                  </a:schemeClr>
                </a:solidFill>
              </a:ln>
              <a:blipFill dpi="0" rotWithShape="1">
                <a:blip r:embed="rId3"/>
                <a:srcRect/>
                <a:stretch>
                  <a:fillRect/>
                </a:stretch>
              </a:blipFill>
              <a:effectLst>
                <a:glow rad="139700">
                  <a:schemeClr val="accent3">
                    <a:satMod val="175000"/>
                    <a:alpha val="40000"/>
                  </a:schemeClr>
                </a:glow>
                <a:prstShdw prst="shdw17" dist="17961" dir="2700000">
                  <a:srgbClr val="999999"/>
                </a:prstShdw>
              </a:effectLst>
              <a:latin typeface="Times New Roman"/>
              <a:cs typeface="Times New Roman"/>
            </a:endParaRPr>
          </a:p>
        </p:txBody>
      </p:sp>
    </p:spTree>
    <p:extLst>
      <p:ext uri="{BB962C8B-B14F-4D97-AF65-F5344CB8AC3E}">
        <p14:creationId xmlns:p14="http://schemas.microsoft.com/office/powerpoint/2010/main" val="157192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r>
              <a:rPr lang="fr-FR"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pSp>
        <p:nvGrpSpPr>
          <p:cNvPr id="2" name="Groupe 5">
            <a:extLst>
              <a:ext uri="{FF2B5EF4-FFF2-40B4-BE49-F238E27FC236}">
                <a16:creationId xmlns:a16="http://schemas.microsoft.com/office/drawing/2014/main" id="{19C0CC05-8B73-46D2-83C4-97027B79C81F}"/>
              </a:ext>
            </a:extLst>
          </p:cNvPr>
          <p:cNvGrpSpPr/>
          <p:nvPr/>
        </p:nvGrpSpPr>
        <p:grpSpPr>
          <a:xfrm>
            <a:off x="3300999" y="813173"/>
            <a:ext cx="6112824" cy="4411979"/>
            <a:chOff x="3960566" y="1053013"/>
            <a:chExt cx="1627163" cy="4411979"/>
          </a:xfrm>
        </p:grpSpPr>
        <p:sp>
          <p:nvSpPr>
            <p:cNvPr id="12" name="Rectangle : coins arrondis 41">
              <a:extLst>
                <a:ext uri="{FF2B5EF4-FFF2-40B4-BE49-F238E27FC236}">
                  <a16:creationId xmlns:a16="http://schemas.microsoft.com/office/drawing/2014/main" id="{259698CF-B8D5-4A1B-AFFD-898540008EB3}"/>
                </a:ext>
              </a:extLst>
            </p:cNvPr>
            <p:cNvSpPr/>
            <p:nvPr/>
          </p:nvSpPr>
          <p:spPr>
            <a:xfrm>
              <a:off x="3960566" y="1610445"/>
              <a:ext cx="1627163" cy="3854547"/>
            </a:xfrm>
            <a:prstGeom prst="roundRect">
              <a:avLst/>
            </a:prstGeom>
            <a:solidFill>
              <a:schemeClr val="bg1">
                <a:lumMod val="95000"/>
                <a:alpha val="60000"/>
              </a:schemeClr>
            </a:solidFill>
            <a:ln w="88900">
              <a:solidFill>
                <a:schemeClr val="accent6"/>
              </a:solidFill>
            </a:ln>
            <a:effectLst>
              <a:outerShdw blurRad="50800" dist="114300" dir="8100000" algn="tr" rotWithShape="0">
                <a:prstClr val="black">
                  <a:alpha val="40000"/>
                </a:prstClr>
              </a:outerShdw>
              <a:reflection blurRad="63500" stA="52000" endA="300" endPos="2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6600" b="1" dirty="0">
                  <a:ln w="10541" cmpd="sng">
                    <a:solidFill>
                      <a:schemeClr val="accent1">
                        <a:shade val="88000"/>
                        <a:satMod val="110000"/>
                      </a:schemeClr>
                    </a:solidFill>
                    <a:prstDash val="solid"/>
                  </a:ln>
                  <a:solidFill>
                    <a:srgbClr val="00FFFF"/>
                  </a:solidFill>
                  <a:latin typeface="Traditional Arabic" pitchFamily="18" charset="-78"/>
                  <a:cs typeface="Traditional Arabic" pitchFamily="18" charset="-78"/>
                </a:rPr>
                <a:t>المبحث الثاني: الفكر الاقتصادي عند اليونان</a:t>
              </a:r>
              <a:r>
                <a:rPr lang="ar-DZ" sz="5400" b="1" dirty="0">
                  <a:solidFill>
                    <a:srgbClr val="00FFFF"/>
                  </a:solidFill>
                  <a:latin typeface="Traditional Arabic" pitchFamily="18" charset="-78"/>
                  <a:cs typeface="Traditional Arabic" pitchFamily="18" charset="-78"/>
                </a:rPr>
                <a:t> </a:t>
              </a:r>
              <a:endParaRPr lang="fr-FR" sz="5400" b="1" dirty="0">
                <a:solidFill>
                  <a:srgbClr val="00FFFF"/>
                </a:solidFill>
                <a:latin typeface="Traditional Arabic" pitchFamily="18" charset="-78"/>
                <a:cs typeface="Traditional Arabic" pitchFamily="18" charset="-78"/>
              </a:endParaRPr>
            </a:p>
          </p:txBody>
        </p:sp>
        <p:sp>
          <p:nvSpPr>
            <p:cNvPr id="13" name="Ellipse 42">
              <a:extLst>
                <a:ext uri="{FF2B5EF4-FFF2-40B4-BE49-F238E27FC236}">
                  <a16:creationId xmlns:a16="http://schemas.microsoft.com/office/drawing/2014/main" id="{0DF83821-6EAB-4EBE-8A69-ACF6AF059497}"/>
                </a:ext>
              </a:extLst>
            </p:cNvPr>
            <p:cNvSpPr/>
            <p:nvPr/>
          </p:nvSpPr>
          <p:spPr>
            <a:xfrm>
              <a:off x="4217391" y="1053013"/>
              <a:ext cx="1126498" cy="1114864"/>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Graphique 48" descr="Présentation avec graphique à barres avec un remplissage uni">
              <a:extLst>
                <a:ext uri="{FF2B5EF4-FFF2-40B4-BE49-F238E27FC236}">
                  <a16:creationId xmlns:a16="http://schemas.microsoft.com/office/drawing/2014/main" id="{1CDBE911-8141-4A55-8E48-9028B09E3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2676" y="1223584"/>
              <a:ext cx="815927" cy="815927"/>
            </a:xfrm>
            <a:prstGeom prst="rect">
              <a:avLst/>
            </a:prstGeom>
          </p:spPr>
        </p:pic>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كان المجتمع اليوناني مجتمع رق وعبودية ساد فيه نظام الطبقات والذي كان يتألف:</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الملاك السقراطيين وتتصدر قمة الهرم الاجتماعي وهي تنظر للعمل اليدوي نظرة سخرية تحصل على الربع العقاري دون أن تساهم في الإنتاج.</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متوسطة وهي الطبقة التي تلي طبقة الملاك تشمل هذه الطبقة صغار الملاك والحرفيين.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الأجانب وهي طبقة الأجانب المحرومين من الحقوق السياسية .</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العبيد وهي التي تقع في أسفل الهرم والذين يقع على عاتقهم وحدهم العمل الإنتاجي زراعي، صناعي (تعديني والأعمال المنزلية وخدمة المحاربين في الحروب، لهذا كانت تجارة العبيد من النشاطات الاقتصادية المربحة.</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solidFill>
                  <a:srgbClr val="420042"/>
                </a:solidFill>
                <a:latin typeface="Traditional Arabic" pitchFamily="18" charset="-78"/>
                <a:cs typeface="Traditional Arabic" pitchFamily="18" charset="-78"/>
              </a:rPr>
              <a:t>المطلب الأول: التنظيم الاجتماعي الطبقي</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420042"/>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وبمكن إبرازها في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مايلي</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1- الزراعة: شغلت الزراعة مساحة قدرها 20% من إقليم الدولة وظهرت الوحدات الإنتاجية مثل :</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وحدات كبار الملاك وتشغل نسبة ضئيلة من إجمالي المساحات المزروعة إلا أنها أحسن الأراضي خصوبة تزرع بالحبوب وتتربى عليها الماشية وبالطبع العبيد والعمال الأجراء هم الذين يقومون بالعمل الإنتاجي.</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وحدات المالكين الصغار تشمل معظم الأراضي الزراعية ذات جودة منخفضة يملكها أكثر من نصف السكان يقوم بالعمل الإنتاجي الأسرة وما تملكه من عبيد مستعملين أبسط أدوات الإنتاج.</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2- الصناعة: اهتم المجتمع اليوناني بصناعة الأسلحة والأواني المنزلية، وقامت وحدات حرفية تجمع أفراد عائلاتهم وعبيدهم وبعض العمال الأجراء، وكان محرك الإنتاج الطلبات المسبقة من التجار وغيرهم. كما منحت المعادن لمن يستطيع العمل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بها</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a:t>
            </a:r>
          </a:p>
          <a:p>
            <a:pPr marL="0" algn="just" rtl="1">
              <a:lnSpc>
                <a:spcPct val="170000"/>
              </a:lnSpc>
              <a:spcBef>
                <a:spcPts val="0"/>
              </a:spcBef>
              <a:buClrTx/>
              <a:buSzTx/>
              <a:buFontTx/>
              <a:buChar char="-"/>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solidFill>
                  <a:srgbClr val="420042"/>
                </a:solidFill>
                <a:latin typeface="Traditional Arabic" pitchFamily="18" charset="-78"/>
                <a:cs typeface="Traditional Arabic" pitchFamily="18" charset="-78"/>
              </a:rPr>
              <a:t>المطلب الثاني:</a:t>
            </a:r>
            <a:r>
              <a:rPr lang="ar-DZ" sz="3600" b="1" kern="0" dirty="0">
                <a:ln w="10541" cmpd="sng">
                  <a:solidFill>
                    <a:schemeClr val="accent1">
                      <a:shade val="88000"/>
                      <a:satMod val="110000"/>
                    </a:schemeClr>
                  </a:solidFill>
                  <a:prstDash val="solid"/>
                </a:ln>
                <a:solidFill>
                  <a:schemeClr val="accent2"/>
                </a:solidFill>
                <a:latin typeface="Traditional Arabic" pitchFamily="18" charset="-78"/>
                <a:cs typeface="Traditional Arabic" pitchFamily="18" charset="-78"/>
              </a:rPr>
              <a:t> </a:t>
            </a:r>
            <a:r>
              <a:rPr lang="ar-DZ" sz="3600" b="1" kern="0" dirty="0">
                <a:ln w="10541" cmpd="sng">
                  <a:solidFill>
                    <a:schemeClr val="accent1">
                      <a:shade val="88000"/>
                      <a:satMod val="110000"/>
                    </a:schemeClr>
                  </a:solidFill>
                  <a:prstDash val="solid"/>
                </a:ln>
                <a:solidFill>
                  <a:srgbClr val="001132"/>
                </a:solidFill>
                <a:latin typeface="Traditional Arabic" pitchFamily="18" charset="-78"/>
                <a:cs typeface="Traditional Arabic" pitchFamily="18" charset="-78"/>
              </a:rPr>
              <a:t>التنظيم الإقتصادي </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1132"/>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3- التجارة الخارجية: عرفت التجارة الخارجية رواجا نسبيا وخاصة بعد صنع السفن التجارية التي قامت لتعوض عجز القطاع الزراعي في سد احتياجات السكان من المواد الغذائية. كما انتشرت النقود ونشطت المبادلات النقدية وعمليات البيع والشراء، أما حق التعامل بالفضة فكان حكرا على الدولة فقط.</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أما بالنسبة للتجار فقد عرفت التجارة الخارجية رواجا نسبيا وخاصة بعد صنع السفن التجارية وقامت لتعوض عجز القطاع الزراعي في سد احتياجات السكان من المواد الغذائية. كما انتشرت النقود ونشطت المبادلات النقدية وعمليات البيع والشراء. حق التعامل بالفضة فكان حكرا على الدولة فقط. بالنسبة للتنظيم الاجتماعي كان المجتمع مجتمع رفي وعبودية ساد فيه نظام الطبقات ففي قمة الهرم الاجتماعي يتصدر طبقة الملاك الأرستقراطيين التي تنظر للعمل اليدوي نظرة سخرية، تحصل على الربع العقاري دون أن تساهم في الإنتاج، وتلي هذه الطبقة طبقة متوسطة من صغار الملاك والحرفيين ثم طبقة الأجانب المحرومين من الحقوق أسفل الهرم تقع طبقة العبيد الذين يقع على عاتقهم وحدهم العمل الإنتاجي السياسية وفي زراعي، صناعي وتعديني والأعمال المنزلية وخدمة المحاربين في الحروب، لهذا كانت تجارة العبيد من النشاطات الاقتصادية.</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089786" y="427907"/>
            <a:ext cx="913519" cy="951187"/>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يعد أفلاطون من أشهر فلاسفة الإغريق وهو تلميذا للفيلسوف سقراط لمدة تزيد على خمس سنوات وتعلم منه " أن الفضيلة هي المعرفة ... لذلك وبعد وفاة سقراط رحل أفلاطون متوجهاً إلى مصر بحثاً عن المزيد من العلم والمعرفة، ثم انتقل بعدها إلى صقلية. وعندما عاد إلى أثينا رغب إليه أهلها في استلام حكمها إلا أنه رفض ذلك متأثراً بمعلمه سقراط في مجال الزهد، وتأكده من أن قناعاته تخالف قناعات الأثينيين.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تناول أفلاطون بعض المشاكل الاقتصادية في كتاباته الفلسفية وبوجه خاص في كتاب الجمهورية والقوانين، ويرجع أفلاطون سبب نشأة الدولة إلى اعتبارات اقتصادية، فحاجات الإنسان متعددة، ولا بد من اجتماع الأفراد في جماعة سياسية حتى يمكن إشباع هذه الحاجات.</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دعا أفلاطون في "الجمهورية" إلى إقامة مدينة مثالية قوامها تقسيم العمل والاختصاصات والمزايا بين طبقات المجتمع، والعمل على تحقيق المساواة بين المواطنين، وقسم أفلاطون المجتمع إلى ثلاثة طبقات تختص كل منها في تأدية عمل محدد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2400" b="1" kern="0" dirty="0">
                <a:ln w="10541" cmpd="sng">
                  <a:solidFill>
                    <a:schemeClr val="accent1">
                      <a:shade val="88000"/>
                      <a:satMod val="110000"/>
                    </a:schemeClr>
                  </a:solidFill>
                  <a:prstDash val="solid"/>
                </a:ln>
                <a:solidFill>
                  <a:srgbClr val="001132"/>
                </a:solidFill>
                <a:latin typeface="Traditional Arabic" pitchFamily="18" charset="-78"/>
                <a:cs typeface="Traditional Arabic" pitchFamily="18" charset="-78"/>
              </a:rPr>
              <a:t>المطلب الثالث: الفكر الإقتصادي لدى الفيلسوف اليوناني أفلاطون</a:t>
            </a:r>
            <a:endParaRPr lang="en-US" sz="24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1132"/>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حسب فكرته حول تقسيم العمل، فالحكم يجب أن يترك لطبقة الفلاسفة والحكماء، ويدخل في طائفة الحكام أيضا النبلاء والمحاربون الذين يشكلون الطبقة الثانية، أما طبقة المحكومين فتتضمن العمال البدويين والزراعيين والصناع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قوام المجتمع الذي رسمه أفلاطون إنما هو بضعة آلاف من الناس يقيمون في مدينة، وليس بين ظهرانيهم غني أو فقير، فالكل متساوون، لان الثراء في رأيه يجلب معه الترف والكسل، كما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الجري وراء الثروة بعنف يؤدي إلى المنافسة القاتلة، ثم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امتلاك الأرض المنتجة من شأنه إثارة الشحناء والبغضاء بين أعضاء المجتمع الواحد، ومع ذلك فان أفلاطون في موضع آخر من كتابه يقرر استحالة تحقيق المساواة التامة بين المواطنين، إلا انه يؤكد أن الفقر المدقع والغنى الفاحش لا ينبغي وجودهما في مجتمعه المثالي، وهو ما دفعه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يقسم السكان ثلاث طبقات:</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الطبقة الأولى: هي طبقة الصناع الذين يبنون المنازل ويحكون الملابس ويعدون الطعام وهنا نلمح فكرة تقسيم العمل التي ركز عليها آدم سميث بعده بمئات السنين فأفلاطون يجد في تقسيم العمل أساسا للتنظيم الاقتصادي لدولته المثالية، ومن ثم يجب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تكون المدينة الفاضلة من السعة بحيث تتيح لكل فرد فيها أن يؤدي العمل المناسب له.</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089786" y="427907"/>
            <a:ext cx="913519" cy="951187"/>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الطبقة الثانية: فهي طبقة المحاربين الذين يذودون عن الدولة تجاه المغيرين، وهؤلاء يجب ان يربوا تربية خاصة، ليشبوا متصفين بالشجاعة والإقدام وحب الوطن، ولذلك فان الألعاب الرياضية والموسيقى والتاريخ هي المواد الأساسية اللازمة لتربيتهم وتثقيفهم.</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الطبقة الثالثة: فهي طبقة الحكام أو الفلاسفة الذين يجب العناية بهم وتثقيفهم ثقافة رفيعة. وهنا تبرز دراسة الفلسفة والمنطق والموسيقى والإدارة إلا أنهم أي (الحكام يجب أن يتصفوا بميزات شخصية لازمة لخدمة الدولة، كما يجب ان يتحلوا بالصدق والجلد وضبط النفس، ، وهم يجب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يعيشوا معا، كما يفعل الرجال المحاربون في المعسكرات وتحرم عليهم الملكية الخاصة وامتلاك هذا الطبقات في من الذهب والفضة أو التحلي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بهما</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وتؤدي كل طبقة المجتمع الأفلاطوني العمل المناط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بها</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ويجوز ترقية بعض أعضاء الطبقة الثانية إلى الثالثة، وربما تم إنزالهم إلى اقل من طبقاتهم طالما اتفق ذلك مع مصلحة المدينة، ولكن المهم في هذا كله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يكرس كل فرد من أفراد هذه الطبقات للعمل الذي يناط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به</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يبني أفلاطون فكرته في تقسيم العمل في جانبين: الأول وهو اختلاف المواهب الطبيعية وفي هذه الحالة فإن عملية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434558" y="218046"/>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تزيد من الإنتاج كما تقوم بتحسين النوعية، أما الجانب الثاني فيتجلى في تصوره التنظيم.</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أما في مجال النقد فيري أفلاطون أن النقود ما هي إلا عبارة عن وسيلة التبادل، وأن قبولها في المعاملات يرجع إلي قيمة المادة التي تصنع منها النقود، ومن أجل هذا لا يجد مبرر لاستخدام الذهب والفضة كنقود ، لأن المادة المصنوعة منها سوف تكون لها قيمة معينة، ولذا اقترح أفلاطون استخدام نوع من النقود ذو قيمة صورية تقبل بعلتها.</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ومن هنا يحق القول بأن أفلاطون أول من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نادى</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أن تكون قيمة النقود مستقلة تماما عن قيمتها الذاتية كما يؤكد أفلاطون علي ضرورة التفرقة بين النقود المحلية المقبولة فقط داخل الدولة وبين النقود العامة التي تحتفظ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بها</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الدولة للأسفار والتحويلات، حيث يري أنه يجب علي الأفراد الذين يعملون خارج البلاد عند عودتهم أن يسلموا ما لديهم من عملات أجنبية للدولة، ويحصلوا مقابلها على نقود محلية.</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كما يدعوا أفلاطون إلى إلغاء الملكية الخاصة والميراث والأسرة بالنسبة للطبقة الحاكمة حتى تتوفر لديهم الرغبة في الاستمرار في الأداء والحفاظ على المصلحة العامة لأن أسباب انحراف البشر حب الملكية الفردية والرغبة في توريث الأولاد</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434558" y="218046"/>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بينما أكد في المقابل على أهمية الملكية الخاصة بالنسبة لطبقة الصناع والحرفيين والمزارعين لأنهم يهدفون إلى تحقيق مصالحهم الخاصة، ولكن حرية الملكية الخاصة بالنسبة للمنتجين ليست حرية مطلقة بلا حدود ولكن لا بد من تدخل الدولة لمنع الثراء الفاحش، ومنع الفقر المدقع علي حدا سواء. بينما في مجال الرق فيعتبرهم أفلاطون أنهم عنصر دائم في الحضارة الإنسانية لا يمكن الاستغناء عنهم وأفضلهم الأجانب المستولى عليهم في الحروب. عرف عن أفلاطون تحبيذه لفكرة الشيوعية في الفكر الاقتصادي بالنسبة لطبقة الحكام في مدينته المثالية. وكلمة الشيوعية في اللغة أتت من معنى المشاع بمعنى وضع الملكية عامة لكل الشعب وأن يعمل الفرد على قدر طاقته وأن يأخذ على قدر حاجته أفلاطون اعتمد هذه النظرية لكي يبعد عن طبقات المجتمع الدنيا التناحر فيما بينها في ملكية العقار، وطبعا هذا كان أساس لأفكار الشيوعية التي شكلت حركة ثورية قادها كارل ماركس وفريدريك انجليز وفلاديمير لينين منذ ماضي قريب.</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434558" y="218046"/>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ضمن أرسطو آراءه الاقتصادية في كتابه القيم "السياسات" الذي وقف فيه وقفات تحليلية أمام بعض المشكلات والظواهر الاقتصادية، ولذلك يعتبر أول القدماء الذين وضعوا ما يمكن تسميته " بذور نظرية اقتصادية تقوم على تحليل الظواهر والمشكلات، فهو قد دفع علم  الاقتصاد دفعة قوية ولأول مرة في التاريخ الإنساني، ليصبح علما متميزا على العلوم الفلسفية والمنطقية التي كانت سائدة حين ذاك.</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يتميز أرسطو عن غيره من مفكري العصور القديمة بأنه حاول تحليل بعض المشكلات والظواهر الاقتصادية، ولذلك يعد من القدماء الذين وضعوا ما يمكن تسميته بذور نظرية اقتصادية، تقوم على تحليل الظواهر والمشكلات، وقد وردت معظم أفكاره في كتابيه الأخلاق والسياسة.</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انتقد أرسطو الأفكار التي تنادي بإلغاء الملكية الخاصة وإنشاء نظام جماعي لأن النظام الجماعي يؤدي إلى منازعات سوف تقضي على النظام، ولذلك يفضل الملكية الخاصة، لأن كل فرد يسعى لتنمية ملكيته، فيزيد الإنتاج ولكن يجب إدخال  </a:t>
            </a:r>
          </a:p>
          <a:p>
            <a:pPr marL="0" algn="just" rtl="1">
              <a:lnSpc>
                <a:spcPct val="170000"/>
              </a:lnSpc>
              <a:spcBef>
                <a:spcPts val="0"/>
              </a:spcBef>
              <a:buClrTx/>
              <a:buSzTx/>
              <a:buFontTx/>
              <a:buChar char="-"/>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700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a:t>
            </a: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200" b="1" kern="0" dirty="0">
                <a:ln w="10541" cmpd="sng">
                  <a:solidFill>
                    <a:schemeClr val="accent1">
                      <a:shade val="88000"/>
                      <a:satMod val="110000"/>
                    </a:schemeClr>
                  </a:solidFill>
                  <a:prstDash val="solid"/>
                </a:ln>
                <a:solidFill>
                  <a:srgbClr val="001132"/>
                </a:solidFill>
                <a:latin typeface="Traditional Arabic" pitchFamily="18" charset="-78"/>
                <a:cs typeface="Traditional Arabic" pitchFamily="18" charset="-78"/>
              </a:rPr>
              <a:t>المطلب الرابع: الأفكار الاقتصادية عند أرسطو</a:t>
            </a:r>
            <a:endParaRPr lang="en-US" sz="32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1132"/>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
              </a:ext>
            </a:extLst>
          </a:blip>
          <a:srcRect/>
          <a:stretch>
            <a:fillRect/>
          </a:stretch>
        </a:blipFill>
        <a:effectLst/>
      </p:bgPr>
    </p:bg>
    <p:spTree>
      <p:nvGrpSpPr>
        <p:cNvPr id="1" name=""/>
        <p:cNvGrpSpPr/>
        <p:nvPr/>
      </p:nvGrpSpPr>
      <p:grpSpPr>
        <a:xfrm>
          <a:off x="0" y="0"/>
          <a:ext cx="0" cy="0"/>
          <a:chOff x="0" y="0"/>
          <a:chExt cx="0" cy="0"/>
        </a:xfrm>
      </p:grpSpPr>
      <p:sp>
        <p:nvSpPr>
          <p:cNvPr id="33" name="Rectangle : coins arrondis 32">
            <a:extLst>
              <a:ext uri="{FF2B5EF4-FFF2-40B4-BE49-F238E27FC236}">
                <a16:creationId xmlns:a16="http://schemas.microsoft.com/office/drawing/2014/main" id="{167A4C35-A564-46FB-9D74-B88C935BB35C}"/>
              </a:ext>
            </a:extLst>
          </p:cNvPr>
          <p:cNvSpPr/>
          <p:nvPr/>
        </p:nvSpPr>
        <p:spPr>
          <a:xfrm>
            <a:off x="204898" y="1913373"/>
            <a:ext cx="3467343" cy="732986"/>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a:effectLst>
            <a:outerShdw blurRad="1270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C598F928-8BEE-4E08-B1F6-B96C0A231C59}"/>
              </a:ext>
            </a:extLst>
          </p:cNvPr>
          <p:cNvSpPr/>
          <p:nvPr/>
        </p:nvSpPr>
        <p:spPr>
          <a:xfrm>
            <a:off x="3289300" y="118566"/>
            <a:ext cx="5283200" cy="1446550"/>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a:effectLst>
            <a:outerShdw blurRad="1270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6736879-0601-4971-861D-9D81A8536DA6}"/>
              </a:ext>
            </a:extLst>
          </p:cNvPr>
          <p:cNvSpPr txBox="1"/>
          <p:nvPr/>
        </p:nvSpPr>
        <p:spPr>
          <a:xfrm>
            <a:off x="3715657" y="508000"/>
            <a:ext cx="5588000" cy="369332"/>
          </a:xfrm>
          <a:prstGeom prst="rect">
            <a:avLst/>
          </a:prstGeom>
          <a:noFill/>
        </p:spPr>
        <p:txBody>
          <a:bodyPr wrap="square" rtlCol="0">
            <a:spAutoFit/>
          </a:bodyPr>
          <a:lstStyle/>
          <a:p>
            <a:pPr algn="r" rtl="1"/>
            <a:endParaRPr lang="fr-FR" dirty="0"/>
          </a:p>
        </p:txBody>
      </p:sp>
      <p:sp>
        <p:nvSpPr>
          <p:cNvPr id="7" name="Rectangle : coins arrondis 6">
            <a:extLst>
              <a:ext uri="{FF2B5EF4-FFF2-40B4-BE49-F238E27FC236}">
                <a16:creationId xmlns:a16="http://schemas.microsoft.com/office/drawing/2014/main" id="{972E93CB-67DE-49DB-BC10-FA885FE0B061}"/>
              </a:ext>
            </a:extLst>
          </p:cNvPr>
          <p:cNvSpPr/>
          <p:nvPr/>
        </p:nvSpPr>
        <p:spPr>
          <a:xfrm>
            <a:off x="3617681" y="2752031"/>
            <a:ext cx="5283200" cy="1446550"/>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a:effectLst>
            <a:outerShdw blurRad="1270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1A4CC60-B007-49C9-A228-05CA6485C565}"/>
              </a:ext>
            </a:extLst>
          </p:cNvPr>
          <p:cNvSpPr txBox="1"/>
          <p:nvPr/>
        </p:nvSpPr>
        <p:spPr>
          <a:xfrm>
            <a:off x="3807503" y="2810027"/>
            <a:ext cx="5111643" cy="1446550"/>
          </a:xfrm>
          <a:prstGeom prst="rect">
            <a:avLst/>
          </a:prstGeom>
          <a:noFill/>
          <a:ln>
            <a:noFill/>
          </a:ln>
        </p:spPr>
        <p:txBody>
          <a:bodyPr wrap="square" rtlCol="0">
            <a:spAutoFit/>
          </a:bodyPr>
          <a:lstStyle/>
          <a:p>
            <a:pPr algn="ctr" rtl="1"/>
            <a:r>
              <a:rPr lang="ar-DZ" sz="4400" b="1" dirty="0">
                <a:latin typeface="Sakkal Majalla" panose="02000000000000000000" pitchFamily="2" charset="-78"/>
                <a:cs typeface="Sakkal Majalla" panose="02000000000000000000" pitchFamily="2" charset="-78"/>
              </a:rPr>
              <a:t>تاريخ الفكر الإقتصادي في الحضارات القديمة</a:t>
            </a:r>
            <a:endParaRPr lang="fr-FR" sz="4400" b="1" dirty="0">
              <a:latin typeface="Sakkal Majalla" panose="02000000000000000000" pitchFamily="2" charset="-78"/>
              <a:cs typeface="Sakkal Majalla" panose="02000000000000000000" pitchFamily="2" charset="-78"/>
            </a:endParaRPr>
          </a:p>
        </p:txBody>
      </p:sp>
      <p:grpSp>
        <p:nvGrpSpPr>
          <p:cNvPr id="8" name="Groupe 19">
            <a:extLst>
              <a:ext uri="{FF2B5EF4-FFF2-40B4-BE49-F238E27FC236}">
                <a16:creationId xmlns:a16="http://schemas.microsoft.com/office/drawing/2014/main" id="{BE0A1B15-2937-4C84-A2DF-6A9CD3D2C7FC}"/>
              </a:ext>
            </a:extLst>
          </p:cNvPr>
          <p:cNvGrpSpPr/>
          <p:nvPr/>
        </p:nvGrpSpPr>
        <p:grpSpPr>
          <a:xfrm>
            <a:off x="4891315" y="5399666"/>
            <a:ext cx="2380344" cy="1135968"/>
            <a:chOff x="4891314" y="5399665"/>
            <a:chExt cx="2380344" cy="1135968"/>
          </a:xfrm>
          <a:effectLst>
            <a:outerShdw blurRad="127000" dist="101600" dir="2700000" algn="tl" rotWithShape="0">
              <a:prstClr val="black">
                <a:alpha val="40000"/>
              </a:prstClr>
            </a:outerShdw>
          </a:effectLst>
        </p:grpSpPr>
        <p:sp>
          <p:nvSpPr>
            <p:cNvPr id="11" name="Rectangle : coins arrondis 10">
              <a:extLst>
                <a:ext uri="{FF2B5EF4-FFF2-40B4-BE49-F238E27FC236}">
                  <a16:creationId xmlns:a16="http://schemas.microsoft.com/office/drawing/2014/main" id="{893EDE12-8FB3-42B7-BB86-0319E5388D27}"/>
                </a:ext>
              </a:extLst>
            </p:cNvPr>
            <p:cNvSpPr/>
            <p:nvPr/>
          </p:nvSpPr>
          <p:spPr>
            <a:xfrm>
              <a:off x="4891314" y="5399665"/>
              <a:ext cx="2380344" cy="1135968"/>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08B1930-4480-44FF-929B-EE224E9C444B}"/>
                </a:ext>
              </a:extLst>
            </p:cNvPr>
            <p:cNvSpPr txBox="1"/>
            <p:nvPr/>
          </p:nvSpPr>
          <p:spPr>
            <a:xfrm>
              <a:off x="5032829" y="5950858"/>
              <a:ext cx="2126343" cy="584775"/>
            </a:xfrm>
            <a:prstGeom prst="rect">
              <a:avLst/>
            </a:prstGeom>
            <a:noFill/>
          </p:spPr>
          <p:txBody>
            <a:bodyPr wrap="square" rtlCol="0">
              <a:spAutoFit/>
            </a:bodyPr>
            <a:lstStyle/>
            <a:p>
              <a:pPr algn="r" rtl="1"/>
              <a:r>
                <a:rPr lang="ar-DZ" sz="3200" b="1" dirty="0"/>
                <a:t>2024/2023</a:t>
              </a:r>
              <a:endParaRPr lang="fr-FR" sz="3200" b="1" dirty="0"/>
            </a:p>
          </p:txBody>
        </p:sp>
      </p:grpSp>
      <p:sp>
        <p:nvSpPr>
          <p:cNvPr id="5" name="ZoneTexte 4">
            <a:extLst>
              <a:ext uri="{FF2B5EF4-FFF2-40B4-BE49-F238E27FC236}">
                <a16:creationId xmlns:a16="http://schemas.microsoft.com/office/drawing/2014/main" id="{7E268A84-9B80-4720-B2A5-3C587D8E91D8}"/>
              </a:ext>
            </a:extLst>
          </p:cNvPr>
          <p:cNvSpPr txBox="1"/>
          <p:nvPr/>
        </p:nvSpPr>
        <p:spPr>
          <a:xfrm>
            <a:off x="4325258" y="5529945"/>
            <a:ext cx="2598057" cy="584775"/>
          </a:xfrm>
          <a:prstGeom prst="rect">
            <a:avLst/>
          </a:prstGeom>
          <a:noFill/>
        </p:spPr>
        <p:txBody>
          <a:bodyPr wrap="square" rtlCol="0">
            <a:spAutoFit/>
          </a:bodyPr>
          <a:lstStyle/>
          <a:p>
            <a:pPr algn="r" rtl="1"/>
            <a:r>
              <a:rPr lang="ar-DZ" sz="3200" b="1" dirty="0">
                <a:latin typeface="Traditional Arabic" panose="02020603050405020304" pitchFamily="18" charset="-78"/>
                <a:cs typeface="Traditional Arabic" panose="02020603050405020304" pitchFamily="18" charset="-78"/>
              </a:rPr>
              <a:t>السنة الجامعية</a:t>
            </a:r>
            <a:endParaRPr lang="fr-FR" sz="3200" b="1" dirty="0">
              <a:latin typeface="Traditional Arabic" panose="02020603050405020304" pitchFamily="18" charset="-78"/>
              <a:cs typeface="Traditional Arabic" panose="02020603050405020304" pitchFamily="18" charset="-78"/>
            </a:endParaRPr>
          </a:p>
        </p:txBody>
      </p:sp>
      <p:grpSp>
        <p:nvGrpSpPr>
          <p:cNvPr id="9" name="Groupe 17">
            <a:extLst>
              <a:ext uri="{FF2B5EF4-FFF2-40B4-BE49-F238E27FC236}">
                <a16:creationId xmlns:a16="http://schemas.microsoft.com/office/drawing/2014/main" id="{683A0BDE-C235-4014-ADE1-1F642DD0EA82}"/>
              </a:ext>
            </a:extLst>
          </p:cNvPr>
          <p:cNvGrpSpPr/>
          <p:nvPr/>
        </p:nvGrpSpPr>
        <p:grpSpPr>
          <a:xfrm>
            <a:off x="8331202" y="1202525"/>
            <a:ext cx="3744687" cy="1887523"/>
            <a:chOff x="9303657" y="1160611"/>
            <a:chExt cx="2888342" cy="2279625"/>
          </a:xfrm>
          <a:effectLst>
            <a:outerShdw blurRad="127000" dist="101600" dir="2700000" algn="tl" rotWithShape="0">
              <a:prstClr val="black">
                <a:alpha val="40000"/>
              </a:prstClr>
            </a:outerShdw>
          </a:effectLst>
        </p:grpSpPr>
        <p:sp>
          <p:nvSpPr>
            <p:cNvPr id="10" name="Rectangle : coins arrondis 9">
              <a:extLst>
                <a:ext uri="{FF2B5EF4-FFF2-40B4-BE49-F238E27FC236}">
                  <a16:creationId xmlns:a16="http://schemas.microsoft.com/office/drawing/2014/main" id="{4E535431-1181-4B3D-90CE-3857E11ED402}"/>
                </a:ext>
              </a:extLst>
            </p:cNvPr>
            <p:cNvSpPr/>
            <p:nvPr/>
          </p:nvSpPr>
          <p:spPr>
            <a:xfrm>
              <a:off x="9303657" y="1160611"/>
              <a:ext cx="2888342" cy="1916418"/>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9A52067-F307-4F9B-AA7F-B6E301032505}"/>
                </a:ext>
              </a:extLst>
            </p:cNvPr>
            <p:cNvSpPr txBox="1"/>
            <p:nvPr/>
          </p:nvSpPr>
          <p:spPr>
            <a:xfrm>
              <a:off x="9543142" y="1247134"/>
              <a:ext cx="2409371" cy="2193102"/>
            </a:xfrm>
            <a:prstGeom prst="rect">
              <a:avLst/>
            </a:prstGeom>
            <a:noFill/>
          </p:spPr>
          <p:txBody>
            <a:bodyPr wrap="square" rtlCol="0">
              <a:spAutoFit/>
            </a:bodyPr>
            <a:lstStyle/>
            <a:p>
              <a:pPr algn="r" rtl="1">
                <a:lnSpc>
                  <a:spcPct val="150000"/>
                </a:lnSpc>
              </a:pPr>
              <a:r>
                <a:rPr lang="ar-DZ" sz="2800" b="1" dirty="0">
                  <a:latin typeface="Traditional Arabic" panose="02020603050405020304" pitchFamily="18" charset="-78"/>
                  <a:cs typeface="Traditional Arabic" panose="02020603050405020304" pitchFamily="18" charset="-78"/>
                </a:rPr>
                <a:t>قسم</a:t>
              </a:r>
              <a:r>
                <a:rPr lang="fr-FR" sz="2800" b="1" dirty="0">
                  <a:latin typeface="Traditional Arabic" panose="02020603050405020304" pitchFamily="18" charset="-78"/>
                  <a:cs typeface="Traditional Arabic" panose="02020603050405020304" pitchFamily="18" charset="-78"/>
                </a:rPr>
                <a:t>:</a:t>
              </a:r>
              <a:r>
                <a:rPr lang="ar-DZ" sz="2800" b="1" dirty="0">
                  <a:latin typeface="Traditional Arabic" panose="02020603050405020304" pitchFamily="18" charset="-78"/>
                  <a:cs typeface="Traditional Arabic" panose="02020603050405020304" pitchFamily="18" charset="-78"/>
                </a:rPr>
                <a:t> العلوم التجارية </a:t>
              </a:r>
            </a:p>
            <a:p>
              <a:pPr algn="r" rtl="1">
                <a:lnSpc>
                  <a:spcPct val="150000"/>
                </a:lnSpc>
              </a:pPr>
              <a:r>
                <a:rPr lang="ar-DZ" sz="2800" b="1" dirty="0">
                  <a:latin typeface="Traditional Arabic" panose="02020603050405020304" pitchFamily="18" charset="-78"/>
                  <a:cs typeface="Traditional Arabic" panose="02020603050405020304" pitchFamily="18" charset="-78"/>
                </a:rPr>
                <a:t>السنة</a:t>
              </a:r>
              <a:r>
                <a:rPr lang="fr-FR" sz="2800" b="1" dirty="0">
                  <a:latin typeface="Traditional Arabic" panose="02020603050405020304" pitchFamily="18" charset="-78"/>
                  <a:cs typeface="Traditional Arabic" panose="02020603050405020304" pitchFamily="18" charset="-78"/>
                </a:rPr>
                <a:t>:</a:t>
              </a:r>
              <a:r>
                <a:rPr lang="ar-DZ" sz="2800" b="1" dirty="0">
                  <a:latin typeface="Traditional Arabic" panose="02020603050405020304" pitchFamily="18" charset="-78"/>
                  <a:cs typeface="Traditional Arabic" panose="02020603050405020304" pitchFamily="18" charset="-78"/>
                </a:rPr>
                <a:t> أولى جذع مشترك </a:t>
              </a:r>
            </a:p>
            <a:p>
              <a:pPr algn="r" rtl="1"/>
              <a:endParaRPr lang="fr-FR" sz="2800" b="1" dirty="0">
                <a:latin typeface="Traditional Arabic" panose="02020603050405020304" pitchFamily="18" charset="-78"/>
                <a:cs typeface="Traditional Arabic" panose="02020603050405020304" pitchFamily="18" charset="-78"/>
              </a:endParaRPr>
            </a:p>
          </p:txBody>
        </p:sp>
      </p:grpSp>
      <p:grpSp>
        <p:nvGrpSpPr>
          <p:cNvPr id="12" name="Groupe 18">
            <a:extLst>
              <a:ext uri="{FF2B5EF4-FFF2-40B4-BE49-F238E27FC236}">
                <a16:creationId xmlns:a16="http://schemas.microsoft.com/office/drawing/2014/main" id="{CB3512FB-6061-44B0-8F55-7B67FE6611C2}"/>
              </a:ext>
            </a:extLst>
          </p:cNvPr>
          <p:cNvGrpSpPr/>
          <p:nvPr/>
        </p:nvGrpSpPr>
        <p:grpSpPr>
          <a:xfrm>
            <a:off x="9575801" y="4014688"/>
            <a:ext cx="2380345" cy="2219482"/>
            <a:chOff x="9768113" y="4018201"/>
            <a:chExt cx="2380345" cy="2219482"/>
          </a:xfrm>
          <a:effectLst>
            <a:outerShdw blurRad="127000" dist="101600" dir="2700000" algn="tl" rotWithShape="0">
              <a:prstClr val="black">
                <a:alpha val="40000"/>
              </a:prstClr>
            </a:outerShdw>
          </a:effectLst>
        </p:grpSpPr>
        <p:sp>
          <p:nvSpPr>
            <p:cNvPr id="16" name="Rectangle : coins arrondis 15">
              <a:extLst>
                <a:ext uri="{FF2B5EF4-FFF2-40B4-BE49-F238E27FC236}">
                  <a16:creationId xmlns:a16="http://schemas.microsoft.com/office/drawing/2014/main" id="{5D36656D-269E-4BCA-A3D6-DBC94003F49D}"/>
                </a:ext>
              </a:extLst>
            </p:cNvPr>
            <p:cNvSpPr/>
            <p:nvPr/>
          </p:nvSpPr>
          <p:spPr>
            <a:xfrm>
              <a:off x="9768113" y="4018201"/>
              <a:ext cx="2380345" cy="2169887"/>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C4AD0E27-8DC6-4919-8D6F-CE7C92C09C4E}"/>
                </a:ext>
              </a:extLst>
            </p:cNvPr>
            <p:cNvSpPr txBox="1"/>
            <p:nvPr/>
          </p:nvSpPr>
          <p:spPr>
            <a:xfrm>
              <a:off x="9955905" y="4544912"/>
              <a:ext cx="1959429" cy="1692771"/>
            </a:xfrm>
            <a:prstGeom prst="rect">
              <a:avLst/>
            </a:prstGeom>
            <a:noFill/>
          </p:spPr>
          <p:txBody>
            <a:bodyPr wrap="square" rtlCol="0">
              <a:spAutoFit/>
            </a:bodyPr>
            <a:lstStyle/>
            <a:p>
              <a:pPr algn="r" rtl="1">
                <a:lnSpc>
                  <a:spcPct val="150000"/>
                </a:lnSpc>
              </a:pPr>
              <a:r>
                <a:rPr lang="ar-DZ" sz="2600" b="1" dirty="0">
                  <a:latin typeface="Traditional Arabic" panose="02020603050405020304" pitchFamily="18" charset="-78"/>
                  <a:cs typeface="Traditional Arabic" panose="02020603050405020304" pitchFamily="18" charset="-78"/>
                </a:rPr>
                <a:t>من إعداد الطالبة:</a:t>
              </a:r>
            </a:p>
            <a:p>
              <a:pPr algn="r" rtl="1">
                <a:lnSpc>
                  <a:spcPct val="150000"/>
                </a:lnSpc>
              </a:pPr>
              <a:r>
                <a:rPr lang="ar-DZ" sz="2600" b="1" dirty="0">
                  <a:latin typeface="Traditional Arabic" panose="02020603050405020304" pitchFamily="18" charset="-78"/>
                  <a:cs typeface="Traditional Arabic" panose="02020603050405020304" pitchFamily="18" charset="-78"/>
                </a:rPr>
                <a:t>- بلقاسم فتيحة  </a:t>
              </a:r>
            </a:p>
            <a:p>
              <a:pPr algn="r" rtl="1"/>
              <a:r>
                <a:rPr lang="ar-DZ" sz="2600" b="1" dirty="0">
                  <a:latin typeface="Traditional Arabic" panose="02020603050405020304" pitchFamily="18" charset="-78"/>
                  <a:cs typeface="Traditional Arabic" panose="02020603050405020304" pitchFamily="18" charset="-78"/>
                </a:rPr>
                <a:t> </a:t>
              </a:r>
              <a:endParaRPr lang="fr-FR" sz="2600" b="1" dirty="0">
                <a:latin typeface="Traditional Arabic" panose="02020603050405020304" pitchFamily="18" charset="-78"/>
                <a:cs typeface="Traditional Arabic" panose="02020603050405020304" pitchFamily="18" charset="-78"/>
              </a:endParaRPr>
            </a:p>
          </p:txBody>
        </p:sp>
      </p:grpSp>
      <p:sp>
        <p:nvSpPr>
          <p:cNvPr id="22" name="ZoneTexte 21">
            <a:extLst>
              <a:ext uri="{FF2B5EF4-FFF2-40B4-BE49-F238E27FC236}">
                <a16:creationId xmlns:a16="http://schemas.microsoft.com/office/drawing/2014/main" id="{B36001B7-E2FE-451A-8A2E-E70A74455BED}"/>
              </a:ext>
            </a:extLst>
          </p:cNvPr>
          <p:cNvSpPr txBox="1"/>
          <p:nvPr/>
        </p:nvSpPr>
        <p:spPr>
          <a:xfrm>
            <a:off x="254834" y="2018257"/>
            <a:ext cx="3217711" cy="523220"/>
          </a:xfrm>
          <a:prstGeom prst="rect">
            <a:avLst/>
          </a:prstGeom>
          <a:noFill/>
        </p:spPr>
        <p:txBody>
          <a:bodyPr wrap="square" rtlCol="0">
            <a:spAutoFit/>
          </a:bodyPr>
          <a:lstStyle/>
          <a:p>
            <a:pPr algn="r" rtl="1"/>
            <a:r>
              <a:rPr lang="ar-DZ" sz="2800" b="1" dirty="0">
                <a:latin typeface="Traditional Arabic" panose="02020603050405020304" pitchFamily="18" charset="-78"/>
                <a:cs typeface="Traditional Arabic" panose="02020603050405020304" pitchFamily="18" charset="-78"/>
              </a:rPr>
              <a:t>مقياس</a:t>
            </a:r>
            <a:r>
              <a:rPr lang="fr-FR" sz="2800" b="1" dirty="0">
                <a:latin typeface="Traditional Arabic" panose="02020603050405020304" pitchFamily="18" charset="-78"/>
                <a:cs typeface="Traditional Arabic" panose="02020603050405020304" pitchFamily="18" charset="-78"/>
              </a:rPr>
              <a:t>:</a:t>
            </a:r>
            <a:r>
              <a:rPr lang="ar-DZ" sz="2800" b="1" dirty="0">
                <a:latin typeface="Traditional Arabic" panose="02020603050405020304" pitchFamily="18" charset="-78"/>
                <a:cs typeface="Traditional Arabic" panose="02020603050405020304" pitchFamily="18" charset="-78"/>
              </a:rPr>
              <a:t> تاريخ الفكر الإقتصادي</a:t>
            </a:r>
            <a:endParaRPr lang="fr-FR" sz="2800" b="1" dirty="0">
              <a:latin typeface="Traditional Arabic" panose="02020603050405020304" pitchFamily="18" charset="-78"/>
              <a:cs typeface="Traditional Arabic" panose="02020603050405020304" pitchFamily="18" charset="-78"/>
            </a:endParaRPr>
          </a:p>
        </p:txBody>
      </p:sp>
      <p:sp>
        <p:nvSpPr>
          <p:cNvPr id="23" name="ZoneTexte 22">
            <a:extLst>
              <a:ext uri="{FF2B5EF4-FFF2-40B4-BE49-F238E27FC236}">
                <a16:creationId xmlns:a16="http://schemas.microsoft.com/office/drawing/2014/main" id="{0DDDA26D-F245-4D8A-B8DB-D7E3DB376E5B}"/>
              </a:ext>
            </a:extLst>
          </p:cNvPr>
          <p:cNvSpPr txBox="1"/>
          <p:nvPr/>
        </p:nvSpPr>
        <p:spPr>
          <a:xfrm>
            <a:off x="3672241" y="248848"/>
            <a:ext cx="4624367" cy="1292662"/>
          </a:xfrm>
          <a:prstGeom prst="rect">
            <a:avLst/>
          </a:prstGeom>
          <a:noFill/>
        </p:spPr>
        <p:txBody>
          <a:bodyPr wrap="square" rtlCol="0">
            <a:spAutoFit/>
          </a:bodyPr>
          <a:lstStyle/>
          <a:p>
            <a:pPr algn="ctr" rtl="1"/>
            <a:r>
              <a:rPr lang="ar-DZ" sz="2600" b="1" dirty="0">
                <a:latin typeface="Traditional Arabic" panose="02020603050405020304" pitchFamily="18" charset="-78"/>
                <a:cs typeface="Traditional Arabic" panose="02020603050405020304" pitchFamily="18" charset="-78"/>
              </a:rPr>
              <a:t>وزارة التعليم العالي والبحث العلمي</a:t>
            </a:r>
          </a:p>
          <a:p>
            <a:pPr algn="ctr" rtl="1"/>
            <a:r>
              <a:rPr lang="ar-DZ" sz="2600" b="1" dirty="0">
                <a:latin typeface="Traditional Arabic" panose="02020603050405020304" pitchFamily="18" charset="-78"/>
                <a:cs typeface="Traditional Arabic" panose="02020603050405020304" pitchFamily="18" charset="-78"/>
              </a:rPr>
              <a:t>جامعة محمد بوضياف المسيلة </a:t>
            </a:r>
          </a:p>
          <a:p>
            <a:pPr algn="ctr" rtl="1"/>
            <a:r>
              <a:rPr lang="ar-DZ" sz="2600" b="1" dirty="0">
                <a:latin typeface="Traditional Arabic" panose="02020603050405020304" pitchFamily="18" charset="-78"/>
                <a:cs typeface="Traditional Arabic" panose="02020603050405020304" pitchFamily="18" charset="-78"/>
              </a:rPr>
              <a:t>كلية العلوم الاقتصادية والتجارية وعلوم التسيير</a:t>
            </a:r>
            <a:endParaRPr lang="fr-FR" sz="2600" b="1" dirty="0">
              <a:latin typeface="Traditional Arabic" panose="02020603050405020304" pitchFamily="18" charset="-78"/>
              <a:cs typeface="Traditional Arabic" panose="02020603050405020304" pitchFamily="18" charset="-78"/>
            </a:endParaRPr>
          </a:p>
        </p:txBody>
      </p:sp>
      <p:sp>
        <p:nvSpPr>
          <p:cNvPr id="34" name="Rectangle : coins arrondis 33">
            <a:extLst>
              <a:ext uri="{FF2B5EF4-FFF2-40B4-BE49-F238E27FC236}">
                <a16:creationId xmlns:a16="http://schemas.microsoft.com/office/drawing/2014/main" id="{7FF3EFEE-B40E-4FA4-8D07-5C0C9823C370}"/>
              </a:ext>
            </a:extLst>
          </p:cNvPr>
          <p:cNvSpPr/>
          <p:nvPr/>
        </p:nvSpPr>
        <p:spPr>
          <a:xfrm>
            <a:off x="150339" y="4598654"/>
            <a:ext cx="3467343" cy="732986"/>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a:effectLst>
            <a:outerShdw blurRad="1270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83167C2-50A4-47F3-9439-EEA02C12739A}"/>
              </a:ext>
            </a:extLst>
          </p:cNvPr>
          <p:cNvSpPr txBox="1"/>
          <p:nvPr/>
        </p:nvSpPr>
        <p:spPr>
          <a:xfrm>
            <a:off x="360010" y="4718926"/>
            <a:ext cx="3047999" cy="492443"/>
          </a:xfrm>
          <a:prstGeom prst="rect">
            <a:avLst/>
          </a:prstGeom>
          <a:noFill/>
        </p:spPr>
        <p:txBody>
          <a:bodyPr wrap="square" rtlCol="0">
            <a:spAutoFit/>
          </a:bodyPr>
          <a:lstStyle/>
          <a:p>
            <a:pPr algn="r" rtl="1"/>
            <a:r>
              <a:rPr lang="ar-DZ" sz="2600" b="1" dirty="0">
                <a:latin typeface="Traditional Arabic" panose="02020603050405020304" pitchFamily="18" charset="-78"/>
                <a:cs typeface="Traditional Arabic" panose="02020603050405020304" pitchFamily="18" charset="-78"/>
              </a:rPr>
              <a:t>أستاذ</a:t>
            </a:r>
            <a:r>
              <a:rPr lang="fr-FR" sz="2600" b="1" dirty="0">
                <a:latin typeface="Traditional Arabic" panose="02020603050405020304" pitchFamily="18" charset="-78"/>
                <a:cs typeface="Traditional Arabic" panose="02020603050405020304" pitchFamily="18" charset="-78"/>
              </a:rPr>
              <a:t> </a:t>
            </a:r>
            <a:r>
              <a:rPr lang="ar-DZ" sz="2600" b="1" dirty="0">
                <a:latin typeface="Traditional Arabic" panose="02020603050405020304" pitchFamily="18" charset="-78"/>
                <a:cs typeface="Traditional Arabic" panose="02020603050405020304" pitchFamily="18" charset="-78"/>
              </a:rPr>
              <a:t>المقياس</a:t>
            </a:r>
            <a:r>
              <a:rPr lang="fr-FR" sz="2600" b="1" dirty="0">
                <a:latin typeface="Traditional Arabic" panose="02020603050405020304" pitchFamily="18" charset="-78"/>
                <a:cs typeface="Traditional Arabic" panose="02020603050405020304" pitchFamily="18" charset="-78"/>
              </a:rPr>
              <a:t> </a:t>
            </a:r>
            <a:r>
              <a:rPr lang="ar-DZ" sz="2600" b="1" dirty="0">
                <a:latin typeface="Traditional Arabic" panose="02020603050405020304" pitchFamily="18" charset="-78"/>
                <a:cs typeface="Traditional Arabic" panose="02020603050405020304" pitchFamily="18" charset="-78"/>
              </a:rPr>
              <a:t>:</a:t>
            </a:r>
            <a:r>
              <a:rPr lang="fr-FR" sz="2600" b="1" dirty="0">
                <a:latin typeface="Traditional Arabic" panose="02020603050405020304" pitchFamily="18" charset="-78"/>
                <a:cs typeface="Traditional Arabic" panose="02020603050405020304" pitchFamily="18" charset="-78"/>
              </a:rPr>
              <a:t> </a:t>
            </a:r>
            <a:r>
              <a:rPr lang="ar-DZ" sz="2600" b="1">
                <a:latin typeface="Traditional Arabic" panose="02020603050405020304" pitchFamily="18" charset="-78"/>
                <a:cs typeface="Traditional Arabic" panose="02020603050405020304" pitchFamily="18" charset="-78"/>
              </a:rPr>
              <a:t>ا.د</a:t>
            </a:r>
            <a:r>
              <a:rPr lang="ar-DZ" sz="2600" b="1" dirty="0">
                <a:latin typeface="Traditional Arabic" panose="02020603050405020304" pitchFamily="18" charset="-78"/>
                <a:cs typeface="Traditional Arabic" panose="02020603050405020304" pitchFamily="18" charset="-78"/>
              </a:rPr>
              <a:t>. رابح بوقرة </a:t>
            </a:r>
            <a:endParaRPr lang="fr-FR" sz="2600" b="1" dirty="0">
              <a:latin typeface="Traditional Arabic" panose="02020603050405020304" pitchFamily="18" charset="-78"/>
              <a:cs typeface="Traditional Arabic" panose="02020603050405020304" pitchFamily="18" charset="-78"/>
            </a:endParaRPr>
          </a:p>
        </p:txBody>
      </p:sp>
      <p:sp>
        <p:nvSpPr>
          <p:cNvPr id="21" name="Rectangle : coins arrondis 33">
            <a:extLst>
              <a:ext uri="{FF2B5EF4-FFF2-40B4-BE49-F238E27FC236}">
                <a16:creationId xmlns:a16="http://schemas.microsoft.com/office/drawing/2014/main" id="{7FF3EFEE-B40E-4FA4-8D07-5C0C9823C370}"/>
              </a:ext>
            </a:extLst>
          </p:cNvPr>
          <p:cNvSpPr/>
          <p:nvPr/>
        </p:nvSpPr>
        <p:spPr>
          <a:xfrm>
            <a:off x="362700" y="5785375"/>
            <a:ext cx="3467343" cy="732986"/>
          </a:xfrm>
          <a:prstGeom prst="roundRect">
            <a:avLst>
              <a:gd name="adj" fmla="val 38741"/>
            </a:avLst>
          </a:prstGeom>
          <a:gradFill>
            <a:gsLst>
              <a:gs pos="0">
                <a:schemeClr val="accent1">
                  <a:lumMod val="20000"/>
                  <a:lumOff val="80000"/>
                  <a:alpha val="40000"/>
                </a:schemeClr>
              </a:gs>
              <a:gs pos="51300">
                <a:schemeClr val="bg1">
                  <a:alpha val="70000"/>
                </a:schemeClr>
              </a:gs>
              <a:gs pos="100000">
                <a:schemeClr val="accent1">
                  <a:lumMod val="20000"/>
                  <a:lumOff val="80000"/>
                  <a:alpha val="70000"/>
                </a:schemeClr>
              </a:gs>
            </a:gsLst>
            <a:lin ang="5400000" scaled="1"/>
          </a:gradFill>
          <a:ln>
            <a:noFill/>
          </a:ln>
          <a:effectLst>
            <a:outerShdw blurRad="1270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latin typeface="Traditional Arabic" pitchFamily="18" charset="-78"/>
                <a:cs typeface="Traditional Arabic" pitchFamily="18" charset="-78"/>
              </a:rPr>
              <a:t>الفوج: 06 </a:t>
            </a:r>
            <a:endParaRPr lang="fr-FR" sz="2400" b="1" dirty="0">
              <a:solidFill>
                <a:schemeClr val="tx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98382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اعتبارات الأخلاق.</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ويرتكز التحليل الاقتصادي لأرسطو مباشرة على الحاجات وإشباعها عن طريق الحصول على الأموال، عبر ممارسة الزراعة والصناعة وتربية المواشي والصيد، إلى جانب التجارة، ويعتقد أرسطو أن العائلة هي الوحدة الإنتاجية التي تعمل على تحقيق اكتفاءها الذاتي أقر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ارسطو</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حق الملكية الخاصة منددا بما ذهب إليه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افلاطون</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وبهذا يعتبر أرسطو أول من أرسى دعائم الرأسمالية، وقد استخدم أرسطو في دفاعه عن الملكية الخاصة ثلاثة براهين: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الملكية سبب في تحقيق السعادة البشرية.</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الملكية تؤدي إلى الارتقاء والنهوض بالنفس البشرية.</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الملكية الخاصة ترتبط ارتباطا وثيقا بالحرية كأرقى مطلب تسعى إليه النفس البشرية.</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ويرى أرسطو أنه من الممكن التوفيق بين المصالح الخاصة والعامة، وأن البواعث الشخصية هي من أقوى البواعث وقد تكون من أهم الأسى لتحقيق المصلحة العامة. كما رفض فكرة إلغاء الأسرة.</a:t>
            </a:r>
          </a:p>
          <a:p>
            <a:pPr marL="0" algn="just" rtl="1">
              <a:lnSpc>
                <a:spcPct val="170000"/>
              </a:lnSpc>
              <a:spcBef>
                <a:spcPts val="0"/>
              </a:spcBef>
              <a:buClrTx/>
              <a:buSzTx/>
              <a:buFontTx/>
              <a:buChar char="-"/>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434558" y="218046"/>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وقد فرق أرسطو بين نوعين من القيمة يكونان لكل سلعة من السلع وهما: قيمة الاستعمال منفعة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الشئ</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للمستهلك، وقيمة المبادلة التي تهدف إلى تحديد معدل التبادل بين السلع بعضها البعض، فالحذاء -مثلاً- تكون له قيمة استعمال تنتج عن عملية لبسه وتكون له قيمة مبادلة تمثل ما نحصل عليه من سلع في السوق نتيجة لمبادلة الحذاء بغيره من السلع. كذلك عرف أرسطو الاحتكار بالتعريف الذي ما زال مستخدما في الوقت الحاضر، وهو موقف أو انفراد بائع وحيد ببيع في السوق، وقرر بأن الاحتكار غير عادل ؛ لأنه يقوم على الاستغلال ويؤخذ من ذلك أنه كان يدافع عن فكرة السوق التنافسية. أما في مجال النقد نجد أرسطو أكثر واقعية من أفلاطون، حيث يتناول في البداية كيفية وأسباب نشوء النقد ويرى بأن التبادل يمكن أن يتم عن طريق المقايضة، غير أن تطور المجتمع البشري وقيام التبادل بين مجتمعات متباعدة جعل من استعمال وحدة معينة متجانسة سهلة للنقل كوسيط لهذا التبادل ضرورة ملحة. وهكذا ظهر النقد، ولم يكن ظهوره إذا إلا لأسباب تسهيل التبادل وبالتالي اعتبرت وظيفة المبادلة سببا وغاية في النقد، وقد أدى هذا الاعتقاد لدى أرسطو إلى رفضه لقضية الإقراض بفائدة، باعتبار أن النقد لا يمكنه أن يلد نقدا وأن التجارة في النقد من خلال الإقراض بفائدة - هو خروج عن الغرض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39490" y="397928"/>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الأصلي والحقيقي من وجود النقد وهو تسهيل التبادل.</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أما قيمة النقد، فقد أوضح أرسطو أنها تخضع لنفس القوانين التي تحكم قيمة السلع، ولو أنها ليست عرضة للتقلب الشديد الذي تتعرض له السلعة العادية وفي هذا الصدد نشير إلى أن أرسطو يعد من الأوائل الذين أسسوا لنظرية القيمة العمل في تحديد قيم الأشياء رغم اعتباره النقد المقياس المشترك لقيم الأشياء أثناء التبادل.</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وفيما يتعلق بتحديد قيمة التبادل فقد اهتم أرسطو بتحديد فكرة الثمن العادل بالرجوع إلى اعتبارات أخلاقية، ولهذا السبب أدان أثمان الاحتكار باعتبارها غير أخلاقية وغير عادلة. ولقد تطرق أرسطو إلى موضوع الربا، فانتقده اشد الانتقاد طالما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النقود لا تلد نقودا كما يقول: ومن هنا فان الربا هو اشد طرق كسب المال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محافاة</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للطبيعة البشرية. وهو هنا يقترب من الاقتصاد الإسلامي وأصوله الحديثة من حيث مناهضته لمبدأ الربا وإقراض النقود بفائدة.</a:t>
            </a:r>
          </a:p>
          <a:p>
            <a:pPr marL="0" algn="just" rtl="1">
              <a:lnSpc>
                <a:spcPct val="170000"/>
              </a:lnSpc>
              <a:spcBef>
                <a:spcPts val="0"/>
              </a:spcBef>
              <a:buClrTx/>
              <a:buSzTx/>
              <a:buFontTx/>
              <a:buChar char="-"/>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كذلك تعرض أرسطو الموضوع الرق ومسوغاته، وعلى الرغم من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أفكاره عن الرق تدخل ضمن فلسفته في الحياة فإنها تمس الحياة الاجتماعية في ذلك الوقت ومن ثم فهي أفكار اقتصادية يجب عدم إهمالها، وأرسطو لا ينادي بإلغاء الرق، </a:t>
            </a:r>
          </a:p>
          <a:p>
            <a:pPr marL="0" algn="just" rtl="1">
              <a:lnSpc>
                <a:spcPct val="170000"/>
              </a:lnSpc>
              <a:spcBef>
                <a:spcPts val="0"/>
              </a:spcBef>
              <a:buClrTx/>
              <a:buSzTx/>
              <a:buFontTx/>
              <a:buChar char="-"/>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39490" y="397928"/>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إذ يعتبره جزءا لا يتجزأ من تكوين المجتمع اليوناني القديم، بل هو نوع من الملكية الخاصة أرسطو يرى ، أنه لا مناص من وجود فئة من الناس لتحكم، وفئة أخرى لتحكم ذلك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ثمة أناسا قضت الطبيعة عليهم منذ ميلادهم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ان</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يكونوا خاضعين لسيطرة الآخرين وظاهر من هذا الرأي ما يتصف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به</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من تزمت وصرامة ولكن ربما كان عذر أرسطو فيما ذهب إليه من آراء عن الرق أن البيئة اليونانية القديمة والحروب المتلاحقة التي لازمتها قد أكثرت من أعداد الرقيق، ومن ثم لم يكن هناك بد من تأثره بظروف عصره.</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39490" y="397928"/>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r>
              <a:rPr lang="fr-FR"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pSp>
        <p:nvGrpSpPr>
          <p:cNvPr id="2" name="Groupe 5">
            <a:extLst>
              <a:ext uri="{FF2B5EF4-FFF2-40B4-BE49-F238E27FC236}">
                <a16:creationId xmlns:a16="http://schemas.microsoft.com/office/drawing/2014/main" id="{19C0CC05-8B73-46D2-83C4-97027B79C81F}"/>
              </a:ext>
            </a:extLst>
          </p:cNvPr>
          <p:cNvGrpSpPr/>
          <p:nvPr/>
        </p:nvGrpSpPr>
        <p:grpSpPr>
          <a:xfrm>
            <a:off x="3300999" y="813173"/>
            <a:ext cx="6112824" cy="4411979"/>
            <a:chOff x="3960566" y="1053013"/>
            <a:chExt cx="1627163" cy="4411979"/>
          </a:xfrm>
        </p:grpSpPr>
        <p:sp>
          <p:nvSpPr>
            <p:cNvPr id="12" name="Rectangle : coins arrondis 41">
              <a:extLst>
                <a:ext uri="{FF2B5EF4-FFF2-40B4-BE49-F238E27FC236}">
                  <a16:creationId xmlns:a16="http://schemas.microsoft.com/office/drawing/2014/main" id="{259698CF-B8D5-4A1B-AFFD-898540008EB3}"/>
                </a:ext>
              </a:extLst>
            </p:cNvPr>
            <p:cNvSpPr/>
            <p:nvPr/>
          </p:nvSpPr>
          <p:spPr>
            <a:xfrm>
              <a:off x="3960566" y="1610445"/>
              <a:ext cx="1627163" cy="3854547"/>
            </a:xfrm>
            <a:prstGeom prst="roundRect">
              <a:avLst/>
            </a:prstGeom>
            <a:solidFill>
              <a:schemeClr val="bg1">
                <a:lumMod val="95000"/>
                <a:alpha val="60000"/>
              </a:schemeClr>
            </a:solidFill>
            <a:ln w="88900">
              <a:solidFill>
                <a:srgbClr val="92D050"/>
              </a:solidFill>
            </a:ln>
            <a:effectLst>
              <a:outerShdw blurRad="50800" dist="114300" dir="8100000" algn="tr" rotWithShape="0">
                <a:prstClr val="black">
                  <a:alpha val="40000"/>
                </a:prstClr>
              </a:outerShdw>
              <a:reflection blurRad="63500" stA="52000" endA="300" endPos="2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4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lgn="ctr" rtl="1"/>
              <a:endParaRPr lang="ar-DZ" sz="6600" b="1" dirty="0">
                <a:ln w="10541" cmpd="sng">
                  <a:solidFill>
                    <a:schemeClr val="accent1">
                      <a:shade val="88000"/>
                      <a:satMod val="110000"/>
                    </a:schemeClr>
                  </a:solidFill>
                  <a:prstDash val="solid"/>
                </a:ln>
                <a:solidFill>
                  <a:srgbClr val="FF0000"/>
                </a:solidFill>
                <a:latin typeface="Traditional Arabic" pitchFamily="18" charset="-78"/>
                <a:cs typeface="Traditional Arabic" pitchFamily="18" charset="-78"/>
              </a:endParaRPr>
            </a:p>
            <a:p>
              <a:pPr algn="ctr" rtl="1"/>
              <a:r>
                <a:rPr lang="ar-DZ" sz="6600" b="1" dirty="0">
                  <a:ln w="10541" cmpd="sng">
                    <a:solidFill>
                      <a:schemeClr val="accent1">
                        <a:shade val="88000"/>
                        <a:satMod val="110000"/>
                      </a:schemeClr>
                    </a:solidFill>
                    <a:prstDash val="solid"/>
                  </a:ln>
                  <a:solidFill>
                    <a:schemeClr val="accent3">
                      <a:lumMod val="60000"/>
                      <a:lumOff val="40000"/>
                    </a:schemeClr>
                  </a:solidFill>
                  <a:latin typeface="Traditional Arabic" pitchFamily="18" charset="-78"/>
                  <a:cs typeface="Traditional Arabic" pitchFamily="18" charset="-78"/>
                </a:rPr>
                <a:t>المبحث الثالث: الفكر الاقتصادي عند الرومان</a:t>
              </a:r>
            </a:p>
            <a:p>
              <a:pPr algn="ctr" rtl="1"/>
              <a:endParaRPr lang="ar-DZ"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endParaRPr>
            </a:p>
            <a:p>
              <a:pPr algn="ctr" rtl="1"/>
              <a:r>
                <a:rPr lang="ar-DZ" sz="4600" b="1" dirty="0">
                  <a:solidFill>
                    <a:schemeClr val="accent4"/>
                  </a:solidFill>
                  <a:latin typeface="Arial" panose="020B0604020202020204" pitchFamily="34" charset="0"/>
                  <a:cs typeface="Arial" panose="020B0604020202020204" pitchFamily="34" charset="0"/>
                </a:rPr>
                <a:t> </a:t>
              </a:r>
              <a:endParaRPr lang="fr-FR" sz="4600" b="1" dirty="0">
                <a:solidFill>
                  <a:schemeClr val="accent4"/>
                </a:solidFill>
                <a:latin typeface="Arial" panose="020B0604020202020204" pitchFamily="34" charset="0"/>
                <a:cs typeface="Arial" panose="020B0604020202020204" pitchFamily="34" charset="0"/>
              </a:endParaRPr>
            </a:p>
          </p:txBody>
        </p:sp>
        <p:sp>
          <p:nvSpPr>
            <p:cNvPr id="13" name="Ellipse 42">
              <a:extLst>
                <a:ext uri="{FF2B5EF4-FFF2-40B4-BE49-F238E27FC236}">
                  <a16:creationId xmlns:a16="http://schemas.microsoft.com/office/drawing/2014/main" id="{0DF83821-6EAB-4EBE-8A69-ACF6AF059497}"/>
                </a:ext>
              </a:extLst>
            </p:cNvPr>
            <p:cNvSpPr/>
            <p:nvPr/>
          </p:nvSpPr>
          <p:spPr>
            <a:xfrm>
              <a:off x="4217391" y="1053013"/>
              <a:ext cx="1126498" cy="1114864"/>
            </a:xfrm>
            <a:prstGeom prst="ellipse">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Graphique 48" descr="Présentation avec graphique à barres avec un remplissage uni">
              <a:extLst>
                <a:ext uri="{FF2B5EF4-FFF2-40B4-BE49-F238E27FC236}">
                  <a16:creationId xmlns:a16="http://schemas.microsoft.com/office/drawing/2014/main" id="{1CDBE911-8141-4A55-8E48-9028B09E3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2676" y="1223584"/>
              <a:ext cx="815927" cy="815927"/>
            </a:xfrm>
            <a:prstGeom prst="rect">
              <a:avLst/>
            </a:prstGeom>
            <a:ln>
              <a:solidFill>
                <a:schemeClr val="accent3"/>
              </a:solidFill>
            </a:ln>
          </p:spPr>
        </p:pic>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بالنسبة للتنظيم الاجتماعي فقد أباح القانون الروماني استيلاء المواطنين الأحرار على العبيد الأجانب كما كانت الدولة تبيع للمواطنين أسرى الحروب حيث كان البنيان الطبقي يتألف من: </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النبلاء (الأشراف)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و</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الفرسان.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العامة وطبقة العبيد.</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700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a:t>
            </a: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solidFill>
                  <a:schemeClr val="bg2">
                    <a:lumMod val="60000"/>
                    <a:lumOff val="40000"/>
                  </a:schemeClr>
                </a:solidFill>
                <a:latin typeface="Traditional Arabic" pitchFamily="18" charset="-78"/>
                <a:cs typeface="Traditional Arabic" pitchFamily="18" charset="-78"/>
              </a:rPr>
              <a:t>المطلب الأول:التنظيم الاجتماعي والطبقي</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60000"/>
                  <a:lumOff val="40000"/>
                </a:schemeClr>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spTree>
    <p:extLst>
      <p:ext uri="{BB962C8B-B14F-4D97-AF65-F5344CB8AC3E}">
        <p14:creationId xmlns:p14="http://schemas.microsoft.com/office/powerpoint/2010/main" val="165315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ويمكن إبرازها في </a:t>
            </a:r>
            <a:r>
              <a:rPr lang="ar-DZ" sz="9600" b="1" dirty="0" err="1">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مايلي</a:t>
            </a: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1- الزراعة: بدأت بشكل المزرعة العائلية الصغيرة ما لبثت أن أخذت تتوسع بالتدريج ويتوسع بتوسعها ملكية فئات قليلة من الأراضي الزراعية.</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2- علاقات الإنتاج: كانت علاقات الإنتاج قائمة على أساس الملكية الفردية لوسائل الإنتاج وزادها توسعا عمل العبيد الاستثماري دون مقابل، حيث تخصصت منتجات المزارع الكبرى بصورة رئيسية للبيع في السوق، ولهذا اعتبر أن ما يميز النشاط الاقتصادي آنذاك تطور الإنتاج المثير بهدف إشباع الحاجات الاستهلاكية إلى الإنتاج بهدف المبادلة وتكوين الثروات من قبل التجار وأصحاب رؤوس الأموال.</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3- التجارة: انحصر النشاط التجاري في البداية بتبادل منتجات القرية الغذائية بمنتجات المدينة الحرفية، وبعد الفتوحات الرومانية نشطت الحركة التجارية وتكونت طبقة التجار وأصحاب رؤوس الأموال الجديدة وأخذ التحول ينتقل تدريجيا من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700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a:t>
            </a: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solidFill>
                  <a:schemeClr val="bg2">
                    <a:lumMod val="60000"/>
                    <a:lumOff val="40000"/>
                  </a:schemeClr>
                </a:solidFill>
                <a:latin typeface="Traditional Arabic" pitchFamily="18" charset="-78"/>
                <a:cs typeface="Traditional Arabic" pitchFamily="18" charset="-78"/>
              </a:rPr>
              <a:t>المطلب الثاني: التنظيم </a:t>
            </a:r>
            <a:r>
              <a:rPr lang="ar-DZ" sz="3600" b="1" kern="0" dirty="0" err="1">
                <a:ln w="10541" cmpd="sng">
                  <a:solidFill>
                    <a:schemeClr val="accent1">
                      <a:shade val="88000"/>
                      <a:satMod val="110000"/>
                    </a:schemeClr>
                  </a:solidFill>
                  <a:prstDash val="solid"/>
                </a:ln>
                <a:solidFill>
                  <a:schemeClr val="bg2">
                    <a:lumMod val="60000"/>
                    <a:lumOff val="40000"/>
                  </a:schemeClr>
                </a:solidFill>
                <a:latin typeface="Traditional Arabic" pitchFamily="18" charset="-78"/>
                <a:cs typeface="Traditional Arabic" pitchFamily="18" charset="-78"/>
              </a:rPr>
              <a:t>الإقتصادي</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60000"/>
                  <a:lumOff val="40000"/>
                </a:schemeClr>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spTree>
    <p:extLst>
      <p:ext uri="{BB962C8B-B14F-4D97-AF65-F5344CB8AC3E}">
        <p14:creationId xmlns:p14="http://schemas.microsoft.com/office/powerpoint/2010/main" val="165315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الاقتصاد الزراعي إلى الاقتصاد التجاري وأخذت تختفي، معه الطبقة المتوسطة من الزراع.</a:t>
            </a: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4- تطور رأس المال النقدي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الربوي</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أدى نمو التجارة والتداول النقدي إلى تطور رأس المال النقدي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الربوي</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وأخذت تنشأ شركة الملتزمين الذين كانوا يقومون بالعمليات </a:t>
            </a:r>
            <a:r>
              <a:rPr lang="ar-DZ" sz="9600" b="1" dirty="0" err="1">
                <a:ln w="18415" cmpd="sng">
                  <a:solidFill>
                    <a:srgbClr val="FFFFFF"/>
                  </a:solidFill>
                  <a:prstDash val="solid"/>
                </a:ln>
                <a:solidFill>
                  <a:srgbClr val="FFFFFF"/>
                </a:solidFill>
                <a:latin typeface="Simplified Arabic" pitchFamily="18" charset="-78"/>
                <a:cs typeface="Simplified Arabic" pitchFamily="18" charset="-78"/>
              </a:rPr>
              <a:t>التسليفية</a:t>
            </a:r>
            <a:r>
              <a:rPr lang="ar-DZ" sz="9600" b="1" dirty="0">
                <a:ln w="18415" cmpd="sng">
                  <a:solidFill>
                    <a:srgbClr val="FFFFFF"/>
                  </a:solidFill>
                  <a:prstDash val="solid"/>
                </a:ln>
                <a:solidFill>
                  <a:srgbClr val="FFFFFF"/>
                </a:solidFill>
                <a:latin typeface="Simplified Arabic" pitchFamily="18" charset="-78"/>
                <a:cs typeface="Simplified Arabic" pitchFamily="18" charset="-78"/>
              </a:rPr>
              <a:t> ويلتزمون بجباية الضرائب وانتشرت بصورة واسعة مكاتب الصرافة، حيث كانت عملية حفظ النقود وتحويلها تتم هناك. أما الأشخاص الذين كانوا يمارسون مهنة التجارة والربا وتقديم القروض بفائدة بدؤوا ينفصلون تدريجيا وشكلوا طبقة اجتماعية مميزة سميت طبقة الفرسان.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5- التجارة الخارجية: سادت التجارة الخارجية فيما بعد، وأصبحت روما بذلك تستورد من الولايات التابعة لها المنتجات الزراعية وتصدر إليها المصنوعات المعدنية.</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39490" y="397928"/>
            <a:ext cx="913519" cy="90621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18A"/>
            </a:gs>
            <a:gs pos="100000">
              <a:srgbClr val="00218A"/>
            </a:gs>
          </a:gsLst>
          <a:lin ang="2700000" scaled="1"/>
          <a:tileRect/>
        </a:gra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6722B38-2F9F-46AC-AB08-8DCCFB01DFD7}"/>
              </a:ext>
            </a:extLst>
          </p:cNvPr>
          <p:cNvSpPr/>
          <p:nvPr/>
        </p:nvSpPr>
        <p:spPr>
          <a:xfrm>
            <a:off x="-143224" y="1016310"/>
            <a:ext cx="5301099" cy="4855066"/>
          </a:xfrm>
          <a:prstGeom prst="ellipse">
            <a:avLst/>
          </a:prstGeom>
          <a:gradFill flip="none" rotWithShape="1">
            <a:gsLst>
              <a:gs pos="86000">
                <a:srgbClr val="002060">
                  <a:alpha val="0"/>
                </a:srgbClr>
              </a:gs>
              <a:gs pos="23000">
                <a:srgbClr val="00FFFF"/>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2C40568D-E3FE-4657-9CE9-613EFEC096B2}"/>
              </a:ext>
            </a:extLst>
          </p:cNvPr>
          <p:cNvSpPr/>
          <p:nvPr/>
        </p:nvSpPr>
        <p:spPr>
          <a:xfrm>
            <a:off x="888983" y="3209395"/>
            <a:ext cx="3236687" cy="3200399"/>
          </a:xfrm>
          <a:prstGeom prst="ellipse">
            <a:avLst/>
          </a:prstGeom>
          <a:noFill/>
          <a:ln>
            <a:gradFill flip="none" rotWithShape="1">
              <a:gsLst>
                <a:gs pos="0">
                  <a:srgbClr val="00FFFF"/>
                </a:gs>
                <a:gs pos="57000">
                  <a:srgbClr val="00FFFF">
                    <a:alpha val="67000"/>
                  </a:srgbClr>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4F6A2191-E79B-4F1F-A91C-E2D45BCC44B4}"/>
              </a:ext>
            </a:extLst>
          </p:cNvPr>
          <p:cNvSpPr/>
          <p:nvPr/>
        </p:nvSpPr>
        <p:spPr>
          <a:xfrm>
            <a:off x="888983" y="2983575"/>
            <a:ext cx="3236687" cy="3200399"/>
          </a:xfrm>
          <a:prstGeom prst="ellipse">
            <a:avLst/>
          </a:prstGeom>
          <a:noFill/>
          <a:ln>
            <a:gradFill flip="none" rotWithShape="1">
              <a:gsLst>
                <a:gs pos="0">
                  <a:srgbClr val="00FFFF"/>
                </a:gs>
                <a:gs pos="100000">
                  <a:srgbClr val="00FFFF"/>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9AD4F671-6516-4088-8E5C-9AA43EFAF027}"/>
              </a:ext>
            </a:extLst>
          </p:cNvPr>
          <p:cNvSpPr/>
          <p:nvPr/>
        </p:nvSpPr>
        <p:spPr>
          <a:xfrm>
            <a:off x="888983" y="3436749"/>
            <a:ext cx="3236687" cy="3200399"/>
          </a:xfrm>
          <a:prstGeom prst="ellipse">
            <a:avLst/>
          </a:prstGeom>
          <a:noFill/>
          <a:ln>
            <a:gradFill flip="none" rotWithShape="1">
              <a:gsLst>
                <a:gs pos="0">
                  <a:srgbClr val="00FFFF"/>
                </a:gs>
                <a:gs pos="53000">
                  <a:srgbClr val="00FFFF">
                    <a:alpha val="55000"/>
                  </a:srgbClr>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44EB990-A15F-430C-B86F-3582E41DB38A}"/>
              </a:ext>
            </a:extLst>
          </p:cNvPr>
          <p:cNvSpPr/>
          <p:nvPr/>
        </p:nvSpPr>
        <p:spPr>
          <a:xfrm>
            <a:off x="888983" y="3641707"/>
            <a:ext cx="3236687" cy="3200399"/>
          </a:xfrm>
          <a:prstGeom prst="ellipse">
            <a:avLst/>
          </a:prstGeom>
          <a:noFill/>
          <a:ln>
            <a:gradFill flip="none" rotWithShape="1">
              <a:gsLst>
                <a:gs pos="0">
                  <a:srgbClr val="00FFFF">
                    <a:alpha val="0"/>
                  </a:srgbClr>
                </a:gs>
                <a:gs pos="64000">
                  <a:srgbClr val="00FFFF">
                    <a:alpha val="53000"/>
                  </a:srgbClr>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8A40550-C229-4936-9C4F-C5120F354A4E}"/>
              </a:ext>
            </a:extLst>
          </p:cNvPr>
          <p:cNvSpPr/>
          <p:nvPr/>
        </p:nvSpPr>
        <p:spPr>
          <a:xfrm>
            <a:off x="888983" y="3846665"/>
            <a:ext cx="3236687" cy="3200399"/>
          </a:xfrm>
          <a:prstGeom prst="ellipse">
            <a:avLst/>
          </a:prstGeom>
          <a:noFill/>
          <a:ln>
            <a:gradFill flip="none" rotWithShape="1">
              <a:gsLst>
                <a:gs pos="0">
                  <a:srgbClr val="00FFFF"/>
                </a:gs>
                <a:gs pos="50000">
                  <a:srgbClr val="00FFFF">
                    <a:alpha val="39000"/>
                  </a:srgbClr>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96368C32-9E0E-4539-AF3D-390B2F4055A2}"/>
              </a:ext>
            </a:extLst>
          </p:cNvPr>
          <p:cNvSpPr/>
          <p:nvPr/>
        </p:nvSpPr>
        <p:spPr>
          <a:xfrm>
            <a:off x="888983" y="2756221"/>
            <a:ext cx="3236687" cy="3200399"/>
          </a:xfrm>
          <a:prstGeom prst="ellipse">
            <a:avLst/>
          </a:prstGeom>
          <a:noFill/>
          <a:ln>
            <a:gradFill flip="none" rotWithShape="1">
              <a:gsLst>
                <a:gs pos="0">
                  <a:srgbClr val="00FFFF"/>
                </a:gs>
                <a:gs pos="59000">
                  <a:srgbClr val="00FFFF">
                    <a:alpha val="78000"/>
                  </a:srgbClr>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4D7A9E07-C3AF-4693-ADFB-5E681547E32D}"/>
              </a:ext>
            </a:extLst>
          </p:cNvPr>
          <p:cNvSpPr/>
          <p:nvPr/>
        </p:nvSpPr>
        <p:spPr>
          <a:xfrm>
            <a:off x="888983" y="2528867"/>
            <a:ext cx="3236687" cy="3200399"/>
          </a:xfrm>
          <a:prstGeom prst="ellipse">
            <a:avLst/>
          </a:prstGeom>
          <a:noFill/>
          <a:ln>
            <a:gradFill flip="none" rotWithShape="1">
              <a:gsLst>
                <a:gs pos="0">
                  <a:srgbClr val="00FFFF"/>
                </a:gs>
                <a:gs pos="100000">
                  <a:srgbClr val="00FFFF"/>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E465F86B-688C-4982-ABA0-24997583CCB6}"/>
              </a:ext>
            </a:extLst>
          </p:cNvPr>
          <p:cNvSpPr/>
          <p:nvPr/>
        </p:nvSpPr>
        <p:spPr>
          <a:xfrm>
            <a:off x="888983" y="2301513"/>
            <a:ext cx="3236687" cy="3200399"/>
          </a:xfrm>
          <a:prstGeom prst="ellipse">
            <a:avLst/>
          </a:prstGeom>
          <a:noFill/>
          <a:ln>
            <a:gradFill flip="none" rotWithShape="1">
              <a:gsLst>
                <a:gs pos="0">
                  <a:srgbClr val="00FFFF"/>
                </a:gs>
                <a:gs pos="100000">
                  <a:srgbClr val="00FFFF"/>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AE809C67-5EDE-4B9B-A08F-A56920C0D1ED}"/>
              </a:ext>
            </a:extLst>
          </p:cNvPr>
          <p:cNvSpPr/>
          <p:nvPr/>
        </p:nvSpPr>
        <p:spPr>
          <a:xfrm>
            <a:off x="888983" y="2096554"/>
            <a:ext cx="3236687" cy="3200399"/>
          </a:xfrm>
          <a:prstGeom prst="ellipse">
            <a:avLst/>
          </a:prstGeom>
          <a:noFill/>
          <a:ln>
            <a:gradFill flip="none" rotWithShape="1">
              <a:gsLst>
                <a:gs pos="0">
                  <a:srgbClr val="00FFFF"/>
                </a:gs>
                <a:gs pos="100000">
                  <a:srgbClr val="00FFFF"/>
                </a:gs>
              </a:gsLst>
              <a:path path="circle">
                <a:fillToRect l="50000" t="50000" r="50000" b="50000"/>
              </a:path>
              <a:tileRect/>
            </a:gra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2AEB1A83-76A3-4299-ADE8-F2DE435EA366}"/>
              </a:ext>
            </a:extLst>
          </p:cNvPr>
          <p:cNvSpPr/>
          <p:nvPr/>
        </p:nvSpPr>
        <p:spPr>
          <a:xfrm>
            <a:off x="783755" y="1953688"/>
            <a:ext cx="3447143" cy="3404444"/>
          </a:xfrm>
          <a:prstGeom prst="ellipse">
            <a:avLst/>
          </a:prstGeom>
          <a:gradFill>
            <a:gsLst>
              <a:gs pos="0">
                <a:srgbClr val="00FFFF"/>
              </a:gs>
              <a:gs pos="100000">
                <a:srgbClr val="00FFFF"/>
              </a:gs>
            </a:gsLst>
            <a:path path="circle">
              <a:fillToRect l="50000" t="50000" r="50000" b="50000"/>
            </a:path>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8B493FF8-0A78-45F5-A4C5-5F352F2042A0}"/>
              </a:ext>
            </a:extLst>
          </p:cNvPr>
          <p:cNvSpPr/>
          <p:nvPr/>
        </p:nvSpPr>
        <p:spPr>
          <a:xfrm>
            <a:off x="987860" y="1725423"/>
            <a:ext cx="3038931" cy="3072917"/>
          </a:xfrm>
          <a:prstGeom prst="ellipse">
            <a:avLst/>
          </a:prstGeom>
          <a:solidFill>
            <a:schemeClr val="bg1"/>
          </a:solidFill>
          <a:ln>
            <a:noFill/>
          </a:ln>
          <a:scene3d>
            <a:camera prst="isometricTopUp"/>
            <a:lightRig rig="threeP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4CA64723-D885-4BF9-81C1-184BF9FD5A71}"/>
              </a:ext>
            </a:extLst>
          </p:cNvPr>
          <p:cNvGrpSpPr/>
          <p:nvPr/>
        </p:nvGrpSpPr>
        <p:grpSpPr>
          <a:xfrm>
            <a:off x="781458" y="162958"/>
            <a:ext cx="3116999" cy="3251200"/>
            <a:chOff x="781456" y="162958"/>
            <a:chExt cx="3116999" cy="3251200"/>
          </a:xfrm>
        </p:grpSpPr>
        <p:sp>
          <p:nvSpPr>
            <p:cNvPr id="30" name="Forme libre : forme 29">
              <a:extLst>
                <a:ext uri="{FF2B5EF4-FFF2-40B4-BE49-F238E27FC236}">
                  <a16:creationId xmlns:a16="http://schemas.microsoft.com/office/drawing/2014/main" id="{9A504C78-70F1-454D-8EF1-27C4D360953A}"/>
                </a:ext>
              </a:extLst>
            </p:cNvPr>
            <p:cNvSpPr/>
            <p:nvPr/>
          </p:nvSpPr>
          <p:spPr>
            <a:xfrm>
              <a:off x="781456" y="162958"/>
              <a:ext cx="3116999" cy="3251200"/>
            </a:xfrm>
            <a:custGeom>
              <a:avLst/>
              <a:gdLst>
                <a:gd name="connsiteX0" fmla="*/ 1654629 w 3116999"/>
                <a:gd name="connsiteY0" fmla="*/ 0 h 3251200"/>
                <a:gd name="connsiteX1" fmla="*/ 3109553 w 3116999"/>
                <a:gd name="connsiteY1" fmla="*/ 850743 h 3251200"/>
                <a:gd name="connsiteX2" fmla="*/ 3116999 w 3116999"/>
                <a:gd name="connsiteY2" fmla="*/ 865928 h 3251200"/>
                <a:gd name="connsiteX3" fmla="*/ 2898227 w 3116999"/>
                <a:gd name="connsiteY3" fmla="*/ 979576 h 3251200"/>
                <a:gd name="connsiteX4" fmla="*/ 2892683 w 3116999"/>
                <a:gd name="connsiteY4" fmla="*/ 968304 h 3251200"/>
                <a:gd name="connsiteX5" fmla="*/ 1654628 w 3116999"/>
                <a:gd name="connsiteY5" fmla="*/ 246636 h 3251200"/>
                <a:gd name="connsiteX6" fmla="*/ 246636 w 3116999"/>
                <a:gd name="connsiteY6" fmla="*/ 1625600 h 3251200"/>
                <a:gd name="connsiteX7" fmla="*/ 1654628 w 3116999"/>
                <a:gd name="connsiteY7" fmla="*/ 3004564 h 3251200"/>
                <a:gd name="connsiteX8" fmla="*/ 2822157 w 3116999"/>
                <a:gd name="connsiteY8" fmla="*/ 2396592 h 3251200"/>
                <a:gd name="connsiteX9" fmla="*/ 2875361 w 3116999"/>
                <a:gd name="connsiteY9" fmla="*/ 2310822 h 3251200"/>
                <a:gd name="connsiteX10" fmla="*/ 3090356 w 3116999"/>
                <a:gd name="connsiteY10" fmla="*/ 2431503 h 3251200"/>
                <a:gd name="connsiteX11" fmla="*/ 3026673 w 3116999"/>
                <a:gd name="connsiteY11" fmla="*/ 2534488 h 3251200"/>
                <a:gd name="connsiteX12" fmla="*/ 1654629 w 3116999"/>
                <a:gd name="connsiteY12" fmla="*/ 3251200 h 3251200"/>
                <a:gd name="connsiteX13" fmla="*/ 0 w 3116999"/>
                <a:gd name="connsiteY13" fmla="*/ 1625600 h 3251200"/>
                <a:gd name="connsiteX14" fmla="*/ 1654629 w 3116999"/>
                <a:gd name="connsiteY14"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6999" h="3251200">
                  <a:moveTo>
                    <a:pt x="1654629" y="0"/>
                  </a:moveTo>
                  <a:cubicBezTo>
                    <a:pt x="2282884" y="0"/>
                    <a:pt x="2829359" y="344002"/>
                    <a:pt x="3109553" y="850743"/>
                  </a:cubicBezTo>
                  <a:lnTo>
                    <a:pt x="3116999" y="865928"/>
                  </a:lnTo>
                  <a:lnTo>
                    <a:pt x="2898227" y="979576"/>
                  </a:lnTo>
                  <a:lnTo>
                    <a:pt x="2892683" y="968304"/>
                  </a:lnTo>
                  <a:cubicBezTo>
                    <a:pt x="2654255" y="538446"/>
                    <a:pt x="2189237" y="246636"/>
                    <a:pt x="1654628" y="246636"/>
                  </a:cubicBezTo>
                  <a:cubicBezTo>
                    <a:pt x="877015" y="246636"/>
                    <a:pt x="246636" y="864019"/>
                    <a:pt x="246636" y="1625600"/>
                  </a:cubicBezTo>
                  <a:cubicBezTo>
                    <a:pt x="246636" y="2387181"/>
                    <a:pt x="877015" y="3004564"/>
                    <a:pt x="1654628" y="3004564"/>
                  </a:cubicBezTo>
                  <a:cubicBezTo>
                    <a:pt x="2140636" y="3004564"/>
                    <a:pt x="2569131" y="2763399"/>
                    <a:pt x="2822157" y="2396592"/>
                  </a:cubicBezTo>
                  <a:lnTo>
                    <a:pt x="2875361" y="2310822"/>
                  </a:lnTo>
                  <a:lnTo>
                    <a:pt x="3090356" y="2431503"/>
                  </a:lnTo>
                  <a:lnTo>
                    <a:pt x="3026673" y="2534488"/>
                  </a:lnTo>
                  <a:cubicBezTo>
                    <a:pt x="2729324" y="2966901"/>
                    <a:pt x="2225770" y="3251200"/>
                    <a:pt x="1654629" y="3251200"/>
                  </a:cubicBezTo>
                  <a:cubicBezTo>
                    <a:pt x="740803" y="3251200"/>
                    <a:pt x="0" y="2523394"/>
                    <a:pt x="0" y="1625600"/>
                  </a:cubicBezTo>
                  <a:cubicBezTo>
                    <a:pt x="0" y="727806"/>
                    <a:pt x="740803" y="0"/>
                    <a:pt x="1654629" y="0"/>
                  </a:cubicBezTo>
                  <a:close/>
                </a:path>
              </a:pathLst>
            </a:custGeom>
            <a:gradFill>
              <a:gsLst>
                <a:gs pos="0">
                  <a:srgbClr val="00FFFF"/>
                </a:gs>
                <a:gs pos="100000">
                  <a:srgbClr val="33CCFF"/>
                </a:gs>
              </a:gsLst>
              <a:lin ang="2700000" scaled="1"/>
            </a:gradFill>
            <a:ln>
              <a:noFill/>
            </a:ln>
            <a:scene3d>
              <a:camera prst="isometricRightUp"/>
              <a:lightRig rig="threePt" dir="t">
                <a:rot lat="0" lon="0" rev="6000000"/>
              </a:lightRig>
            </a:scene3d>
            <a:sp3d extrusionH="2730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grpSp>
          <p:nvGrpSpPr>
            <p:cNvPr id="2" name="Groupe 1">
              <a:extLst>
                <a:ext uri="{FF2B5EF4-FFF2-40B4-BE49-F238E27FC236}">
                  <a16:creationId xmlns:a16="http://schemas.microsoft.com/office/drawing/2014/main" id="{DAB3BECC-5BD2-4471-873D-020DA7641AC9}"/>
                </a:ext>
              </a:extLst>
            </p:cNvPr>
            <p:cNvGrpSpPr/>
            <p:nvPr/>
          </p:nvGrpSpPr>
          <p:grpSpPr>
            <a:xfrm>
              <a:off x="1188293" y="557981"/>
              <a:ext cx="2409371" cy="2424058"/>
              <a:chOff x="1188293" y="557981"/>
              <a:chExt cx="2409371" cy="2424058"/>
            </a:xfrm>
          </p:grpSpPr>
          <p:sp>
            <p:nvSpPr>
              <p:cNvPr id="25" name="Ellipse 24">
                <a:extLst>
                  <a:ext uri="{FF2B5EF4-FFF2-40B4-BE49-F238E27FC236}">
                    <a16:creationId xmlns:a16="http://schemas.microsoft.com/office/drawing/2014/main" id="{9C0CC033-5456-4E42-A2BC-BA1629183E81}"/>
                  </a:ext>
                </a:extLst>
              </p:cNvPr>
              <p:cNvSpPr/>
              <p:nvPr/>
            </p:nvSpPr>
            <p:spPr>
              <a:xfrm>
                <a:off x="1188293" y="557981"/>
                <a:ext cx="2409371" cy="2424058"/>
              </a:xfrm>
              <a:prstGeom prst="ellipse">
                <a:avLst/>
              </a:prstGeom>
              <a:gradFill flip="none" rotWithShape="1">
                <a:gsLst>
                  <a:gs pos="0">
                    <a:srgbClr val="FF66FF"/>
                  </a:gs>
                  <a:gs pos="100000">
                    <a:srgbClr val="33CCFF"/>
                  </a:gs>
                </a:gsLst>
                <a:lin ang="2700000" scaled="1"/>
                <a:tileRect/>
              </a:gradFill>
              <a:ln>
                <a:noFill/>
              </a:ln>
              <a:effectLst>
                <a:reflection blurRad="127000" stA="56000" endPos="33000" dist="520700" dir="5400000" sy="-100000" algn="bl" rotWithShape="0"/>
              </a:effectLst>
              <a:scene3d>
                <a:camera prst="isometricRightUp"/>
                <a:lightRig rig="threePt" dir="t"/>
              </a:scene3d>
              <a:sp3d extrusionH="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 forme 27">
                <a:extLst>
                  <a:ext uri="{FF2B5EF4-FFF2-40B4-BE49-F238E27FC236}">
                    <a16:creationId xmlns:a16="http://schemas.microsoft.com/office/drawing/2014/main" id="{247F52E8-DF37-4CF0-87B9-0FD6F1E158B8}"/>
                  </a:ext>
                </a:extLst>
              </p:cNvPr>
              <p:cNvSpPr/>
              <p:nvPr/>
            </p:nvSpPr>
            <p:spPr>
              <a:xfrm>
                <a:off x="1313893" y="732795"/>
                <a:ext cx="2158173" cy="1869924"/>
              </a:xfrm>
              <a:custGeom>
                <a:avLst/>
                <a:gdLst>
                  <a:gd name="connsiteX0" fmla="*/ 1204686 w 2158173"/>
                  <a:gd name="connsiteY0" fmla="*/ 0 h 1869924"/>
                  <a:gd name="connsiteX1" fmla="*/ 2134280 w 2158173"/>
                  <a:gd name="connsiteY1" fmla="*/ 425881 h 1869924"/>
                  <a:gd name="connsiteX2" fmla="*/ 2158173 w 2158173"/>
                  <a:gd name="connsiteY2" fmla="*/ 456919 h 1869924"/>
                  <a:gd name="connsiteX3" fmla="*/ 240610 w 2158173"/>
                  <a:gd name="connsiteY3" fmla="*/ 1869924 h 1869924"/>
                  <a:gd name="connsiteX4" fmla="*/ 205742 w 2158173"/>
                  <a:gd name="connsiteY4" fmla="*/ 1824626 h 1869924"/>
                  <a:gd name="connsiteX5" fmla="*/ 0 w 2158173"/>
                  <a:gd name="connsiteY5" fmla="*/ 1170300 h 1869924"/>
                  <a:gd name="connsiteX6" fmla="*/ 1204686 w 2158173"/>
                  <a:gd name="connsiteY6" fmla="*/ 0 h 186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8173" h="1869924">
                    <a:moveTo>
                      <a:pt x="1204686" y="0"/>
                    </a:moveTo>
                    <a:cubicBezTo>
                      <a:pt x="1578934" y="0"/>
                      <a:pt x="1913323" y="165785"/>
                      <a:pt x="2134280" y="425881"/>
                    </a:cubicBezTo>
                    <a:lnTo>
                      <a:pt x="2158173" y="456919"/>
                    </a:lnTo>
                    <a:lnTo>
                      <a:pt x="240610" y="1869924"/>
                    </a:lnTo>
                    <a:lnTo>
                      <a:pt x="205742" y="1824626"/>
                    </a:lnTo>
                    <a:cubicBezTo>
                      <a:pt x="75847" y="1637845"/>
                      <a:pt x="0" y="1412677"/>
                      <a:pt x="0" y="1170300"/>
                    </a:cubicBezTo>
                    <a:cubicBezTo>
                      <a:pt x="0" y="523961"/>
                      <a:pt x="539356" y="0"/>
                      <a:pt x="1204686" y="0"/>
                    </a:cubicBezTo>
                    <a:close/>
                  </a:path>
                </a:pathLst>
              </a:custGeom>
              <a:gradFill flip="none" rotWithShape="1">
                <a:gsLst>
                  <a:gs pos="0">
                    <a:srgbClr val="FF66FF">
                      <a:alpha val="15000"/>
                    </a:srgbClr>
                  </a:gs>
                  <a:gs pos="100000">
                    <a:srgbClr val="33CCFF"/>
                  </a:gs>
                </a:gsLst>
                <a:lin ang="2700000" scaled="1"/>
                <a:tileRect/>
              </a:gradFill>
              <a:ln>
                <a:noFill/>
              </a:ln>
              <a:scene3d>
                <a:camera prst="isometricRightUp"/>
                <a:lightRig rig="threePt" dir="t"/>
              </a:scene3d>
              <a:sp3d extrusionH="1841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5" name="Graphique 14" descr="Marteau d'officiel avec un remplissage uni">
                <a:extLst>
                  <a:ext uri="{FF2B5EF4-FFF2-40B4-BE49-F238E27FC236}">
                    <a16:creationId xmlns:a16="http://schemas.microsoft.com/office/drawing/2014/main" id="{2B32A5F1-73F6-4E13-B433-41CFF8C1BE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151" y="1017319"/>
                <a:ext cx="1564670" cy="1564670"/>
              </a:xfrm>
              <a:prstGeom prst="rect">
                <a:avLst/>
              </a:prstGeom>
              <a:scene3d>
                <a:camera prst="isometricRightUp">
                  <a:rot lat="1765640" lon="19587347" rev="393983"/>
                </a:camera>
                <a:lightRig rig="threePt" dir="t"/>
              </a:scene3d>
            </p:spPr>
          </p:pic>
        </p:grpSp>
      </p:grpSp>
      <p:sp>
        <p:nvSpPr>
          <p:cNvPr id="18" name="ZoneTexte 17">
            <a:extLst>
              <a:ext uri="{FF2B5EF4-FFF2-40B4-BE49-F238E27FC236}">
                <a16:creationId xmlns:a16="http://schemas.microsoft.com/office/drawing/2014/main" id="{0ACCF831-6ACC-480B-A188-315AF6B3792A}"/>
              </a:ext>
            </a:extLst>
          </p:cNvPr>
          <p:cNvSpPr txBox="1"/>
          <p:nvPr/>
        </p:nvSpPr>
        <p:spPr>
          <a:xfrm rot="19777546">
            <a:off x="813202" y="2969217"/>
            <a:ext cx="4193823" cy="1077218"/>
          </a:xfrm>
          <a:prstGeom prst="rect">
            <a:avLst/>
          </a:prstGeom>
          <a:noFill/>
          <a:scene3d>
            <a:camera prst="isometricTopUp">
              <a:rot lat="19384047" lon="19395975" rev="3293622"/>
            </a:camera>
            <a:lightRig rig="threePt" dir="t"/>
          </a:scene3d>
        </p:spPr>
        <p:txBody>
          <a:bodyPr wrap="square" rtlCol="0">
            <a:spAutoFit/>
          </a:bodyPr>
          <a:lstStyle/>
          <a:p>
            <a:pPr algn="ctr"/>
            <a:r>
              <a:rPr lang="ar-DZ" sz="3200" b="1" dirty="0">
                <a:latin typeface="Agency FB" pitchFamily="34" charset="0"/>
                <a:cs typeface="+mj-cs"/>
              </a:rPr>
              <a:t>الفكر الإقتصادي في الحضارات القديمة </a:t>
            </a:r>
            <a:endParaRPr lang="fr-FR" sz="3200" b="1" dirty="0">
              <a:latin typeface="Agency FB" pitchFamily="34" charset="0"/>
              <a:cs typeface="Angsana New" pitchFamily="18" charset="-34"/>
            </a:endParaRPr>
          </a:p>
        </p:txBody>
      </p:sp>
      <p:sp>
        <p:nvSpPr>
          <p:cNvPr id="20" name="ZoneTexte 19">
            <a:extLst>
              <a:ext uri="{FF2B5EF4-FFF2-40B4-BE49-F238E27FC236}">
                <a16:creationId xmlns:a16="http://schemas.microsoft.com/office/drawing/2014/main" id="{A04FFC2C-E0BA-448A-BA6A-4A22F0C411D9}"/>
              </a:ext>
            </a:extLst>
          </p:cNvPr>
          <p:cNvSpPr txBox="1"/>
          <p:nvPr/>
        </p:nvSpPr>
        <p:spPr>
          <a:xfrm>
            <a:off x="9762719" y="606442"/>
            <a:ext cx="1676400" cy="1107996"/>
          </a:xfrm>
          <a:prstGeom prst="rect">
            <a:avLst/>
          </a:prstGeom>
          <a:noFill/>
        </p:spPr>
        <p:txBody>
          <a:bodyPr wrap="square" rtlCol="0">
            <a:spAutoFit/>
          </a:bodyPr>
          <a:lstStyle/>
          <a:p>
            <a:pPr algn="r" rtl="1"/>
            <a:r>
              <a:rPr lang="ar-DZ" sz="6600" b="1" dirty="0">
                <a:solidFill>
                  <a:schemeClr val="bg1"/>
                </a:solidFill>
                <a:latin typeface="Traditional Arabic" panose="02020603050405020304" pitchFamily="18" charset="-78"/>
                <a:cs typeface="Traditional Arabic" panose="02020603050405020304" pitchFamily="18" charset="-78"/>
              </a:rPr>
              <a:t>خاتمة</a:t>
            </a:r>
            <a:endParaRPr lang="fr-FR" sz="6600" b="1" dirty="0">
              <a:solidFill>
                <a:schemeClr val="bg1"/>
              </a:solidFill>
              <a:latin typeface="Traditional Arabic" panose="02020603050405020304" pitchFamily="18" charset="-78"/>
              <a:cs typeface="Traditional Arabic" panose="02020603050405020304" pitchFamily="18" charset="-78"/>
            </a:endParaRPr>
          </a:p>
        </p:txBody>
      </p:sp>
      <p:sp>
        <p:nvSpPr>
          <p:cNvPr id="21" name="ZoneTexte 20">
            <a:extLst>
              <a:ext uri="{FF2B5EF4-FFF2-40B4-BE49-F238E27FC236}">
                <a16:creationId xmlns:a16="http://schemas.microsoft.com/office/drawing/2014/main" id="{331C3C45-2478-444B-8DF6-C3461C974A4E}"/>
              </a:ext>
            </a:extLst>
          </p:cNvPr>
          <p:cNvSpPr txBox="1"/>
          <p:nvPr/>
        </p:nvSpPr>
        <p:spPr>
          <a:xfrm>
            <a:off x="4421369" y="658308"/>
            <a:ext cx="3038929" cy="769441"/>
          </a:xfrm>
          <a:prstGeom prst="rect">
            <a:avLst/>
          </a:prstGeom>
          <a:noFill/>
        </p:spPr>
        <p:txBody>
          <a:bodyPr wrap="square" rtlCol="0">
            <a:spAutoFit/>
          </a:bodyPr>
          <a:lstStyle/>
          <a:p>
            <a:r>
              <a:rPr lang="fr-FR" sz="4400" b="1" dirty="0">
                <a:solidFill>
                  <a:schemeClr val="bg1"/>
                </a:solidFill>
                <a:latin typeface="Times New Roman" panose="02020603050405020304" pitchFamily="18" charset="0"/>
                <a:cs typeface="Times New Roman" panose="02020603050405020304" pitchFamily="18" charset="0"/>
              </a:rPr>
              <a:t>Conclusion</a:t>
            </a:r>
          </a:p>
        </p:txBody>
      </p:sp>
      <p:sp>
        <p:nvSpPr>
          <p:cNvPr id="22" name="ZoneTexte 21">
            <a:extLst>
              <a:ext uri="{FF2B5EF4-FFF2-40B4-BE49-F238E27FC236}">
                <a16:creationId xmlns:a16="http://schemas.microsoft.com/office/drawing/2014/main" id="{85AA6CE1-764E-40FB-874B-AD55D23BD021}"/>
              </a:ext>
            </a:extLst>
          </p:cNvPr>
          <p:cNvSpPr txBox="1"/>
          <p:nvPr/>
        </p:nvSpPr>
        <p:spPr>
          <a:xfrm>
            <a:off x="5157874" y="1569506"/>
            <a:ext cx="6849247" cy="5170646"/>
          </a:xfrm>
          <a:prstGeom prst="rect">
            <a:avLst/>
          </a:prstGeom>
          <a:noFill/>
        </p:spPr>
        <p:txBody>
          <a:bodyPr wrap="square" rtlCol="0">
            <a:spAutoFit/>
          </a:bodyPr>
          <a:lstStyle/>
          <a:p>
            <a:pPr algn="just" rtl="1"/>
            <a:r>
              <a:rPr lang="ar-DZ" sz="3000" b="1" dirty="0">
                <a:solidFill>
                  <a:schemeClr val="bg1"/>
                </a:solidFill>
                <a:latin typeface="Traditional Arabic" panose="02020603050405020304" pitchFamily="18" charset="-78"/>
                <a:cs typeface="Traditional Arabic" panose="02020603050405020304" pitchFamily="18" charset="-78"/>
              </a:rPr>
              <a:t>من خلال بحثي تم تحديد وتشخيص طبيعة المراحل الأولى لتطور الفكر الاقتصادي حيث إن المراجع لتطور الفكر الاقتصادي يجد أنه في مراحله الأولى لم يكن سوى مجرد اهتمامات جزئية تندرج في إطار تصور لكيفية بناء تنظيم اجتماعي معين الجمهورية أو المدينة الفاضلة، ولم يكن للتحليل الاقتصادي ولا للسياسة النقدية مكان خاص في هذه التصورات ناهيك عن التحليل النقدي أو السياسة النقدية، ومع ذلك يمكن اعتبار تلك الأفكار بذورا أولى في الفكر الاقتصادي الحديث ، إذ تستطيع القول بأن هذه الحضارات كان لها إسهامات اقتصادية، وهذه الإسهامات الاقتصادية بطبيعة الحال كانت نتيجة لوجود فكر ونظريات ورؤى وأدوات تحليل اقتصادي.</a:t>
            </a:r>
          </a:p>
          <a:p>
            <a:pPr algn="r" rtl="1"/>
            <a:endParaRPr lang="fr-FR" sz="30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564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
                                        </p:tgtEl>
                                        <p:attrNameLst>
                                          <p:attrName>r</p:attrName>
                                        </p:attrNameLst>
                                      </p:cBhvr>
                                    </p:animRot>
                                    <p:animRot by="-240000">
                                      <p:cBhvr>
                                        <p:cTn id="7" dur="400" fill="hold">
                                          <p:stCondLst>
                                            <p:cond delay="400"/>
                                          </p:stCondLst>
                                        </p:cTn>
                                        <p:tgtEl>
                                          <p:spTgt spid="3"/>
                                        </p:tgtEl>
                                        <p:attrNameLst>
                                          <p:attrName>r</p:attrName>
                                        </p:attrNameLst>
                                      </p:cBhvr>
                                    </p:animRot>
                                    <p:animRot by="240000">
                                      <p:cBhvr>
                                        <p:cTn id="8" dur="400" fill="hold">
                                          <p:stCondLst>
                                            <p:cond delay="800"/>
                                          </p:stCondLst>
                                        </p:cTn>
                                        <p:tgtEl>
                                          <p:spTgt spid="3"/>
                                        </p:tgtEl>
                                        <p:attrNameLst>
                                          <p:attrName>r</p:attrName>
                                        </p:attrNameLst>
                                      </p:cBhvr>
                                    </p:animRot>
                                    <p:animRot by="-240000">
                                      <p:cBhvr>
                                        <p:cTn id="9" dur="400" fill="hold">
                                          <p:stCondLst>
                                            <p:cond delay="1200"/>
                                          </p:stCondLst>
                                        </p:cTn>
                                        <p:tgtEl>
                                          <p:spTgt spid="3"/>
                                        </p:tgtEl>
                                        <p:attrNameLst>
                                          <p:attrName>r</p:attrName>
                                        </p:attrNameLst>
                                      </p:cBhvr>
                                    </p:animRot>
                                    <p:animRot by="120000">
                                      <p:cBhvr>
                                        <p:cTn id="10"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2000">
              <a:srgbClr val="FFDF79"/>
            </a:gs>
            <a:gs pos="0">
              <a:srgbClr val="FFDF79"/>
            </a:gs>
            <a:gs pos="100000">
              <a:srgbClr val="FFDF79"/>
            </a:gs>
          </a:gsLst>
          <a:lin ang="108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A95DCD-B80B-47D9-96F1-216A4EBC06C8}"/>
              </a:ext>
            </a:extLst>
          </p:cNvPr>
          <p:cNvSpPr/>
          <p:nvPr/>
        </p:nvSpPr>
        <p:spPr>
          <a:xfrm rot="193169">
            <a:off x="6886929" y="1168834"/>
            <a:ext cx="3719283" cy="1489439"/>
          </a:xfrm>
          <a:prstGeom prst="rect">
            <a:avLst/>
          </a:prstGeom>
          <a:solidFill>
            <a:schemeClr val="tx1">
              <a:alpha val="3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2B7713D-ABF3-4E95-AED0-1B34B41FC285}"/>
              </a:ext>
            </a:extLst>
          </p:cNvPr>
          <p:cNvSpPr/>
          <p:nvPr/>
        </p:nvSpPr>
        <p:spPr>
          <a:xfrm rot="21395843">
            <a:off x="1943102" y="1408755"/>
            <a:ext cx="3858236" cy="1319135"/>
          </a:xfrm>
          <a:prstGeom prst="rect">
            <a:avLst/>
          </a:prstGeom>
          <a:solidFill>
            <a:schemeClr val="tx1">
              <a:alpha val="3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B5CF39A8-4512-4AAB-A52B-8981EE8763B4}"/>
              </a:ext>
            </a:extLst>
          </p:cNvPr>
          <p:cNvGrpSpPr/>
          <p:nvPr/>
        </p:nvGrpSpPr>
        <p:grpSpPr>
          <a:xfrm>
            <a:off x="1680983" y="889915"/>
            <a:ext cx="8964119" cy="5630807"/>
            <a:chOff x="3732551" y="644577"/>
            <a:chExt cx="7615003" cy="2083633"/>
          </a:xfrm>
          <a:pattFill prst="lgGrid">
            <a:fgClr>
              <a:schemeClr val="bg1">
                <a:lumMod val="95000"/>
              </a:schemeClr>
            </a:fgClr>
            <a:bgClr>
              <a:schemeClr val="bg1"/>
            </a:bgClr>
          </a:pattFill>
        </p:grpSpPr>
        <p:sp>
          <p:nvSpPr>
            <p:cNvPr id="5" name="Forme libre : forme 4">
              <a:extLst>
                <a:ext uri="{FF2B5EF4-FFF2-40B4-BE49-F238E27FC236}">
                  <a16:creationId xmlns:a16="http://schemas.microsoft.com/office/drawing/2014/main" id="{77BAD0D0-2456-4583-AD55-602586ABD46A}"/>
                </a:ext>
              </a:extLst>
            </p:cNvPr>
            <p:cNvSpPr/>
            <p:nvPr/>
          </p:nvSpPr>
          <p:spPr>
            <a:xfrm>
              <a:off x="3897443" y="644577"/>
              <a:ext cx="7450111" cy="2083633"/>
            </a:xfrm>
            <a:custGeom>
              <a:avLst/>
              <a:gdLst>
                <a:gd name="connsiteX0" fmla="*/ 89941 w 7450111"/>
                <a:gd name="connsiteY0" fmla="*/ 164892 h 2083633"/>
                <a:gd name="connsiteX1" fmla="*/ 29980 w 7450111"/>
                <a:gd name="connsiteY1" fmla="*/ 434715 h 2083633"/>
                <a:gd name="connsiteX2" fmla="*/ 224852 w 7450111"/>
                <a:gd name="connsiteY2" fmla="*/ 584616 h 2083633"/>
                <a:gd name="connsiteX3" fmla="*/ 149901 w 7450111"/>
                <a:gd name="connsiteY3" fmla="*/ 1079292 h 2083633"/>
                <a:gd name="connsiteX4" fmla="*/ 14990 w 7450111"/>
                <a:gd name="connsiteY4" fmla="*/ 1334125 h 2083633"/>
                <a:gd name="connsiteX5" fmla="*/ 0 w 7450111"/>
                <a:gd name="connsiteY5" fmla="*/ 1484026 h 2083633"/>
                <a:gd name="connsiteX6" fmla="*/ 119921 w 7450111"/>
                <a:gd name="connsiteY6" fmla="*/ 1723869 h 2083633"/>
                <a:gd name="connsiteX7" fmla="*/ 119921 w 7450111"/>
                <a:gd name="connsiteY7" fmla="*/ 2038662 h 2083633"/>
                <a:gd name="connsiteX8" fmla="*/ 434714 w 7450111"/>
                <a:gd name="connsiteY8" fmla="*/ 2068643 h 2083633"/>
                <a:gd name="connsiteX9" fmla="*/ 794478 w 7450111"/>
                <a:gd name="connsiteY9" fmla="*/ 2083633 h 2083633"/>
                <a:gd name="connsiteX10" fmla="*/ 1094282 w 7450111"/>
                <a:gd name="connsiteY10" fmla="*/ 2083633 h 2083633"/>
                <a:gd name="connsiteX11" fmla="*/ 1109272 w 7450111"/>
                <a:gd name="connsiteY11" fmla="*/ 1948721 h 2083633"/>
                <a:gd name="connsiteX12" fmla="*/ 1603947 w 7450111"/>
                <a:gd name="connsiteY12" fmla="*/ 1993692 h 2083633"/>
                <a:gd name="connsiteX13" fmla="*/ 1963711 w 7450111"/>
                <a:gd name="connsiteY13" fmla="*/ 2083633 h 2083633"/>
                <a:gd name="connsiteX14" fmla="*/ 2218544 w 7450111"/>
                <a:gd name="connsiteY14" fmla="*/ 1978702 h 2083633"/>
                <a:gd name="connsiteX15" fmla="*/ 2413416 w 7450111"/>
                <a:gd name="connsiteY15" fmla="*/ 2083633 h 2083633"/>
                <a:gd name="connsiteX16" fmla="*/ 2668249 w 7450111"/>
                <a:gd name="connsiteY16" fmla="*/ 2083633 h 2083633"/>
                <a:gd name="connsiteX17" fmla="*/ 2803160 w 7450111"/>
                <a:gd name="connsiteY17" fmla="*/ 1933731 h 2083633"/>
                <a:gd name="connsiteX18" fmla="*/ 3147934 w 7450111"/>
                <a:gd name="connsiteY18" fmla="*/ 2053653 h 2083633"/>
                <a:gd name="connsiteX19" fmla="*/ 3462727 w 7450111"/>
                <a:gd name="connsiteY19" fmla="*/ 2008682 h 2083633"/>
                <a:gd name="connsiteX20" fmla="*/ 4092314 w 7450111"/>
                <a:gd name="connsiteY20" fmla="*/ 2068643 h 2083633"/>
                <a:gd name="connsiteX21" fmla="*/ 4601980 w 7450111"/>
                <a:gd name="connsiteY21" fmla="*/ 1948721 h 2083633"/>
                <a:gd name="connsiteX22" fmla="*/ 4721901 w 7450111"/>
                <a:gd name="connsiteY22" fmla="*/ 2038662 h 2083633"/>
                <a:gd name="connsiteX23" fmla="*/ 4721901 w 7450111"/>
                <a:gd name="connsiteY23" fmla="*/ 2038662 h 2083633"/>
                <a:gd name="connsiteX24" fmla="*/ 4766872 w 7450111"/>
                <a:gd name="connsiteY24" fmla="*/ 1963712 h 2083633"/>
                <a:gd name="connsiteX25" fmla="*/ 5546360 w 7450111"/>
                <a:gd name="connsiteY25" fmla="*/ 1978702 h 2083633"/>
                <a:gd name="connsiteX26" fmla="*/ 5891134 w 7450111"/>
                <a:gd name="connsiteY26" fmla="*/ 1978702 h 2083633"/>
                <a:gd name="connsiteX27" fmla="*/ 5966085 w 7450111"/>
                <a:gd name="connsiteY27" fmla="*/ 1858780 h 2083633"/>
                <a:gd name="connsiteX28" fmla="*/ 6430780 w 7450111"/>
                <a:gd name="connsiteY28" fmla="*/ 1963712 h 2083633"/>
                <a:gd name="connsiteX29" fmla="*/ 6895475 w 7450111"/>
                <a:gd name="connsiteY29" fmla="*/ 1933731 h 2083633"/>
                <a:gd name="connsiteX30" fmla="*/ 7375160 w 7450111"/>
                <a:gd name="connsiteY30" fmla="*/ 1888761 h 2083633"/>
                <a:gd name="connsiteX31" fmla="*/ 7450111 w 7450111"/>
                <a:gd name="connsiteY31" fmla="*/ 1484026 h 2083633"/>
                <a:gd name="connsiteX32" fmla="*/ 7240249 w 7450111"/>
                <a:gd name="connsiteY32" fmla="*/ 1184223 h 2083633"/>
                <a:gd name="connsiteX33" fmla="*/ 7405141 w 7450111"/>
                <a:gd name="connsiteY33" fmla="*/ 524656 h 2083633"/>
                <a:gd name="connsiteX34" fmla="*/ 7345180 w 7450111"/>
                <a:gd name="connsiteY34" fmla="*/ 344774 h 2083633"/>
                <a:gd name="connsiteX35" fmla="*/ 7345180 w 7450111"/>
                <a:gd name="connsiteY35" fmla="*/ 89941 h 2083633"/>
                <a:gd name="connsiteX36" fmla="*/ 6595672 w 7450111"/>
                <a:gd name="connsiteY36" fmla="*/ 104931 h 2083633"/>
                <a:gd name="connsiteX37" fmla="*/ 6145967 w 7450111"/>
                <a:gd name="connsiteY37" fmla="*/ 254833 h 2083633"/>
                <a:gd name="connsiteX38" fmla="*/ 5996065 w 7450111"/>
                <a:gd name="connsiteY38" fmla="*/ 104931 h 2083633"/>
                <a:gd name="connsiteX39" fmla="*/ 5306518 w 7450111"/>
                <a:gd name="connsiteY39" fmla="*/ 29980 h 2083633"/>
                <a:gd name="connsiteX40" fmla="*/ 4826832 w 7450111"/>
                <a:gd name="connsiteY40" fmla="*/ 59961 h 2083633"/>
                <a:gd name="connsiteX41" fmla="*/ 3777521 w 7450111"/>
                <a:gd name="connsiteY41" fmla="*/ 119921 h 2083633"/>
                <a:gd name="connsiteX42" fmla="*/ 3537678 w 7450111"/>
                <a:gd name="connsiteY42" fmla="*/ 0 h 2083633"/>
                <a:gd name="connsiteX43" fmla="*/ 3147934 w 7450111"/>
                <a:gd name="connsiteY43" fmla="*/ 119921 h 2083633"/>
                <a:gd name="connsiteX44" fmla="*/ 2248524 w 7450111"/>
                <a:gd name="connsiteY44" fmla="*/ 74951 h 2083633"/>
                <a:gd name="connsiteX45" fmla="*/ 1768839 w 7450111"/>
                <a:gd name="connsiteY45" fmla="*/ 179882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50111" h="2083633">
                  <a:moveTo>
                    <a:pt x="89941" y="164892"/>
                  </a:moveTo>
                  <a:lnTo>
                    <a:pt x="29980" y="434715"/>
                  </a:lnTo>
                  <a:lnTo>
                    <a:pt x="224852" y="584616"/>
                  </a:lnTo>
                  <a:lnTo>
                    <a:pt x="149901" y="1079292"/>
                  </a:lnTo>
                  <a:lnTo>
                    <a:pt x="14990" y="1334125"/>
                  </a:lnTo>
                  <a:lnTo>
                    <a:pt x="0" y="1484026"/>
                  </a:lnTo>
                  <a:lnTo>
                    <a:pt x="119921" y="1723869"/>
                  </a:lnTo>
                  <a:lnTo>
                    <a:pt x="119921" y="2038662"/>
                  </a:lnTo>
                  <a:lnTo>
                    <a:pt x="434714" y="2068643"/>
                  </a:lnTo>
                  <a:lnTo>
                    <a:pt x="794478" y="2083633"/>
                  </a:lnTo>
                  <a:lnTo>
                    <a:pt x="1094282" y="2083633"/>
                  </a:lnTo>
                  <a:lnTo>
                    <a:pt x="1109272" y="1948721"/>
                  </a:lnTo>
                  <a:lnTo>
                    <a:pt x="1603947" y="1993692"/>
                  </a:lnTo>
                  <a:lnTo>
                    <a:pt x="1963711" y="2083633"/>
                  </a:lnTo>
                  <a:lnTo>
                    <a:pt x="2218544" y="1978702"/>
                  </a:lnTo>
                  <a:lnTo>
                    <a:pt x="2413416" y="2083633"/>
                  </a:lnTo>
                  <a:lnTo>
                    <a:pt x="2668249" y="2083633"/>
                  </a:lnTo>
                  <a:lnTo>
                    <a:pt x="2803160" y="1933731"/>
                  </a:lnTo>
                  <a:lnTo>
                    <a:pt x="3147934" y="2053653"/>
                  </a:lnTo>
                  <a:lnTo>
                    <a:pt x="3462727" y="2008682"/>
                  </a:lnTo>
                  <a:lnTo>
                    <a:pt x="4092314" y="2068643"/>
                  </a:lnTo>
                  <a:lnTo>
                    <a:pt x="4601980" y="1948721"/>
                  </a:lnTo>
                  <a:cubicBezTo>
                    <a:pt x="4726138" y="2026320"/>
                    <a:pt x="4721901" y="1976533"/>
                    <a:pt x="4721901" y="2038662"/>
                  </a:cubicBezTo>
                  <a:lnTo>
                    <a:pt x="4721901" y="2038662"/>
                  </a:lnTo>
                  <a:lnTo>
                    <a:pt x="4766872" y="1963712"/>
                  </a:lnTo>
                  <a:lnTo>
                    <a:pt x="5546360" y="1978702"/>
                  </a:lnTo>
                  <a:lnTo>
                    <a:pt x="5891134" y="1978702"/>
                  </a:lnTo>
                  <a:lnTo>
                    <a:pt x="5966085" y="1858780"/>
                  </a:lnTo>
                  <a:lnTo>
                    <a:pt x="6430780" y="1963712"/>
                  </a:lnTo>
                  <a:lnTo>
                    <a:pt x="6895475" y="1933731"/>
                  </a:lnTo>
                  <a:lnTo>
                    <a:pt x="7375160" y="1888761"/>
                  </a:lnTo>
                  <a:lnTo>
                    <a:pt x="7450111" y="1484026"/>
                  </a:lnTo>
                  <a:lnTo>
                    <a:pt x="7240249" y="1184223"/>
                  </a:lnTo>
                  <a:lnTo>
                    <a:pt x="7405141" y="524656"/>
                  </a:lnTo>
                  <a:lnTo>
                    <a:pt x="7345180" y="344774"/>
                  </a:lnTo>
                  <a:lnTo>
                    <a:pt x="7345180" y="89941"/>
                  </a:lnTo>
                  <a:lnTo>
                    <a:pt x="6595672" y="104931"/>
                  </a:lnTo>
                  <a:lnTo>
                    <a:pt x="6145967" y="254833"/>
                  </a:lnTo>
                  <a:lnTo>
                    <a:pt x="5996065" y="104931"/>
                  </a:lnTo>
                  <a:lnTo>
                    <a:pt x="5306518" y="29980"/>
                  </a:lnTo>
                  <a:lnTo>
                    <a:pt x="4826832" y="59961"/>
                  </a:lnTo>
                  <a:lnTo>
                    <a:pt x="3777521" y="119921"/>
                  </a:lnTo>
                  <a:lnTo>
                    <a:pt x="3537678" y="0"/>
                  </a:lnTo>
                  <a:lnTo>
                    <a:pt x="3147934" y="119921"/>
                  </a:lnTo>
                  <a:lnTo>
                    <a:pt x="2248524" y="74951"/>
                  </a:lnTo>
                  <a:lnTo>
                    <a:pt x="1768839" y="17988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E26993FF-B77D-4114-807B-A623F377F436}"/>
                </a:ext>
              </a:extLst>
            </p:cNvPr>
            <p:cNvSpPr/>
            <p:nvPr/>
          </p:nvSpPr>
          <p:spPr>
            <a:xfrm>
              <a:off x="3732551" y="644577"/>
              <a:ext cx="1963711" cy="224853"/>
            </a:xfrm>
            <a:custGeom>
              <a:avLst/>
              <a:gdLst>
                <a:gd name="connsiteX0" fmla="*/ 1963711 w 1963711"/>
                <a:gd name="connsiteY0" fmla="*/ 164892 h 224853"/>
                <a:gd name="connsiteX1" fmla="*/ 1738859 w 1963711"/>
                <a:gd name="connsiteY1" fmla="*/ 104931 h 224853"/>
                <a:gd name="connsiteX2" fmla="*/ 1289154 w 1963711"/>
                <a:gd name="connsiteY2" fmla="*/ 224853 h 224853"/>
                <a:gd name="connsiteX3" fmla="*/ 839449 w 1963711"/>
                <a:gd name="connsiteY3" fmla="*/ 149902 h 224853"/>
                <a:gd name="connsiteX4" fmla="*/ 404734 w 1963711"/>
                <a:gd name="connsiteY4" fmla="*/ 44971 h 224853"/>
                <a:gd name="connsiteX5" fmla="*/ 0 w 1963711"/>
                <a:gd name="connsiteY5" fmla="*/ 0 h 224853"/>
                <a:gd name="connsiteX6" fmla="*/ 224852 w 1963711"/>
                <a:gd name="connsiteY6" fmla="*/ 179882 h 224853"/>
                <a:gd name="connsiteX7" fmla="*/ 254833 w 1963711"/>
                <a:gd name="connsiteY7" fmla="*/ 194872 h 2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711" h="224853">
                  <a:moveTo>
                    <a:pt x="1963711" y="164892"/>
                  </a:moveTo>
                  <a:lnTo>
                    <a:pt x="1738859" y="104931"/>
                  </a:lnTo>
                  <a:lnTo>
                    <a:pt x="1289154" y="224853"/>
                  </a:lnTo>
                  <a:lnTo>
                    <a:pt x="839449" y="149902"/>
                  </a:lnTo>
                  <a:lnTo>
                    <a:pt x="404734" y="44971"/>
                  </a:lnTo>
                  <a:lnTo>
                    <a:pt x="0" y="0"/>
                  </a:lnTo>
                  <a:lnTo>
                    <a:pt x="224852" y="179882"/>
                  </a:lnTo>
                  <a:lnTo>
                    <a:pt x="254833" y="19487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Forme libre : forme 10">
            <a:extLst>
              <a:ext uri="{FF2B5EF4-FFF2-40B4-BE49-F238E27FC236}">
                <a16:creationId xmlns:a16="http://schemas.microsoft.com/office/drawing/2014/main" id="{45E41916-A44E-4311-9454-001B7192508C}"/>
              </a:ext>
            </a:extLst>
          </p:cNvPr>
          <p:cNvSpPr/>
          <p:nvPr/>
        </p:nvSpPr>
        <p:spPr>
          <a:xfrm rot="411021">
            <a:off x="9038166" y="915495"/>
            <a:ext cx="1469036" cy="1177325"/>
          </a:xfrm>
          <a:custGeom>
            <a:avLst/>
            <a:gdLst>
              <a:gd name="connsiteX0" fmla="*/ 1259173 w 1469036"/>
              <a:gd name="connsiteY0" fmla="*/ 0 h 1259173"/>
              <a:gd name="connsiteX1" fmla="*/ 359764 w 1469036"/>
              <a:gd name="connsiteY1" fmla="*/ 224852 h 1259173"/>
              <a:gd name="connsiteX2" fmla="*/ 0 w 1469036"/>
              <a:gd name="connsiteY2" fmla="*/ 299803 h 1259173"/>
              <a:gd name="connsiteX3" fmla="*/ 104931 w 1469036"/>
              <a:gd name="connsiteY3" fmla="*/ 839449 h 1259173"/>
              <a:gd name="connsiteX4" fmla="*/ 209862 w 1469036"/>
              <a:gd name="connsiteY4" fmla="*/ 1259173 h 1259173"/>
              <a:gd name="connsiteX5" fmla="*/ 689547 w 1469036"/>
              <a:gd name="connsiteY5" fmla="*/ 1094282 h 1259173"/>
              <a:gd name="connsiteX6" fmla="*/ 1184223 w 1469036"/>
              <a:gd name="connsiteY6" fmla="*/ 1079291 h 1259173"/>
              <a:gd name="connsiteX7" fmla="*/ 1469036 w 1469036"/>
              <a:gd name="connsiteY7" fmla="*/ 884419 h 1259173"/>
              <a:gd name="connsiteX8" fmla="*/ 1364105 w 1469036"/>
              <a:gd name="connsiteY8" fmla="*/ 539645 h 1259173"/>
              <a:gd name="connsiteX9" fmla="*/ 1259173 w 1469036"/>
              <a:gd name="connsiteY9" fmla="*/ 0 h 125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36" h="1259173">
                <a:moveTo>
                  <a:pt x="1259173" y="0"/>
                </a:moveTo>
                <a:lnTo>
                  <a:pt x="359764" y="224852"/>
                </a:lnTo>
                <a:lnTo>
                  <a:pt x="0" y="299803"/>
                </a:lnTo>
                <a:lnTo>
                  <a:pt x="104931" y="839449"/>
                </a:lnTo>
                <a:lnTo>
                  <a:pt x="209862" y="1259173"/>
                </a:lnTo>
                <a:lnTo>
                  <a:pt x="689547" y="1094282"/>
                </a:lnTo>
                <a:lnTo>
                  <a:pt x="1184223" y="1079291"/>
                </a:lnTo>
                <a:lnTo>
                  <a:pt x="1469036" y="884419"/>
                </a:lnTo>
                <a:lnTo>
                  <a:pt x="1364105" y="539645"/>
                </a:lnTo>
                <a:lnTo>
                  <a:pt x="1259173" y="0"/>
                </a:lnTo>
                <a:close/>
              </a:path>
            </a:pathLst>
          </a:custGeom>
          <a:solidFill>
            <a:schemeClr val="tx1">
              <a:alpha val="2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942DDB9C-811C-4327-8520-248709FFFC80}"/>
              </a:ext>
            </a:extLst>
          </p:cNvPr>
          <p:cNvSpPr/>
          <p:nvPr/>
        </p:nvSpPr>
        <p:spPr>
          <a:xfrm>
            <a:off x="8963433" y="832085"/>
            <a:ext cx="1469036" cy="1177325"/>
          </a:xfrm>
          <a:custGeom>
            <a:avLst/>
            <a:gdLst>
              <a:gd name="connsiteX0" fmla="*/ 1259173 w 1469036"/>
              <a:gd name="connsiteY0" fmla="*/ 0 h 1259173"/>
              <a:gd name="connsiteX1" fmla="*/ 359764 w 1469036"/>
              <a:gd name="connsiteY1" fmla="*/ 224852 h 1259173"/>
              <a:gd name="connsiteX2" fmla="*/ 0 w 1469036"/>
              <a:gd name="connsiteY2" fmla="*/ 299803 h 1259173"/>
              <a:gd name="connsiteX3" fmla="*/ 104931 w 1469036"/>
              <a:gd name="connsiteY3" fmla="*/ 839449 h 1259173"/>
              <a:gd name="connsiteX4" fmla="*/ 209862 w 1469036"/>
              <a:gd name="connsiteY4" fmla="*/ 1259173 h 1259173"/>
              <a:gd name="connsiteX5" fmla="*/ 689547 w 1469036"/>
              <a:gd name="connsiteY5" fmla="*/ 1094282 h 1259173"/>
              <a:gd name="connsiteX6" fmla="*/ 1184223 w 1469036"/>
              <a:gd name="connsiteY6" fmla="*/ 1079291 h 1259173"/>
              <a:gd name="connsiteX7" fmla="*/ 1469036 w 1469036"/>
              <a:gd name="connsiteY7" fmla="*/ 884419 h 1259173"/>
              <a:gd name="connsiteX8" fmla="*/ 1364105 w 1469036"/>
              <a:gd name="connsiteY8" fmla="*/ 539645 h 1259173"/>
              <a:gd name="connsiteX9" fmla="*/ 1259173 w 1469036"/>
              <a:gd name="connsiteY9" fmla="*/ 0 h 125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36" h="1259173">
                <a:moveTo>
                  <a:pt x="1259173" y="0"/>
                </a:moveTo>
                <a:lnTo>
                  <a:pt x="359764" y="224852"/>
                </a:lnTo>
                <a:lnTo>
                  <a:pt x="0" y="299803"/>
                </a:lnTo>
                <a:lnTo>
                  <a:pt x="104931" y="839449"/>
                </a:lnTo>
                <a:lnTo>
                  <a:pt x="209862" y="1259173"/>
                </a:lnTo>
                <a:lnTo>
                  <a:pt x="689547" y="1094282"/>
                </a:lnTo>
                <a:lnTo>
                  <a:pt x="1184223" y="1079291"/>
                </a:lnTo>
                <a:lnTo>
                  <a:pt x="1469036" y="884419"/>
                </a:lnTo>
                <a:lnTo>
                  <a:pt x="1364105" y="539645"/>
                </a:lnTo>
                <a:lnTo>
                  <a:pt x="1259173" y="0"/>
                </a:lnTo>
                <a:close/>
              </a:path>
            </a:pathLst>
          </a:custGeom>
          <a:solidFill>
            <a:srgbClr val="D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7" name="Graphique 36" descr="Livre ouvert avec un remplissage uni">
            <a:extLst>
              <a:ext uri="{FF2B5EF4-FFF2-40B4-BE49-F238E27FC236}">
                <a16:creationId xmlns:a16="http://schemas.microsoft.com/office/drawing/2014/main" id="{D4F841D6-4C20-4C6D-ADD7-5B6648DC2D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50080">
            <a:off x="9336112" y="1093799"/>
            <a:ext cx="659805" cy="659805"/>
          </a:xfrm>
          <a:prstGeom prst="rect">
            <a:avLst/>
          </a:prstGeom>
        </p:spPr>
      </p:pic>
      <p:sp>
        <p:nvSpPr>
          <p:cNvPr id="12" name="Forme libre : forme 11">
            <a:extLst>
              <a:ext uri="{FF2B5EF4-FFF2-40B4-BE49-F238E27FC236}">
                <a16:creationId xmlns:a16="http://schemas.microsoft.com/office/drawing/2014/main" id="{0FC1DCD9-31AB-4397-BCE7-F332B1D660E7}"/>
              </a:ext>
            </a:extLst>
          </p:cNvPr>
          <p:cNvSpPr/>
          <p:nvPr/>
        </p:nvSpPr>
        <p:spPr>
          <a:xfrm>
            <a:off x="8926493" y="708373"/>
            <a:ext cx="472979" cy="775961"/>
          </a:xfrm>
          <a:custGeom>
            <a:avLst/>
            <a:gdLst>
              <a:gd name="connsiteX0" fmla="*/ 0 w 472978"/>
              <a:gd name="connsiteY0" fmla="*/ 560929 h 1139584"/>
              <a:gd name="connsiteX1" fmla="*/ 104931 w 472978"/>
              <a:gd name="connsiteY1" fmla="*/ 51264 h 1139584"/>
              <a:gd name="connsiteX2" fmla="*/ 419724 w 472978"/>
              <a:gd name="connsiteY2" fmla="*/ 126215 h 1139584"/>
              <a:gd name="connsiteX3" fmla="*/ 449704 w 472978"/>
              <a:gd name="connsiteY3" fmla="*/ 1010634 h 1139584"/>
              <a:gd name="connsiteX4" fmla="*/ 179881 w 472978"/>
              <a:gd name="connsiteY4" fmla="*/ 1070595 h 1139584"/>
              <a:gd name="connsiteX5" fmla="*/ 149901 w 472978"/>
              <a:gd name="connsiteY5" fmla="*/ 396038 h 1139584"/>
              <a:gd name="connsiteX6" fmla="*/ 164891 w 472978"/>
              <a:gd name="connsiteY6" fmla="*/ 366057 h 1139584"/>
              <a:gd name="connsiteX0" fmla="*/ 0 w 472978"/>
              <a:gd name="connsiteY0" fmla="*/ 395043 h 1128901"/>
              <a:gd name="connsiteX1" fmla="*/ 104931 w 472978"/>
              <a:gd name="connsiteY1" fmla="*/ 40581 h 1128901"/>
              <a:gd name="connsiteX2" fmla="*/ 419724 w 472978"/>
              <a:gd name="connsiteY2" fmla="*/ 115532 h 1128901"/>
              <a:gd name="connsiteX3" fmla="*/ 449704 w 472978"/>
              <a:gd name="connsiteY3" fmla="*/ 999951 h 1128901"/>
              <a:gd name="connsiteX4" fmla="*/ 179881 w 472978"/>
              <a:gd name="connsiteY4" fmla="*/ 1059912 h 1128901"/>
              <a:gd name="connsiteX5" fmla="*/ 149901 w 472978"/>
              <a:gd name="connsiteY5" fmla="*/ 385355 h 1128901"/>
              <a:gd name="connsiteX6" fmla="*/ 164891 w 472978"/>
              <a:gd name="connsiteY6" fmla="*/ 355374 h 112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978" h="1128901">
                <a:moveTo>
                  <a:pt x="0" y="395043"/>
                </a:moveTo>
                <a:cubicBezTo>
                  <a:pt x="17488" y="176436"/>
                  <a:pt x="34977" y="87166"/>
                  <a:pt x="104931" y="40581"/>
                </a:cubicBezTo>
                <a:cubicBezTo>
                  <a:pt x="174885" y="-6004"/>
                  <a:pt x="362262" y="-44363"/>
                  <a:pt x="419724" y="115532"/>
                </a:cubicBezTo>
                <a:cubicBezTo>
                  <a:pt x="477186" y="275427"/>
                  <a:pt x="489678" y="842554"/>
                  <a:pt x="449704" y="999951"/>
                </a:cubicBezTo>
                <a:cubicBezTo>
                  <a:pt x="409730" y="1157348"/>
                  <a:pt x="229848" y="1162345"/>
                  <a:pt x="179881" y="1059912"/>
                </a:cubicBezTo>
                <a:cubicBezTo>
                  <a:pt x="129914" y="957479"/>
                  <a:pt x="152399" y="502778"/>
                  <a:pt x="149901" y="385355"/>
                </a:cubicBezTo>
                <a:cubicBezTo>
                  <a:pt x="147403" y="267932"/>
                  <a:pt x="156147" y="311653"/>
                  <a:pt x="164891" y="3553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562F910-0EB0-488C-B99C-C0D3A4560BA5}"/>
              </a:ext>
            </a:extLst>
          </p:cNvPr>
          <p:cNvSpPr txBox="1"/>
          <p:nvPr/>
        </p:nvSpPr>
        <p:spPr>
          <a:xfrm>
            <a:off x="6671609" y="-43256"/>
            <a:ext cx="3860867" cy="784830"/>
          </a:xfrm>
          <a:prstGeom prst="rect">
            <a:avLst/>
          </a:prstGeom>
          <a:noFill/>
        </p:spPr>
        <p:txBody>
          <a:bodyPr wrap="square" rtlCol="0">
            <a:spAutoFit/>
          </a:bodyPr>
          <a:lstStyle/>
          <a:p>
            <a:pPr algn="r" rtl="1"/>
            <a:r>
              <a:rPr lang="ar-DZ" sz="4500" b="1" dirty="0">
                <a:latin typeface="Traditional Arabic" panose="02020603050405020304" pitchFamily="18" charset="-78"/>
                <a:cs typeface="Traditional Arabic" panose="02020603050405020304" pitchFamily="18" charset="-78"/>
              </a:rPr>
              <a:t>قائمة المراجع</a:t>
            </a:r>
            <a:endParaRPr lang="fr-FR" sz="4500" b="1" dirty="0">
              <a:latin typeface="Traditional Arabic" panose="02020603050405020304" pitchFamily="18" charset="-78"/>
              <a:cs typeface="Traditional Arabic" panose="02020603050405020304" pitchFamily="18" charset="-78"/>
            </a:endParaRPr>
          </a:p>
        </p:txBody>
      </p:sp>
      <p:sp>
        <p:nvSpPr>
          <p:cNvPr id="39" name="ZoneTexte 38">
            <a:extLst>
              <a:ext uri="{FF2B5EF4-FFF2-40B4-BE49-F238E27FC236}">
                <a16:creationId xmlns:a16="http://schemas.microsoft.com/office/drawing/2014/main" id="{D3B0EF83-19AB-4A32-B482-9851FE1F6E4E}"/>
              </a:ext>
            </a:extLst>
          </p:cNvPr>
          <p:cNvSpPr txBox="1"/>
          <p:nvPr/>
        </p:nvSpPr>
        <p:spPr>
          <a:xfrm>
            <a:off x="1680983" y="56328"/>
            <a:ext cx="3929728" cy="677108"/>
          </a:xfrm>
          <a:prstGeom prst="rect">
            <a:avLst/>
          </a:prstGeom>
          <a:noFill/>
        </p:spPr>
        <p:txBody>
          <a:bodyPr wrap="square" rtlCol="0">
            <a:spAutoFit/>
          </a:bodyPr>
          <a:lstStyle/>
          <a:p>
            <a:r>
              <a:rPr lang="fr-FR" sz="3800" b="1" dirty="0">
                <a:latin typeface="Times New Roman" panose="02020603050405020304" pitchFamily="18" charset="0"/>
                <a:cs typeface="Times New Roman" panose="02020603050405020304" pitchFamily="18" charset="0"/>
              </a:rPr>
              <a:t>List of references</a:t>
            </a:r>
          </a:p>
        </p:txBody>
      </p:sp>
      <p:sp>
        <p:nvSpPr>
          <p:cNvPr id="40" name="ZoneTexte 39">
            <a:extLst>
              <a:ext uri="{FF2B5EF4-FFF2-40B4-BE49-F238E27FC236}">
                <a16:creationId xmlns:a16="http://schemas.microsoft.com/office/drawing/2014/main" id="{271F502B-8A93-42C0-BBF8-170AF9087FAC}"/>
              </a:ext>
            </a:extLst>
          </p:cNvPr>
          <p:cNvSpPr txBox="1"/>
          <p:nvPr/>
        </p:nvSpPr>
        <p:spPr>
          <a:xfrm>
            <a:off x="2417861" y="2218233"/>
            <a:ext cx="8030284" cy="4462760"/>
          </a:xfrm>
          <a:prstGeom prst="rect">
            <a:avLst/>
          </a:prstGeom>
          <a:noFill/>
        </p:spPr>
        <p:txBody>
          <a:bodyPr wrap="square" rtlCol="0">
            <a:spAutoFit/>
          </a:bodyPr>
          <a:lstStyle/>
          <a:p>
            <a:pPr algn="just" rtl="1"/>
            <a:r>
              <a:rPr lang="ar-DZ" sz="2400" b="1" dirty="0">
                <a:solidFill>
                  <a:srgbClr val="222222"/>
                </a:solidFill>
                <a:latin typeface="Traditional Arabic" panose="02020603050405020304" pitchFamily="18" charset="-78"/>
                <a:cs typeface="Traditional Arabic" panose="02020603050405020304" pitchFamily="18" charset="-78"/>
              </a:rPr>
              <a:t>1- حازم الببلاوي، النظام الاقتصادي الدولي المعاصر، عالم المعرفة، الكويت، 2000.</a:t>
            </a:r>
          </a:p>
          <a:p>
            <a:pPr algn="just" rtl="1"/>
            <a:r>
              <a:rPr lang="ar-DZ" sz="2400" b="1" dirty="0">
                <a:solidFill>
                  <a:srgbClr val="222222"/>
                </a:solidFill>
                <a:latin typeface="Traditional Arabic" panose="02020603050405020304" pitchFamily="18" charset="-78"/>
                <a:cs typeface="Traditional Arabic" panose="02020603050405020304" pitchFamily="18" charset="-78"/>
              </a:rPr>
              <a:t>2- احمد صادق سعد، تاريخ النمط الاقتصادي في مصر، دار الأسيوي للإنتاج، بيروت، 1979.</a:t>
            </a:r>
          </a:p>
          <a:p>
            <a:pPr lvl="0" algn="just" rtl="1"/>
            <a:r>
              <a:rPr lang="ar-DZ" sz="2400" b="1" dirty="0">
                <a:solidFill>
                  <a:srgbClr val="222222"/>
                </a:solidFill>
                <a:latin typeface="Traditional Arabic" panose="02020603050405020304" pitchFamily="18" charset="-78"/>
                <a:cs typeface="Traditional Arabic" panose="02020603050405020304" pitchFamily="18" charset="-78"/>
              </a:rPr>
              <a:t>3- إسماعيل محمود علي، تاريخ الفكر الاقتصادي، مكتبة الوفاء القانونية، مصر، 2012.</a:t>
            </a:r>
          </a:p>
          <a:p>
            <a:pPr algn="just" rtl="1"/>
            <a:r>
              <a:rPr lang="ar-DZ" sz="2400" b="1" dirty="0">
                <a:solidFill>
                  <a:srgbClr val="222222"/>
                </a:solidFill>
                <a:latin typeface="Traditional Arabic" panose="02020603050405020304" pitchFamily="18" charset="-78"/>
                <a:cs typeface="Traditional Arabic" panose="02020603050405020304" pitchFamily="18" charset="-78"/>
              </a:rPr>
              <a:t>4- مدحت القريشي، تطور الفكر الاقتصادي، الطبعة الأولى، دار وائل للنشر، الأردن، 2008.</a:t>
            </a:r>
          </a:p>
          <a:p>
            <a:pPr algn="just" rtl="1"/>
            <a:r>
              <a:rPr lang="ar-DZ" sz="2400" b="1" dirty="0">
                <a:solidFill>
                  <a:srgbClr val="222222"/>
                </a:solidFill>
                <a:latin typeface="Traditional Arabic" panose="02020603050405020304" pitchFamily="18" charset="-78"/>
                <a:cs typeface="Traditional Arabic" panose="02020603050405020304" pitchFamily="18" charset="-78"/>
              </a:rPr>
              <a:t>5- صلاح الدين نامق قادة، الفكر الاقتصادي، دار المعارف، القاهرة، 1978.</a:t>
            </a:r>
          </a:p>
          <a:p>
            <a:pPr algn="just" rtl="1"/>
            <a:r>
              <a:rPr lang="ar-DZ" sz="2400" b="1" dirty="0">
                <a:solidFill>
                  <a:srgbClr val="222222"/>
                </a:solidFill>
                <a:latin typeface="Traditional Arabic" panose="02020603050405020304" pitchFamily="18" charset="-78"/>
                <a:cs typeface="Traditional Arabic" panose="02020603050405020304" pitchFamily="18" charset="-78"/>
              </a:rPr>
              <a:t>6- نجلاء عبد الحميد راتب، الاقتصاد والمجتمع، مطبعة رياض، دمشق، 2001.</a:t>
            </a:r>
          </a:p>
          <a:p>
            <a:pPr algn="just" rtl="1"/>
            <a:r>
              <a:rPr lang="ar-DZ" sz="2400" b="1" dirty="0">
                <a:solidFill>
                  <a:srgbClr val="222222"/>
                </a:solidFill>
                <a:latin typeface="Traditional Arabic" panose="02020603050405020304" pitchFamily="18" charset="-78"/>
                <a:cs typeface="Traditional Arabic" panose="02020603050405020304" pitchFamily="18" charset="-78"/>
              </a:rPr>
              <a:t>7- محمود عبد المولى، تطور الفكر الاقتصادي والاجتماعي عبر العصور، الشركة التونسية للتوزيع، 1979.</a:t>
            </a:r>
          </a:p>
          <a:p>
            <a:pPr algn="r" rtl="1"/>
            <a:r>
              <a:rPr lang="ar-DZ" sz="2200" b="1" dirty="0">
                <a:solidFill>
                  <a:srgbClr val="222222"/>
                </a:solidFill>
                <a:latin typeface="Traditional Arabic" panose="02020603050405020304" pitchFamily="18" charset="-78"/>
                <a:cs typeface="Traditional Arabic" panose="02020603050405020304" pitchFamily="18" charset="-78"/>
              </a:rPr>
              <a:t> </a:t>
            </a:r>
          </a:p>
          <a:p>
            <a:pPr algn="r" rtl="1"/>
            <a:endParaRPr lang="ar-DZ" sz="2200" b="1" dirty="0">
              <a:solidFill>
                <a:srgbClr val="222222"/>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004721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0" grpId="0" animBg="1"/>
      <p:bldP spid="12"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467" y="0"/>
            <a:ext cx="9652000" cy="785818"/>
          </a:xfrm>
        </p:spPr>
        <p:txBody>
          <a:bodyPr>
            <a:noAutofit/>
          </a:bodyPr>
          <a:lstStyle/>
          <a:p>
            <a:pPr algn="ctr" rtl="1"/>
            <a:r>
              <a:rPr lang="ar-DZ" sz="4400" spc="200" dirty="0">
                <a:ln w="29210">
                  <a:solidFill>
                    <a:schemeClr val="accent3">
                      <a:tint val="10000"/>
                    </a:schemeClr>
                  </a:solidFill>
                </a:ln>
                <a:solidFill>
                  <a:schemeClr val="accent3">
                    <a:satMod val="200000"/>
                    <a:alpha val="50000"/>
                  </a:schemeClr>
                </a:solidFill>
                <a:effectLst>
                  <a:glow rad="228600">
                    <a:schemeClr val="accent3">
                      <a:satMod val="175000"/>
                      <a:alpha val="40000"/>
                    </a:schemeClr>
                  </a:glow>
                  <a:innerShdw blurRad="50800" dist="50800" dir="8100000">
                    <a:srgbClr val="7D7D7D">
                      <a:alpha val="73000"/>
                    </a:srgbClr>
                  </a:innerShdw>
                </a:effectLst>
                <a:latin typeface="Traditional Arabic" pitchFamily="18" charset="-78"/>
                <a:cs typeface="Traditional Arabic" pitchFamily="18" charset="-78"/>
              </a:rPr>
              <a:t> خطة البحث</a:t>
            </a:r>
            <a:r>
              <a:rPr lang="ar-DZ" sz="2000" spc="200" dirty="0">
                <a:ln w="29210">
                  <a:solidFill>
                    <a:schemeClr val="accent3">
                      <a:tint val="10000"/>
                    </a:schemeClr>
                  </a:solidFill>
                </a:ln>
                <a:solidFill>
                  <a:schemeClr val="accent3">
                    <a:satMod val="200000"/>
                    <a:alpha val="50000"/>
                  </a:schemeClr>
                </a:solidFill>
                <a:effectLst>
                  <a:glow rad="228600">
                    <a:schemeClr val="accent3">
                      <a:satMod val="175000"/>
                      <a:alpha val="40000"/>
                    </a:schemeClr>
                  </a:glow>
                  <a:innerShdw blurRad="50800" dist="50800" dir="8100000">
                    <a:srgbClr val="7D7D7D">
                      <a:alpha val="73000"/>
                    </a:srgbClr>
                  </a:innerShdw>
                </a:effectLst>
                <a:latin typeface="Traditional Arabic" pitchFamily="18" charset="-78"/>
                <a:cs typeface="Traditional Arabic" pitchFamily="18" charset="-78"/>
              </a:rPr>
              <a:t>                      </a:t>
            </a:r>
            <a:endParaRPr lang="fr-FR" sz="2000" spc="200" dirty="0">
              <a:ln w="29210">
                <a:solidFill>
                  <a:schemeClr val="accent3">
                    <a:tint val="10000"/>
                  </a:schemeClr>
                </a:solidFill>
              </a:ln>
              <a:solidFill>
                <a:schemeClr val="accent3">
                  <a:satMod val="200000"/>
                  <a:alpha val="50000"/>
                </a:schemeClr>
              </a:solidFill>
              <a:effectLst>
                <a:glow rad="228600">
                  <a:schemeClr val="accent3">
                    <a:satMod val="175000"/>
                    <a:alpha val="40000"/>
                  </a:schemeClr>
                </a:glow>
                <a:innerShdw blurRad="50800" dist="50800" dir="8100000">
                  <a:srgbClr val="7D7D7D">
                    <a:alpha val="73000"/>
                  </a:srgbClr>
                </a:innerShdw>
              </a:effectLst>
              <a:latin typeface="Traditional Arabic" pitchFamily="18" charset="-78"/>
              <a:cs typeface="Traditional Arabic" pitchFamily="18" charset="-78"/>
            </a:endParaRPr>
          </a:p>
        </p:txBody>
      </p:sp>
      <p:sp>
        <p:nvSpPr>
          <p:cNvPr id="9" name="Espace réservé du contenu 8"/>
          <p:cNvSpPr>
            <a:spLocks noGrp="1"/>
          </p:cNvSpPr>
          <p:nvPr>
            <p:ph type="body" idx="1"/>
          </p:nvPr>
        </p:nvSpPr>
        <p:spPr>
          <a:xfrm>
            <a:off x="431372" y="524656"/>
            <a:ext cx="11284419" cy="6333344"/>
          </a:xfrm>
        </p:spPr>
        <p:txBody>
          <a:bodyPr>
            <a:normAutofit fontScale="25000" lnSpcReduction="20000"/>
          </a:bodyPr>
          <a:lstStyle/>
          <a:p>
            <a:pPr algn="r" rtl="1">
              <a:buFont typeface="Wingdings" pitchFamily="2" charset="2"/>
              <a:buChar char="v"/>
            </a:pPr>
            <a:r>
              <a:rPr lang="ar-DZ"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raditional Arabic" pitchFamily="18" charset="-78"/>
                <a:cs typeface="Traditional Arabic" pitchFamily="18" charset="-78"/>
              </a:rPr>
              <a:t>مقدمة </a:t>
            </a:r>
          </a:p>
          <a:p>
            <a:pPr algn="r" rtl="1">
              <a:buFont typeface="Wingdings" pitchFamily="2" charset="2"/>
              <a:buChar char="v"/>
            </a:pP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المبحث الأول </a:t>
            </a: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a:t>
            </a:r>
            <a:r>
              <a:rPr lang="ar-DZ"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a:t>
            </a:r>
            <a:r>
              <a:rPr lang="ar-DZ" sz="9600" b="1" dirty="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Traditional Arabic" pitchFamily="18" charset="-78"/>
                <a:cs typeface="Traditional Arabic" pitchFamily="18" charset="-78"/>
              </a:rPr>
              <a:t>الفكر الاقتصادي في الحضارات الشرقية</a:t>
            </a:r>
            <a:endParaRPr lang="ar-DZ" sz="9600" b="1"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Traditional Arabic" pitchFamily="18" charset="-78"/>
              <a:cs typeface="Traditional Arabic" pitchFamily="18" charset="-78"/>
            </a:endParaRPr>
          </a:p>
          <a:p>
            <a:pPr lvl="3" algn="r" rtl="1">
              <a:buFont typeface="Wingdings" pitchFamily="2" charset="2"/>
              <a:buChar char="v"/>
            </a:pP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المطلب الأول  : </a:t>
            </a:r>
            <a:r>
              <a:rPr lang="ar-DZ"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الحضارة البابلية</a:t>
            </a:r>
            <a:endParaRPr lang="ar-DZ" sz="9600" b="1" dirty="0">
              <a:ln w="10541" cmpd="sng">
                <a:solidFill>
                  <a:schemeClr val="accent3">
                    <a:lumMod val="60000"/>
                    <a:lumOff val="4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المطلب الثاني : </a:t>
            </a:r>
            <a:r>
              <a:rPr lang="ar-DZ"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الحضارة المصرية أو الفرعونية</a:t>
            </a:r>
            <a:endPar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المطلب الثالث : </a:t>
            </a:r>
            <a:r>
              <a:rPr lang="ar-DZ"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الحضارة الصينية</a:t>
            </a:r>
            <a:endParaRPr lang="fr-FR"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t>المطلب الرابع : </a:t>
            </a:r>
            <a:r>
              <a:rPr lang="ar-DZ"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raditional Arabic" pitchFamily="18" charset="-78"/>
                <a:cs typeface="Traditional Arabic" pitchFamily="18" charset="-78"/>
              </a:rPr>
              <a:t>الحضارة الفينيقية</a:t>
            </a:r>
            <a:br>
              <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rPr>
            </a:br>
            <a:endParaRPr lang="ar-DZ"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raditional Arabic" pitchFamily="18" charset="-78"/>
              <a:cs typeface="Traditional Arabic" pitchFamily="18" charset="-78"/>
            </a:endParaRPr>
          </a:p>
          <a:p>
            <a:pPr algn="r" rtl="1">
              <a:buFont typeface="Wingdings" pitchFamily="2" charset="2"/>
              <a:buChar char="v"/>
            </a:pPr>
            <a:r>
              <a:rPr lang="ar-DZ" sz="96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Traditional Arabic" pitchFamily="18" charset="-78"/>
                <a:cs typeface="Traditional Arabic" pitchFamily="18" charset="-78"/>
              </a:rPr>
              <a:t>المبحث الثاني </a:t>
            </a: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a:t>
            </a:r>
            <a:r>
              <a:rPr lang="ar-DZ"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a:t>
            </a:r>
            <a:r>
              <a:rPr lang="ar-DZ" sz="96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latin typeface="Traditional Arabic" pitchFamily="18" charset="-78"/>
                <a:cs typeface="Traditional Arabic" pitchFamily="18" charset="-78"/>
              </a:rPr>
              <a:t>الفكر الاقتصادي عند اليونان</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0000" dist="50800" dir="7500000" algn="tl">
                  <a:srgbClr val="000000">
                    <a:shade val="5000"/>
                    <a:alpha val="35000"/>
                  </a:srgbClr>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 المطلب الأول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التنظيم الاجتماعي الطبقي</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 المطلب الثاني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التنظيم الاقتصادي</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المطلب الثالث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الفكر الاقتصادي لدى الفيلسوف اليوناني أفلاطون</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المطلب الرابع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الأفكار الاقتصادية عند أرسطو</a:t>
            </a:r>
          </a:p>
          <a:p>
            <a:pPr algn="r" rtl="1">
              <a:lnSpc>
                <a:spcPct val="170000"/>
              </a:lnSpc>
              <a:buFont typeface="Wingdings" pitchFamily="2" charset="2"/>
              <a:buChar char="v"/>
            </a:pPr>
            <a:r>
              <a:rPr lang="ar-DZ" sz="96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Traditional Arabic" pitchFamily="18" charset="-78"/>
                <a:cs typeface="Traditional Arabic" pitchFamily="18" charset="-78"/>
              </a:rPr>
              <a:t>المبحث الثالث </a:t>
            </a: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a:t>
            </a:r>
            <a:r>
              <a:rPr lang="ar-DZ"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a:t>
            </a:r>
            <a:r>
              <a:rPr lang="ar-DZ" sz="96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latin typeface="Traditional Arabic" pitchFamily="18" charset="-78"/>
                <a:cs typeface="Traditional Arabic" pitchFamily="18" charset="-78"/>
              </a:rPr>
              <a:t>الفكر الاقتصادي عند الرومان</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3">
                    <a:satMod val="175000"/>
                    <a:alpha val="40000"/>
                  </a:schemeClr>
                </a:glow>
                <a:outerShdw blurRad="50000" dist="50800" dir="7500000" algn="tl">
                  <a:srgbClr val="000000">
                    <a:shade val="5000"/>
                    <a:alpha val="35000"/>
                  </a:srgbClr>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 المطلب الأول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التنظيم الاجتماعي والطبقي</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endParaRPr>
          </a:p>
          <a:p>
            <a:pPr lvl="3" algn="r" rtl="1">
              <a:buFont typeface="Wingdings" pitchFamily="2" charset="2"/>
              <a:buChar char="v"/>
            </a:pPr>
            <a:r>
              <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raditional Arabic" pitchFamily="18" charset="-78"/>
                <a:cs typeface="Traditional Arabic" pitchFamily="18" charset="-78"/>
              </a:rPr>
              <a:t> المطلب الثاني : </a:t>
            </a:r>
            <a:r>
              <a:rPr lang="ar-DZ"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rPr>
              <a:t>التنظيم الاقتصادي</a:t>
            </a:r>
            <a:endParaRPr lang="ar-DZ"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rgbClr val="FF0000">
                    <a:alpha val="60000"/>
                  </a:srgbClr>
                </a:glow>
                <a:outerShdw blurRad="50800" algn="tl" rotWithShape="0">
                  <a:srgbClr val="000000"/>
                </a:outerShdw>
              </a:effectLst>
              <a:latin typeface="Traditional Arabic" pitchFamily="18" charset="-78"/>
              <a:cs typeface="Traditional Arabic" pitchFamily="18" charset="-78"/>
            </a:endParaRPr>
          </a:p>
          <a:p>
            <a:pPr algn="r" rtl="1">
              <a:buFont typeface="Wingdings" pitchFamily="2" charset="2"/>
              <a:buChar char="v"/>
            </a:pPr>
            <a:r>
              <a:rPr lang="ar-DZ"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raditional Arabic" pitchFamily="18" charset="-78"/>
                <a:cs typeface="Traditional Arabic" pitchFamily="18" charset="-78"/>
              </a:rPr>
              <a:t>الخاتمة</a:t>
            </a:r>
          </a:p>
          <a:p>
            <a:pPr algn="r" rtl="1">
              <a:buFont typeface="Wingdings" pitchFamily="2" charset="2"/>
              <a:buChar char="v"/>
            </a:pPr>
            <a:r>
              <a:rPr lang="ar-DZ"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raditional Arabic" pitchFamily="18" charset="-78"/>
                <a:cs typeface="Traditional Arabic" pitchFamily="18" charset="-78"/>
              </a:rPr>
              <a:t>قائمة المراجع </a:t>
            </a:r>
          </a:p>
          <a:p>
            <a:pPr lvl="3" algn="r" rtl="1"/>
            <a:r>
              <a:rPr lang="ar-DZ" sz="11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p>
          <a:p>
            <a:pPr marL="2331720" lvl="8" indent="0" algn="r" rtl="1">
              <a:buNone/>
            </a:pPr>
            <a:r>
              <a:rPr lang="ar-DZ"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rPr>
              <a:t>                                                                        </a:t>
            </a:r>
          </a:p>
          <a:p>
            <a:pPr marL="2331720" lvl="8" indent="0" algn="r" rtl="1">
              <a:buNone/>
            </a:pPr>
            <a:r>
              <a:rPr lang="ar-DZ"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rPr>
              <a:t>                                                                        </a:t>
            </a:r>
          </a:p>
        </p:txBody>
      </p:sp>
    </p:spTree>
    <p:extLst>
      <p:ext uri="{BB962C8B-B14F-4D97-AF65-F5344CB8AC3E}">
        <p14:creationId xmlns:p14="http://schemas.microsoft.com/office/powerpoint/2010/main" val="165315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2000">
              <a:schemeClr val="tx1">
                <a:lumMod val="65000"/>
                <a:lumOff val="35000"/>
              </a:schemeClr>
            </a:gs>
            <a:gs pos="0">
              <a:schemeClr val="tx1">
                <a:lumMod val="65000"/>
                <a:lumOff val="35000"/>
              </a:schemeClr>
            </a:gs>
            <a:gs pos="100000">
              <a:schemeClr val="tx1">
                <a:lumMod val="65000"/>
                <a:lumOff val="35000"/>
              </a:schemeClr>
            </a:gs>
          </a:gsLst>
          <a:lin ang="10800000" scaled="1"/>
        </a:gradFill>
        <a:effectLst/>
      </p:bgPr>
    </p:bg>
    <p:spTree>
      <p:nvGrpSpPr>
        <p:cNvPr id="1" name=""/>
        <p:cNvGrpSpPr/>
        <p:nvPr/>
      </p:nvGrpSpPr>
      <p:grpSpPr>
        <a:xfrm>
          <a:off x="0" y="0"/>
          <a:ext cx="0" cy="0"/>
          <a:chOff x="0" y="0"/>
          <a:chExt cx="0" cy="0"/>
        </a:xfrm>
      </p:grpSpPr>
      <p:pic>
        <p:nvPicPr>
          <p:cNvPr id="44" name="Espace réservé pour une image  43">
            <a:extLst>
              <a:ext uri="{FF2B5EF4-FFF2-40B4-BE49-F238E27FC236}">
                <a16:creationId xmlns:a16="http://schemas.microsoft.com/office/drawing/2014/main" id="{C319DA99-6ECB-4731-9894-F995B826489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647" b="7647"/>
          <a:stretch>
            <a:fillRect/>
          </a:stretch>
        </p:blipFill>
        <p:spPr/>
      </p:pic>
      <p:sp>
        <p:nvSpPr>
          <p:cNvPr id="45" name="Rectangle : coins arrondis 44">
            <a:extLst>
              <a:ext uri="{FF2B5EF4-FFF2-40B4-BE49-F238E27FC236}">
                <a16:creationId xmlns:a16="http://schemas.microsoft.com/office/drawing/2014/main" id="{B0C513AB-8DCD-408A-855D-A26D385E0D49}"/>
              </a:ext>
            </a:extLst>
          </p:cNvPr>
          <p:cNvSpPr/>
          <p:nvPr/>
        </p:nvSpPr>
        <p:spPr>
          <a:xfrm rot="2782672">
            <a:off x="4525895" y="1863000"/>
            <a:ext cx="3132000" cy="3132000"/>
          </a:xfrm>
          <a:prstGeom prst="roundRect">
            <a:avLst>
              <a:gd name="adj" fmla="val 15346"/>
            </a:avLst>
          </a:prstGeom>
          <a:gradFill flip="none" rotWithShape="1">
            <a:gsLst>
              <a:gs pos="100000">
                <a:srgbClr val="D00000">
                  <a:alpha val="94000"/>
                </a:srgbClr>
              </a:gs>
              <a:gs pos="55600">
                <a:srgbClr val="A40033">
                  <a:alpha val="81000"/>
                </a:srgbClr>
              </a:gs>
              <a:gs pos="0">
                <a:srgbClr val="D60093">
                  <a:alpha val="93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 coins arrondis 45">
            <a:extLst>
              <a:ext uri="{FF2B5EF4-FFF2-40B4-BE49-F238E27FC236}">
                <a16:creationId xmlns:a16="http://schemas.microsoft.com/office/drawing/2014/main" id="{64259BCA-D223-4D1E-AC2A-DE9ADA54291A}"/>
              </a:ext>
            </a:extLst>
          </p:cNvPr>
          <p:cNvSpPr/>
          <p:nvPr/>
        </p:nvSpPr>
        <p:spPr>
          <a:xfrm rot="2782672">
            <a:off x="3966235" y="1396129"/>
            <a:ext cx="4251319" cy="4065745"/>
          </a:xfrm>
          <a:prstGeom prst="roundRect">
            <a:avLst>
              <a:gd name="adj" fmla="val 15346"/>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 coins arrondis 46">
            <a:extLst>
              <a:ext uri="{FF2B5EF4-FFF2-40B4-BE49-F238E27FC236}">
                <a16:creationId xmlns:a16="http://schemas.microsoft.com/office/drawing/2014/main" id="{C388E0A3-0F13-43EF-8AC4-74CD1E16F224}"/>
              </a:ext>
            </a:extLst>
          </p:cNvPr>
          <p:cNvSpPr/>
          <p:nvPr/>
        </p:nvSpPr>
        <p:spPr>
          <a:xfrm rot="2782672">
            <a:off x="3634664" y="1037060"/>
            <a:ext cx="4914459" cy="4783884"/>
          </a:xfrm>
          <a:prstGeom prst="roundRect">
            <a:avLst>
              <a:gd name="adj" fmla="val 15346"/>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11537763-8623-4A71-8BD8-6A8D52E12018}"/>
              </a:ext>
            </a:extLst>
          </p:cNvPr>
          <p:cNvSpPr txBox="1"/>
          <p:nvPr/>
        </p:nvSpPr>
        <p:spPr>
          <a:xfrm>
            <a:off x="3987386" y="2444514"/>
            <a:ext cx="4332156" cy="1754326"/>
          </a:xfrm>
          <a:prstGeom prst="rect">
            <a:avLst/>
          </a:prstGeom>
          <a:noFill/>
        </p:spPr>
        <p:txBody>
          <a:bodyPr wrap="square" rtlCol="0">
            <a:spAutoFit/>
          </a:bodyPr>
          <a:lstStyle/>
          <a:p>
            <a:pPr algn="ctr"/>
            <a:r>
              <a:rPr lang="ar-SA" sz="54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نشكركم على</a:t>
            </a:r>
          </a:p>
          <a:p>
            <a:pPr algn="ctr"/>
            <a:r>
              <a:rPr lang="ar-SA" sz="54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 حسن الإصغاء</a:t>
            </a:r>
          </a:p>
        </p:txBody>
      </p:sp>
    </p:spTree>
    <p:extLst>
      <p:ext uri="{BB962C8B-B14F-4D97-AF65-F5344CB8AC3E}">
        <p14:creationId xmlns:p14="http://schemas.microsoft.com/office/powerpoint/2010/main" val="39361324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47000" decel="47000" fill="hold" grpId="0" nodeType="withEffect">
                                  <p:stCondLst>
                                    <p:cond delay="0"/>
                                  </p:stCondLst>
                                  <p:childTnLst>
                                    <p:animRot by="21600000">
                                      <p:cBhvr>
                                        <p:cTn id="11" dur="15000" fill="hold"/>
                                        <p:tgtEl>
                                          <p:spTgt spid="47"/>
                                        </p:tgtEl>
                                        <p:attrNameLst>
                                          <p:attrName>r</p:attrName>
                                        </p:attrNameLst>
                                      </p:cBhvr>
                                    </p:animRot>
                                  </p:childTnLst>
                                </p:cTn>
                              </p:par>
                              <p:par>
                                <p:cTn id="12" presetID="8" presetClass="emph" presetSubtype="0" repeatCount="indefinite" accel="47000" decel="47000" fill="hold" grpId="0" nodeType="withEffect">
                                  <p:stCondLst>
                                    <p:cond delay="0"/>
                                  </p:stCondLst>
                                  <p:childTnLst>
                                    <p:animRot by="-21600000">
                                      <p:cBhvr>
                                        <p:cTn id="13" dur="15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1A6C"/>
            </a:gs>
            <a:gs pos="100000">
              <a:srgbClr val="001A6C"/>
            </a:gs>
          </a:gsLst>
          <a:lin ang="5400000" scaled="1"/>
        </a:gra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C817EDE-E7B4-485B-B8E5-BACA3E873991}"/>
              </a:ext>
            </a:extLst>
          </p:cNvPr>
          <p:cNvSpPr/>
          <p:nvPr/>
        </p:nvSpPr>
        <p:spPr>
          <a:xfrm>
            <a:off x="1" y="2"/>
            <a:ext cx="6760564" cy="6904187"/>
          </a:xfrm>
          <a:custGeom>
            <a:avLst/>
            <a:gdLst>
              <a:gd name="connsiteX0" fmla="*/ 0 w 5156617"/>
              <a:gd name="connsiteY0" fmla="*/ 0 h 6858000"/>
              <a:gd name="connsiteX1" fmla="*/ 5156617 w 5156617"/>
              <a:gd name="connsiteY1" fmla="*/ 0 h 6858000"/>
              <a:gd name="connsiteX2" fmla="*/ 5156617 w 5156617"/>
              <a:gd name="connsiteY2" fmla="*/ 6858000 h 6858000"/>
              <a:gd name="connsiteX3" fmla="*/ 0 w 5156617"/>
              <a:gd name="connsiteY3" fmla="*/ 6858000 h 6858000"/>
              <a:gd name="connsiteX4" fmla="*/ 0 w 5156617"/>
              <a:gd name="connsiteY4" fmla="*/ 0 h 6858000"/>
              <a:gd name="connsiteX0" fmla="*/ 0 w 5156617"/>
              <a:gd name="connsiteY0" fmla="*/ 0 h 6858000"/>
              <a:gd name="connsiteX1" fmla="*/ 5156617 w 5156617"/>
              <a:gd name="connsiteY1" fmla="*/ 0 h 6858000"/>
              <a:gd name="connsiteX2" fmla="*/ 5156617 w 5156617"/>
              <a:gd name="connsiteY2" fmla="*/ 6858000 h 6858000"/>
              <a:gd name="connsiteX3" fmla="*/ 0 w 5156617"/>
              <a:gd name="connsiteY3" fmla="*/ 6858000 h 6858000"/>
              <a:gd name="connsiteX4" fmla="*/ 0 w 5156617"/>
              <a:gd name="connsiteY4" fmla="*/ 0 h 6858000"/>
              <a:gd name="connsiteX0" fmla="*/ 0 w 5281541"/>
              <a:gd name="connsiteY0" fmla="*/ 0 h 6858000"/>
              <a:gd name="connsiteX1" fmla="*/ 5156617 w 5281541"/>
              <a:gd name="connsiteY1" fmla="*/ 0 h 6858000"/>
              <a:gd name="connsiteX2" fmla="*/ 2908092 w 5281541"/>
              <a:gd name="connsiteY2" fmla="*/ 1738859 h 6858000"/>
              <a:gd name="connsiteX3" fmla="*/ 5156617 w 5281541"/>
              <a:gd name="connsiteY3" fmla="*/ 6858000 h 6858000"/>
              <a:gd name="connsiteX4" fmla="*/ 0 w 5281541"/>
              <a:gd name="connsiteY4" fmla="*/ 6858000 h 6858000"/>
              <a:gd name="connsiteX5" fmla="*/ 0 w 5281541"/>
              <a:gd name="connsiteY5" fmla="*/ 0 h 6858000"/>
              <a:gd name="connsiteX0" fmla="*/ 0 w 5298355"/>
              <a:gd name="connsiteY0" fmla="*/ 0 h 6858000"/>
              <a:gd name="connsiteX1" fmla="*/ 5156617 w 5298355"/>
              <a:gd name="connsiteY1" fmla="*/ 0 h 6858000"/>
              <a:gd name="connsiteX2" fmla="*/ 3327816 w 5298355"/>
              <a:gd name="connsiteY2" fmla="*/ 2158583 h 6858000"/>
              <a:gd name="connsiteX3" fmla="*/ 5156617 w 5298355"/>
              <a:gd name="connsiteY3" fmla="*/ 6858000 h 6858000"/>
              <a:gd name="connsiteX4" fmla="*/ 0 w 5298355"/>
              <a:gd name="connsiteY4" fmla="*/ 6858000 h 6858000"/>
              <a:gd name="connsiteX5" fmla="*/ 0 w 5298355"/>
              <a:gd name="connsiteY5" fmla="*/ 0 h 6858000"/>
              <a:gd name="connsiteX0" fmla="*/ 0 w 5286494"/>
              <a:gd name="connsiteY0" fmla="*/ 0 h 6858000"/>
              <a:gd name="connsiteX1" fmla="*/ 5156617 w 5286494"/>
              <a:gd name="connsiteY1" fmla="*/ 0 h 6858000"/>
              <a:gd name="connsiteX2" fmla="*/ 3043003 w 5286494"/>
              <a:gd name="connsiteY2" fmla="*/ 2563318 h 6858000"/>
              <a:gd name="connsiteX3" fmla="*/ 5156617 w 5286494"/>
              <a:gd name="connsiteY3" fmla="*/ 6858000 h 6858000"/>
              <a:gd name="connsiteX4" fmla="*/ 0 w 5286494"/>
              <a:gd name="connsiteY4" fmla="*/ 6858000 h 6858000"/>
              <a:gd name="connsiteX5" fmla="*/ 0 w 5286494"/>
              <a:gd name="connsiteY5" fmla="*/ 0 h 6858000"/>
              <a:gd name="connsiteX0" fmla="*/ 0 w 5575779"/>
              <a:gd name="connsiteY0" fmla="*/ 0 h 6872990"/>
              <a:gd name="connsiteX1" fmla="*/ 5156617 w 5575779"/>
              <a:gd name="connsiteY1" fmla="*/ 0 h 6872990"/>
              <a:gd name="connsiteX2" fmla="*/ 3043003 w 5575779"/>
              <a:gd name="connsiteY2" fmla="*/ 2563318 h 6872990"/>
              <a:gd name="connsiteX3" fmla="*/ 5456420 w 5575779"/>
              <a:gd name="connsiteY3" fmla="*/ 6872990 h 6872990"/>
              <a:gd name="connsiteX4" fmla="*/ 0 w 5575779"/>
              <a:gd name="connsiteY4" fmla="*/ 6858000 h 6872990"/>
              <a:gd name="connsiteX5" fmla="*/ 0 w 5575779"/>
              <a:gd name="connsiteY5" fmla="*/ 0 h 6872990"/>
              <a:gd name="connsiteX0" fmla="*/ 0 w 5575779"/>
              <a:gd name="connsiteY0" fmla="*/ 74951 h 6947941"/>
              <a:gd name="connsiteX1" fmla="*/ 5336499 w 5575779"/>
              <a:gd name="connsiteY1" fmla="*/ 0 h 6947941"/>
              <a:gd name="connsiteX2" fmla="*/ 3043003 w 5575779"/>
              <a:gd name="connsiteY2" fmla="*/ 2638269 h 6947941"/>
              <a:gd name="connsiteX3" fmla="*/ 5456420 w 5575779"/>
              <a:gd name="connsiteY3" fmla="*/ 6947941 h 6947941"/>
              <a:gd name="connsiteX4" fmla="*/ 0 w 5575779"/>
              <a:gd name="connsiteY4" fmla="*/ 6932951 h 6947941"/>
              <a:gd name="connsiteX5" fmla="*/ 0 w 5575779"/>
              <a:gd name="connsiteY5" fmla="*/ 74951 h 6947941"/>
              <a:gd name="connsiteX0" fmla="*/ 0 w 5575779"/>
              <a:gd name="connsiteY0" fmla="*/ 29981 h 6902971"/>
              <a:gd name="connsiteX1" fmla="*/ 5336499 w 5575779"/>
              <a:gd name="connsiteY1" fmla="*/ 0 h 6902971"/>
              <a:gd name="connsiteX2" fmla="*/ 3043003 w 5575779"/>
              <a:gd name="connsiteY2" fmla="*/ 2593299 h 6902971"/>
              <a:gd name="connsiteX3" fmla="*/ 5456420 w 5575779"/>
              <a:gd name="connsiteY3" fmla="*/ 6902971 h 6902971"/>
              <a:gd name="connsiteX4" fmla="*/ 0 w 5575779"/>
              <a:gd name="connsiteY4" fmla="*/ 6887981 h 6902971"/>
              <a:gd name="connsiteX5" fmla="*/ 0 w 5575779"/>
              <a:gd name="connsiteY5" fmla="*/ 29981 h 6902971"/>
              <a:gd name="connsiteX0" fmla="*/ 0 w 5575779"/>
              <a:gd name="connsiteY0" fmla="*/ 41997 h 6914987"/>
              <a:gd name="connsiteX1" fmla="*/ 5336499 w 5575779"/>
              <a:gd name="connsiteY1" fmla="*/ 12016 h 6914987"/>
              <a:gd name="connsiteX2" fmla="*/ 3043003 w 5575779"/>
              <a:gd name="connsiteY2" fmla="*/ 2605315 h 6914987"/>
              <a:gd name="connsiteX3" fmla="*/ 5456420 w 5575779"/>
              <a:gd name="connsiteY3" fmla="*/ 6914987 h 6914987"/>
              <a:gd name="connsiteX4" fmla="*/ 0 w 5575779"/>
              <a:gd name="connsiteY4" fmla="*/ 6899997 h 6914987"/>
              <a:gd name="connsiteX5" fmla="*/ 0 w 5575779"/>
              <a:gd name="connsiteY5" fmla="*/ 41997 h 6914987"/>
              <a:gd name="connsiteX0" fmla="*/ 0 w 5575779"/>
              <a:gd name="connsiteY0" fmla="*/ 27111 h 6900101"/>
              <a:gd name="connsiteX1" fmla="*/ 5336499 w 5575779"/>
              <a:gd name="connsiteY1" fmla="*/ 12120 h 6900101"/>
              <a:gd name="connsiteX2" fmla="*/ 3043003 w 5575779"/>
              <a:gd name="connsiteY2" fmla="*/ 2590429 h 6900101"/>
              <a:gd name="connsiteX3" fmla="*/ 5456420 w 5575779"/>
              <a:gd name="connsiteY3" fmla="*/ 6900101 h 6900101"/>
              <a:gd name="connsiteX4" fmla="*/ 0 w 5575779"/>
              <a:gd name="connsiteY4" fmla="*/ 6885111 h 6900101"/>
              <a:gd name="connsiteX5" fmla="*/ 0 w 5575779"/>
              <a:gd name="connsiteY5" fmla="*/ 27111 h 6900101"/>
              <a:gd name="connsiteX0" fmla="*/ 0 w 5575779"/>
              <a:gd name="connsiteY0" fmla="*/ 24332 h 6897322"/>
              <a:gd name="connsiteX1" fmla="*/ 5336499 w 5575779"/>
              <a:gd name="connsiteY1" fmla="*/ 9341 h 6897322"/>
              <a:gd name="connsiteX2" fmla="*/ 3043003 w 5575779"/>
              <a:gd name="connsiteY2" fmla="*/ 3108155 h 6897322"/>
              <a:gd name="connsiteX3" fmla="*/ 5456420 w 5575779"/>
              <a:gd name="connsiteY3" fmla="*/ 6897322 h 6897322"/>
              <a:gd name="connsiteX4" fmla="*/ 0 w 5575779"/>
              <a:gd name="connsiteY4" fmla="*/ 6882332 h 6897322"/>
              <a:gd name="connsiteX5" fmla="*/ 0 w 5575779"/>
              <a:gd name="connsiteY5" fmla="*/ 24332 h 6897322"/>
              <a:gd name="connsiteX0" fmla="*/ 0 w 5574547"/>
              <a:gd name="connsiteY0" fmla="*/ 28639 h 6901629"/>
              <a:gd name="connsiteX1" fmla="*/ 5336499 w 5574547"/>
              <a:gd name="connsiteY1" fmla="*/ 13648 h 6901629"/>
              <a:gd name="connsiteX2" fmla="*/ 3004401 w 5574547"/>
              <a:gd name="connsiteY2" fmla="*/ 2395010 h 6901629"/>
              <a:gd name="connsiteX3" fmla="*/ 5456420 w 5574547"/>
              <a:gd name="connsiteY3" fmla="*/ 6901629 h 6901629"/>
              <a:gd name="connsiteX4" fmla="*/ 0 w 5574547"/>
              <a:gd name="connsiteY4" fmla="*/ 6886639 h 6901629"/>
              <a:gd name="connsiteX5" fmla="*/ 0 w 5574547"/>
              <a:gd name="connsiteY5" fmla="*/ 28639 h 6901629"/>
              <a:gd name="connsiteX0" fmla="*/ 0 w 5591915"/>
              <a:gd name="connsiteY0" fmla="*/ 31197 h 6904187"/>
              <a:gd name="connsiteX1" fmla="*/ 5336499 w 5591915"/>
              <a:gd name="connsiteY1" fmla="*/ 16206 h 6904187"/>
              <a:gd name="connsiteX2" fmla="*/ 3004401 w 5591915"/>
              <a:gd name="connsiteY2" fmla="*/ 2397568 h 6904187"/>
              <a:gd name="connsiteX3" fmla="*/ 5456420 w 5591915"/>
              <a:gd name="connsiteY3" fmla="*/ 6904187 h 6904187"/>
              <a:gd name="connsiteX4" fmla="*/ 0 w 5591915"/>
              <a:gd name="connsiteY4" fmla="*/ 6889197 h 6904187"/>
              <a:gd name="connsiteX5" fmla="*/ 0 w 5591915"/>
              <a:gd name="connsiteY5" fmla="*/ 31197 h 690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915" h="6904187">
                <a:moveTo>
                  <a:pt x="0" y="31197"/>
                </a:moveTo>
                <a:lnTo>
                  <a:pt x="5336499" y="16206"/>
                </a:lnTo>
                <a:cubicBezTo>
                  <a:pt x="5983575" y="-151185"/>
                  <a:pt x="2502581" y="1001349"/>
                  <a:pt x="3004401" y="2397568"/>
                </a:cubicBezTo>
                <a:cubicBezTo>
                  <a:pt x="3506221" y="3793787"/>
                  <a:pt x="6223417" y="5908590"/>
                  <a:pt x="5456420" y="6904187"/>
                </a:cubicBezTo>
                <a:lnTo>
                  <a:pt x="0" y="6889197"/>
                </a:lnTo>
                <a:lnTo>
                  <a:pt x="0" y="31197"/>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8348ABDA-6E8B-4184-A593-1995BD21AA3C}"/>
              </a:ext>
            </a:extLst>
          </p:cNvPr>
          <p:cNvSpPr/>
          <p:nvPr/>
        </p:nvSpPr>
        <p:spPr>
          <a:xfrm>
            <a:off x="-2" y="-4086"/>
            <a:ext cx="6113643" cy="6904187"/>
          </a:xfrm>
          <a:custGeom>
            <a:avLst/>
            <a:gdLst>
              <a:gd name="connsiteX0" fmla="*/ 0 w 5156617"/>
              <a:gd name="connsiteY0" fmla="*/ 0 h 6858000"/>
              <a:gd name="connsiteX1" fmla="*/ 5156617 w 5156617"/>
              <a:gd name="connsiteY1" fmla="*/ 0 h 6858000"/>
              <a:gd name="connsiteX2" fmla="*/ 5156617 w 5156617"/>
              <a:gd name="connsiteY2" fmla="*/ 6858000 h 6858000"/>
              <a:gd name="connsiteX3" fmla="*/ 0 w 5156617"/>
              <a:gd name="connsiteY3" fmla="*/ 6858000 h 6858000"/>
              <a:gd name="connsiteX4" fmla="*/ 0 w 5156617"/>
              <a:gd name="connsiteY4" fmla="*/ 0 h 6858000"/>
              <a:gd name="connsiteX0" fmla="*/ 0 w 5156617"/>
              <a:gd name="connsiteY0" fmla="*/ 0 h 6858000"/>
              <a:gd name="connsiteX1" fmla="*/ 5156617 w 5156617"/>
              <a:gd name="connsiteY1" fmla="*/ 0 h 6858000"/>
              <a:gd name="connsiteX2" fmla="*/ 5156617 w 5156617"/>
              <a:gd name="connsiteY2" fmla="*/ 6858000 h 6858000"/>
              <a:gd name="connsiteX3" fmla="*/ 0 w 5156617"/>
              <a:gd name="connsiteY3" fmla="*/ 6858000 h 6858000"/>
              <a:gd name="connsiteX4" fmla="*/ 0 w 5156617"/>
              <a:gd name="connsiteY4" fmla="*/ 0 h 6858000"/>
              <a:gd name="connsiteX0" fmla="*/ 0 w 5281541"/>
              <a:gd name="connsiteY0" fmla="*/ 0 h 6858000"/>
              <a:gd name="connsiteX1" fmla="*/ 5156617 w 5281541"/>
              <a:gd name="connsiteY1" fmla="*/ 0 h 6858000"/>
              <a:gd name="connsiteX2" fmla="*/ 2908092 w 5281541"/>
              <a:gd name="connsiteY2" fmla="*/ 1738859 h 6858000"/>
              <a:gd name="connsiteX3" fmla="*/ 5156617 w 5281541"/>
              <a:gd name="connsiteY3" fmla="*/ 6858000 h 6858000"/>
              <a:gd name="connsiteX4" fmla="*/ 0 w 5281541"/>
              <a:gd name="connsiteY4" fmla="*/ 6858000 h 6858000"/>
              <a:gd name="connsiteX5" fmla="*/ 0 w 5281541"/>
              <a:gd name="connsiteY5" fmla="*/ 0 h 6858000"/>
              <a:gd name="connsiteX0" fmla="*/ 0 w 5298355"/>
              <a:gd name="connsiteY0" fmla="*/ 0 h 6858000"/>
              <a:gd name="connsiteX1" fmla="*/ 5156617 w 5298355"/>
              <a:gd name="connsiteY1" fmla="*/ 0 h 6858000"/>
              <a:gd name="connsiteX2" fmla="*/ 3327816 w 5298355"/>
              <a:gd name="connsiteY2" fmla="*/ 2158583 h 6858000"/>
              <a:gd name="connsiteX3" fmla="*/ 5156617 w 5298355"/>
              <a:gd name="connsiteY3" fmla="*/ 6858000 h 6858000"/>
              <a:gd name="connsiteX4" fmla="*/ 0 w 5298355"/>
              <a:gd name="connsiteY4" fmla="*/ 6858000 h 6858000"/>
              <a:gd name="connsiteX5" fmla="*/ 0 w 5298355"/>
              <a:gd name="connsiteY5" fmla="*/ 0 h 6858000"/>
              <a:gd name="connsiteX0" fmla="*/ 0 w 5286494"/>
              <a:gd name="connsiteY0" fmla="*/ 0 h 6858000"/>
              <a:gd name="connsiteX1" fmla="*/ 5156617 w 5286494"/>
              <a:gd name="connsiteY1" fmla="*/ 0 h 6858000"/>
              <a:gd name="connsiteX2" fmla="*/ 3043003 w 5286494"/>
              <a:gd name="connsiteY2" fmla="*/ 2563318 h 6858000"/>
              <a:gd name="connsiteX3" fmla="*/ 5156617 w 5286494"/>
              <a:gd name="connsiteY3" fmla="*/ 6858000 h 6858000"/>
              <a:gd name="connsiteX4" fmla="*/ 0 w 5286494"/>
              <a:gd name="connsiteY4" fmla="*/ 6858000 h 6858000"/>
              <a:gd name="connsiteX5" fmla="*/ 0 w 5286494"/>
              <a:gd name="connsiteY5" fmla="*/ 0 h 6858000"/>
              <a:gd name="connsiteX0" fmla="*/ 0 w 5575779"/>
              <a:gd name="connsiteY0" fmla="*/ 0 h 6872990"/>
              <a:gd name="connsiteX1" fmla="*/ 5156617 w 5575779"/>
              <a:gd name="connsiteY1" fmla="*/ 0 h 6872990"/>
              <a:gd name="connsiteX2" fmla="*/ 3043003 w 5575779"/>
              <a:gd name="connsiteY2" fmla="*/ 2563318 h 6872990"/>
              <a:gd name="connsiteX3" fmla="*/ 5456420 w 5575779"/>
              <a:gd name="connsiteY3" fmla="*/ 6872990 h 6872990"/>
              <a:gd name="connsiteX4" fmla="*/ 0 w 5575779"/>
              <a:gd name="connsiteY4" fmla="*/ 6858000 h 6872990"/>
              <a:gd name="connsiteX5" fmla="*/ 0 w 5575779"/>
              <a:gd name="connsiteY5" fmla="*/ 0 h 6872990"/>
              <a:gd name="connsiteX0" fmla="*/ 0 w 5575779"/>
              <a:gd name="connsiteY0" fmla="*/ 74951 h 6947941"/>
              <a:gd name="connsiteX1" fmla="*/ 5336499 w 5575779"/>
              <a:gd name="connsiteY1" fmla="*/ 0 h 6947941"/>
              <a:gd name="connsiteX2" fmla="*/ 3043003 w 5575779"/>
              <a:gd name="connsiteY2" fmla="*/ 2638269 h 6947941"/>
              <a:gd name="connsiteX3" fmla="*/ 5456420 w 5575779"/>
              <a:gd name="connsiteY3" fmla="*/ 6947941 h 6947941"/>
              <a:gd name="connsiteX4" fmla="*/ 0 w 5575779"/>
              <a:gd name="connsiteY4" fmla="*/ 6932951 h 6947941"/>
              <a:gd name="connsiteX5" fmla="*/ 0 w 5575779"/>
              <a:gd name="connsiteY5" fmla="*/ 74951 h 6947941"/>
              <a:gd name="connsiteX0" fmla="*/ 0 w 5575779"/>
              <a:gd name="connsiteY0" fmla="*/ 29981 h 6902971"/>
              <a:gd name="connsiteX1" fmla="*/ 5336499 w 5575779"/>
              <a:gd name="connsiteY1" fmla="*/ 0 h 6902971"/>
              <a:gd name="connsiteX2" fmla="*/ 3043003 w 5575779"/>
              <a:gd name="connsiteY2" fmla="*/ 2593299 h 6902971"/>
              <a:gd name="connsiteX3" fmla="*/ 5456420 w 5575779"/>
              <a:gd name="connsiteY3" fmla="*/ 6902971 h 6902971"/>
              <a:gd name="connsiteX4" fmla="*/ 0 w 5575779"/>
              <a:gd name="connsiteY4" fmla="*/ 6887981 h 6902971"/>
              <a:gd name="connsiteX5" fmla="*/ 0 w 5575779"/>
              <a:gd name="connsiteY5" fmla="*/ 29981 h 6902971"/>
              <a:gd name="connsiteX0" fmla="*/ 0 w 5575779"/>
              <a:gd name="connsiteY0" fmla="*/ 41997 h 6914987"/>
              <a:gd name="connsiteX1" fmla="*/ 5336499 w 5575779"/>
              <a:gd name="connsiteY1" fmla="*/ 12016 h 6914987"/>
              <a:gd name="connsiteX2" fmla="*/ 3043003 w 5575779"/>
              <a:gd name="connsiteY2" fmla="*/ 2605315 h 6914987"/>
              <a:gd name="connsiteX3" fmla="*/ 5456420 w 5575779"/>
              <a:gd name="connsiteY3" fmla="*/ 6914987 h 6914987"/>
              <a:gd name="connsiteX4" fmla="*/ 0 w 5575779"/>
              <a:gd name="connsiteY4" fmla="*/ 6899997 h 6914987"/>
              <a:gd name="connsiteX5" fmla="*/ 0 w 5575779"/>
              <a:gd name="connsiteY5" fmla="*/ 41997 h 6914987"/>
              <a:gd name="connsiteX0" fmla="*/ 0 w 5575779"/>
              <a:gd name="connsiteY0" fmla="*/ 27111 h 6900101"/>
              <a:gd name="connsiteX1" fmla="*/ 5336499 w 5575779"/>
              <a:gd name="connsiteY1" fmla="*/ 12120 h 6900101"/>
              <a:gd name="connsiteX2" fmla="*/ 3043003 w 5575779"/>
              <a:gd name="connsiteY2" fmla="*/ 2590429 h 6900101"/>
              <a:gd name="connsiteX3" fmla="*/ 5456420 w 5575779"/>
              <a:gd name="connsiteY3" fmla="*/ 6900101 h 6900101"/>
              <a:gd name="connsiteX4" fmla="*/ 0 w 5575779"/>
              <a:gd name="connsiteY4" fmla="*/ 6885111 h 6900101"/>
              <a:gd name="connsiteX5" fmla="*/ 0 w 5575779"/>
              <a:gd name="connsiteY5" fmla="*/ 27111 h 6900101"/>
              <a:gd name="connsiteX0" fmla="*/ 0 w 5575779"/>
              <a:gd name="connsiteY0" fmla="*/ 24332 h 6897322"/>
              <a:gd name="connsiteX1" fmla="*/ 5336499 w 5575779"/>
              <a:gd name="connsiteY1" fmla="*/ 9341 h 6897322"/>
              <a:gd name="connsiteX2" fmla="*/ 3043003 w 5575779"/>
              <a:gd name="connsiteY2" fmla="*/ 3108155 h 6897322"/>
              <a:gd name="connsiteX3" fmla="*/ 5456420 w 5575779"/>
              <a:gd name="connsiteY3" fmla="*/ 6897322 h 6897322"/>
              <a:gd name="connsiteX4" fmla="*/ 0 w 5575779"/>
              <a:gd name="connsiteY4" fmla="*/ 6882332 h 6897322"/>
              <a:gd name="connsiteX5" fmla="*/ 0 w 5575779"/>
              <a:gd name="connsiteY5" fmla="*/ 24332 h 6897322"/>
              <a:gd name="connsiteX0" fmla="*/ 0 w 5574547"/>
              <a:gd name="connsiteY0" fmla="*/ 28639 h 6901629"/>
              <a:gd name="connsiteX1" fmla="*/ 5336499 w 5574547"/>
              <a:gd name="connsiteY1" fmla="*/ 13648 h 6901629"/>
              <a:gd name="connsiteX2" fmla="*/ 3004401 w 5574547"/>
              <a:gd name="connsiteY2" fmla="*/ 2395010 h 6901629"/>
              <a:gd name="connsiteX3" fmla="*/ 5456420 w 5574547"/>
              <a:gd name="connsiteY3" fmla="*/ 6901629 h 6901629"/>
              <a:gd name="connsiteX4" fmla="*/ 0 w 5574547"/>
              <a:gd name="connsiteY4" fmla="*/ 6886639 h 6901629"/>
              <a:gd name="connsiteX5" fmla="*/ 0 w 5574547"/>
              <a:gd name="connsiteY5" fmla="*/ 28639 h 6901629"/>
              <a:gd name="connsiteX0" fmla="*/ 0 w 5591915"/>
              <a:gd name="connsiteY0" fmla="*/ 31197 h 6904187"/>
              <a:gd name="connsiteX1" fmla="*/ 5336499 w 5591915"/>
              <a:gd name="connsiteY1" fmla="*/ 16206 h 6904187"/>
              <a:gd name="connsiteX2" fmla="*/ 3004401 w 5591915"/>
              <a:gd name="connsiteY2" fmla="*/ 2397568 h 6904187"/>
              <a:gd name="connsiteX3" fmla="*/ 5456420 w 5591915"/>
              <a:gd name="connsiteY3" fmla="*/ 6904187 h 6904187"/>
              <a:gd name="connsiteX4" fmla="*/ 0 w 5591915"/>
              <a:gd name="connsiteY4" fmla="*/ 6889197 h 6904187"/>
              <a:gd name="connsiteX5" fmla="*/ 0 w 5591915"/>
              <a:gd name="connsiteY5" fmla="*/ 31197 h 690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915" h="6904187">
                <a:moveTo>
                  <a:pt x="0" y="31197"/>
                </a:moveTo>
                <a:lnTo>
                  <a:pt x="5336499" y="16206"/>
                </a:lnTo>
                <a:cubicBezTo>
                  <a:pt x="5983575" y="-151185"/>
                  <a:pt x="2502581" y="1001349"/>
                  <a:pt x="3004401" y="2397568"/>
                </a:cubicBezTo>
                <a:cubicBezTo>
                  <a:pt x="3506221" y="3793787"/>
                  <a:pt x="6223417" y="5908590"/>
                  <a:pt x="5456420" y="6904187"/>
                </a:cubicBezTo>
                <a:lnTo>
                  <a:pt x="0" y="6889197"/>
                </a:lnTo>
                <a:lnTo>
                  <a:pt x="0" y="3119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A1E743D-48C3-4B1C-B7E0-3C435A39140F}"/>
              </a:ext>
            </a:extLst>
          </p:cNvPr>
          <p:cNvSpPr txBox="1"/>
          <p:nvPr/>
        </p:nvSpPr>
        <p:spPr>
          <a:xfrm>
            <a:off x="55589" y="6904186"/>
            <a:ext cx="6113643" cy="230832"/>
          </a:xfrm>
          <a:prstGeom prst="rect">
            <a:avLst/>
          </a:prstGeom>
          <a:noFill/>
        </p:spPr>
        <p:txBody>
          <a:bodyPr wrap="square" rtlCol="0">
            <a:spAutoFit/>
          </a:bodyPr>
          <a:lstStyle/>
          <a:p>
            <a:r>
              <a:rPr lang="fr-FR" sz="900">
                <a:hlinkClick r:id="rId2" tooltip="https://researchleap.com/determinants-of-taxable-capacity-in-nigeria/"/>
              </a:rPr>
              <a:t>Cette photo</a:t>
            </a:r>
            <a:r>
              <a:rPr lang="fr-FR" sz="900"/>
              <a:t> par Auteur inconnu est soumise à la licence </a:t>
            </a:r>
            <a:r>
              <a:rPr lang="fr-FR" sz="900">
                <a:hlinkClick r:id="rId3" tooltip="https://creativecommons.org/licenses/by/3.0/"/>
              </a:rPr>
              <a:t>CC BY</a:t>
            </a:r>
            <a:endParaRPr lang="fr-FR" sz="900"/>
          </a:p>
        </p:txBody>
      </p:sp>
      <p:sp>
        <p:nvSpPr>
          <p:cNvPr id="17" name="ZoneTexte 16">
            <a:extLst>
              <a:ext uri="{FF2B5EF4-FFF2-40B4-BE49-F238E27FC236}">
                <a16:creationId xmlns:a16="http://schemas.microsoft.com/office/drawing/2014/main" id="{FE19FAE1-973E-4BFB-AC89-AC1AA4DA782D}"/>
              </a:ext>
            </a:extLst>
          </p:cNvPr>
          <p:cNvSpPr txBox="1"/>
          <p:nvPr/>
        </p:nvSpPr>
        <p:spPr>
          <a:xfrm>
            <a:off x="9488774" y="4087"/>
            <a:ext cx="2173575" cy="1200329"/>
          </a:xfrm>
          <a:prstGeom prst="rect">
            <a:avLst/>
          </a:prstGeom>
          <a:noFill/>
        </p:spPr>
        <p:txBody>
          <a:bodyPr wrap="square" rtlCol="0">
            <a:spAutoFit/>
          </a:bodyPr>
          <a:lstStyle/>
          <a:p>
            <a:pPr algn="r" rtl="1"/>
            <a:r>
              <a:rPr lang="ar-DZ" sz="7200" dirty="0">
                <a:solidFill>
                  <a:schemeClr val="bg1"/>
                </a:solidFill>
                <a:latin typeface="Traditional Arabic" panose="02020603050405020304" pitchFamily="18" charset="-78"/>
                <a:cs typeface="Traditional Arabic" panose="02020603050405020304" pitchFamily="18" charset="-78"/>
              </a:rPr>
              <a:t>مقدمة</a:t>
            </a:r>
            <a:endParaRPr lang="fr-FR" sz="7200" dirty="0">
              <a:solidFill>
                <a:schemeClr val="bg1"/>
              </a:solidFill>
              <a:latin typeface="Traditional Arabic" panose="02020603050405020304" pitchFamily="18" charset="-78"/>
              <a:cs typeface="Traditional Arabic" panose="02020603050405020304" pitchFamily="18" charset="-78"/>
            </a:endParaRPr>
          </a:p>
        </p:txBody>
      </p:sp>
      <p:sp>
        <p:nvSpPr>
          <p:cNvPr id="18" name="ZoneTexte 17">
            <a:extLst>
              <a:ext uri="{FF2B5EF4-FFF2-40B4-BE49-F238E27FC236}">
                <a16:creationId xmlns:a16="http://schemas.microsoft.com/office/drawing/2014/main" id="{8F0CE5A7-151F-4DB4-999A-FC35F23B74DD}"/>
              </a:ext>
            </a:extLst>
          </p:cNvPr>
          <p:cNvSpPr txBox="1"/>
          <p:nvPr/>
        </p:nvSpPr>
        <p:spPr>
          <a:xfrm>
            <a:off x="6198191" y="257435"/>
            <a:ext cx="2703620" cy="677108"/>
          </a:xfrm>
          <a:prstGeom prst="rect">
            <a:avLst/>
          </a:prstGeom>
          <a:noFill/>
        </p:spPr>
        <p:txBody>
          <a:bodyPr wrap="square" rtlCol="0">
            <a:spAutoFit/>
          </a:bodyPr>
          <a:lstStyle/>
          <a:p>
            <a:r>
              <a:rPr lang="fr-FR" sz="3800" b="1" dirty="0">
                <a:solidFill>
                  <a:schemeClr val="bg1"/>
                </a:solidFill>
              </a:rPr>
              <a:t>Introduction</a:t>
            </a:r>
          </a:p>
        </p:txBody>
      </p:sp>
      <p:sp>
        <p:nvSpPr>
          <p:cNvPr id="19" name="ZoneTexte 18">
            <a:extLst>
              <a:ext uri="{FF2B5EF4-FFF2-40B4-BE49-F238E27FC236}">
                <a16:creationId xmlns:a16="http://schemas.microsoft.com/office/drawing/2014/main" id="{D4F1A3B1-F8F3-41F4-AD02-F0975D642231}"/>
              </a:ext>
            </a:extLst>
          </p:cNvPr>
          <p:cNvSpPr txBox="1"/>
          <p:nvPr/>
        </p:nvSpPr>
        <p:spPr>
          <a:xfrm>
            <a:off x="4856813" y="988065"/>
            <a:ext cx="7335187" cy="4832092"/>
          </a:xfrm>
          <a:prstGeom prst="rect">
            <a:avLst/>
          </a:prstGeom>
          <a:noFill/>
        </p:spPr>
        <p:txBody>
          <a:bodyPr wrap="square" rtlCol="0">
            <a:spAutoFit/>
          </a:bodyPr>
          <a:lstStyle/>
          <a:p>
            <a:pPr algn="just" rtl="1"/>
            <a:r>
              <a:rPr lang="ar-DZ" sz="2800" b="1" dirty="0">
                <a:solidFill>
                  <a:schemeClr val="bg1"/>
                </a:solidFill>
                <a:latin typeface="Traditional Arabic" panose="02020603050405020304" pitchFamily="18" charset="-78"/>
                <a:cs typeface="Traditional Arabic" panose="02020603050405020304" pitchFamily="18" charset="-78"/>
              </a:rPr>
              <a:t>تاريخ الفكر الاقتصادي هو جزء من أجزاء علم الاقتصاد ويهتم بدراسة التطورات التي حصلت في الاقتصاد خصوصا في النظرية الاقتصادية بشقيها الجزئي والكلي، بالإضافة إلى إن هذا الجزء يدرس الأفكار التي قدمها علماء الاقتصاد عبر الزمن، يتعامل تاريخ الفكر الاقتصادي مع المفكرين ومع مختلف النظريات في هذا الموضوع الذي أصبح يعرف بالاقتصاد السياسي أو اقتصاديات السياسة منذ القدم إلى يومنا هذا، إنه يشمل العديد من المدارس المختلفة للفكر الاقتصادي. الكتاب اليونانيون القدامى كالفيلسوف (أرسطو) مثلا قام بدراسة وتحليل الأفكار المتعلقة </a:t>
            </a:r>
            <a:r>
              <a:rPr lang="fr-FR" sz="2800" b="1" dirty="0">
                <a:solidFill>
                  <a:schemeClr val="bg1"/>
                </a:solidFill>
                <a:latin typeface="Traditional Arabic" panose="02020603050405020304" pitchFamily="18" charset="-78"/>
                <a:cs typeface="Traditional Arabic" panose="02020603050405020304" pitchFamily="18" charset="-78"/>
              </a:rPr>
              <a:t>    </a:t>
            </a:r>
            <a:r>
              <a:rPr lang="ar-DZ" sz="2800" b="1" dirty="0">
                <a:solidFill>
                  <a:schemeClr val="bg1"/>
                </a:solidFill>
                <a:latin typeface="Traditional Arabic" panose="02020603050405020304" pitchFamily="18" charset="-78"/>
                <a:cs typeface="Traditional Arabic" panose="02020603050405020304" pitchFamily="18" charset="-78"/>
              </a:rPr>
              <a:t>بفن اكتساب الثروة وتساءل عما إذا كان من الأفضل أن تترك</a:t>
            </a:r>
            <a:r>
              <a:rPr lang="fr-FR" sz="2800" b="1" dirty="0">
                <a:solidFill>
                  <a:schemeClr val="bg1"/>
                </a:solidFill>
                <a:latin typeface="Traditional Arabic" panose="02020603050405020304" pitchFamily="18" charset="-78"/>
                <a:cs typeface="Traditional Arabic" panose="02020603050405020304" pitchFamily="18" charset="-78"/>
              </a:rPr>
              <a:t>           </a:t>
            </a:r>
            <a:r>
              <a:rPr lang="ar-DZ" sz="2800" b="1" dirty="0">
                <a:solidFill>
                  <a:schemeClr val="bg1"/>
                </a:solidFill>
                <a:latin typeface="Traditional Arabic" panose="02020603050405020304" pitchFamily="18" charset="-78"/>
                <a:cs typeface="Traditional Arabic" panose="02020603050405020304" pitchFamily="18" charset="-78"/>
              </a:rPr>
              <a:t> الملكية في أيدي القطاع الخاص أو العام.</a:t>
            </a:r>
          </a:p>
          <a:p>
            <a:pPr algn="r" rtl="1"/>
            <a:endParaRPr lang="fr-FR" sz="2800" dirty="0"/>
          </a:p>
        </p:txBody>
      </p:sp>
      <p:sp>
        <p:nvSpPr>
          <p:cNvPr id="3" name="ZoneTexte 2">
            <a:extLst>
              <a:ext uri="{FF2B5EF4-FFF2-40B4-BE49-F238E27FC236}">
                <a16:creationId xmlns:a16="http://schemas.microsoft.com/office/drawing/2014/main" id="{1E22919E-5BD1-41A8-9E92-0B49B46E7F94}"/>
              </a:ext>
            </a:extLst>
          </p:cNvPr>
          <p:cNvSpPr txBox="1"/>
          <p:nvPr/>
        </p:nvSpPr>
        <p:spPr>
          <a:xfrm>
            <a:off x="10403175" y="5304764"/>
            <a:ext cx="1603948" cy="584775"/>
          </a:xfrm>
          <a:prstGeom prst="rect">
            <a:avLst/>
          </a:prstGeom>
          <a:noFill/>
        </p:spPr>
        <p:txBody>
          <a:bodyPr wrap="square" rtlCol="0">
            <a:spAutoFit/>
          </a:bodyPr>
          <a:lstStyle/>
          <a:p>
            <a:pPr algn="r" rtl="1"/>
            <a:r>
              <a:rPr lang="ar-DZ" sz="3200" b="1" dirty="0">
                <a:solidFill>
                  <a:schemeClr val="bg1"/>
                </a:solidFill>
                <a:latin typeface="Traditional Arabic" panose="02020603050405020304" pitchFamily="18" charset="-78"/>
                <a:cs typeface="Traditional Arabic" panose="02020603050405020304" pitchFamily="18" charset="-78"/>
              </a:rPr>
              <a:t>الاشكالية:</a:t>
            </a:r>
            <a:endParaRPr lang="fr-FR" sz="3200" b="1" dirty="0">
              <a:solidFill>
                <a:schemeClr val="bg1"/>
              </a:solidFill>
              <a:latin typeface="Traditional Arabic" panose="02020603050405020304" pitchFamily="18" charset="-78"/>
              <a:cs typeface="Traditional Arabic" panose="02020603050405020304" pitchFamily="18" charset="-78"/>
            </a:endParaRPr>
          </a:p>
        </p:txBody>
      </p:sp>
      <p:sp>
        <p:nvSpPr>
          <p:cNvPr id="4" name="ZoneTexte 3">
            <a:extLst>
              <a:ext uri="{FF2B5EF4-FFF2-40B4-BE49-F238E27FC236}">
                <a16:creationId xmlns:a16="http://schemas.microsoft.com/office/drawing/2014/main" id="{0B0B773B-AC7E-472B-81A0-2A5B7FF2F67F}"/>
              </a:ext>
            </a:extLst>
          </p:cNvPr>
          <p:cNvSpPr txBox="1"/>
          <p:nvPr/>
        </p:nvSpPr>
        <p:spPr>
          <a:xfrm>
            <a:off x="6490845" y="5697857"/>
            <a:ext cx="5441225" cy="692497"/>
          </a:xfrm>
          <a:prstGeom prst="rect">
            <a:avLst/>
          </a:prstGeom>
          <a:noFill/>
        </p:spPr>
        <p:txBody>
          <a:bodyPr wrap="square" rtlCol="0">
            <a:spAutoFit/>
          </a:bodyPr>
          <a:lstStyle/>
          <a:p>
            <a:pPr algn="r" rtl="1"/>
            <a:r>
              <a:rPr lang="fr-FR" sz="3900" b="1" dirty="0">
                <a:solidFill>
                  <a:schemeClr val="bg1"/>
                </a:solidFill>
                <a:latin typeface="Traditional Arabic" panose="02020603050405020304" pitchFamily="18" charset="-78"/>
                <a:cs typeface="Traditional Arabic" panose="02020603050405020304" pitchFamily="18" charset="-78"/>
              </a:rPr>
              <a:t> </a:t>
            </a:r>
          </a:p>
        </p:txBody>
      </p:sp>
      <p:pic>
        <p:nvPicPr>
          <p:cNvPr id="20" name="عنصر نائب للصورة 19" descr="09.jpg"/>
          <p:cNvPicPr>
            <a:picLocks noGrp="1" noChangeAspect="1"/>
          </p:cNvPicPr>
          <p:nvPr>
            <p:ph type="pic" sz="quarter" idx="10"/>
          </p:nvPr>
        </p:nvPicPr>
        <p:blipFill>
          <a:blip r:embed="rId4"/>
          <a:srcRect t="14418" b="14418"/>
          <a:stretch>
            <a:fillRect/>
          </a:stretch>
        </p:blipFill>
        <p:spPr>
          <a:xfrm>
            <a:off x="-1" y="0"/>
            <a:ext cx="6730585" cy="6900101"/>
          </a:xfrm>
        </p:spPr>
      </p:pic>
      <p:sp>
        <p:nvSpPr>
          <p:cNvPr id="21" name="مستطيل 20"/>
          <p:cNvSpPr/>
          <p:nvPr/>
        </p:nvSpPr>
        <p:spPr>
          <a:xfrm>
            <a:off x="7213006" y="6092464"/>
            <a:ext cx="4576894" cy="400110"/>
          </a:xfrm>
          <a:prstGeom prst="rect">
            <a:avLst/>
          </a:prstGeom>
          <a:solidFill>
            <a:schemeClr val="bg1"/>
          </a:solidFill>
        </p:spPr>
        <p:txBody>
          <a:bodyPr wrap="none">
            <a:spAutoFit/>
          </a:bodyPr>
          <a:lstStyle/>
          <a:p>
            <a:r>
              <a:rPr lang="ar-SA" sz="2000" b="1" dirty="0">
                <a:latin typeface="Angsana New" pitchFamily="18" charset="-34"/>
              </a:rPr>
              <a:t>ما هو تاريخ الفكر الإقتصادي في الحضارات القديمة </a:t>
            </a:r>
            <a:r>
              <a:rPr lang="ar-DZ" sz="2000" b="1" dirty="0">
                <a:latin typeface="Angsana New" pitchFamily="18" charset="-34"/>
              </a:rPr>
              <a:t>؟</a:t>
            </a:r>
            <a:endParaRPr lang="fr-FR" sz="2000" b="1" dirty="0">
              <a:latin typeface="Angsana New" pitchFamily="18" charset="-34"/>
              <a:cs typeface="Angsana New" pitchFamily="18" charset="-34"/>
            </a:endParaRPr>
          </a:p>
        </p:txBody>
      </p:sp>
    </p:spTree>
    <p:extLst>
      <p:ext uri="{BB962C8B-B14F-4D97-AF65-F5344CB8AC3E}">
        <p14:creationId xmlns:p14="http://schemas.microsoft.com/office/powerpoint/2010/main" val="31596923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r>
              <a:rPr lang="fr-FR"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a:t>
            </a: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pSp>
        <p:nvGrpSpPr>
          <p:cNvPr id="2" name="Groupe 5">
            <a:extLst>
              <a:ext uri="{FF2B5EF4-FFF2-40B4-BE49-F238E27FC236}">
                <a16:creationId xmlns:a16="http://schemas.microsoft.com/office/drawing/2014/main" id="{19C0CC05-8B73-46D2-83C4-97027B79C81F}"/>
              </a:ext>
            </a:extLst>
          </p:cNvPr>
          <p:cNvGrpSpPr/>
          <p:nvPr/>
        </p:nvGrpSpPr>
        <p:grpSpPr>
          <a:xfrm>
            <a:off x="3300999" y="813173"/>
            <a:ext cx="6112824" cy="4411979"/>
            <a:chOff x="3960566" y="1053013"/>
            <a:chExt cx="1627163" cy="4411979"/>
          </a:xfrm>
        </p:grpSpPr>
        <p:sp>
          <p:nvSpPr>
            <p:cNvPr id="12" name="Rectangle : coins arrondis 41">
              <a:extLst>
                <a:ext uri="{FF2B5EF4-FFF2-40B4-BE49-F238E27FC236}">
                  <a16:creationId xmlns:a16="http://schemas.microsoft.com/office/drawing/2014/main" id="{259698CF-B8D5-4A1B-AFFD-898540008EB3}"/>
                </a:ext>
              </a:extLst>
            </p:cNvPr>
            <p:cNvSpPr/>
            <p:nvPr/>
          </p:nvSpPr>
          <p:spPr>
            <a:xfrm>
              <a:off x="3960566" y="1610445"/>
              <a:ext cx="1627163" cy="3854547"/>
            </a:xfrm>
            <a:prstGeom prst="roundRect">
              <a:avLst/>
            </a:prstGeom>
            <a:solidFill>
              <a:schemeClr val="bg1">
                <a:lumMod val="95000"/>
                <a:alpha val="60000"/>
              </a:schemeClr>
            </a:solidFill>
            <a:ln w="88900">
              <a:solidFill>
                <a:srgbClr val="FFFF00"/>
              </a:solidFill>
            </a:ln>
            <a:effectLst>
              <a:outerShdw blurRad="50800" dist="114300" dir="8100000" algn="tr" rotWithShape="0">
                <a:prstClr val="black">
                  <a:alpha val="40000"/>
                </a:prstClr>
              </a:outerShdw>
              <a:reflection blurRad="63500" stA="52000" endA="300" endPos="2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4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lgn="ctr" rtl="1"/>
              <a:r>
                <a:rPr lang="ar-DZ"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المبحث الأول: الفكر الاقتصادي في الحضارات الشرقية</a:t>
              </a:r>
            </a:p>
            <a:p>
              <a:pPr algn="ctr" rtl="1"/>
              <a:r>
                <a:rPr lang="ar-DZ" sz="4600" b="1" dirty="0">
                  <a:solidFill>
                    <a:schemeClr val="accent4"/>
                  </a:solidFill>
                  <a:latin typeface="Arial" panose="020B0604020202020204" pitchFamily="34" charset="0"/>
                  <a:cs typeface="Arial" panose="020B0604020202020204" pitchFamily="34" charset="0"/>
                </a:rPr>
                <a:t> </a:t>
              </a:r>
              <a:endParaRPr lang="fr-FR" sz="4600" b="1" dirty="0">
                <a:solidFill>
                  <a:schemeClr val="accent4"/>
                </a:solidFill>
                <a:latin typeface="Arial" panose="020B0604020202020204" pitchFamily="34" charset="0"/>
                <a:cs typeface="Arial" panose="020B0604020202020204" pitchFamily="34" charset="0"/>
              </a:endParaRPr>
            </a:p>
          </p:txBody>
        </p:sp>
        <p:sp>
          <p:nvSpPr>
            <p:cNvPr id="13" name="Ellipse 42">
              <a:extLst>
                <a:ext uri="{FF2B5EF4-FFF2-40B4-BE49-F238E27FC236}">
                  <a16:creationId xmlns:a16="http://schemas.microsoft.com/office/drawing/2014/main" id="{0DF83821-6EAB-4EBE-8A69-ACF6AF059497}"/>
                </a:ext>
              </a:extLst>
            </p:cNvPr>
            <p:cNvSpPr/>
            <p:nvPr/>
          </p:nvSpPr>
          <p:spPr>
            <a:xfrm>
              <a:off x="4217391" y="1053013"/>
              <a:ext cx="1126498" cy="1114864"/>
            </a:xfrm>
            <a:prstGeom prst="ellipse">
              <a:avLst/>
            </a:prstGeom>
            <a:gradFill>
              <a:gsLst>
                <a:gs pos="0">
                  <a:srgbClr val="FFFF00"/>
                </a:gs>
                <a:gs pos="100000">
                  <a:srgbClr val="FFFF00"/>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Graphique 48" descr="Présentation avec graphique à barres avec un remplissage uni">
              <a:extLst>
                <a:ext uri="{FF2B5EF4-FFF2-40B4-BE49-F238E27FC236}">
                  <a16:creationId xmlns:a16="http://schemas.microsoft.com/office/drawing/2014/main" id="{1CDBE911-8141-4A55-8E48-9028B09E3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2676" y="1223584"/>
              <a:ext cx="815927" cy="815927"/>
            </a:xfrm>
            <a:prstGeom prst="rect">
              <a:avLst/>
            </a:prstGeom>
          </p:spPr>
        </p:pic>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تعتبر من أقدم الدول في التاريخ، وتميزت حضارتها المتطورة بالقياس في تلك الفترات الزمنية ، وتميزت هذه الحضارة بالعديد من الميزات، وبعض أوجه التقدم التي تعتبر نقلة في حينه، لكن الشاهد في هذه الحضارة على وجه التمثيل: أنه ورد ما يعرف بـ" قانون حمورابي"، أو قوانين حمورابي وقوانين حمورابي عبرت في جوهرها عن:</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مصالح طبقة الأحرار الأثرياء والجنود وبالرغم من أنها تشير إلى هدف حماية الضعيف من القوي، إلا أنها أكدت بالأساس على حق الأحرار في امتلاك الأراضي والرقيق، والتصرف المطلق بهم.</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الحرفيين الأحرار، وكذلك دور الصناع، الذين كانوا يمتلكون بعض الأشغال البسيطة.</a:t>
            </a: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طبقة الرقيق، وتمثل أهمية خاصة في هذه القوانين وتشكل السواد الأعظم في دولة بابل حيث كان الرقيق يمثل الطبقة المستغلة المحرومة من الحقوق الإنسانية.</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rtl="1">
              <a:defRPr/>
            </a:pPr>
            <a:r>
              <a:rPr lang="ar-DZ"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المطلب الأول: الحضارة البابلية</a:t>
            </a:r>
            <a:endParaRPr lang="en-US" sz="1200" kern="0" dirty="0">
              <a:solidFill>
                <a:sysClr val="window" lastClr="FFFFFF"/>
              </a:solidFill>
              <a:latin typeface="Traditional Arabic" pitchFamily="18" charset="-78"/>
              <a:cs typeface="Traditional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وخلاصة ذلك أن لهذه القوانين علاقة بالنشاط الاقتصادي، ولها دلالة اقتصادية، مما يعني أن هناك فكر اقتصادي وكان هناك إسهام فكري اقتصادي لدى الحضارة البابلية إضافة إلى ما ورد عن الملكية وتنظيمها، وهذا أيضا قضية اقتصادية.</a:t>
            </a: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494518" y="637770"/>
            <a:ext cx="913519" cy="846256"/>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lv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الدولة في تلك الفترة كانت سلطة مركزية في مصر، وذات أبعاد اقتصادية وسياسية وكانت تملك وسائل إنتاج رئيسة وبالأخص في الأراضي، لأن مصر أرض زراعية، وكان النشاط الزراعي في تلك الفترة على وجه دور كبير، وكانت الطبقة الحاكمة والحاشية تعفى من الأعمال البدنية وممارسة النشاط الاقتصادي، وكان عملها الخصوص مقصورا على النواحي الفكرية من الأمور التي تدل على أن الحضارة المصرية كان لها إسهامات فكرية في تاريخ الفكر الاقتصادي: </a:t>
            </a:r>
          </a:p>
          <a:p>
            <a:pPr marL="0" lv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ظهور بعض الأمور، مثل ظهور نوع من تقسيم العمل.</a:t>
            </a:r>
          </a:p>
          <a:p>
            <a:pPr marL="0" lv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استقرار الزراعة في حقول ثابتة.</a:t>
            </a:r>
          </a:p>
          <a:p>
            <a:pPr marL="0" lv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تنظيم أعلى للموارد المالية والبشرية.</a:t>
            </a:r>
          </a:p>
          <a:p>
            <a:pPr marL="0" lv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وهو أمر مهم له علاقة بالسماح بالعمل بالتجارة، وهو ما يعرف به القانون الموسوي لأن العمل بالتجارة لم يكن مسموحا به على القانون الموسوي نسبة إلى موسى عليه السلام.</a:t>
            </a: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المطلب الثاني: الحضارة المصرية أو الفرعونية</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0" y="0"/>
            <a:ext cx="12192000" cy="6858000"/>
          </a:xfrm>
        </p:spPr>
        <p:txBody>
          <a:bodyPr>
            <a:normAutofit fontScale="25000" lnSpcReduction="20000"/>
          </a:bodyPr>
          <a:lstStyle/>
          <a:p>
            <a:pPr marL="0" algn="r" rtl="1">
              <a:lnSpc>
                <a:spcPct val="150000"/>
              </a:lnSpc>
              <a:spcBef>
                <a:spcPts val="0"/>
              </a:spcBef>
              <a:buClrTx/>
              <a:buSzTx/>
            </a:pP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b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br>
            <a:r>
              <a:rPr lang="ar-SA"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rPr>
              <a:t> </a:t>
            </a: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36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r" rtl="1">
              <a:lnSpc>
                <a:spcPct val="150000"/>
              </a:lnSpc>
              <a:spcBef>
                <a:spcPts val="0"/>
              </a:spcBef>
              <a:buClrTx/>
              <a:buSzTx/>
            </a:pPr>
            <a:endParaRPr lang="ar-DZ" sz="5100" b="1" dirty="0">
              <a:ln w="10541" cmpd="sng">
                <a:solidFill>
                  <a:srgbClr val="FFFF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rPr>
              <a:t> تميزت أو أسهمت بالكثير في بزوغ الأنشطة الاقتصادية، ولعل من أهم ما شاركت فيه الحضارة الصينية، وله جانب اقتصادي اختراع الورق، ويعتبر هذا دليلا على أن الحضارة الصينية كانت متقدمة، لكن لم يصلنا عنها الكثير، وهذا لا يعني أن تنفي وجود فكر اقتصادي لدى الحضارة الصينية.</a:t>
            </a:r>
          </a:p>
          <a:p>
            <a:pPr marL="0" lv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effectLst>
                <a:glow rad="228600">
                  <a:schemeClr val="accent6">
                    <a:satMod val="175000"/>
                    <a:alpha val="40000"/>
                  </a:schemeClr>
                </a:glow>
              </a:effectLst>
              <a:latin typeface="Simplified Arabic" pitchFamily="18" charset="-78"/>
              <a:cs typeface="Simplified Arabic" pitchFamily="18" charset="-78"/>
            </a:endParaRPr>
          </a:p>
          <a:p>
            <a:pPr marL="0" algn="just" rtl="1">
              <a:lnSpc>
                <a:spcPct val="170000"/>
              </a:lnSpc>
              <a:spcBef>
                <a:spcPts val="0"/>
              </a:spcBef>
              <a:buClrTx/>
              <a:buSzTx/>
            </a:pP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فقد كان للفينيقيين نشاط معروف وتقاليد تجارية وملاحية، وهذا نشاط اقتصادي، وهذا يدل على أن هناك فكر، اقتصادي، لكن الأمر كما هو في الحضارات الأخرى، لم يصلنا عنه الكثير من الأفكار، أو لم يصلنا عنها إلا الندر اليسير</a:t>
            </a:r>
          </a:p>
          <a:p>
            <a:pPr marL="0" algn="just" rtl="1">
              <a:lnSpc>
                <a:spcPct val="170000"/>
              </a:lnSpc>
              <a:spcBef>
                <a:spcPts val="0"/>
              </a:spcBef>
              <a:buClrTx/>
              <a:buSzTx/>
            </a:pP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br>
              <a:rPr lang="ar-DZ" sz="9600" b="1" dirty="0">
                <a:ln w="18415" cmpd="sng">
                  <a:solidFill>
                    <a:srgbClr val="FFFFFF"/>
                  </a:solidFill>
                  <a:prstDash val="solid"/>
                </a:ln>
                <a:solidFill>
                  <a:srgbClr val="FFFFFF"/>
                </a:solidFill>
                <a:latin typeface="Simplified Arabic" pitchFamily="18" charset="-78"/>
                <a:cs typeface="Simplified Arabic" pitchFamily="18" charset="-78"/>
              </a:rPr>
            </a:br>
            <a:endParaRPr lang="ar-DZ" sz="9600" b="1" dirty="0">
              <a:ln w="18415" cmpd="sng">
                <a:solidFill>
                  <a:srgbClr val="FFFFFF"/>
                </a:solidFill>
                <a:prstDash val="solid"/>
              </a:ln>
              <a:solidFill>
                <a:srgbClr val="FFFFFF"/>
              </a:solidFill>
              <a:latin typeface="Simplified Arabic" pitchFamily="18" charset="-78"/>
              <a:cs typeface="Simplified Arabic" pitchFamily="18" charset="-78"/>
            </a:endParaRPr>
          </a:p>
          <a:p>
            <a:pPr marL="0" algn="just" rtl="1">
              <a:lnSpc>
                <a:spcPct val="170000"/>
              </a:lnSpc>
              <a:spcBef>
                <a:spcPts val="0"/>
              </a:spcBef>
              <a:buClrTx/>
              <a:buSzTx/>
            </a:pPr>
            <a:r>
              <a:rPr lang="ar-DZ" sz="9600" b="1" dirty="0">
                <a:ln w="18415" cmpd="sng">
                  <a:solidFill>
                    <a:srgbClr val="FFFFFF"/>
                  </a:solidFill>
                  <a:prstDash val="solid"/>
                </a:ln>
                <a:solidFill>
                  <a:srgbClr val="FFFFFF"/>
                </a:solidFill>
                <a:latin typeface="Simplified Arabic" pitchFamily="18" charset="-78"/>
                <a:cs typeface="Simplified Arabic" pitchFamily="18" charset="-78"/>
              </a:rPr>
              <a:t> </a:t>
            </a:r>
          </a:p>
          <a:p>
            <a:pPr marL="0" algn="just" rtl="1">
              <a:lnSpc>
                <a:spcPct val="170000"/>
              </a:lnSpc>
              <a:spcBef>
                <a:spcPts val="0"/>
              </a:spcBef>
              <a:buClrTx/>
              <a:buSzTx/>
            </a:pPr>
            <a:b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DZ"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 </a:t>
            </a: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b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b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a:p>
            <a:endParaRPr lang="fr-FR" sz="5000" dirty="0"/>
          </a:p>
        </p:txBody>
      </p:sp>
      <p:sp>
        <p:nvSpPr>
          <p:cNvPr id="5" name="عنصر نائب للمحتوى 2"/>
          <p:cNvSpPr txBox="1">
            <a:spLocks/>
          </p:cNvSpPr>
          <p:nvPr/>
        </p:nvSpPr>
        <p:spPr>
          <a:xfrm>
            <a:off x="0" y="0"/>
            <a:ext cx="12192000" cy="7143776"/>
          </a:xfrm>
          <a:prstGeom prst="rect">
            <a:avLst/>
          </a:prstGeom>
        </p:spPr>
        <p:txBody>
          <a:bodyPr vert="horz" anchor="t">
            <a:normAutofit fontScale="62500" lnSpcReduction="20000"/>
          </a:bodyPr>
          <a:lstStyle/>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lang="ar-DZ" sz="8000" b="1" dirty="0">
              <a:solidFill>
                <a:schemeClr val="bg1"/>
              </a:solidFill>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endParaRPr kumimoji="0" lang="ar-DZ" sz="8000" b="1" i="0" u="none" strike="noStrike" kern="1200" cap="none" spc="0" normalizeH="0" baseline="0" noProof="0" dirty="0">
              <a:ln>
                <a:noFill/>
              </a:ln>
              <a:solidFill>
                <a:schemeClr val="bg1"/>
              </a:solidFill>
              <a:effectLst/>
              <a:uLnTx/>
              <a:uFillTx/>
              <a:latin typeface="Simplified Arabic" pitchFamily="18" charset="-78"/>
              <a:ea typeface="Calibri"/>
              <a:cs typeface="Simplified Arabic" pitchFamily="18" charset="-78"/>
            </a:endParaRPr>
          </a:p>
          <a:p>
            <a:pPr marL="54864" marR="0" lvl="0" indent="0" algn="r" defTabSz="914400" eaLnBrk="1" fontAlgn="auto" latinLnBrk="0" hangingPunct="1">
              <a:lnSpc>
                <a:spcPct val="150000"/>
              </a:lnSpc>
              <a:spcBef>
                <a:spcPct val="20000"/>
              </a:spcBef>
              <a:spcAft>
                <a:spcPts val="0"/>
              </a:spcAft>
              <a:buClr>
                <a:schemeClr val="accent1"/>
              </a:buClr>
              <a:buSzPct val="80000"/>
              <a:buFont typeface="Wingdings 2"/>
              <a:buNone/>
              <a:tabLst/>
              <a:defRPr/>
            </a:pPr>
            <a:br>
              <a:rPr kumimoji="0" lang="ar-DZ" sz="80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b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br>
            <a:r>
              <a:rPr kumimoji="0" lang="ar-DZ" sz="2900" b="1"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mn-cs"/>
              </a:rPr>
              <a:t>- </a:t>
            </a:r>
            <a:br>
              <a:rPr kumimoji="0" lang="ar-DZ" sz="2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ar-DZ"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ar-SA" sz="1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br>
              <a:rPr kumimoji="0" lang="ar-SA"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endParaRPr kumimoji="0" lang="fr-F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7" name="وسيلة شرح على شكل سحابة 6"/>
          <p:cNvSpPr/>
          <p:nvPr/>
        </p:nvSpPr>
        <p:spPr>
          <a:xfrm>
            <a:off x="1704791" y="524655"/>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المطلب الثالث: الحضارة الحضارة الصينية</a:t>
            </a:r>
            <a:endParaRPr lang="en-US" sz="36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implified Arabic" pitchFamily="18" charset="-78"/>
              <a:cs typeface="Simplified Arabic" pitchFamily="18" charset="-78"/>
            </a:endParaRPr>
          </a:p>
        </p:txBody>
      </p:sp>
      <p:pic>
        <p:nvPicPr>
          <p:cNvPr id="8" name="صورة 7" descr="3D (13).jpg"/>
          <p:cNvPicPr>
            <a:picLocks noChangeAspect="1"/>
          </p:cNvPicPr>
          <p:nvPr/>
        </p:nvPicPr>
        <p:blipFill>
          <a:blip r:embed="rId2" cstate="print"/>
          <a:stretch>
            <a:fillRect/>
          </a:stretch>
        </p:blipFill>
        <p:spPr>
          <a:xfrm>
            <a:off x="1" y="214290"/>
            <a:ext cx="1824203" cy="1296144"/>
          </a:xfrm>
          <a:prstGeom prst="ellipse">
            <a:avLst/>
          </a:prstGeom>
          <a:ln>
            <a:noFill/>
          </a:ln>
          <a:effectLst>
            <a:softEdge rad="112500"/>
          </a:effectLst>
        </p:spPr>
      </p:pic>
      <p:grpSp>
        <p:nvGrpSpPr>
          <p:cNvPr id="2" name="Groupe 18"/>
          <p:cNvGrpSpPr/>
          <p:nvPr/>
        </p:nvGrpSpPr>
        <p:grpSpPr>
          <a:xfrm>
            <a:off x="5524499" y="1357298"/>
            <a:ext cx="913519" cy="471502"/>
            <a:chOff x="3356158" y="2928935"/>
            <a:chExt cx="358585" cy="642942"/>
          </a:xfrm>
        </p:grpSpPr>
        <p:sp>
          <p:nvSpPr>
            <p:cNvPr id="9"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0"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
        <p:nvSpPr>
          <p:cNvPr id="11" name="وسيلة شرح على شكل سحابة 10"/>
          <p:cNvSpPr/>
          <p:nvPr/>
        </p:nvSpPr>
        <p:spPr>
          <a:xfrm>
            <a:off x="1857191" y="3615127"/>
            <a:ext cx="8981632" cy="764500"/>
          </a:xfrm>
          <a:prstGeom prst="cloudCallout">
            <a:avLst>
              <a:gd name="adj1" fmla="val -99760"/>
              <a:gd name="adj2" fmla="val 67626"/>
            </a:avLst>
          </a:prstGeom>
          <a:ln/>
        </p:spPr>
        <p:style>
          <a:lnRef idx="1">
            <a:schemeClr val="accent3"/>
          </a:lnRef>
          <a:fillRef idx="3">
            <a:schemeClr val="accent3"/>
          </a:fillRef>
          <a:effectRef idx="2">
            <a:schemeClr val="accent3"/>
          </a:effectRef>
          <a:fontRef idx="minor">
            <a:schemeClr val="lt1"/>
          </a:fontRef>
        </p:style>
        <p:txBody>
          <a:bodyPr anchor="ctr">
            <a:sp3d prstMaterial="metal">
              <a:bevelB w="38100" h="38100" prst="convex"/>
            </a:sp3d>
          </a:bodyPr>
          <a:lstStyle/>
          <a:p>
            <a:pPr algn="ctr">
              <a:defRPr/>
            </a:pPr>
            <a:r>
              <a:rPr lang="ar-DZ"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itchFamily="18" charset="-78"/>
                <a:cs typeface="Traditional Arabic" pitchFamily="18" charset="-78"/>
              </a:rPr>
              <a:t>المطلب الرابع: الحضارة الفينيقية</a:t>
            </a:r>
          </a:p>
        </p:txBody>
      </p:sp>
      <p:grpSp>
        <p:nvGrpSpPr>
          <p:cNvPr id="12" name="Groupe 18"/>
          <p:cNvGrpSpPr/>
          <p:nvPr/>
        </p:nvGrpSpPr>
        <p:grpSpPr>
          <a:xfrm>
            <a:off x="5541989" y="4507731"/>
            <a:ext cx="913519" cy="471502"/>
            <a:chOff x="3356158" y="2928935"/>
            <a:chExt cx="358585" cy="642942"/>
          </a:xfrm>
        </p:grpSpPr>
        <p:sp>
          <p:nvSpPr>
            <p:cNvPr id="13" name="AutoShape 6"/>
            <p:cNvSpPr>
              <a:spLocks noChangeArrowheads="1"/>
            </p:cNvSpPr>
            <p:nvPr/>
          </p:nvSpPr>
          <p:spPr bwMode="gray">
            <a:xfrm rot="5400000">
              <a:off x="3335426" y="2949667"/>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14" name="AutoShape 6"/>
            <p:cNvSpPr>
              <a:spLocks noChangeArrowheads="1"/>
            </p:cNvSpPr>
            <p:nvPr/>
          </p:nvSpPr>
          <p:spPr bwMode="gray">
            <a:xfrm rot="5400000">
              <a:off x="3335426" y="3192559"/>
              <a:ext cx="400050" cy="358585"/>
            </a:xfrm>
            <a:prstGeom prst="chevron">
              <a:avLst>
                <a:gd name="adj" fmla="val 5251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grpSp>
    </p:spTree>
    <p:extLst>
      <p:ext uri="{BB962C8B-B14F-4D97-AF65-F5344CB8AC3E}">
        <p14:creationId xmlns:p14="http://schemas.microsoft.com/office/powerpoint/2010/main" val="16531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5237</TotalTime>
  <Words>3998</Words>
  <Application>Microsoft Office PowerPoint</Application>
  <PresentationFormat>Widescreen</PresentationFormat>
  <Paragraphs>518</Paragraphs>
  <Slides>30</Slides>
  <Notes>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30</vt:i4>
      </vt:variant>
    </vt:vector>
  </HeadingPairs>
  <TitlesOfParts>
    <vt:vector size="49" baseType="lpstr">
      <vt:lpstr>Agency FB</vt:lpstr>
      <vt:lpstr>Angsana New</vt:lpstr>
      <vt:lpstr>Arabic Typesetting</vt:lpstr>
      <vt:lpstr>Arial</vt:lpstr>
      <vt:lpstr>Calibri</vt:lpstr>
      <vt:lpstr>Calibri Light</vt:lpstr>
      <vt:lpstr>Century Gothic</vt:lpstr>
      <vt:lpstr>Century Schoolbook</vt:lpstr>
      <vt:lpstr>Sakkal Majalla</vt:lpstr>
      <vt:lpstr>Simplified Arabic</vt:lpstr>
      <vt:lpstr>Times New Roman</vt:lpstr>
      <vt:lpstr>Traditional Arabic</vt:lpstr>
      <vt:lpstr>Verdana</vt:lpstr>
      <vt:lpstr>Wingdings</vt:lpstr>
      <vt:lpstr>Wingdings 2</vt:lpstr>
      <vt:lpstr>Thème Office</vt:lpstr>
      <vt:lpstr>سمة Office</vt:lpstr>
      <vt:lpstr>Verve</vt:lpstr>
      <vt:lpstr>1_Verve</vt:lpstr>
      <vt:lpstr>PowerPoint Presentation</vt:lpstr>
      <vt:lpstr>PowerPoint Presentation</vt:lpstr>
      <vt:lpstr> خطة البحث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baoussama20@gmail.com</dc:creator>
  <cp:lastModifiedBy>Utilisateur Windows</cp:lastModifiedBy>
  <cp:revision>289</cp:revision>
  <dcterms:created xsi:type="dcterms:W3CDTF">2023-12-01T12:03:57Z</dcterms:created>
  <dcterms:modified xsi:type="dcterms:W3CDTF">2024-03-27T23:05:36Z</dcterms:modified>
</cp:coreProperties>
</file>