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64" r:id="rId3"/>
    <p:sldId id="257" r:id="rId4"/>
    <p:sldId id="265" r:id="rId5"/>
    <p:sldId id="270" r:id="rId6"/>
    <p:sldId id="268" r:id="rId7"/>
    <p:sldId id="266" r:id="rId8"/>
  </p:sldIdLst>
  <p:sldSz cx="10440988" cy="6911975"/>
  <p:notesSz cx="6858000" cy="9144000"/>
  <p:defaultTextStyle>
    <a:defPPr>
      <a:defRPr lang="fr-FR"/>
    </a:defPPr>
    <a:lvl1pPr marL="0" algn="l" defTabSz="991575" rtl="0" eaLnBrk="1" latinLnBrk="0" hangingPunct="1">
      <a:defRPr sz="2000" kern="1200">
        <a:solidFill>
          <a:schemeClr val="tx1"/>
        </a:solidFill>
        <a:latin typeface="+mn-lt"/>
        <a:ea typeface="+mn-ea"/>
        <a:cs typeface="+mn-cs"/>
      </a:defRPr>
    </a:lvl1pPr>
    <a:lvl2pPr marL="495788" algn="l" defTabSz="991575" rtl="0" eaLnBrk="1" latinLnBrk="0" hangingPunct="1">
      <a:defRPr sz="2000" kern="1200">
        <a:solidFill>
          <a:schemeClr val="tx1"/>
        </a:solidFill>
        <a:latin typeface="+mn-lt"/>
        <a:ea typeface="+mn-ea"/>
        <a:cs typeface="+mn-cs"/>
      </a:defRPr>
    </a:lvl2pPr>
    <a:lvl3pPr marL="991575" algn="l" defTabSz="991575" rtl="0" eaLnBrk="1" latinLnBrk="0" hangingPunct="1">
      <a:defRPr sz="2000" kern="1200">
        <a:solidFill>
          <a:schemeClr val="tx1"/>
        </a:solidFill>
        <a:latin typeface="+mn-lt"/>
        <a:ea typeface="+mn-ea"/>
        <a:cs typeface="+mn-cs"/>
      </a:defRPr>
    </a:lvl3pPr>
    <a:lvl4pPr marL="1487363" algn="l" defTabSz="991575" rtl="0" eaLnBrk="1" latinLnBrk="0" hangingPunct="1">
      <a:defRPr sz="2000" kern="1200">
        <a:solidFill>
          <a:schemeClr val="tx1"/>
        </a:solidFill>
        <a:latin typeface="+mn-lt"/>
        <a:ea typeface="+mn-ea"/>
        <a:cs typeface="+mn-cs"/>
      </a:defRPr>
    </a:lvl4pPr>
    <a:lvl5pPr marL="1983151" algn="l" defTabSz="991575" rtl="0" eaLnBrk="1" latinLnBrk="0" hangingPunct="1">
      <a:defRPr sz="2000" kern="1200">
        <a:solidFill>
          <a:schemeClr val="tx1"/>
        </a:solidFill>
        <a:latin typeface="+mn-lt"/>
        <a:ea typeface="+mn-ea"/>
        <a:cs typeface="+mn-cs"/>
      </a:defRPr>
    </a:lvl5pPr>
    <a:lvl6pPr marL="2478938" algn="l" defTabSz="991575" rtl="0" eaLnBrk="1" latinLnBrk="0" hangingPunct="1">
      <a:defRPr sz="2000" kern="1200">
        <a:solidFill>
          <a:schemeClr val="tx1"/>
        </a:solidFill>
        <a:latin typeface="+mn-lt"/>
        <a:ea typeface="+mn-ea"/>
        <a:cs typeface="+mn-cs"/>
      </a:defRPr>
    </a:lvl6pPr>
    <a:lvl7pPr marL="2974726" algn="l" defTabSz="991575" rtl="0" eaLnBrk="1" latinLnBrk="0" hangingPunct="1">
      <a:defRPr sz="2000" kern="1200">
        <a:solidFill>
          <a:schemeClr val="tx1"/>
        </a:solidFill>
        <a:latin typeface="+mn-lt"/>
        <a:ea typeface="+mn-ea"/>
        <a:cs typeface="+mn-cs"/>
      </a:defRPr>
    </a:lvl7pPr>
    <a:lvl8pPr marL="3470514" algn="l" defTabSz="991575" rtl="0" eaLnBrk="1" latinLnBrk="0" hangingPunct="1">
      <a:defRPr sz="2000" kern="1200">
        <a:solidFill>
          <a:schemeClr val="tx1"/>
        </a:solidFill>
        <a:latin typeface="+mn-lt"/>
        <a:ea typeface="+mn-ea"/>
        <a:cs typeface="+mn-cs"/>
      </a:defRPr>
    </a:lvl8pPr>
    <a:lvl9pPr marL="3966301" algn="l" defTabSz="99157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92" autoAdjust="0"/>
    <p:restoredTop sz="94660"/>
  </p:normalViewPr>
  <p:slideViewPr>
    <p:cSldViewPr>
      <p:cViewPr>
        <p:scale>
          <a:sx n="75" d="100"/>
          <a:sy n="75" d="100"/>
        </p:scale>
        <p:origin x="-360" y="228"/>
      </p:cViewPr>
      <p:guideLst>
        <p:guide orient="horz" pos="2177"/>
        <p:guide pos="328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5392008"/>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435042" y="4891610"/>
            <a:ext cx="9657914" cy="123199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435042" y="3916786"/>
            <a:ext cx="9657914" cy="921597"/>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830741" y="553600"/>
            <a:ext cx="2088198" cy="5897578"/>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22051" y="553600"/>
            <a:ext cx="7134675" cy="5897578"/>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9" name="Espace réservé du pied de page 18"/>
          <p:cNvSpPr>
            <a:spLocks noGrp="1"/>
          </p:cNvSpPr>
          <p:nvPr>
            <p:ph type="ftr" sz="quarter" idx="11"/>
          </p:nvPr>
        </p:nvSpPr>
        <p:spPr>
          <a:xfrm>
            <a:off x="4089387" y="76801"/>
            <a:ext cx="3306313" cy="291199"/>
          </a:xfrm>
        </p:spPr>
        <p:txBody>
          <a:bodyPr/>
          <a:lstStyle/>
          <a:p>
            <a:endParaRPr lang="fr-FR"/>
          </a:p>
        </p:txBody>
      </p:sp>
      <p:sp>
        <p:nvSpPr>
          <p:cNvPr id="16" name="Espace réservé du numéro de diapositive 15"/>
          <p:cNvSpPr>
            <a:spLocks noGrp="1"/>
          </p:cNvSpPr>
          <p:nvPr>
            <p:ph type="sldNum" sz="quarter" idx="12"/>
          </p:nvPr>
        </p:nvSpPr>
        <p:spPr>
          <a:xfrm>
            <a:off x="9396889" y="6524904"/>
            <a:ext cx="866602" cy="248831"/>
          </a:xfrm>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3472015"/>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435042" y="1689593"/>
            <a:ext cx="9657914" cy="1228796"/>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6A0492A0-023C-442C-BF4A-9A2962DF425C}" type="slidenum">
              <a:rPr lang="fr-FR" smtClean="0"/>
              <a:pPr/>
              <a:t>‹N°›</a:t>
            </a:fld>
            <a:endParaRPr lang="fr-FR"/>
          </a:p>
        </p:txBody>
      </p:sp>
      <p:sp>
        <p:nvSpPr>
          <p:cNvPr id="8" name="Titre 7"/>
          <p:cNvSpPr>
            <a:spLocks noGrp="1"/>
          </p:cNvSpPr>
          <p:nvPr>
            <p:ph type="title"/>
          </p:nvPr>
        </p:nvSpPr>
        <p:spPr>
          <a:xfrm>
            <a:off x="206074" y="2970281"/>
            <a:ext cx="9918938" cy="1194150"/>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48033" y="1612794"/>
            <a:ext cx="4785454"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5307502" y="1612794"/>
            <a:ext cx="4959469" cy="4761583"/>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48033" y="5452780"/>
            <a:ext cx="9831930" cy="889597"/>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21364" y="671998"/>
            <a:ext cx="4899130"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5303879" y="671998"/>
            <a:ext cx="4901054" cy="644797"/>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321364" y="1326395"/>
            <a:ext cx="4899130"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5308108" y="1326395"/>
            <a:ext cx="4896823" cy="3972786"/>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9396889" y="6527977"/>
            <a:ext cx="870082" cy="248831"/>
          </a:xfrm>
        </p:spPr>
        <p:txBody>
          <a:bodyPr/>
          <a:lstStyle/>
          <a:p>
            <a:fld id="{6A0492A0-023C-442C-BF4A-9A2962DF425C}" type="slidenum">
              <a:rPr lang="fr-FR" smtClean="0"/>
              <a:pPr/>
              <a:t>‹N°›</a:t>
            </a:fld>
            <a:endParaRPr lang="fr-FR"/>
          </a:p>
        </p:txBody>
      </p:sp>
      <p:sp>
        <p:nvSpPr>
          <p:cNvPr id="11" name="Connecteur droit 10"/>
          <p:cNvSpPr>
            <a:spLocks noChangeShapeType="1"/>
          </p:cNvSpPr>
          <p:nvPr/>
        </p:nvSpPr>
        <p:spPr bwMode="auto">
          <a:xfrm>
            <a:off x="587306" y="606717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44552" y="460799"/>
            <a:ext cx="9918938" cy="847869"/>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87306" y="5895152"/>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522051" y="5529580"/>
            <a:ext cx="9657914" cy="5247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522050" y="614398"/>
            <a:ext cx="3435013" cy="483838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4082137" y="614398"/>
            <a:ext cx="6097826" cy="4838383"/>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4002380" y="621487"/>
            <a:ext cx="5742543" cy="3686387"/>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5BFBB63A-6500-40DB-AE51-139B8D2FD3C7}" type="datetimeFigureOut">
              <a:rPr lang="fr-FR" smtClean="0"/>
              <a:pPr/>
              <a:t>03/12/2020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6A0492A0-023C-442C-BF4A-9A2962DF425C}" type="slidenum">
              <a:rPr lang="fr-FR" smtClean="0"/>
              <a:pPr/>
              <a:t>‹N°›</a:t>
            </a:fld>
            <a:endParaRPr lang="fr-FR"/>
          </a:p>
        </p:txBody>
      </p:sp>
      <p:sp>
        <p:nvSpPr>
          <p:cNvPr id="17" name="Titre 16"/>
          <p:cNvSpPr>
            <a:spLocks noGrp="1"/>
          </p:cNvSpPr>
          <p:nvPr>
            <p:ph type="title"/>
          </p:nvPr>
        </p:nvSpPr>
        <p:spPr>
          <a:xfrm>
            <a:off x="435041" y="5033063"/>
            <a:ext cx="6699634" cy="52639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435041" y="5576767"/>
            <a:ext cx="6699634" cy="77439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48033" y="1566395"/>
            <a:ext cx="9918938" cy="4561584"/>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7395700" y="76801"/>
            <a:ext cx="2871272" cy="291199"/>
          </a:xfrm>
          <a:prstGeom prst="rect">
            <a:avLst/>
          </a:prstGeom>
        </p:spPr>
        <p:txBody>
          <a:bodyPr vert="horz"/>
          <a:lstStyle>
            <a:lvl1pPr algn="l" eaLnBrk="1" latinLnBrk="0" hangingPunct="1">
              <a:defRPr kumimoji="0" sz="1200">
                <a:solidFill>
                  <a:schemeClr val="accent1">
                    <a:shade val="75000"/>
                  </a:schemeClr>
                </a:solidFill>
              </a:defRPr>
            </a:lvl1pPr>
          </a:lstStyle>
          <a:p>
            <a:fld id="{5BFBB63A-6500-40DB-AE51-139B8D2FD3C7}" type="datetimeFigureOut">
              <a:rPr lang="fr-FR" smtClean="0"/>
              <a:pPr/>
              <a:t>03/12/2020</a:t>
            </a:fld>
            <a:endParaRPr lang="fr-FR"/>
          </a:p>
        </p:txBody>
      </p:sp>
      <p:sp>
        <p:nvSpPr>
          <p:cNvPr id="28" name="Espace réservé du pied de page 27"/>
          <p:cNvSpPr>
            <a:spLocks noGrp="1"/>
          </p:cNvSpPr>
          <p:nvPr>
            <p:ph type="ftr" sz="quarter" idx="3"/>
          </p:nvPr>
        </p:nvSpPr>
        <p:spPr>
          <a:xfrm>
            <a:off x="3567337" y="76801"/>
            <a:ext cx="3828363" cy="291199"/>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9396889" y="6527977"/>
            <a:ext cx="870082" cy="246399"/>
          </a:xfrm>
          <a:prstGeom prst="rect">
            <a:avLst/>
          </a:prstGeom>
        </p:spPr>
        <p:txBody>
          <a:bodyPr vert="horz"/>
          <a:lstStyle>
            <a:lvl1pPr algn="r" eaLnBrk="1" latinLnBrk="0" hangingPunct="1">
              <a:defRPr kumimoji="0" sz="1200">
                <a:solidFill>
                  <a:schemeClr val="accent1">
                    <a:shade val="75000"/>
                  </a:schemeClr>
                </a:solidFill>
              </a:defRPr>
            </a:lvl1pPr>
          </a:lstStyle>
          <a:p>
            <a:fld id="{6A0492A0-023C-442C-BF4A-9A2962DF425C}" type="slidenum">
              <a:rPr lang="fr-FR" smtClean="0"/>
              <a:pPr/>
              <a:t>‹N°›</a:t>
            </a:fld>
            <a:endParaRPr lang="fr-FR"/>
          </a:p>
        </p:txBody>
      </p:sp>
      <p:sp>
        <p:nvSpPr>
          <p:cNvPr id="10" name="Espace réservé du titre 9"/>
          <p:cNvSpPr>
            <a:spLocks noGrp="1"/>
          </p:cNvSpPr>
          <p:nvPr>
            <p:ph type="title"/>
          </p:nvPr>
        </p:nvSpPr>
        <p:spPr>
          <a:xfrm>
            <a:off x="348033" y="460799"/>
            <a:ext cx="9918938" cy="844797"/>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87306" y="1059169"/>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87306" y="1066314"/>
            <a:ext cx="9853682" cy="24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5586" y="669905"/>
            <a:ext cx="9657914" cy="2071702"/>
          </a:xfrm>
        </p:spPr>
        <p:txBody>
          <a:bodyPr>
            <a:normAutofit/>
          </a:bodyPr>
          <a:lstStyle/>
          <a:p>
            <a:pPr algn="ctr"/>
            <a:r>
              <a:rPr lang="ar-DZ" b="1" dirty="0" smtClean="0">
                <a:latin typeface="Courier New" pitchFamily="49" charset="0"/>
                <a:cs typeface="Courier New" pitchFamily="49" charset="0"/>
              </a:rPr>
              <a:t>جامعة محمد بوضياف المسيلة</a:t>
            </a:r>
            <a:r>
              <a:rPr lang="fr-FR" b="1" dirty="0" smtClean="0">
                <a:latin typeface="Courier New" pitchFamily="49" charset="0"/>
                <a:cs typeface="Courier New" pitchFamily="49" charset="0"/>
              </a:rPr>
              <a:t/>
            </a:r>
            <a:br>
              <a:rPr lang="fr-FR" b="1" dirty="0" smtClean="0">
                <a:latin typeface="Courier New" pitchFamily="49" charset="0"/>
                <a:cs typeface="Courier New" pitchFamily="49" charset="0"/>
              </a:rPr>
            </a:br>
            <a:r>
              <a:rPr lang="ar-DZ" b="1" dirty="0" smtClean="0">
                <a:latin typeface="Courier New" pitchFamily="49" charset="0"/>
                <a:cs typeface="Courier New" pitchFamily="49" charset="0"/>
              </a:rPr>
              <a:t/>
            </a:r>
            <a:br>
              <a:rPr lang="ar-DZ" b="1" dirty="0" smtClean="0">
                <a:latin typeface="Courier New" pitchFamily="49" charset="0"/>
                <a:cs typeface="Courier New" pitchFamily="49" charset="0"/>
              </a:rPr>
            </a:br>
            <a:r>
              <a:rPr lang="ar-DZ" sz="2400" b="1" dirty="0" smtClean="0">
                <a:latin typeface="Courier New" pitchFamily="49" charset="0"/>
                <a:cs typeface="Courier New" pitchFamily="49" charset="0"/>
              </a:rPr>
              <a:t>معهد تسيير التقنيات الحضرية</a:t>
            </a:r>
            <a:endParaRPr lang="fr-FR" b="1" dirty="0">
              <a:latin typeface="Courier New" pitchFamily="49" charset="0"/>
              <a:cs typeface="Courier New" pitchFamily="49" charset="0"/>
            </a:endParaRPr>
          </a:p>
        </p:txBody>
      </p:sp>
      <p:sp>
        <p:nvSpPr>
          <p:cNvPr id="3" name="Sous-titre 2"/>
          <p:cNvSpPr>
            <a:spLocks noGrp="1"/>
          </p:cNvSpPr>
          <p:nvPr>
            <p:ph type="subTitle" idx="1"/>
          </p:nvPr>
        </p:nvSpPr>
        <p:spPr>
          <a:xfrm>
            <a:off x="0" y="4313243"/>
            <a:ext cx="4648990" cy="1278787"/>
          </a:xfrm>
        </p:spPr>
        <p:txBody>
          <a:bodyPr>
            <a:normAutofit fontScale="47500" lnSpcReduction="20000"/>
          </a:bodyPr>
          <a:lstStyle/>
          <a:p>
            <a:r>
              <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rPr>
              <a:t>سنة أولى جذع مشترك نظام .ل.م.د </a:t>
            </a:r>
            <a:endParaRPr lang="fr-FR"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endParaRPr lang="ar-DZ" sz="4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pPr algn="ctr"/>
            <a:r>
              <a:rPr lang="ar-DZ" sz="42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مادة التهيئة</a:t>
            </a:r>
          </a:p>
          <a:p>
            <a:endParaRPr lang="fr-FR" sz="4200" b="1" cap="all" dirty="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586" y="169839"/>
            <a:ext cx="9396890" cy="1007979"/>
          </a:xfrm>
        </p:spPr>
        <p:txBody>
          <a:bodyPr>
            <a:normAutofit/>
          </a:bodyPr>
          <a:lstStyle/>
          <a:p>
            <a:r>
              <a:rPr lang="fr-FR" sz="2400" b="1" dirty="0" smtClean="0">
                <a:latin typeface="Courier New" pitchFamily="49" charset="0"/>
                <a:cs typeface="Courier New" pitchFamily="49" charset="0"/>
              </a:rPr>
              <a:t>Programme             </a:t>
            </a:r>
            <a:r>
              <a:rPr lang="ar-DZ" sz="2400" b="1" dirty="0" smtClean="0">
                <a:latin typeface="Courier New" pitchFamily="49" charset="0"/>
                <a:cs typeface="Courier New" pitchFamily="49" charset="0"/>
              </a:rPr>
              <a:t>               </a:t>
            </a:r>
            <a:r>
              <a:rPr lang="fr-FR" sz="2400" b="1" dirty="0" smtClean="0">
                <a:latin typeface="Courier New" pitchFamily="49" charset="0"/>
                <a:cs typeface="Courier New" pitchFamily="49" charset="0"/>
              </a:rPr>
              <a:t>     </a:t>
            </a:r>
            <a:r>
              <a:rPr lang="ar-DZ" sz="2100" b="1" dirty="0" smtClean="0">
                <a:latin typeface="Courier New" pitchFamily="49" charset="0"/>
                <a:cs typeface="Courier New" pitchFamily="49" charset="0"/>
              </a:rPr>
              <a:t>البرنامج</a:t>
            </a:r>
            <a:r>
              <a:rPr lang="ar-DZ" dirty="0" smtClean="0"/>
              <a:t> </a:t>
            </a:r>
            <a:r>
              <a:rPr lang="fr-FR" dirty="0" smtClean="0"/>
              <a:t> </a:t>
            </a:r>
            <a:endParaRPr lang="fr-FR" dirty="0"/>
          </a:p>
        </p:txBody>
      </p:sp>
      <p:sp>
        <p:nvSpPr>
          <p:cNvPr id="3" name="Espace réservé du contenu 2"/>
          <p:cNvSpPr>
            <a:spLocks noGrp="1"/>
          </p:cNvSpPr>
          <p:nvPr>
            <p:ph idx="1"/>
          </p:nvPr>
        </p:nvSpPr>
        <p:spPr>
          <a:xfrm>
            <a:off x="577024" y="1384285"/>
            <a:ext cx="9863964" cy="5000660"/>
          </a:xfrm>
        </p:spPr>
        <p:txBody>
          <a:bodyPr>
            <a:normAutofit fontScale="77500" lnSpcReduction="20000"/>
          </a:bodyPr>
          <a:lstStyle/>
          <a:p>
            <a:pPr algn="r" rtl="1">
              <a:buNone/>
            </a:pPr>
            <a:r>
              <a:rPr lang="ar-SA" sz="2000" dirty="0" smtClean="0"/>
              <a:t>التهيئة الإقليمية أو </a:t>
            </a:r>
            <a:r>
              <a:rPr lang="ar-SA" sz="2000" dirty="0" err="1" smtClean="0"/>
              <a:t>الجهوية</a:t>
            </a:r>
            <a:endParaRPr lang="fr-FR" sz="2000" dirty="0" smtClean="0"/>
          </a:p>
          <a:p>
            <a:pPr algn="r" rtl="1">
              <a:buNone/>
            </a:pPr>
            <a:r>
              <a:rPr lang="ar-SA" sz="2000" dirty="0" smtClean="0"/>
              <a:t>أهم الخطوات المتبعة في دراسة الإقليم إن دراسة الأقاليم بغية تهيئتها أو تخطيطها يجب أن تمر بعدة مراحل دراسية بغية الوقوف على المعلومات الكمية </a:t>
            </a:r>
            <a:r>
              <a:rPr lang="ar-SA" sz="2000" dirty="0" err="1" smtClean="0"/>
              <a:t>و</a:t>
            </a:r>
            <a:r>
              <a:rPr lang="ar-SA" sz="2000" dirty="0" smtClean="0"/>
              <a:t> الإحصائية للإقليم </a:t>
            </a:r>
            <a:r>
              <a:rPr lang="ar-SA" sz="2000" dirty="0" err="1" smtClean="0"/>
              <a:t>و</a:t>
            </a:r>
            <a:r>
              <a:rPr lang="ar-SA" sz="2000" dirty="0" smtClean="0"/>
              <a:t> تحديد مكوناته </a:t>
            </a:r>
            <a:r>
              <a:rPr lang="ar-SA" sz="2000" dirty="0" err="1" smtClean="0"/>
              <a:t>و</a:t>
            </a:r>
            <a:r>
              <a:rPr lang="ar-SA" sz="2000" dirty="0" smtClean="0"/>
              <a:t> خصائصه بصفة تفصيلية </a:t>
            </a:r>
            <a:r>
              <a:rPr lang="ar-SA" sz="2000" dirty="0" err="1" smtClean="0"/>
              <a:t>و</a:t>
            </a:r>
            <a:r>
              <a:rPr lang="ar-SA" sz="2000" dirty="0" smtClean="0"/>
              <a:t> هذه المراحل يمكن إيجازها  فيما يلي:</a:t>
            </a:r>
            <a:endParaRPr lang="fr-FR" sz="2000" dirty="0" smtClean="0"/>
          </a:p>
          <a:p>
            <a:pPr algn="r" rtl="1">
              <a:buNone/>
            </a:pPr>
            <a:r>
              <a:rPr lang="ar-SA" sz="2000" dirty="0" smtClean="0"/>
              <a:t>المرحلة الأولى الدراسة الطبيعية ،المرحلة الثانية الدراسة الاجتماعية </a:t>
            </a:r>
            <a:r>
              <a:rPr lang="ar-SA" sz="2000" dirty="0" err="1" smtClean="0"/>
              <a:t>و</a:t>
            </a:r>
            <a:r>
              <a:rPr lang="ar-SA" sz="2000" dirty="0" smtClean="0"/>
              <a:t> الاقتصادية،المرحلة الثالثة الدراسة الخاصة باستعمالات الأرض.</a:t>
            </a:r>
            <a:endParaRPr lang="fr-FR" sz="2000" dirty="0" smtClean="0"/>
          </a:p>
          <a:p>
            <a:pPr algn="r" rtl="1">
              <a:buNone/>
            </a:pPr>
            <a:r>
              <a:rPr lang="ar-SA" sz="2000" dirty="0" smtClean="0"/>
              <a:t>المرحلة الأولى الدراسة الطبيعية : وفيها يتم دراسة المكونات الطبيعية للإقليم قصد الوقوف على المكونات </a:t>
            </a:r>
            <a:r>
              <a:rPr lang="ar-SA" sz="2000" dirty="0" err="1" smtClean="0"/>
              <a:t>و</a:t>
            </a:r>
            <a:r>
              <a:rPr lang="ar-SA" sz="2000" dirty="0" smtClean="0"/>
              <a:t> الإمكانيات الطبيعية التي يمكن </a:t>
            </a:r>
            <a:r>
              <a:rPr lang="ar-SA" sz="2000" dirty="0" err="1" smtClean="0"/>
              <a:t>ان</a:t>
            </a:r>
            <a:r>
              <a:rPr lang="ar-SA" sz="2000" dirty="0" smtClean="0"/>
              <a:t> تستغل بصفة عقلانية </a:t>
            </a:r>
            <a:r>
              <a:rPr lang="ar-SA" sz="2000" dirty="0" err="1" smtClean="0"/>
              <a:t>و</a:t>
            </a:r>
            <a:r>
              <a:rPr lang="ar-SA" sz="2000" dirty="0" smtClean="0"/>
              <a:t> مثالية للنهوض باقتصاد الإقليم كما تساعدنا على اتخاذ التخطيط المناسب للإقليم </a:t>
            </a:r>
            <a:r>
              <a:rPr lang="ar-SA" sz="2000" dirty="0" err="1" smtClean="0"/>
              <a:t>و</a:t>
            </a:r>
            <a:r>
              <a:rPr lang="ar-SA" sz="2000" dirty="0" smtClean="0"/>
              <a:t> فق هذه الإمكانيات </a:t>
            </a:r>
            <a:r>
              <a:rPr lang="ar-SA" sz="2000" dirty="0" err="1" smtClean="0"/>
              <a:t>و</a:t>
            </a:r>
            <a:r>
              <a:rPr lang="ar-SA" sz="2000" dirty="0" smtClean="0"/>
              <a:t> من بين العناصر المدرجة في الدراسة هي :</a:t>
            </a:r>
            <a:endParaRPr lang="fr-FR" sz="2000" dirty="0" smtClean="0"/>
          </a:p>
          <a:p>
            <a:pPr algn="r" rtl="1">
              <a:buNone/>
            </a:pPr>
            <a:r>
              <a:rPr lang="ar-SA" sz="2000" dirty="0" smtClean="0"/>
              <a:t>الموقع الطبيعي </a:t>
            </a:r>
            <a:r>
              <a:rPr lang="ar-SA" sz="2000" dirty="0" err="1" smtClean="0"/>
              <a:t>و</a:t>
            </a:r>
            <a:r>
              <a:rPr lang="ar-SA" sz="2000" dirty="0" smtClean="0"/>
              <a:t> الجغرافي: ونقصد </a:t>
            </a:r>
            <a:r>
              <a:rPr lang="ar-SA" sz="2000" dirty="0" err="1" smtClean="0"/>
              <a:t>به</a:t>
            </a:r>
            <a:r>
              <a:rPr lang="ar-SA" sz="2000" dirty="0" smtClean="0"/>
              <a:t> العلاقة المكانية للمنطقة المدروسة بما يحيط </a:t>
            </a:r>
            <a:r>
              <a:rPr lang="ar-SA" sz="2000" dirty="0" err="1" smtClean="0"/>
              <a:t>بها</a:t>
            </a:r>
            <a:r>
              <a:rPr lang="ar-SA" sz="2000" dirty="0" smtClean="0"/>
              <a:t>      من مكونات جغرافية </a:t>
            </a:r>
            <a:r>
              <a:rPr lang="ar-SA" sz="2000" dirty="0" err="1" smtClean="0"/>
              <a:t>و</a:t>
            </a:r>
            <a:r>
              <a:rPr lang="ar-SA" sz="2000" dirty="0" smtClean="0"/>
              <a:t> من خلال الموقع يمكن تحديد </a:t>
            </a:r>
            <a:r>
              <a:rPr lang="ar-SA" sz="2000" dirty="0" err="1" smtClean="0"/>
              <a:t>اهمية</a:t>
            </a:r>
            <a:r>
              <a:rPr lang="ar-SA" sz="2000" dirty="0" smtClean="0"/>
              <a:t> </a:t>
            </a:r>
            <a:r>
              <a:rPr lang="ar-SA" sz="2000" dirty="0" err="1" smtClean="0"/>
              <a:t>الاقليم</a:t>
            </a:r>
            <a:r>
              <a:rPr lang="ar-SA" sz="2000" dirty="0" smtClean="0"/>
              <a:t> و كذا نوع الاستغلال الذي يمكن </a:t>
            </a:r>
            <a:r>
              <a:rPr lang="ar-SA" sz="2000" dirty="0" err="1" smtClean="0"/>
              <a:t>ان</a:t>
            </a:r>
            <a:r>
              <a:rPr lang="ar-SA" sz="2000" dirty="0" smtClean="0"/>
              <a:t> يوطن فيه ، فالموقع الساحلي مغاير للموقع الصحراوي أو السهلي فلكل موقع له خصوصياته </a:t>
            </a:r>
            <a:r>
              <a:rPr lang="ar-SA" sz="2000" dirty="0" err="1" smtClean="0"/>
              <a:t>و</a:t>
            </a:r>
            <a:r>
              <a:rPr lang="ar-SA" sz="2000" dirty="0" smtClean="0"/>
              <a:t> ايجابيته </a:t>
            </a:r>
            <a:r>
              <a:rPr lang="ar-SA" sz="2000" dirty="0" err="1" smtClean="0"/>
              <a:t>و</a:t>
            </a:r>
            <a:r>
              <a:rPr lang="ar-SA" sz="2000" dirty="0" smtClean="0"/>
              <a:t> سلبياته </a:t>
            </a:r>
            <a:endParaRPr lang="fr-FR" sz="2000" dirty="0" smtClean="0"/>
          </a:p>
          <a:p>
            <a:pPr algn="r" rtl="1">
              <a:buNone/>
            </a:pPr>
            <a:r>
              <a:rPr lang="ar-SA" sz="2000" dirty="0" smtClean="0"/>
              <a:t>التضاريس: نحدد المكونات التضاريسية من جبال هضاب أودية </a:t>
            </a:r>
            <a:r>
              <a:rPr lang="ar-SA" sz="2000" dirty="0" err="1" smtClean="0"/>
              <a:t>و</a:t>
            </a:r>
            <a:r>
              <a:rPr lang="ar-SA" sz="2000" dirty="0" smtClean="0"/>
              <a:t> سهول </a:t>
            </a:r>
            <a:r>
              <a:rPr lang="ar-SA" sz="2000" dirty="0" err="1" smtClean="0"/>
              <a:t>و</a:t>
            </a:r>
            <a:r>
              <a:rPr lang="ar-SA" sz="2000" dirty="0" smtClean="0"/>
              <a:t> يحدد فيها ارتفاعاتها حد ودها اتجاهاتها ......</a:t>
            </a:r>
            <a:endParaRPr lang="fr-FR" sz="2000" dirty="0" smtClean="0"/>
          </a:p>
          <a:p>
            <a:pPr algn="r" rtl="1">
              <a:buNone/>
            </a:pPr>
            <a:r>
              <a:rPr lang="ar-SA" sz="2000" dirty="0" smtClean="0"/>
              <a:t>التركيب الجيولوجي: يدرس في هذه النقطة الطبقات الجيولوجية مكوناتها سمكها ميلها صلابتها انكساراتها </a:t>
            </a:r>
            <a:r>
              <a:rPr lang="ar-SA" sz="2000" dirty="0" err="1" smtClean="0"/>
              <a:t>ان</a:t>
            </a:r>
            <a:r>
              <a:rPr lang="ar-SA" sz="2000" dirty="0" smtClean="0"/>
              <a:t> وجدت خصائصها المعدنية ......</a:t>
            </a:r>
            <a:endParaRPr lang="fr-FR" sz="2000" dirty="0" smtClean="0"/>
          </a:p>
          <a:p>
            <a:pPr algn="r" rtl="1">
              <a:buNone/>
            </a:pPr>
            <a:r>
              <a:rPr lang="ar-SA" sz="2000" dirty="0" smtClean="0"/>
              <a:t>التربة</a:t>
            </a:r>
            <a:endParaRPr lang="fr-FR" sz="2000" dirty="0" smtClean="0"/>
          </a:p>
          <a:p>
            <a:pPr algn="r" rtl="1">
              <a:buNone/>
            </a:pPr>
            <a:r>
              <a:rPr lang="ar-SA" sz="2000" dirty="0" smtClean="0"/>
              <a:t>الغطاء النباتي</a:t>
            </a:r>
            <a:endParaRPr lang="fr-FR" sz="2000" dirty="0" smtClean="0"/>
          </a:p>
          <a:p>
            <a:pPr algn="r" rtl="1">
              <a:buNone/>
            </a:pPr>
            <a:r>
              <a:rPr lang="ar-SA" sz="2000" dirty="0" smtClean="0"/>
              <a:t>المناخ: يتم دراسة عناصر المناخ المتمثلة في: التساقط أي كمية الأمطار الرطوبة الثلج البرد التي يتلقاها الإقليم في فترة زمنية معينة الحرارة الرياح.</a:t>
            </a:r>
            <a:endParaRPr lang="fr-FR" sz="2000" dirty="0" smtClean="0"/>
          </a:p>
          <a:p>
            <a:pPr algn="r">
              <a:buNone/>
            </a:pPr>
            <a:r>
              <a:rPr lang="ar-SA" sz="2000" dirty="0" smtClean="0"/>
              <a:t>الدراسة الطبوغرافية: </a:t>
            </a:r>
            <a:r>
              <a:rPr lang="ar-SA" sz="2000" dirty="0" err="1" smtClean="0"/>
              <a:t>و</a:t>
            </a:r>
            <a:r>
              <a:rPr lang="ar-SA" sz="2000" dirty="0" smtClean="0"/>
              <a:t> فيها يتناول الباحث مختلف مظاهر السطح</a:t>
            </a:r>
            <a:r>
              <a:rPr lang="ar-SA" sz="2400" dirty="0" smtClean="0"/>
              <a:t>.</a:t>
            </a:r>
            <a:endParaRPr lang="fr-FR" sz="2100" b="1" cap="all" dirty="0" smtClean="0">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2300" b="1" dirty="0" smtClean="0">
                <a:latin typeface="Courier New" pitchFamily="49" charset="0"/>
                <a:cs typeface="Courier New" pitchFamily="49" charset="0"/>
              </a:rPr>
              <a:t>مصطلحات</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و</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 مفاهيم</a:t>
            </a:r>
            <a:r>
              <a:rPr lang="fr-FR" dirty="0" smtClean="0"/>
              <a:t/>
            </a:r>
            <a:br>
              <a:rPr lang="fr-FR" dirty="0" smtClean="0"/>
            </a:br>
            <a:endParaRPr lang="fr-FR" dirty="0"/>
          </a:p>
        </p:txBody>
      </p:sp>
      <p:sp>
        <p:nvSpPr>
          <p:cNvPr id="3" name="Espace réservé du contenu 2"/>
          <p:cNvSpPr>
            <a:spLocks noGrp="1"/>
          </p:cNvSpPr>
          <p:nvPr>
            <p:ph idx="1"/>
          </p:nvPr>
        </p:nvSpPr>
        <p:spPr>
          <a:xfrm>
            <a:off x="5291932" y="1455723"/>
            <a:ext cx="5051996" cy="5241938"/>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fontScale="92500" lnSpcReduction="20000"/>
          </a:bodyPr>
          <a:lstStyle/>
          <a:p>
            <a:pPr algn="r" rtl="1">
              <a:buNone/>
            </a:pPr>
            <a:endParaRPr lang="fr-FR" sz="1600" cap="all" dirty="0" smtClean="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endParaRPr>
          </a:p>
          <a:p>
            <a:pPr algn="r" rtl="1">
              <a:buNone/>
            </a:pPr>
            <a:r>
              <a:rPr lang="ar-SA" sz="1600" cap="all" dirty="0" smtClean="0">
                <a:effectLst>
                  <a:reflection blurRad="12700" stA="48000" endA="300" endPos="55000" dir="5400000" sy="-90000" algn="bl" rotWithShape="0"/>
                </a:effectLst>
                <a:latin typeface="Times New Roman" pitchFamily="18" charset="0"/>
                <a:ea typeface="+mj-ea"/>
                <a:cs typeface="Times New Roman" pitchFamily="18" charset="0"/>
              </a:rPr>
              <a:t> </a:t>
            </a:r>
            <a:r>
              <a:rPr lang="ar-SA" sz="1600" dirty="0" smtClean="0"/>
              <a:t>المرحلة الثانية: الدراسة </a:t>
            </a:r>
            <a:r>
              <a:rPr lang="ar-SA" sz="1600" dirty="0" err="1" smtClean="0"/>
              <a:t>السوسيواقتصادية</a:t>
            </a:r>
            <a:r>
              <a:rPr lang="fr-FR" sz="1600" dirty="0" smtClean="0"/>
              <a:t>  </a:t>
            </a:r>
            <a:r>
              <a:rPr lang="ar-DZ" sz="1600" dirty="0" smtClean="0"/>
              <a:t> -حركة السكان-</a:t>
            </a:r>
            <a:endParaRPr lang="fr-FR" sz="1600" dirty="0" smtClean="0"/>
          </a:p>
          <a:p>
            <a:pPr algn="r" rtl="1">
              <a:buNone/>
            </a:pPr>
            <a:r>
              <a:rPr lang="ar-DZ" sz="1600" dirty="0" smtClean="0"/>
              <a:t>تعتبر حركة السكان أحد المفاهيم الأساسية في علم الإحصاء الذي يهتم بالسكان </a:t>
            </a:r>
            <a:r>
              <a:rPr lang="ar-DZ" sz="1600" dirty="0" err="1" smtClean="0"/>
              <a:t>و</a:t>
            </a:r>
            <a:r>
              <a:rPr lang="ar-DZ" sz="1600" dirty="0" smtClean="0"/>
              <a:t> النمو </a:t>
            </a:r>
            <a:r>
              <a:rPr lang="ar-DZ" sz="1600" dirty="0" err="1" smtClean="0"/>
              <a:t>الديمغرافي</a:t>
            </a:r>
            <a:r>
              <a:rPr lang="ar-DZ" sz="1600" dirty="0" smtClean="0"/>
              <a:t>  الذي يهتم هو بدوره بالتغيرات الكمية </a:t>
            </a:r>
            <a:r>
              <a:rPr lang="ar-DZ" sz="1600" dirty="0" err="1" smtClean="0"/>
              <a:t>و</a:t>
            </a:r>
            <a:r>
              <a:rPr lang="ar-DZ" sz="1600" dirty="0" smtClean="0"/>
              <a:t> الكيفية التي تحدث في مجتمع ما خلال فترة زمنية محددة ويعبر عن هذه الظاهرة بنمو </a:t>
            </a:r>
            <a:r>
              <a:rPr lang="ar-DZ" sz="1600" dirty="0" err="1" smtClean="0"/>
              <a:t>و</a:t>
            </a:r>
            <a:r>
              <a:rPr lang="ar-DZ" sz="1600" dirty="0" smtClean="0"/>
              <a:t> تطور عدد السكان.</a:t>
            </a:r>
            <a:endParaRPr lang="fr-FR" sz="1600" dirty="0" smtClean="0"/>
          </a:p>
          <a:p>
            <a:pPr algn="r" rtl="1">
              <a:buNone/>
            </a:pPr>
            <a:r>
              <a:rPr lang="ar-DZ" sz="1600" dirty="0" smtClean="0"/>
              <a:t>حركة السكان وعلاقتها بالتنمية الاقتصادية:هناك ارتباط قوي بين حركة السكان </a:t>
            </a:r>
            <a:r>
              <a:rPr lang="ar-DZ" sz="1600" dirty="0" err="1" smtClean="0"/>
              <a:t>و</a:t>
            </a:r>
            <a:r>
              <a:rPr lang="ar-DZ" sz="1600" dirty="0" smtClean="0"/>
              <a:t> التنمية الاقتصادية حيث نجد أن نمو السكان خاصة في دول العالم الثالث له أثر كبير على الموارد الاقتصادية </a:t>
            </a:r>
            <a:r>
              <a:rPr lang="ar-DZ" sz="1600" dirty="0" err="1" smtClean="0"/>
              <a:t>و</a:t>
            </a:r>
            <a:r>
              <a:rPr lang="ar-DZ" sz="1600" dirty="0" smtClean="0"/>
              <a:t> الموارد الاستهلاكية </a:t>
            </a:r>
            <a:r>
              <a:rPr lang="ar-DZ" sz="1600" dirty="0" err="1" smtClean="0"/>
              <a:t>و</a:t>
            </a:r>
            <a:r>
              <a:rPr lang="ar-DZ" sz="1600" dirty="0" smtClean="0"/>
              <a:t> بالتالي التأثير على الدخل الفردي </a:t>
            </a:r>
            <a:r>
              <a:rPr lang="ar-DZ" sz="1600" dirty="0" err="1" smtClean="0"/>
              <a:t>و</a:t>
            </a:r>
            <a:r>
              <a:rPr lang="ar-DZ" sz="1600" dirty="0" smtClean="0"/>
              <a:t> الادخار </a:t>
            </a:r>
            <a:r>
              <a:rPr lang="ar-DZ" sz="1600" dirty="0" err="1" smtClean="0"/>
              <a:t>و</a:t>
            </a:r>
            <a:r>
              <a:rPr lang="ar-DZ" sz="1600" dirty="0" smtClean="0"/>
              <a:t> الاستهلاك، وذلك لكون النمو يؤثر على على تكوين رأس المال الذي يعتبر أساس التنمية الاقتصادية ، وبما أن التنمية تعتمد على المدخر النقدي فإنها مرتبطة بما يلي: انخفاض الدخل يؤدي إلى انخفاض في القدرة الشرائية </a:t>
            </a:r>
            <a:r>
              <a:rPr lang="ar-DZ" sz="1600" dirty="0" err="1" smtClean="0"/>
              <a:t>و</a:t>
            </a:r>
            <a:r>
              <a:rPr lang="ar-DZ" sz="1600" dirty="0" smtClean="0"/>
              <a:t> هذا يؤدي إلى انخفاض في تكوين رأس المال </a:t>
            </a:r>
            <a:r>
              <a:rPr lang="ar-DZ" sz="1600" dirty="0" err="1" smtClean="0"/>
              <a:t>و</a:t>
            </a:r>
            <a:r>
              <a:rPr lang="ar-DZ" sz="1600" dirty="0" smtClean="0"/>
              <a:t> الذي بدوره يؤدي إلى عدم التنمية </a:t>
            </a:r>
            <a:r>
              <a:rPr lang="ar-DZ" sz="1600" dirty="0" err="1" smtClean="0"/>
              <a:t>و</a:t>
            </a:r>
            <a:r>
              <a:rPr lang="ar-DZ" sz="1600" dirty="0" smtClean="0"/>
              <a:t> بالتالي الفقر. ما أن عدم الادخار يؤدي إلى ضعف رأس المال معني ذلك عدم وجود استثمار يؤدي انخفاض الإنتاج كل هدا يؤدي إلى التخلف </a:t>
            </a:r>
            <a:r>
              <a:rPr lang="ar-DZ" sz="1600" dirty="0" err="1" smtClean="0"/>
              <a:t>و</a:t>
            </a:r>
            <a:r>
              <a:rPr lang="ar-DZ" sz="1600" dirty="0" smtClean="0"/>
              <a:t> الفقر.</a:t>
            </a:r>
            <a:endParaRPr lang="fr-FR" sz="1600" dirty="0" smtClean="0"/>
          </a:p>
          <a:p>
            <a:pPr algn="r" rtl="1">
              <a:buNone/>
            </a:pPr>
            <a:r>
              <a:rPr lang="ar-DZ" sz="1600" dirty="0" smtClean="0"/>
              <a:t>حركة السكان تعتمد في الدراسة على عدد السكان في فترات إحصائية ، دراسة التغير السكاني ،معدل النمو ،الهجرة،التركيب العمري </a:t>
            </a:r>
            <a:r>
              <a:rPr lang="ar-DZ" sz="1600" dirty="0" err="1" smtClean="0"/>
              <a:t>و</a:t>
            </a:r>
            <a:r>
              <a:rPr lang="ar-DZ" sz="1600" dirty="0" smtClean="0"/>
              <a:t> النوعي،توزيع السكان ، التركيب الاقتصادي للسكان.........</a:t>
            </a:r>
            <a:endParaRPr lang="fr-FR" sz="1600" dirty="0" smtClean="0"/>
          </a:p>
          <a:p>
            <a:pPr algn="r" rtl="1">
              <a:buNone/>
            </a:pPr>
            <a:endParaRPr lang="fr-FR" sz="1600" cap="all" dirty="0" smtClean="0">
              <a:effectLst>
                <a:reflection blurRad="12700" stA="48000" endA="300" endPos="55000" dir="5400000" sy="-90000" algn="bl" rotWithShape="0"/>
              </a:effectLst>
              <a:latin typeface="Times New Roman" pitchFamily="18" charset="0"/>
              <a:ea typeface="+mj-ea"/>
              <a:cs typeface="Times New Roman" pitchFamily="18" charset="0"/>
            </a:endParaRPr>
          </a:p>
          <a:p>
            <a:pPr algn="r" rtl="1">
              <a:buNone/>
            </a:pPr>
            <a:r>
              <a:rPr lang="ar-SA" sz="1600" cap="all" dirty="0" smtClean="0">
                <a:effectLst>
                  <a:reflection blurRad="12700" stA="48000" endA="300" endPos="55000" dir="5400000" sy="-90000" algn="bl" rotWithShape="0"/>
                </a:effectLst>
                <a:latin typeface="Courier New" pitchFamily="49" charset="0"/>
                <a:ea typeface="+mj-ea"/>
                <a:cs typeface="Courier New" pitchFamily="49" charset="0"/>
              </a:rPr>
              <a:t> </a:t>
            </a:r>
            <a:r>
              <a:rPr lang="ar-SA" sz="1600" dirty="0" smtClean="0"/>
              <a:t> </a:t>
            </a:r>
            <a:endParaRPr lang="fr-FR" sz="1600" dirty="0" smtClean="0"/>
          </a:p>
          <a:p>
            <a:pPr algn="r">
              <a:buNone/>
            </a:pPr>
            <a:endParaRPr lang="fr-FR" sz="1600" dirty="0"/>
          </a:p>
        </p:txBody>
      </p:sp>
      <p:sp>
        <p:nvSpPr>
          <p:cNvPr id="5" name="Titre 1"/>
          <p:cNvSpPr txBox="1">
            <a:spLocks/>
          </p:cNvSpPr>
          <p:nvPr/>
        </p:nvSpPr>
        <p:spPr>
          <a:xfrm>
            <a:off x="522050" y="0"/>
            <a:ext cx="9918938" cy="844797"/>
          </a:xfrm>
          <a:prstGeom prst="rect">
            <a:avLst/>
          </a:prstGeom>
        </p:spPr>
        <p:txBody>
          <a:bodyPr vert="horz" anchor="ctr">
            <a:normAutofit fontScale="45000" lnSpcReduction="20000"/>
          </a:bodyPr>
          <a:lstStyle/>
          <a:p>
            <a:pPr algn="r" defTabSz="914400" rtl="1">
              <a:spcBef>
                <a:spcPct val="0"/>
              </a:spcBef>
            </a:pPr>
            <a:r>
              <a:rPr lang="fr-FR" sz="2400" b="1" cap="all" dirty="0" smtClean="0">
                <a:effectLst>
                  <a:reflection blurRad="12700" stA="48000" endA="300" endPos="55000" dir="5400000" sy="-90000" algn="bl" rotWithShape="0"/>
                </a:effectLst>
                <a:latin typeface="Courier New" pitchFamily="49" charset="0"/>
                <a:cs typeface="Courier New" pitchFamily="49" charset="0"/>
              </a:rPr>
              <a:t>.</a:t>
            </a:r>
            <a:r>
              <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1.I</a:t>
            </a:r>
            <a:r>
              <a:rPr lang="ar-DZ"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مدخل عام للتهيئة.</a:t>
            </a:r>
            <a:endPar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r>
            <a:b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fr-FR"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2300" b="1" dirty="0" smtClean="0">
                <a:latin typeface="Courier New" pitchFamily="49" charset="0"/>
                <a:cs typeface="Courier New" pitchFamily="49" charset="0"/>
              </a:rPr>
              <a:t>مصطلحات</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و</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 مفاهيم</a:t>
            </a:r>
            <a:r>
              <a:rPr lang="fr-FR" dirty="0" smtClean="0"/>
              <a:t/>
            </a:r>
            <a:br>
              <a:rPr lang="fr-FR" dirty="0" smtClean="0"/>
            </a:br>
            <a:endParaRPr lang="fr-FR" dirty="0"/>
          </a:p>
        </p:txBody>
      </p:sp>
      <p:sp>
        <p:nvSpPr>
          <p:cNvPr id="3" name="Espace réservé du contenu 2"/>
          <p:cNvSpPr>
            <a:spLocks noGrp="1"/>
          </p:cNvSpPr>
          <p:nvPr>
            <p:ph idx="1"/>
          </p:nvPr>
        </p:nvSpPr>
        <p:spPr>
          <a:xfrm>
            <a:off x="577024" y="1169971"/>
            <a:ext cx="9787006" cy="5527690"/>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Autofit/>
          </a:bodyPr>
          <a:lstStyle/>
          <a:p>
            <a:pPr algn="r" rtl="1">
              <a:buNone/>
            </a:pPr>
            <a:r>
              <a:rPr lang="ar-DZ" sz="1400" dirty="0" smtClean="0"/>
              <a:t>- دراسة استعمالات أرض الإقليم</a:t>
            </a:r>
            <a:endParaRPr lang="fr-FR" sz="1400" dirty="0" smtClean="0"/>
          </a:p>
          <a:p>
            <a:pPr algn="r" rtl="1">
              <a:buNone/>
            </a:pPr>
            <a:r>
              <a:rPr lang="ar-SA" sz="1400" dirty="0" smtClean="0"/>
              <a:t>بالنسبة إلى هذه المرحلة نتطرق إلى دراسة تفصيلية لمكونات الإقليم </a:t>
            </a:r>
            <a:r>
              <a:rPr lang="ar-SA" sz="1400" dirty="0" err="1" smtClean="0"/>
              <a:t>و</a:t>
            </a:r>
            <a:r>
              <a:rPr lang="ar-SA" sz="1400" dirty="0" smtClean="0"/>
              <a:t> تحديد الوظائف المقامة على الأرض بمعنى تحليل واقع أرض الإقليم. وهنا يجب التطرق إلى ما يلي:</a:t>
            </a:r>
            <a:endParaRPr lang="fr-FR" sz="1400" dirty="0" smtClean="0"/>
          </a:p>
          <a:p>
            <a:pPr algn="r" rtl="1">
              <a:buNone/>
            </a:pPr>
            <a:r>
              <a:rPr lang="ar-SA" sz="1400" dirty="0" smtClean="0"/>
              <a:t>التقسيمات الإدارية: عمدت السلطة إلى تقسيم الإقليم إلى وحدات إدارية حتى تتمكن من السيطرة في التسيير على كل الإقليم </a:t>
            </a:r>
            <a:r>
              <a:rPr lang="ar-SA" sz="1400" dirty="0" err="1" smtClean="0"/>
              <a:t>و</a:t>
            </a:r>
            <a:r>
              <a:rPr lang="ar-SA" sz="1400" dirty="0" smtClean="0"/>
              <a:t> تتمكن من التوزيع </a:t>
            </a:r>
            <a:r>
              <a:rPr lang="ar-SA" sz="1400" dirty="0" err="1" smtClean="0"/>
              <a:t>و</a:t>
            </a:r>
            <a:r>
              <a:rPr lang="ar-SA" sz="1400" dirty="0" smtClean="0"/>
              <a:t> التنظيم الأمثل لمواردها </a:t>
            </a:r>
            <a:r>
              <a:rPr lang="ar-SA" sz="1400" dirty="0" err="1" smtClean="0"/>
              <a:t>و</a:t>
            </a:r>
            <a:r>
              <a:rPr lang="ar-SA" sz="1400" dirty="0" smtClean="0"/>
              <a:t> هذه التقسيمات هي الولاية، الدائرة ، البلدية </a:t>
            </a:r>
            <a:r>
              <a:rPr lang="ar-SA" sz="1400" dirty="0" err="1" smtClean="0"/>
              <a:t>و</a:t>
            </a:r>
            <a:r>
              <a:rPr lang="ar-SA" sz="1400" dirty="0" smtClean="0"/>
              <a:t> تختلف هذه التقسيمات من بلد إلى آخر حسب سياسة كل دولة.</a:t>
            </a:r>
            <a:endParaRPr lang="fr-FR" sz="1400" dirty="0" smtClean="0"/>
          </a:p>
          <a:p>
            <a:pPr algn="r" rtl="1">
              <a:buNone/>
            </a:pPr>
            <a:r>
              <a:rPr lang="ar-SA" sz="1400" dirty="0" smtClean="0"/>
              <a:t>مراكز السكن: </a:t>
            </a:r>
            <a:r>
              <a:rPr lang="ar-SA" sz="1400" dirty="0" err="1" smtClean="0"/>
              <a:t>و</a:t>
            </a:r>
            <a:r>
              <a:rPr lang="ar-SA" sz="1400" dirty="0" smtClean="0"/>
              <a:t> نقصد </a:t>
            </a:r>
            <a:r>
              <a:rPr lang="ar-SA" sz="1400" dirty="0" err="1" smtClean="0"/>
              <a:t>بها</a:t>
            </a:r>
            <a:r>
              <a:rPr lang="ar-SA" sz="1400" dirty="0" smtClean="0"/>
              <a:t> النقاط التي يتواجد </a:t>
            </a:r>
            <a:r>
              <a:rPr lang="ar-SA" sz="1400" dirty="0" err="1" smtClean="0"/>
              <a:t>بها</a:t>
            </a:r>
            <a:r>
              <a:rPr lang="ar-SA" sz="1400" dirty="0" smtClean="0"/>
              <a:t> السكان </a:t>
            </a:r>
            <a:r>
              <a:rPr lang="ar-SA" sz="1400" dirty="0" err="1" smtClean="0"/>
              <a:t>و</a:t>
            </a:r>
            <a:r>
              <a:rPr lang="ar-SA" sz="1400" dirty="0" smtClean="0"/>
              <a:t> هنا يمكن التمييز بين نوعين الأول ريفي يمتد من السكن المنفرد </a:t>
            </a:r>
            <a:r>
              <a:rPr lang="ar-SA" sz="1400" dirty="0" err="1" smtClean="0"/>
              <a:t>و</a:t>
            </a:r>
            <a:r>
              <a:rPr lang="ar-SA" sz="1400" dirty="0" smtClean="0"/>
              <a:t> الذي يمثل أدنى نقطة للتجمع إلى مجموعة من السكنات المتقاربة </a:t>
            </a:r>
            <a:r>
              <a:rPr lang="ar-SA" sz="1400" dirty="0" err="1" smtClean="0"/>
              <a:t>و</a:t>
            </a:r>
            <a:r>
              <a:rPr lang="ar-SA" sz="1400" dirty="0" smtClean="0"/>
              <a:t> المشكلة قرية </a:t>
            </a:r>
            <a:r>
              <a:rPr lang="ar-SA" sz="1400" dirty="0" err="1" smtClean="0"/>
              <a:t>و</a:t>
            </a:r>
            <a:r>
              <a:rPr lang="ar-SA" sz="1400" dirty="0" smtClean="0"/>
              <a:t> من بين خصائص هذا النوع هو تباعد السكنات عن بعضها البعض مفصولة في غالب الأحيان بحدائق مزارع بساتين </a:t>
            </a:r>
            <a:r>
              <a:rPr lang="ar-SA" sz="1400" dirty="0" err="1" smtClean="0"/>
              <a:t>بها</a:t>
            </a:r>
            <a:r>
              <a:rPr lang="ar-SA" sz="1400" dirty="0" smtClean="0"/>
              <a:t> مخازن للأعلاف </a:t>
            </a:r>
            <a:r>
              <a:rPr lang="ar-SA" sz="1400" dirty="0" err="1" smtClean="0"/>
              <a:t>و</a:t>
            </a:r>
            <a:r>
              <a:rPr lang="ar-SA" sz="1400" dirty="0" smtClean="0"/>
              <a:t> إسطبلات مدرسة مسجد ، كما تختلف هذه القرى عن بعضها البعض حسب موقعها الجغرافي </a:t>
            </a:r>
            <a:r>
              <a:rPr lang="ar-SA" sz="1400" dirty="0" err="1" smtClean="0"/>
              <a:t>و</a:t>
            </a:r>
            <a:r>
              <a:rPr lang="ar-SA" sz="1400" dirty="0" smtClean="0"/>
              <a:t> خصائصها الطبيعية . أما النوع الثاني فهو التجمع الحضري </a:t>
            </a:r>
            <a:r>
              <a:rPr lang="ar-SA" sz="1400" dirty="0" err="1" smtClean="0"/>
              <a:t>و</a:t>
            </a:r>
            <a:r>
              <a:rPr lang="ar-SA" sz="1400" dirty="0" smtClean="0"/>
              <a:t> الذي يمثل التجمع الحضري أو ما يسمى بالمدينة </a:t>
            </a:r>
            <a:r>
              <a:rPr lang="ar-SA" sz="1400" dirty="0" err="1" smtClean="0"/>
              <a:t>و</a:t>
            </a:r>
            <a:r>
              <a:rPr lang="ar-SA" sz="1400" dirty="0" smtClean="0"/>
              <a:t> تختلف هذه الأخيرة حسب الحجم  من مدن صغري إلى أكبر تجمع الذي يظم مجموعة المدن أو ما يسمى بالمدائن </a:t>
            </a:r>
            <a:r>
              <a:rPr lang="ar-SA" sz="1400" dirty="0" err="1" smtClean="0"/>
              <a:t>و</a:t>
            </a:r>
            <a:r>
              <a:rPr lang="ar-SA" sz="1400" dirty="0" smtClean="0"/>
              <a:t> الذي يمثل أكبر صفة للتجمع ،كما تختلف هي الأخرى عن بعضها البعض من حيث الحجم الوظيفة الموقع الخصائص.... وينحصر بين هذين النوعين أشكال مختلفة من التجمعات حضرية شبه حضرية شبه ريفية ريفية وعليه يتم تحيد كل نوع ومعرفة كل الخصائص مع حصر المسافات الفاصلة بينها لمعرفة درجة التركز </a:t>
            </a:r>
            <a:r>
              <a:rPr lang="ar-SA" sz="1400" dirty="0" err="1" smtClean="0"/>
              <a:t>و</a:t>
            </a:r>
            <a:r>
              <a:rPr lang="ar-SA" sz="1400" dirty="0" smtClean="0"/>
              <a:t> التبعثر.......</a:t>
            </a:r>
            <a:endParaRPr lang="fr-FR" sz="1400" dirty="0" smtClean="0"/>
          </a:p>
          <a:p>
            <a:pPr algn="r">
              <a:buNone/>
            </a:pPr>
            <a:endParaRPr lang="fr-FR" sz="1400" dirty="0"/>
          </a:p>
        </p:txBody>
      </p:sp>
      <p:sp>
        <p:nvSpPr>
          <p:cNvPr id="5" name="Titre 1"/>
          <p:cNvSpPr txBox="1">
            <a:spLocks/>
          </p:cNvSpPr>
          <p:nvPr/>
        </p:nvSpPr>
        <p:spPr>
          <a:xfrm>
            <a:off x="522050" y="0"/>
            <a:ext cx="9918938" cy="844797"/>
          </a:xfrm>
          <a:prstGeom prst="rect">
            <a:avLst/>
          </a:prstGeom>
        </p:spPr>
        <p:txBody>
          <a:bodyPr vert="horz" anchor="ctr">
            <a:normAutofit fontScale="45000" lnSpcReduction="20000"/>
          </a:bodyPr>
          <a:lstStyle/>
          <a:p>
            <a:pPr algn="r" defTabSz="914400" rtl="1">
              <a:spcBef>
                <a:spcPct val="0"/>
              </a:spcBef>
            </a:pPr>
            <a:r>
              <a:rPr lang="fr-FR" sz="2400" b="1" cap="all" dirty="0" smtClean="0">
                <a:effectLst>
                  <a:reflection blurRad="12700" stA="48000" endA="300" endPos="55000" dir="5400000" sy="-90000" algn="bl" rotWithShape="0"/>
                </a:effectLst>
                <a:latin typeface="Courier New" pitchFamily="49" charset="0"/>
                <a:cs typeface="Courier New" pitchFamily="49" charset="0"/>
              </a:rPr>
              <a:t>.</a:t>
            </a:r>
            <a:r>
              <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1.I</a:t>
            </a:r>
            <a:r>
              <a:rPr lang="ar-DZ"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مدخل عام للتهيئة.</a:t>
            </a:r>
            <a:endPar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r>
            <a:b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fr-FR"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834" y="241277"/>
            <a:ext cx="10001320" cy="6456384"/>
          </a:xfrm>
          <a:solidFill>
            <a:schemeClr val="bg1">
              <a:lumMod val="95000"/>
            </a:schemeClr>
          </a:solidFill>
          <a:ln w="31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a:normAutofit/>
          </a:bodyPr>
          <a:lstStyle/>
          <a:p>
            <a:pPr algn="r" rtl="1">
              <a:buNone/>
            </a:pPr>
            <a:r>
              <a:rPr lang="ar-SA" sz="1400" dirty="0" smtClean="0"/>
              <a:t>الاستعمال الزراعي:</a:t>
            </a:r>
            <a:r>
              <a:rPr lang="ar-DZ" sz="1400" dirty="0" smtClean="0"/>
              <a:t>تنحصر الأهمية الاقتصادية للأراضي الزراعية بوصفها المصدر الأساسي للغذاء </a:t>
            </a:r>
            <a:r>
              <a:rPr lang="ar-DZ" sz="1400" dirty="0" err="1" smtClean="0"/>
              <a:t>و</a:t>
            </a:r>
            <a:r>
              <a:rPr lang="ar-DZ" sz="1400" dirty="0" smtClean="0"/>
              <a:t> عليه يتوجب على الباحث تحديدها حصرها تصنيفها ترتيبها حسب المساحة الأهمية المردود الزراعي كمية الإنتاج </a:t>
            </a:r>
            <a:r>
              <a:rPr lang="ar-DZ" sz="1400" dirty="0" err="1" smtClean="0"/>
              <a:t>و</a:t>
            </a:r>
            <a:r>
              <a:rPr lang="ar-DZ" sz="1400" dirty="0" smtClean="0"/>
              <a:t> نوع المحصول والوسائل المستعملة في السقي الزرع الإنتاج </a:t>
            </a:r>
            <a:r>
              <a:rPr lang="ar-DZ" sz="1400" dirty="0" err="1" smtClean="0"/>
              <a:t>و</a:t>
            </a:r>
            <a:r>
              <a:rPr lang="ar-DZ" sz="1400" dirty="0" smtClean="0"/>
              <a:t> غيرها </a:t>
            </a:r>
            <a:r>
              <a:rPr lang="ar-DZ" sz="1400" dirty="0" err="1" smtClean="0"/>
              <a:t>و</a:t>
            </a:r>
            <a:r>
              <a:rPr lang="ar-DZ" sz="1400" dirty="0" smtClean="0"/>
              <a:t> هذا من أجل حمايتها </a:t>
            </a:r>
            <a:r>
              <a:rPr lang="ar-DZ" sz="1400" dirty="0" err="1" smtClean="0"/>
              <a:t>و</a:t>
            </a:r>
            <a:r>
              <a:rPr lang="ar-DZ" sz="1400" dirty="0" smtClean="0"/>
              <a:t> تحسين متوسطها </a:t>
            </a:r>
            <a:r>
              <a:rPr lang="ar-DZ" sz="1400" dirty="0" err="1" smtClean="0"/>
              <a:t>و</a:t>
            </a:r>
            <a:r>
              <a:rPr lang="ar-DZ" sz="1400" dirty="0" smtClean="0"/>
              <a:t> استصلاح القابل منها للاستصلاح قصد الزيادة في مساحة المساحات الزراعية، كما يتم تحديد المساحات </a:t>
            </a:r>
            <a:r>
              <a:rPr lang="ar-DZ" sz="1400" dirty="0" err="1" smtClean="0"/>
              <a:t>الغابية</a:t>
            </a:r>
            <a:r>
              <a:rPr lang="ar-DZ" sz="1400" dirty="0" smtClean="0"/>
              <a:t>، المناطق المحمية، الحظائر الوطنية.....</a:t>
            </a:r>
            <a:endParaRPr lang="fr-FR" sz="1400" dirty="0" smtClean="0"/>
          </a:p>
          <a:p>
            <a:pPr algn="r" rtl="1">
              <a:buNone/>
            </a:pPr>
            <a:r>
              <a:rPr lang="ar-DZ" sz="1400" dirty="0" smtClean="0"/>
              <a:t>شبكة الري والصرف: إن ظهور أي تجمع سكاني أو نشاط زراعي أو غطاء نباتي يعتمد أساسا على توفر المصدر المائي: أمطار أودية، سدود، أحواض مائي أبار أو أحواض جوفية لذا فعل الباحث تحديد هذه المصادر،كمية الماء الموجودة، </a:t>
            </a:r>
            <a:r>
              <a:rPr lang="ar-DZ" sz="1400" dirty="0" err="1" smtClean="0"/>
              <a:t>صبيبها</a:t>
            </a:r>
            <a:r>
              <a:rPr lang="ar-DZ" sz="1400" dirty="0" smtClean="0"/>
              <a:t>، اتجاهها،سرعتها، نوعيتها..........الخ. مع تحديد نوعية الشبكة التي تنقل </a:t>
            </a:r>
            <a:r>
              <a:rPr lang="ar-DZ" sz="1400" dirty="0" err="1" smtClean="0"/>
              <a:t>بها</a:t>
            </a:r>
            <a:r>
              <a:rPr lang="ar-DZ" sz="1400" dirty="0" smtClean="0"/>
              <a:t> المياه إلى المزارع أو المدن أطوالها أقطارها سعتها اتجاهها خزاناتها.......</a:t>
            </a:r>
            <a:endParaRPr lang="fr-FR" sz="1400" dirty="0" smtClean="0"/>
          </a:p>
          <a:p>
            <a:pPr algn="r" rtl="1">
              <a:buNone/>
            </a:pPr>
            <a:r>
              <a:rPr lang="ar-SA" sz="1400" dirty="0" smtClean="0"/>
              <a:t>شبكة الطرق: يتم دراسة شبكة الطرق الموجودة ضمن الإقليم </a:t>
            </a:r>
            <a:r>
              <a:rPr lang="ar-SA" sz="1400" dirty="0" err="1" smtClean="0"/>
              <a:t>و</a:t>
            </a:r>
            <a:r>
              <a:rPr lang="ar-SA" sz="1400" dirty="0" smtClean="0"/>
              <a:t> تصنيفها (الطرق السريعة، الوطنية، </a:t>
            </a:r>
            <a:r>
              <a:rPr lang="ar-SA" sz="1400" dirty="0" err="1" smtClean="0"/>
              <a:t>الولائية</a:t>
            </a:r>
            <a:r>
              <a:rPr lang="ar-SA" sz="1400" dirty="0" smtClean="0"/>
              <a:t>، البلدية، المعبدة، الغير معبدة المسالك الطرق </a:t>
            </a:r>
            <a:r>
              <a:rPr lang="ar-SA" sz="1400" dirty="0" err="1" smtClean="0"/>
              <a:t>الفلاحية</a:t>
            </a:r>
            <a:r>
              <a:rPr lang="ar-SA" sz="1400" dirty="0" smtClean="0"/>
              <a:t>....مع تحديد أطوالها، نقاط الربط، الجسور، السكك الحديدية .........).</a:t>
            </a:r>
            <a:endParaRPr lang="fr-FR" sz="1400" dirty="0" smtClean="0"/>
          </a:p>
          <a:p>
            <a:pPr algn="r" rtl="1">
              <a:buNone/>
            </a:pPr>
            <a:r>
              <a:rPr lang="ar-SA" sz="1400" dirty="0" smtClean="0"/>
              <a:t>و يتم عرض هذه الدراسة التحليلية في تقرير كتابي مرفق بجداول،رسومات بيانية، خرائط، مخططات مع تحديد النتائج المتحصل عليها من خلال الدراسة </a:t>
            </a:r>
            <a:r>
              <a:rPr lang="ar-SA" sz="1400" dirty="0" err="1" smtClean="0"/>
              <a:t>و</a:t>
            </a:r>
            <a:r>
              <a:rPr lang="ar-SA" sz="1400" dirty="0" smtClean="0"/>
              <a:t> التي يبنى عليها مخطط التهيئة.</a:t>
            </a:r>
            <a:endParaRPr lang="fr-FR" sz="1400" dirty="0" smtClean="0"/>
          </a:p>
          <a:p>
            <a:pPr algn="r" rtl="1">
              <a:buNone/>
            </a:pPr>
            <a:r>
              <a:rPr lang="ar-SA" sz="1400" dirty="0" smtClean="0"/>
              <a:t>أما بالنسبة للتهيئة العمرانية تتم الدراسة مثلها مثل الدراسة الإقليمية (الدراسة الطبيعية، الدراسة الاجتماعية </a:t>
            </a:r>
            <a:r>
              <a:rPr lang="ar-SA" sz="1400" dirty="0" err="1" smtClean="0"/>
              <a:t>و</a:t>
            </a:r>
            <a:r>
              <a:rPr lang="ar-SA" sz="1400" dirty="0" smtClean="0"/>
              <a:t> الاقتصادية </a:t>
            </a:r>
            <a:r>
              <a:rPr lang="ar-SA" sz="1400" dirty="0" err="1" smtClean="0"/>
              <a:t>و</a:t>
            </a:r>
            <a:r>
              <a:rPr lang="ar-SA" sz="1400" dirty="0" smtClean="0"/>
              <a:t> دراسة استخدام الأرض ) لكون المدينة جزء لا يتجزأ  من الإقليم </a:t>
            </a:r>
            <a:r>
              <a:rPr lang="ar-SA" sz="1400" dirty="0" err="1" smtClean="0"/>
              <a:t>و</a:t>
            </a:r>
            <a:r>
              <a:rPr lang="ar-SA" sz="1400" dirty="0" smtClean="0"/>
              <a:t> احد مكوناته الأساسية إلا أن الدراسة تكون تفصيلية بالنسبة لدراسة استخدامات الأرض </a:t>
            </a:r>
            <a:r>
              <a:rPr lang="ar-SA" sz="1400" dirty="0" err="1" smtClean="0"/>
              <a:t>و</a:t>
            </a:r>
            <a:r>
              <a:rPr lang="ar-SA" sz="1400" dirty="0" smtClean="0"/>
              <a:t> يتم كذلك التعرض لمراحل تطور المدينة من الماضي إلى الحاضر </a:t>
            </a:r>
            <a:r>
              <a:rPr lang="ar-SA" sz="1400" dirty="0" err="1" smtClean="0"/>
              <a:t>و</a:t>
            </a:r>
            <a:r>
              <a:rPr lang="ar-SA" sz="1400" dirty="0" smtClean="0"/>
              <a:t> توقع مستقبلها </a:t>
            </a:r>
            <a:r>
              <a:rPr lang="ar-SA" sz="1400" dirty="0" err="1" smtClean="0"/>
              <a:t>و</a:t>
            </a:r>
            <a:r>
              <a:rPr lang="ar-SA" sz="1400" dirty="0" smtClean="0"/>
              <a:t> يمكن تلخيص نقاط الدراسة فيما يلي: </a:t>
            </a:r>
            <a:endParaRPr lang="fr-FR" sz="1400" dirty="0" smtClean="0"/>
          </a:p>
          <a:p>
            <a:pPr algn="r" rtl="1">
              <a:buNone/>
            </a:pPr>
            <a:r>
              <a:rPr lang="ar-SA" sz="1400" dirty="0" smtClean="0"/>
              <a:t>الكتلة المبنية - حالة المباني – أسعار الأرض – أرض الفضاء – شبكة الطرق </a:t>
            </a:r>
            <a:r>
              <a:rPr lang="ar-SA" sz="1400" dirty="0" err="1" smtClean="0"/>
              <a:t>و</a:t>
            </a:r>
            <a:r>
              <a:rPr lang="ar-SA" sz="1400" dirty="0" smtClean="0"/>
              <a:t> المرافق العامة</a:t>
            </a:r>
            <a:endParaRPr lang="fr-FR" sz="1400" dirty="0" smtClean="0"/>
          </a:p>
          <a:p>
            <a:pPr algn="r" rtl="1">
              <a:buNone/>
            </a:pPr>
            <a:r>
              <a:rPr lang="ar-SA" sz="1400" dirty="0" smtClean="0"/>
              <a:t>1 – الكتلة المبنية: </a:t>
            </a:r>
            <a:r>
              <a:rPr lang="ar-SA" sz="1400" dirty="0" err="1" smtClean="0"/>
              <a:t>و</a:t>
            </a:r>
            <a:r>
              <a:rPr lang="ar-SA" sz="1400" dirty="0" smtClean="0"/>
              <a:t> تدرس من جانبين الأول يهتم بدراسة التطور </a:t>
            </a:r>
            <a:r>
              <a:rPr lang="ar-SA" sz="1400" dirty="0" err="1" smtClean="0"/>
              <a:t>و</a:t>
            </a:r>
            <a:r>
              <a:rPr lang="ar-SA" sz="1400" dirty="0" smtClean="0"/>
              <a:t> النمو العمراني للمدينة مع الربط بين البنايات </a:t>
            </a:r>
            <a:r>
              <a:rPr lang="ar-SA" sz="1400" dirty="0" err="1" smtClean="0"/>
              <a:t>و</a:t>
            </a:r>
            <a:r>
              <a:rPr lang="ar-SA" sz="1400" dirty="0" smtClean="0"/>
              <a:t> تاريخ إنشائها </a:t>
            </a:r>
            <a:r>
              <a:rPr lang="ar-SA" sz="1400" dirty="0" err="1" smtClean="0"/>
              <a:t>و</a:t>
            </a:r>
            <a:r>
              <a:rPr lang="ar-SA" sz="1400" dirty="0" smtClean="0"/>
              <a:t> مراحل التوسع للمدينة عبر فترات زمنية معينة لكي نتمكن من معرفة محاور التوسع المستقبلي بالعلاقة مع الظروف الطبيعية التي تم دراستها مسبقا </a:t>
            </a:r>
            <a:r>
              <a:rPr lang="ar-SA" sz="1400" dirty="0" err="1" smtClean="0"/>
              <a:t>و</a:t>
            </a:r>
            <a:r>
              <a:rPr lang="ar-SA" sz="1400" dirty="0" smtClean="0"/>
              <a:t> تم فيها تحديد العوائق أما الجانب الثاني تعتمد الدراسة على رصد المباني مع تحديد مساحتها، عدد طابقها، وظيفتها..... وترتكز الدراسة على الخرائط </a:t>
            </a:r>
            <a:r>
              <a:rPr lang="ar-SA" sz="1400" dirty="0" err="1" smtClean="0"/>
              <a:t>و</a:t>
            </a:r>
            <a:r>
              <a:rPr lang="ar-SA" sz="1400" dirty="0" smtClean="0"/>
              <a:t> المخططات مثل </a:t>
            </a:r>
            <a:r>
              <a:rPr lang="fr-FR" sz="1400" dirty="0" smtClean="0"/>
              <a:t>POS</a:t>
            </a:r>
            <a:r>
              <a:rPr lang="ar-DZ" sz="1400" dirty="0" smtClean="0"/>
              <a:t> الذي يحدد طبيعة الاستخدامات التجارية </a:t>
            </a:r>
            <a:r>
              <a:rPr lang="ar-DZ" sz="1400" dirty="0" err="1" smtClean="0"/>
              <a:t>و</a:t>
            </a:r>
            <a:r>
              <a:rPr lang="ar-DZ" sz="1400" dirty="0" smtClean="0"/>
              <a:t> السكنية </a:t>
            </a:r>
            <a:r>
              <a:rPr lang="ar-DZ" sz="1400" dirty="0" err="1" smtClean="0"/>
              <a:t>و</a:t>
            </a:r>
            <a:r>
              <a:rPr lang="ar-DZ" sz="1400" dirty="0" smtClean="0"/>
              <a:t> المختلطة </a:t>
            </a:r>
            <a:r>
              <a:rPr lang="ar-DZ" sz="1400" dirty="0" err="1" smtClean="0"/>
              <a:t>و</a:t>
            </a:r>
            <a:r>
              <a:rPr lang="ar-DZ" sz="1400" dirty="0" smtClean="0"/>
              <a:t> عليه يجب التمييز بين هذه الاستخدامات</a:t>
            </a:r>
            <a:endParaRPr lang="fr-FR" sz="1400" dirty="0" smtClean="0"/>
          </a:p>
          <a:p>
            <a:pPr algn="r" rtl="1">
              <a:buNone/>
            </a:pPr>
            <a:r>
              <a:rPr lang="ar-DZ" sz="1400" dirty="0" smtClean="0"/>
              <a:t>الاستخدام السكني: وتمثل المباني ذات الوظيفة السكنية </a:t>
            </a:r>
            <a:r>
              <a:rPr lang="ar-DZ" sz="1400" dirty="0" err="1" smtClean="0"/>
              <a:t>و</a:t>
            </a:r>
            <a:r>
              <a:rPr lang="ar-DZ" sz="1400" dirty="0" smtClean="0"/>
              <a:t> هي الاستخدام الأكثر بالمدينة </a:t>
            </a:r>
            <a:r>
              <a:rPr lang="ar-DZ" sz="1400" dirty="0" err="1" smtClean="0"/>
              <a:t>و</a:t>
            </a:r>
            <a:r>
              <a:rPr lang="ar-DZ" sz="1400" dirty="0" smtClean="0"/>
              <a:t> هنا نحدد نوعها الفردية </a:t>
            </a:r>
            <a:r>
              <a:rPr lang="ar-DZ" sz="1400" dirty="0" err="1" smtClean="0"/>
              <a:t>و</a:t>
            </a:r>
            <a:r>
              <a:rPr lang="ar-DZ" sz="1400" dirty="0" smtClean="0"/>
              <a:t> الجماعية والنصف جماعية كما نحدد عدد طوابقها </a:t>
            </a:r>
            <a:r>
              <a:rPr lang="ar-DZ" sz="1400" dirty="0" err="1" smtClean="0"/>
              <a:t>و</a:t>
            </a:r>
            <a:r>
              <a:rPr lang="ar-DZ" sz="1400" dirty="0" smtClean="0"/>
              <a:t> عدد الغرف ونحسب معدلات شغل المسكن </a:t>
            </a:r>
            <a:r>
              <a:rPr lang="ar-DZ" sz="1400" dirty="0" err="1" smtClean="0"/>
              <a:t>ة</a:t>
            </a:r>
            <a:r>
              <a:rPr lang="ar-DZ" sz="1400" dirty="0" smtClean="0"/>
              <a:t> معدل شغل الغرف.........</a:t>
            </a:r>
            <a:endParaRPr lang="fr-FR" sz="1400" dirty="0" smtClean="0"/>
          </a:p>
          <a:p>
            <a:pPr algn="r" rtl="1">
              <a:buNone/>
            </a:pPr>
            <a:r>
              <a:rPr lang="ar-DZ" sz="1400" dirty="0" smtClean="0"/>
              <a:t>الاستخدام التجاري: تحديد الأماكن المخصصة للتجارة بنوعيها </a:t>
            </a:r>
            <a:r>
              <a:rPr lang="ar-DZ" sz="1400" dirty="0" err="1" smtClean="0"/>
              <a:t>و</a:t>
            </a:r>
            <a:r>
              <a:rPr lang="ar-DZ" sz="1400" dirty="0" smtClean="0"/>
              <a:t> تحديد مساحتها </a:t>
            </a:r>
            <a:r>
              <a:rPr lang="ar-DZ" sz="1400" dirty="0" err="1" smtClean="0"/>
              <a:t>و</a:t>
            </a:r>
            <a:r>
              <a:rPr lang="ar-DZ" sz="1400" dirty="0" smtClean="0"/>
              <a:t> علاقتها في مجال الخدمة</a:t>
            </a:r>
            <a:endParaRPr lang="fr-FR" sz="1400" dirty="0" smtClean="0"/>
          </a:p>
          <a:p>
            <a:pPr algn="r">
              <a:buNone/>
            </a:pPr>
            <a:endParaRPr lang="fr-FR"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2300" b="1" dirty="0" smtClean="0">
                <a:latin typeface="Courier New" pitchFamily="49" charset="0"/>
                <a:cs typeface="Courier New" pitchFamily="49" charset="0"/>
              </a:rPr>
              <a:t>مصطلحات</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و</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 مفاهيم</a:t>
            </a:r>
            <a:r>
              <a:rPr lang="fr-FR" dirty="0" smtClean="0"/>
              <a:t/>
            </a:r>
            <a:br>
              <a:rPr lang="fr-FR" dirty="0" smtClean="0"/>
            </a:br>
            <a:endParaRPr lang="fr-FR" dirty="0"/>
          </a:p>
        </p:txBody>
      </p:sp>
      <p:sp>
        <p:nvSpPr>
          <p:cNvPr id="7" name="Espace réservé du contenu 2"/>
          <p:cNvSpPr txBox="1">
            <a:spLocks/>
          </p:cNvSpPr>
          <p:nvPr/>
        </p:nvSpPr>
        <p:spPr>
          <a:xfrm>
            <a:off x="5077618" y="1143007"/>
            <a:ext cx="5291932" cy="5742004"/>
          </a:xfrm>
          <a:prstGeom prst="rect">
            <a:avLst/>
          </a:prstGeom>
          <a:solidFill>
            <a:schemeClr val="bg1">
              <a:lumMod val="95000"/>
            </a:schemeClr>
          </a:solidFill>
          <a:ln w="3175"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vert="horz">
            <a:normAutofit/>
          </a:bodyPr>
          <a:lstStyle/>
          <a:p>
            <a:pPr rtl="1"/>
            <a:r>
              <a:rPr lang="ar-DZ" sz="1200" dirty="0" smtClean="0"/>
              <a:t>الخدمات : تحديد المباني التي تؤدي وظيفة </a:t>
            </a:r>
            <a:r>
              <a:rPr lang="ar-DZ" sz="1200" dirty="0" err="1" smtClean="0"/>
              <a:t>خدماتية</a:t>
            </a:r>
            <a:r>
              <a:rPr lang="ar-DZ" sz="1200" dirty="0" smtClean="0"/>
              <a:t>  مثل:</a:t>
            </a:r>
            <a:endParaRPr lang="fr-FR" sz="1200" dirty="0" smtClean="0"/>
          </a:p>
          <a:p>
            <a:pPr rtl="1"/>
            <a:r>
              <a:rPr lang="ar-DZ" sz="1200" dirty="0" smtClean="0"/>
              <a:t>الخدمات الصحية:  تحديد البنايات الصحية (مستشفيات، مركز،مصحات، قاعات علاج، </a:t>
            </a:r>
            <a:r>
              <a:rPr lang="ar-DZ" sz="1200" dirty="0" err="1" smtClean="0"/>
              <a:t>مستوصفات</a:t>
            </a:r>
            <a:r>
              <a:rPr lang="ar-DZ" sz="1200" dirty="0" smtClean="0"/>
              <a:t>،عيادات،....الخ مع تحديد مساحتها، أقسامها، التخصصات، </a:t>
            </a:r>
            <a:r>
              <a:rPr lang="ar-DZ" sz="1200" dirty="0" err="1" smtClean="0"/>
              <a:t>التأطير</a:t>
            </a:r>
            <a:r>
              <a:rPr lang="ar-DZ" sz="1200" dirty="0" smtClean="0"/>
              <a:t> الطبي </a:t>
            </a:r>
            <a:r>
              <a:rPr lang="ar-DZ" sz="1200" dirty="0" err="1" smtClean="0"/>
              <a:t>و</a:t>
            </a:r>
            <a:r>
              <a:rPr lang="ar-DZ" sz="1200" dirty="0" smtClean="0"/>
              <a:t> الشبه طبي </a:t>
            </a:r>
            <a:r>
              <a:rPr lang="ar-DZ" sz="1200" dirty="0" err="1" smtClean="0"/>
              <a:t>و</a:t>
            </a:r>
            <a:r>
              <a:rPr lang="ar-DZ" sz="1200" dirty="0" smtClean="0"/>
              <a:t> </a:t>
            </a:r>
            <a:r>
              <a:rPr lang="ar-DZ" sz="1200" dirty="0" err="1" smtClean="0"/>
              <a:t>الى</a:t>
            </a:r>
            <a:r>
              <a:rPr lang="ar-DZ" sz="1200" dirty="0" smtClean="0"/>
              <a:t> غير ذلك من المعطيات التي من شأنها تساهم على تحديد الخدمة </a:t>
            </a:r>
            <a:r>
              <a:rPr lang="ar-DZ" sz="1200" dirty="0" err="1" smtClean="0"/>
              <a:t>و</a:t>
            </a:r>
            <a:r>
              <a:rPr lang="ar-DZ" sz="1200" dirty="0" smtClean="0"/>
              <a:t> مجال التغطية الصحية ) كما يضاف لها القطاع الخاص</a:t>
            </a:r>
            <a:endParaRPr lang="fr-FR" sz="1200" dirty="0" smtClean="0"/>
          </a:p>
          <a:p>
            <a:pPr rtl="1"/>
            <a:r>
              <a:rPr lang="ar-DZ" sz="1200" dirty="0" smtClean="0"/>
              <a:t>الخدمات التعليمية: وتتمثل في المباني التعليمية بمختلف أنواعها:جامعات، معاهد،</a:t>
            </a:r>
            <a:r>
              <a:rPr lang="ar-DZ" sz="1200" dirty="0" err="1" smtClean="0"/>
              <a:t>ثانويات</a:t>
            </a:r>
            <a:r>
              <a:rPr lang="ar-DZ" sz="1200" dirty="0" smtClean="0"/>
              <a:t>،متوسطات،ابتدائيان، مراكز التكوين....و يتطرق هنا </a:t>
            </a:r>
            <a:r>
              <a:rPr lang="ar-DZ" sz="1200" dirty="0" err="1" smtClean="0"/>
              <a:t>الى</a:t>
            </a:r>
            <a:r>
              <a:rPr lang="ar-DZ" sz="1200" dirty="0" smtClean="0"/>
              <a:t> المساحة، عدد الأقسام، الأماكن </a:t>
            </a:r>
            <a:r>
              <a:rPr lang="ar-DZ" sz="1200" dirty="0" err="1" smtClean="0"/>
              <a:t>البيداغوجية</a:t>
            </a:r>
            <a:r>
              <a:rPr lang="ar-DZ" sz="1200" dirty="0" smtClean="0"/>
              <a:t> سعتها </a:t>
            </a:r>
            <a:r>
              <a:rPr lang="ar-DZ" sz="1200" dirty="0" err="1" smtClean="0"/>
              <a:t>التأطير</a:t>
            </a:r>
            <a:r>
              <a:rPr lang="ar-DZ" sz="1200" dirty="0" smtClean="0"/>
              <a:t>................الخ</a:t>
            </a:r>
            <a:endParaRPr lang="fr-FR" sz="1200" dirty="0" smtClean="0"/>
          </a:p>
          <a:p>
            <a:pPr rtl="1"/>
            <a:r>
              <a:rPr lang="ar-DZ" sz="1200" dirty="0" smtClean="0"/>
              <a:t>خدمات ترفيهية: ويتم فيها تحديد المناطق التي تؤدى فيها هذه الوظيفة مثل دور الشباب </a:t>
            </a:r>
            <a:r>
              <a:rPr lang="ar-DZ" sz="1200" dirty="0" err="1" smtClean="0"/>
              <a:t>و</a:t>
            </a:r>
            <a:r>
              <a:rPr lang="ar-DZ" sz="1200" dirty="0" smtClean="0"/>
              <a:t> الثقافة </a:t>
            </a:r>
            <a:r>
              <a:rPr lang="ar-DZ" sz="1200" dirty="0" err="1" smtClean="0"/>
              <a:t>و</a:t>
            </a:r>
            <a:r>
              <a:rPr lang="ar-DZ" sz="1200" dirty="0" smtClean="0"/>
              <a:t> السينما المسارح المساجد المكتبات ومعرفة قدرة استيعابها </a:t>
            </a:r>
            <a:r>
              <a:rPr lang="ar-DZ" sz="1200" dirty="0" err="1" smtClean="0"/>
              <a:t>و</a:t>
            </a:r>
            <a:r>
              <a:rPr lang="ar-DZ" sz="1200" dirty="0" smtClean="0"/>
              <a:t> ما مدي تقديمها للخدمة</a:t>
            </a:r>
            <a:endParaRPr lang="fr-FR" sz="1200" dirty="0" smtClean="0"/>
          </a:p>
          <a:p>
            <a:pPr rtl="1"/>
            <a:r>
              <a:rPr lang="ar-DZ" sz="1200" dirty="0" smtClean="0"/>
              <a:t>الخدمات الإدارية: </a:t>
            </a:r>
            <a:r>
              <a:rPr lang="ar-DZ" sz="1200" dirty="0" err="1" smtClean="0"/>
              <a:t>و</a:t>
            </a:r>
            <a:r>
              <a:rPr lang="ar-DZ" sz="1200" dirty="0" smtClean="0"/>
              <a:t> تتمثل عموما في المباني الحكومية كمقرات البلديات الدائرة الولاية </a:t>
            </a:r>
            <a:r>
              <a:rPr lang="ar-DZ" sz="1200" dirty="0" err="1" smtClean="0"/>
              <a:t>المفتشيات</a:t>
            </a:r>
            <a:r>
              <a:rPr lang="ar-DZ" sz="1200" dirty="0" smtClean="0"/>
              <a:t> المديريات.....</a:t>
            </a:r>
            <a:endParaRPr lang="fr-FR" sz="1200" dirty="0" smtClean="0"/>
          </a:p>
          <a:p>
            <a:pPr rtl="1"/>
            <a:r>
              <a:rPr lang="ar-DZ" sz="1200" dirty="0" smtClean="0"/>
              <a:t>الاستخدامات الصناعية: يتم تحديد المباني التي </a:t>
            </a:r>
            <a:r>
              <a:rPr lang="ar-DZ" sz="1200" dirty="0" err="1" smtClean="0"/>
              <a:t>بها</a:t>
            </a:r>
            <a:r>
              <a:rPr lang="ar-DZ" sz="1200" dirty="0" smtClean="0"/>
              <a:t> النشاط الصناعي مع تحديد نوع الصناعة أو الحرفة عدد العمال المساحات نوع </a:t>
            </a:r>
            <a:r>
              <a:rPr lang="ar-DZ" sz="1200" dirty="0" err="1" smtClean="0"/>
              <a:t>و</a:t>
            </a:r>
            <a:r>
              <a:rPr lang="ar-DZ" sz="1200" dirty="0" smtClean="0"/>
              <a:t> كمية الإنتاج القرب </a:t>
            </a:r>
            <a:r>
              <a:rPr lang="ar-DZ" sz="1200" dirty="0" err="1" smtClean="0"/>
              <a:t>و</a:t>
            </a:r>
            <a:r>
              <a:rPr lang="ar-DZ" sz="1200" dirty="0" smtClean="0"/>
              <a:t> البعد عن الإحياء السكنية مع دراسة إمكانيات توسيعها استنادا إلى الإمكانيات الاقتصادية التي تتوفر علها المنطقة.</a:t>
            </a:r>
            <a:endParaRPr lang="fr-FR" sz="1200" dirty="0" smtClean="0"/>
          </a:p>
          <a:p>
            <a:pPr rtl="1"/>
            <a:r>
              <a:rPr lang="ar-DZ" sz="1200" dirty="0" smtClean="0"/>
              <a:t>هذه بعض الأمثلة عن الاستخدامات داخل المدينة أما إذا كانت المدينة كبيرة الحجم فان الدارس يقوم بتقسيم المدينة إلى قطاعات ويحدد الاستخدام في كل قطاع حتى ينمكن من معرفة كل الاستخدامات دون إهمال أي جزء</a:t>
            </a:r>
            <a:endParaRPr lang="fr-FR" sz="1200" dirty="0" smtClean="0"/>
          </a:p>
          <a:p>
            <a:pPr rtl="1"/>
            <a:r>
              <a:rPr lang="ar-DZ" sz="1200" dirty="0" smtClean="0"/>
              <a:t>2: حالة المباني: والمقصود </a:t>
            </a:r>
            <a:r>
              <a:rPr lang="ar-DZ" sz="1200" dirty="0" err="1" smtClean="0"/>
              <a:t>بها</a:t>
            </a:r>
            <a:r>
              <a:rPr lang="ar-DZ" sz="1200" dirty="0" smtClean="0"/>
              <a:t> هنا معرفة الحالة الفيزيائية للمبنى عن طرق مادة البناء المستعملة تاريخ البناء شكل البناء عدد الطوابق مدى احترام معايير البناء بالإضافة إلى مدى التجهيز أو الربط بالشبكات </a:t>
            </a:r>
            <a:r>
              <a:rPr lang="ar-DZ" sz="1200" dirty="0" err="1" smtClean="0"/>
              <a:t>و</a:t>
            </a:r>
            <a:r>
              <a:rPr lang="ar-DZ" sz="1200" dirty="0" smtClean="0"/>
              <a:t> هنا يمكن تحديد 3 مستويات بناءا على ما سبق مباني في حالة : سيئة </a:t>
            </a:r>
            <a:r>
              <a:rPr lang="ar-DZ" sz="1200" dirty="0" err="1" smtClean="0"/>
              <a:t>و</a:t>
            </a:r>
            <a:r>
              <a:rPr lang="ar-DZ" sz="1200" dirty="0" smtClean="0"/>
              <a:t> رديئة، متوسطة </a:t>
            </a:r>
            <a:r>
              <a:rPr lang="ar-DZ" sz="1200" dirty="0" err="1" smtClean="0"/>
              <a:t>و</a:t>
            </a:r>
            <a:r>
              <a:rPr lang="ar-DZ" sz="1200" dirty="0" smtClean="0"/>
              <a:t> أخرى جيدة.</a:t>
            </a:r>
            <a:endParaRPr lang="fr-FR" sz="1200" dirty="0" smtClean="0"/>
          </a:p>
          <a:p>
            <a:pPr marL="342900" marR="0" lvl="0" indent="-342900" algn="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sz="12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Titre 1"/>
          <p:cNvSpPr txBox="1">
            <a:spLocks/>
          </p:cNvSpPr>
          <p:nvPr/>
        </p:nvSpPr>
        <p:spPr>
          <a:xfrm>
            <a:off x="522050" y="0"/>
            <a:ext cx="9918938" cy="844797"/>
          </a:xfrm>
          <a:prstGeom prst="rect">
            <a:avLst/>
          </a:prstGeom>
        </p:spPr>
        <p:txBody>
          <a:bodyPr vert="horz" anchor="ctr">
            <a:normAutofit fontScale="45000" lnSpcReduction="20000"/>
          </a:bodyPr>
          <a:lstStyle/>
          <a:p>
            <a:pPr algn="r" defTabSz="914400" rtl="1">
              <a:spcBef>
                <a:spcPct val="0"/>
              </a:spcBef>
            </a:pPr>
            <a:r>
              <a:rPr lang="fr-FR" sz="2400" b="1" cap="all" dirty="0" smtClean="0">
                <a:effectLst>
                  <a:reflection blurRad="12700" stA="48000" endA="300" endPos="55000" dir="5400000" sy="-90000" algn="bl" rotWithShape="0"/>
                </a:effectLst>
                <a:latin typeface="Courier New" pitchFamily="49" charset="0"/>
                <a:cs typeface="Courier New" pitchFamily="49" charset="0"/>
              </a:rPr>
              <a:t>.</a:t>
            </a:r>
            <a:r>
              <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1.I</a:t>
            </a:r>
            <a:r>
              <a:rPr lang="ar-DZ"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مدخل عام للتهيئة.</a:t>
            </a:r>
            <a:endPar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r>
            <a:b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fr-FR"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2300" b="1" dirty="0" smtClean="0">
                <a:latin typeface="Courier New" pitchFamily="49" charset="0"/>
                <a:cs typeface="Courier New" pitchFamily="49" charset="0"/>
              </a:rPr>
              <a:t>مصطلحات</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و</a:t>
            </a:r>
            <a:r>
              <a:rPr lang="fr-FR" sz="2300" b="1" dirty="0" smtClean="0">
                <a:latin typeface="Courier New" pitchFamily="49" charset="0"/>
                <a:cs typeface="Courier New" pitchFamily="49" charset="0"/>
              </a:rPr>
              <a:t> </a:t>
            </a:r>
            <a:r>
              <a:rPr lang="ar-DZ" sz="2300" b="1" dirty="0" smtClean="0">
                <a:latin typeface="Courier New" pitchFamily="49" charset="0"/>
                <a:cs typeface="Courier New" pitchFamily="49" charset="0"/>
              </a:rPr>
              <a:t> مفاهيم</a:t>
            </a:r>
            <a:r>
              <a:rPr lang="fr-FR" dirty="0" smtClean="0"/>
              <a:t/>
            </a:r>
            <a:br>
              <a:rPr lang="fr-FR" dirty="0" smtClean="0"/>
            </a:br>
            <a:endParaRPr lang="fr-FR" dirty="0"/>
          </a:p>
        </p:txBody>
      </p:sp>
      <p:sp>
        <p:nvSpPr>
          <p:cNvPr id="7" name="Espace réservé du contenu 2"/>
          <p:cNvSpPr txBox="1">
            <a:spLocks/>
          </p:cNvSpPr>
          <p:nvPr/>
        </p:nvSpPr>
        <p:spPr>
          <a:xfrm>
            <a:off x="505586" y="1169971"/>
            <a:ext cx="9787006" cy="4857784"/>
          </a:xfrm>
          <a:prstGeom prst="rect">
            <a:avLst/>
          </a:prstGeom>
          <a:solidFill>
            <a:schemeClr val="bg1">
              <a:lumMod val="95000"/>
            </a:schemeClr>
          </a:solidFill>
          <a:ln w="3175"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vert="horz">
            <a:normAutofit lnSpcReduction="10000"/>
          </a:bodyPr>
          <a:lstStyle/>
          <a:p>
            <a:pPr rtl="1"/>
            <a:r>
              <a:rPr lang="ar-DZ" sz="1800" dirty="0" smtClean="0"/>
              <a:t>3 : سعر الأرض: في هذا الشأن يجب على القائم بعملية التهيئة </a:t>
            </a:r>
            <a:r>
              <a:rPr lang="ar-DZ" sz="1800" dirty="0" err="1" smtClean="0"/>
              <a:t>و</a:t>
            </a:r>
            <a:r>
              <a:rPr lang="ar-DZ" sz="1800" dirty="0" smtClean="0"/>
              <a:t> التخطيط أن يعد خرائط تفصيلية توضح سعر الأرض وأخري </a:t>
            </a:r>
            <a:r>
              <a:rPr lang="ar-DZ" sz="1800" dirty="0" err="1" smtClean="0"/>
              <a:t>بها</a:t>
            </a:r>
            <a:r>
              <a:rPr lang="ar-DZ" sz="1800" dirty="0" smtClean="0"/>
              <a:t> سعر المباني مستندا في تحديد السعر إلى عدة معايير تتحكم في هذا الأخير منها: </a:t>
            </a:r>
            <a:endParaRPr lang="fr-FR" sz="1800" dirty="0" smtClean="0"/>
          </a:p>
          <a:p>
            <a:pPr lvl="0" rtl="1"/>
            <a:r>
              <a:rPr lang="ar-DZ" sz="1800" dirty="0" smtClean="0"/>
              <a:t>الموقع: حسب أهمية </a:t>
            </a:r>
            <a:r>
              <a:rPr lang="ar-DZ" sz="1800" dirty="0" err="1" smtClean="0"/>
              <a:t>و</a:t>
            </a:r>
            <a:r>
              <a:rPr lang="ar-DZ" sz="1800" dirty="0" smtClean="0"/>
              <a:t> إستراتيجية موقع الأرض إذ يتناقص السعر كلما ابتعدنا من مركز المدينة</a:t>
            </a:r>
            <a:endParaRPr lang="fr-FR" sz="1800" dirty="0" smtClean="0"/>
          </a:p>
          <a:p>
            <a:pPr lvl="0" rtl="1"/>
            <a:r>
              <a:rPr lang="ar-DZ" sz="1800" dirty="0" smtClean="0"/>
              <a:t>المساحة: مدى توفر وتماشى هذه المساحة مع المشروع المراد انجازه   </a:t>
            </a:r>
            <a:endParaRPr lang="fr-FR" sz="1800" dirty="0" smtClean="0"/>
          </a:p>
          <a:p>
            <a:pPr lvl="0" rtl="1"/>
            <a:r>
              <a:rPr lang="ar-DZ" sz="1800" dirty="0" smtClean="0"/>
              <a:t>الطبيعة العقارية: ملكية خاصة، وقفية، دولة......</a:t>
            </a:r>
            <a:endParaRPr lang="fr-FR" sz="1800" dirty="0" smtClean="0"/>
          </a:p>
          <a:p>
            <a:pPr lvl="0" rtl="1"/>
            <a:r>
              <a:rPr lang="ar-DZ" sz="1800" dirty="0" smtClean="0"/>
              <a:t>مدي صلاحيتها وتهيئتها لإقامة المشاريع ويتجلى ذلك من قربها </a:t>
            </a:r>
            <a:r>
              <a:rPr lang="ar-DZ" sz="1800" dirty="0" err="1" smtClean="0"/>
              <a:t>و</a:t>
            </a:r>
            <a:r>
              <a:rPr lang="ar-DZ" sz="1800" dirty="0" smtClean="0"/>
              <a:t> بعدها عن مختلف الشبكات </a:t>
            </a:r>
            <a:r>
              <a:rPr lang="ar-DZ" sz="1800" dirty="0" err="1" smtClean="0"/>
              <a:t>و</a:t>
            </a:r>
            <a:r>
              <a:rPr lang="ar-DZ" sz="1800" dirty="0" smtClean="0"/>
              <a:t> المرافق </a:t>
            </a:r>
            <a:r>
              <a:rPr lang="ar-DZ" sz="1800" dirty="0" err="1" smtClean="0"/>
              <a:t>و</a:t>
            </a:r>
            <a:r>
              <a:rPr lang="ar-DZ" sz="1800" dirty="0" smtClean="0"/>
              <a:t> الخدمات.</a:t>
            </a:r>
            <a:endParaRPr lang="fr-FR" sz="1800" dirty="0" smtClean="0"/>
          </a:p>
          <a:p>
            <a:pPr lvl="0" rtl="1"/>
            <a:r>
              <a:rPr lang="ar-DZ" sz="1800" dirty="0" smtClean="0"/>
              <a:t>مدى خضوعها لشروط التعمير: مدى صلاحية التربة، المشاريع المسموح </a:t>
            </a:r>
            <a:r>
              <a:rPr lang="ar-DZ" sz="1800" dirty="0" err="1" smtClean="0"/>
              <a:t>بها</a:t>
            </a:r>
            <a:r>
              <a:rPr lang="ar-DZ" sz="1800" dirty="0" smtClean="0"/>
              <a:t> ...</a:t>
            </a:r>
            <a:endParaRPr lang="fr-FR" sz="1800" dirty="0" smtClean="0"/>
          </a:p>
          <a:p>
            <a:pPr rtl="1"/>
            <a:r>
              <a:rPr lang="ar-DZ" sz="1800" dirty="0" smtClean="0"/>
              <a:t>4: أرض الفضاء: ويقصد </a:t>
            </a:r>
            <a:r>
              <a:rPr lang="ar-DZ" sz="1800" dirty="0" err="1" smtClean="0"/>
              <a:t>بها</a:t>
            </a:r>
            <a:r>
              <a:rPr lang="ar-DZ" sz="1800" dirty="0" smtClean="0"/>
              <a:t> الأرض الشاغرة الغير مستغلة </a:t>
            </a:r>
            <a:r>
              <a:rPr lang="ar-DZ" sz="1800" dirty="0" err="1" smtClean="0"/>
              <a:t>و</a:t>
            </a:r>
            <a:r>
              <a:rPr lang="ar-DZ" sz="1800" dirty="0" smtClean="0"/>
              <a:t> الخالية من جميع الاستخدامات، تتم دراستها كما يلي: تحديد موقعها ضمن الكتلة المبنية، تحديد مساحتها، خصائصها الطبيعية (التربة، الصلابة، الانحدار....)، التحسينات التي أدخلت عليها.......وهنا يمكن أن نميز بين نوعين من الأراضي:</a:t>
            </a:r>
            <a:endParaRPr lang="fr-FR" sz="1800" dirty="0" smtClean="0"/>
          </a:p>
          <a:p>
            <a:pPr lvl="0" rtl="1"/>
            <a:r>
              <a:rPr lang="ar-DZ" sz="1800" dirty="0" smtClean="0"/>
              <a:t>أرض بكر: يمكن استغلالها لأغراض عمرانية دون إدخال تحسينات أو إصلاحات.</a:t>
            </a:r>
            <a:endParaRPr lang="fr-FR" sz="1800" dirty="0" smtClean="0"/>
          </a:p>
          <a:p>
            <a:pPr lvl="0" rtl="1"/>
            <a:r>
              <a:rPr lang="ar-DZ" sz="1800" dirty="0" smtClean="0"/>
              <a:t>أرض هامشية: لا يمكن استغلالها إلا بعد تهيئتها </a:t>
            </a:r>
            <a:r>
              <a:rPr lang="ar-DZ" sz="1800" dirty="0" err="1" smtClean="0"/>
              <a:t>و</a:t>
            </a:r>
            <a:r>
              <a:rPr lang="ar-DZ" sz="1800" dirty="0" smtClean="0"/>
              <a:t> تحسينها </a:t>
            </a:r>
            <a:r>
              <a:rPr lang="ar-DZ" sz="1800" dirty="0" err="1" smtClean="0"/>
              <a:t>و</a:t>
            </a:r>
            <a:r>
              <a:rPr lang="ar-DZ" sz="1800" dirty="0" smtClean="0"/>
              <a:t> هي بذلك مكلفة.</a:t>
            </a:r>
            <a:endParaRPr lang="fr-FR" sz="1800" dirty="0" smtClean="0"/>
          </a:p>
          <a:p>
            <a:pPr rtl="1"/>
            <a:r>
              <a:rPr lang="ar-DZ" sz="1800" dirty="0" smtClean="0"/>
              <a:t>5 : الطرق </a:t>
            </a:r>
            <a:r>
              <a:rPr lang="ar-DZ" sz="1800" dirty="0" err="1" smtClean="0"/>
              <a:t>و</a:t>
            </a:r>
            <a:r>
              <a:rPr lang="ar-DZ" sz="1800" dirty="0" smtClean="0"/>
              <a:t> المرافق العامة: تعتبر من أهم عناصر الدراسة التحليلية لكونها تمثل الهيكل العام للمدينة </a:t>
            </a:r>
            <a:r>
              <a:rPr lang="ar-DZ" sz="1800" dirty="0" err="1" smtClean="0"/>
              <a:t>و</a:t>
            </a:r>
            <a:r>
              <a:rPr lang="ar-DZ" sz="1800" dirty="0" smtClean="0"/>
              <a:t> تحدد خطتها </a:t>
            </a:r>
            <a:r>
              <a:rPr lang="ar-DZ" sz="1800" dirty="0" err="1" smtClean="0"/>
              <a:t>و</a:t>
            </a:r>
            <a:r>
              <a:rPr lang="ar-DZ" sz="1800" dirty="0" smtClean="0"/>
              <a:t> تتم الدراسة بالنسبة إلى شبكة الطرق من حيث : شكل الطريق مدى استقامته أهم التقاطعات الموجودة....، مدى قدرة الطريق على استيعاب حركة المرور، أهم التشريعات المنظمة لحركة المرور ....و أخيرا حالتها الفيزيائية. أما بالنسبة إلى المرافق العامة تشمل كل الشبكات ما عدا الطرق .</a:t>
            </a:r>
            <a:endParaRPr lang="fr-FR" sz="1800" dirty="0" smtClean="0"/>
          </a:p>
          <a:p>
            <a:pPr algn="r" rtl="1"/>
            <a:r>
              <a:rPr lang="fr-FR" sz="1800" b="1" u="sng" cap="all" dirty="0" smtClean="0">
                <a:solidFill>
                  <a:srgbClr val="C00000"/>
                </a:solidFill>
                <a:effectLst>
                  <a:reflection blurRad="12700" stA="48000" endA="300" endPos="55000" dir="5400000" sy="-90000" algn="bl" rotWithShape="0"/>
                </a:effectLst>
                <a:latin typeface="Calibri" pitchFamily="34" charset="0"/>
                <a:ea typeface="+mj-ea"/>
                <a:cs typeface="Courier New" pitchFamily="49" charset="0"/>
              </a:rPr>
              <a:t> </a:t>
            </a:r>
            <a:endParaRPr kumimoji="0" lang="fr-FR" sz="12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Titre 1"/>
          <p:cNvSpPr txBox="1">
            <a:spLocks/>
          </p:cNvSpPr>
          <p:nvPr/>
        </p:nvSpPr>
        <p:spPr>
          <a:xfrm>
            <a:off x="522050" y="0"/>
            <a:ext cx="9918938" cy="844797"/>
          </a:xfrm>
          <a:prstGeom prst="rect">
            <a:avLst/>
          </a:prstGeom>
        </p:spPr>
        <p:txBody>
          <a:bodyPr vert="horz" anchor="ctr">
            <a:normAutofit fontScale="45000" lnSpcReduction="20000"/>
          </a:bodyPr>
          <a:lstStyle/>
          <a:p>
            <a:pPr algn="r" defTabSz="914400" rtl="1">
              <a:spcBef>
                <a:spcPct val="0"/>
              </a:spcBef>
            </a:pPr>
            <a:r>
              <a:rPr lang="fr-FR" sz="2400" b="1" cap="all" dirty="0" smtClean="0">
                <a:effectLst>
                  <a:reflection blurRad="12700" stA="48000" endA="300" endPos="55000" dir="5400000" sy="-90000" algn="bl" rotWithShape="0"/>
                </a:effectLst>
                <a:latin typeface="Courier New" pitchFamily="49" charset="0"/>
                <a:cs typeface="Courier New" pitchFamily="49" charset="0"/>
              </a:rPr>
              <a:t>.</a:t>
            </a:r>
            <a:r>
              <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1.I</a:t>
            </a:r>
            <a:r>
              <a:rPr lang="ar-DZ"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مدخل عام للتهيئة.</a:t>
            </a:r>
            <a:endParaRPr lang="fr-FR" sz="53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endParaRP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t/>
            </a:r>
            <a:br>
              <a:rPr kumimoji="0" lang="fr-FR" sz="3600" b="0" i="0" u="none" strike="noStrike" kern="1200" cap="all" spc="0" normalizeH="0" baseline="0" noProof="0" dirty="0" smtClean="0">
                <a:ln>
                  <a:noFill/>
                </a:ln>
                <a:solidFill>
                  <a:schemeClr val="tx2"/>
                </a:solidFill>
                <a:effectLst>
                  <a:reflection blurRad="12700" stA="48000" endA="300" endPos="55000" dir="5400000" sy="-90000" algn="bl" rotWithShape="0"/>
                </a:effectLst>
                <a:uLnTx/>
                <a:uFillTx/>
                <a:latin typeface="+mj-lt"/>
                <a:ea typeface="+mj-ea"/>
                <a:cs typeface="+mj-cs"/>
              </a:rPr>
            </a:br>
            <a:endParaRPr kumimoji="0" lang="fr-FR" sz="3600" b="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268</TotalTime>
  <Words>1310</Words>
  <Application>Microsoft Office PowerPoint</Application>
  <PresentationFormat>Personnalisé</PresentationFormat>
  <Paragraphs>67</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Promenade</vt:lpstr>
      <vt:lpstr>جامعة محمد بوضياف المسيلة  معهد تسيير التقنيات الحضرية</vt:lpstr>
      <vt:lpstr>Programme                                 البرنامج  </vt:lpstr>
      <vt:lpstr>مصطلحات و  مفاهيم </vt:lpstr>
      <vt:lpstr>مصطلحات و  مفاهيم </vt:lpstr>
      <vt:lpstr>Diapositive 5</vt:lpstr>
      <vt:lpstr>مصطلحات و  مفاهيم </vt:lpstr>
      <vt:lpstr>مصطلحات و  مفاهيم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28</cp:revision>
  <dcterms:created xsi:type="dcterms:W3CDTF">2020-09-29T04:40:54Z</dcterms:created>
  <dcterms:modified xsi:type="dcterms:W3CDTF">2020-12-03T04:50:34Z</dcterms:modified>
</cp:coreProperties>
</file>