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0"/>
  </p:notesMasterIdLst>
  <p:sldIdLst>
    <p:sldId id="337" r:id="rId2"/>
    <p:sldId id="313" r:id="rId3"/>
    <p:sldId id="308" r:id="rId4"/>
    <p:sldId id="334" r:id="rId5"/>
    <p:sldId id="263" r:id="rId6"/>
    <p:sldId id="267" r:id="rId7"/>
    <p:sldId id="323" r:id="rId8"/>
    <p:sldId id="335" r:id="rId9"/>
    <p:sldId id="339" r:id="rId10"/>
    <p:sldId id="340" r:id="rId11"/>
    <p:sldId id="341" r:id="rId12"/>
    <p:sldId id="336" r:id="rId13"/>
    <p:sldId id="324" r:id="rId14"/>
    <p:sldId id="332" r:id="rId15"/>
    <p:sldId id="292" r:id="rId16"/>
    <p:sldId id="342" r:id="rId17"/>
    <p:sldId id="343" r:id="rId18"/>
    <p:sldId id="317" r:id="rId19"/>
    <p:sldId id="319" r:id="rId20"/>
    <p:sldId id="318" r:id="rId21"/>
    <p:sldId id="333" r:id="rId22"/>
    <p:sldId id="293" r:id="rId23"/>
    <p:sldId id="297" r:id="rId24"/>
    <p:sldId id="295" r:id="rId25"/>
    <p:sldId id="338" r:id="rId26"/>
    <p:sldId id="354" r:id="rId27"/>
    <p:sldId id="344" r:id="rId28"/>
    <p:sldId id="353" r:id="rId29"/>
    <p:sldId id="345" r:id="rId30"/>
    <p:sldId id="300" r:id="rId31"/>
    <p:sldId id="346" r:id="rId32"/>
    <p:sldId id="347" r:id="rId33"/>
    <p:sldId id="348" r:id="rId34"/>
    <p:sldId id="349" r:id="rId35"/>
    <p:sldId id="350" r:id="rId36"/>
    <p:sldId id="352" r:id="rId37"/>
    <p:sldId id="282" r:id="rId38"/>
    <p:sldId id="351" r:id="rId39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0000"/>
    <a:srgbClr val="00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5502AA2-E131-4CBF-9556-F3B31FCDEBF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31238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B90575-C392-478A-96D4-0D67EF5CFBE0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9751F5-EE81-4D41-9E3E-8FC777768679}" type="slidenum">
              <a:rPr lang="fr-FR" smtClean="0"/>
              <a:pPr/>
              <a:t>37</a:t>
            </a:fld>
            <a:endParaRPr lang="fr-FR" smtClean="0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7A8047-19A5-4B02-ADEE-923DE28C521A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AF9F4-9C0C-4985-A058-B7D61EFD7FA1}" type="slidenum">
              <a:rPr lang="fr-FR"/>
              <a:pPr/>
              <a:t>7</a:t>
            </a:fld>
            <a:endParaRPr lang="fr-F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2636F1-2164-45BF-B90B-48F292E85F11}" type="slidenum">
              <a:rPr lang="fr-FR" smtClean="0"/>
              <a:pPr/>
              <a:t>15</a:t>
            </a:fld>
            <a:endParaRPr lang="fr-FR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510919-98FE-41CC-855E-8055E7E6CFF1}" type="slidenum">
              <a:rPr lang="fr-FR" smtClean="0"/>
              <a:pPr/>
              <a:t>22</a:t>
            </a:fld>
            <a:endParaRPr lang="fr-FR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0F7680E-7BAC-4BF5-866B-24D5E248A31C}" type="slidenum">
              <a:rPr lang="fr-FR" smtClean="0"/>
              <a:pPr/>
              <a:t>23</a:t>
            </a:fld>
            <a:endParaRPr lang="fr-FR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F9BD396-2232-47B1-A8C0-FB4A7ECE93DB}" type="slidenum">
              <a:rPr lang="fr-FR" smtClean="0"/>
              <a:pPr/>
              <a:t>24</a:t>
            </a:fld>
            <a:endParaRPr lang="fr-FR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5502AA2-E131-4CBF-9556-F3B31FCDEBF4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34300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21418D-9442-42C4-86EA-09B41DFA1183}" type="slidenum">
              <a:rPr lang="fr-FR" smtClean="0"/>
              <a:pPr/>
              <a:t>30</a:t>
            </a:fld>
            <a:endParaRPr lang="fr-FR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3B564-C70A-4672-A088-D7C355E1FDA5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452A1-5A63-430A-95F8-BA7ADFBAC7E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86F18-9658-4085-9549-F9C2BB156308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3AC85-7B4C-412D-835F-B671F515CF6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156CC-900E-490F-BCB2-83756E83EACC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21DBF-ECEA-4757-9CFD-BD8C1A68230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0C21E-135D-4E20-99EC-69D9994B2C4B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A29ED7-BE8C-4173-8930-0914FED74B6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8ABD8-1DEE-45DC-85AD-04FF3FE5825B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49299A-E7CE-478D-BB0D-5A3FF9050D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1C603B-A597-4CBF-818B-62F9D3E6F14C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63C3EA-B6C6-4406-A04A-5F4D9FF9405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E2888-29B7-4003-ADE3-4D70CFE1050F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C7D5-DAB3-4B17-AA1B-B388AF3613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50722E-9902-4AFC-A6B7-FBBAF77E1D56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FA64-58FC-4811-A154-C6233C85AC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045FC-7C62-4B3C-9D34-FA06DF049A03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297ED-E406-4D94-9D28-90545FF7EDD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D0976B-27C5-46BE-BD05-C173D8D95172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79C47-9D87-48D2-80D3-89393B24E2C6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369EE-A8D8-479A-81C8-1BFC84604C7F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9ADB9B-A7CD-4437-9B47-E63664B326C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1867C67E-B958-4CB3-96BE-3069928E77C4}" type="datetimeFigureOut">
              <a:rPr lang="fr-FR"/>
              <a:pPr>
                <a:defRPr/>
              </a:pPr>
              <a:t>09/02/2024</a:t>
            </a:fld>
            <a:endParaRPr lang="fr-F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F20792D8-E9B7-4F20-AE85-4608D49290A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fr.wikipedia.org/wiki/Seconde_(temps)" TargetMode="External"/><Relationship Id="rId3" Type="http://schemas.openxmlformats.org/officeDocument/2006/relationships/hyperlink" Target="https://fr.wikipedia.org/wiki/Force_(physique)" TargetMode="External"/><Relationship Id="rId7" Type="http://schemas.openxmlformats.org/officeDocument/2006/relationships/hyperlink" Target="https://fr.wikipedia.org/wiki/M%C3%A8tre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hyperlink" Target="https://fr.wikipedia.org/wiki/Acc%C3%A9l%C3%A9ration" TargetMode="External"/><Relationship Id="rId11" Type="http://schemas.openxmlformats.org/officeDocument/2006/relationships/image" Target="../media/image16.wmf"/><Relationship Id="rId5" Type="http://schemas.openxmlformats.org/officeDocument/2006/relationships/hyperlink" Target="https://fr.wikipedia.org/wiki/Kilogramme" TargetMode="External"/><Relationship Id="rId10" Type="http://schemas.openxmlformats.org/officeDocument/2006/relationships/oleObject" Target="../embeddings/oleObject2.bin"/><Relationship Id="rId4" Type="http://schemas.openxmlformats.org/officeDocument/2006/relationships/hyperlink" Target="https://fr.wikipedia.org/wiki/Masse" TargetMode="Externa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ikitp.fr/notions-hydrauliques/colonne-deau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3.png"/><Relationship Id="rId5" Type="http://schemas.openxmlformats.org/officeDocument/2006/relationships/image" Target="../media/image32.wmf"/><Relationship Id="rId4" Type="http://schemas.openxmlformats.org/officeDocument/2006/relationships/oleObject" Target="../embeddings/oleObject4.bin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5547184" cy="153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89548" y="17931"/>
            <a:ext cx="2286000" cy="369332"/>
          </a:xfrm>
          <a:prstGeom prst="rect">
            <a:avLst/>
          </a:prstGeom>
          <a:solidFill>
            <a:schemeClr val="accent5">
              <a:lumMod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Symboles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grecs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049846"/>
            <a:ext cx="4971120" cy="47275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139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8413" y="152636"/>
            <a:ext cx="846094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Les </a:t>
            </a:r>
            <a:r>
              <a:rPr lang="fr-C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de </a:t>
            </a:r>
            <a:r>
              <a:rPr lang="fr-C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volume</a:t>
            </a:r>
            <a:endParaRPr lang="fr-CA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sz="2000" dirty="0" smtClean="0"/>
              <a:t> </a:t>
            </a:r>
            <a:r>
              <a:rPr lang="fr-CA" sz="2000" dirty="0"/>
              <a:t>il n’en existe qu’une seule la force de pesanteur. Elle s’écrit de la </a:t>
            </a:r>
            <a:r>
              <a:rPr lang="fr-CA" sz="2000" dirty="0" smtClean="0"/>
              <a:t>façon suivante </a:t>
            </a:r>
            <a:r>
              <a:rPr lang="fr-CA" sz="2000" dirty="0"/>
              <a:t>:</a:t>
            </a:r>
            <a:br>
              <a:rPr lang="fr-CA" sz="2000" dirty="0"/>
            </a:br>
            <a:endParaRPr lang="fr-CA" sz="2000" dirty="0" smtClean="0"/>
          </a:p>
          <a:p>
            <a:r>
              <a:rPr lang="fr-C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Les </a:t>
            </a:r>
            <a:r>
              <a:rPr lang="fr-C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de </a:t>
            </a:r>
            <a:r>
              <a:rPr lang="fr-C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surface</a:t>
            </a:r>
          </a:p>
          <a:p>
            <a:r>
              <a:rPr lang="fr-CA" sz="20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CA" sz="20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pression </a:t>
            </a:r>
            <a:r>
              <a:rPr lang="fr-CA" sz="2000" dirty="0"/>
              <a:t>agit sur la face supérieure et inférieure de l’élément. Ces </a:t>
            </a:r>
            <a:r>
              <a:rPr lang="fr-CA" sz="2000" dirty="0" smtClean="0"/>
              <a:t>forces s’écrivent </a:t>
            </a:r>
            <a:r>
              <a:rPr lang="fr-CA" sz="2000" dirty="0"/>
              <a:t>de la façon suivante :</a:t>
            </a:r>
            <a:r>
              <a:rPr lang="fr-CA" sz="2000" dirty="0"/>
              <a:t> </a:t>
            </a:r>
            <a:br>
              <a:rPr lang="fr-CA" sz="2000" dirty="0"/>
            </a:br>
            <a:endParaRPr lang="en-US" sz="2000" dirty="0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852869"/>
            <a:ext cx="30490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506" y="2564904"/>
            <a:ext cx="7338586" cy="2862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6004" y="5551202"/>
            <a:ext cx="900049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 smtClean="0"/>
              <a:t>- </a:t>
            </a:r>
            <a:r>
              <a:rPr lang="fr-CA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Fluide </a:t>
            </a:r>
            <a:r>
              <a:rPr lang="fr-CA" sz="2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 au repos (vitesse nulle</a:t>
            </a:r>
            <a:r>
              <a:rPr lang="fr-CA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</a:p>
          <a:p>
            <a:r>
              <a:rPr lang="fr-CA" sz="2200" dirty="0" smtClean="0"/>
              <a:t>- </a:t>
            </a:r>
            <a:r>
              <a:rPr lang="fr-CA" sz="22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</a:t>
            </a:r>
            <a:r>
              <a:rPr lang="fr-CA" sz="22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forces de viscosité et de turbulence </a:t>
            </a:r>
            <a:r>
              <a:rPr lang="fr-CA" sz="2200" dirty="0"/>
              <a:t>n’existent pas puisqu’il n’y a pas de vitesse relative </a:t>
            </a:r>
            <a:r>
              <a:rPr lang="fr-CA" sz="2200" dirty="0" smtClean="0"/>
              <a:t>entre les </a:t>
            </a:r>
            <a:r>
              <a:rPr lang="fr-CA" sz="2200" dirty="0"/>
              <a:t>particules de fluide.</a:t>
            </a:r>
            <a:r>
              <a:rPr lang="fr-CA" sz="2200" dirty="0"/>
              <a:t> 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1722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7422" y="584684"/>
            <a:ext cx="8711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/>
              <a:t>L’équation de l’hydrostatique est déterminé en écrivant l’équilibre de l’ensemble des </a:t>
            </a:r>
            <a:r>
              <a:rPr lang="fr-CA" sz="2000" dirty="0" smtClean="0"/>
              <a:t>forces. </a:t>
            </a:r>
            <a:endParaRPr lang="en-US" sz="2000" dirty="0"/>
          </a:p>
        </p:txBody>
      </p:sp>
      <p:sp>
        <p:nvSpPr>
          <p:cNvPr id="3" name="Rectangle 2"/>
          <p:cNvSpPr/>
          <p:nvPr/>
        </p:nvSpPr>
        <p:spPr>
          <a:xfrm>
            <a:off x="179512" y="1700808"/>
            <a:ext cx="86125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dirty="0"/>
              <a:t>En projetant cette </a:t>
            </a:r>
            <a:r>
              <a:rPr lang="fr-CA" sz="2000" dirty="0" smtClean="0"/>
              <a:t>équation </a:t>
            </a:r>
            <a:r>
              <a:rPr lang="fr-CA" sz="2000" dirty="0"/>
              <a:t>suivant la verticale, on a:</a:t>
            </a:r>
            <a:r>
              <a:rPr lang="fr-CA" sz="2000" dirty="0"/>
              <a:t> </a:t>
            </a:r>
            <a:br>
              <a:rPr lang="fr-CA" sz="2000" dirty="0"/>
            </a:br>
            <a:endParaRPr lang="en-US" sz="2000" dirty="0"/>
          </a:p>
        </p:txBody>
      </p:sp>
      <p:pic>
        <p:nvPicPr>
          <p:cNvPr id="1136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1148"/>
            <a:ext cx="8822379" cy="117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366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498601"/>
            <a:ext cx="8370417" cy="1758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9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584684"/>
            <a:ext cx="86049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pression est indépendante de x et de y</a:t>
            </a:r>
            <a:r>
              <a:rPr lang="fr-CA" sz="2400" dirty="0"/>
              <a:t>, c’est-à-dire que la</a:t>
            </a:r>
            <a:br>
              <a:rPr lang="fr-CA" sz="2400" dirty="0"/>
            </a:br>
            <a:r>
              <a:rPr lang="fr-CA" sz="2400" dirty="0"/>
              <a:t>pression ne varie pas dans les directions x et y ou encore qu’elle est </a:t>
            </a:r>
            <a:r>
              <a:rPr lang="fr-CA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constante dans un </a:t>
            </a:r>
            <a:r>
              <a:rPr lang="fr-CA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 horizontale</a:t>
            </a:r>
            <a:r>
              <a:rPr lang="fr-CA" sz="2400" dirty="0"/>
              <a:t>. </a:t>
            </a:r>
            <a:endParaRPr lang="fr-CA" sz="2400" dirty="0" smtClean="0"/>
          </a:p>
          <a:p>
            <a:pPr>
              <a:lnSpc>
                <a:spcPct val="150000"/>
              </a:lnSpc>
            </a:pPr>
            <a:r>
              <a:rPr lang="fr-CA" sz="2400" dirty="0" smtClean="0"/>
              <a:t>Cela </a:t>
            </a:r>
            <a:r>
              <a:rPr lang="fr-CA" sz="2400" dirty="0"/>
              <a:t>est vérifié tant que l’on reste dans un même fluide </a:t>
            </a:r>
            <a:r>
              <a:rPr lang="fr-CA" sz="2400" dirty="0" smtClean="0"/>
              <a:t>        (</a:t>
            </a:r>
            <a:r>
              <a:rPr lang="fr-CA" sz="2400" dirty="0"/>
              <a:t>ρ constante). </a:t>
            </a:r>
            <a:endParaRPr lang="fr-CA" sz="2400" dirty="0" smtClean="0"/>
          </a:p>
          <a:p>
            <a:pPr>
              <a:lnSpc>
                <a:spcPct val="150000"/>
              </a:lnSpc>
            </a:pPr>
            <a:r>
              <a:rPr lang="fr-CA" sz="2400" dirty="0"/>
              <a:t> </a:t>
            </a:r>
            <a:r>
              <a:rPr lang="fr-CA" sz="2400" dirty="0" smtClean="0"/>
              <a:t>        </a:t>
            </a:r>
            <a:r>
              <a:rPr lang="fr-C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C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pression </a:t>
            </a:r>
            <a:r>
              <a:rPr lang="fr-CA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 dépend </a:t>
            </a:r>
            <a:r>
              <a:rPr lang="fr-C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de z, ce qu’on écrit :</a:t>
            </a:r>
            <a:r>
              <a:rPr lang="fr-C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CA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3668" y="4221088"/>
            <a:ext cx="5289272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8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446030" y="224644"/>
            <a:ext cx="4414001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3600" b="1" dirty="0" smtClean="0">
                <a:solidFill>
                  <a:srgbClr val="6600FF"/>
                </a:solidFill>
              </a:rPr>
              <a:t>Unités de pression</a:t>
            </a:r>
            <a:endParaRPr lang="fr-FR" sz="3600" b="1" dirty="0" smtClean="0">
              <a:solidFill>
                <a:srgbClr val="6600FF"/>
              </a:solidFill>
            </a:endParaRPr>
          </a:p>
        </p:txBody>
      </p:sp>
      <p:graphicFrame>
        <p:nvGraphicFramePr>
          <p:cNvPr id="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9329978"/>
              </p:ext>
            </p:extLst>
          </p:nvPr>
        </p:nvGraphicFramePr>
        <p:xfrm>
          <a:off x="1619672" y="1052736"/>
          <a:ext cx="5472113" cy="1011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26" name="Équation" r:id="rId3" imgW="2336760" imgH="431640" progId="Equation.3">
                  <p:embed/>
                </p:oleObj>
              </mc:Choice>
              <mc:Fallback>
                <p:oleObj name="Équation" r:id="rId3" imgW="2336760" imgH="4316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1052736"/>
                        <a:ext cx="5472113" cy="1011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/>
          <p:cNvSpPr/>
          <p:nvPr/>
        </p:nvSpPr>
        <p:spPr>
          <a:xfrm>
            <a:off x="179512" y="2204864"/>
            <a:ext cx="8434503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000" dirty="0" smtClean="0"/>
              <a:t>Plusieurs unités existent: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      • le pascal (Pa) : unité SI, peu employée en pratique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      • le bar (bar) et son sous multiple le millibar (mbar)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      • le millimètre de </a:t>
            </a:r>
            <a:r>
              <a:rPr lang="fr-FR" sz="2000" dirty="0" smtClean="0"/>
              <a:t>mercure</a:t>
            </a:r>
            <a:endParaRPr lang="fr-FR" sz="2000" dirty="0" smtClean="0"/>
          </a:p>
          <a:p>
            <a:pPr>
              <a:lnSpc>
                <a:spcPct val="150000"/>
              </a:lnSpc>
            </a:pPr>
            <a:r>
              <a:rPr lang="fr-FR" sz="2000" dirty="0" smtClean="0"/>
              <a:t>       • le millimètre de colonne d'eau ou le mètre de colonne d'eau (m CE)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       • l'atmosphère (</a:t>
            </a:r>
            <a:r>
              <a:rPr lang="fr-FR" sz="2000" dirty="0" err="1" smtClean="0"/>
              <a:t>atm</a:t>
            </a:r>
            <a:r>
              <a:rPr lang="fr-FR" sz="2000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fr-FR" sz="2000" dirty="0" smtClean="0"/>
              <a:t>La correspondance entre ces unités est la suivante:</a:t>
            </a:r>
          </a:p>
          <a:p>
            <a:pPr>
              <a:lnSpc>
                <a:spcPct val="150000"/>
              </a:lnSpc>
            </a:pPr>
            <a:r>
              <a:rPr lang="fr-FR" sz="2000" b="1" dirty="0" smtClean="0">
                <a:solidFill>
                  <a:srgbClr val="6600FF"/>
                </a:solidFill>
              </a:rPr>
              <a:t>1 </a:t>
            </a:r>
            <a:r>
              <a:rPr lang="fr-FR" sz="2000" b="1" dirty="0" smtClean="0">
                <a:solidFill>
                  <a:srgbClr val="6600FF"/>
                </a:solidFill>
              </a:rPr>
              <a:t>bar = 10^5 Pa = 1000 mbar ≈ 750 mm de mercure ≈ 10,2 m CE ≈ 0,987 </a:t>
            </a:r>
            <a:r>
              <a:rPr lang="fr-FR" sz="2000" b="1" dirty="0" err="1" smtClean="0">
                <a:solidFill>
                  <a:srgbClr val="6600FF"/>
                </a:solidFill>
              </a:rPr>
              <a:t>atm</a:t>
            </a:r>
            <a:endParaRPr lang="fr-FR" sz="2000" b="1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1"/>
          <p:cNvSpPr>
            <a:spLocks noChangeArrowheads="1"/>
          </p:cNvSpPr>
          <p:nvPr/>
        </p:nvSpPr>
        <p:spPr bwMode="auto">
          <a:xfrm>
            <a:off x="107504" y="3332599"/>
            <a:ext cx="8810052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Un newton est la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3" tooltip="Force (physique)"/>
              </a:rPr>
              <a:t>force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capable de communiquer à une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4" tooltip="Masse"/>
              </a:rPr>
              <a:t>masse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de 1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 tooltip="Kilogramme"/>
              </a:rPr>
              <a:t>kilogramme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une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6" tooltip="Accélération"/>
              </a:rPr>
              <a:t>accélération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de 1 m s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−2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Il faut donc 1 newton pour augmenter la vitesse d'une masse de 1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5" tooltip="Kilogramme"/>
              </a:rPr>
              <a:t>kg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de 1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7" tooltip="Mètre"/>
              </a:rPr>
              <a:t>m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  <a:hlinkClick r:id="rId8" tooltip="Seconde (temps)"/>
              </a:rPr>
              <a:t>s</a:t>
            </a:r>
            <a:r>
              <a:rPr kumimoji="0" lang="fr-FR" sz="20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−1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chaque seconde.</a:t>
            </a:r>
          </a:p>
          <a:p>
            <a:pPr lvl="0">
              <a:lnSpc>
                <a:spcPct val="150000"/>
              </a:lnSpc>
            </a:pPr>
            <a:r>
              <a:rPr lang="fr-FR" sz="2000" dirty="0"/>
              <a:t>Un newton </a:t>
            </a:r>
            <a:r>
              <a:rPr lang="fr-FR" sz="2000" dirty="0" smtClean="0"/>
              <a:t>s'exprime 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ainsi</a:t>
            </a:r>
            <a:r>
              <a:rPr kumimoji="0" lang="fr-FR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 : </a:t>
            </a:r>
          </a:p>
        </p:txBody>
      </p:sp>
      <p:pic>
        <p:nvPicPr>
          <p:cNvPr id="137218" name="Picture 2" descr="C:\Users\bik\Desktop\Capture.P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63888" y="5402524"/>
            <a:ext cx="1994622" cy="1014808"/>
          </a:xfrm>
          <a:prstGeom prst="rect">
            <a:avLst/>
          </a:prstGeom>
          <a:noFill/>
        </p:spPr>
      </p:pic>
      <p:sp>
        <p:nvSpPr>
          <p:cNvPr id="4" name="Rectangle 13"/>
          <p:cNvSpPr>
            <a:spLocks noChangeArrowheads="1"/>
          </p:cNvSpPr>
          <p:nvPr/>
        </p:nvSpPr>
        <p:spPr bwMode="auto">
          <a:xfrm>
            <a:off x="0" y="116632"/>
            <a:ext cx="8748713" cy="568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000" dirty="0" smtClean="0"/>
              <a:t>Les </a:t>
            </a:r>
            <a:r>
              <a:rPr lang="fr-FR" sz="2000" dirty="0"/>
              <a:t>techniciens emploient encore fréquemment le kilogramme-force par centimètre carré (symbole </a:t>
            </a:r>
            <a:r>
              <a:rPr lang="fr-FR" sz="2400" b="1" dirty="0">
                <a:solidFill>
                  <a:srgbClr val="6600FF"/>
                </a:solidFill>
              </a:rPr>
              <a:t>kgf/cm</a:t>
            </a:r>
            <a:r>
              <a:rPr lang="fr-FR" sz="2400" b="1" baseline="30000" dirty="0">
                <a:solidFill>
                  <a:srgbClr val="6600FF"/>
                </a:solidFill>
              </a:rPr>
              <a:t>2</a:t>
            </a:r>
            <a:r>
              <a:rPr lang="fr-FR" sz="2000" dirty="0"/>
              <a:t>)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fr-FR" sz="2000" dirty="0"/>
              <a:t>Comme </a:t>
            </a:r>
            <a:r>
              <a:rPr lang="fr-FR" sz="2000" b="1" dirty="0">
                <a:solidFill>
                  <a:srgbClr val="6600FF"/>
                </a:solidFill>
              </a:rPr>
              <a:t>1kgf = 9.8 N</a:t>
            </a:r>
            <a:r>
              <a:rPr lang="fr-FR" sz="2000" dirty="0"/>
              <a:t> et </a:t>
            </a:r>
            <a:r>
              <a:rPr lang="fr-FR" sz="2000" b="1" dirty="0">
                <a:solidFill>
                  <a:srgbClr val="6600FF"/>
                </a:solidFill>
              </a:rPr>
              <a:t>1cm</a:t>
            </a:r>
            <a:r>
              <a:rPr lang="fr-FR" sz="2000" b="1" baseline="30000" dirty="0">
                <a:solidFill>
                  <a:srgbClr val="6600FF"/>
                </a:solidFill>
              </a:rPr>
              <a:t>2</a:t>
            </a:r>
            <a:r>
              <a:rPr lang="fr-FR" sz="2000" b="1" dirty="0">
                <a:solidFill>
                  <a:srgbClr val="6600FF"/>
                </a:solidFill>
              </a:rPr>
              <a:t> = 10</a:t>
            </a:r>
            <a:r>
              <a:rPr lang="fr-FR" sz="2000" b="1" baseline="30000" dirty="0">
                <a:solidFill>
                  <a:srgbClr val="6600FF"/>
                </a:solidFill>
              </a:rPr>
              <a:t>-4</a:t>
            </a:r>
            <a:r>
              <a:rPr lang="fr-FR" sz="2000" b="1" dirty="0">
                <a:solidFill>
                  <a:srgbClr val="6600FF"/>
                </a:solidFill>
              </a:rPr>
              <a:t> m</a:t>
            </a:r>
            <a:r>
              <a:rPr lang="fr-FR" sz="2000" b="1" baseline="30000" dirty="0">
                <a:solidFill>
                  <a:srgbClr val="6600FF"/>
                </a:solidFill>
              </a:rPr>
              <a:t>2</a:t>
            </a:r>
            <a:r>
              <a:rPr lang="fr-FR" sz="2000" dirty="0"/>
              <a:t> on a: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2000" dirty="0"/>
          </a:p>
          <a:p>
            <a:pPr>
              <a:spcBef>
                <a:spcPct val="20000"/>
              </a:spcBef>
              <a:defRPr/>
            </a:pPr>
            <a:endParaRPr lang="fr-FR" sz="2000" dirty="0"/>
          </a:p>
        </p:txBody>
      </p:sp>
      <p:graphicFrame>
        <p:nvGraphicFramePr>
          <p:cNvPr id="2" name="Objet 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49610511"/>
              </p:ext>
            </p:extLst>
          </p:nvPr>
        </p:nvGraphicFramePr>
        <p:xfrm>
          <a:off x="1326355" y="1340768"/>
          <a:ext cx="6096000" cy="944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4" name="Equation" r:id="rId10" imgW="2540000" imgH="393700" progId="Equation.3">
                  <p:embed/>
                </p:oleObj>
              </mc:Choice>
              <mc:Fallback>
                <p:oleObj name="Equation" r:id="rId10" imgW="2540000" imgH="393700" progId="Equation.3">
                  <p:embed/>
                  <p:pic>
                    <p:nvPicPr>
                      <p:cNvPr id="0" name="Object 1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6355" y="1340768"/>
                        <a:ext cx="6096000" cy="944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215516" y="2384884"/>
            <a:ext cx="8702040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/>
              <a:t>Lorsque la précision ne dépasse pas </a:t>
            </a:r>
            <a:r>
              <a:rPr lang="fr-FR" dirty="0">
                <a:solidFill>
                  <a:srgbClr val="FF0000"/>
                </a:solidFill>
              </a:rPr>
              <a:t>2%</a:t>
            </a:r>
            <a:r>
              <a:rPr lang="fr-FR" dirty="0"/>
              <a:t> on peut prendre:</a:t>
            </a:r>
            <a:br>
              <a:rPr lang="fr-FR" dirty="0"/>
            </a:br>
            <a:r>
              <a:rPr lang="fr-FR" dirty="0">
                <a:solidFill>
                  <a:srgbClr val="6600FF"/>
                </a:solidFill>
              </a:rPr>
              <a:t>                             </a:t>
            </a:r>
            <a:r>
              <a:rPr lang="fr-FR" sz="2800" b="1" dirty="0"/>
              <a:t>1kgf = 1bar = 10</a:t>
            </a:r>
            <a:r>
              <a:rPr lang="fr-FR" sz="2800" b="1" baseline="30000" dirty="0"/>
              <a:t>5</a:t>
            </a:r>
            <a:r>
              <a:rPr lang="fr-FR" sz="2800" b="1" dirty="0"/>
              <a:t> Pa</a:t>
            </a:r>
            <a:endParaRPr lang="fr-FR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323850" y="80628"/>
            <a:ext cx="8337606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fr-FR" sz="2800" b="1" dirty="0" smtClean="0">
                <a:solidFill>
                  <a:schemeClr val="accent2"/>
                </a:solidFill>
              </a:rPr>
              <a:t>1</a:t>
            </a:r>
            <a:r>
              <a:rPr lang="fr-FR" sz="2800" b="1" baseline="30000" dirty="0" smtClean="0">
                <a:solidFill>
                  <a:schemeClr val="accent2"/>
                </a:solidFill>
              </a:rPr>
              <a:t>ère</a:t>
            </a:r>
            <a:r>
              <a:rPr lang="fr-FR" sz="2800" b="1" dirty="0" smtClean="0">
                <a:solidFill>
                  <a:schemeClr val="accent2"/>
                </a:solidFill>
              </a:rPr>
              <a:t> loi </a:t>
            </a:r>
            <a:r>
              <a:rPr lang="fr-FR" sz="2800" b="1" dirty="0">
                <a:solidFill>
                  <a:schemeClr val="accent2"/>
                </a:solidFill>
              </a:rPr>
              <a:t>de la statique des fluides </a:t>
            </a:r>
            <a:r>
              <a:rPr lang="fr-FR" sz="2800" b="1" dirty="0" smtClean="0">
                <a:solidFill>
                  <a:schemeClr val="accent2"/>
                </a:solidFill>
              </a:rPr>
              <a:t>«</a:t>
            </a:r>
            <a:r>
              <a:rPr lang="fr-FR" sz="2800" b="1" dirty="0">
                <a:solidFill>
                  <a:schemeClr val="accent2"/>
                </a:solidFill>
              </a:rPr>
              <a:t> ISOTROPIE » de la </a:t>
            </a:r>
            <a:r>
              <a:rPr lang="fr-FR" sz="2800" b="1" dirty="0" smtClean="0">
                <a:solidFill>
                  <a:schemeClr val="accent2"/>
                </a:solidFill>
              </a:rPr>
              <a:t>pression ou la loi de pascal</a:t>
            </a:r>
            <a:endParaRPr lang="fr-FR" sz="2800" b="1" dirty="0">
              <a:solidFill>
                <a:schemeClr val="accent2"/>
              </a:solidFill>
            </a:endParaRPr>
          </a:p>
        </p:txBody>
      </p:sp>
      <p:sp>
        <p:nvSpPr>
          <p:cNvPr id="87115" name="Rectangle 75"/>
          <p:cNvSpPr>
            <a:spLocks noChangeArrowheads="1"/>
          </p:cNvSpPr>
          <p:nvPr/>
        </p:nvSpPr>
        <p:spPr bwMode="auto">
          <a:xfrm>
            <a:off x="647564" y="4761148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 i="1" dirty="0"/>
              <a:t>La pression d’un fluide en un point est la même dans toutes les directions (</a:t>
            </a:r>
            <a:r>
              <a:rPr lang="fr-FR" sz="2800" b="1" i="1" dirty="0">
                <a:solidFill>
                  <a:srgbClr val="FF0000"/>
                </a:solidFill>
              </a:rPr>
              <a:t>isotrope</a:t>
            </a:r>
            <a:r>
              <a:rPr lang="fr-FR" sz="2400" b="1" i="1" dirty="0"/>
              <a:t>).</a:t>
            </a:r>
          </a:p>
        </p:txBody>
      </p:sp>
      <p:pic>
        <p:nvPicPr>
          <p:cNvPr id="3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3" y="1223628"/>
            <a:ext cx="6492497" cy="353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568" y="2380818"/>
            <a:ext cx="28622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err="1"/>
              <a:t>Selon</a:t>
            </a:r>
            <a:r>
              <a:rPr lang="en-US" sz="2000" b="1" dirty="0"/>
              <a:t> la direction x </a:t>
            </a:r>
            <a:r>
              <a:rPr lang="en-US" sz="2000" b="1" dirty="0" smtClean="0"/>
              <a:t>:</a:t>
            </a:r>
            <a:endParaRPr lang="en-US" sz="2000" b="1" dirty="0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12" y="3032956"/>
            <a:ext cx="8290012" cy="34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4692" name="Picture 4" descr="C:\Users\IBM\Desktop\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-4256"/>
            <a:ext cx="5230753" cy="303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717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05" y="1268760"/>
            <a:ext cx="7180809" cy="4388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51520" y="476672"/>
            <a:ext cx="25202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Selon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la direction y </a:t>
            </a:r>
            <a:r>
              <a:rPr lang="en-US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75"/>
          <p:cNvSpPr>
            <a:spLocks noChangeArrowheads="1"/>
          </p:cNvSpPr>
          <p:nvPr/>
        </p:nvSpPr>
        <p:spPr bwMode="auto">
          <a:xfrm>
            <a:off x="503238" y="5598368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 i="1" dirty="0"/>
              <a:t>La pression d’un fluide en un point est la même dans toutes les directions (</a:t>
            </a:r>
            <a:r>
              <a:rPr lang="fr-FR" sz="2800" b="1" i="1" dirty="0">
                <a:solidFill>
                  <a:srgbClr val="FF0000"/>
                </a:solidFill>
              </a:rPr>
              <a:t>isotrope</a:t>
            </a:r>
            <a:r>
              <a:rPr lang="fr-FR" sz="2400" b="1" i="1" dirty="0"/>
              <a:t>).</a:t>
            </a:r>
          </a:p>
        </p:txBody>
      </p:sp>
      <p:pic>
        <p:nvPicPr>
          <p:cNvPr id="5" name="Picture 4" descr="C:\Users\IBM\Desktop\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11" y="-14709"/>
            <a:ext cx="4690693" cy="2723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254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078019"/>
          </a:xfrm>
        </p:spPr>
        <p:txBody>
          <a:bodyPr>
            <a:noAutofit/>
          </a:bodyPr>
          <a:lstStyle/>
          <a:p>
            <a:pPr algn="l"/>
            <a:r>
              <a:rPr lang="fr-FR" sz="2400" b="1" dirty="0" smtClean="0">
                <a:solidFill>
                  <a:srgbClr val="FF0000"/>
                </a:solidFill>
              </a:rPr>
              <a:t>NB: </a:t>
            </a:r>
            <a:br>
              <a:rPr lang="fr-FR" sz="2400" b="1" dirty="0" smtClean="0">
                <a:solidFill>
                  <a:srgbClr val="FF0000"/>
                </a:solidFill>
              </a:rPr>
            </a:br>
            <a:r>
              <a:rPr lang="fr-FR" sz="2400" dirty="0" smtClean="0"/>
              <a:t>la pression </a:t>
            </a:r>
            <a:r>
              <a:rPr lang="fr-FR" sz="2400" b="1" dirty="0" smtClean="0">
                <a:solidFill>
                  <a:srgbClr val="00B050"/>
                </a:solidFill>
              </a:rPr>
              <a:t>exercée sur un liquide enfermé </a:t>
            </a:r>
            <a:r>
              <a:rPr lang="fr-FR" sz="2400" dirty="0" smtClean="0"/>
              <a:t>se transmet </a:t>
            </a:r>
            <a:r>
              <a:rPr lang="fr-FR" sz="2400" b="1" i="1" dirty="0" smtClean="0">
                <a:solidFill>
                  <a:srgbClr val="6600FF"/>
                </a:solidFill>
              </a:rPr>
              <a:t>intégralement dans toutes les directions</a:t>
            </a:r>
            <a:r>
              <a:rPr lang="fr-FR" sz="2400" dirty="0" smtClean="0"/>
              <a:t> ; agissant avec une force égale sur des surfaces égales.</a:t>
            </a:r>
            <a:endParaRPr lang="fr-FR" sz="4000" dirty="0"/>
          </a:p>
        </p:txBody>
      </p:sp>
      <p:pic>
        <p:nvPicPr>
          <p:cNvPr id="3" name="Picture 2" descr="D:\Information jpg 2019 2020\Theoreme de pasca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9317" y="2114532"/>
            <a:ext cx="6792913" cy="45243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71525" y="1185863"/>
            <a:ext cx="7800975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82544" y="32539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1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Chapitre II : </a:t>
            </a:r>
            <a:br>
              <a:rPr kumimoji="0" lang="fr-FR" sz="4000" b="1" i="1" u="sng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fr-FR" sz="4000" b="1" i="1" u="sng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636912"/>
            <a:ext cx="3071957" cy="4069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214446"/>
          </a:xfrm>
        </p:spPr>
        <p:txBody>
          <a:bodyPr>
            <a:normAutofit/>
          </a:bodyPr>
          <a:lstStyle/>
          <a:p>
            <a:pPr algn="l"/>
            <a:r>
              <a:rPr lang="fr-FR" sz="2400" b="1" dirty="0" smtClean="0"/>
              <a:t>Exemple: la </a:t>
            </a:r>
            <a:r>
              <a:rPr lang="fr-FR" sz="2400" b="1" dirty="0" smtClean="0">
                <a:solidFill>
                  <a:srgbClr val="FF0000"/>
                </a:solidFill>
              </a:rPr>
              <a:t>pression</a:t>
            </a:r>
            <a:r>
              <a:rPr lang="fr-FR" sz="2400" b="1" dirty="0" smtClean="0"/>
              <a:t> est créée par </a:t>
            </a:r>
            <a:r>
              <a:rPr lang="fr-FR" sz="2400" b="1" i="1" dirty="0" smtClean="0"/>
              <a:t>la </a:t>
            </a:r>
            <a:r>
              <a:rPr lang="fr-FR" sz="2400" b="1" i="1" dirty="0" smtClean="0">
                <a:solidFill>
                  <a:srgbClr val="FF0000"/>
                </a:solidFill>
              </a:rPr>
              <a:t>résistance</a:t>
            </a:r>
            <a:r>
              <a:rPr lang="fr-FR" sz="2400" b="1" i="1" dirty="0" smtClean="0"/>
              <a:t> du </a:t>
            </a:r>
            <a:r>
              <a:rPr lang="fr-FR" sz="2400" b="1" i="1" dirty="0" smtClean="0">
                <a:solidFill>
                  <a:srgbClr val="6600FF"/>
                </a:solidFill>
              </a:rPr>
              <a:t>liquide</a:t>
            </a:r>
            <a:r>
              <a:rPr lang="fr-FR" sz="2400" b="1" dirty="0" smtClean="0"/>
              <a:t> à la compression.</a:t>
            </a: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1000100" y="2571744"/>
          <a:ext cx="7770895" cy="27635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1" r:id="rId3" imgW="5629275" imgH="3019425" progId="">
                  <p:embed/>
                </p:oleObj>
              </mc:Choice>
              <mc:Fallback>
                <p:oleObj r:id="rId3" imgW="5629275" imgH="3019425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570" r="21935" b="18491"/>
                      <a:stretch>
                        <a:fillRect/>
                      </a:stretch>
                    </p:blipFill>
                    <p:spPr bwMode="auto">
                      <a:xfrm>
                        <a:off x="1000100" y="2571744"/>
                        <a:ext cx="7770895" cy="276359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ous-titre 2"/>
          <p:cNvSpPr txBox="1">
            <a:spLocks/>
          </p:cNvSpPr>
          <p:nvPr/>
        </p:nvSpPr>
        <p:spPr>
          <a:xfrm>
            <a:off x="1103265" y="1019142"/>
            <a:ext cx="7143800" cy="110965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 smtClean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L’appareil qui permet de </a:t>
            </a:r>
            <a:r>
              <a:rPr kumimoji="0" lang="fr-FR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mesurer la pression</a:t>
            </a:r>
            <a:r>
              <a:rPr kumimoji="0" lang="fr-F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est le MANOMETRE.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0099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ous-titre 2"/>
          <p:cNvSpPr txBox="1">
            <a:spLocks/>
          </p:cNvSpPr>
          <p:nvPr/>
        </p:nvSpPr>
        <p:spPr>
          <a:xfrm>
            <a:off x="409518" y="5327676"/>
            <a:ext cx="4418073" cy="409594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fr-FR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Pas de résistance =Pression nulle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fr-FR" sz="24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65747" y="5389117"/>
            <a:ext cx="3622662" cy="461665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fr-FR" sz="2400" b="1" dirty="0" smtClean="0"/>
              <a:t>Résistance = pression </a:t>
            </a:r>
            <a:endParaRPr lang="fr-FR" sz="2400" b="1" dirty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0" y="6030225"/>
            <a:ext cx="9144000" cy="830997"/>
          </a:xfrm>
          <a:prstGeom prst="rect">
            <a:avLst/>
          </a:prstGeom>
          <a:solidFill>
            <a:srgbClr val="BFBFB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</a:tabLst>
            </a:pPr>
            <a:r>
              <a:rPr kumimoji="0" lang="fr-FR" sz="2400" b="1" i="1" u="none" strike="noStrike" cap="none" normalizeH="0" baseline="0" dirty="0" smtClean="0">
                <a:ln>
                  <a:noFill/>
                </a:ln>
                <a:solidFill>
                  <a:srgbClr val="6600FF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Le fluide étant au repos, la pression est identique en tout point du circuit, il s’agit du principe de PASCAL.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rgbClr val="6600FF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8851" name="Picture 3" descr="C:\Users\bik\Pictures\Sans titre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98410">
            <a:off x="3167021" y="3364982"/>
            <a:ext cx="1006083" cy="1008715"/>
          </a:xfrm>
          <a:prstGeom prst="rect">
            <a:avLst/>
          </a:prstGeom>
          <a:noFill/>
        </p:spPr>
      </p:pic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73962" y="3429000"/>
            <a:ext cx="105727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ZoneTexte 10"/>
          <p:cNvSpPr txBox="1"/>
          <p:nvPr/>
        </p:nvSpPr>
        <p:spPr>
          <a:xfrm>
            <a:off x="1212804" y="2297097"/>
            <a:ext cx="2008215" cy="369332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Circuit ouvert</a:t>
            </a:r>
            <a:endParaRPr lang="fr-FR" b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5740416" y="2297097"/>
            <a:ext cx="1643085" cy="36933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Circuit fermé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D:\Information jpg 2019 2020\pression et hauteu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540" y="754330"/>
            <a:ext cx="8520691" cy="5632223"/>
          </a:xfrm>
          <a:prstGeom prst="rect">
            <a:avLst/>
          </a:prstGeom>
          <a:noFill/>
        </p:spPr>
      </p:pic>
      <p:sp>
        <p:nvSpPr>
          <p:cNvPr id="3" name="Sous-titre 2"/>
          <p:cNvSpPr txBox="1">
            <a:spLocks/>
          </p:cNvSpPr>
          <p:nvPr/>
        </p:nvSpPr>
        <p:spPr>
          <a:xfrm>
            <a:off x="0" y="44624"/>
            <a:ext cx="9144000" cy="72008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Exemple: la 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6600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pression-château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d’eau.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2417733" y="6442502"/>
            <a:ext cx="4052943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 smtClean="0"/>
              <a:t>Source: </a:t>
            </a:r>
            <a:r>
              <a:rPr lang="fr-FR" sz="1050" dirty="0" smtClean="0">
                <a:hlinkClick r:id="rId3"/>
              </a:rPr>
              <a:t>https://www.wikitp.fr/notions-hydrauliques/colonne-deau</a:t>
            </a:r>
            <a:endParaRPr lang="fr-FR" sz="1050" dirty="0" smtClean="0"/>
          </a:p>
          <a:p>
            <a:endParaRPr lang="fr-FR" sz="105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52400"/>
            <a:ext cx="8229600" cy="760413"/>
          </a:xfrm>
        </p:spPr>
        <p:txBody>
          <a:bodyPr/>
          <a:lstStyle/>
          <a:p>
            <a:pPr eaLnBrk="1" hangingPunct="1"/>
            <a:r>
              <a:rPr lang="fr-FR" sz="2800" b="1" dirty="0" smtClean="0">
                <a:solidFill>
                  <a:schemeClr val="accent2"/>
                </a:solidFill>
              </a:rPr>
              <a:t>2. 2.2- conséquences d’isotropie de la pression</a:t>
            </a:r>
          </a:p>
        </p:txBody>
      </p:sp>
      <p:sp>
        <p:nvSpPr>
          <p:cNvPr id="88068" name="Rectangle 4"/>
          <p:cNvSpPr>
            <a:spLocks noChangeArrowheads="1"/>
          </p:cNvSpPr>
          <p:nvPr/>
        </p:nvSpPr>
        <p:spPr bwMode="auto">
          <a:xfrm>
            <a:off x="395288" y="836613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 i="1" dirty="0"/>
              <a:t>Les conséquences de </a:t>
            </a:r>
            <a:r>
              <a:rPr lang="fr-FR" sz="2400" b="1" i="1" dirty="0">
                <a:solidFill>
                  <a:schemeClr val="accent2"/>
                </a:solidFill>
              </a:rPr>
              <a:t>l’isotropie</a:t>
            </a:r>
            <a:r>
              <a:rPr lang="fr-FR" sz="2400" b="1" i="1" dirty="0"/>
              <a:t> </a:t>
            </a:r>
            <a:r>
              <a:rPr lang="fr-FR" sz="2400" b="1" i="1" dirty="0">
                <a:solidFill>
                  <a:schemeClr val="accent2"/>
                </a:solidFill>
              </a:rPr>
              <a:t>de la pression</a:t>
            </a:r>
            <a:r>
              <a:rPr lang="fr-FR" sz="2400" b="1" i="1" dirty="0"/>
              <a:t> sont nombreuses. Les </a:t>
            </a:r>
            <a:r>
              <a:rPr lang="fr-FR" sz="2400" b="1" i="1" u="sng" dirty="0">
                <a:solidFill>
                  <a:schemeClr val="accent2"/>
                </a:solidFill>
              </a:rPr>
              <a:t>deux</a:t>
            </a:r>
            <a:r>
              <a:rPr lang="fr-FR" sz="2400" b="1" i="1" dirty="0"/>
              <a:t> les plus important sur le plan pratique sont:</a:t>
            </a: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179388" y="1773238"/>
            <a:ext cx="8640762" cy="1719262"/>
            <a:chOff x="113" y="2069"/>
            <a:chExt cx="5443" cy="1083"/>
          </a:xfrm>
        </p:grpSpPr>
        <p:sp>
          <p:nvSpPr>
            <p:cNvPr id="29722" name="Rectangle 5"/>
            <p:cNvSpPr>
              <a:spLocks noChangeArrowheads="1"/>
            </p:cNvSpPr>
            <p:nvPr/>
          </p:nvSpPr>
          <p:spPr bwMode="auto">
            <a:xfrm>
              <a:off x="612" y="2491"/>
              <a:ext cx="576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23" name="AutoShape 6"/>
            <p:cNvSpPr>
              <a:spLocks noChangeArrowheads="1"/>
            </p:cNvSpPr>
            <p:nvPr/>
          </p:nvSpPr>
          <p:spPr bwMode="auto">
            <a:xfrm>
              <a:off x="1383" y="2491"/>
              <a:ext cx="765" cy="576"/>
            </a:xfrm>
            <a:prstGeom prst="parallelogram">
              <a:avLst>
                <a:gd name="adj" fmla="val 332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24" name="AutoShape 7"/>
            <p:cNvSpPr>
              <a:spLocks noChangeArrowheads="1"/>
            </p:cNvSpPr>
            <p:nvPr/>
          </p:nvSpPr>
          <p:spPr bwMode="auto">
            <a:xfrm>
              <a:off x="2426" y="2387"/>
              <a:ext cx="576" cy="765"/>
            </a:xfrm>
            <a:prstGeom prst="can">
              <a:avLst>
                <a:gd name="adj" fmla="val 3320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25" name="AutoShape 8"/>
            <p:cNvSpPr>
              <a:spLocks noChangeArrowheads="1"/>
            </p:cNvSpPr>
            <p:nvPr/>
          </p:nvSpPr>
          <p:spPr bwMode="auto">
            <a:xfrm>
              <a:off x="3288" y="2491"/>
              <a:ext cx="765" cy="576"/>
            </a:xfrm>
            <a:custGeom>
              <a:avLst/>
              <a:gdLst>
                <a:gd name="T0" fmla="*/ 24 w 21600"/>
                <a:gd name="T1" fmla="*/ 8 h 21600"/>
                <a:gd name="T2" fmla="*/ 14 w 21600"/>
                <a:gd name="T3" fmla="*/ 15 h 21600"/>
                <a:gd name="T4" fmla="*/ 3 w 21600"/>
                <a:gd name="T5" fmla="*/ 8 h 21600"/>
                <a:gd name="T6" fmla="*/ 14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489 w 21600"/>
                <a:gd name="T13" fmla="*/ 4500 h 21600"/>
                <a:gd name="T14" fmla="*/ 17111 w 21600"/>
                <a:gd name="T15" fmla="*/ 171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26" name="AutoShape 9"/>
            <p:cNvSpPr>
              <a:spLocks noChangeArrowheads="1"/>
            </p:cNvSpPr>
            <p:nvPr/>
          </p:nvSpPr>
          <p:spPr bwMode="auto">
            <a:xfrm>
              <a:off x="4241" y="2069"/>
              <a:ext cx="930" cy="998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9727" name="Line 10"/>
            <p:cNvSpPr>
              <a:spLocks noChangeShapeType="1"/>
            </p:cNvSpPr>
            <p:nvPr/>
          </p:nvSpPr>
          <p:spPr bwMode="auto">
            <a:xfrm>
              <a:off x="204" y="3067"/>
              <a:ext cx="51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28" name="Line 11"/>
            <p:cNvSpPr>
              <a:spLocks noChangeShapeType="1"/>
            </p:cNvSpPr>
            <p:nvPr/>
          </p:nvSpPr>
          <p:spPr bwMode="auto">
            <a:xfrm flipV="1">
              <a:off x="612" y="2387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29" name="Line 12"/>
            <p:cNvSpPr>
              <a:spLocks noChangeShapeType="1"/>
            </p:cNvSpPr>
            <p:nvPr/>
          </p:nvSpPr>
          <p:spPr bwMode="auto">
            <a:xfrm flipV="1">
              <a:off x="1179" y="2409"/>
              <a:ext cx="0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30" name="Line 13"/>
            <p:cNvSpPr>
              <a:spLocks noChangeShapeType="1"/>
            </p:cNvSpPr>
            <p:nvPr/>
          </p:nvSpPr>
          <p:spPr bwMode="auto">
            <a:xfrm flipV="1">
              <a:off x="1565" y="2363"/>
              <a:ext cx="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31" name="Line 14"/>
            <p:cNvSpPr>
              <a:spLocks noChangeShapeType="1"/>
            </p:cNvSpPr>
            <p:nvPr/>
          </p:nvSpPr>
          <p:spPr bwMode="auto">
            <a:xfrm flipV="1">
              <a:off x="2132" y="2364"/>
              <a:ext cx="45" cy="1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32" name="Line 15"/>
            <p:cNvSpPr>
              <a:spLocks noChangeShapeType="1"/>
            </p:cNvSpPr>
            <p:nvPr/>
          </p:nvSpPr>
          <p:spPr bwMode="auto">
            <a:xfrm flipV="1">
              <a:off x="2426" y="229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33" name="Line 16"/>
            <p:cNvSpPr>
              <a:spLocks noChangeShapeType="1"/>
            </p:cNvSpPr>
            <p:nvPr/>
          </p:nvSpPr>
          <p:spPr bwMode="auto">
            <a:xfrm flipV="1">
              <a:off x="3016" y="2273"/>
              <a:ext cx="0" cy="2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34" name="Line 18"/>
            <p:cNvSpPr>
              <a:spLocks noChangeShapeType="1"/>
            </p:cNvSpPr>
            <p:nvPr/>
          </p:nvSpPr>
          <p:spPr bwMode="auto">
            <a:xfrm flipH="1" flipV="1">
              <a:off x="3243" y="2387"/>
              <a:ext cx="68" cy="15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35" name="Line 19"/>
            <p:cNvSpPr>
              <a:spLocks noChangeShapeType="1"/>
            </p:cNvSpPr>
            <p:nvPr/>
          </p:nvSpPr>
          <p:spPr bwMode="auto">
            <a:xfrm flipV="1">
              <a:off x="4037" y="2387"/>
              <a:ext cx="68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36" name="Line 20"/>
            <p:cNvSpPr>
              <a:spLocks noChangeShapeType="1"/>
            </p:cNvSpPr>
            <p:nvPr/>
          </p:nvSpPr>
          <p:spPr bwMode="auto">
            <a:xfrm>
              <a:off x="181" y="2478"/>
              <a:ext cx="50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37" name="Line 21"/>
            <p:cNvSpPr>
              <a:spLocks noChangeShapeType="1"/>
            </p:cNvSpPr>
            <p:nvPr/>
          </p:nvSpPr>
          <p:spPr bwMode="auto">
            <a:xfrm>
              <a:off x="408" y="2478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38" name="Line 22"/>
            <p:cNvSpPr>
              <a:spLocks noChangeShapeType="1"/>
            </p:cNvSpPr>
            <p:nvPr/>
          </p:nvSpPr>
          <p:spPr bwMode="auto">
            <a:xfrm>
              <a:off x="5284" y="2500"/>
              <a:ext cx="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39" name="Text Box 23"/>
            <p:cNvSpPr txBox="1">
              <a:spLocks noChangeArrowheads="1"/>
            </p:cNvSpPr>
            <p:nvPr/>
          </p:nvSpPr>
          <p:spPr bwMode="auto">
            <a:xfrm>
              <a:off x="113" y="268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h</a:t>
              </a:r>
            </a:p>
          </p:txBody>
        </p:sp>
        <p:sp>
          <p:nvSpPr>
            <p:cNvPr id="29740" name="Text Box 24"/>
            <p:cNvSpPr txBox="1">
              <a:spLocks noChangeArrowheads="1"/>
            </p:cNvSpPr>
            <p:nvPr/>
          </p:nvSpPr>
          <p:spPr bwMode="auto">
            <a:xfrm>
              <a:off x="5352" y="2659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h</a:t>
              </a:r>
            </a:p>
          </p:txBody>
        </p:sp>
      </p:grpSp>
      <p:sp>
        <p:nvSpPr>
          <p:cNvPr id="88089" name="Text Box 25"/>
          <p:cNvSpPr txBox="1">
            <a:spLocks noChangeArrowheads="1"/>
          </p:cNvSpPr>
          <p:nvPr/>
        </p:nvSpPr>
        <p:spPr bwMode="auto">
          <a:xfrm>
            <a:off x="576263" y="3608388"/>
            <a:ext cx="7883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solidFill>
                  <a:srgbClr val="FF0000"/>
                </a:solidFill>
              </a:rPr>
              <a:t>La pression au fond </a:t>
            </a:r>
            <a:r>
              <a:rPr lang="fr-FR" b="1" dirty="0" smtClean="0">
                <a:solidFill>
                  <a:srgbClr val="FF0000"/>
                </a:solidFill>
              </a:rPr>
              <a:t>est </a:t>
            </a:r>
            <a:r>
              <a:rPr lang="fr-FR" b="1" dirty="0">
                <a:solidFill>
                  <a:srgbClr val="FF0000"/>
                </a:solidFill>
              </a:rPr>
              <a:t>la même. Donc la pression ne dépend pas de la forme du récipient mais uniquement de la hauteur de liquide</a:t>
            </a:r>
          </a:p>
        </p:txBody>
      </p:sp>
      <p:sp>
        <p:nvSpPr>
          <p:cNvPr id="88105" name="Text Box 41"/>
          <p:cNvSpPr txBox="1">
            <a:spLocks noChangeArrowheads="1"/>
          </p:cNvSpPr>
          <p:nvPr/>
        </p:nvSpPr>
        <p:spPr bwMode="auto">
          <a:xfrm>
            <a:off x="6372225" y="4916488"/>
            <a:ext cx="2303463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/>
              <a:t>Deux récipients communiquant ont leur surface libre sur un même plan horizontal.</a:t>
            </a:r>
          </a:p>
        </p:txBody>
      </p:sp>
      <p:sp>
        <p:nvSpPr>
          <p:cNvPr id="88106" name="Text Box 42"/>
          <p:cNvSpPr txBox="1">
            <a:spLocks noChangeArrowheads="1"/>
          </p:cNvSpPr>
          <p:nvPr/>
        </p:nvSpPr>
        <p:spPr bwMode="auto">
          <a:xfrm>
            <a:off x="34925" y="1952625"/>
            <a:ext cx="468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1:</a:t>
            </a:r>
          </a:p>
        </p:txBody>
      </p:sp>
      <p:sp>
        <p:nvSpPr>
          <p:cNvPr id="88107" name="Text Box 43"/>
          <p:cNvSpPr txBox="1">
            <a:spLocks noChangeArrowheads="1"/>
          </p:cNvSpPr>
          <p:nvPr/>
        </p:nvSpPr>
        <p:spPr bwMode="auto">
          <a:xfrm>
            <a:off x="71438" y="4303713"/>
            <a:ext cx="4683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FR" sz="2400" b="1">
                <a:solidFill>
                  <a:schemeClr val="accent2"/>
                </a:solidFill>
              </a:rPr>
              <a:t>2:</a:t>
            </a:r>
          </a:p>
        </p:txBody>
      </p:sp>
      <p:grpSp>
        <p:nvGrpSpPr>
          <p:cNvPr id="3" name="Group 48"/>
          <p:cNvGrpSpPr>
            <a:grpSpLocks/>
          </p:cNvGrpSpPr>
          <p:nvPr/>
        </p:nvGrpSpPr>
        <p:grpSpPr bwMode="auto">
          <a:xfrm>
            <a:off x="215900" y="4616450"/>
            <a:ext cx="6011863" cy="1824038"/>
            <a:chOff x="136" y="2908"/>
            <a:chExt cx="3787" cy="1149"/>
          </a:xfrm>
        </p:grpSpPr>
        <p:grpSp>
          <p:nvGrpSpPr>
            <p:cNvPr id="29706" name="Group 40"/>
            <p:cNvGrpSpPr>
              <a:grpSpLocks/>
            </p:cNvGrpSpPr>
            <p:nvPr/>
          </p:nvGrpSpPr>
          <p:grpSpPr bwMode="auto">
            <a:xfrm>
              <a:off x="340" y="2908"/>
              <a:ext cx="3515" cy="1149"/>
              <a:chOff x="499" y="3067"/>
              <a:chExt cx="3515" cy="1149"/>
            </a:xfrm>
          </p:grpSpPr>
          <p:grpSp>
            <p:nvGrpSpPr>
              <p:cNvPr id="29711" name="Group 30"/>
              <p:cNvGrpSpPr>
                <a:grpSpLocks/>
              </p:cNvGrpSpPr>
              <p:nvPr/>
            </p:nvGrpSpPr>
            <p:grpSpPr bwMode="auto">
              <a:xfrm>
                <a:off x="975" y="3067"/>
                <a:ext cx="545" cy="703"/>
                <a:chOff x="930" y="3045"/>
                <a:chExt cx="545" cy="703"/>
              </a:xfrm>
            </p:grpSpPr>
            <p:sp>
              <p:nvSpPr>
                <p:cNvPr id="29719" name="Rectangle 27"/>
                <p:cNvSpPr>
                  <a:spLocks noChangeArrowheads="1"/>
                </p:cNvSpPr>
                <p:nvPr/>
              </p:nvSpPr>
              <p:spPr bwMode="auto">
                <a:xfrm>
                  <a:off x="930" y="3181"/>
                  <a:ext cx="545" cy="5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72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930" y="3045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72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1474" y="3045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29712" name="Group 31"/>
              <p:cNvGrpSpPr>
                <a:grpSpLocks/>
              </p:cNvGrpSpPr>
              <p:nvPr/>
            </p:nvGrpSpPr>
            <p:grpSpPr bwMode="auto">
              <a:xfrm>
                <a:off x="3175" y="3067"/>
                <a:ext cx="545" cy="703"/>
                <a:chOff x="930" y="3045"/>
                <a:chExt cx="545" cy="703"/>
              </a:xfrm>
            </p:grpSpPr>
            <p:sp>
              <p:nvSpPr>
                <p:cNvPr id="29716" name="Rectangle 32"/>
                <p:cNvSpPr>
                  <a:spLocks noChangeArrowheads="1"/>
                </p:cNvSpPr>
                <p:nvPr/>
              </p:nvSpPr>
              <p:spPr bwMode="auto">
                <a:xfrm>
                  <a:off x="930" y="3181"/>
                  <a:ext cx="545" cy="567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9717" name="Line 33"/>
                <p:cNvSpPr>
                  <a:spLocks noChangeShapeType="1"/>
                </p:cNvSpPr>
                <p:nvPr/>
              </p:nvSpPr>
              <p:spPr bwMode="auto">
                <a:xfrm flipV="1">
                  <a:off x="930" y="3045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9718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474" y="3045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sp>
            <p:nvSpPr>
              <p:cNvPr id="29713" name="Line 36"/>
              <p:cNvSpPr>
                <a:spLocks noChangeShapeType="1"/>
              </p:cNvSpPr>
              <p:nvPr/>
            </p:nvSpPr>
            <p:spPr bwMode="auto">
              <a:xfrm>
                <a:off x="499" y="3203"/>
                <a:ext cx="351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Dot"/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14" name="Freeform 37"/>
              <p:cNvSpPr>
                <a:spLocks/>
              </p:cNvSpPr>
              <p:nvPr/>
            </p:nvSpPr>
            <p:spPr bwMode="auto">
              <a:xfrm>
                <a:off x="1224" y="3748"/>
                <a:ext cx="2220" cy="392"/>
              </a:xfrm>
              <a:custGeom>
                <a:avLst/>
                <a:gdLst>
                  <a:gd name="T0" fmla="*/ 0 w 2220"/>
                  <a:gd name="T1" fmla="*/ 22 h 392"/>
                  <a:gd name="T2" fmla="*/ 817 w 2220"/>
                  <a:gd name="T3" fmla="*/ 362 h 392"/>
                  <a:gd name="T4" fmla="*/ 1112 w 2220"/>
                  <a:gd name="T5" fmla="*/ 204 h 392"/>
                  <a:gd name="T6" fmla="*/ 2042 w 2220"/>
                  <a:gd name="T7" fmla="*/ 340 h 392"/>
                  <a:gd name="T8" fmla="*/ 2178 w 2220"/>
                  <a:gd name="T9" fmla="*/ 0 h 3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20"/>
                  <a:gd name="T16" fmla="*/ 0 h 392"/>
                  <a:gd name="T17" fmla="*/ 2220 w 2220"/>
                  <a:gd name="T18" fmla="*/ 392 h 3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220" h="392">
                    <a:moveTo>
                      <a:pt x="0" y="22"/>
                    </a:moveTo>
                    <a:cubicBezTo>
                      <a:pt x="316" y="177"/>
                      <a:pt x="632" y="332"/>
                      <a:pt x="817" y="362"/>
                    </a:cubicBezTo>
                    <a:cubicBezTo>
                      <a:pt x="1002" y="392"/>
                      <a:pt x="908" y="208"/>
                      <a:pt x="1112" y="204"/>
                    </a:cubicBezTo>
                    <a:cubicBezTo>
                      <a:pt x="1316" y="200"/>
                      <a:pt x="1864" y="374"/>
                      <a:pt x="2042" y="340"/>
                    </a:cubicBezTo>
                    <a:cubicBezTo>
                      <a:pt x="2220" y="306"/>
                      <a:pt x="2159" y="57"/>
                      <a:pt x="2178" y="0"/>
                    </a:cubicBezTo>
                  </a:path>
                </a:pathLst>
              </a:custGeom>
              <a:noFill/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  <p:sp>
            <p:nvSpPr>
              <p:cNvPr id="29715" name="Freeform 39"/>
              <p:cNvSpPr>
                <a:spLocks/>
              </p:cNvSpPr>
              <p:nvPr/>
            </p:nvSpPr>
            <p:spPr bwMode="auto">
              <a:xfrm>
                <a:off x="1134" y="3748"/>
                <a:ext cx="2347" cy="468"/>
              </a:xfrm>
              <a:custGeom>
                <a:avLst/>
                <a:gdLst>
                  <a:gd name="T0" fmla="*/ 0 w 2347"/>
                  <a:gd name="T1" fmla="*/ 22 h 468"/>
                  <a:gd name="T2" fmla="*/ 952 w 2347"/>
                  <a:gd name="T3" fmla="*/ 430 h 468"/>
                  <a:gd name="T4" fmla="*/ 1179 w 2347"/>
                  <a:gd name="T5" fmla="*/ 249 h 468"/>
                  <a:gd name="T6" fmla="*/ 2154 w 2347"/>
                  <a:gd name="T7" fmla="*/ 408 h 468"/>
                  <a:gd name="T8" fmla="*/ 2336 w 2347"/>
                  <a:gd name="T9" fmla="*/ 0 h 46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347"/>
                  <a:gd name="T16" fmla="*/ 0 h 468"/>
                  <a:gd name="T17" fmla="*/ 2347 w 2347"/>
                  <a:gd name="T18" fmla="*/ 468 h 46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347" h="468">
                    <a:moveTo>
                      <a:pt x="0" y="22"/>
                    </a:moveTo>
                    <a:cubicBezTo>
                      <a:pt x="378" y="207"/>
                      <a:pt x="756" y="392"/>
                      <a:pt x="952" y="430"/>
                    </a:cubicBezTo>
                    <a:cubicBezTo>
                      <a:pt x="1148" y="468"/>
                      <a:pt x="979" y="253"/>
                      <a:pt x="1179" y="249"/>
                    </a:cubicBezTo>
                    <a:cubicBezTo>
                      <a:pt x="1379" y="245"/>
                      <a:pt x="1961" y="450"/>
                      <a:pt x="2154" y="408"/>
                    </a:cubicBezTo>
                    <a:cubicBezTo>
                      <a:pt x="2347" y="366"/>
                      <a:pt x="2306" y="68"/>
                      <a:pt x="2336" y="0"/>
                    </a:cubicBezTo>
                  </a:path>
                </a:pathLst>
              </a:custGeom>
              <a:noFill/>
              <a:ln w="9525">
                <a:solidFill>
                  <a:srgbClr val="66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29707" name="Line 44"/>
            <p:cNvSpPr>
              <a:spLocks noChangeShapeType="1"/>
            </p:cNvSpPr>
            <p:nvPr/>
          </p:nvSpPr>
          <p:spPr bwMode="auto">
            <a:xfrm>
              <a:off x="136" y="3974"/>
              <a:ext cx="374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08" name="Line 45"/>
            <p:cNvSpPr>
              <a:spLocks noChangeShapeType="1"/>
            </p:cNvSpPr>
            <p:nvPr/>
          </p:nvSpPr>
          <p:spPr bwMode="auto">
            <a:xfrm>
              <a:off x="431" y="3045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09" name="Line 46"/>
            <p:cNvSpPr>
              <a:spLocks noChangeShapeType="1"/>
            </p:cNvSpPr>
            <p:nvPr/>
          </p:nvSpPr>
          <p:spPr bwMode="auto">
            <a:xfrm>
              <a:off x="3696" y="3045"/>
              <a:ext cx="0" cy="90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29710" name="Text Box 47"/>
            <p:cNvSpPr txBox="1">
              <a:spLocks noChangeArrowheads="1"/>
            </p:cNvSpPr>
            <p:nvPr/>
          </p:nvSpPr>
          <p:spPr bwMode="auto">
            <a:xfrm>
              <a:off x="3719" y="3362"/>
              <a:ext cx="2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8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880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8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2" dur="80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3" dur="80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80"/>
                                        <p:tgtEl>
                                          <p:spTgt spid="881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89" grpId="0"/>
      <p:bldP spid="88105" grpId="0"/>
      <p:bldP spid="88106" grpId="0"/>
      <p:bldP spid="8810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395288" y="1196975"/>
            <a:ext cx="82089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 dirty="0"/>
              <a:t>Dans une grande cuve (bassin) pleine d’eau au repos,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403350" y="2276475"/>
            <a:ext cx="6048375" cy="2592388"/>
            <a:chOff x="884" y="1933"/>
            <a:chExt cx="3810" cy="1633"/>
          </a:xfrm>
        </p:grpSpPr>
        <p:sp>
          <p:nvSpPr>
            <p:cNvPr id="30726" name="Line 6"/>
            <p:cNvSpPr>
              <a:spLocks noChangeShapeType="1"/>
            </p:cNvSpPr>
            <p:nvPr/>
          </p:nvSpPr>
          <p:spPr bwMode="auto">
            <a:xfrm>
              <a:off x="884" y="1933"/>
              <a:ext cx="0" cy="163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27" name="Line 7"/>
            <p:cNvSpPr>
              <a:spLocks noChangeShapeType="1"/>
            </p:cNvSpPr>
            <p:nvPr/>
          </p:nvSpPr>
          <p:spPr bwMode="auto">
            <a:xfrm>
              <a:off x="4694" y="1933"/>
              <a:ext cx="0" cy="163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28" name="Line 8"/>
            <p:cNvSpPr>
              <a:spLocks noChangeShapeType="1"/>
            </p:cNvSpPr>
            <p:nvPr/>
          </p:nvSpPr>
          <p:spPr bwMode="auto">
            <a:xfrm>
              <a:off x="884" y="3566"/>
              <a:ext cx="3810" cy="0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29" name="Line 9"/>
            <p:cNvSpPr>
              <a:spLocks noChangeShapeType="1"/>
            </p:cNvSpPr>
            <p:nvPr/>
          </p:nvSpPr>
          <p:spPr bwMode="auto">
            <a:xfrm>
              <a:off x="884" y="2205"/>
              <a:ext cx="381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0" name="Line 10"/>
            <p:cNvSpPr>
              <a:spLocks noChangeShapeType="1"/>
            </p:cNvSpPr>
            <p:nvPr/>
          </p:nvSpPr>
          <p:spPr bwMode="auto">
            <a:xfrm>
              <a:off x="1020" y="2976"/>
              <a:ext cx="340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1" name="Oval 11"/>
            <p:cNvSpPr>
              <a:spLocks noChangeArrowheads="1"/>
            </p:cNvSpPr>
            <p:nvPr/>
          </p:nvSpPr>
          <p:spPr bwMode="auto">
            <a:xfrm>
              <a:off x="1156" y="2840"/>
              <a:ext cx="318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2" name="Oval 12"/>
            <p:cNvSpPr>
              <a:spLocks noChangeArrowheads="1"/>
            </p:cNvSpPr>
            <p:nvPr/>
          </p:nvSpPr>
          <p:spPr bwMode="auto">
            <a:xfrm>
              <a:off x="1655" y="2840"/>
              <a:ext cx="318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3" name="Oval 13"/>
            <p:cNvSpPr>
              <a:spLocks noChangeArrowheads="1"/>
            </p:cNvSpPr>
            <p:nvPr/>
          </p:nvSpPr>
          <p:spPr bwMode="auto">
            <a:xfrm>
              <a:off x="2200" y="2840"/>
              <a:ext cx="318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4" name="Oval 14"/>
            <p:cNvSpPr>
              <a:spLocks noChangeArrowheads="1"/>
            </p:cNvSpPr>
            <p:nvPr/>
          </p:nvSpPr>
          <p:spPr bwMode="auto">
            <a:xfrm>
              <a:off x="2744" y="2840"/>
              <a:ext cx="318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5" name="Oval 15"/>
            <p:cNvSpPr>
              <a:spLocks noChangeArrowheads="1"/>
            </p:cNvSpPr>
            <p:nvPr/>
          </p:nvSpPr>
          <p:spPr bwMode="auto">
            <a:xfrm>
              <a:off x="3288" y="2840"/>
              <a:ext cx="318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6" name="Oval 16"/>
            <p:cNvSpPr>
              <a:spLocks noChangeArrowheads="1"/>
            </p:cNvSpPr>
            <p:nvPr/>
          </p:nvSpPr>
          <p:spPr bwMode="auto">
            <a:xfrm>
              <a:off x="3878" y="2840"/>
              <a:ext cx="318" cy="27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0737" name="Line 17"/>
            <p:cNvSpPr>
              <a:spLocks noChangeShapeType="1"/>
            </p:cNvSpPr>
            <p:nvPr/>
          </p:nvSpPr>
          <p:spPr bwMode="auto">
            <a:xfrm>
              <a:off x="1020" y="220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8" name="Line 18"/>
            <p:cNvSpPr>
              <a:spLocks noChangeShapeType="1"/>
            </p:cNvSpPr>
            <p:nvPr/>
          </p:nvSpPr>
          <p:spPr bwMode="auto">
            <a:xfrm>
              <a:off x="1565" y="220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39" name="Line 19"/>
            <p:cNvSpPr>
              <a:spLocks noChangeShapeType="1"/>
            </p:cNvSpPr>
            <p:nvPr/>
          </p:nvSpPr>
          <p:spPr bwMode="auto">
            <a:xfrm>
              <a:off x="2064" y="220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0" name="Line 20"/>
            <p:cNvSpPr>
              <a:spLocks noChangeShapeType="1"/>
            </p:cNvSpPr>
            <p:nvPr/>
          </p:nvSpPr>
          <p:spPr bwMode="auto">
            <a:xfrm>
              <a:off x="2653" y="220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1" name="Line 21"/>
            <p:cNvSpPr>
              <a:spLocks noChangeShapeType="1"/>
            </p:cNvSpPr>
            <p:nvPr/>
          </p:nvSpPr>
          <p:spPr bwMode="auto">
            <a:xfrm>
              <a:off x="4286" y="220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/>
            </a:p>
          </p:txBody>
        </p:sp>
        <p:sp>
          <p:nvSpPr>
            <p:cNvPr id="30742" name="Text Box 22"/>
            <p:cNvSpPr txBox="1">
              <a:spLocks noChangeArrowheads="1"/>
            </p:cNvSpPr>
            <p:nvPr/>
          </p:nvSpPr>
          <p:spPr bwMode="auto">
            <a:xfrm>
              <a:off x="1020" y="2478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h</a:t>
              </a:r>
            </a:p>
          </p:txBody>
        </p:sp>
        <p:sp>
          <p:nvSpPr>
            <p:cNvPr id="30743" name="Text Box 23"/>
            <p:cNvSpPr txBox="1">
              <a:spLocks noChangeArrowheads="1"/>
            </p:cNvSpPr>
            <p:nvPr/>
          </p:nvSpPr>
          <p:spPr bwMode="auto">
            <a:xfrm>
              <a:off x="1610" y="2473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h</a:t>
              </a:r>
            </a:p>
          </p:txBody>
        </p:sp>
        <p:sp>
          <p:nvSpPr>
            <p:cNvPr id="30744" name="Text Box 24"/>
            <p:cNvSpPr txBox="1">
              <a:spLocks noChangeArrowheads="1"/>
            </p:cNvSpPr>
            <p:nvPr/>
          </p:nvSpPr>
          <p:spPr bwMode="auto">
            <a:xfrm>
              <a:off x="2109" y="2432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h</a:t>
              </a:r>
            </a:p>
          </p:txBody>
        </p:sp>
        <p:sp>
          <p:nvSpPr>
            <p:cNvPr id="30745" name="Text Box 25"/>
            <p:cNvSpPr txBox="1">
              <a:spLocks noChangeArrowheads="1"/>
            </p:cNvSpPr>
            <p:nvPr/>
          </p:nvSpPr>
          <p:spPr bwMode="auto">
            <a:xfrm>
              <a:off x="2744" y="2432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h</a:t>
              </a:r>
            </a:p>
          </p:txBody>
        </p:sp>
        <p:sp>
          <p:nvSpPr>
            <p:cNvPr id="30746" name="Text Box 26"/>
            <p:cNvSpPr txBox="1">
              <a:spLocks noChangeArrowheads="1"/>
            </p:cNvSpPr>
            <p:nvPr/>
          </p:nvSpPr>
          <p:spPr bwMode="auto">
            <a:xfrm>
              <a:off x="4332" y="2478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h</a:t>
              </a:r>
            </a:p>
          </p:txBody>
        </p:sp>
        <p:sp>
          <p:nvSpPr>
            <p:cNvPr id="30747" name="Text Box 27"/>
            <p:cNvSpPr txBox="1">
              <a:spLocks noChangeArrowheads="1"/>
            </p:cNvSpPr>
            <p:nvPr/>
          </p:nvSpPr>
          <p:spPr bwMode="auto">
            <a:xfrm>
              <a:off x="1202" y="288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1</a:t>
              </a:r>
            </a:p>
          </p:txBody>
        </p:sp>
        <p:sp>
          <p:nvSpPr>
            <p:cNvPr id="30748" name="Text Box 28"/>
            <p:cNvSpPr txBox="1">
              <a:spLocks noChangeArrowheads="1"/>
            </p:cNvSpPr>
            <p:nvPr/>
          </p:nvSpPr>
          <p:spPr bwMode="auto">
            <a:xfrm>
              <a:off x="1700" y="2882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2</a:t>
              </a:r>
            </a:p>
          </p:txBody>
        </p:sp>
        <p:sp>
          <p:nvSpPr>
            <p:cNvPr id="30749" name="Text Box 29"/>
            <p:cNvSpPr txBox="1">
              <a:spLocks noChangeArrowheads="1"/>
            </p:cNvSpPr>
            <p:nvPr/>
          </p:nvSpPr>
          <p:spPr bwMode="auto">
            <a:xfrm>
              <a:off x="2245" y="288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3</a:t>
              </a:r>
            </a:p>
          </p:txBody>
        </p:sp>
        <p:sp>
          <p:nvSpPr>
            <p:cNvPr id="30750" name="Text Box 30"/>
            <p:cNvSpPr txBox="1">
              <a:spLocks noChangeArrowheads="1"/>
            </p:cNvSpPr>
            <p:nvPr/>
          </p:nvSpPr>
          <p:spPr bwMode="auto">
            <a:xfrm>
              <a:off x="2789" y="288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4</a:t>
              </a:r>
            </a:p>
          </p:txBody>
        </p:sp>
        <p:sp>
          <p:nvSpPr>
            <p:cNvPr id="30751" name="Text Box 31"/>
            <p:cNvSpPr txBox="1">
              <a:spLocks noChangeArrowheads="1"/>
            </p:cNvSpPr>
            <p:nvPr/>
          </p:nvSpPr>
          <p:spPr bwMode="auto">
            <a:xfrm>
              <a:off x="3334" y="288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5</a:t>
              </a:r>
            </a:p>
          </p:txBody>
        </p:sp>
        <p:sp>
          <p:nvSpPr>
            <p:cNvPr id="30752" name="Text Box 32"/>
            <p:cNvSpPr txBox="1">
              <a:spLocks noChangeArrowheads="1"/>
            </p:cNvSpPr>
            <p:nvPr/>
          </p:nvSpPr>
          <p:spPr bwMode="auto">
            <a:xfrm>
              <a:off x="3923" y="2886"/>
              <a:ext cx="22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b="1"/>
                <a:t>6</a:t>
              </a:r>
            </a:p>
          </p:txBody>
        </p:sp>
      </p:grpSp>
      <p:sp>
        <p:nvSpPr>
          <p:cNvPr id="93217" name="Rectangle 33"/>
          <p:cNvSpPr>
            <a:spLocks noChangeArrowheads="1"/>
          </p:cNvSpPr>
          <p:nvPr/>
        </p:nvSpPr>
        <p:spPr bwMode="auto">
          <a:xfrm>
            <a:off x="539750" y="5157788"/>
            <a:ext cx="820896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 i="1" dirty="0"/>
              <a:t>Dans un fluide en équilibre,</a:t>
            </a:r>
            <a:r>
              <a:rPr lang="fr-FR" sz="2400" b="1" i="1" dirty="0">
                <a:solidFill>
                  <a:srgbClr val="FF0000"/>
                </a:solidFill>
              </a:rPr>
              <a:t> la pression </a:t>
            </a:r>
            <a:r>
              <a:rPr lang="fr-FR" sz="2400" b="1" i="1" dirty="0"/>
              <a:t>est la même en tous les points d’un plan horizontal</a:t>
            </a:r>
            <a:r>
              <a:rPr lang="fr-FR" sz="2400" b="1" i="1" dirty="0">
                <a:solidFill>
                  <a:srgbClr val="FF0000"/>
                </a:solidFill>
              </a:rPr>
              <a:t> </a:t>
            </a:r>
          </a:p>
          <a:p>
            <a:r>
              <a:rPr lang="fr-FR" sz="2400" b="1" i="1" dirty="0">
                <a:solidFill>
                  <a:srgbClr val="FF0000"/>
                </a:solidFill>
              </a:rPr>
              <a:t>                                           (</a:t>
            </a:r>
            <a:r>
              <a:rPr lang="fr-FR" sz="2800" b="1" i="1" dirty="0">
                <a:solidFill>
                  <a:srgbClr val="6600FF"/>
                </a:solidFill>
              </a:rPr>
              <a:t>pression isobare</a:t>
            </a:r>
            <a:r>
              <a:rPr lang="fr-FR" sz="2400" b="1" i="1" dirty="0">
                <a:solidFill>
                  <a:srgbClr val="FF0000"/>
                </a:solidFill>
              </a:rPr>
              <a:t>)</a:t>
            </a:r>
            <a:r>
              <a:rPr lang="fr-FR" sz="2400" b="1" i="1" dirty="0"/>
              <a:t>.</a:t>
            </a:r>
          </a:p>
        </p:txBody>
      </p:sp>
      <p:sp>
        <p:nvSpPr>
          <p:cNvPr id="93218" name="Rectangle 34"/>
          <p:cNvSpPr>
            <a:spLocks noChangeArrowheads="1"/>
          </p:cNvSpPr>
          <p:nvPr/>
        </p:nvSpPr>
        <p:spPr bwMode="auto">
          <a:xfrm>
            <a:off x="266700" y="1889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dirty="0" smtClean="0">
                <a:solidFill>
                  <a:schemeClr val="accent2"/>
                </a:solidFill>
              </a:rPr>
              <a:t>pression </a:t>
            </a:r>
            <a:r>
              <a:rPr lang="fr-FR" sz="2800" b="1" dirty="0">
                <a:solidFill>
                  <a:schemeClr val="accent2"/>
                </a:solidFill>
              </a:rPr>
              <a:t>isobare dans un fluide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6024" y="116632"/>
            <a:ext cx="8064388" cy="803930"/>
          </a:xfrm>
        </p:spPr>
        <p:txBody>
          <a:bodyPr/>
          <a:lstStyle/>
          <a:p>
            <a:pPr algn="l" eaLnBrk="1" hangingPunct="1"/>
            <a:r>
              <a:rPr lang="fr-F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fr-F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rincipe </a:t>
            </a:r>
            <a:r>
              <a:rPr lang="fr-FR" sz="32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fondamental de l’hydrostatique</a:t>
            </a:r>
          </a:p>
        </p:txBody>
      </p:sp>
      <p:sp>
        <p:nvSpPr>
          <p:cNvPr id="90116" name="Rectangle 4"/>
          <p:cNvSpPr>
            <a:spLocks noChangeArrowheads="1"/>
          </p:cNvSpPr>
          <p:nvPr/>
        </p:nvSpPr>
        <p:spPr bwMode="auto">
          <a:xfrm>
            <a:off x="431540" y="1016732"/>
            <a:ext cx="8496944" cy="756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200" b="1" i="1" dirty="0"/>
              <a:t>La différence de pression en deux points du fluide A et B:</a:t>
            </a:r>
          </a:p>
        </p:txBody>
      </p:sp>
      <p:pic>
        <p:nvPicPr>
          <p:cNvPr id="6175" name="Picture 3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895" y="1783851"/>
            <a:ext cx="3060340" cy="2712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84" y="1736812"/>
            <a:ext cx="3744416" cy="8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6" name="Picture 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56" y="2825813"/>
            <a:ext cx="130492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77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232" y="3753036"/>
            <a:ext cx="46482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6232" y="6165304"/>
            <a:ext cx="4481792" cy="5500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256076" y="5234173"/>
            <a:ext cx="3672408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pression augmente linéairement avec la profondeur</a:t>
            </a:r>
            <a:endParaRPr lang="en-US" sz="2400" b="1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0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491345"/>
            <a:ext cx="86049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CA" sz="2400" b="1" dirty="0" smtClean="0">
                <a:latin typeface="Times New Roman" pitchFamily="18" charset="0"/>
                <a:cs typeface="Times New Roman" pitchFamily="18" charset="0"/>
              </a:rPr>
              <a:t>Pression </a:t>
            </a:r>
            <a:r>
              <a:rPr lang="fr-CA" sz="2400" b="1" dirty="0">
                <a:latin typeface="Times New Roman" pitchFamily="18" charset="0"/>
                <a:cs typeface="Times New Roman" pitchFamily="18" charset="0"/>
              </a:rPr>
              <a:t>de l’air ambiant. </a:t>
            </a:r>
            <a:endParaRPr lang="fr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CA" sz="2400" b="1" dirty="0" smtClean="0">
                <a:latin typeface="Times New Roman" pitchFamily="18" charset="0"/>
                <a:cs typeface="Times New Roman" pitchFamily="18" charset="0"/>
              </a:rPr>
              <a:t>Elle </a:t>
            </a:r>
            <a:r>
              <a:rPr lang="fr-CA" sz="2400" b="1" dirty="0">
                <a:latin typeface="Times New Roman" pitchFamily="18" charset="0"/>
                <a:cs typeface="Times New Roman" pitchFamily="18" charset="0"/>
              </a:rPr>
              <a:t>est souvent mesurée </a:t>
            </a:r>
            <a:r>
              <a:rPr lang="fr-CA" sz="2400" b="1" dirty="0" smtClean="0">
                <a:latin typeface="Times New Roman" pitchFamily="18" charset="0"/>
                <a:cs typeface="Times New Roman" pitchFamily="18" charset="0"/>
              </a:rPr>
              <a:t>à l’aide </a:t>
            </a:r>
            <a:r>
              <a:rPr lang="fr-CA" sz="2400" b="1" dirty="0">
                <a:latin typeface="Times New Roman" pitchFamily="18" charset="0"/>
                <a:cs typeface="Times New Roman" pitchFamily="18" charset="0"/>
              </a:rPr>
              <a:t>d’un </a:t>
            </a:r>
            <a:r>
              <a:rPr lang="fr-CA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baromètre</a:t>
            </a:r>
            <a:r>
              <a:rPr lang="fr-CA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CA" sz="2400" b="1" dirty="0" smtClean="0">
                <a:latin typeface="Times New Roman" pitchFamily="18" charset="0"/>
                <a:cs typeface="Times New Roman" pitchFamily="18" charset="0"/>
              </a:rPr>
              <a:t>Sa </a:t>
            </a:r>
            <a:r>
              <a:rPr lang="fr-CA" sz="2400" b="1" dirty="0">
                <a:latin typeface="Times New Roman" pitchFamily="18" charset="0"/>
                <a:cs typeface="Times New Roman" pitchFamily="18" charset="0"/>
              </a:rPr>
              <a:t>valeur fluctue en fonction des conditions météorologiques et de la </a:t>
            </a:r>
            <a:r>
              <a:rPr lang="fr-CA" sz="2400" b="1" dirty="0" smtClean="0">
                <a:latin typeface="Times New Roman" pitchFamily="18" charset="0"/>
                <a:cs typeface="Times New Roman" pitchFamily="18" charset="0"/>
              </a:rPr>
              <a:t>zone géographique </a:t>
            </a:r>
            <a:r>
              <a:rPr lang="fr-CA" sz="2400" b="1" dirty="0">
                <a:latin typeface="Times New Roman" pitchFamily="18" charset="0"/>
                <a:cs typeface="Times New Roman" pitchFamily="18" charset="0"/>
              </a:rPr>
              <a:t>et oscille autour d’une valeur moyenne de 101325 </a:t>
            </a:r>
            <a:r>
              <a:rPr lang="fr-CA" sz="2400" b="1" dirty="0" smtClean="0">
                <a:latin typeface="Times New Roman" pitchFamily="18" charset="0"/>
                <a:cs typeface="Times New Roman" pitchFamily="18" charset="0"/>
              </a:rPr>
              <a:t>Pa. </a:t>
            </a:r>
          </a:p>
          <a:p>
            <a:pPr>
              <a:lnSpc>
                <a:spcPct val="150000"/>
              </a:lnSpc>
            </a:pPr>
            <a:endParaRPr lang="fr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fr-CA" sz="2400" dirty="0" smtClean="0"/>
              <a:t>A </a:t>
            </a:r>
            <a:r>
              <a:rPr lang="fr-CA" sz="2400" dirty="0"/>
              <a:t>la </a:t>
            </a:r>
            <a:r>
              <a:rPr lang="fr-CA" sz="2400" u="sng" dirty="0">
                <a:solidFill>
                  <a:srgbClr val="FF0000"/>
                </a:solidFill>
              </a:rPr>
              <a:t>surface libre du fluide</a:t>
            </a:r>
            <a:r>
              <a:rPr lang="fr-CA" sz="2400" dirty="0"/>
              <a:t>, la pression est généralement représentée par </a:t>
            </a:r>
            <a:r>
              <a:rPr lang="fr-CA" sz="2400" u="sng" dirty="0" err="1" smtClean="0">
                <a:solidFill>
                  <a:srgbClr val="FF0000"/>
                </a:solidFill>
              </a:rPr>
              <a:t>Patm</a:t>
            </a:r>
            <a:endParaRPr lang="fr-CA" sz="2400" u="sng" dirty="0" smtClean="0">
              <a:solidFill>
                <a:srgbClr val="FF0000"/>
              </a:solidFill>
            </a:endParaRPr>
          </a:p>
          <a:p>
            <a:endParaRPr lang="fr-CA" sz="2400" b="1" u="sng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CA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Si  P liquide &gt; </a:t>
            </a:r>
            <a:r>
              <a:rPr lang="fr-CA" sz="2400" b="1" dirty="0" err="1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Patm</a:t>
            </a:r>
            <a:r>
              <a:rPr lang="fr-CA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   alors le liquide </a:t>
            </a:r>
            <a:r>
              <a:rPr lang="fr-CA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est sous pression</a:t>
            </a:r>
            <a:r>
              <a:rPr lang="fr-CA" sz="2400" b="1" dirty="0">
                <a:latin typeface="Times New Roman" pitchFamily="18" charset="0"/>
                <a:cs typeface="Times New Roman" pitchFamily="18" charset="0"/>
              </a:rPr>
              <a:t>. </a:t>
            </a:r>
            <a:endParaRPr lang="fr-CA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§"/>
            </a:pPr>
            <a:r>
              <a:rPr lang="fr-CA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Si P </a:t>
            </a:r>
            <a:r>
              <a:rPr lang="fr-CA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liquide </a:t>
            </a:r>
            <a:r>
              <a:rPr lang="fr-CA" sz="2400" b="1" dirty="0" smtClean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˂ </a:t>
            </a:r>
            <a:r>
              <a:rPr lang="fr-CA" sz="2400" b="1" dirty="0" err="1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Patm</a:t>
            </a:r>
            <a:r>
              <a:rPr lang="fr-CA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fr-CA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on dit que le </a:t>
            </a:r>
            <a:r>
              <a:rPr lang="fr-CA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liquide est </a:t>
            </a:r>
            <a:r>
              <a:rPr lang="fr-CA" sz="2400" b="1" dirty="0">
                <a:solidFill>
                  <a:srgbClr val="6600FF"/>
                </a:solidFill>
                <a:latin typeface="Times New Roman" pitchFamily="18" charset="0"/>
                <a:cs typeface="Times New Roman" pitchFamily="18" charset="0"/>
              </a:rPr>
              <a:t>sous vide. </a:t>
            </a:r>
            <a:endParaRPr lang="en-US" sz="2400" b="1" dirty="0">
              <a:solidFill>
                <a:srgbClr val="66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7524" y="117660"/>
            <a:ext cx="41112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Pression atmosphérique </a:t>
            </a:r>
            <a:r>
              <a:rPr lang="fr-CA" sz="2400" b="1" dirty="0" err="1">
                <a:latin typeface="Times New Roman" pitchFamily="18" charset="0"/>
                <a:cs typeface="Times New Roman" pitchFamily="18" charset="0"/>
              </a:rPr>
              <a:t>Patm</a:t>
            </a:r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42796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578029"/>
            <a:ext cx="6192688" cy="5953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50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5516" y="116632"/>
            <a:ext cx="842493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fr-CA" sz="2400" dirty="0" smtClean="0"/>
              <a:t>A </a:t>
            </a:r>
            <a:r>
              <a:rPr lang="fr-CA" sz="2400" dirty="0"/>
              <a:t>la surface libre du fluide, la pression est généralement représentée par la </a:t>
            </a:r>
            <a:r>
              <a:rPr lang="fr-CA" sz="2400" dirty="0" smtClean="0"/>
              <a:t>pression atmosphérique </a:t>
            </a:r>
            <a:r>
              <a:rPr lang="fr-CA" sz="2400" dirty="0" err="1"/>
              <a:t>Patm</a:t>
            </a:r>
            <a:r>
              <a:rPr lang="fr-CA" sz="2400" dirty="0"/>
              <a:t>, d’où :</a:t>
            </a:r>
            <a:r>
              <a:rPr lang="fr-CA" sz="2400" dirty="0"/>
              <a:t> </a:t>
            </a:r>
            <a:br>
              <a:rPr lang="fr-CA" sz="2400" dirty="0"/>
            </a:b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-508" y="2240868"/>
            <a:ext cx="842493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𝐏</a:t>
            </a:r>
            <a:r>
              <a:rPr lang="en-US" sz="1600" dirty="0"/>
              <a:t>𝐚𝐛 </a:t>
            </a:r>
            <a:r>
              <a:rPr lang="en-US" sz="2400" dirty="0"/>
              <a:t>= 𝛒𝐠𝐡 + 𝐏</a:t>
            </a:r>
            <a:r>
              <a:rPr lang="en-US" sz="2000" dirty="0"/>
              <a:t>𝐚𝐭𝐦</a:t>
            </a:r>
            <a:r>
              <a:rPr lang="en-US" sz="2400" dirty="0"/>
              <a:t> : Pression </a:t>
            </a:r>
            <a:r>
              <a:rPr lang="en-US" sz="2400" dirty="0" err="1"/>
              <a:t>Absolue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Et </a:t>
            </a:r>
            <a:r>
              <a:rPr lang="en-US" sz="2400" dirty="0" err="1"/>
              <a:t>si</a:t>
            </a:r>
            <a:r>
              <a:rPr lang="en-US" sz="2400" dirty="0"/>
              <a:t> </a:t>
            </a:r>
            <a:r>
              <a:rPr lang="en-US" sz="2400" dirty="0" err="1"/>
              <a:t>l’on</a:t>
            </a:r>
            <a:r>
              <a:rPr lang="en-US" sz="2400" dirty="0"/>
              <a:t> </a:t>
            </a:r>
            <a:r>
              <a:rPr lang="en-US" sz="2400" dirty="0" err="1"/>
              <a:t>néglige</a:t>
            </a:r>
            <a:r>
              <a:rPr lang="en-US" sz="2400" dirty="0"/>
              <a:t> </a:t>
            </a:r>
            <a:r>
              <a:rPr lang="en-US" sz="2400" dirty="0" err="1"/>
              <a:t>l’influence</a:t>
            </a:r>
            <a:r>
              <a:rPr lang="en-US" sz="2400" dirty="0"/>
              <a:t> de </a:t>
            </a:r>
            <a:r>
              <a:rPr lang="en-US" sz="2400" dirty="0" smtClean="0"/>
              <a:t>(</a:t>
            </a:r>
            <a:r>
              <a:rPr lang="en-US" sz="2400" dirty="0" err="1"/>
              <a:t>Patm</a:t>
            </a:r>
            <a:r>
              <a:rPr lang="en-US" sz="2400" dirty="0"/>
              <a:t> =0</a:t>
            </a:r>
            <a:r>
              <a:rPr lang="en-US" sz="2400" dirty="0" smtClean="0"/>
              <a:t>) ; 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Pression effective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𝐏</a:t>
            </a:r>
            <a:r>
              <a:rPr lang="en-US" sz="1600" dirty="0" smtClean="0"/>
              <a:t> </a:t>
            </a:r>
            <a:r>
              <a:rPr lang="en-US" sz="2400" dirty="0"/>
              <a:t>= </a:t>
            </a:r>
            <a:r>
              <a:rPr lang="en-US" sz="2400" dirty="0" smtClean="0"/>
              <a:t>𝛒𝐠𝐡</a:t>
            </a:r>
            <a:endParaRPr lang="en-US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endParaRPr lang="fr-CA" sz="24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fr-CA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CA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pression </a:t>
            </a:r>
            <a:r>
              <a:rPr lang="fr-CA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relative</a:t>
            </a:r>
            <a:r>
              <a:rPr lang="en-US" sz="2400" dirty="0" smtClean="0"/>
              <a:t> ( </a:t>
            </a:r>
            <a:r>
              <a:rPr lang="fr-CA" sz="2400" dirty="0" smtClean="0"/>
              <a:t>ou </a:t>
            </a:r>
            <a:r>
              <a:rPr lang="fr-CA" sz="2400" dirty="0"/>
              <a:t>réelle) </a:t>
            </a:r>
            <a:endParaRPr lang="fr-CA" sz="2400" dirty="0" smtClean="0"/>
          </a:p>
          <a:p>
            <a:pPr>
              <a:lnSpc>
                <a:spcPct val="150000"/>
              </a:lnSpc>
            </a:pPr>
            <a:r>
              <a:rPr lang="en-US" sz="2400" dirty="0"/>
              <a:t>𝐏</a:t>
            </a:r>
            <a:r>
              <a:rPr lang="en-US" dirty="0" err="1"/>
              <a:t>rel</a:t>
            </a:r>
            <a:r>
              <a:rPr lang="en-US" sz="2400" dirty="0"/>
              <a:t> = 𝐏</a:t>
            </a:r>
            <a:r>
              <a:rPr lang="en-US" dirty="0"/>
              <a:t>𝐚𝐛</a:t>
            </a:r>
            <a:r>
              <a:rPr lang="en-US" sz="2400" dirty="0" smtClean="0"/>
              <a:t> - </a:t>
            </a:r>
            <a:r>
              <a:rPr lang="en-US" sz="2400" dirty="0"/>
              <a:t>𝐏</a:t>
            </a:r>
            <a:r>
              <a:rPr lang="en-US" dirty="0"/>
              <a:t>𝐚𝐭𝐦</a:t>
            </a:r>
            <a:r>
              <a:rPr lang="en-US" sz="2400" dirty="0"/>
              <a:t> </a:t>
            </a:r>
            <a:r>
              <a:rPr lang="en-US" sz="2400" dirty="0" smtClean="0"/>
              <a:t>  𝐏</a:t>
            </a:r>
            <a:r>
              <a:rPr lang="en-US" dirty="0" err="1"/>
              <a:t>rel</a:t>
            </a:r>
            <a:r>
              <a:rPr lang="en-US" sz="2400" dirty="0"/>
              <a:t> </a:t>
            </a:r>
            <a:r>
              <a:rPr lang="en-US" sz="2400" dirty="0" smtClean="0"/>
              <a:t>˃ 0  </a:t>
            </a:r>
            <a:r>
              <a:rPr lang="en-US" sz="2400" dirty="0" err="1" smtClean="0"/>
              <a:t>ou</a:t>
            </a:r>
            <a:r>
              <a:rPr lang="en-US" sz="2400" dirty="0" smtClean="0"/>
              <a:t> </a:t>
            </a:r>
            <a:r>
              <a:rPr lang="en-US" sz="2400" dirty="0"/>
              <a:t>𝐏</a:t>
            </a:r>
            <a:r>
              <a:rPr lang="en-US" dirty="0" err="1"/>
              <a:t>rel</a:t>
            </a:r>
            <a:r>
              <a:rPr lang="en-US" sz="2400" dirty="0"/>
              <a:t> </a:t>
            </a:r>
            <a:r>
              <a:rPr lang="en-US" sz="2400" dirty="0" smtClean="0"/>
              <a:t>˂ </a:t>
            </a:r>
            <a:r>
              <a:rPr lang="en-US" sz="2400" dirty="0"/>
              <a:t>0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fr-CA" sz="2400" dirty="0" smtClean="0"/>
              <a:t>c’est la </a:t>
            </a:r>
            <a:r>
              <a:rPr lang="fr-CA" sz="2400" dirty="0"/>
              <a:t>pression </a:t>
            </a:r>
            <a:r>
              <a:rPr lang="fr-CA" sz="2400" dirty="0" smtClean="0"/>
              <a:t>mesurée par le </a:t>
            </a:r>
            <a:r>
              <a:rPr lang="fr-CA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manomètre</a:t>
            </a:r>
            <a:r>
              <a:rPr lang="fr-CA" sz="2400" dirty="0" smtClean="0"/>
              <a:t>.</a:t>
            </a:r>
            <a:endParaRPr lang="en-US" sz="2400" dirty="0"/>
          </a:p>
        </p:txBody>
      </p:sp>
      <p:graphicFrame>
        <p:nvGraphicFramePr>
          <p:cNvPr id="4" name="Obje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7605866"/>
              </p:ext>
            </p:extLst>
          </p:nvPr>
        </p:nvGraphicFramePr>
        <p:xfrm>
          <a:off x="1367644" y="4005065"/>
          <a:ext cx="2808312" cy="6120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773" name="Equation" r:id="rId4" imgW="927100" imgH="241300" progId="Equation.3">
                  <p:embed/>
                </p:oleObj>
              </mc:Choice>
              <mc:Fallback>
                <p:oleObj name="Equation" r:id="rId4" imgW="927100" imgH="2413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7644" y="4005065"/>
                        <a:ext cx="2808312" cy="6120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53498" y="1232756"/>
            <a:ext cx="8748972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v"/>
            </a:pPr>
            <a:r>
              <a:rPr lang="fr-CA" sz="24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pression absolue </a:t>
            </a:r>
            <a:r>
              <a:rPr lang="fr-CA" sz="2400" dirty="0"/>
              <a:t>est la pression mesurée par rapport au vide absolu. Elle est toujours positive</a:t>
            </a:r>
            <a:r>
              <a:rPr lang="fr-CA" sz="2400" dirty="0" smtClean="0"/>
              <a:t>.</a:t>
            </a:r>
            <a:endParaRPr lang="en-US" sz="2400" dirty="0"/>
          </a:p>
        </p:txBody>
      </p:sp>
      <p:pic>
        <p:nvPicPr>
          <p:cNvPr id="116748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020" y="3304567"/>
            <a:ext cx="4392100" cy="24646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551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7027" y="332656"/>
            <a:ext cx="8676964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Notion de hauteur du vide </a:t>
            </a:r>
            <a:endParaRPr lang="fr-CA" sz="2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fr-CA" sz="2400" dirty="0" smtClean="0"/>
              <a:t>Dans </a:t>
            </a:r>
            <a:r>
              <a:rPr lang="fr-CA" sz="2400" dirty="0"/>
              <a:t>certains cas, la pression absolue </a:t>
            </a:r>
            <a:r>
              <a:rPr lang="fr-CA" sz="2400" dirty="0" err="1" smtClean="0"/>
              <a:t>P</a:t>
            </a:r>
            <a:r>
              <a:rPr lang="fr-CA" dirty="0" err="1" smtClean="0"/>
              <a:t>ab</a:t>
            </a:r>
            <a:r>
              <a:rPr lang="fr-CA" sz="2400" dirty="0" smtClean="0"/>
              <a:t> est </a:t>
            </a:r>
            <a:r>
              <a:rPr lang="fr-CA" sz="2400" dirty="0"/>
              <a:t>inférieure à la pression </a:t>
            </a:r>
            <a:r>
              <a:rPr lang="fr-CA" sz="2400" dirty="0" smtClean="0"/>
              <a:t>atmosphérique </a:t>
            </a:r>
            <a:r>
              <a:rPr lang="fr-CA" sz="2400" dirty="0" err="1" smtClean="0"/>
              <a:t>P</a:t>
            </a:r>
            <a:r>
              <a:rPr lang="fr-CA" dirty="0" err="1" smtClean="0"/>
              <a:t>atm</a:t>
            </a:r>
            <a:r>
              <a:rPr lang="fr-CA" sz="2400" dirty="0" smtClean="0"/>
              <a:t> </a:t>
            </a:r>
            <a:r>
              <a:rPr lang="fr-CA" sz="2400" dirty="0"/>
              <a:t>:</a:t>
            </a:r>
            <a:r>
              <a:rPr lang="fr-CA" sz="2400" dirty="0"/>
              <a:t> </a:t>
            </a:r>
            <a:endParaRPr lang="fr-CA" sz="2400" dirty="0" smtClean="0"/>
          </a:p>
          <a:p>
            <a:pPr>
              <a:lnSpc>
                <a:spcPct val="150000"/>
              </a:lnSpc>
            </a:pPr>
            <a:endParaRPr lang="fr-CA" dirty="0" smtClean="0"/>
          </a:p>
          <a:p>
            <a:pPr>
              <a:lnSpc>
                <a:spcPct val="150000"/>
              </a:lnSpc>
            </a:pPr>
            <a:r>
              <a:rPr lang="en-US" sz="2400" dirty="0" err="1" smtClean="0"/>
              <a:t>P</a:t>
            </a:r>
            <a:r>
              <a:rPr lang="en-US" dirty="0" err="1" smtClean="0"/>
              <a:t>ab</a:t>
            </a:r>
            <a:r>
              <a:rPr lang="en-US" sz="2400" dirty="0" smtClean="0"/>
              <a:t> </a:t>
            </a:r>
            <a:r>
              <a:rPr lang="en-US" sz="2400" dirty="0"/>
              <a:t>= </a:t>
            </a:r>
            <a:r>
              <a:rPr lang="en-US" sz="2400" dirty="0" err="1"/>
              <a:t>P</a:t>
            </a:r>
            <a:r>
              <a:rPr lang="en-US" dirty="0" err="1"/>
              <a:t>atm</a:t>
            </a:r>
            <a:r>
              <a:rPr lang="en-US" sz="2400" dirty="0"/>
              <a:t> + </a:t>
            </a:r>
            <a:r>
              <a:rPr lang="el-GR" sz="2400" dirty="0"/>
              <a:t>ρ</a:t>
            </a:r>
            <a:r>
              <a:rPr lang="en-US" sz="2400" dirty="0" err="1"/>
              <a:t>gh</a:t>
            </a:r>
            <a:r>
              <a:rPr lang="en-US" sz="2400" dirty="0"/>
              <a:t> &lt; </a:t>
            </a:r>
            <a:r>
              <a:rPr lang="en-US" sz="2400" dirty="0" err="1"/>
              <a:t>Patm</a:t>
            </a:r>
            <a:r>
              <a:rPr lang="en-US" sz="2400" dirty="0"/>
              <a:t> </a:t>
            </a:r>
            <a:endParaRPr lang="en-US" sz="2400" dirty="0" smtClean="0"/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fr-CA" sz="2400" dirty="0"/>
              <a:t>Il se crée alors une dépression dont la hauteur correspondante, appelée ‘’ Hauteur du Vide ‘’, </a:t>
            </a:r>
            <a:r>
              <a:rPr lang="fr-CA" sz="2400" dirty="0" smtClean="0"/>
              <a:t>est égale </a:t>
            </a:r>
            <a:r>
              <a:rPr lang="fr-CA" sz="2400" dirty="0"/>
              <a:t>à :</a:t>
            </a:r>
            <a:r>
              <a:rPr lang="fr-CA" sz="2400" dirty="0"/>
              <a:t> </a:t>
            </a:r>
            <a:endParaRPr lang="en-US" sz="2400" dirty="0"/>
          </a:p>
        </p:txBody>
      </p:sp>
      <p:pic>
        <p:nvPicPr>
          <p:cNvPr id="12595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4869160"/>
            <a:ext cx="2526526" cy="926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38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905" y="2600908"/>
            <a:ext cx="7826876" cy="2046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43990" y="428179"/>
            <a:ext cx="8620497" cy="21236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un fluide au repos dans le seul champ de pesanteur</a:t>
            </a:r>
            <a:r>
              <a:rPr lang="fr-C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deux points </a:t>
            </a:r>
            <a:r>
              <a:rPr lang="fr-CA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CA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M′ </a:t>
            </a:r>
            <a:r>
              <a:rPr lang="fr-C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à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même altitude dans un même </a:t>
            </a:r>
            <a:r>
              <a:rPr lang="fr-C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fluide la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pression est la même ; c’est le cas </a:t>
            </a:r>
            <a:r>
              <a:rPr lang="fr-C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des points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sur une horizontale dans les dispositifs à gauche et au centre ci-dessous.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32904" y="4725144"/>
            <a:ext cx="8631581" cy="2123658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Dans le dispositif à droite, qui comporte deux liquides différents, il y a égalité des </a:t>
            </a:r>
            <a:r>
              <a:rPr lang="fr-C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pressions sur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une horizontale au sein d’un même fluide (</a:t>
            </a:r>
            <a:r>
              <a:rPr lang="fr-CA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P(M)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fr-CA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P(M′)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mais pas dans deux </a:t>
            </a:r>
            <a:r>
              <a:rPr lang="fr-CA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fluides différents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fr-CA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P(N) 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≠ </a:t>
            </a:r>
            <a:r>
              <a:rPr lang="fr-CA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P(N′)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  <a:r>
              <a:rPr lang="fr-C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08012" y="-99392"/>
            <a:ext cx="8172400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quilibre </a:t>
            </a: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deux liquides non miscibles</a:t>
            </a:r>
          </a:p>
        </p:txBody>
      </p:sp>
    </p:spTree>
    <p:extLst>
      <p:ext uri="{BB962C8B-B14F-4D97-AF65-F5344CB8AC3E}">
        <p14:creationId xmlns:p14="http://schemas.microsoft.com/office/powerpoint/2010/main" val="297423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854" y="271918"/>
            <a:ext cx="8601988" cy="644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1" name="Rectangle 5"/>
          <p:cNvSpPr>
            <a:spLocks noChangeArrowheads="1"/>
          </p:cNvSpPr>
          <p:nvPr/>
        </p:nvSpPr>
        <p:spPr bwMode="auto">
          <a:xfrm>
            <a:off x="71500" y="44624"/>
            <a:ext cx="6228184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fr-FR" sz="2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quilibre </a:t>
            </a:r>
            <a:r>
              <a:rPr lang="fr-FR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deux liquides non miscibles</a:t>
            </a:r>
          </a:p>
        </p:txBody>
      </p:sp>
      <p:sp>
        <p:nvSpPr>
          <p:cNvPr id="96262" name="Rectangle 6"/>
          <p:cNvSpPr>
            <a:spLocks noChangeArrowheads="1"/>
          </p:cNvSpPr>
          <p:nvPr/>
        </p:nvSpPr>
        <p:spPr bwMode="auto">
          <a:xfrm>
            <a:off x="54031" y="800708"/>
            <a:ext cx="914400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150000"/>
              </a:lnSpc>
            </a:pPr>
            <a:r>
              <a:rPr lang="fr-FR" sz="2400" b="1" i="1" dirty="0"/>
              <a:t>Les deux liquides sont dans des vases communicants. </a:t>
            </a:r>
            <a:r>
              <a:rPr lang="fr-FR" sz="2400" b="1" i="1" dirty="0" smtClean="0"/>
              <a:t>      Les </a:t>
            </a:r>
            <a:r>
              <a:rPr lang="fr-FR" sz="2400" b="1" i="1" dirty="0"/>
              <a:t>deux surfaces libres ne sont pas dans la même plan horizontale.</a:t>
            </a:r>
            <a:endParaRPr lang="el-GR" sz="2400" b="1" i="1" dirty="0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503237" y="2960688"/>
            <a:ext cx="5200665" cy="3168650"/>
            <a:chOff x="317" y="1865"/>
            <a:chExt cx="2903" cy="1996"/>
          </a:xfrm>
        </p:grpSpPr>
        <p:sp>
          <p:nvSpPr>
            <p:cNvPr id="32776" name="Line 7"/>
            <p:cNvSpPr>
              <a:spLocks noChangeShapeType="1"/>
            </p:cNvSpPr>
            <p:nvPr/>
          </p:nvSpPr>
          <p:spPr bwMode="auto">
            <a:xfrm>
              <a:off x="998" y="1865"/>
              <a:ext cx="0" cy="19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32777" name="Line 8"/>
            <p:cNvSpPr>
              <a:spLocks noChangeShapeType="1"/>
            </p:cNvSpPr>
            <p:nvPr/>
          </p:nvSpPr>
          <p:spPr bwMode="auto">
            <a:xfrm>
              <a:off x="1429" y="1865"/>
              <a:ext cx="0" cy="1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32778" name="Line 9"/>
            <p:cNvSpPr>
              <a:spLocks noChangeShapeType="1"/>
            </p:cNvSpPr>
            <p:nvPr/>
          </p:nvSpPr>
          <p:spPr bwMode="auto">
            <a:xfrm>
              <a:off x="2313" y="1865"/>
              <a:ext cx="0" cy="170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32779" name="Line 10"/>
            <p:cNvSpPr>
              <a:spLocks noChangeShapeType="1"/>
            </p:cNvSpPr>
            <p:nvPr/>
          </p:nvSpPr>
          <p:spPr bwMode="auto">
            <a:xfrm>
              <a:off x="2767" y="1888"/>
              <a:ext cx="23" cy="197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32780" name="Line 11"/>
            <p:cNvSpPr>
              <a:spLocks noChangeShapeType="1"/>
            </p:cNvSpPr>
            <p:nvPr/>
          </p:nvSpPr>
          <p:spPr bwMode="auto">
            <a:xfrm>
              <a:off x="1429" y="3566"/>
              <a:ext cx="8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32781" name="Line 12"/>
            <p:cNvSpPr>
              <a:spLocks noChangeShapeType="1"/>
            </p:cNvSpPr>
            <p:nvPr/>
          </p:nvSpPr>
          <p:spPr bwMode="auto">
            <a:xfrm>
              <a:off x="998" y="3861"/>
              <a:ext cx="179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32782" name="Line 13"/>
            <p:cNvSpPr>
              <a:spLocks noChangeShapeType="1"/>
            </p:cNvSpPr>
            <p:nvPr/>
          </p:nvSpPr>
          <p:spPr bwMode="auto">
            <a:xfrm>
              <a:off x="1020" y="2092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32783" name="Line 14"/>
            <p:cNvSpPr>
              <a:spLocks noChangeShapeType="1"/>
            </p:cNvSpPr>
            <p:nvPr/>
          </p:nvSpPr>
          <p:spPr bwMode="auto">
            <a:xfrm>
              <a:off x="1020" y="2976"/>
              <a:ext cx="4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32784" name="Line 16"/>
            <p:cNvSpPr>
              <a:spLocks noChangeShapeType="1"/>
            </p:cNvSpPr>
            <p:nvPr/>
          </p:nvSpPr>
          <p:spPr bwMode="auto">
            <a:xfrm>
              <a:off x="2313" y="2659"/>
              <a:ext cx="4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32785" name="Line 17"/>
            <p:cNvSpPr>
              <a:spLocks noChangeShapeType="1"/>
            </p:cNvSpPr>
            <p:nvPr/>
          </p:nvSpPr>
          <p:spPr bwMode="auto">
            <a:xfrm>
              <a:off x="1542" y="2115"/>
              <a:ext cx="0" cy="8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>
              <a:off x="2177" y="2659"/>
              <a:ext cx="0" cy="31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fr-FR" sz="2400"/>
            </a:p>
          </p:txBody>
        </p:sp>
        <p:sp>
          <p:nvSpPr>
            <p:cNvPr id="32787" name="Text Box 19"/>
            <p:cNvSpPr txBox="1">
              <a:spLocks noChangeArrowheads="1"/>
            </p:cNvSpPr>
            <p:nvPr/>
          </p:nvSpPr>
          <p:spPr bwMode="auto">
            <a:xfrm>
              <a:off x="363" y="1956"/>
              <a:ext cx="3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/>
                <a:t>M2</a:t>
              </a:r>
            </a:p>
          </p:txBody>
        </p:sp>
        <p:sp>
          <p:nvSpPr>
            <p:cNvPr id="32788" name="Text Box 20"/>
            <p:cNvSpPr txBox="1">
              <a:spLocks noChangeArrowheads="1"/>
            </p:cNvSpPr>
            <p:nvPr/>
          </p:nvSpPr>
          <p:spPr bwMode="auto">
            <a:xfrm>
              <a:off x="317" y="2795"/>
              <a:ext cx="3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/>
                <a:t>M1</a:t>
              </a:r>
            </a:p>
          </p:txBody>
        </p:sp>
        <p:sp>
          <p:nvSpPr>
            <p:cNvPr id="32789" name="Text Box 21"/>
            <p:cNvSpPr txBox="1">
              <a:spLocks noChangeArrowheads="1"/>
            </p:cNvSpPr>
            <p:nvPr/>
          </p:nvSpPr>
          <p:spPr bwMode="auto">
            <a:xfrm>
              <a:off x="2880" y="2478"/>
              <a:ext cx="3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dirty="0"/>
                <a:t>N2</a:t>
              </a:r>
            </a:p>
          </p:txBody>
        </p:sp>
        <p:sp>
          <p:nvSpPr>
            <p:cNvPr id="32790" name="Text Box 22"/>
            <p:cNvSpPr txBox="1">
              <a:spLocks noChangeArrowheads="1"/>
            </p:cNvSpPr>
            <p:nvPr/>
          </p:nvSpPr>
          <p:spPr bwMode="auto">
            <a:xfrm>
              <a:off x="2857" y="2863"/>
              <a:ext cx="340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/>
                <a:t>N1</a:t>
              </a:r>
            </a:p>
          </p:txBody>
        </p:sp>
        <p:sp>
          <p:nvSpPr>
            <p:cNvPr id="32791" name="Text Box 23"/>
            <p:cNvSpPr txBox="1">
              <a:spLocks noChangeArrowheads="1"/>
            </p:cNvSpPr>
            <p:nvPr/>
          </p:nvSpPr>
          <p:spPr bwMode="auto">
            <a:xfrm>
              <a:off x="1587" y="2409"/>
              <a:ext cx="29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/>
                <a:t>h</a:t>
              </a:r>
              <a:r>
                <a:rPr lang="fr-FR" sz="2400" baseline="-25000"/>
                <a:t>a</a:t>
              </a:r>
            </a:p>
          </p:txBody>
        </p:sp>
        <p:sp>
          <p:nvSpPr>
            <p:cNvPr id="32792" name="Text Box 24"/>
            <p:cNvSpPr txBox="1">
              <a:spLocks noChangeArrowheads="1"/>
            </p:cNvSpPr>
            <p:nvPr/>
          </p:nvSpPr>
          <p:spPr bwMode="auto">
            <a:xfrm>
              <a:off x="1905" y="2704"/>
              <a:ext cx="34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fr-FR" sz="2400" dirty="0" err="1"/>
                <a:t>h</a:t>
              </a:r>
              <a:r>
                <a:rPr lang="fr-FR" sz="2400" baseline="-25000" dirty="0" err="1"/>
                <a:t>b</a:t>
              </a:r>
              <a:endParaRPr lang="fr-FR" sz="2400" baseline="-25000" dirty="0"/>
            </a:p>
          </p:txBody>
        </p:sp>
        <p:sp>
          <p:nvSpPr>
            <p:cNvPr id="32793" name="Rectangle 25"/>
            <p:cNvSpPr>
              <a:spLocks noChangeArrowheads="1"/>
            </p:cNvSpPr>
            <p:nvPr/>
          </p:nvSpPr>
          <p:spPr bwMode="auto">
            <a:xfrm>
              <a:off x="998" y="2092"/>
              <a:ext cx="431" cy="884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fr-FR" sz="2400"/>
            </a:p>
          </p:txBody>
        </p:sp>
        <p:sp>
          <p:nvSpPr>
            <p:cNvPr id="32794" name="Line 15"/>
            <p:cNvSpPr>
              <a:spLocks noChangeShapeType="1"/>
            </p:cNvSpPr>
            <p:nvPr/>
          </p:nvSpPr>
          <p:spPr bwMode="auto">
            <a:xfrm>
              <a:off x="703" y="2976"/>
              <a:ext cx="251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</p:spPr>
          <p:txBody>
            <a:bodyPr/>
            <a:lstStyle/>
            <a:p>
              <a:endParaRPr lang="fr-FR" sz="2400"/>
            </a:p>
          </p:txBody>
        </p:sp>
      </p:grpSp>
      <p:sp>
        <p:nvSpPr>
          <p:cNvPr id="96283" name="Rectangle 27"/>
          <p:cNvSpPr>
            <a:spLocks noChangeArrowheads="1"/>
          </p:cNvSpPr>
          <p:nvPr/>
        </p:nvSpPr>
        <p:spPr bwMode="auto">
          <a:xfrm>
            <a:off x="5903913" y="2924175"/>
            <a:ext cx="3240087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fr-FR" sz="2800" b="1" i="1"/>
              <a:t>P</a:t>
            </a:r>
            <a:r>
              <a:rPr lang="fr-FR" sz="2800" b="1" i="1" baseline="-25000"/>
              <a:t>M1</a:t>
            </a:r>
            <a:r>
              <a:rPr lang="fr-FR" sz="2800" b="1" i="1"/>
              <a:t>-P</a:t>
            </a:r>
            <a:r>
              <a:rPr lang="fr-FR" sz="2800" b="1" i="1" baseline="-25000"/>
              <a:t>M2</a:t>
            </a:r>
            <a:r>
              <a:rPr lang="fr-FR" sz="2800" b="1" i="1"/>
              <a:t>=P</a:t>
            </a:r>
            <a:r>
              <a:rPr lang="fr-FR" sz="2800" b="1" i="1" baseline="-25000"/>
              <a:t>N1</a:t>
            </a:r>
            <a:r>
              <a:rPr lang="fr-FR" sz="2800" b="1" i="1"/>
              <a:t>-P</a:t>
            </a:r>
            <a:r>
              <a:rPr lang="fr-FR" sz="2800" b="1" i="1" baseline="-25000"/>
              <a:t>N2</a:t>
            </a:r>
            <a:endParaRPr lang="el-GR" sz="2800" b="1" i="1" baseline="-25000"/>
          </a:p>
        </p:txBody>
      </p:sp>
      <p:sp>
        <p:nvSpPr>
          <p:cNvPr id="96284" name="Rectangle 28"/>
          <p:cNvSpPr>
            <a:spLocks noChangeArrowheads="1"/>
          </p:cNvSpPr>
          <p:nvPr/>
        </p:nvSpPr>
        <p:spPr bwMode="auto">
          <a:xfrm>
            <a:off x="5942084" y="3867156"/>
            <a:ext cx="2755885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2800" b="1" i="1" dirty="0"/>
              <a:t>ρ</a:t>
            </a:r>
            <a:r>
              <a:rPr lang="fr-FR" sz="2800" b="1" i="1" baseline="-25000" dirty="0" smtClean="0"/>
              <a:t>1</a:t>
            </a:r>
            <a:r>
              <a:rPr lang="fr-FR" sz="2800" b="1" i="1" dirty="0" smtClean="0"/>
              <a:t>.g.h</a:t>
            </a:r>
            <a:r>
              <a:rPr lang="fr-FR" sz="2800" b="1" i="1" baseline="-25000" dirty="0" smtClean="0"/>
              <a:t>a</a:t>
            </a:r>
            <a:r>
              <a:rPr lang="fr-FR" sz="2800" b="1" i="1" dirty="0" smtClean="0"/>
              <a:t>= </a:t>
            </a:r>
            <a:r>
              <a:rPr lang="el-GR" sz="2800" b="1" i="1" dirty="0"/>
              <a:t>ρ</a:t>
            </a:r>
            <a:r>
              <a:rPr lang="fr-FR" sz="2800" b="1" i="1" baseline="-25000" dirty="0" smtClean="0"/>
              <a:t>2</a:t>
            </a:r>
            <a:r>
              <a:rPr lang="fr-FR" sz="2800" b="1" i="1" dirty="0" smtClean="0"/>
              <a:t>.g.h</a:t>
            </a:r>
            <a:r>
              <a:rPr lang="fr-FR" sz="2800" b="1" i="1" baseline="-25000" dirty="0"/>
              <a:t>a</a:t>
            </a:r>
            <a:endParaRPr lang="el-GR" sz="2800" b="1" i="1" baseline="-25000" dirty="0"/>
          </a:p>
        </p:txBody>
      </p:sp>
      <p:sp>
        <p:nvSpPr>
          <p:cNvPr id="96285" name="Rectangle 29"/>
          <p:cNvSpPr>
            <a:spLocks noChangeArrowheads="1"/>
          </p:cNvSpPr>
          <p:nvPr/>
        </p:nvSpPr>
        <p:spPr bwMode="auto">
          <a:xfrm>
            <a:off x="6123061" y="5035572"/>
            <a:ext cx="2501882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l-GR" sz="2800" b="1" i="1" dirty="0"/>
              <a:t>ρ</a:t>
            </a:r>
            <a:r>
              <a:rPr lang="fr-FR" sz="2800" b="1" i="1" baseline="-25000" dirty="0" smtClean="0"/>
              <a:t>1</a:t>
            </a:r>
            <a:r>
              <a:rPr lang="fr-FR" sz="2800" b="1" i="1" dirty="0" smtClean="0"/>
              <a:t>.h</a:t>
            </a:r>
            <a:r>
              <a:rPr lang="fr-FR" sz="2800" b="1" i="1" baseline="-25000" dirty="0" smtClean="0"/>
              <a:t>b</a:t>
            </a:r>
            <a:r>
              <a:rPr lang="fr-FR" sz="2800" b="1" i="1" dirty="0" smtClean="0"/>
              <a:t>= </a:t>
            </a:r>
            <a:r>
              <a:rPr lang="el-GR" sz="2800" b="1" i="1" dirty="0"/>
              <a:t>ρ</a:t>
            </a:r>
            <a:r>
              <a:rPr lang="fr-FR" sz="2800" b="1" i="1" baseline="-25000" dirty="0" smtClean="0"/>
              <a:t>2</a:t>
            </a:r>
            <a:r>
              <a:rPr lang="fr-FR" sz="2800" b="1" i="1" dirty="0" smtClean="0"/>
              <a:t>.h</a:t>
            </a:r>
            <a:r>
              <a:rPr lang="fr-FR" sz="2800" b="1" i="1" baseline="-25000" dirty="0"/>
              <a:t>b</a:t>
            </a:r>
            <a:endParaRPr lang="el-GR" sz="2800" b="1" i="1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116632"/>
            <a:ext cx="590465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Instruments de mesure de la pression</a:t>
            </a:r>
            <a:r>
              <a:rPr lang="fr-C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CA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512" y="728700"/>
            <a:ext cx="74888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>
                <a:solidFill>
                  <a:srgbClr val="FF0000"/>
                </a:solidFill>
              </a:rPr>
              <a:t>1- Baromètre </a:t>
            </a:r>
            <a:r>
              <a:rPr lang="fr-CA" sz="2000" b="1" dirty="0">
                <a:solidFill>
                  <a:srgbClr val="FF0000"/>
                </a:solidFill>
              </a:rPr>
              <a:t>de Torricelli (Manomètre à mercure</a:t>
            </a:r>
            <a:r>
              <a:rPr lang="fr-CA" sz="2000" b="1" dirty="0" smtClean="0">
                <a:solidFill>
                  <a:srgbClr val="FF0000"/>
                </a:solidFill>
              </a:rPr>
              <a:t>)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008" y="1196752"/>
            <a:ext cx="574512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CA" sz="2000" dirty="0"/>
              <a:t>Le baromètre ne sert qu’à mesurer la pression atmosphérique. Le premier baromètre a </a:t>
            </a:r>
            <a:r>
              <a:rPr lang="fr-CA" sz="2000" dirty="0" smtClean="0"/>
              <a:t>été inventé </a:t>
            </a:r>
            <a:r>
              <a:rPr lang="fr-CA" sz="2000" dirty="0"/>
              <a:t>par l’italien Evangelista Torricelli en 1644. Il remplit de mercure un tube de </a:t>
            </a:r>
            <a:r>
              <a:rPr lang="fr-CA" sz="2000" dirty="0" smtClean="0"/>
              <a:t>verre d’un </a:t>
            </a:r>
            <a:r>
              <a:rPr lang="fr-CA" sz="2000" dirty="0"/>
              <a:t>mètre de long, ferme à une extrémité. Il le retourne et le plonge dans une cuvette </a:t>
            </a:r>
            <a:r>
              <a:rPr lang="fr-CA" sz="2000" dirty="0" smtClean="0"/>
              <a:t>remplie de </a:t>
            </a:r>
            <a:r>
              <a:rPr lang="fr-CA" sz="2000" dirty="0"/>
              <a:t>mercure. </a:t>
            </a:r>
            <a:r>
              <a:rPr lang="fr-CA" sz="2000" dirty="0" smtClean="0"/>
              <a:t>     Il </a:t>
            </a:r>
            <a:r>
              <a:rPr lang="fr-CA" sz="2000" dirty="0"/>
              <a:t>constate alors que le niveau de mercure dans le tube s’abaisse, laissant </a:t>
            </a:r>
            <a:r>
              <a:rPr lang="fr-CA" sz="2000" dirty="0" smtClean="0"/>
              <a:t>un espace </a:t>
            </a:r>
            <a:r>
              <a:rPr lang="fr-CA" sz="2000" dirty="0"/>
              <a:t>de vide au-dessus de lui. </a:t>
            </a:r>
            <a:endParaRPr lang="fr-CA" sz="2000" dirty="0" smtClean="0"/>
          </a:p>
          <a:p>
            <a:r>
              <a:rPr lang="fr-CA" sz="2000" dirty="0" smtClean="0"/>
              <a:t>Il </a:t>
            </a:r>
            <a:r>
              <a:rPr lang="fr-CA" sz="2000" dirty="0"/>
              <a:t>vient de découvrir la </a:t>
            </a:r>
            <a:r>
              <a:rPr lang="fr-CA" sz="2000" dirty="0" smtClean="0"/>
              <a:t>pression atmosphérique</a:t>
            </a:r>
            <a:r>
              <a:rPr lang="fr-CA" sz="2000" dirty="0"/>
              <a:t>.</a:t>
            </a:r>
            <a:br>
              <a:rPr lang="fr-CA" sz="2000" dirty="0"/>
            </a:br>
            <a:r>
              <a:rPr lang="fr-CA" sz="2000" dirty="0"/>
              <a:t>La </a:t>
            </a:r>
            <a:r>
              <a:rPr lang="fr-CA" sz="2000" i="1" dirty="0" err="1"/>
              <a:t>Patm</a:t>
            </a:r>
            <a:r>
              <a:rPr lang="fr-CA" sz="2000" i="1" dirty="0"/>
              <a:t> </a:t>
            </a:r>
            <a:r>
              <a:rPr lang="fr-CA" sz="2000" dirty="0"/>
              <a:t>est obtenue en mesurant la hauteur </a:t>
            </a:r>
            <a:r>
              <a:rPr lang="fr-CA" sz="2000" i="1" dirty="0"/>
              <a:t>h </a:t>
            </a:r>
            <a:r>
              <a:rPr lang="fr-CA" sz="2000" dirty="0"/>
              <a:t>de Hg : </a:t>
            </a:r>
            <a:r>
              <a:rPr lang="fr-CA" sz="2000" i="1" dirty="0"/>
              <a:t>h </a:t>
            </a:r>
            <a:r>
              <a:rPr lang="fr-CA" sz="2000" dirty="0"/>
              <a:t>= 76 cm</a:t>
            </a:r>
            <a:r>
              <a:rPr lang="fr-CA" sz="2000" dirty="0"/>
              <a:t> </a:t>
            </a:r>
            <a:endParaRPr lang="en-US" sz="2000" dirty="0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5548" y="1520788"/>
            <a:ext cx="3308960" cy="301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570" y="4705107"/>
            <a:ext cx="4796049" cy="2152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9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8209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Le </a:t>
            </a:r>
            <a:r>
              <a:rPr lang="fr-C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tube manométrique simple ou </a:t>
            </a:r>
            <a:r>
              <a:rPr lang="fr-C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piézomètre</a:t>
            </a:r>
          </a:p>
          <a:p>
            <a:r>
              <a:rPr lang="fr-CA" b="1" dirty="0"/>
              <a:t/>
            </a:r>
            <a:br>
              <a:rPr lang="fr-CA" b="1" dirty="0"/>
            </a:br>
            <a:r>
              <a:rPr lang="fr-CA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piézomètre </a:t>
            </a:r>
            <a:r>
              <a:rPr lang="fr-CA" sz="2200" dirty="0"/>
              <a:t>est l’instrument </a:t>
            </a:r>
            <a:r>
              <a:rPr lang="fr-CA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mesure de </a:t>
            </a:r>
            <a:endParaRPr lang="fr-CA" sz="2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fr-CA" sz="2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</a:t>
            </a:r>
            <a:r>
              <a:rPr lang="fr-CA" sz="2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pression le plus simple</a:t>
            </a:r>
            <a:r>
              <a:rPr lang="fr-CA" sz="2200" dirty="0"/>
              <a:t>, </a:t>
            </a:r>
            <a:endParaRPr lang="fr-CA" sz="2200" dirty="0" smtClean="0"/>
          </a:p>
          <a:p>
            <a:r>
              <a:rPr lang="fr-CA" sz="2200" dirty="0" smtClean="0"/>
              <a:t>c’est </a:t>
            </a:r>
            <a:r>
              <a:rPr lang="fr-CA" sz="2200" dirty="0"/>
              <a:t>un </a:t>
            </a:r>
            <a:r>
              <a:rPr lang="fr-CA" sz="2200" dirty="0" smtClean="0"/>
              <a:t>tube raccorde </a:t>
            </a:r>
            <a:r>
              <a:rPr lang="fr-CA" sz="2200" dirty="0"/>
              <a:t>au point où </a:t>
            </a:r>
            <a:endParaRPr lang="fr-CA" sz="2200" dirty="0" smtClean="0"/>
          </a:p>
          <a:p>
            <a:r>
              <a:rPr lang="fr-CA" sz="2200" dirty="0" smtClean="0"/>
              <a:t>on </a:t>
            </a:r>
            <a:r>
              <a:rPr lang="fr-CA" sz="2200" dirty="0"/>
              <a:t>veut déterminer la pression. </a:t>
            </a:r>
            <a:endParaRPr lang="fr-CA" sz="2200" dirty="0" smtClean="0"/>
          </a:p>
          <a:p>
            <a:r>
              <a:rPr lang="fr-CA" sz="2200" dirty="0" smtClean="0"/>
              <a:t>C’est </a:t>
            </a:r>
            <a:r>
              <a:rPr lang="fr-CA" sz="2200" dirty="0"/>
              <a:t>un dispositif utilise </a:t>
            </a:r>
            <a:r>
              <a:rPr lang="fr-CA" sz="2200" dirty="0" smtClean="0"/>
              <a:t>uniquement </a:t>
            </a:r>
          </a:p>
          <a:p>
            <a:r>
              <a:rPr lang="fr-CA" sz="2200" dirty="0" smtClean="0"/>
              <a:t> pour </a:t>
            </a:r>
            <a:r>
              <a:rPr lang="fr-CA" sz="2200" dirty="0"/>
              <a:t>la mesure des pressions </a:t>
            </a:r>
            <a:endParaRPr lang="fr-CA" sz="2200" dirty="0" smtClean="0"/>
          </a:p>
          <a:p>
            <a:r>
              <a:rPr lang="fr-CA" sz="2200" dirty="0" smtClean="0"/>
              <a:t>des </a:t>
            </a:r>
            <a:r>
              <a:rPr lang="fr-CA" sz="2200" dirty="0"/>
              <a:t>Liquides </a:t>
            </a:r>
            <a:r>
              <a:rPr lang="fr-CA" sz="2200" dirty="0" smtClean="0"/>
              <a:t>et non </a:t>
            </a:r>
            <a:r>
              <a:rPr lang="fr-CA" sz="2200" dirty="0"/>
              <a:t>les gaz.</a:t>
            </a:r>
            <a:r>
              <a:rPr lang="fr-CA" sz="2200" dirty="0"/>
              <a:t> </a:t>
            </a:r>
            <a:endParaRPr lang="en-US" sz="2200" dirty="0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23" y="1274676"/>
            <a:ext cx="4468577" cy="2154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20230" y="3638051"/>
            <a:ext cx="841221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/>
              <a:t>Soit </a:t>
            </a:r>
            <a:r>
              <a:rPr lang="fr-CA" sz="2200" i="1" dirty="0"/>
              <a:t>B </a:t>
            </a:r>
            <a:r>
              <a:rPr lang="fr-CA" sz="2200" dirty="0"/>
              <a:t>un point d’un liquide en équilibre </a:t>
            </a:r>
            <a:r>
              <a:rPr lang="fr-CA" sz="2200" dirty="0" smtClean="0"/>
              <a:t>dont on </a:t>
            </a:r>
            <a:r>
              <a:rPr lang="fr-CA" sz="2200" dirty="0"/>
              <a:t>veut mesurer la pression</a:t>
            </a:r>
            <a:r>
              <a:rPr lang="fr-CA" sz="2200" dirty="0" smtClean="0"/>
              <a:t>.</a:t>
            </a:r>
          </a:p>
          <a:p>
            <a:r>
              <a:rPr lang="fr-CA" sz="2200" dirty="0"/>
              <a:t/>
            </a:r>
            <a:br>
              <a:rPr lang="fr-CA" sz="2200" dirty="0"/>
            </a:br>
            <a:r>
              <a:rPr lang="fr-CA" sz="2200" dirty="0"/>
              <a:t>La pression en B est donnée par :</a:t>
            </a:r>
            <a:br>
              <a:rPr lang="fr-CA" sz="2200" dirty="0"/>
            </a:br>
            <a:r>
              <a:rPr lang="fr-CA" sz="2200" i="1" dirty="0"/>
              <a:t>PB = PA + </a:t>
            </a:r>
            <a:r>
              <a:rPr lang="fr-CA" sz="2200" dirty="0"/>
              <a:t>ρ </a:t>
            </a:r>
            <a:r>
              <a:rPr lang="fr-CA" sz="2200" i="1" dirty="0"/>
              <a:t>g </a:t>
            </a:r>
            <a:r>
              <a:rPr lang="fr-CA" sz="2200" i="1" dirty="0" smtClean="0"/>
              <a:t>h2</a:t>
            </a:r>
          </a:p>
          <a:p>
            <a:r>
              <a:rPr lang="fr-CA" sz="2200" i="1" dirty="0"/>
              <a:t/>
            </a:r>
            <a:br>
              <a:rPr lang="fr-CA" sz="2200" i="1" dirty="0"/>
            </a:br>
            <a:r>
              <a:rPr lang="fr-CA" sz="2200" i="1" dirty="0"/>
              <a:t>PA </a:t>
            </a:r>
            <a:r>
              <a:rPr lang="fr-CA" sz="2200" dirty="0"/>
              <a:t>et </a:t>
            </a:r>
            <a:r>
              <a:rPr lang="fr-CA" sz="2200" i="1" dirty="0"/>
              <a:t>PB </a:t>
            </a:r>
            <a:r>
              <a:rPr lang="fr-CA" sz="2200" dirty="0"/>
              <a:t>sont appelées « Pressions Manométriques » et </a:t>
            </a:r>
            <a:r>
              <a:rPr lang="fr-CA" sz="2200" i="1" dirty="0"/>
              <a:t>h2 </a:t>
            </a:r>
            <a:r>
              <a:rPr lang="fr-CA" sz="2200" dirty="0"/>
              <a:t>est appelé « </a:t>
            </a:r>
            <a:r>
              <a:rPr lang="fr-CA" sz="2200" dirty="0" smtClean="0"/>
              <a:t>Hauteur Manométrique </a:t>
            </a:r>
            <a:r>
              <a:rPr lang="fr-CA" sz="2200" dirty="0"/>
              <a:t>».</a:t>
            </a:r>
            <a:r>
              <a:rPr lang="fr-CA" sz="2200" dirty="0"/>
              <a:t> </a:t>
            </a:r>
            <a:br>
              <a:rPr lang="fr-CA" sz="2200" dirty="0"/>
            </a:b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71662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80628"/>
            <a:ext cx="54726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 smtClean="0">
                <a:solidFill>
                  <a:srgbClr val="FF0000"/>
                </a:solidFill>
              </a:rPr>
              <a:t>3- Le </a:t>
            </a:r>
            <a:r>
              <a:rPr lang="fr-CA" sz="2000" b="1" dirty="0">
                <a:solidFill>
                  <a:srgbClr val="FF0000"/>
                </a:solidFill>
              </a:rPr>
              <a:t>tube manométrique en forme de « U »</a:t>
            </a:r>
            <a:r>
              <a:rPr lang="fr-CA" sz="2000" b="1" dirty="0">
                <a:solidFill>
                  <a:srgbClr val="FF0000"/>
                </a:solidFill>
              </a:rPr>
              <a:t> 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8296" y="476672"/>
            <a:ext cx="8744183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/>
              <a:t>Il s’agit d’un dispositif utilise pour la mesure des pressions dans les liquides et les gaz.</a:t>
            </a:r>
            <a:br>
              <a:rPr lang="fr-CA" sz="2000" dirty="0"/>
            </a:br>
            <a:r>
              <a:rPr lang="fr-CA" sz="2000" dirty="0"/>
              <a:t>Soit un réservoir contenant un liquide (1) de masse volumique ρ</a:t>
            </a:r>
            <a:r>
              <a:rPr lang="fr-CA" sz="2000" i="1" dirty="0"/>
              <a:t>1</a:t>
            </a:r>
            <a:r>
              <a:rPr lang="fr-CA" sz="2000" dirty="0"/>
              <a:t>, un tube en U est relié </a:t>
            </a:r>
            <a:r>
              <a:rPr lang="fr-CA" sz="2000" dirty="0" smtClean="0"/>
              <a:t>à celui-ci </a:t>
            </a:r>
            <a:r>
              <a:rPr lang="fr-CA" sz="2000" dirty="0"/>
              <a:t>contenant un liquide (2) (appelé liquide manométrique) de masse volumique </a:t>
            </a:r>
            <a:r>
              <a:rPr lang="fr-CA" sz="2000" dirty="0" err="1"/>
              <a:t>ρ</a:t>
            </a:r>
            <a:r>
              <a:rPr lang="fr-CA" i="1" dirty="0" err="1"/>
              <a:t>m</a:t>
            </a:r>
            <a:r>
              <a:rPr lang="fr-CA" sz="2000" dirty="0"/>
              <a:t>.</a:t>
            </a:r>
            <a:r>
              <a:rPr lang="fr-CA" sz="2000" dirty="0"/>
              <a:t> </a:t>
            </a:r>
            <a:endParaRPr lang="en-US" sz="2000" dirty="0"/>
          </a:p>
        </p:txBody>
      </p:sp>
      <p:sp>
        <p:nvSpPr>
          <p:cNvPr id="4" name="Rectangle 3"/>
          <p:cNvSpPr/>
          <p:nvPr/>
        </p:nvSpPr>
        <p:spPr>
          <a:xfrm>
            <a:off x="143508" y="2996952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400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Déterminer la pression effective en </a:t>
            </a:r>
            <a:r>
              <a:rPr lang="fr-CA" sz="2400" i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fr-CA" sz="2400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en-US" sz="24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00" y="2924944"/>
            <a:ext cx="3275856" cy="3002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41" y="3609020"/>
            <a:ext cx="5267325" cy="211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2262" y="5909673"/>
            <a:ext cx="74528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b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 le fluide (1) est un gaz, sa densité est négligeable devant celle du liquide manométrique.</a:t>
            </a:r>
            <a:r>
              <a:rPr lang="fr-CA" b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fr-CA" b="1" dirty="0">
                <a:ln>
                  <a:solidFill>
                    <a:sysClr val="windowText" lastClr="000000"/>
                  </a:solidFill>
                </a:ln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b="1" dirty="0">
              <a:ln>
                <a:solidFill>
                  <a:sysClr val="windowText" lastClr="000000"/>
                </a:solidFill>
              </a:ln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94568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29665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Le </a:t>
            </a:r>
            <a:r>
              <a:rPr lang="en-US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manomètre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différentiel</a:t>
            </a:r>
            <a:endParaRPr 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3508" y="692696"/>
            <a:ext cx="88209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200" dirty="0"/>
              <a:t>C’est un tube raccorde entre deux point ou en veut déterminer la différence de pression </a:t>
            </a:r>
            <a:r>
              <a:rPr lang="fr-CA" sz="2200" dirty="0" smtClean="0"/>
              <a:t>ou hauteur </a:t>
            </a:r>
            <a:r>
              <a:rPr lang="fr-CA" sz="2200" dirty="0"/>
              <a:t>piézométrique, il peut être à un seul liquide avec valve d’entrer d’air, ou a </a:t>
            </a:r>
            <a:r>
              <a:rPr lang="fr-CA" sz="2200" dirty="0" smtClean="0"/>
              <a:t>deux liquides</a:t>
            </a:r>
            <a:r>
              <a:rPr lang="fr-CA" sz="2200" dirty="0"/>
              <a:t>.</a:t>
            </a:r>
            <a:r>
              <a:rPr lang="fr-CA" sz="2200" dirty="0"/>
              <a:t> </a:t>
            </a:r>
            <a:br>
              <a:rPr lang="fr-CA" sz="2200" dirty="0"/>
            </a:br>
            <a:endParaRPr lang="en-US" sz="2200" dirty="0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50" y="2283262"/>
            <a:ext cx="5046358" cy="215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3508" y="1808820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CA" sz="2000" dirty="0"/>
              <a:t>Exemple : Un manomètre différentiel </a:t>
            </a:r>
            <a:r>
              <a:rPr lang="fr-CA" sz="2000" dirty="0" smtClean="0"/>
              <a:t>est fixé </a:t>
            </a:r>
            <a:r>
              <a:rPr lang="fr-CA" sz="2000" dirty="0"/>
              <a:t>entre deux sections </a:t>
            </a:r>
            <a:r>
              <a:rPr lang="fr-CA" sz="2000" i="1" dirty="0"/>
              <a:t>A </a:t>
            </a:r>
            <a:r>
              <a:rPr lang="fr-CA" sz="2000" dirty="0"/>
              <a:t>et </a:t>
            </a:r>
            <a:r>
              <a:rPr lang="fr-CA" sz="2000" i="1" dirty="0"/>
              <a:t>B </a:t>
            </a:r>
            <a:r>
              <a:rPr lang="fr-CA" sz="2000" dirty="0"/>
              <a:t>d’un </a:t>
            </a:r>
            <a:r>
              <a:rPr lang="fr-CA" sz="2000" dirty="0" smtClean="0"/>
              <a:t>tuyau horizontal </a:t>
            </a:r>
            <a:r>
              <a:rPr lang="fr-CA" sz="2000" dirty="0"/>
              <a:t>où s’écoule de l’eau. </a:t>
            </a:r>
            <a:r>
              <a:rPr lang="fr-CA" sz="2000" dirty="0" smtClean="0"/>
              <a:t>La dénivellation </a:t>
            </a:r>
            <a:r>
              <a:rPr lang="fr-CA" sz="2000" dirty="0"/>
              <a:t>du mercure dans le </a:t>
            </a:r>
            <a:r>
              <a:rPr lang="fr-CA" sz="2000" dirty="0" smtClean="0"/>
              <a:t>manomètre est </a:t>
            </a:r>
            <a:r>
              <a:rPr lang="fr-CA" sz="2000" i="1" dirty="0"/>
              <a:t>h</a:t>
            </a:r>
            <a:r>
              <a:rPr lang="fr-CA" sz="2000" dirty="0"/>
              <a:t>, le niveau le plus proche de </a:t>
            </a:r>
            <a:r>
              <a:rPr lang="fr-CA" sz="2000" i="1" dirty="0"/>
              <a:t>A </a:t>
            </a:r>
            <a:r>
              <a:rPr lang="fr-CA" sz="2000" dirty="0"/>
              <a:t>étant le plus bas.</a:t>
            </a:r>
            <a:br>
              <a:rPr lang="fr-CA" sz="2000" dirty="0"/>
            </a:br>
            <a:r>
              <a:rPr lang="fr-CA" sz="2000" u="sng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Déterminer la différence de pression entre les sections </a:t>
            </a:r>
            <a:r>
              <a:rPr lang="fr-CA" sz="2000" i="1" u="sng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</a:t>
            </a:r>
            <a:r>
              <a:rPr lang="fr-CA" sz="2000" u="sng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et </a:t>
            </a:r>
            <a:r>
              <a:rPr lang="fr-CA" sz="2000" i="1" u="sng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 </a:t>
            </a:r>
            <a:r>
              <a:rPr lang="fr-CA" sz="2000" u="sng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r>
              <a:rPr lang="fr-CA" sz="2000" u="sng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CA" sz="2000" dirty="0"/>
              <a:t/>
            </a:r>
            <a:br>
              <a:rPr lang="fr-CA" sz="2000" dirty="0"/>
            </a:br>
            <a:endParaRPr lang="en-US" sz="2000" dirty="0"/>
          </a:p>
        </p:txBody>
      </p:sp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365104"/>
            <a:ext cx="4425593" cy="248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565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18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18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116632"/>
            <a:ext cx="698477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Charge piézométrique, hauteur piézométrique </a:t>
            </a:r>
            <a:endParaRPr lang="en-US" sz="2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0204" y="620688"/>
            <a:ext cx="8670268" cy="1420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/>
              <a:t>Pour obtenir la </a:t>
            </a:r>
            <a:r>
              <a:rPr lang="fr-CA" sz="2000" dirty="0" smtClean="0"/>
              <a:t>différence </a:t>
            </a:r>
            <a:r>
              <a:rPr lang="fr-CA" sz="2000" dirty="0"/>
              <a:t>de pression entre deux points </a:t>
            </a:r>
            <a:r>
              <a:rPr lang="fr-CA" sz="2000" i="1" dirty="0"/>
              <a:t>M</a:t>
            </a:r>
            <a:r>
              <a:rPr lang="fr-CA" sz="1400" i="1" dirty="0"/>
              <a:t>1</a:t>
            </a:r>
            <a:r>
              <a:rPr lang="fr-CA" sz="2000" i="1" dirty="0"/>
              <a:t> </a:t>
            </a:r>
            <a:r>
              <a:rPr lang="fr-CA" sz="2000" dirty="0"/>
              <a:t>à la hauteur </a:t>
            </a:r>
            <a:r>
              <a:rPr lang="fr-CA" sz="2000" i="1" dirty="0"/>
              <a:t>Z</a:t>
            </a:r>
            <a:r>
              <a:rPr lang="fr-CA" sz="1200" i="1" dirty="0"/>
              <a:t>1</a:t>
            </a:r>
            <a:r>
              <a:rPr lang="fr-CA" sz="2000" i="1" dirty="0"/>
              <a:t> </a:t>
            </a:r>
            <a:r>
              <a:rPr lang="fr-CA" sz="2000" dirty="0"/>
              <a:t>et </a:t>
            </a:r>
            <a:r>
              <a:rPr lang="fr-CA" sz="2000" i="1" dirty="0"/>
              <a:t>M</a:t>
            </a:r>
            <a:r>
              <a:rPr lang="fr-CA" sz="1400" i="1" dirty="0"/>
              <a:t>2</a:t>
            </a:r>
            <a:r>
              <a:rPr lang="fr-CA" sz="2000" i="1" dirty="0"/>
              <a:t> </a:t>
            </a:r>
            <a:r>
              <a:rPr lang="fr-CA" sz="2000" dirty="0"/>
              <a:t>à la </a:t>
            </a:r>
            <a:r>
              <a:rPr lang="fr-CA" sz="2000" dirty="0" smtClean="0"/>
              <a:t>hauteur </a:t>
            </a:r>
            <a:r>
              <a:rPr lang="fr-CA" sz="2000" i="1" dirty="0" smtClean="0"/>
              <a:t>Z</a:t>
            </a:r>
            <a:r>
              <a:rPr lang="fr-CA" sz="1400" i="1" dirty="0" smtClean="0"/>
              <a:t>2</a:t>
            </a:r>
            <a:r>
              <a:rPr lang="fr-CA" sz="2000" dirty="0"/>
              <a:t>, il suffit d’intégrer l’équation fondamentale de la statique des fluides :</a:t>
            </a:r>
            <a:r>
              <a:rPr lang="fr-CA" sz="2000" dirty="0"/>
              <a:t> </a:t>
            </a:r>
            <a:endParaRPr lang="en-US" sz="2000" dirty="0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024844"/>
            <a:ext cx="5953125" cy="181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1500" y="4077072"/>
            <a:ext cx="86687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dirty="0"/>
              <a:t>Pour tout point </a:t>
            </a:r>
            <a:r>
              <a:rPr lang="fr-CA" sz="2000" i="1" dirty="0"/>
              <a:t>i </a:t>
            </a:r>
            <a:r>
              <a:rPr lang="fr-CA" sz="2000" dirty="0"/>
              <a:t>quelconque, dans un liquide au repos, définie par son altitude </a:t>
            </a:r>
            <a:r>
              <a:rPr lang="fr-CA" sz="2000" i="1" dirty="0"/>
              <a:t>Z</a:t>
            </a:r>
            <a:r>
              <a:rPr lang="fr-CA" sz="1400" i="1" dirty="0"/>
              <a:t>i</a:t>
            </a:r>
            <a:r>
              <a:rPr lang="fr-CA" sz="2000" i="1" dirty="0"/>
              <a:t> </a:t>
            </a:r>
            <a:r>
              <a:rPr lang="fr-CA" sz="2000" dirty="0"/>
              <a:t>par </a:t>
            </a:r>
            <a:r>
              <a:rPr lang="fr-CA" sz="2000" dirty="0" smtClean="0"/>
              <a:t>à rapport </a:t>
            </a:r>
            <a:r>
              <a:rPr lang="fr-CA" sz="2000" dirty="0"/>
              <a:t>à un plan de référence, on a :</a:t>
            </a:r>
            <a:r>
              <a:rPr lang="fr-CA" sz="2000" dirty="0"/>
              <a:t> </a:t>
            </a:r>
            <a:endParaRPr lang="en-US" sz="2000" dirty="0"/>
          </a:p>
        </p:txBody>
      </p:sp>
      <p:pic>
        <p:nvPicPr>
          <p:cNvPr id="1228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2946" y="4581128"/>
            <a:ext cx="1947466" cy="6880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7504" y="5517232"/>
            <a:ext cx="88569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C’est la relation fondamentale de la statique des fluides. Elle est encore appelée le </a:t>
            </a:r>
            <a:r>
              <a:rPr lang="fr-C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principe de </a:t>
            </a:r>
            <a:r>
              <a:rPr lang="fr-C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l’hydrostatique.</a:t>
            </a:r>
            <a:r>
              <a:rPr lang="fr-C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4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577887"/>
            <a:ext cx="6363627" cy="2103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6" y="512676"/>
            <a:ext cx="7189806" cy="112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08" y="3537012"/>
            <a:ext cx="861912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Signification énergétique de l’équation de la statique des fluides :</a:t>
            </a:r>
            <a:r>
              <a:rPr lang="fr-CA" sz="2000" b="1" dirty="0">
                <a:solidFill>
                  <a:srgbClr val="FF0000"/>
                </a:solidFill>
              </a:rPr>
              <a:t/>
            </a:r>
            <a:br>
              <a:rPr lang="fr-CA" sz="2000" b="1" dirty="0">
                <a:solidFill>
                  <a:srgbClr val="FF0000"/>
                </a:solidFill>
              </a:rPr>
            </a:br>
            <a:r>
              <a:rPr lang="fr-CA" sz="2000" dirty="0"/>
              <a:t>On a vu que ∶ </a:t>
            </a:r>
            <a:endParaRPr lang="fr-CA" sz="2000" dirty="0" smtClean="0"/>
          </a:p>
          <a:p>
            <a:endParaRPr lang="fr-CA" sz="2000" dirty="0"/>
          </a:p>
          <a:p>
            <a:r>
              <a:rPr lang="fr-CA" sz="2000" dirty="0" smtClean="0"/>
              <a:t>Si </a:t>
            </a:r>
            <a:r>
              <a:rPr lang="fr-CA" sz="2000" dirty="0"/>
              <a:t>l’on multiplie les 2 termes de cette équation par le poids élémentaire mg , on aura :</a:t>
            </a:r>
            <a:r>
              <a:rPr lang="fr-CA" sz="2000" dirty="0"/>
              <a:t> </a:t>
            </a:r>
            <a:br>
              <a:rPr lang="fr-CA" sz="2000" dirty="0"/>
            </a:br>
            <a:endParaRPr lang="en-US" sz="2000" dirty="0"/>
          </a:p>
        </p:txBody>
      </p:sp>
      <p:pic>
        <p:nvPicPr>
          <p:cNvPr id="12493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440" y="3906949"/>
            <a:ext cx="16764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500" y="80628"/>
            <a:ext cx="82262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L’équation de l’hydrostatique par rapport à un plan de </a:t>
            </a:r>
            <a:r>
              <a:rPr lang="fr-CA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référence</a:t>
            </a:r>
            <a:endParaRPr lang="en-US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493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700" y="5057869"/>
            <a:ext cx="5112567" cy="1800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73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4"/>
          <p:cNvSpPr txBox="1">
            <a:spLocks noChangeArrowheads="1"/>
          </p:cNvSpPr>
          <p:nvPr/>
        </p:nvSpPr>
        <p:spPr bwMode="auto">
          <a:xfrm>
            <a:off x="0" y="765175"/>
            <a:ext cx="9144000" cy="1865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/>
          <a:lstStyle/>
          <a:p>
            <a:r>
              <a:rPr lang="fr-FR" sz="3600" b="1" i="1" u="sng">
                <a:solidFill>
                  <a:srgbClr val="0000CC"/>
                </a:solidFill>
                <a:latin typeface="Times New Roman" pitchFamily="18" charset="0"/>
              </a:rPr>
              <a:t>Exemple : </a:t>
            </a:r>
            <a:br>
              <a:rPr lang="fr-FR" sz="3600" b="1" i="1" u="sng">
                <a:solidFill>
                  <a:srgbClr val="0000CC"/>
                </a:solidFill>
                <a:latin typeface="Times New Roman" pitchFamily="18" charset="0"/>
              </a:rPr>
            </a:br>
            <a:r>
              <a:rPr lang="fr-FR" sz="3600" i="1">
                <a:latin typeface="Times New Roman" pitchFamily="18" charset="0"/>
              </a:rPr>
              <a:t>Trouver la pression du gaz </a:t>
            </a:r>
            <a:r>
              <a:rPr lang="fr-FR" sz="3600" b="1" i="1">
                <a:latin typeface="Times New Roman" pitchFamily="18" charset="0"/>
              </a:rPr>
              <a:t>p</a:t>
            </a:r>
            <a:r>
              <a:rPr lang="fr-FR" sz="3600" i="1">
                <a:latin typeface="Times New Roman" pitchFamily="18" charset="0"/>
              </a:rPr>
              <a:t>.  </a:t>
            </a:r>
          </a:p>
          <a:p>
            <a:r>
              <a:rPr lang="fr-FR" sz="3600" i="1">
                <a:latin typeface="Times New Roman" pitchFamily="18" charset="0"/>
              </a:rPr>
              <a:t>(</a:t>
            </a:r>
            <a:r>
              <a:rPr lang="fr-FR" sz="3600" b="1" i="1">
                <a:latin typeface="Times New Roman" pitchFamily="18" charset="0"/>
                <a:cs typeface="Times New Roman" pitchFamily="18" charset="0"/>
              </a:rPr>
              <a:t>ρ </a:t>
            </a:r>
            <a:r>
              <a:rPr lang="fr-FR" sz="3600" i="1">
                <a:latin typeface="Times New Roman" pitchFamily="18" charset="0"/>
              </a:rPr>
              <a:t>du liquide: </a:t>
            </a:r>
            <a:r>
              <a:rPr lang="fr-FR" sz="3600" b="1" i="1">
                <a:latin typeface="Times New Roman" pitchFamily="18" charset="0"/>
              </a:rPr>
              <a:t>13,6 g.cm</a:t>
            </a:r>
            <a:r>
              <a:rPr lang="fr-FR" sz="3600" b="1" i="1" baseline="30000">
                <a:latin typeface="Times New Roman" pitchFamily="18" charset="0"/>
              </a:rPr>
              <a:t>-3</a:t>
            </a:r>
            <a:r>
              <a:rPr lang="fr-FR" sz="3600" i="1">
                <a:latin typeface="Times New Roman" pitchFamily="18" charset="0"/>
              </a:rPr>
              <a:t> ; hauteur </a:t>
            </a:r>
            <a:r>
              <a:rPr lang="fr-FR" sz="3600" b="1" i="1">
                <a:latin typeface="Times New Roman" pitchFamily="18" charset="0"/>
              </a:rPr>
              <a:t>h</a:t>
            </a:r>
            <a:r>
              <a:rPr lang="fr-FR" sz="3600" i="1">
                <a:latin typeface="Times New Roman" pitchFamily="18" charset="0"/>
              </a:rPr>
              <a:t> : </a:t>
            </a:r>
            <a:r>
              <a:rPr lang="fr-FR" sz="3600" b="1" i="1">
                <a:latin typeface="Times New Roman" pitchFamily="18" charset="0"/>
              </a:rPr>
              <a:t>20,0 cm</a:t>
            </a:r>
            <a:r>
              <a:rPr lang="fr-FR" sz="3600" i="1">
                <a:latin typeface="Times New Roman" pitchFamily="18" charset="0"/>
              </a:rPr>
              <a:t>)</a:t>
            </a:r>
            <a:r>
              <a:rPr lang="fr-FR" sz="3600">
                <a:latin typeface="Times New Roman" pitchFamily="18" charset="0"/>
              </a:rPr>
              <a:t> </a:t>
            </a:r>
          </a:p>
          <a:p>
            <a:endParaRPr lang="fr-FR" sz="3600"/>
          </a:p>
        </p:txBody>
      </p:sp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2543" y="3246435"/>
            <a:ext cx="6944473" cy="321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940" y="104189"/>
            <a:ext cx="4965833" cy="3835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6" y="4081797"/>
            <a:ext cx="89439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87524" y="3356992"/>
            <a:ext cx="108012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</a:t>
            </a:r>
            <a:r>
              <a:rPr lang="fr-FR" dirty="0" smtClean="0"/>
              <a:t>4 </a:t>
            </a:r>
            <a:r>
              <a:rPr lang="fr-FR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57183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3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1268760"/>
            <a:ext cx="8604956" cy="4766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La statique des liquides (l’eau) s’intéresse à l’étude au repos, lorsque le fluide n’est animé d’aucun mouvement</a:t>
            </a:r>
            <a:r>
              <a:rPr lang="fr-FR" sz="240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fr-FR" sz="2400" dirty="0" smtClean="0"/>
              <a:t>Nous </a:t>
            </a:r>
            <a:r>
              <a:rPr lang="fr-FR" sz="2400" dirty="0"/>
              <a:t>allons </a:t>
            </a:r>
            <a:r>
              <a:rPr lang="fr-FR" sz="2400" dirty="0" smtClean="0"/>
              <a:t>voir: 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q"/>
            </a:pPr>
            <a:r>
              <a:rPr lang="fr-FR" sz="2400" dirty="0" smtClean="0"/>
              <a:t>les </a:t>
            </a:r>
            <a:r>
              <a:rPr lang="fr-FR" sz="2400" dirty="0"/>
              <a:t>éléments de base en </a:t>
            </a:r>
            <a:r>
              <a:rPr lang="fr-FR" sz="2400" dirty="0" smtClean="0"/>
              <a:t>statique des </a:t>
            </a:r>
            <a:r>
              <a:rPr lang="fr-FR" sz="2400" dirty="0"/>
              <a:t>fluides. </a:t>
            </a:r>
            <a:endParaRPr lang="fr-FR" sz="2400" dirty="0" smtClean="0"/>
          </a:p>
          <a:p>
            <a:pPr>
              <a:lnSpc>
                <a:spcPct val="150000"/>
              </a:lnSpc>
            </a:pPr>
            <a:r>
              <a:rPr lang="fr-FR" sz="2400" dirty="0" smtClean="0"/>
              <a:t>On </a:t>
            </a:r>
            <a:r>
              <a:rPr lang="fr-FR" sz="2400" dirty="0"/>
              <a:t>rappelle ainsi les principales </a:t>
            </a:r>
            <a:r>
              <a:rPr lang="fr-FR" sz="2400" dirty="0" smtClean="0"/>
              <a:t>grandeurs et </a:t>
            </a:r>
            <a:r>
              <a:rPr lang="fr-FR" sz="2400" dirty="0"/>
              <a:t>les relations fondamentales de l’hydrostatique. </a:t>
            </a:r>
            <a:endParaRPr lang="fr-FR" sz="2400" dirty="0" smtClean="0"/>
          </a:p>
          <a:p>
            <a:pPr>
              <a:lnSpc>
                <a:spcPct val="150000"/>
              </a:lnSpc>
            </a:pPr>
            <a:endParaRPr lang="en-US" sz="1050" dirty="0"/>
          </a:p>
          <a:p>
            <a:pPr>
              <a:lnSpc>
                <a:spcPct val="150000"/>
              </a:lnSpc>
            </a:pPr>
            <a:r>
              <a:rPr lang="fr-FR" sz="2400" u="sng" dirty="0"/>
              <a:t>L’objectif</a:t>
            </a:r>
            <a:r>
              <a:rPr lang="fr-FR" sz="2400" dirty="0"/>
              <a:t> est de calculer </a:t>
            </a:r>
            <a:r>
              <a:rPr lang="fr-FR" sz="24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pression </a:t>
            </a:r>
            <a:r>
              <a:rPr lang="fr-FR" sz="2400" u="sng" dirty="0"/>
              <a:t>en tout point </a:t>
            </a:r>
            <a:r>
              <a:rPr lang="fr-FR" sz="2400" dirty="0"/>
              <a:t>du domaine </a:t>
            </a:r>
            <a:r>
              <a:rPr lang="fr-FR" sz="2400" u="sng" dirty="0"/>
              <a:t>fluide</a:t>
            </a:r>
            <a:r>
              <a:rPr lang="fr-FR" sz="2400" dirty="0"/>
              <a:t>. </a:t>
            </a:r>
            <a:endParaRPr lang="en-US" sz="2400" dirty="0"/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457200" y="274638"/>
            <a:ext cx="8229600" cy="850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 eaLnBrk="1" hangingPunct="1"/>
            <a:r>
              <a:rPr lang="fr-FR" sz="2800" b="1" dirty="0" smtClean="0"/>
              <a:t> </a:t>
            </a:r>
            <a:r>
              <a:rPr lang="fr-FR" sz="2800" b="1" dirty="0" smtClean="0">
                <a:solidFill>
                  <a:srgbClr val="6600FF"/>
                </a:solidFill>
              </a:rPr>
              <a:t>Définition et objectifs</a:t>
            </a:r>
            <a:endParaRPr lang="fr-FR" sz="4000" dirty="0" smtClean="0"/>
          </a:p>
        </p:txBody>
      </p:sp>
    </p:spTree>
    <p:extLst>
      <p:ext uri="{BB962C8B-B14F-4D97-AF65-F5344CB8AC3E}">
        <p14:creationId xmlns:p14="http://schemas.microsoft.com/office/powerpoint/2010/main" val="1304004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5288" y="692150"/>
            <a:ext cx="7658965" cy="4802796"/>
            <a:chOff x="3577" y="2881"/>
            <a:chExt cx="7200" cy="5191"/>
          </a:xfrm>
        </p:grpSpPr>
        <p:sp>
          <p:nvSpPr>
            <p:cNvPr id="20483" name="Text Box 5"/>
            <p:cNvSpPr txBox="1">
              <a:spLocks noChangeArrowheads="1"/>
            </p:cNvSpPr>
            <p:nvPr/>
          </p:nvSpPr>
          <p:spPr bwMode="auto">
            <a:xfrm>
              <a:off x="9157" y="5941"/>
              <a:ext cx="540" cy="54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1200" b="1">
                  <a:latin typeface="Times New Roman" pitchFamily="18" charset="0"/>
                </a:rPr>
                <a:t>v</a:t>
              </a:r>
              <a:endParaRPr lang="fr-FR"/>
            </a:p>
          </p:txBody>
        </p:sp>
        <p:sp>
          <p:nvSpPr>
            <p:cNvPr id="20484" name="Oval 6"/>
            <p:cNvSpPr>
              <a:spLocks noChangeArrowheads="1"/>
            </p:cNvSpPr>
            <p:nvPr/>
          </p:nvSpPr>
          <p:spPr bwMode="auto">
            <a:xfrm>
              <a:off x="663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85" name="Oval 7"/>
            <p:cNvSpPr>
              <a:spLocks noChangeArrowheads="1"/>
            </p:cNvSpPr>
            <p:nvPr/>
          </p:nvSpPr>
          <p:spPr bwMode="auto">
            <a:xfrm>
              <a:off x="663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86" name="Oval 8"/>
            <p:cNvSpPr>
              <a:spLocks noChangeArrowheads="1"/>
            </p:cNvSpPr>
            <p:nvPr/>
          </p:nvSpPr>
          <p:spPr bwMode="auto">
            <a:xfrm>
              <a:off x="699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87" name="Oval 9"/>
            <p:cNvSpPr>
              <a:spLocks noChangeArrowheads="1"/>
            </p:cNvSpPr>
            <p:nvPr/>
          </p:nvSpPr>
          <p:spPr bwMode="auto">
            <a:xfrm>
              <a:off x="735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88" name="Oval 10"/>
            <p:cNvSpPr>
              <a:spLocks noChangeArrowheads="1"/>
            </p:cNvSpPr>
            <p:nvPr/>
          </p:nvSpPr>
          <p:spPr bwMode="auto">
            <a:xfrm>
              <a:off x="753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89" name="Oval 11"/>
            <p:cNvSpPr>
              <a:spLocks noChangeArrowheads="1"/>
            </p:cNvSpPr>
            <p:nvPr/>
          </p:nvSpPr>
          <p:spPr bwMode="auto">
            <a:xfrm>
              <a:off x="753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90" name="Oval 12"/>
            <p:cNvSpPr>
              <a:spLocks noChangeArrowheads="1"/>
            </p:cNvSpPr>
            <p:nvPr/>
          </p:nvSpPr>
          <p:spPr bwMode="auto">
            <a:xfrm>
              <a:off x="771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91" name="Oval 13"/>
            <p:cNvSpPr>
              <a:spLocks noChangeArrowheads="1"/>
            </p:cNvSpPr>
            <p:nvPr/>
          </p:nvSpPr>
          <p:spPr bwMode="auto">
            <a:xfrm>
              <a:off x="771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92" name="Oval 14"/>
            <p:cNvSpPr>
              <a:spLocks noChangeArrowheads="1"/>
            </p:cNvSpPr>
            <p:nvPr/>
          </p:nvSpPr>
          <p:spPr bwMode="auto">
            <a:xfrm>
              <a:off x="753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93" name="Oval 15"/>
            <p:cNvSpPr>
              <a:spLocks noChangeArrowheads="1"/>
            </p:cNvSpPr>
            <p:nvPr/>
          </p:nvSpPr>
          <p:spPr bwMode="auto">
            <a:xfrm>
              <a:off x="753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94" name="Oval 16"/>
            <p:cNvSpPr>
              <a:spLocks noChangeArrowheads="1"/>
            </p:cNvSpPr>
            <p:nvPr/>
          </p:nvSpPr>
          <p:spPr bwMode="auto">
            <a:xfrm>
              <a:off x="735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95" name="Oval 17"/>
            <p:cNvSpPr>
              <a:spLocks noChangeArrowheads="1"/>
            </p:cNvSpPr>
            <p:nvPr/>
          </p:nvSpPr>
          <p:spPr bwMode="auto">
            <a:xfrm>
              <a:off x="735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96" name="Oval 18"/>
            <p:cNvSpPr>
              <a:spLocks noChangeArrowheads="1"/>
            </p:cNvSpPr>
            <p:nvPr/>
          </p:nvSpPr>
          <p:spPr bwMode="auto">
            <a:xfrm>
              <a:off x="717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97" name="Oval 19"/>
            <p:cNvSpPr>
              <a:spLocks noChangeArrowheads="1"/>
            </p:cNvSpPr>
            <p:nvPr/>
          </p:nvSpPr>
          <p:spPr bwMode="auto">
            <a:xfrm>
              <a:off x="717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98" name="Oval 20"/>
            <p:cNvSpPr>
              <a:spLocks noChangeArrowheads="1"/>
            </p:cNvSpPr>
            <p:nvPr/>
          </p:nvSpPr>
          <p:spPr bwMode="auto">
            <a:xfrm>
              <a:off x="699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499" name="Oval 21"/>
            <p:cNvSpPr>
              <a:spLocks noChangeArrowheads="1"/>
            </p:cNvSpPr>
            <p:nvPr/>
          </p:nvSpPr>
          <p:spPr bwMode="auto">
            <a:xfrm>
              <a:off x="699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00" name="Oval 22"/>
            <p:cNvSpPr>
              <a:spLocks noChangeArrowheads="1"/>
            </p:cNvSpPr>
            <p:nvPr/>
          </p:nvSpPr>
          <p:spPr bwMode="auto">
            <a:xfrm>
              <a:off x="681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01" name="Oval 23"/>
            <p:cNvSpPr>
              <a:spLocks noChangeArrowheads="1"/>
            </p:cNvSpPr>
            <p:nvPr/>
          </p:nvSpPr>
          <p:spPr bwMode="auto">
            <a:xfrm>
              <a:off x="717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02" name="Oval 24"/>
            <p:cNvSpPr>
              <a:spLocks noChangeArrowheads="1"/>
            </p:cNvSpPr>
            <p:nvPr/>
          </p:nvSpPr>
          <p:spPr bwMode="auto">
            <a:xfrm>
              <a:off x="681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03" name="Oval 25"/>
            <p:cNvSpPr>
              <a:spLocks noChangeArrowheads="1"/>
            </p:cNvSpPr>
            <p:nvPr/>
          </p:nvSpPr>
          <p:spPr bwMode="auto">
            <a:xfrm>
              <a:off x="681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04" name="Oval 26"/>
            <p:cNvSpPr>
              <a:spLocks noChangeArrowheads="1"/>
            </p:cNvSpPr>
            <p:nvPr/>
          </p:nvSpPr>
          <p:spPr bwMode="auto">
            <a:xfrm>
              <a:off x="663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05" name="Oval 27"/>
            <p:cNvSpPr>
              <a:spLocks noChangeArrowheads="1"/>
            </p:cNvSpPr>
            <p:nvPr/>
          </p:nvSpPr>
          <p:spPr bwMode="auto">
            <a:xfrm>
              <a:off x="735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06" name="Oval 28"/>
            <p:cNvSpPr>
              <a:spLocks noChangeArrowheads="1"/>
            </p:cNvSpPr>
            <p:nvPr/>
          </p:nvSpPr>
          <p:spPr bwMode="auto">
            <a:xfrm>
              <a:off x="771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07" name="Oval 29"/>
            <p:cNvSpPr>
              <a:spLocks noChangeArrowheads="1"/>
            </p:cNvSpPr>
            <p:nvPr/>
          </p:nvSpPr>
          <p:spPr bwMode="auto">
            <a:xfrm>
              <a:off x="663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08" name="Oval 30"/>
            <p:cNvSpPr>
              <a:spLocks noChangeArrowheads="1"/>
            </p:cNvSpPr>
            <p:nvPr/>
          </p:nvSpPr>
          <p:spPr bwMode="auto">
            <a:xfrm>
              <a:off x="699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09" name="Oval 31"/>
            <p:cNvSpPr>
              <a:spLocks noChangeArrowheads="1"/>
            </p:cNvSpPr>
            <p:nvPr/>
          </p:nvSpPr>
          <p:spPr bwMode="auto">
            <a:xfrm>
              <a:off x="753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10" name="Oval 32"/>
            <p:cNvSpPr>
              <a:spLocks noChangeArrowheads="1"/>
            </p:cNvSpPr>
            <p:nvPr/>
          </p:nvSpPr>
          <p:spPr bwMode="auto">
            <a:xfrm>
              <a:off x="663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11" name="Oval 33"/>
            <p:cNvSpPr>
              <a:spLocks noChangeArrowheads="1"/>
            </p:cNvSpPr>
            <p:nvPr/>
          </p:nvSpPr>
          <p:spPr bwMode="auto">
            <a:xfrm>
              <a:off x="699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12" name="Oval 34"/>
            <p:cNvSpPr>
              <a:spLocks noChangeArrowheads="1"/>
            </p:cNvSpPr>
            <p:nvPr/>
          </p:nvSpPr>
          <p:spPr bwMode="auto">
            <a:xfrm>
              <a:off x="735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13" name="Oval 35"/>
            <p:cNvSpPr>
              <a:spLocks noChangeArrowheads="1"/>
            </p:cNvSpPr>
            <p:nvPr/>
          </p:nvSpPr>
          <p:spPr bwMode="auto">
            <a:xfrm>
              <a:off x="753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14" name="Oval 36"/>
            <p:cNvSpPr>
              <a:spLocks noChangeArrowheads="1"/>
            </p:cNvSpPr>
            <p:nvPr/>
          </p:nvSpPr>
          <p:spPr bwMode="auto">
            <a:xfrm>
              <a:off x="771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15" name="Oval 37"/>
            <p:cNvSpPr>
              <a:spLocks noChangeArrowheads="1"/>
            </p:cNvSpPr>
            <p:nvPr/>
          </p:nvSpPr>
          <p:spPr bwMode="auto">
            <a:xfrm>
              <a:off x="771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16" name="Oval 38"/>
            <p:cNvSpPr>
              <a:spLocks noChangeArrowheads="1"/>
            </p:cNvSpPr>
            <p:nvPr/>
          </p:nvSpPr>
          <p:spPr bwMode="auto">
            <a:xfrm>
              <a:off x="753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17" name="Oval 39"/>
            <p:cNvSpPr>
              <a:spLocks noChangeArrowheads="1"/>
            </p:cNvSpPr>
            <p:nvPr/>
          </p:nvSpPr>
          <p:spPr bwMode="auto">
            <a:xfrm>
              <a:off x="753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18" name="Oval 40"/>
            <p:cNvSpPr>
              <a:spLocks noChangeArrowheads="1"/>
            </p:cNvSpPr>
            <p:nvPr/>
          </p:nvSpPr>
          <p:spPr bwMode="auto">
            <a:xfrm>
              <a:off x="735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19" name="Oval 41"/>
            <p:cNvSpPr>
              <a:spLocks noChangeArrowheads="1"/>
            </p:cNvSpPr>
            <p:nvPr/>
          </p:nvSpPr>
          <p:spPr bwMode="auto">
            <a:xfrm>
              <a:off x="735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20" name="Oval 42"/>
            <p:cNvSpPr>
              <a:spLocks noChangeArrowheads="1"/>
            </p:cNvSpPr>
            <p:nvPr/>
          </p:nvSpPr>
          <p:spPr bwMode="auto">
            <a:xfrm>
              <a:off x="717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21" name="Oval 43"/>
            <p:cNvSpPr>
              <a:spLocks noChangeArrowheads="1"/>
            </p:cNvSpPr>
            <p:nvPr/>
          </p:nvSpPr>
          <p:spPr bwMode="auto">
            <a:xfrm>
              <a:off x="717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22" name="Oval 44"/>
            <p:cNvSpPr>
              <a:spLocks noChangeArrowheads="1"/>
            </p:cNvSpPr>
            <p:nvPr/>
          </p:nvSpPr>
          <p:spPr bwMode="auto">
            <a:xfrm>
              <a:off x="699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23" name="Oval 45"/>
            <p:cNvSpPr>
              <a:spLocks noChangeArrowheads="1"/>
            </p:cNvSpPr>
            <p:nvPr/>
          </p:nvSpPr>
          <p:spPr bwMode="auto">
            <a:xfrm>
              <a:off x="699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24" name="Oval 46"/>
            <p:cNvSpPr>
              <a:spLocks noChangeArrowheads="1"/>
            </p:cNvSpPr>
            <p:nvPr/>
          </p:nvSpPr>
          <p:spPr bwMode="auto">
            <a:xfrm>
              <a:off x="681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25" name="Oval 47"/>
            <p:cNvSpPr>
              <a:spLocks noChangeArrowheads="1"/>
            </p:cNvSpPr>
            <p:nvPr/>
          </p:nvSpPr>
          <p:spPr bwMode="auto">
            <a:xfrm>
              <a:off x="681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26" name="Oval 48"/>
            <p:cNvSpPr>
              <a:spLocks noChangeArrowheads="1"/>
            </p:cNvSpPr>
            <p:nvPr/>
          </p:nvSpPr>
          <p:spPr bwMode="auto">
            <a:xfrm>
              <a:off x="663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27" name="Oval 49"/>
            <p:cNvSpPr>
              <a:spLocks noChangeArrowheads="1"/>
            </p:cNvSpPr>
            <p:nvPr/>
          </p:nvSpPr>
          <p:spPr bwMode="auto">
            <a:xfrm>
              <a:off x="771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28" name="Oval 50"/>
            <p:cNvSpPr>
              <a:spLocks noChangeArrowheads="1"/>
            </p:cNvSpPr>
            <p:nvPr/>
          </p:nvSpPr>
          <p:spPr bwMode="auto">
            <a:xfrm>
              <a:off x="681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29" name="Oval 51"/>
            <p:cNvSpPr>
              <a:spLocks noChangeArrowheads="1"/>
            </p:cNvSpPr>
            <p:nvPr/>
          </p:nvSpPr>
          <p:spPr bwMode="auto">
            <a:xfrm>
              <a:off x="717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30" name="Oval 52"/>
            <p:cNvSpPr>
              <a:spLocks noChangeArrowheads="1"/>
            </p:cNvSpPr>
            <p:nvPr/>
          </p:nvSpPr>
          <p:spPr bwMode="auto">
            <a:xfrm>
              <a:off x="735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31" name="Oval 53"/>
            <p:cNvSpPr>
              <a:spLocks noChangeArrowheads="1"/>
            </p:cNvSpPr>
            <p:nvPr/>
          </p:nvSpPr>
          <p:spPr bwMode="auto">
            <a:xfrm>
              <a:off x="699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32" name="Oval 54"/>
            <p:cNvSpPr>
              <a:spLocks noChangeArrowheads="1"/>
            </p:cNvSpPr>
            <p:nvPr/>
          </p:nvSpPr>
          <p:spPr bwMode="auto">
            <a:xfrm>
              <a:off x="681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33" name="Oval 55"/>
            <p:cNvSpPr>
              <a:spLocks noChangeArrowheads="1"/>
            </p:cNvSpPr>
            <p:nvPr/>
          </p:nvSpPr>
          <p:spPr bwMode="auto">
            <a:xfrm>
              <a:off x="789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34" name="Oval 56"/>
            <p:cNvSpPr>
              <a:spLocks noChangeArrowheads="1"/>
            </p:cNvSpPr>
            <p:nvPr/>
          </p:nvSpPr>
          <p:spPr bwMode="auto">
            <a:xfrm>
              <a:off x="789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35" name="Oval 57"/>
            <p:cNvSpPr>
              <a:spLocks noChangeArrowheads="1"/>
            </p:cNvSpPr>
            <p:nvPr/>
          </p:nvSpPr>
          <p:spPr bwMode="auto">
            <a:xfrm>
              <a:off x="825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36" name="Oval 58"/>
            <p:cNvSpPr>
              <a:spLocks noChangeArrowheads="1"/>
            </p:cNvSpPr>
            <p:nvPr/>
          </p:nvSpPr>
          <p:spPr bwMode="auto">
            <a:xfrm>
              <a:off x="861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37" name="Oval 59"/>
            <p:cNvSpPr>
              <a:spLocks noChangeArrowheads="1"/>
            </p:cNvSpPr>
            <p:nvPr/>
          </p:nvSpPr>
          <p:spPr bwMode="auto">
            <a:xfrm>
              <a:off x="879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38" name="Oval 60"/>
            <p:cNvSpPr>
              <a:spLocks noChangeArrowheads="1"/>
            </p:cNvSpPr>
            <p:nvPr/>
          </p:nvSpPr>
          <p:spPr bwMode="auto">
            <a:xfrm>
              <a:off x="879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39" name="Oval 61"/>
            <p:cNvSpPr>
              <a:spLocks noChangeArrowheads="1"/>
            </p:cNvSpPr>
            <p:nvPr/>
          </p:nvSpPr>
          <p:spPr bwMode="auto">
            <a:xfrm>
              <a:off x="897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40" name="Oval 62"/>
            <p:cNvSpPr>
              <a:spLocks noChangeArrowheads="1"/>
            </p:cNvSpPr>
            <p:nvPr/>
          </p:nvSpPr>
          <p:spPr bwMode="auto">
            <a:xfrm>
              <a:off x="897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41" name="Oval 63"/>
            <p:cNvSpPr>
              <a:spLocks noChangeArrowheads="1"/>
            </p:cNvSpPr>
            <p:nvPr/>
          </p:nvSpPr>
          <p:spPr bwMode="auto">
            <a:xfrm>
              <a:off x="879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42" name="Oval 64"/>
            <p:cNvSpPr>
              <a:spLocks noChangeArrowheads="1"/>
            </p:cNvSpPr>
            <p:nvPr/>
          </p:nvSpPr>
          <p:spPr bwMode="auto">
            <a:xfrm>
              <a:off x="879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43" name="Oval 65"/>
            <p:cNvSpPr>
              <a:spLocks noChangeArrowheads="1"/>
            </p:cNvSpPr>
            <p:nvPr/>
          </p:nvSpPr>
          <p:spPr bwMode="auto">
            <a:xfrm>
              <a:off x="861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44" name="Oval 66"/>
            <p:cNvSpPr>
              <a:spLocks noChangeArrowheads="1"/>
            </p:cNvSpPr>
            <p:nvPr/>
          </p:nvSpPr>
          <p:spPr bwMode="auto">
            <a:xfrm>
              <a:off x="861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45" name="Oval 67"/>
            <p:cNvSpPr>
              <a:spLocks noChangeArrowheads="1"/>
            </p:cNvSpPr>
            <p:nvPr/>
          </p:nvSpPr>
          <p:spPr bwMode="auto">
            <a:xfrm>
              <a:off x="843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46" name="Oval 68"/>
            <p:cNvSpPr>
              <a:spLocks noChangeArrowheads="1"/>
            </p:cNvSpPr>
            <p:nvPr/>
          </p:nvSpPr>
          <p:spPr bwMode="auto">
            <a:xfrm>
              <a:off x="843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47" name="Oval 69"/>
            <p:cNvSpPr>
              <a:spLocks noChangeArrowheads="1"/>
            </p:cNvSpPr>
            <p:nvPr/>
          </p:nvSpPr>
          <p:spPr bwMode="auto">
            <a:xfrm>
              <a:off x="825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48" name="Oval 70"/>
            <p:cNvSpPr>
              <a:spLocks noChangeArrowheads="1"/>
            </p:cNvSpPr>
            <p:nvPr/>
          </p:nvSpPr>
          <p:spPr bwMode="auto">
            <a:xfrm>
              <a:off x="825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49" name="Oval 71"/>
            <p:cNvSpPr>
              <a:spLocks noChangeArrowheads="1"/>
            </p:cNvSpPr>
            <p:nvPr/>
          </p:nvSpPr>
          <p:spPr bwMode="auto">
            <a:xfrm>
              <a:off x="8077" y="563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50" name="Oval 72"/>
            <p:cNvSpPr>
              <a:spLocks noChangeArrowheads="1"/>
            </p:cNvSpPr>
            <p:nvPr/>
          </p:nvSpPr>
          <p:spPr bwMode="auto">
            <a:xfrm>
              <a:off x="843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51" name="Oval 73"/>
            <p:cNvSpPr>
              <a:spLocks noChangeArrowheads="1"/>
            </p:cNvSpPr>
            <p:nvPr/>
          </p:nvSpPr>
          <p:spPr bwMode="auto">
            <a:xfrm>
              <a:off x="807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52" name="Oval 74"/>
            <p:cNvSpPr>
              <a:spLocks noChangeArrowheads="1"/>
            </p:cNvSpPr>
            <p:nvPr/>
          </p:nvSpPr>
          <p:spPr bwMode="auto">
            <a:xfrm>
              <a:off x="807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53" name="Oval 75"/>
            <p:cNvSpPr>
              <a:spLocks noChangeArrowheads="1"/>
            </p:cNvSpPr>
            <p:nvPr/>
          </p:nvSpPr>
          <p:spPr bwMode="auto">
            <a:xfrm>
              <a:off x="7897" y="583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54" name="Oval 76"/>
            <p:cNvSpPr>
              <a:spLocks noChangeArrowheads="1"/>
            </p:cNvSpPr>
            <p:nvPr/>
          </p:nvSpPr>
          <p:spPr bwMode="auto">
            <a:xfrm>
              <a:off x="861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55" name="Oval 77"/>
            <p:cNvSpPr>
              <a:spLocks noChangeArrowheads="1"/>
            </p:cNvSpPr>
            <p:nvPr/>
          </p:nvSpPr>
          <p:spPr bwMode="auto">
            <a:xfrm>
              <a:off x="897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56" name="Oval 78"/>
            <p:cNvSpPr>
              <a:spLocks noChangeArrowheads="1"/>
            </p:cNvSpPr>
            <p:nvPr/>
          </p:nvSpPr>
          <p:spPr bwMode="auto">
            <a:xfrm>
              <a:off x="789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57" name="Oval 79"/>
            <p:cNvSpPr>
              <a:spLocks noChangeArrowheads="1"/>
            </p:cNvSpPr>
            <p:nvPr/>
          </p:nvSpPr>
          <p:spPr bwMode="auto">
            <a:xfrm>
              <a:off x="8257" y="6031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58" name="Oval 80"/>
            <p:cNvSpPr>
              <a:spLocks noChangeArrowheads="1"/>
            </p:cNvSpPr>
            <p:nvPr/>
          </p:nvSpPr>
          <p:spPr bwMode="auto">
            <a:xfrm>
              <a:off x="879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59" name="Oval 81"/>
            <p:cNvSpPr>
              <a:spLocks noChangeArrowheads="1"/>
            </p:cNvSpPr>
            <p:nvPr/>
          </p:nvSpPr>
          <p:spPr bwMode="auto">
            <a:xfrm>
              <a:off x="789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60" name="Oval 82"/>
            <p:cNvSpPr>
              <a:spLocks noChangeArrowheads="1"/>
            </p:cNvSpPr>
            <p:nvPr/>
          </p:nvSpPr>
          <p:spPr bwMode="auto">
            <a:xfrm>
              <a:off x="825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61" name="Oval 83"/>
            <p:cNvSpPr>
              <a:spLocks noChangeArrowheads="1"/>
            </p:cNvSpPr>
            <p:nvPr/>
          </p:nvSpPr>
          <p:spPr bwMode="auto">
            <a:xfrm>
              <a:off x="861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62" name="Oval 84"/>
            <p:cNvSpPr>
              <a:spLocks noChangeArrowheads="1"/>
            </p:cNvSpPr>
            <p:nvPr/>
          </p:nvSpPr>
          <p:spPr bwMode="auto">
            <a:xfrm>
              <a:off x="879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63" name="Oval 85"/>
            <p:cNvSpPr>
              <a:spLocks noChangeArrowheads="1"/>
            </p:cNvSpPr>
            <p:nvPr/>
          </p:nvSpPr>
          <p:spPr bwMode="auto">
            <a:xfrm>
              <a:off x="897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64" name="Oval 86"/>
            <p:cNvSpPr>
              <a:spLocks noChangeArrowheads="1"/>
            </p:cNvSpPr>
            <p:nvPr/>
          </p:nvSpPr>
          <p:spPr bwMode="auto">
            <a:xfrm>
              <a:off x="897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65" name="Oval 87"/>
            <p:cNvSpPr>
              <a:spLocks noChangeArrowheads="1"/>
            </p:cNvSpPr>
            <p:nvPr/>
          </p:nvSpPr>
          <p:spPr bwMode="auto">
            <a:xfrm>
              <a:off x="879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66" name="Oval 88"/>
            <p:cNvSpPr>
              <a:spLocks noChangeArrowheads="1"/>
            </p:cNvSpPr>
            <p:nvPr/>
          </p:nvSpPr>
          <p:spPr bwMode="auto">
            <a:xfrm>
              <a:off x="879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67" name="Oval 89"/>
            <p:cNvSpPr>
              <a:spLocks noChangeArrowheads="1"/>
            </p:cNvSpPr>
            <p:nvPr/>
          </p:nvSpPr>
          <p:spPr bwMode="auto">
            <a:xfrm>
              <a:off x="861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68" name="Oval 90"/>
            <p:cNvSpPr>
              <a:spLocks noChangeArrowheads="1"/>
            </p:cNvSpPr>
            <p:nvPr/>
          </p:nvSpPr>
          <p:spPr bwMode="auto">
            <a:xfrm>
              <a:off x="861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69" name="Oval 91"/>
            <p:cNvSpPr>
              <a:spLocks noChangeArrowheads="1"/>
            </p:cNvSpPr>
            <p:nvPr/>
          </p:nvSpPr>
          <p:spPr bwMode="auto">
            <a:xfrm>
              <a:off x="843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70" name="Oval 92"/>
            <p:cNvSpPr>
              <a:spLocks noChangeArrowheads="1"/>
            </p:cNvSpPr>
            <p:nvPr/>
          </p:nvSpPr>
          <p:spPr bwMode="auto">
            <a:xfrm>
              <a:off x="843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71" name="Oval 93"/>
            <p:cNvSpPr>
              <a:spLocks noChangeArrowheads="1"/>
            </p:cNvSpPr>
            <p:nvPr/>
          </p:nvSpPr>
          <p:spPr bwMode="auto">
            <a:xfrm>
              <a:off x="825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72" name="Oval 94"/>
            <p:cNvSpPr>
              <a:spLocks noChangeArrowheads="1"/>
            </p:cNvSpPr>
            <p:nvPr/>
          </p:nvSpPr>
          <p:spPr bwMode="auto">
            <a:xfrm>
              <a:off x="825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73" name="Oval 95"/>
            <p:cNvSpPr>
              <a:spLocks noChangeArrowheads="1"/>
            </p:cNvSpPr>
            <p:nvPr/>
          </p:nvSpPr>
          <p:spPr bwMode="auto">
            <a:xfrm>
              <a:off x="8077" y="6229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74" name="Oval 96"/>
            <p:cNvSpPr>
              <a:spLocks noChangeArrowheads="1"/>
            </p:cNvSpPr>
            <p:nvPr/>
          </p:nvSpPr>
          <p:spPr bwMode="auto">
            <a:xfrm>
              <a:off x="807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75" name="Oval 97"/>
            <p:cNvSpPr>
              <a:spLocks noChangeArrowheads="1"/>
            </p:cNvSpPr>
            <p:nvPr/>
          </p:nvSpPr>
          <p:spPr bwMode="auto">
            <a:xfrm>
              <a:off x="7897" y="6426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76" name="Oval 98"/>
            <p:cNvSpPr>
              <a:spLocks noChangeArrowheads="1"/>
            </p:cNvSpPr>
            <p:nvPr/>
          </p:nvSpPr>
          <p:spPr bwMode="auto">
            <a:xfrm>
              <a:off x="897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77" name="Oval 99"/>
            <p:cNvSpPr>
              <a:spLocks noChangeArrowheads="1"/>
            </p:cNvSpPr>
            <p:nvPr/>
          </p:nvSpPr>
          <p:spPr bwMode="auto">
            <a:xfrm>
              <a:off x="807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78" name="Oval 100"/>
            <p:cNvSpPr>
              <a:spLocks noChangeArrowheads="1"/>
            </p:cNvSpPr>
            <p:nvPr/>
          </p:nvSpPr>
          <p:spPr bwMode="auto">
            <a:xfrm>
              <a:off x="843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79" name="Oval 101"/>
            <p:cNvSpPr>
              <a:spLocks noChangeArrowheads="1"/>
            </p:cNvSpPr>
            <p:nvPr/>
          </p:nvSpPr>
          <p:spPr bwMode="auto">
            <a:xfrm>
              <a:off x="861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80" name="Oval 102"/>
            <p:cNvSpPr>
              <a:spLocks noChangeArrowheads="1"/>
            </p:cNvSpPr>
            <p:nvPr/>
          </p:nvSpPr>
          <p:spPr bwMode="auto">
            <a:xfrm>
              <a:off x="825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81" name="Oval 103"/>
            <p:cNvSpPr>
              <a:spLocks noChangeArrowheads="1"/>
            </p:cNvSpPr>
            <p:nvPr/>
          </p:nvSpPr>
          <p:spPr bwMode="auto">
            <a:xfrm>
              <a:off x="8077" y="544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82" name="Oval 104"/>
            <p:cNvSpPr>
              <a:spLocks noChangeArrowheads="1"/>
            </p:cNvSpPr>
            <p:nvPr/>
          </p:nvSpPr>
          <p:spPr bwMode="auto">
            <a:xfrm>
              <a:off x="357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83" name="Oval 105"/>
            <p:cNvSpPr>
              <a:spLocks noChangeArrowheads="1"/>
            </p:cNvSpPr>
            <p:nvPr/>
          </p:nvSpPr>
          <p:spPr bwMode="auto">
            <a:xfrm>
              <a:off x="393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84" name="Oval 106"/>
            <p:cNvSpPr>
              <a:spLocks noChangeArrowheads="1"/>
            </p:cNvSpPr>
            <p:nvPr/>
          </p:nvSpPr>
          <p:spPr bwMode="auto">
            <a:xfrm>
              <a:off x="429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85" name="Oval 107"/>
            <p:cNvSpPr>
              <a:spLocks noChangeArrowheads="1"/>
            </p:cNvSpPr>
            <p:nvPr/>
          </p:nvSpPr>
          <p:spPr bwMode="auto">
            <a:xfrm>
              <a:off x="447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86" name="Oval 108"/>
            <p:cNvSpPr>
              <a:spLocks noChangeArrowheads="1"/>
            </p:cNvSpPr>
            <p:nvPr/>
          </p:nvSpPr>
          <p:spPr bwMode="auto">
            <a:xfrm>
              <a:off x="447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87" name="Oval 109"/>
            <p:cNvSpPr>
              <a:spLocks noChangeArrowheads="1"/>
            </p:cNvSpPr>
            <p:nvPr/>
          </p:nvSpPr>
          <p:spPr bwMode="auto">
            <a:xfrm>
              <a:off x="465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88" name="Oval 110"/>
            <p:cNvSpPr>
              <a:spLocks noChangeArrowheads="1"/>
            </p:cNvSpPr>
            <p:nvPr/>
          </p:nvSpPr>
          <p:spPr bwMode="auto">
            <a:xfrm>
              <a:off x="465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89" name="Oval 111"/>
            <p:cNvSpPr>
              <a:spLocks noChangeArrowheads="1"/>
            </p:cNvSpPr>
            <p:nvPr/>
          </p:nvSpPr>
          <p:spPr bwMode="auto">
            <a:xfrm>
              <a:off x="447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90" name="Oval 112"/>
            <p:cNvSpPr>
              <a:spLocks noChangeArrowheads="1"/>
            </p:cNvSpPr>
            <p:nvPr/>
          </p:nvSpPr>
          <p:spPr bwMode="auto">
            <a:xfrm>
              <a:off x="447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91" name="Oval 113"/>
            <p:cNvSpPr>
              <a:spLocks noChangeArrowheads="1"/>
            </p:cNvSpPr>
            <p:nvPr/>
          </p:nvSpPr>
          <p:spPr bwMode="auto">
            <a:xfrm>
              <a:off x="429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92" name="Oval 114"/>
            <p:cNvSpPr>
              <a:spLocks noChangeArrowheads="1"/>
            </p:cNvSpPr>
            <p:nvPr/>
          </p:nvSpPr>
          <p:spPr bwMode="auto">
            <a:xfrm>
              <a:off x="429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93" name="Oval 115"/>
            <p:cNvSpPr>
              <a:spLocks noChangeArrowheads="1"/>
            </p:cNvSpPr>
            <p:nvPr/>
          </p:nvSpPr>
          <p:spPr bwMode="auto">
            <a:xfrm>
              <a:off x="411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94" name="Oval 116"/>
            <p:cNvSpPr>
              <a:spLocks noChangeArrowheads="1"/>
            </p:cNvSpPr>
            <p:nvPr/>
          </p:nvSpPr>
          <p:spPr bwMode="auto">
            <a:xfrm>
              <a:off x="411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95" name="Oval 117"/>
            <p:cNvSpPr>
              <a:spLocks noChangeArrowheads="1"/>
            </p:cNvSpPr>
            <p:nvPr/>
          </p:nvSpPr>
          <p:spPr bwMode="auto">
            <a:xfrm>
              <a:off x="393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96" name="Oval 118"/>
            <p:cNvSpPr>
              <a:spLocks noChangeArrowheads="1"/>
            </p:cNvSpPr>
            <p:nvPr/>
          </p:nvSpPr>
          <p:spPr bwMode="auto">
            <a:xfrm>
              <a:off x="393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97" name="Oval 119"/>
            <p:cNvSpPr>
              <a:spLocks noChangeArrowheads="1"/>
            </p:cNvSpPr>
            <p:nvPr/>
          </p:nvSpPr>
          <p:spPr bwMode="auto">
            <a:xfrm>
              <a:off x="375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98" name="Oval 120"/>
            <p:cNvSpPr>
              <a:spLocks noChangeArrowheads="1"/>
            </p:cNvSpPr>
            <p:nvPr/>
          </p:nvSpPr>
          <p:spPr bwMode="auto">
            <a:xfrm>
              <a:off x="411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599" name="Oval 121"/>
            <p:cNvSpPr>
              <a:spLocks noChangeArrowheads="1"/>
            </p:cNvSpPr>
            <p:nvPr/>
          </p:nvSpPr>
          <p:spPr bwMode="auto">
            <a:xfrm>
              <a:off x="375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00" name="Oval 122"/>
            <p:cNvSpPr>
              <a:spLocks noChangeArrowheads="1"/>
            </p:cNvSpPr>
            <p:nvPr/>
          </p:nvSpPr>
          <p:spPr bwMode="auto">
            <a:xfrm>
              <a:off x="375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01" name="Oval 123"/>
            <p:cNvSpPr>
              <a:spLocks noChangeArrowheads="1"/>
            </p:cNvSpPr>
            <p:nvPr/>
          </p:nvSpPr>
          <p:spPr bwMode="auto">
            <a:xfrm>
              <a:off x="357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02" name="Oval 124"/>
            <p:cNvSpPr>
              <a:spLocks noChangeArrowheads="1"/>
            </p:cNvSpPr>
            <p:nvPr/>
          </p:nvSpPr>
          <p:spPr bwMode="auto">
            <a:xfrm>
              <a:off x="429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03" name="Oval 125"/>
            <p:cNvSpPr>
              <a:spLocks noChangeArrowheads="1"/>
            </p:cNvSpPr>
            <p:nvPr/>
          </p:nvSpPr>
          <p:spPr bwMode="auto">
            <a:xfrm>
              <a:off x="465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04" name="Oval 126"/>
            <p:cNvSpPr>
              <a:spLocks noChangeArrowheads="1"/>
            </p:cNvSpPr>
            <p:nvPr/>
          </p:nvSpPr>
          <p:spPr bwMode="auto">
            <a:xfrm>
              <a:off x="357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05" name="Oval 127"/>
            <p:cNvSpPr>
              <a:spLocks noChangeArrowheads="1"/>
            </p:cNvSpPr>
            <p:nvPr/>
          </p:nvSpPr>
          <p:spPr bwMode="auto">
            <a:xfrm>
              <a:off x="393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06" name="Oval 128"/>
            <p:cNvSpPr>
              <a:spLocks noChangeArrowheads="1"/>
            </p:cNvSpPr>
            <p:nvPr/>
          </p:nvSpPr>
          <p:spPr bwMode="auto">
            <a:xfrm>
              <a:off x="357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07" name="Oval 129"/>
            <p:cNvSpPr>
              <a:spLocks noChangeArrowheads="1"/>
            </p:cNvSpPr>
            <p:nvPr/>
          </p:nvSpPr>
          <p:spPr bwMode="auto">
            <a:xfrm>
              <a:off x="357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08" name="Oval 130"/>
            <p:cNvSpPr>
              <a:spLocks noChangeArrowheads="1"/>
            </p:cNvSpPr>
            <p:nvPr/>
          </p:nvSpPr>
          <p:spPr bwMode="auto">
            <a:xfrm>
              <a:off x="393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09" name="Oval 131"/>
            <p:cNvSpPr>
              <a:spLocks noChangeArrowheads="1"/>
            </p:cNvSpPr>
            <p:nvPr/>
          </p:nvSpPr>
          <p:spPr bwMode="auto">
            <a:xfrm>
              <a:off x="429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10" name="Oval 132"/>
            <p:cNvSpPr>
              <a:spLocks noChangeArrowheads="1"/>
            </p:cNvSpPr>
            <p:nvPr/>
          </p:nvSpPr>
          <p:spPr bwMode="auto">
            <a:xfrm>
              <a:off x="447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11" name="Oval 133"/>
            <p:cNvSpPr>
              <a:spLocks noChangeArrowheads="1"/>
            </p:cNvSpPr>
            <p:nvPr/>
          </p:nvSpPr>
          <p:spPr bwMode="auto">
            <a:xfrm>
              <a:off x="447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12" name="Oval 134"/>
            <p:cNvSpPr>
              <a:spLocks noChangeArrowheads="1"/>
            </p:cNvSpPr>
            <p:nvPr/>
          </p:nvSpPr>
          <p:spPr bwMode="auto">
            <a:xfrm>
              <a:off x="465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13" name="Oval 135"/>
            <p:cNvSpPr>
              <a:spLocks noChangeArrowheads="1"/>
            </p:cNvSpPr>
            <p:nvPr/>
          </p:nvSpPr>
          <p:spPr bwMode="auto">
            <a:xfrm>
              <a:off x="465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14" name="Oval 136"/>
            <p:cNvSpPr>
              <a:spLocks noChangeArrowheads="1"/>
            </p:cNvSpPr>
            <p:nvPr/>
          </p:nvSpPr>
          <p:spPr bwMode="auto">
            <a:xfrm>
              <a:off x="447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15" name="Oval 137"/>
            <p:cNvSpPr>
              <a:spLocks noChangeArrowheads="1"/>
            </p:cNvSpPr>
            <p:nvPr/>
          </p:nvSpPr>
          <p:spPr bwMode="auto">
            <a:xfrm>
              <a:off x="447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16" name="Oval 138"/>
            <p:cNvSpPr>
              <a:spLocks noChangeArrowheads="1"/>
            </p:cNvSpPr>
            <p:nvPr/>
          </p:nvSpPr>
          <p:spPr bwMode="auto">
            <a:xfrm>
              <a:off x="429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17" name="Oval 139"/>
            <p:cNvSpPr>
              <a:spLocks noChangeArrowheads="1"/>
            </p:cNvSpPr>
            <p:nvPr/>
          </p:nvSpPr>
          <p:spPr bwMode="auto">
            <a:xfrm>
              <a:off x="429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18" name="Oval 140"/>
            <p:cNvSpPr>
              <a:spLocks noChangeArrowheads="1"/>
            </p:cNvSpPr>
            <p:nvPr/>
          </p:nvSpPr>
          <p:spPr bwMode="auto">
            <a:xfrm>
              <a:off x="411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19" name="Oval 141"/>
            <p:cNvSpPr>
              <a:spLocks noChangeArrowheads="1"/>
            </p:cNvSpPr>
            <p:nvPr/>
          </p:nvSpPr>
          <p:spPr bwMode="auto">
            <a:xfrm>
              <a:off x="411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20" name="Oval 142"/>
            <p:cNvSpPr>
              <a:spLocks noChangeArrowheads="1"/>
            </p:cNvSpPr>
            <p:nvPr/>
          </p:nvSpPr>
          <p:spPr bwMode="auto">
            <a:xfrm>
              <a:off x="393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21" name="Oval 143"/>
            <p:cNvSpPr>
              <a:spLocks noChangeArrowheads="1"/>
            </p:cNvSpPr>
            <p:nvPr/>
          </p:nvSpPr>
          <p:spPr bwMode="auto">
            <a:xfrm>
              <a:off x="393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22" name="Oval 144"/>
            <p:cNvSpPr>
              <a:spLocks noChangeArrowheads="1"/>
            </p:cNvSpPr>
            <p:nvPr/>
          </p:nvSpPr>
          <p:spPr bwMode="auto">
            <a:xfrm>
              <a:off x="375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23" name="Oval 145"/>
            <p:cNvSpPr>
              <a:spLocks noChangeArrowheads="1"/>
            </p:cNvSpPr>
            <p:nvPr/>
          </p:nvSpPr>
          <p:spPr bwMode="auto">
            <a:xfrm>
              <a:off x="411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24" name="Oval 146"/>
            <p:cNvSpPr>
              <a:spLocks noChangeArrowheads="1"/>
            </p:cNvSpPr>
            <p:nvPr/>
          </p:nvSpPr>
          <p:spPr bwMode="auto">
            <a:xfrm>
              <a:off x="375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25" name="Oval 147"/>
            <p:cNvSpPr>
              <a:spLocks noChangeArrowheads="1"/>
            </p:cNvSpPr>
            <p:nvPr/>
          </p:nvSpPr>
          <p:spPr bwMode="auto">
            <a:xfrm>
              <a:off x="375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26" name="Oval 148"/>
            <p:cNvSpPr>
              <a:spLocks noChangeArrowheads="1"/>
            </p:cNvSpPr>
            <p:nvPr/>
          </p:nvSpPr>
          <p:spPr bwMode="auto">
            <a:xfrm>
              <a:off x="357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27" name="Oval 149"/>
            <p:cNvSpPr>
              <a:spLocks noChangeArrowheads="1"/>
            </p:cNvSpPr>
            <p:nvPr/>
          </p:nvSpPr>
          <p:spPr bwMode="auto">
            <a:xfrm>
              <a:off x="429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28" name="Oval 150"/>
            <p:cNvSpPr>
              <a:spLocks noChangeArrowheads="1"/>
            </p:cNvSpPr>
            <p:nvPr/>
          </p:nvSpPr>
          <p:spPr bwMode="auto">
            <a:xfrm>
              <a:off x="465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29" name="Oval 151"/>
            <p:cNvSpPr>
              <a:spLocks noChangeArrowheads="1"/>
            </p:cNvSpPr>
            <p:nvPr/>
          </p:nvSpPr>
          <p:spPr bwMode="auto">
            <a:xfrm>
              <a:off x="357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30" name="Oval 152"/>
            <p:cNvSpPr>
              <a:spLocks noChangeArrowheads="1"/>
            </p:cNvSpPr>
            <p:nvPr/>
          </p:nvSpPr>
          <p:spPr bwMode="auto">
            <a:xfrm>
              <a:off x="393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31" name="Oval 153"/>
            <p:cNvSpPr>
              <a:spLocks noChangeArrowheads="1"/>
            </p:cNvSpPr>
            <p:nvPr/>
          </p:nvSpPr>
          <p:spPr bwMode="auto">
            <a:xfrm>
              <a:off x="447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32" name="Oval 154"/>
            <p:cNvSpPr>
              <a:spLocks noChangeArrowheads="1"/>
            </p:cNvSpPr>
            <p:nvPr/>
          </p:nvSpPr>
          <p:spPr bwMode="auto">
            <a:xfrm>
              <a:off x="357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33" name="Oval 155"/>
            <p:cNvSpPr>
              <a:spLocks noChangeArrowheads="1"/>
            </p:cNvSpPr>
            <p:nvPr/>
          </p:nvSpPr>
          <p:spPr bwMode="auto">
            <a:xfrm>
              <a:off x="393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34" name="Oval 156"/>
            <p:cNvSpPr>
              <a:spLocks noChangeArrowheads="1"/>
            </p:cNvSpPr>
            <p:nvPr/>
          </p:nvSpPr>
          <p:spPr bwMode="auto">
            <a:xfrm>
              <a:off x="429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35" name="Oval 157"/>
            <p:cNvSpPr>
              <a:spLocks noChangeArrowheads="1"/>
            </p:cNvSpPr>
            <p:nvPr/>
          </p:nvSpPr>
          <p:spPr bwMode="auto">
            <a:xfrm>
              <a:off x="447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36" name="Oval 158"/>
            <p:cNvSpPr>
              <a:spLocks noChangeArrowheads="1"/>
            </p:cNvSpPr>
            <p:nvPr/>
          </p:nvSpPr>
          <p:spPr bwMode="auto">
            <a:xfrm>
              <a:off x="447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37" name="Oval 159"/>
            <p:cNvSpPr>
              <a:spLocks noChangeArrowheads="1"/>
            </p:cNvSpPr>
            <p:nvPr/>
          </p:nvSpPr>
          <p:spPr bwMode="auto">
            <a:xfrm>
              <a:off x="465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38" name="Oval 160"/>
            <p:cNvSpPr>
              <a:spLocks noChangeArrowheads="1"/>
            </p:cNvSpPr>
            <p:nvPr/>
          </p:nvSpPr>
          <p:spPr bwMode="auto">
            <a:xfrm>
              <a:off x="465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39" name="Oval 161"/>
            <p:cNvSpPr>
              <a:spLocks noChangeArrowheads="1"/>
            </p:cNvSpPr>
            <p:nvPr/>
          </p:nvSpPr>
          <p:spPr bwMode="auto">
            <a:xfrm>
              <a:off x="447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40" name="Oval 162"/>
            <p:cNvSpPr>
              <a:spLocks noChangeArrowheads="1"/>
            </p:cNvSpPr>
            <p:nvPr/>
          </p:nvSpPr>
          <p:spPr bwMode="auto">
            <a:xfrm>
              <a:off x="447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41" name="Oval 163"/>
            <p:cNvSpPr>
              <a:spLocks noChangeArrowheads="1"/>
            </p:cNvSpPr>
            <p:nvPr/>
          </p:nvSpPr>
          <p:spPr bwMode="auto">
            <a:xfrm>
              <a:off x="429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42" name="Oval 164"/>
            <p:cNvSpPr>
              <a:spLocks noChangeArrowheads="1"/>
            </p:cNvSpPr>
            <p:nvPr/>
          </p:nvSpPr>
          <p:spPr bwMode="auto">
            <a:xfrm>
              <a:off x="429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43" name="Oval 165"/>
            <p:cNvSpPr>
              <a:spLocks noChangeArrowheads="1"/>
            </p:cNvSpPr>
            <p:nvPr/>
          </p:nvSpPr>
          <p:spPr bwMode="auto">
            <a:xfrm>
              <a:off x="411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44" name="Oval 166"/>
            <p:cNvSpPr>
              <a:spLocks noChangeArrowheads="1"/>
            </p:cNvSpPr>
            <p:nvPr/>
          </p:nvSpPr>
          <p:spPr bwMode="auto">
            <a:xfrm>
              <a:off x="411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45" name="Oval 167"/>
            <p:cNvSpPr>
              <a:spLocks noChangeArrowheads="1"/>
            </p:cNvSpPr>
            <p:nvPr/>
          </p:nvSpPr>
          <p:spPr bwMode="auto">
            <a:xfrm>
              <a:off x="393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46" name="Oval 168"/>
            <p:cNvSpPr>
              <a:spLocks noChangeArrowheads="1"/>
            </p:cNvSpPr>
            <p:nvPr/>
          </p:nvSpPr>
          <p:spPr bwMode="auto">
            <a:xfrm>
              <a:off x="393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47" name="Oval 169"/>
            <p:cNvSpPr>
              <a:spLocks noChangeArrowheads="1"/>
            </p:cNvSpPr>
            <p:nvPr/>
          </p:nvSpPr>
          <p:spPr bwMode="auto">
            <a:xfrm>
              <a:off x="375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48" name="Oval 170"/>
            <p:cNvSpPr>
              <a:spLocks noChangeArrowheads="1"/>
            </p:cNvSpPr>
            <p:nvPr/>
          </p:nvSpPr>
          <p:spPr bwMode="auto">
            <a:xfrm>
              <a:off x="411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49" name="Oval 171"/>
            <p:cNvSpPr>
              <a:spLocks noChangeArrowheads="1"/>
            </p:cNvSpPr>
            <p:nvPr/>
          </p:nvSpPr>
          <p:spPr bwMode="auto">
            <a:xfrm>
              <a:off x="375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50" name="Oval 172"/>
            <p:cNvSpPr>
              <a:spLocks noChangeArrowheads="1"/>
            </p:cNvSpPr>
            <p:nvPr/>
          </p:nvSpPr>
          <p:spPr bwMode="auto">
            <a:xfrm>
              <a:off x="375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51" name="Oval 173"/>
            <p:cNvSpPr>
              <a:spLocks noChangeArrowheads="1"/>
            </p:cNvSpPr>
            <p:nvPr/>
          </p:nvSpPr>
          <p:spPr bwMode="auto">
            <a:xfrm>
              <a:off x="357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52" name="Oval 174"/>
            <p:cNvSpPr>
              <a:spLocks noChangeArrowheads="1"/>
            </p:cNvSpPr>
            <p:nvPr/>
          </p:nvSpPr>
          <p:spPr bwMode="auto">
            <a:xfrm>
              <a:off x="429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53" name="Oval 175"/>
            <p:cNvSpPr>
              <a:spLocks noChangeArrowheads="1"/>
            </p:cNvSpPr>
            <p:nvPr/>
          </p:nvSpPr>
          <p:spPr bwMode="auto">
            <a:xfrm>
              <a:off x="465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54" name="Oval 176"/>
            <p:cNvSpPr>
              <a:spLocks noChangeArrowheads="1"/>
            </p:cNvSpPr>
            <p:nvPr/>
          </p:nvSpPr>
          <p:spPr bwMode="auto">
            <a:xfrm>
              <a:off x="357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55" name="Oval 177"/>
            <p:cNvSpPr>
              <a:spLocks noChangeArrowheads="1"/>
            </p:cNvSpPr>
            <p:nvPr/>
          </p:nvSpPr>
          <p:spPr bwMode="auto">
            <a:xfrm>
              <a:off x="393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56" name="Oval 178"/>
            <p:cNvSpPr>
              <a:spLocks noChangeArrowheads="1"/>
            </p:cNvSpPr>
            <p:nvPr/>
          </p:nvSpPr>
          <p:spPr bwMode="auto">
            <a:xfrm>
              <a:off x="465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57" name="Oval 179"/>
            <p:cNvSpPr>
              <a:spLocks noChangeArrowheads="1"/>
            </p:cNvSpPr>
            <p:nvPr/>
          </p:nvSpPr>
          <p:spPr bwMode="auto">
            <a:xfrm>
              <a:off x="375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58" name="Oval 180"/>
            <p:cNvSpPr>
              <a:spLocks noChangeArrowheads="1"/>
            </p:cNvSpPr>
            <p:nvPr/>
          </p:nvSpPr>
          <p:spPr bwMode="auto">
            <a:xfrm>
              <a:off x="411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59" name="Oval 181"/>
            <p:cNvSpPr>
              <a:spLocks noChangeArrowheads="1"/>
            </p:cNvSpPr>
            <p:nvPr/>
          </p:nvSpPr>
          <p:spPr bwMode="auto">
            <a:xfrm>
              <a:off x="429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60" name="Oval 182"/>
            <p:cNvSpPr>
              <a:spLocks noChangeArrowheads="1"/>
            </p:cNvSpPr>
            <p:nvPr/>
          </p:nvSpPr>
          <p:spPr bwMode="auto">
            <a:xfrm>
              <a:off x="393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61" name="Oval 183"/>
            <p:cNvSpPr>
              <a:spLocks noChangeArrowheads="1"/>
            </p:cNvSpPr>
            <p:nvPr/>
          </p:nvSpPr>
          <p:spPr bwMode="auto">
            <a:xfrm>
              <a:off x="375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62" name="Oval 184"/>
            <p:cNvSpPr>
              <a:spLocks noChangeArrowheads="1"/>
            </p:cNvSpPr>
            <p:nvPr/>
          </p:nvSpPr>
          <p:spPr bwMode="auto">
            <a:xfrm>
              <a:off x="483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63" name="Oval 185"/>
            <p:cNvSpPr>
              <a:spLocks noChangeArrowheads="1"/>
            </p:cNvSpPr>
            <p:nvPr/>
          </p:nvSpPr>
          <p:spPr bwMode="auto">
            <a:xfrm>
              <a:off x="519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64" name="Oval 186"/>
            <p:cNvSpPr>
              <a:spLocks noChangeArrowheads="1"/>
            </p:cNvSpPr>
            <p:nvPr/>
          </p:nvSpPr>
          <p:spPr bwMode="auto">
            <a:xfrm>
              <a:off x="555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65" name="Oval 187"/>
            <p:cNvSpPr>
              <a:spLocks noChangeArrowheads="1"/>
            </p:cNvSpPr>
            <p:nvPr/>
          </p:nvSpPr>
          <p:spPr bwMode="auto">
            <a:xfrm>
              <a:off x="573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66" name="Oval 188"/>
            <p:cNvSpPr>
              <a:spLocks noChangeArrowheads="1"/>
            </p:cNvSpPr>
            <p:nvPr/>
          </p:nvSpPr>
          <p:spPr bwMode="auto">
            <a:xfrm>
              <a:off x="573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67" name="Oval 189"/>
            <p:cNvSpPr>
              <a:spLocks noChangeArrowheads="1"/>
            </p:cNvSpPr>
            <p:nvPr/>
          </p:nvSpPr>
          <p:spPr bwMode="auto">
            <a:xfrm>
              <a:off x="591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68" name="Oval 190"/>
            <p:cNvSpPr>
              <a:spLocks noChangeArrowheads="1"/>
            </p:cNvSpPr>
            <p:nvPr/>
          </p:nvSpPr>
          <p:spPr bwMode="auto">
            <a:xfrm>
              <a:off x="591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69" name="Oval 191"/>
            <p:cNvSpPr>
              <a:spLocks noChangeArrowheads="1"/>
            </p:cNvSpPr>
            <p:nvPr/>
          </p:nvSpPr>
          <p:spPr bwMode="auto">
            <a:xfrm>
              <a:off x="573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70" name="Oval 192"/>
            <p:cNvSpPr>
              <a:spLocks noChangeArrowheads="1"/>
            </p:cNvSpPr>
            <p:nvPr/>
          </p:nvSpPr>
          <p:spPr bwMode="auto">
            <a:xfrm>
              <a:off x="573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71" name="Oval 193"/>
            <p:cNvSpPr>
              <a:spLocks noChangeArrowheads="1"/>
            </p:cNvSpPr>
            <p:nvPr/>
          </p:nvSpPr>
          <p:spPr bwMode="auto">
            <a:xfrm>
              <a:off x="555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72" name="Oval 194"/>
            <p:cNvSpPr>
              <a:spLocks noChangeArrowheads="1"/>
            </p:cNvSpPr>
            <p:nvPr/>
          </p:nvSpPr>
          <p:spPr bwMode="auto">
            <a:xfrm>
              <a:off x="555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73" name="Oval 195"/>
            <p:cNvSpPr>
              <a:spLocks noChangeArrowheads="1"/>
            </p:cNvSpPr>
            <p:nvPr/>
          </p:nvSpPr>
          <p:spPr bwMode="auto">
            <a:xfrm>
              <a:off x="537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74" name="Oval 196"/>
            <p:cNvSpPr>
              <a:spLocks noChangeArrowheads="1"/>
            </p:cNvSpPr>
            <p:nvPr/>
          </p:nvSpPr>
          <p:spPr bwMode="auto">
            <a:xfrm>
              <a:off x="537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75" name="Oval 197"/>
            <p:cNvSpPr>
              <a:spLocks noChangeArrowheads="1"/>
            </p:cNvSpPr>
            <p:nvPr/>
          </p:nvSpPr>
          <p:spPr bwMode="auto">
            <a:xfrm>
              <a:off x="519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76" name="Oval 198"/>
            <p:cNvSpPr>
              <a:spLocks noChangeArrowheads="1"/>
            </p:cNvSpPr>
            <p:nvPr/>
          </p:nvSpPr>
          <p:spPr bwMode="auto">
            <a:xfrm>
              <a:off x="519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77" name="Oval 199"/>
            <p:cNvSpPr>
              <a:spLocks noChangeArrowheads="1"/>
            </p:cNvSpPr>
            <p:nvPr/>
          </p:nvSpPr>
          <p:spPr bwMode="auto">
            <a:xfrm>
              <a:off x="5017" y="307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78" name="Oval 200"/>
            <p:cNvSpPr>
              <a:spLocks noChangeArrowheads="1"/>
            </p:cNvSpPr>
            <p:nvPr/>
          </p:nvSpPr>
          <p:spPr bwMode="auto">
            <a:xfrm>
              <a:off x="537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79" name="Oval 201"/>
            <p:cNvSpPr>
              <a:spLocks noChangeArrowheads="1"/>
            </p:cNvSpPr>
            <p:nvPr/>
          </p:nvSpPr>
          <p:spPr bwMode="auto">
            <a:xfrm>
              <a:off x="501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80" name="Oval 202"/>
            <p:cNvSpPr>
              <a:spLocks noChangeArrowheads="1"/>
            </p:cNvSpPr>
            <p:nvPr/>
          </p:nvSpPr>
          <p:spPr bwMode="auto">
            <a:xfrm>
              <a:off x="501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81" name="Oval 203"/>
            <p:cNvSpPr>
              <a:spLocks noChangeArrowheads="1"/>
            </p:cNvSpPr>
            <p:nvPr/>
          </p:nvSpPr>
          <p:spPr bwMode="auto">
            <a:xfrm>
              <a:off x="4837" y="327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82" name="Oval 204"/>
            <p:cNvSpPr>
              <a:spLocks noChangeArrowheads="1"/>
            </p:cNvSpPr>
            <p:nvPr/>
          </p:nvSpPr>
          <p:spPr bwMode="auto">
            <a:xfrm>
              <a:off x="555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83" name="Oval 205"/>
            <p:cNvSpPr>
              <a:spLocks noChangeArrowheads="1"/>
            </p:cNvSpPr>
            <p:nvPr/>
          </p:nvSpPr>
          <p:spPr bwMode="auto">
            <a:xfrm>
              <a:off x="591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84" name="Oval 206"/>
            <p:cNvSpPr>
              <a:spLocks noChangeArrowheads="1"/>
            </p:cNvSpPr>
            <p:nvPr/>
          </p:nvSpPr>
          <p:spPr bwMode="auto">
            <a:xfrm>
              <a:off x="483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85" name="Oval 207"/>
            <p:cNvSpPr>
              <a:spLocks noChangeArrowheads="1"/>
            </p:cNvSpPr>
            <p:nvPr/>
          </p:nvSpPr>
          <p:spPr bwMode="auto">
            <a:xfrm>
              <a:off x="5197" y="347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86" name="Oval 208"/>
            <p:cNvSpPr>
              <a:spLocks noChangeArrowheads="1"/>
            </p:cNvSpPr>
            <p:nvPr/>
          </p:nvSpPr>
          <p:spPr bwMode="auto">
            <a:xfrm>
              <a:off x="483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87" name="Oval 209"/>
            <p:cNvSpPr>
              <a:spLocks noChangeArrowheads="1"/>
            </p:cNvSpPr>
            <p:nvPr/>
          </p:nvSpPr>
          <p:spPr bwMode="auto">
            <a:xfrm>
              <a:off x="483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88" name="Oval 210"/>
            <p:cNvSpPr>
              <a:spLocks noChangeArrowheads="1"/>
            </p:cNvSpPr>
            <p:nvPr/>
          </p:nvSpPr>
          <p:spPr bwMode="auto">
            <a:xfrm>
              <a:off x="519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89" name="Oval 211"/>
            <p:cNvSpPr>
              <a:spLocks noChangeArrowheads="1"/>
            </p:cNvSpPr>
            <p:nvPr/>
          </p:nvSpPr>
          <p:spPr bwMode="auto">
            <a:xfrm>
              <a:off x="555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90" name="Oval 212"/>
            <p:cNvSpPr>
              <a:spLocks noChangeArrowheads="1"/>
            </p:cNvSpPr>
            <p:nvPr/>
          </p:nvSpPr>
          <p:spPr bwMode="auto">
            <a:xfrm>
              <a:off x="573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91" name="Oval 213"/>
            <p:cNvSpPr>
              <a:spLocks noChangeArrowheads="1"/>
            </p:cNvSpPr>
            <p:nvPr/>
          </p:nvSpPr>
          <p:spPr bwMode="auto">
            <a:xfrm>
              <a:off x="573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92" name="Oval 214"/>
            <p:cNvSpPr>
              <a:spLocks noChangeArrowheads="1"/>
            </p:cNvSpPr>
            <p:nvPr/>
          </p:nvSpPr>
          <p:spPr bwMode="auto">
            <a:xfrm>
              <a:off x="591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93" name="Oval 215"/>
            <p:cNvSpPr>
              <a:spLocks noChangeArrowheads="1"/>
            </p:cNvSpPr>
            <p:nvPr/>
          </p:nvSpPr>
          <p:spPr bwMode="auto">
            <a:xfrm>
              <a:off x="591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94" name="Oval 216"/>
            <p:cNvSpPr>
              <a:spLocks noChangeArrowheads="1"/>
            </p:cNvSpPr>
            <p:nvPr/>
          </p:nvSpPr>
          <p:spPr bwMode="auto">
            <a:xfrm>
              <a:off x="573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95" name="Oval 217"/>
            <p:cNvSpPr>
              <a:spLocks noChangeArrowheads="1"/>
            </p:cNvSpPr>
            <p:nvPr/>
          </p:nvSpPr>
          <p:spPr bwMode="auto">
            <a:xfrm>
              <a:off x="573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96" name="Oval 218"/>
            <p:cNvSpPr>
              <a:spLocks noChangeArrowheads="1"/>
            </p:cNvSpPr>
            <p:nvPr/>
          </p:nvSpPr>
          <p:spPr bwMode="auto">
            <a:xfrm>
              <a:off x="555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97" name="Oval 219"/>
            <p:cNvSpPr>
              <a:spLocks noChangeArrowheads="1"/>
            </p:cNvSpPr>
            <p:nvPr/>
          </p:nvSpPr>
          <p:spPr bwMode="auto">
            <a:xfrm>
              <a:off x="555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98" name="Oval 220"/>
            <p:cNvSpPr>
              <a:spLocks noChangeArrowheads="1"/>
            </p:cNvSpPr>
            <p:nvPr/>
          </p:nvSpPr>
          <p:spPr bwMode="auto">
            <a:xfrm>
              <a:off x="537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699" name="Oval 221"/>
            <p:cNvSpPr>
              <a:spLocks noChangeArrowheads="1"/>
            </p:cNvSpPr>
            <p:nvPr/>
          </p:nvSpPr>
          <p:spPr bwMode="auto">
            <a:xfrm>
              <a:off x="537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00" name="Oval 222"/>
            <p:cNvSpPr>
              <a:spLocks noChangeArrowheads="1"/>
            </p:cNvSpPr>
            <p:nvPr/>
          </p:nvSpPr>
          <p:spPr bwMode="auto">
            <a:xfrm>
              <a:off x="519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01" name="Oval 223"/>
            <p:cNvSpPr>
              <a:spLocks noChangeArrowheads="1"/>
            </p:cNvSpPr>
            <p:nvPr/>
          </p:nvSpPr>
          <p:spPr bwMode="auto">
            <a:xfrm>
              <a:off x="519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02" name="Oval 224"/>
            <p:cNvSpPr>
              <a:spLocks noChangeArrowheads="1"/>
            </p:cNvSpPr>
            <p:nvPr/>
          </p:nvSpPr>
          <p:spPr bwMode="auto">
            <a:xfrm>
              <a:off x="5017" y="386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03" name="Oval 225"/>
            <p:cNvSpPr>
              <a:spLocks noChangeArrowheads="1"/>
            </p:cNvSpPr>
            <p:nvPr/>
          </p:nvSpPr>
          <p:spPr bwMode="auto">
            <a:xfrm>
              <a:off x="537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04" name="Oval 226"/>
            <p:cNvSpPr>
              <a:spLocks noChangeArrowheads="1"/>
            </p:cNvSpPr>
            <p:nvPr/>
          </p:nvSpPr>
          <p:spPr bwMode="auto">
            <a:xfrm>
              <a:off x="501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05" name="Oval 227"/>
            <p:cNvSpPr>
              <a:spLocks noChangeArrowheads="1"/>
            </p:cNvSpPr>
            <p:nvPr/>
          </p:nvSpPr>
          <p:spPr bwMode="auto">
            <a:xfrm>
              <a:off x="501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06" name="Oval 228"/>
            <p:cNvSpPr>
              <a:spLocks noChangeArrowheads="1"/>
            </p:cNvSpPr>
            <p:nvPr/>
          </p:nvSpPr>
          <p:spPr bwMode="auto">
            <a:xfrm>
              <a:off x="4837" y="406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07" name="Oval 229"/>
            <p:cNvSpPr>
              <a:spLocks noChangeArrowheads="1"/>
            </p:cNvSpPr>
            <p:nvPr/>
          </p:nvSpPr>
          <p:spPr bwMode="auto">
            <a:xfrm>
              <a:off x="555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08" name="Oval 230"/>
            <p:cNvSpPr>
              <a:spLocks noChangeArrowheads="1"/>
            </p:cNvSpPr>
            <p:nvPr/>
          </p:nvSpPr>
          <p:spPr bwMode="auto">
            <a:xfrm>
              <a:off x="591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09" name="Oval 231"/>
            <p:cNvSpPr>
              <a:spLocks noChangeArrowheads="1"/>
            </p:cNvSpPr>
            <p:nvPr/>
          </p:nvSpPr>
          <p:spPr bwMode="auto">
            <a:xfrm>
              <a:off x="483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10" name="Oval 232"/>
            <p:cNvSpPr>
              <a:spLocks noChangeArrowheads="1"/>
            </p:cNvSpPr>
            <p:nvPr/>
          </p:nvSpPr>
          <p:spPr bwMode="auto">
            <a:xfrm>
              <a:off x="5197" y="426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11" name="Oval 233"/>
            <p:cNvSpPr>
              <a:spLocks noChangeArrowheads="1"/>
            </p:cNvSpPr>
            <p:nvPr/>
          </p:nvSpPr>
          <p:spPr bwMode="auto">
            <a:xfrm>
              <a:off x="573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12" name="Oval 234"/>
            <p:cNvSpPr>
              <a:spLocks noChangeArrowheads="1"/>
            </p:cNvSpPr>
            <p:nvPr/>
          </p:nvSpPr>
          <p:spPr bwMode="auto">
            <a:xfrm>
              <a:off x="483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13" name="Oval 235"/>
            <p:cNvSpPr>
              <a:spLocks noChangeArrowheads="1"/>
            </p:cNvSpPr>
            <p:nvPr/>
          </p:nvSpPr>
          <p:spPr bwMode="auto">
            <a:xfrm>
              <a:off x="519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14" name="Oval 236"/>
            <p:cNvSpPr>
              <a:spLocks noChangeArrowheads="1"/>
            </p:cNvSpPr>
            <p:nvPr/>
          </p:nvSpPr>
          <p:spPr bwMode="auto">
            <a:xfrm>
              <a:off x="555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15" name="Oval 237"/>
            <p:cNvSpPr>
              <a:spLocks noChangeArrowheads="1"/>
            </p:cNvSpPr>
            <p:nvPr/>
          </p:nvSpPr>
          <p:spPr bwMode="auto">
            <a:xfrm>
              <a:off x="573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16" name="Oval 238"/>
            <p:cNvSpPr>
              <a:spLocks noChangeArrowheads="1"/>
            </p:cNvSpPr>
            <p:nvPr/>
          </p:nvSpPr>
          <p:spPr bwMode="auto">
            <a:xfrm>
              <a:off x="573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17" name="Oval 239"/>
            <p:cNvSpPr>
              <a:spLocks noChangeArrowheads="1"/>
            </p:cNvSpPr>
            <p:nvPr/>
          </p:nvSpPr>
          <p:spPr bwMode="auto">
            <a:xfrm>
              <a:off x="591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18" name="Oval 240"/>
            <p:cNvSpPr>
              <a:spLocks noChangeArrowheads="1"/>
            </p:cNvSpPr>
            <p:nvPr/>
          </p:nvSpPr>
          <p:spPr bwMode="auto">
            <a:xfrm>
              <a:off x="591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19" name="Oval 241"/>
            <p:cNvSpPr>
              <a:spLocks noChangeArrowheads="1"/>
            </p:cNvSpPr>
            <p:nvPr/>
          </p:nvSpPr>
          <p:spPr bwMode="auto">
            <a:xfrm>
              <a:off x="573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20" name="Oval 242"/>
            <p:cNvSpPr>
              <a:spLocks noChangeArrowheads="1"/>
            </p:cNvSpPr>
            <p:nvPr/>
          </p:nvSpPr>
          <p:spPr bwMode="auto">
            <a:xfrm>
              <a:off x="573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21" name="Oval 243"/>
            <p:cNvSpPr>
              <a:spLocks noChangeArrowheads="1"/>
            </p:cNvSpPr>
            <p:nvPr/>
          </p:nvSpPr>
          <p:spPr bwMode="auto">
            <a:xfrm>
              <a:off x="555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22" name="Oval 244"/>
            <p:cNvSpPr>
              <a:spLocks noChangeArrowheads="1"/>
            </p:cNvSpPr>
            <p:nvPr/>
          </p:nvSpPr>
          <p:spPr bwMode="auto">
            <a:xfrm>
              <a:off x="555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23" name="Oval 245"/>
            <p:cNvSpPr>
              <a:spLocks noChangeArrowheads="1"/>
            </p:cNvSpPr>
            <p:nvPr/>
          </p:nvSpPr>
          <p:spPr bwMode="auto">
            <a:xfrm>
              <a:off x="537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24" name="Oval 246"/>
            <p:cNvSpPr>
              <a:spLocks noChangeArrowheads="1"/>
            </p:cNvSpPr>
            <p:nvPr/>
          </p:nvSpPr>
          <p:spPr bwMode="auto">
            <a:xfrm>
              <a:off x="537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25" name="Oval 247"/>
            <p:cNvSpPr>
              <a:spLocks noChangeArrowheads="1"/>
            </p:cNvSpPr>
            <p:nvPr/>
          </p:nvSpPr>
          <p:spPr bwMode="auto">
            <a:xfrm>
              <a:off x="519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26" name="Oval 248"/>
            <p:cNvSpPr>
              <a:spLocks noChangeArrowheads="1"/>
            </p:cNvSpPr>
            <p:nvPr/>
          </p:nvSpPr>
          <p:spPr bwMode="auto">
            <a:xfrm>
              <a:off x="519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27" name="Oval 249"/>
            <p:cNvSpPr>
              <a:spLocks noChangeArrowheads="1"/>
            </p:cNvSpPr>
            <p:nvPr/>
          </p:nvSpPr>
          <p:spPr bwMode="auto">
            <a:xfrm>
              <a:off x="5017" y="445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28" name="Oval 250"/>
            <p:cNvSpPr>
              <a:spLocks noChangeArrowheads="1"/>
            </p:cNvSpPr>
            <p:nvPr/>
          </p:nvSpPr>
          <p:spPr bwMode="auto">
            <a:xfrm>
              <a:off x="537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29" name="Oval 251"/>
            <p:cNvSpPr>
              <a:spLocks noChangeArrowheads="1"/>
            </p:cNvSpPr>
            <p:nvPr/>
          </p:nvSpPr>
          <p:spPr bwMode="auto">
            <a:xfrm>
              <a:off x="501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30" name="Oval 252"/>
            <p:cNvSpPr>
              <a:spLocks noChangeArrowheads="1"/>
            </p:cNvSpPr>
            <p:nvPr/>
          </p:nvSpPr>
          <p:spPr bwMode="auto">
            <a:xfrm>
              <a:off x="501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31" name="Oval 253"/>
            <p:cNvSpPr>
              <a:spLocks noChangeArrowheads="1"/>
            </p:cNvSpPr>
            <p:nvPr/>
          </p:nvSpPr>
          <p:spPr bwMode="auto">
            <a:xfrm>
              <a:off x="4837" y="465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32" name="Oval 254"/>
            <p:cNvSpPr>
              <a:spLocks noChangeArrowheads="1"/>
            </p:cNvSpPr>
            <p:nvPr/>
          </p:nvSpPr>
          <p:spPr bwMode="auto">
            <a:xfrm>
              <a:off x="555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33" name="Oval 255"/>
            <p:cNvSpPr>
              <a:spLocks noChangeArrowheads="1"/>
            </p:cNvSpPr>
            <p:nvPr/>
          </p:nvSpPr>
          <p:spPr bwMode="auto">
            <a:xfrm>
              <a:off x="591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34" name="Oval 256"/>
            <p:cNvSpPr>
              <a:spLocks noChangeArrowheads="1"/>
            </p:cNvSpPr>
            <p:nvPr/>
          </p:nvSpPr>
          <p:spPr bwMode="auto">
            <a:xfrm>
              <a:off x="483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35" name="Oval 257"/>
            <p:cNvSpPr>
              <a:spLocks noChangeArrowheads="1"/>
            </p:cNvSpPr>
            <p:nvPr/>
          </p:nvSpPr>
          <p:spPr bwMode="auto">
            <a:xfrm>
              <a:off x="5197" y="485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36" name="Oval 258"/>
            <p:cNvSpPr>
              <a:spLocks noChangeArrowheads="1"/>
            </p:cNvSpPr>
            <p:nvPr/>
          </p:nvSpPr>
          <p:spPr bwMode="auto">
            <a:xfrm>
              <a:off x="591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37" name="Oval 259"/>
            <p:cNvSpPr>
              <a:spLocks noChangeArrowheads="1"/>
            </p:cNvSpPr>
            <p:nvPr/>
          </p:nvSpPr>
          <p:spPr bwMode="auto">
            <a:xfrm>
              <a:off x="501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38" name="Oval 260"/>
            <p:cNvSpPr>
              <a:spLocks noChangeArrowheads="1"/>
            </p:cNvSpPr>
            <p:nvPr/>
          </p:nvSpPr>
          <p:spPr bwMode="auto">
            <a:xfrm>
              <a:off x="537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39" name="Oval 261"/>
            <p:cNvSpPr>
              <a:spLocks noChangeArrowheads="1"/>
            </p:cNvSpPr>
            <p:nvPr/>
          </p:nvSpPr>
          <p:spPr bwMode="auto">
            <a:xfrm>
              <a:off x="555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40" name="Oval 262"/>
            <p:cNvSpPr>
              <a:spLocks noChangeArrowheads="1"/>
            </p:cNvSpPr>
            <p:nvPr/>
          </p:nvSpPr>
          <p:spPr bwMode="auto">
            <a:xfrm>
              <a:off x="519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41" name="Oval 263"/>
            <p:cNvSpPr>
              <a:spLocks noChangeArrowheads="1"/>
            </p:cNvSpPr>
            <p:nvPr/>
          </p:nvSpPr>
          <p:spPr bwMode="auto">
            <a:xfrm>
              <a:off x="5017" y="367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42" name="Oval 264"/>
            <p:cNvSpPr>
              <a:spLocks noChangeArrowheads="1"/>
            </p:cNvSpPr>
            <p:nvPr/>
          </p:nvSpPr>
          <p:spPr bwMode="auto">
            <a:xfrm>
              <a:off x="357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43" name="Oval 265"/>
            <p:cNvSpPr>
              <a:spLocks noChangeArrowheads="1"/>
            </p:cNvSpPr>
            <p:nvPr/>
          </p:nvSpPr>
          <p:spPr bwMode="auto">
            <a:xfrm>
              <a:off x="393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44" name="Oval 266"/>
            <p:cNvSpPr>
              <a:spLocks noChangeArrowheads="1"/>
            </p:cNvSpPr>
            <p:nvPr/>
          </p:nvSpPr>
          <p:spPr bwMode="auto">
            <a:xfrm>
              <a:off x="429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45" name="Oval 267"/>
            <p:cNvSpPr>
              <a:spLocks noChangeArrowheads="1"/>
            </p:cNvSpPr>
            <p:nvPr/>
          </p:nvSpPr>
          <p:spPr bwMode="auto">
            <a:xfrm>
              <a:off x="447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46" name="Oval 268"/>
            <p:cNvSpPr>
              <a:spLocks noChangeArrowheads="1"/>
            </p:cNvSpPr>
            <p:nvPr/>
          </p:nvSpPr>
          <p:spPr bwMode="auto">
            <a:xfrm>
              <a:off x="447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47" name="Oval 269"/>
            <p:cNvSpPr>
              <a:spLocks noChangeArrowheads="1"/>
            </p:cNvSpPr>
            <p:nvPr/>
          </p:nvSpPr>
          <p:spPr bwMode="auto">
            <a:xfrm>
              <a:off x="465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48" name="Oval 270"/>
            <p:cNvSpPr>
              <a:spLocks noChangeArrowheads="1"/>
            </p:cNvSpPr>
            <p:nvPr/>
          </p:nvSpPr>
          <p:spPr bwMode="auto">
            <a:xfrm>
              <a:off x="465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49" name="Oval 271"/>
            <p:cNvSpPr>
              <a:spLocks noChangeArrowheads="1"/>
            </p:cNvSpPr>
            <p:nvPr/>
          </p:nvSpPr>
          <p:spPr bwMode="auto">
            <a:xfrm>
              <a:off x="447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50" name="Oval 272"/>
            <p:cNvSpPr>
              <a:spLocks noChangeArrowheads="1"/>
            </p:cNvSpPr>
            <p:nvPr/>
          </p:nvSpPr>
          <p:spPr bwMode="auto">
            <a:xfrm>
              <a:off x="447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51" name="Oval 273"/>
            <p:cNvSpPr>
              <a:spLocks noChangeArrowheads="1"/>
            </p:cNvSpPr>
            <p:nvPr/>
          </p:nvSpPr>
          <p:spPr bwMode="auto">
            <a:xfrm>
              <a:off x="429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52" name="Oval 274"/>
            <p:cNvSpPr>
              <a:spLocks noChangeArrowheads="1"/>
            </p:cNvSpPr>
            <p:nvPr/>
          </p:nvSpPr>
          <p:spPr bwMode="auto">
            <a:xfrm>
              <a:off x="429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53" name="Oval 275"/>
            <p:cNvSpPr>
              <a:spLocks noChangeArrowheads="1"/>
            </p:cNvSpPr>
            <p:nvPr/>
          </p:nvSpPr>
          <p:spPr bwMode="auto">
            <a:xfrm>
              <a:off x="411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54" name="Oval 276"/>
            <p:cNvSpPr>
              <a:spLocks noChangeArrowheads="1"/>
            </p:cNvSpPr>
            <p:nvPr/>
          </p:nvSpPr>
          <p:spPr bwMode="auto">
            <a:xfrm>
              <a:off x="411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55" name="Oval 277"/>
            <p:cNvSpPr>
              <a:spLocks noChangeArrowheads="1"/>
            </p:cNvSpPr>
            <p:nvPr/>
          </p:nvSpPr>
          <p:spPr bwMode="auto">
            <a:xfrm>
              <a:off x="393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56" name="Oval 278"/>
            <p:cNvSpPr>
              <a:spLocks noChangeArrowheads="1"/>
            </p:cNvSpPr>
            <p:nvPr/>
          </p:nvSpPr>
          <p:spPr bwMode="auto">
            <a:xfrm>
              <a:off x="393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57" name="Oval 279"/>
            <p:cNvSpPr>
              <a:spLocks noChangeArrowheads="1"/>
            </p:cNvSpPr>
            <p:nvPr/>
          </p:nvSpPr>
          <p:spPr bwMode="auto">
            <a:xfrm>
              <a:off x="375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58" name="Oval 280"/>
            <p:cNvSpPr>
              <a:spLocks noChangeArrowheads="1"/>
            </p:cNvSpPr>
            <p:nvPr/>
          </p:nvSpPr>
          <p:spPr bwMode="auto">
            <a:xfrm>
              <a:off x="411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59" name="Oval 281"/>
            <p:cNvSpPr>
              <a:spLocks noChangeArrowheads="1"/>
            </p:cNvSpPr>
            <p:nvPr/>
          </p:nvSpPr>
          <p:spPr bwMode="auto">
            <a:xfrm>
              <a:off x="375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60" name="Oval 282"/>
            <p:cNvSpPr>
              <a:spLocks noChangeArrowheads="1"/>
            </p:cNvSpPr>
            <p:nvPr/>
          </p:nvSpPr>
          <p:spPr bwMode="auto">
            <a:xfrm>
              <a:off x="375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61" name="Oval 283"/>
            <p:cNvSpPr>
              <a:spLocks noChangeArrowheads="1"/>
            </p:cNvSpPr>
            <p:nvPr/>
          </p:nvSpPr>
          <p:spPr bwMode="auto">
            <a:xfrm>
              <a:off x="357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62" name="Oval 284"/>
            <p:cNvSpPr>
              <a:spLocks noChangeArrowheads="1"/>
            </p:cNvSpPr>
            <p:nvPr/>
          </p:nvSpPr>
          <p:spPr bwMode="auto">
            <a:xfrm>
              <a:off x="429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63" name="Oval 285"/>
            <p:cNvSpPr>
              <a:spLocks noChangeArrowheads="1"/>
            </p:cNvSpPr>
            <p:nvPr/>
          </p:nvSpPr>
          <p:spPr bwMode="auto">
            <a:xfrm>
              <a:off x="465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64" name="Oval 286"/>
            <p:cNvSpPr>
              <a:spLocks noChangeArrowheads="1"/>
            </p:cNvSpPr>
            <p:nvPr/>
          </p:nvSpPr>
          <p:spPr bwMode="auto">
            <a:xfrm>
              <a:off x="357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65" name="Oval 287"/>
            <p:cNvSpPr>
              <a:spLocks noChangeArrowheads="1"/>
            </p:cNvSpPr>
            <p:nvPr/>
          </p:nvSpPr>
          <p:spPr bwMode="auto">
            <a:xfrm>
              <a:off x="393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66" name="Oval 288"/>
            <p:cNvSpPr>
              <a:spLocks noChangeArrowheads="1"/>
            </p:cNvSpPr>
            <p:nvPr/>
          </p:nvSpPr>
          <p:spPr bwMode="auto">
            <a:xfrm>
              <a:off x="357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67" name="Oval 289"/>
            <p:cNvSpPr>
              <a:spLocks noChangeArrowheads="1"/>
            </p:cNvSpPr>
            <p:nvPr/>
          </p:nvSpPr>
          <p:spPr bwMode="auto">
            <a:xfrm>
              <a:off x="357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68" name="Oval 290"/>
            <p:cNvSpPr>
              <a:spLocks noChangeArrowheads="1"/>
            </p:cNvSpPr>
            <p:nvPr/>
          </p:nvSpPr>
          <p:spPr bwMode="auto">
            <a:xfrm>
              <a:off x="393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69" name="Oval 291"/>
            <p:cNvSpPr>
              <a:spLocks noChangeArrowheads="1"/>
            </p:cNvSpPr>
            <p:nvPr/>
          </p:nvSpPr>
          <p:spPr bwMode="auto">
            <a:xfrm>
              <a:off x="429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70" name="Oval 292"/>
            <p:cNvSpPr>
              <a:spLocks noChangeArrowheads="1"/>
            </p:cNvSpPr>
            <p:nvPr/>
          </p:nvSpPr>
          <p:spPr bwMode="auto">
            <a:xfrm>
              <a:off x="447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71" name="Oval 293"/>
            <p:cNvSpPr>
              <a:spLocks noChangeArrowheads="1"/>
            </p:cNvSpPr>
            <p:nvPr/>
          </p:nvSpPr>
          <p:spPr bwMode="auto">
            <a:xfrm>
              <a:off x="447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72" name="Oval 294"/>
            <p:cNvSpPr>
              <a:spLocks noChangeArrowheads="1"/>
            </p:cNvSpPr>
            <p:nvPr/>
          </p:nvSpPr>
          <p:spPr bwMode="auto">
            <a:xfrm>
              <a:off x="465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73" name="Oval 295"/>
            <p:cNvSpPr>
              <a:spLocks noChangeArrowheads="1"/>
            </p:cNvSpPr>
            <p:nvPr/>
          </p:nvSpPr>
          <p:spPr bwMode="auto">
            <a:xfrm>
              <a:off x="465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74" name="Oval 296"/>
            <p:cNvSpPr>
              <a:spLocks noChangeArrowheads="1"/>
            </p:cNvSpPr>
            <p:nvPr/>
          </p:nvSpPr>
          <p:spPr bwMode="auto">
            <a:xfrm>
              <a:off x="447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75" name="Oval 297"/>
            <p:cNvSpPr>
              <a:spLocks noChangeArrowheads="1"/>
            </p:cNvSpPr>
            <p:nvPr/>
          </p:nvSpPr>
          <p:spPr bwMode="auto">
            <a:xfrm>
              <a:off x="447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76" name="Oval 298"/>
            <p:cNvSpPr>
              <a:spLocks noChangeArrowheads="1"/>
            </p:cNvSpPr>
            <p:nvPr/>
          </p:nvSpPr>
          <p:spPr bwMode="auto">
            <a:xfrm>
              <a:off x="429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77" name="Oval 299"/>
            <p:cNvSpPr>
              <a:spLocks noChangeArrowheads="1"/>
            </p:cNvSpPr>
            <p:nvPr/>
          </p:nvSpPr>
          <p:spPr bwMode="auto">
            <a:xfrm>
              <a:off x="429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78" name="Oval 300"/>
            <p:cNvSpPr>
              <a:spLocks noChangeArrowheads="1"/>
            </p:cNvSpPr>
            <p:nvPr/>
          </p:nvSpPr>
          <p:spPr bwMode="auto">
            <a:xfrm>
              <a:off x="411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79" name="Oval 301"/>
            <p:cNvSpPr>
              <a:spLocks noChangeArrowheads="1"/>
            </p:cNvSpPr>
            <p:nvPr/>
          </p:nvSpPr>
          <p:spPr bwMode="auto">
            <a:xfrm>
              <a:off x="411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80" name="Oval 302"/>
            <p:cNvSpPr>
              <a:spLocks noChangeArrowheads="1"/>
            </p:cNvSpPr>
            <p:nvPr/>
          </p:nvSpPr>
          <p:spPr bwMode="auto">
            <a:xfrm>
              <a:off x="393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81" name="Oval 303"/>
            <p:cNvSpPr>
              <a:spLocks noChangeArrowheads="1"/>
            </p:cNvSpPr>
            <p:nvPr/>
          </p:nvSpPr>
          <p:spPr bwMode="auto">
            <a:xfrm>
              <a:off x="393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82" name="Oval 304"/>
            <p:cNvSpPr>
              <a:spLocks noChangeArrowheads="1"/>
            </p:cNvSpPr>
            <p:nvPr/>
          </p:nvSpPr>
          <p:spPr bwMode="auto">
            <a:xfrm>
              <a:off x="375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83" name="Oval 305"/>
            <p:cNvSpPr>
              <a:spLocks noChangeArrowheads="1"/>
            </p:cNvSpPr>
            <p:nvPr/>
          </p:nvSpPr>
          <p:spPr bwMode="auto">
            <a:xfrm>
              <a:off x="411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84" name="Oval 306"/>
            <p:cNvSpPr>
              <a:spLocks noChangeArrowheads="1"/>
            </p:cNvSpPr>
            <p:nvPr/>
          </p:nvSpPr>
          <p:spPr bwMode="auto">
            <a:xfrm>
              <a:off x="375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85" name="Oval 307"/>
            <p:cNvSpPr>
              <a:spLocks noChangeArrowheads="1"/>
            </p:cNvSpPr>
            <p:nvPr/>
          </p:nvSpPr>
          <p:spPr bwMode="auto">
            <a:xfrm>
              <a:off x="375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86" name="Oval 308"/>
            <p:cNvSpPr>
              <a:spLocks noChangeArrowheads="1"/>
            </p:cNvSpPr>
            <p:nvPr/>
          </p:nvSpPr>
          <p:spPr bwMode="auto">
            <a:xfrm>
              <a:off x="357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87" name="Oval 309"/>
            <p:cNvSpPr>
              <a:spLocks noChangeArrowheads="1"/>
            </p:cNvSpPr>
            <p:nvPr/>
          </p:nvSpPr>
          <p:spPr bwMode="auto">
            <a:xfrm>
              <a:off x="429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88" name="Oval 310"/>
            <p:cNvSpPr>
              <a:spLocks noChangeArrowheads="1"/>
            </p:cNvSpPr>
            <p:nvPr/>
          </p:nvSpPr>
          <p:spPr bwMode="auto">
            <a:xfrm>
              <a:off x="465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89" name="Oval 311"/>
            <p:cNvSpPr>
              <a:spLocks noChangeArrowheads="1"/>
            </p:cNvSpPr>
            <p:nvPr/>
          </p:nvSpPr>
          <p:spPr bwMode="auto">
            <a:xfrm>
              <a:off x="357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90" name="Oval 312"/>
            <p:cNvSpPr>
              <a:spLocks noChangeArrowheads="1"/>
            </p:cNvSpPr>
            <p:nvPr/>
          </p:nvSpPr>
          <p:spPr bwMode="auto">
            <a:xfrm>
              <a:off x="393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91" name="Oval 313"/>
            <p:cNvSpPr>
              <a:spLocks noChangeArrowheads="1"/>
            </p:cNvSpPr>
            <p:nvPr/>
          </p:nvSpPr>
          <p:spPr bwMode="auto">
            <a:xfrm>
              <a:off x="447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92" name="Oval 314"/>
            <p:cNvSpPr>
              <a:spLocks noChangeArrowheads="1"/>
            </p:cNvSpPr>
            <p:nvPr/>
          </p:nvSpPr>
          <p:spPr bwMode="auto">
            <a:xfrm>
              <a:off x="357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93" name="Oval 315"/>
            <p:cNvSpPr>
              <a:spLocks noChangeArrowheads="1"/>
            </p:cNvSpPr>
            <p:nvPr/>
          </p:nvSpPr>
          <p:spPr bwMode="auto">
            <a:xfrm>
              <a:off x="393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94" name="Oval 316"/>
            <p:cNvSpPr>
              <a:spLocks noChangeArrowheads="1"/>
            </p:cNvSpPr>
            <p:nvPr/>
          </p:nvSpPr>
          <p:spPr bwMode="auto">
            <a:xfrm>
              <a:off x="429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95" name="Oval 317"/>
            <p:cNvSpPr>
              <a:spLocks noChangeArrowheads="1"/>
            </p:cNvSpPr>
            <p:nvPr/>
          </p:nvSpPr>
          <p:spPr bwMode="auto">
            <a:xfrm>
              <a:off x="447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96" name="Oval 318"/>
            <p:cNvSpPr>
              <a:spLocks noChangeArrowheads="1"/>
            </p:cNvSpPr>
            <p:nvPr/>
          </p:nvSpPr>
          <p:spPr bwMode="auto">
            <a:xfrm>
              <a:off x="447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97" name="Oval 319"/>
            <p:cNvSpPr>
              <a:spLocks noChangeArrowheads="1"/>
            </p:cNvSpPr>
            <p:nvPr/>
          </p:nvSpPr>
          <p:spPr bwMode="auto">
            <a:xfrm>
              <a:off x="465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98" name="Oval 320"/>
            <p:cNvSpPr>
              <a:spLocks noChangeArrowheads="1"/>
            </p:cNvSpPr>
            <p:nvPr/>
          </p:nvSpPr>
          <p:spPr bwMode="auto">
            <a:xfrm>
              <a:off x="465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799" name="Oval 321"/>
            <p:cNvSpPr>
              <a:spLocks noChangeArrowheads="1"/>
            </p:cNvSpPr>
            <p:nvPr/>
          </p:nvSpPr>
          <p:spPr bwMode="auto">
            <a:xfrm>
              <a:off x="447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00" name="Oval 322"/>
            <p:cNvSpPr>
              <a:spLocks noChangeArrowheads="1"/>
            </p:cNvSpPr>
            <p:nvPr/>
          </p:nvSpPr>
          <p:spPr bwMode="auto">
            <a:xfrm>
              <a:off x="447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01" name="Oval 323"/>
            <p:cNvSpPr>
              <a:spLocks noChangeArrowheads="1"/>
            </p:cNvSpPr>
            <p:nvPr/>
          </p:nvSpPr>
          <p:spPr bwMode="auto">
            <a:xfrm>
              <a:off x="429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02" name="Oval 324"/>
            <p:cNvSpPr>
              <a:spLocks noChangeArrowheads="1"/>
            </p:cNvSpPr>
            <p:nvPr/>
          </p:nvSpPr>
          <p:spPr bwMode="auto">
            <a:xfrm>
              <a:off x="429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03" name="Oval 325"/>
            <p:cNvSpPr>
              <a:spLocks noChangeArrowheads="1"/>
            </p:cNvSpPr>
            <p:nvPr/>
          </p:nvSpPr>
          <p:spPr bwMode="auto">
            <a:xfrm>
              <a:off x="411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04" name="Oval 326"/>
            <p:cNvSpPr>
              <a:spLocks noChangeArrowheads="1"/>
            </p:cNvSpPr>
            <p:nvPr/>
          </p:nvSpPr>
          <p:spPr bwMode="auto">
            <a:xfrm>
              <a:off x="411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05" name="Oval 327"/>
            <p:cNvSpPr>
              <a:spLocks noChangeArrowheads="1"/>
            </p:cNvSpPr>
            <p:nvPr/>
          </p:nvSpPr>
          <p:spPr bwMode="auto">
            <a:xfrm>
              <a:off x="393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06" name="Oval 328"/>
            <p:cNvSpPr>
              <a:spLocks noChangeArrowheads="1"/>
            </p:cNvSpPr>
            <p:nvPr/>
          </p:nvSpPr>
          <p:spPr bwMode="auto">
            <a:xfrm>
              <a:off x="393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07" name="Oval 329"/>
            <p:cNvSpPr>
              <a:spLocks noChangeArrowheads="1"/>
            </p:cNvSpPr>
            <p:nvPr/>
          </p:nvSpPr>
          <p:spPr bwMode="auto">
            <a:xfrm>
              <a:off x="375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08" name="Oval 330"/>
            <p:cNvSpPr>
              <a:spLocks noChangeArrowheads="1"/>
            </p:cNvSpPr>
            <p:nvPr/>
          </p:nvSpPr>
          <p:spPr bwMode="auto">
            <a:xfrm>
              <a:off x="411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09" name="Oval 331"/>
            <p:cNvSpPr>
              <a:spLocks noChangeArrowheads="1"/>
            </p:cNvSpPr>
            <p:nvPr/>
          </p:nvSpPr>
          <p:spPr bwMode="auto">
            <a:xfrm>
              <a:off x="375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10" name="Oval 332"/>
            <p:cNvSpPr>
              <a:spLocks noChangeArrowheads="1"/>
            </p:cNvSpPr>
            <p:nvPr/>
          </p:nvSpPr>
          <p:spPr bwMode="auto">
            <a:xfrm>
              <a:off x="375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11" name="Oval 333"/>
            <p:cNvSpPr>
              <a:spLocks noChangeArrowheads="1"/>
            </p:cNvSpPr>
            <p:nvPr/>
          </p:nvSpPr>
          <p:spPr bwMode="auto">
            <a:xfrm>
              <a:off x="357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12" name="Oval 334"/>
            <p:cNvSpPr>
              <a:spLocks noChangeArrowheads="1"/>
            </p:cNvSpPr>
            <p:nvPr/>
          </p:nvSpPr>
          <p:spPr bwMode="auto">
            <a:xfrm>
              <a:off x="429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13" name="Oval 335"/>
            <p:cNvSpPr>
              <a:spLocks noChangeArrowheads="1"/>
            </p:cNvSpPr>
            <p:nvPr/>
          </p:nvSpPr>
          <p:spPr bwMode="auto">
            <a:xfrm>
              <a:off x="465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14" name="Oval 336"/>
            <p:cNvSpPr>
              <a:spLocks noChangeArrowheads="1"/>
            </p:cNvSpPr>
            <p:nvPr/>
          </p:nvSpPr>
          <p:spPr bwMode="auto">
            <a:xfrm>
              <a:off x="357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15" name="Oval 337"/>
            <p:cNvSpPr>
              <a:spLocks noChangeArrowheads="1"/>
            </p:cNvSpPr>
            <p:nvPr/>
          </p:nvSpPr>
          <p:spPr bwMode="auto">
            <a:xfrm>
              <a:off x="393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16" name="Oval 338"/>
            <p:cNvSpPr>
              <a:spLocks noChangeArrowheads="1"/>
            </p:cNvSpPr>
            <p:nvPr/>
          </p:nvSpPr>
          <p:spPr bwMode="auto">
            <a:xfrm>
              <a:off x="465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17" name="Oval 339"/>
            <p:cNvSpPr>
              <a:spLocks noChangeArrowheads="1"/>
            </p:cNvSpPr>
            <p:nvPr/>
          </p:nvSpPr>
          <p:spPr bwMode="auto">
            <a:xfrm>
              <a:off x="375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18" name="Oval 340"/>
            <p:cNvSpPr>
              <a:spLocks noChangeArrowheads="1"/>
            </p:cNvSpPr>
            <p:nvPr/>
          </p:nvSpPr>
          <p:spPr bwMode="auto">
            <a:xfrm>
              <a:off x="411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19" name="Oval 341"/>
            <p:cNvSpPr>
              <a:spLocks noChangeArrowheads="1"/>
            </p:cNvSpPr>
            <p:nvPr/>
          </p:nvSpPr>
          <p:spPr bwMode="auto">
            <a:xfrm>
              <a:off x="429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20" name="Oval 342"/>
            <p:cNvSpPr>
              <a:spLocks noChangeArrowheads="1"/>
            </p:cNvSpPr>
            <p:nvPr/>
          </p:nvSpPr>
          <p:spPr bwMode="auto">
            <a:xfrm>
              <a:off x="393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21" name="Oval 343"/>
            <p:cNvSpPr>
              <a:spLocks noChangeArrowheads="1"/>
            </p:cNvSpPr>
            <p:nvPr/>
          </p:nvSpPr>
          <p:spPr bwMode="auto">
            <a:xfrm>
              <a:off x="375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22" name="Oval 344"/>
            <p:cNvSpPr>
              <a:spLocks noChangeArrowheads="1"/>
            </p:cNvSpPr>
            <p:nvPr/>
          </p:nvSpPr>
          <p:spPr bwMode="auto">
            <a:xfrm>
              <a:off x="483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23" name="Oval 345"/>
            <p:cNvSpPr>
              <a:spLocks noChangeArrowheads="1"/>
            </p:cNvSpPr>
            <p:nvPr/>
          </p:nvSpPr>
          <p:spPr bwMode="auto">
            <a:xfrm>
              <a:off x="519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24" name="Oval 346"/>
            <p:cNvSpPr>
              <a:spLocks noChangeArrowheads="1"/>
            </p:cNvSpPr>
            <p:nvPr/>
          </p:nvSpPr>
          <p:spPr bwMode="auto">
            <a:xfrm>
              <a:off x="555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25" name="Oval 347"/>
            <p:cNvSpPr>
              <a:spLocks noChangeArrowheads="1"/>
            </p:cNvSpPr>
            <p:nvPr/>
          </p:nvSpPr>
          <p:spPr bwMode="auto">
            <a:xfrm>
              <a:off x="573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26" name="Oval 348"/>
            <p:cNvSpPr>
              <a:spLocks noChangeArrowheads="1"/>
            </p:cNvSpPr>
            <p:nvPr/>
          </p:nvSpPr>
          <p:spPr bwMode="auto">
            <a:xfrm>
              <a:off x="573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27" name="Oval 349"/>
            <p:cNvSpPr>
              <a:spLocks noChangeArrowheads="1"/>
            </p:cNvSpPr>
            <p:nvPr/>
          </p:nvSpPr>
          <p:spPr bwMode="auto">
            <a:xfrm>
              <a:off x="591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28" name="Oval 350"/>
            <p:cNvSpPr>
              <a:spLocks noChangeArrowheads="1"/>
            </p:cNvSpPr>
            <p:nvPr/>
          </p:nvSpPr>
          <p:spPr bwMode="auto">
            <a:xfrm>
              <a:off x="591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29" name="Oval 351"/>
            <p:cNvSpPr>
              <a:spLocks noChangeArrowheads="1"/>
            </p:cNvSpPr>
            <p:nvPr/>
          </p:nvSpPr>
          <p:spPr bwMode="auto">
            <a:xfrm>
              <a:off x="573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30" name="Oval 352"/>
            <p:cNvSpPr>
              <a:spLocks noChangeArrowheads="1"/>
            </p:cNvSpPr>
            <p:nvPr/>
          </p:nvSpPr>
          <p:spPr bwMode="auto">
            <a:xfrm>
              <a:off x="573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31" name="Oval 353"/>
            <p:cNvSpPr>
              <a:spLocks noChangeArrowheads="1"/>
            </p:cNvSpPr>
            <p:nvPr/>
          </p:nvSpPr>
          <p:spPr bwMode="auto">
            <a:xfrm>
              <a:off x="555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32" name="Oval 354"/>
            <p:cNvSpPr>
              <a:spLocks noChangeArrowheads="1"/>
            </p:cNvSpPr>
            <p:nvPr/>
          </p:nvSpPr>
          <p:spPr bwMode="auto">
            <a:xfrm>
              <a:off x="555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33" name="Oval 355"/>
            <p:cNvSpPr>
              <a:spLocks noChangeArrowheads="1"/>
            </p:cNvSpPr>
            <p:nvPr/>
          </p:nvSpPr>
          <p:spPr bwMode="auto">
            <a:xfrm>
              <a:off x="537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34" name="Oval 356"/>
            <p:cNvSpPr>
              <a:spLocks noChangeArrowheads="1"/>
            </p:cNvSpPr>
            <p:nvPr/>
          </p:nvSpPr>
          <p:spPr bwMode="auto">
            <a:xfrm>
              <a:off x="537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35" name="Oval 357"/>
            <p:cNvSpPr>
              <a:spLocks noChangeArrowheads="1"/>
            </p:cNvSpPr>
            <p:nvPr/>
          </p:nvSpPr>
          <p:spPr bwMode="auto">
            <a:xfrm>
              <a:off x="519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36" name="Oval 358"/>
            <p:cNvSpPr>
              <a:spLocks noChangeArrowheads="1"/>
            </p:cNvSpPr>
            <p:nvPr/>
          </p:nvSpPr>
          <p:spPr bwMode="auto">
            <a:xfrm>
              <a:off x="519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37" name="Oval 359"/>
            <p:cNvSpPr>
              <a:spLocks noChangeArrowheads="1"/>
            </p:cNvSpPr>
            <p:nvPr/>
          </p:nvSpPr>
          <p:spPr bwMode="auto">
            <a:xfrm>
              <a:off x="5017" y="505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38" name="Oval 360"/>
            <p:cNvSpPr>
              <a:spLocks noChangeArrowheads="1"/>
            </p:cNvSpPr>
            <p:nvPr/>
          </p:nvSpPr>
          <p:spPr bwMode="auto">
            <a:xfrm>
              <a:off x="537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39" name="Oval 361"/>
            <p:cNvSpPr>
              <a:spLocks noChangeArrowheads="1"/>
            </p:cNvSpPr>
            <p:nvPr/>
          </p:nvSpPr>
          <p:spPr bwMode="auto">
            <a:xfrm>
              <a:off x="501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40" name="Oval 362"/>
            <p:cNvSpPr>
              <a:spLocks noChangeArrowheads="1"/>
            </p:cNvSpPr>
            <p:nvPr/>
          </p:nvSpPr>
          <p:spPr bwMode="auto">
            <a:xfrm>
              <a:off x="501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41" name="Oval 363"/>
            <p:cNvSpPr>
              <a:spLocks noChangeArrowheads="1"/>
            </p:cNvSpPr>
            <p:nvPr/>
          </p:nvSpPr>
          <p:spPr bwMode="auto">
            <a:xfrm>
              <a:off x="4837" y="524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42" name="Oval 364"/>
            <p:cNvSpPr>
              <a:spLocks noChangeArrowheads="1"/>
            </p:cNvSpPr>
            <p:nvPr/>
          </p:nvSpPr>
          <p:spPr bwMode="auto">
            <a:xfrm>
              <a:off x="555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43" name="Oval 365"/>
            <p:cNvSpPr>
              <a:spLocks noChangeArrowheads="1"/>
            </p:cNvSpPr>
            <p:nvPr/>
          </p:nvSpPr>
          <p:spPr bwMode="auto">
            <a:xfrm>
              <a:off x="591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44" name="Oval 366"/>
            <p:cNvSpPr>
              <a:spLocks noChangeArrowheads="1"/>
            </p:cNvSpPr>
            <p:nvPr/>
          </p:nvSpPr>
          <p:spPr bwMode="auto">
            <a:xfrm>
              <a:off x="483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45" name="Oval 367"/>
            <p:cNvSpPr>
              <a:spLocks noChangeArrowheads="1"/>
            </p:cNvSpPr>
            <p:nvPr/>
          </p:nvSpPr>
          <p:spPr bwMode="auto">
            <a:xfrm>
              <a:off x="5197" y="544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46" name="Oval 368"/>
            <p:cNvSpPr>
              <a:spLocks noChangeArrowheads="1"/>
            </p:cNvSpPr>
            <p:nvPr/>
          </p:nvSpPr>
          <p:spPr bwMode="auto">
            <a:xfrm>
              <a:off x="483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47" name="Oval 369"/>
            <p:cNvSpPr>
              <a:spLocks noChangeArrowheads="1"/>
            </p:cNvSpPr>
            <p:nvPr/>
          </p:nvSpPr>
          <p:spPr bwMode="auto">
            <a:xfrm>
              <a:off x="483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48" name="Oval 370"/>
            <p:cNvSpPr>
              <a:spLocks noChangeArrowheads="1"/>
            </p:cNvSpPr>
            <p:nvPr/>
          </p:nvSpPr>
          <p:spPr bwMode="auto">
            <a:xfrm>
              <a:off x="519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49" name="Oval 371"/>
            <p:cNvSpPr>
              <a:spLocks noChangeArrowheads="1"/>
            </p:cNvSpPr>
            <p:nvPr/>
          </p:nvSpPr>
          <p:spPr bwMode="auto">
            <a:xfrm>
              <a:off x="555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50" name="Oval 372"/>
            <p:cNvSpPr>
              <a:spLocks noChangeArrowheads="1"/>
            </p:cNvSpPr>
            <p:nvPr/>
          </p:nvSpPr>
          <p:spPr bwMode="auto">
            <a:xfrm>
              <a:off x="573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51" name="Oval 373"/>
            <p:cNvSpPr>
              <a:spLocks noChangeArrowheads="1"/>
            </p:cNvSpPr>
            <p:nvPr/>
          </p:nvSpPr>
          <p:spPr bwMode="auto">
            <a:xfrm>
              <a:off x="573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52" name="Oval 374"/>
            <p:cNvSpPr>
              <a:spLocks noChangeArrowheads="1"/>
            </p:cNvSpPr>
            <p:nvPr/>
          </p:nvSpPr>
          <p:spPr bwMode="auto">
            <a:xfrm>
              <a:off x="591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53" name="Oval 375"/>
            <p:cNvSpPr>
              <a:spLocks noChangeArrowheads="1"/>
            </p:cNvSpPr>
            <p:nvPr/>
          </p:nvSpPr>
          <p:spPr bwMode="auto">
            <a:xfrm>
              <a:off x="591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54" name="Oval 376"/>
            <p:cNvSpPr>
              <a:spLocks noChangeArrowheads="1"/>
            </p:cNvSpPr>
            <p:nvPr/>
          </p:nvSpPr>
          <p:spPr bwMode="auto">
            <a:xfrm>
              <a:off x="573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55" name="Oval 377"/>
            <p:cNvSpPr>
              <a:spLocks noChangeArrowheads="1"/>
            </p:cNvSpPr>
            <p:nvPr/>
          </p:nvSpPr>
          <p:spPr bwMode="auto">
            <a:xfrm>
              <a:off x="573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56" name="Oval 378"/>
            <p:cNvSpPr>
              <a:spLocks noChangeArrowheads="1"/>
            </p:cNvSpPr>
            <p:nvPr/>
          </p:nvSpPr>
          <p:spPr bwMode="auto">
            <a:xfrm>
              <a:off x="555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57" name="Oval 379"/>
            <p:cNvSpPr>
              <a:spLocks noChangeArrowheads="1"/>
            </p:cNvSpPr>
            <p:nvPr/>
          </p:nvSpPr>
          <p:spPr bwMode="auto">
            <a:xfrm>
              <a:off x="555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58" name="Oval 380"/>
            <p:cNvSpPr>
              <a:spLocks noChangeArrowheads="1"/>
            </p:cNvSpPr>
            <p:nvPr/>
          </p:nvSpPr>
          <p:spPr bwMode="auto">
            <a:xfrm>
              <a:off x="537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59" name="Oval 381"/>
            <p:cNvSpPr>
              <a:spLocks noChangeArrowheads="1"/>
            </p:cNvSpPr>
            <p:nvPr/>
          </p:nvSpPr>
          <p:spPr bwMode="auto">
            <a:xfrm>
              <a:off x="537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60" name="Oval 382"/>
            <p:cNvSpPr>
              <a:spLocks noChangeArrowheads="1"/>
            </p:cNvSpPr>
            <p:nvPr/>
          </p:nvSpPr>
          <p:spPr bwMode="auto">
            <a:xfrm>
              <a:off x="519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61" name="Oval 383"/>
            <p:cNvSpPr>
              <a:spLocks noChangeArrowheads="1"/>
            </p:cNvSpPr>
            <p:nvPr/>
          </p:nvSpPr>
          <p:spPr bwMode="auto">
            <a:xfrm>
              <a:off x="519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62" name="Oval 384"/>
            <p:cNvSpPr>
              <a:spLocks noChangeArrowheads="1"/>
            </p:cNvSpPr>
            <p:nvPr/>
          </p:nvSpPr>
          <p:spPr bwMode="auto">
            <a:xfrm>
              <a:off x="5017" y="5838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63" name="Oval 385"/>
            <p:cNvSpPr>
              <a:spLocks noChangeArrowheads="1"/>
            </p:cNvSpPr>
            <p:nvPr/>
          </p:nvSpPr>
          <p:spPr bwMode="auto">
            <a:xfrm>
              <a:off x="537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64" name="Oval 386"/>
            <p:cNvSpPr>
              <a:spLocks noChangeArrowheads="1"/>
            </p:cNvSpPr>
            <p:nvPr/>
          </p:nvSpPr>
          <p:spPr bwMode="auto">
            <a:xfrm>
              <a:off x="501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65" name="Oval 387"/>
            <p:cNvSpPr>
              <a:spLocks noChangeArrowheads="1"/>
            </p:cNvSpPr>
            <p:nvPr/>
          </p:nvSpPr>
          <p:spPr bwMode="auto">
            <a:xfrm>
              <a:off x="501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66" name="Oval 388"/>
            <p:cNvSpPr>
              <a:spLocks noChangeArrowheads="1"/>
            </p:cNvSpPr>
            <p:nvPr/>
          </p:nvSpPr>
          <p:spPr bwMode="auto">
            <a:xfrm>
              <a:off x="4837" y="6035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67" name="Oval 389"/>
            <p:cNvSpPr>
              <a:spLocks noChangeArrowheads="1"/>
            </p:cNvSpPr>
            <p:nvPr/>
          </p:nvSpPr>
          <p:spPr bwMode="auto">
            <a:xfrm>
              <a:off x="555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68" name="Oval 390"/>
            <p:cNvSpPr>
              <a:spLocks noChangeArrowheads="1"/>
            </p:cNvSpPr>
            <p:nvPr/>
          </p:nvSpPr>
          <p:spPr bwMode="auto">
            <a:xfrm>
              <a:off x="591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69" name="Oval 391"/>
            <p:cNvSpPr>
              <a:spLocks noChangeArrowheads="1"/>
            </p:cNvSpPr>
            <p:nvPr/>
          </p:nvSpPr>
          <p:spPr bwMode="auto">
            <a:xfrm>
              <a:off x="483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70" name="Oval 392"/>
            <p:cNvSpPr>
              <a:spLocks noChangeArrowheads="1"/>
            </p:cNvSpPr>
            <p:nvPr/>
          </p:nvSpPr>
          <p:spPr bwMode="auto">
            <a:xfrm>
              <a:off x="5197" y="6232"/>
              <a:ext cx="180" cy="198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71" name="Oval 393"/>
            <p:cNvSpPr>
              <a:spLocks noChangeArrowheads="1"/>
            </p:cNvSpPr>
            <p:nvPr/>
          </p:nvSpPr>
          <p:spPr bwMode="auto">
            <a:xfrm>
              <a:off x="573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72" name="Oval 394"/>
            <p:cNvSpPr>
              <a:spLocks noChangeArrowheads="1"/>
            </p:cNvSpPr>
            <p:nvPr/>
          </p:nvSpPr>
          <p:spPr bwMode="auto">
            <a:xfrm>
              <a:off x="483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73" name="Oval 395"/>
            <p:cNvSpPr>
              <a:spLocks noChangeArrowheads="1"/>
            </p:cNvSpPr>
            <p:nvPr/>
          </p:nvSpPr>
          <p:spPr bwMode="auto">
            <a:xfrm>
              <a:off x="519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74" name="Oval 396"/>
            <p:cNvSpPr>
              <a:spLocks noChangeArrowheads="1"/>
            </p:cNvSpPr>
            <p:nvPr/>
          </p:nvSpPr>
          <p:spPr bwMode="auto">
            <a:xfrm>
              <a:off x="555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75" name="Oval 397"/>
            <p:cNvSpPr>
              <a:spLocks noChangeArrowheads="1"/>
            </p:cNvSpPr>
            <p:nvPr/>
          </p:nvSpPr>
          <p:spPr bwMode="auto">
            <a:xfrm>
              <a:off x="573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76" name="Oval 398"/>
            <p:cNvSpPr>
              <a:spLocks noChangeArrowheads="1"/>
            </p:cNvSpPr>
            <p:nvPr/>
          </p:nvSpPr>
          <p:spPr bwMode="auto">
            <a:xfrm>
              <a:off x="573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77" name="Oval 399"/>
            <p:cNvSpPr>
              <a:spLocks noChangeArrowheads="1"/>
            </p:cNvSpPr>
            <p:nvPr/>
          </p:nvSpPr>
          <p:spPr bwMode="auto">
            <a:xfrm>
              <a:off x="591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78" name="Oval 400"/>
            <p:cNvSpPr>
              <a:spLocks noChangeArrowheads="1"/>
            </p:cNvSpPr>
            <p:nvPr/>
          </p:nvSpPr>
          <p:spPr bwMode="auto">
            <a:xfrm>
              <a:off x="591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79" name="Oval 401"/>
            <p:cNvSpPr>
              <a:spLocks noChangeArrowheads="1"/>
            </p:cNvSpPr>
            <p:nvPr/>
          </p:nvSpPr>
          <p:spPr bwMode="auto">
            <a:xfrm>
              <a:off x="573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80" name="Oval 402"/>
            <p:cNvSpPr>
              <a:spLocks noChangeArrowheads="1"/>
            </p:cNvSpPr>
            <p:nvPr/>
          </p:nvSpPr>
          <p:spPr bwMode="auto">
            <a:xfrm>
              <a:off x="573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81" name="Oval 403"/>
            <p:cNvSpPr>
              <a:spLocks noChangeArrowheads="1"/>
            </p:cNvSpPr>
            <p:nvPr/>
          </p:nvSpPr>
          <p:spPr bwMode="auto">
            <a:xfrm>
              <a:off x="555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82" name="Oval 404"/>
            <p:cNvSpPr>
              <a:spLocks noChangeArrowheads="1"/>
            </p:cNvSpPr>
            <p:nvPr/>
          </p:nvSpPr>
          <p:spPr bwMode="auto">
            <a:xfrm>
              <a:off x="555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83" name="Oval 405"/>
            <p:cNvSpPr>
              <a:spLocks noChangeArrowheads="1"/>
            </p:cNvSpPr>
            <p:nvPr/>
          </p:nvSpPr>
          <p:spPr bwMode="auto">
            <a:xfrm>
              <a:off x="537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84" name="Oval 406"/>
            <p:cNvSpPr>
              <a:spLocks noChangeArrowheads="1"/>
            </p:cNvSpPr>
            <p:nvPr/>
          </p:nvSpPr>
          <p:spPr bwMode="auto">
            <a:xfrm>
              <a:off x="537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85" name="Oval 407"/>
            <p:cNvSpPr>
              <a:spLocks noChangeArrowheads="1"/>
            </p:cNvSpPr>
            <p:nvPr/>
          </p:nvSpPr>
          <p:spPr bwMode="auto">
            <a:xfrm>
              <a:off x="519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86" name="Oval 408"/>
            <p:cNvSpPr>
              <a:spLocks noChangeArrowheads="1"/>
            </p:cNvSpPr>
            <p:nvPr/>
          </p:nvSpPr>
          <p:spPr bwMode="auto">
            <a:xfrm>
              <a:off x="519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87" name="Oval 409"/>
            <p:cNvSpPr>
              <a:spLocks noChangeArrowheads="1"/>
            </p:cNvSpPr>
            <p:nvPr/>
          </p:nvSpPr>
          <p:spPr bwMode="auto">
            <a:xfrm>
              <a:off x="5017" y="6430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88" name="Oval 410"/>
            <p:cNvSpPr>
              <a:spLocks noChangeArrowheads="1"/>
            </p:cNvSpPr>
            <p:nvPr/>
          </p:nvSpPr>
          <p:spPr bwMode="auto">
            <a:xfrm>
              <a:off x="537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89" name="Oval 411"/>
            <p:cNvSpPr>
              <a:spLocks noChangeArrowheads="1"/>
            </p:cNvSpPr>
            <p:nvPr/>
          </p:nvSpPr>
          <p:spPr bwMode="auto">
            <a:xfrm>
              <a:off x="501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90" name="Oval 412"/>
            <p:cNvSpPr>
              <a:spLocks noChangeArrowheads="1"/>
            </p:cNvSpPr>
            <p:nvPr/>
          </p:nvSpPr>
          <p:spPr bwMode="auto">
            <a:xfrm>
              <a:off x="501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91" name="Oval 413"/>
            <p:cNvSpPr>
              <a:spLocks noChangeArrowheads="1"/>
            </p:cNvSpPr>
            <p:nvPr/>
          </p:nvSpPr>
          <p:spPr bwMode="auto">
            <a:xfrm>
              <a:off x="4837" y="6627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92" name="Oval 414"/>
            <p:cNvSpPr>
              <a:spLocks noChangeArrowheads="1"/>
            </p:cNvSpPr>
            <p:nvPr/>
          </p:nvSpPr>
          <p:spPr bwMode="auto">
            <a:xfrm>
              <a:off x="555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93" name="Oval 415"/>
            <p:cNvSpPr>
              <a:spLocks noChangeArrowheads="1"/>
            </p:cNvSpPr>
            <p:nvPr/>
          </p:nvSpPr>
          <p:spPr bwMode="auto">
            <a:xfrm>
              <a:off x="591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94" name="Oval 416"/>
            <p:cNvSpPr>
              <a:spLocks noChangeArrowheads="1"/>
            </p:cNvSpPr>
            <p:nvPr/>
          </p:nvSpPr>
          <p:spPr bwMode="auto">
            <a:xfrm>
              <a:off x="483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95" name="Oval 417"/>
            <p:cNvSpPr>
              <a:spLocks noChangeArrowheads="1"/>
            </p:cNvSpPr>
            <p:nvPr/>
          </p:nvSpPr>
          <p:spPr bwMode="auto">
            <a:xfrm>
              <a:off x="5197" y="6824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96" name="Oval 418"/>
            <p:cNvSpPr>
              <a:spLocks noChangeArrowheads="1"/>
            </p:cNvSpPr>
            <p:nvPr/>
          </p:nvSpPr>
          <p:spPr bwMode="auto">
            <a:xfrm>
              <a:off x="591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97" name="Oval 419"/>
            <p:cNvSpPr>
              <a:spLocks noChangeArrowheads="1"/>
            </p:cNvSpPr>
            <p:nvPr/>
          </p:nvSpPr>
          <p:spPr bwMode="auto">
            <a:xfrm>
              <a:off x="501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98" name="Oval 420"/>
            <p:cNvSpPr>
              <a:spLocks noChangeArrowheads="1"/>
            </p:cNvSpPr>
            <p:nvPr/>
          </p:nvSpPr>
          <p:spPr bwMode="auto">
            <a:xfrm>
              <a:off x="537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899" name="Oval 421"/>
            <p:cNvSpPr>
              <a:spLocks noChangeArrowheads="1"/>
            </p:cNvSpPr>
            <p:nvPr/>
          </p:nvSpPr>
          <p:spPr bwMode="auto">
            <a:xfrm>
              <a:off x="555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900" name="Oval 422"/>
            <p:cNvSpPr>
              <a:spLocks noChangeArrowheads="1"/>
            </p:cNvSpPr>
            <p:nvPr/>
          </p:nvSpPr>
          <p:spPr bwMode="auto">
            <a:xfrm>
              <a:off x="519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901" name="Oval 423"/>
            <p:cNvSpPr>
              <a:spLocks noChangeArrowheads="1"/>
            </p:cNvSpPr>
            <p:nvPr/>
          </p:nvSpPr>
          <p:spPr bwMode="auto">
            <a:xfrm>
              <a:off x="5017" y="5641"/>
              <a:ext cx="180" cy="197"/>
            </a:xfrm>
            <a:prstGeom prst="ellips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902" name="Line 424"/>
            <p:cNvSpPr>
              <a:spLocks noChangeShapeType="1"/>
            </p:cNvSpPr>
            <p:nvPr/>
          </p:nvSpPr>
          <p:spPr bwMode="auto">
            <a:xfrm>
              <a:off x="3577" y="2881"/>
              <a:ext cx="0" cy="414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903" name="Line 425"/>
            <p:cNvSpPr>
              <a:spLocks noChangeShapeType="1"/>
            </p:cNvSpPr>
            <p:nvPr/>
          </p:nvSpPr>
          <p:spPr bwMode="auto">
            <a:xfrm>
              <a:off x="3577" y="7021"/>
              <a:ext cx="252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904" name="Line 426"/>
            <p:cNvSpPr>
              <a:spLocks noChangeShapeType="1"/>
            </p:cNvSpPr>
            <p:nvPr/>
          </p:nvSpPr>
          <p:spPr bwMode="auto">
            <a:xfrm flipV="1">
              <a:off x="6097" y="2881"/>
              <a:ext cx="1" cy="414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906" name="Text Box 428"/>
            <p:cNvSpPr txBox="1">
              <a:spLocks noChangeArrowheads="1"/>
            </p:cNvSpPr>
            <p:nvPr/>
          </p:nvSpPr>
          <p:spPr bwMode="auto">
            <a:xfrm>
              <a:off x="6277" y="3284"/>
              <a:ext cx="3780" cy="1471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2400" b="1" dirty="0">
                  <a:latin typeface="Times New Roman" pitchFamily="18" charset="0"/>
                </a:rPr>
                <a:t>Particule liquide de masse m</a:t>
              </a:r>
            </a:p>
            <a:p>
              <a:r>
                <a:rPr lang="fr-FR" sz="2400" b="1" dirty="0">
                  <a:latin typeface="Times New Roman" pitchFamily="18" charset="0"/>
                </a:rPr>
                <a:t>Son énergie potentielle   </a:t>
              </a:r>
            </a:p>
            <a:p>
              <a:r>
                <a:rPr lang="fr-FR" sz="3200" b="1" dirty="0" err="1">
                  <a:solidFill>
                    <a:srgbClr val="00B050"/>
                  </a:solidFill>
                  <a:latin typeface="Times New Roman" pitchFamily="18" charset="0"/>
                </a:rPr>
                <a:t>E</a:t>
              </a:r>
              <a:r>
                <a:rPr lang="fr-FR" sz="3200" b="1" baseline="-25000" dirty="0" err="1">
                  <a:solidFill>
                    <a:srgbClr val="00B050"/>
                  </a:solidFill>
                  <a:latin typeface="Times New Roman" pitchFamily="18" charset="0"/>
                </a:rPr>
                <a:t>p</a:t>
              </a:r>
              <a:r>
                <a:rPr lang="fr-FR" sz="3200" b="1" dirty="0">
                  <a:solidFill>
                    <a:srgbClr val="00B050"/>
                  </a:solidFill>
                  <a:latin typeface="Times New Roman" pitchFamily="18" charset="0"/>
                </a:rPr>
                <a:t>= </a:t>
              </a:r>
              <a:r>
                <a:rPr lang="fr-FR" sz="3200" b="1" dirty="0" err="1">
                  <a:solidFill>
                    <a:srgbClr val="00B050"/>
                  </a:solidFill>
                  <a:latin typeface="Times New Roman" pitchFamily="18" charset="0"/>
                </a:rPr>
                <a:t>g.h.m</a:t>
              </a:r>
              <a:endParaRPr lang="fr-FR" sz="3200" dirty="0">
                <a:solidFill>
                  <a:srgbClr val="00B050"/>
                </a:solidFill>
              </a:endParaRPr>
            </a:p>
          </p:txBody>
        </p:sp>
        <p:sp>
          <p:nvSpPr>
            <p:cNvPr id="20907" name="Line 429"/>
            <p:cNvSpPr>
              <a:spLocks noChangeShapeType="1"/>
            </p:cNvSpPr>
            <p:nvPr/>
          </p:nvSpPr>
          <p:spPr bwMode="auto">
            <a:xfrm>
              <a:off x="6457" y="5401"/>
              <a:ext cx="3420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908" name="Line 430"/>
            <p:cNvSpPr>
              <a:spLocks noChangeShapeType="1"/>
            </p:cNvSpPr>
            <p:nvPr/>
          </p:nvSpPr>
          <p:spPr bwMode="auto">
            <a:xfrm>
              <a:off x="6457" y="6661"/>
              <a:ext cx="3420" cy="1"/>
            </a:xfrm>
            <a:prstGeom prst="line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909" name="Line 431"/>
            <p:cNvSpPr>
              <a:spLocks noChangeShapeType="1"/>
            </p:cNvSpPr>
            <p:nvPr/>
          </p:nvSpPr>
          <p:spPr bwMode="auto">
            <a:xfrm>
              <a:off x="9157" y="5941"/>
              <a:ext cx="360" cy="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fr-FR"/>
            </a:p>
          </p:txBody>
        </p:sp>
        <p:sp>
          <p:nvSpPr>
            <p:cNvPr id="20911" name="Text Box 433"/>
            <p:cNvSpPr txBox="1">
              <a:spLocks noChangeArrowheads="1"/>
            </p:cNvSpPr>
            <p:nvPr/>
          </p:nvSpPr>
          <p:spPr bwMode="auto">
            <a:xfrm>
              <a:off x="6637" y="6812"/>
              <a:ext cx="4140" cy="126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fr-FR" sz="2400" b="1" dirty="0">
                  <a:latin typeface="Times New Roman" pitchFamily="18" charset="0"/>
                </a:rPr>
                <a:t>Particule liquide de masse </a:t>
              </a:r>
              <a:r>
                <a:rPr lang="fr-FR" sz="2800" b="1" dirty="0">
                  <a:latin typeface="Times New Roman" pitchFamily="18" charset="0"/>
                </a:rPr>
                <a:t>m</a:t>
              </a:r>
              <a:r>
                <a:rPr lang="fr-FR" sz="2400" b="1" dirty="0">
                  <a:latin typeface="Times New Roman" pitchFamily="18" charset="0"/>
                </a:rPr>
                <a:t> animée d’une vitesse V : l’énergie cinétique est  </a:t>
              </a:r>
            </a:p>
            <a:p>
              <a:r>
                <a:rPr lang="fr-FR" sz="2800" b="1" dirty="0" err="1">
                  <a:solidFill>
                    <a:srgbClr val="00B050"/>
                  </a:solidFill>
                  <a:latin typeface="Times New Roman" pitchFamily="18" charset="0"/>
                </a:rPr>
                <a:t>E</a:t>
              </a:r>
              <a:r>
                <a:rPr lang="fr-FR" sz="2800" b="1" baseline="-25000" dirty="0" err="1">
                  <a:solidFill>
                    <a:srgbClr val="00B050"/>
                  </a:solidFill>
                  <a:latin typeface="Times New Roman" pitchFamily="18" charset="0"/>
                </a:rPr>
                <a:t>c</a:t>
              </a:r>
              <a:r>
                <a:rPr lang="fr-FR" sz="2800" b="1" dirty="0">
                  <a:solidFill>
                    <a:srgbClr val="00B050"/>
                  </a:solidFill>
                  <a:latin typeface="Times New Roman" pitchFamily="18" charset="0"/>
                </a:rPr>
                <a:t> = 1/2. m. v</a:t>
              </a:r>
              <a:r>
                <a:rPr lang="fr-FR" sz="2800" b="1" baseline="30000" dirty="0">
                  <a:solidFill>
                    <a:srgbClr val="00B050"/>
                  </a:solidFill>
                  <a:latin typeface="Times New Roman" pitchFamily="18" charset="0"/>
                </a:rPr>
                <a:t>2</a:t>
              </a:r>
              <a:endParaRPr lang="fr-FR" sz="2800" dirty="0">
                <a:solidFill>
                  <a:srgbClr val="00B050"/>
                </a:solidFill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1948465" y="6292978"/>
            <a:ext cx="53799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400" b="1" i="1" u="sng" dirty="0" smtClean="0"/>
              <a:t>Image </a:t>
            </a:r>
            <a:r>
              <a:rPr lang="fr-FR" sz="2400" b="1" i="1" u="sng" dirty="0"/>
              <a:t>d’un ensemble  de particules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53927" y="1683088"/>
            <a:ext cx="8807508" cy="2031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fr-FR" sz="3600" b="1" dirty="0">
                <a:solidFill>
                  <a:srgbClr val="FF0000"/>
                </a:solidFill>
              </a:rPr>
              <a:t>A noter: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2400" i="1" dirty="0"/>
              <a:t>Les considérations </a:t>
            </a:r>
            <a:r>
              <a:rPr lang="fr-FR" sz="2400" i="1" u="sng" dirty="0">
                <a:solidFill>
                  <a:srgbClr val="FF0000"/>
                </a:solidFill>
              </a:rPr>
              <a:t>énergétique</a:t>
            </a:r>
            <a:r>
              <a:rPr lang="fr-FR" sz="2400" i="1" dirty="0"/>
              <a:t> ne permet pas toujours une étude </a:t>
            </a:r>
            <a:r>
              <a:rPr lang="fr-FR" sz="2400" b="1" i="1" u="sng" dirty="0"/>
              <a:t>simple</a:t>
            </a:r>
            <a:r>
              <a:rPr lang="fr-FR" sz="2400" i="1" dirty="0"/>
              <a:t> des </a:t>
            </a:r>
            <a:r>
              <a:rPr lang="fr-FR" sz="2400" b="1" i="1" dirty="0"/>
              <a:t>phénomènes hydrauliques</a:t>
            </a:r>
            <a:r>
              <a:rPr lang="fr-FR" sz="2400" i="1" dirty="0"/>
              <a:t> : nous allons devoir introduire d’autre notions comme :</a:t>
            </a:r>
            <a:r>
              <a:rPr lang="fr-FR" sz="2400" dirty="0"/>
              <a:t>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28034" y="3940182"/>
            <a:ext cx="2892138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fr-FR" sz="4000" b="1" u="sng" dirty="0"/>
              <a:t>la</a:t>
            </a:r>
            <a:r>
              <a:rPr lang="fr-FR" sz="4000" b="1" u="sng" dirty="0">
                <a:solidFill>
                  <a:srgbClr val="6600FF"/>
                </a:solidFill>
              </a:rPr>
              <a:t> </a:t>
            </a:r>
            <a:r>
              <a:rPr lang="fr-FR" sz="4000" b="1" u="sng" dirty="0" smtClean="0">
                <a:solidFill>
                  <a:srgbClr val="FF0000"/>
                </a:solidFill>
              </a:rPr>
              <a:t>pression</a:t>
            </a:r>
            <a:endParaRPr lang="fr-FR" sz="4000" b="1" u="sng" dirty="0">
              <a:solidFill>
                <a:srgbClr val="6600FF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 animBg="1"/>
      <p:bldP spid="133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ChangeArrowheads="1"/>
          </p:cNvSpPr>
          <p:nvPr/>
        </p:nvSpPr>
        <p:spPr bwMode="auto">
          <a:xfrm>
            <a:off x="0" y="30163"/>
            <a:ext cx="5638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3200" dirty="0">
                <a:solidFill>
                  <a:schemeClr val="bg1"/>
                </a:solidFill>
              </a:rPr>
              <a:t>c)</a:t>
            </a:r>
            <a:r>
              <a:rPr lang="fr-FR" sz="3200" u="sng" dirty="0">
                <a:solidFill>
                  <a:schemeClr val="bg1"/>
                </a:solidFill>
              </a:rPr>
              <a:t> Notion de pression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685800" y="1143000"/>
            <a:ext cx="611898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dirty="0"/>
              <a:t>La pression </a:t>
            </a:r>
            <a:r>
              <a:rPr lang="fr-FR" sz="2400" i="1" dirty="0"/>
              <a:t>p</a:t>
            </a:r>
            <a:r>
              <a:rPr lang="fr-FR" dirty="0"/>
              <a:t> due à une force </a:t>
            </a:r>
            <a:r>
              <a:rPr lang="fr-FR" i="1" dirty="0"/>
              <a:t>f</a:t>
            </a:r>
            <a:r>
              <a:rPr lang="fr-FR" dirty="0"/>
              <a:t> </a:t>
            </a:r>
            <a:r>
              <a:rPr lang="fr-FR" dirty="0" smtClean="0"/>
              <a:t> s'exerçant </a:t>
            </a:r>
            <a:r>
              <a:rPr lang="fr-FR" dirty="0"/>
              <a:t>uniformément </a:t>
            </a:r>
          </a:p>
          <a:p>
            <a:pPr algn="l"/>
            <a:r>
              <a:rPr lang="fr-FR" dirty="0"/>
              <a:t>sur une surface plane </a:t>
            </a:r>
            <a:r>
              <a:rPr lang="fr-FR" i="1" dirty="0"/>
              <a:t>s</a:t>
            </a:r>
            <a:r>
              <a:rPr lang="fr-FR" dirty="0"/>
              <a:t> </a:t>
            </a:r>
            <a:r>
              <a:rPr lang="fr-FR" dirty="0" smtClean="0"/>
              <a:t> est </a:t>
            </a:r>
            <a:r>
              <a:rPr lang="fr-FR" dirty="0"/>
              <a:t>donnée par:  </a:t>
            </a:r>
            <a:r>
              <a:rPr lang="fr-FR" sz="3200" b="1" i="1" dirty="0"/>
              <a:t>p</a:t>
            </a:r>
            <a:r>
              <a:rPr lang="fr-FR" sz="3200" b="1" dirty="0"/>
              <a:t> = </a:t>
            </a:r>
            <a:r>
              <a:rPr lang="fr-FR" sz="3200" b="1" i="1" dirty="0"/>
              <a:t>f </a:t>
            </a:r>
            <a:r>
              <a:rPr lang="fr-FR" sz="3200" b="1" dirty="0"/>
              <a:t>/</a:t>
            </a:r>
            <a:r>
              <a:rPr lang="fr-FR" sz="3200" b="1" i="1" dirty="0"/>
              <a:t>s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685800" y="2209800"/>
            <a:ext cx="580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fr-FR" dirty="0"/>
              <a:t>L'unité de pression est le Pascal (Pa) ;  1 Pa = 1 N/m</a:t>
            </a:r>
            <a:r>
              <a:rPr lang="fr-FR" baseline="30000" dirty="0"/>
              <a:t>2</a:t>
            </a:r>
            <a:r>
              <a:rPr lang="fr-FR" dirty="0"/>
              <a:t>  </a:t>
            </a:r>
          </a:p>
        </p:txBody>
      </p:sp>
      <p:sp>
        <p:nvSpPr>
          <p:cNvPr id="137221" name="Rectangle 5" descr="Chêne"/>
          <p:cNvSpPr>
            <a:spLocks noChangeArrowheads="1"/>
          </p:cNvSpPr>
          <p:nvPr/>
        </p:nvSpPr>
        <p:spPr bwMode="auto">
          <a:xfrm>
            <a:off x="457200" y="5638800"/>
            <a:ext cx="3657600" cy="762000"/>
          </a:xfrm>
          <a:prstGeom prst="rect">
            <a:avLst/>
          </a:prstGeom>
          <a:blipFill dpi="0" rotWithShape="0">
            <a:blip r:embed="rId3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2209800" y="4711700"/>
            <a:ext cx="152400" cy="1219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>
            <a:off x="2273300" y="3898900"/>
            <a:ext cx="12700" cy="812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7224" name="Rectangle 8" descr="Marbre blanc"/>
          <p:cNvSpPr>
            <a:spLocks noChangeArrowheads="1"/>
          </p:cNvSpPr>
          <p:nvPr/>
        </p:nvSpPr>
        <p:spPr bwMode="auto">
          <a:xfrm>
            <a:off x="0" y="6400800"/>
            <a:ext cx="9144000" cy="457200"/>
          </a:xfrm>
          <a:prstGeom prst="rect">
            <a:avLst/>
          </a:prstGeom>
          <a:blipFill dpi="0" rotWithShape="0">
            <a:blip r:embed="rId4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1143000" y="4470400"/>
            <a:ext cx="381000" cy="1219200"/>
          </a:xfrm>
          <a:prstGeom prst="rect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7226" name="Line 10"/>
          <p:cNvSpPr>
            <a:spLocks noChangeShapeType="1"/>
          </p:cNvSpPr>
          <p:nvPr/>
        </p:nvSpPr>
        <p:spPr bwMode="auto">
          <a:xfrm>
            <a:off x="1308100" y="3683000"/>
            <a:ext cx="12700" cy="812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sp>
        <p:nvSpPr>
          <p:cNvPr id="137227" name="Line 11"/>
          <p:cNvSpPr>
            <a:spLocks noChangeShapeType="1"/>
          </p:cNvSpPr>
          <p:nvPr/>
        </p:nvSpPr>
        <p:spPr bwMode="auto">
          <a:xfrm>
            <a:off x="3378200" y="4114800"/>
            <a:ext cx="3175" cy="8128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fr-FR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3276600" y="4927600"/>
            <a:ext cx="228600" cy="1371600"/>
            <a:chOff x="3070" y="2544"/>
            <a:chExt cx="144" cy="864"/>
          </a:xfrm>
        </p:grpSpPr>
        <p:sp>
          <p:nvSpPr>
            <p:cNvPr id="137229" name="Rectangle 13"/>
            <p:cNvSpPr>
              <a:spLocks noChangeArrowheads="1"/>
            </p:cNvSpPr>
            <p:nvPr/>
          </p:nvSpPr>
          <p:spPr bwMode="auto">
            <a:xfrm>
              <a:off x="3120" y="2592"/>
              <a:ext cx="48" cy="768"/>
            </a:xfrm>
            <a:prstGeom prst="rect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230" name="Rectangle 14"/>
            <p:cNvSpPr>
              <a:spLocks noChangeArrowheads="1"/>
            </p:cNvSpPr>
            <p:nvPr/>
          </p:nvSpPr>
          <p:spPr bwMode="auto">
            <a:xfrm>
              <a:off x="3070" y="2544"/>
              <a:ext cx="144" cy="48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46275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37231" name="Freeform 15"/>
            <p:cNvSpPr>
              <a:spLocks/>
            </p:cNvSpPr>
            <p:nvPr/>
          </p:nvSpPr>
          <p:spPr bwMode="auto">
            <a:xfrm>
              <a:off x="3120" y="3360"/>
              <a:ext cx="48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" y="144"/>
                </a:cxn>
                <a:cxn ang="0">
                  <a:pos x="96" y="0"/>
                </a:cxn>
                <a:cxn ang="0">
                  <a:pos x="0" y="0"/>
                </a:cxn>
              </a:cxnLst>
              <a:rect l="0" t="0" r="r" b="b"/>
              <a:pathLst>
                <a:path w="96" h="144">
                  <a:moveTo>
                    <a:pt x="0" y="0"/>
                  </a:moveTo>
                  <a:lnTo>
                    <a:pt x="48" y="144"/>
                  </a:lnTo>
                  <a:lnTo>
                    <a:pt x="96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46275"/>
                    <a:invGamma/>
                  </a:schemeClr>
                </a:gs>
              </a:gsLst>
              <a:path path="rect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fr-FR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791200" y="2895600"/>
            <a:ext cx="1652588" cy="2286000"/>
            <a:chOff x="3024" y="1920"/>
            <a:chExt cx="1041" cy="1440"/>
          </a:xfrm>
        </p:grpSpPr>
        <p:grpSp>
          <p:nvGrpSpPr>
            <p:cNvPr id="4" name="Group 17"/>
            <p:cNvGrpSpPr>
              <a:grpSpLocks/>
            </p:cNvGrpSpPr>
            <p:nvPr/>
          </p:nvGrpSpPr>
          <p:grpSpPr bwMode="auto">
            <a:xfrm>
              <a:off x="3024" y="1920"/>
              <a:ext cx="384" cy="1440"/>
              <a:chOff x="3070" y="2544"/>
              <a:chExt cx="144" cy="864"/>
            </a:xfrm>
          </p:grpSpPr>
          <p:sp>
            <p:nvSpPr>
              <p:cNvPr id="137234" name="Rectangle 18"/>
              <p:cNvSpPr>
                <a:spLocks noChangeArrowheads="1"/>
              </p:cNvSpPr>
              <p:nvPr/>
            </p:nvSpPr>
            <p:spPr bwMode="auto">
              <a:xfrm>
                <a:off x="3120" y="2592"/>
                <a:ext cx="48" cy="768"/>
              </a:xfrm>
              <a:prstGeom prst="rect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7235" name="Rectangle 19"/>
              <p:cNvSpPr>
                <a:spLocks noChangeArrowheads="1"/>
              </p:cNvSpPr>
              <p:nvPr/>
            </p:nvSpPr>
            <p:spPr bwMode="auto">
              <a:xfrm>
                <a:off x="3070" y="2544"/>
                <a:ext cx="144" cy="48"/>
              </a:xfrm>
              <a:prstGeom prst="rect">
                <a:avLst/>
              </a:prstGeom>
              <a:gradFill rotWithShape="0">
                <a:gsLst>
                  <a:gs pos="0">
                    <a:schemeClr val="bg2"/>
                  </a:gs>
                  <a:gs pos="50000">
                    <a:schemeClr val="bg2">
                      <a:gamma/>
                      <a:shade val="46275"/>
                      <a:invGamma/>
                    </a:schemeClr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137236" name="Freeform 20"/>
              <p:cNvSpPr>
                <a:spLocks/>
              </p:cNvSpPr>
              <p:nvPr/>
            </p:nvSpPr>
            <p:spPr bwMode="auto">
              <a:xfrm>
                <a:off x="3120" y="3360"/>
                <a:ext cx="48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8" y="144"/>
                  </a:cxn>
                  <a:cxn ang="0">
                    <a:pos x="96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144">
                    <a:moveTo>
                      <a:pt x="0" y="0"/>
                    </a:moveTo>
                    <a:lnTo>
                      <a:pt x="48" y="144"/>
                    </a:lnTo>
                    <a:lnTo>
                      <a:pt x="96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2">
                      <a:gamma/>
                      <a:shade val="46275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37237" name="Text Box 21"/>
            <p:cNvSpPr txBox="1">
              <a:spLocks noChangeArrowheads="1"/>
            </p:cNvSpPr>
            <p:nvPr/>
          </p:nvSpPr>
          <p:spPr bwMode="auto">
            <a:xfrm>
              <a:off x="3456" y="2304"/>
              <a:ext cx="609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fr-FR" dirty="0"/>
                <a:t>Un clou</a:t>
              </a:r>
            </a:p>
          </p:txBody>
        </p:sp>
      </p:grpSp>
      <p:sp>
        <p:nvSpPr>
          <p:cNvPr id="22" name="Rectangle 2"/>
          <p:cNvSpPr txBox="1">
            <a:spLocks noChangeArrowheads="1"/>
          </p:cNvSpPr>
          <p:nvPr/>
        </p:nvSpPr>
        <p:spPr bwMode="auto">
          <a:xfrm>
            <a:off x="226953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</a:t>
            </a:r>
            <a:r>
              <a:rPr kumimoji="0" lang="fr-FR" sz="4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NOTION DE PRESSION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3508" y="260648"/>
            <a:ext cx="57606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Notion </a:t>
            </a:r>
            <a:r>
              <a:rPr lang="en-US" sz="2400" b="1" dirty="0" smtClean="0">
                <a:solidFill>
                  <a:srgbClr val="66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mathématiques de pression</a:t>
            </a:r>
            <a:endParaRPr lang="en-US" sz="2400" dirty="0">
              <a:solidFill>
                <a:srgbClr val="66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908720"/>
            <a:ext cx="66008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201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0" y="1733550"/>
            <a:ext cx="6477000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0666" y="116632"/>
            <a:ext cx="882982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CA" sz="2000" b="1" dirty="0" err="1"/>
              <a:t>Equations</a:t>
            </a:r>
            <a:r>
              <a:rPr lang="fr-CA" sz="2000" b="1" dirty="0"/>
              <a:t> de l’hydrostatique</a:t>
            </a:r>
            <a:br>
              <a:rPr lang="fr-CA" sz="2000" b="1" dirty="0"/>
            </a:br>
            <a:r>
              <a:rPr lang="fr-CA" sz="2000" dirty="0"/>
              <a:t>Considérons dans un réservoir un fluide au repos, dont on extrait un petit parallélépipède </a:t>
            </a:r>
            <a:r>
              <a:rPr lang="fr-CA" sz="2000" dirty="0" smtClean="0"/>
              <a:t>d’eau d’axe </a:t>
            </a:r>
            <a:r>
              <a:rPr lang="fr-CA" sz="2000" dirty="0"/>
              <a:t>vertical z. Soit p la pression en son centre.</a:t>
            </a:r>
            <a:br>
              <a:rPr lang="fr-CA" sz="2000" dirty="0"/>
            </a:br>
            <a:r>
              <a:rPr lang="fr-CA" sz="2000" dirty="0"/>
              <a:t>Il est soumis aux forces verticales suivantes :</a:t>
            </a:r>
            <a:r>
              <a:rPr lang="fr-CA" sz="2000" dirty="0"/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732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dèle par défaut">
  <a:themeElements>
    <a:clrScheme name="1_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20257</TotalTime>
  <Words>1386</Words>
  <Application>Microsoft Office PowerPoint</Application>
  <PresentationFormat>Affichage à l'écran (4:3)</PresentationFormat>
  <Paragraphs>176</Paragraphs>
  <Slides>38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2</vt:i4>
      </vt:variant>
      <vt:variant>
        <vt:lpstr>Titres des diapositives</vt:lpstr>
      </vt:variant>
      <vt:variant>
        <vt:i4>38</vt:i4>
      </vt:variant>
    </vt:vector>
  </HeadingPairs>
  <TitlesOfParts>
    <vt:vector size="41" baseType="lpstr">
      <vt:lpstr>1_Modèle par défaut</vt:lpstr>
      <vt:lpstr>Équation</vt:lpstr>
      <vt:lpstr>Equation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NB:  la pression exercée sur un liquide enfermé se transmet intégralement dans toutes les directions ; agissant avec une force égale sur des surfaces égales.</vt:lpstr>
      <vt:lpstr>Présentation PowerPoint</vt:lpstr>
      <vt:lpstr>Présentation PowerPoint</vt:lpstr>
      <vt:lpstr>2. 2.2- conséquences d’isotropie de la pression</vt:lpstr>
      <vt:lpstr>Présentation PowerPoint</vt:lpstr>
      <vt:lpstr> Principe fondamental de l’hydrostatique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AS ROME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HYDAULIQUE GENERALE</dc:title>
  <dc:creator>KHALED</dc:creator>
  <cp:lastModifiedBy>Utilisateur Windows</cp:lastModifiedBy>
  <cp:revision>379</cp:revision>
  <dcterms:created xsi:type="dcterms:W3CDTF">2007-10-27T07:57:26Z</dcterms:created>
  <dcterms:modified xsi:type="dcterms:W3CDTF">2024-02-19T22:01:25Z</dcterms:modified>
</cp:coreProperties>
</file>