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3" r:id="rId2"/>
    <p:sldId id="263" r:id="rId3"/>
    <p:sldId id="279" r:id="rId4"/>
    <p:sldId id="280" r:id="rId5"/>
    <p:sldId id="281" r:id="rId6"/>
    <p:sldId id="264" r:id="rId7"/>
    <p:sldId id="278" r:id="rId8"/>
    <p:sldId id="265" r:id="rId9"/>
    <p:sldId id="266" r:id="rId10"/>
    <p:sldId id="267" r:id="rId11"/>
    <p:sldId id="268" r:id="rId12"/>
    <p:sldId id="26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p:cViewPr>
        <p:scale>
          <a:sx n="57" d="100"/>
          <a:sy n="57" d="100"/>
        </p:scale>
        <p:origin x="169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E2DB4-A853-450F-AA5B-9CC529DEF681}" type="datetimeFigureOut">
              <a:rPr lang="fr-FR" smtClean="0"/>
              <a:pPr/>
              <a:t>03/10/2024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4E0B89-CF6B-4AF5-B7ED-B8468B41513D}"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47D33-B8C3-41E9-9A64-B0B8036D3785}" type="datetimeFigureOut">
              <a:rPr lang="fr-FR" smtClean="0"/>
              <a:pPr/>
              <a:t>03/10/2024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2B0A7-2D72-4881-9FCB-E9B505B7CA1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E020182-A6CA-4BE2-B286-0DBF4F14682F}" type="datetime1">
              <a:rPr lang="fr-FR" smtClean="0"/>
              <a:pPr/>
              <a:t>03/10/2024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567A71-94FC-4472-8CA7-56B898BF50DF}" type="datetime1">
              <a:rPr lang="fr-FR" smtClean="0"/>
              <a:pPr/>
              <a:t>03/10/2024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923C2A-637F-4E86-B74F-073B28D37124}" type="datetime1">
              <a:rPr lang="fr-FR" smtClean="0"/>
              <a:pPr/>
              <a:t>03/10/2024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10F0DD9-1D4C-42E4-A584-31BC896892BF}" type="datetime1">
              <a:rPr lang="fr-FR" smtClean="0"/>
              <a:pPr/>
              <a:t>03/10/2024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0F6613B-E640-42E7-966E-110F4BEEEBA9}" type="datetime1">
              <a:rPr lang="fr-FR" smtClean="0"/>
              <a:pPr/>
              <a:t>03/10/2024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0BB8491-2E48-44EC-93AC-82C82B7AAC0E}" type="datetime1">
              <a:rPr lang="fr-FR" smtClean="0"/>
              <a:pPr/>
              <a:t>03/10/2024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00CDACD-682E-4969-9BDC-C1B46520E619}" type="datetime1">
              <a:rPr lang="fr-FR" smtClean="0"/>
              <a:pPr/>
              <a:t>03/10/2024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AEA5012-4108-46D5-972E-C1EBF773EB43}" type="datetime1">
              <a:rPr lang="fr-FR" smtClean="0"/>
              <a:pPr/>
              <a:t>03/10/2024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99F147-CB8C-4E6E-91D5-7C80E0D906F8}" type="datetime1">
              <a:rPr lang="fr-FR" smtClean="0"/>
              <a:pPr/>
              <a:t>03/10/2024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B4DAB26-678E-4928-93FE-A6DC8A25950F}" type="datetime1">
              <a:rPr lang="fr-FR" smtClean="0"/>
              <a:pPr/>
              <a:t>03/10/2024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0CF6675-53DE-424F-8DC2-9CFC95296ED2}" type="datetime1">
              <a:rPr lang="fr-FR" smtClean="0"/>
              <a:pPr/>
              <a:t>03/10/2024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ABAF-97B9-45AA-A823-B7637BDA4C51}" type="datetime1">
              <a:rPr lang="fr-FR" smtClean="0"/>
              <a:pPr/>
              <a:t>03/10/2024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14DDA-8654-413E-9EFF-732459B13AE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a:t>
            </a:fld>
            <a:endParaRPr lang="fr-FR"/>
          </a:p>
        </p:txBody>
      </p:sp>
      <p:sp>
        <p:nvSpPr>
          <p:cNvPr id="7" name="Rectangle à coins arrondis 6"/>
          <p:cNvSpPr/>
          <p:nvPr/>
        </p:nvSpPr>
        <p:spPr>
          <a:xfrm>
            <a:off x="72008" y="2420888"/>
            <a:ext cx="8892480" cy="2520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r>
              <a:rPr lang="fr-FR" sz="40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40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a:t>
            </a:r>
          </a:p>
          <a:p>
            <a:pPr lvl="0" algn="ctr">
              <a:spcBef>
                <a:spcPct val="0"/>
              </a:spcBef>
              <a:defRPr/>
            </a:pPr>
            <a:r>
              <a:rPr lang="en-US" sz="34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operational modes, aspiration, and </a:t>
            </a:r>
            <a:r>
              <a:rPr lang="fr-FR" sz="3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p>
          <a:p>
            <a:pPr lvl="0" algn="ctr">
              <a:spcBef>
                <a:spcPct val="0"/>
              </a:spcBef>
              <a:defRPr/>
            </a:pPr>
            <a:r>
              <a:rPr lang="fr-FR" sz="40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10</a:t>
            </a:fld>
            <a:endParaRPr lang="fr-FR"/>
          </a:p>
        </p:txBody>
      </p:sp>
      <p:sp>
        <p:nvSpPr>
          <p:cNvPr id="7" name="Rectangle 6"/>
          <p:cNvSpPr/>
          <p:nvPr/>
        </p:nvSpPr>
        <p:spPr>
          <a:xfrm>
            <a:off x="-36512" y="1110223"/>
            <a:ext cx="4536504" cy="2677656"/>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The more the engine filling increases, the more effective the turbo becomes. The more effective the turbo is, the more the filling increases... (Fig. 4).</a:t>
            </a:r>
            <a:endPar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
        <p:nvSpPr>
          <p:cNvPr id="2" name="Rectangle à coins arrondis 5">
            <a:extLst>
              <a:ext uri="{FF2B5EF4-FFF2-40B4-BE49-F238E27FC236}">
                <a16:creationId xmlns:a16="http://schemas.microsoft.com/office/drawing/2014/main" id="{64F41C31-401B-F7F3-6CF0-A1CB0974F01D}"/>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Image 5">
            <a:extLst>
              <a:ext uri="{FF2B5EF4-FFF2-40B4-BE49-F238E27FC236}">
                <a16:creationId xmlns:a16="http://schemas.microsoft.com/office/drawing/2014/main" id="{DDA15890-193C-C731-97DF-640BBC63EC58}"/>
              </a:ext>
            </a:extLst>
          </p:cNvPr>
          <p:cNvPicPr>
            <a:picLocks noChangeAspect="1"/>
          </p:cNvPicPr>
          <p:nvPr/>
        </p:nvPicPr>
        <p:blipFill>
          <a:blip r:embed="rId2"/>
          <a:stretch>
            <a:fillRect/>
          </a:stretch>
        </p:blipFill>
        <p:spPr>
          <a:xfrm>
            <a:off x="4603179" y="1065609"/>
            <a:ext cx="4505325" cy="5819775"/>
          </a:xfrm>
          <a:prstGeom prst="rect">
            <a:avLst/>
          </a:prstGeom>
        </p:spPr>
      </p:pic>
      <p:sp>
        <p:nvSpPr>
          <p:cNvPr id="9" name="Rectangle 8"/>
          <p:cNvSpPr/>
          <p:nvPr/>
        </p:nvSpPr>
        <p:spPr>
          <a:xfrm>
            <a:off x="6372200" y="6381328"/>
            <a:ext cx="918841"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Times New Roman" pitchFamily="18" charset="0"/>
                <a:cs typeface="Times New Roman" pitchFamily="18" charset="0"/>
              </a:rPr>
              <a:t>Fig. 4</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11</a:t>
            </a:fld>
            <a:endParaRPr lang="fr-FR"/>
          </a:p>
        </p:txBody>
      </p:sp>
      <p:sp>
        <p:nvSpPr>
          <p:cNvPr id="7" name="Rectangle 6"/>
          <p:cNvSpPr/>
          <p:nvPr/>
        </p:nvSpPr>
        <p:spPr>
          <a:xfrm>
            <a:off x="0" y="980728"/>
            <a:ext cx="4932040" cy="3539430"/>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When the desired pressure is reached, a bypass '1' controlled by a valve '2' reduces the exhaust gas flow driving the turbo’s turbine, thus limiting its rotational speed (Fig. 5).</a:t>
            </a:r>
          </a:p>
          <a:p>
            <a:pPr algn="just"/>
            <a:br>
              <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br>
            <a:endPar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5004048" y="980728"/>
            <a:ext cx="4139952" cy="5472608"/>
          </a:xfrm>
          <a:prstGeom prst="rect">
            <a:avLst/>
          </a:prstGeom>
          <a:noFill/>
          <a:ln w="9525">
            <a:noFill/>
            <a:miter lim="800000"/>
            <a:headEnd/>
            <a:tailEnd/>
          </a:ln>
        </p:spPr>
      </p:pic>
      <p:sp>
        <p:nvSpPr>
          <p:cNvPr id="8" name="Rectangle 7"/>
          <p:cNvSpPr/>
          <p:nvPr/>
        </p:nvSpPr>
        <p:spPr>
          <a:xfrm>
            <a:off x="7092280" y="6453336"/>
            <a:ext cx="918841"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Times New Roman" pitchFamily="18" charset="0"/>
                <a:cs typeface="Times New Roman" pitchFamily="18" charset="0"/>
              </a:rPr>
              <a:t>Fig. 5</a:t>
            </a:r>
            <a:endParaRPr lang="fr-FR" sz="2400" b="1" dirty="0"/>
          </a:p>
        </p:txBody>
      </p:sp>
      <p:sp>
        <p:nvSpPr>
          <p:cNvPr id="2" name="Rectangle à coins arrondis 5">
            <a:extLst>
              <a:ext uri="{FF2B5EF4-FFF2-40B4-BE49-F238E27FC236}">
                <a16:creationId xmlns:a16="http://schemas.microsoft.com/office/drawing/2014/main" id="{90D2C35D-E3F6-4433-5C6C-1EF2024605B2}"/>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12</a:t>
            </a:fld>
            <a:endParaRPr lang="fr-FR"/>
          </a:p>
        </p:txBody>
      </p:sp>
      <p:sp>
        <p:nvSpPr>
          <p:cNvPr id="2" name="Rectangle à coins arrondis 5">
            <a:extLst>
              <a:ext uri="{FF2B5EF4-FFF2-40B4-BE49-F238E27FC236}">
                <a16:creationId xmlns:a16="http://schemas.microsoft.com/office/drawing/2014/main" id="{F99CBE8B-3B0D-78D6-35CF-486092A52476}"/>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Image 11">
            <a:extLst>
              <a:ext uri="{FF2B5EF4-FFF2-40B4-BE49-F238E27FC236}">
                <a16:creationId xmlns:a16="http://schemas.microsoft.com/office/drawing/2014/main" id="{6DB1E171-1530-A607-67D4-EE2934840CCE}"/>
              </a:ext>
            </a:extLst>
          </p:cNvPr>
          <p:cNvPicPr>
            <a:picLocks noChangeAspect="1"/>
          </p:cNvPicPr>
          <p:nvPr/>
        </p:nvPicPr>
        <p:blipFill>
          <a:blip r:embed="rId2"/>
          <a:stretch>
            <a:fillRect/>
          </a:stretch>
        </p:blipFill>
        <p:spPr>
          <a:xfrm>
            <a:off x="4927029" y="1553459"/>
            <a:ext cx="4181475" cy="5276850"/>
          </a:xfrm>
          <a:prstGeom prst="rect">
            <a:avLst/>
          </a:prstGeom>
        </p:spPr>
      </p:pic>
      <p:sp>
        <p:nvSpPr>
          <p:cNvPr id="13" name="Rectangle 12"/>
          <p:cNvSpPr/>
          <p:nvPr/>
        </p:nvSpPr>
        <p:spPr>
          <a:xfrm>
            <a:off x="0" y="4360455"/>
            <a:ext cx="5004048" cy="2677656"/>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an intercooler enhances the performance of the supercharging system (Fig. 6). Every 10°C decrease in intake temperature allows for a power increase of ~3%.</a:t>
            </a:r>
            <a:endParaRPr lang="fr-FR"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
        <p:nvSpPr>
          <p:cNvPr id="14" name="Rectangle 13"/>
          <p:cNvSpPr/>
          <p:nvPr/>
        </p:nvSpPr>
        <p:spPr>
          <a:xfrm>
            <a:off x="7092280" y="6488668"/>
            <a:ext cx="918841"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Times New Roman" pitchFamily="18" charset="0"/>
                <a:cs typeface="Times New Roman" pitchFamily="18" charset="0"/>
              </a:rPr>
              <a:t>Fig. 6</a:t>
            </a:r>
            <a:endParaRPr lang="fr-FR" sz="2400" b="1" dirty="0"/>
          </a:p>
        </p:txBody>
      </p:sp>
      <p:sp>
        <p:nvSpPr>
          <p:cNvPr id="15" name="Rectangle 14"/>
          <p:cNvSpPr/>
          <p:nvPr/>
        </p:nvSpPr>
        <p:spPr>
          <a:xfrm>
            <a:off x="0" y="908720"/>
            <a:ext cx="5940152" cy="3600986"/>
          </a:xfrm>
          <a:prstGeom prst="rect">
            <a:avLst/>
          </a:prstGeom>
        </p:spPr>
        <p:txBody>
          <a:bodyPr wrap="square">
            <a:spAutoFit/>
          </a:bodyPr>
          <a:lstStyle/>
          <a:p>
            <a:pPr algn="just"/>
            <a:r>
              <a:rPr lang="en-US" sz="2800" b="1" dirty="0">
                <a:solidFill>
                  <a:schemeClr val="tx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4.</a:t>
            </a: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Cooled supercharging</a:t>
            </a:r>
          </a:p>
          <a:p>
            <a:pPr algn="just"/>
            <a:r>
              <a:rPr lang="en-US" sz="2800" dirty="0">
                <a:latin typeface="Cambria" panose="02040503050406030204" pitchFamily="18" charset="0"/>
                <a:ea typeface="Cambria" panose="02040503050406030204" pitchFamily="18" charset="0"/>
              </a:rPr>
              <a:t>The increase in intake pressure leads to a significant rise in the temperature of the mixture (20°C at the turbo inlet, &gt;100°C at the outlet). The improvement in filling is not as significant as it could be. Cooling the air (intake temperature ~50°C) using  </a:t>
            </a:r>
            <a:endParaRPr lang="fr-FR" sz="26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A14DDA-8654-413E-9EFF-732459B13AEE}" type="slidenum">
              <a:rPr lang="fr-FR" smtClean="0"/>
              <a:pPr/>
              <a:t>2</a:t>
            </a:fld>
            <a:endParaRPr lang="fr-FR" dirty="0"/>
          </a:p>
        </p:txBody>
      </p:sp>
      <p:sp>
        <p:nvSpPr>
          <p:cNvPr id="6" name="Rectangle à coins arrondis 5"/>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08520" y="1052736"/>
            <a:ext cx="9035480" cy="5262979"/>
          </a:xfrm>
          <a:prstGeom prst="rect">
            <a:avLst/>
          </a:prstGeom>
        </p:spPr>
        <p:txBody>
          <a:bodyPr wrap="square">
            <a:spAutoFit/>
          </a:bodyPr>
          <a:lstStyle/>
          <a:p>
            <a:pPr marL="514350" indent="-514350">
              <a:buAutoNum type="arabicPeriod"/>
            </a:pPr>
            <a:r>
              <a:rPr lang="en-US" sz="2800" b="1" dirty="0">
                <a:solidFill>
                  <a:schemeClr val="tx2">
                    <a:lumMod val="75000"/>
                  </a:schemeClr>
                </a:solidFill>
                <a:latin typeface="Cambria" panose="02040503050406030204" pitchFamily="18" charset="0"/>
                <a:ea typeface="Cambria" panose="02040503050406030204" pitchFamily="18" charset="0"/>
              </a:rPr>
              <a:t>Intake in an Internal Combustion Engine</a:t>
            </a:r>
          </a:p>
          <a:p>
            <a:pPr algn="just"/>
            <a:r>
              <a:rPr lang="en-US" sz="2800" dirty="0">
                <a:latin typeface="Cambria" panose="02040503050406030204" pitchFamily="18" charset="0"/>
                <a:ea typeface="Cambria" panose="02040503050406030204" pitchFamily="18" charset="0"/>
              </a:rPr>
              <a:t>The first phase of the cycle is the intake (admission): the intake valve is open (the exhaust valve remains closed) and the piston moves down.</a:t>
            </a:r>
          </a:p>
          <a:p>
            <a:pPr algn="just"/>
            <a:r>
              <a:rPr lang="en-US" sz="2800" b="1" dirty="0">
                <a:solidFill>
                  <a:schemeClr val="tx2">
                    <a:lumMod val="75000"/>
                  </a:schemeClr>
                </a:solidFill>
                <a:latin typeface="Cambria" panose="02040503050406030204" pitchFamily="18" charset="0"/>
                <a:ea typeface="Cambria" panose="02040503050406030204" pitchFamily="18" charset="0"/>
              </a:rPr>
              <a:t>1.1. Intake in a Gasoline Engine</a:t>
            </a:r>
          </a:p>
          <a:p>
            <a:pPr algn="just"/>
            <a:r>
              <a:rPr lang="en-US" sz="2800" dirty="0">
                <a:latin typeface="Cambria" panose="02040503050406030204" pitchFamily="18" charset="0"/>
                <a:ea typeface="Cambria" panose="02040503050406030204" pitchFamily="18" charset="0"/>
              </a:rPr>
              <a:t>The air-fuel mixture is drawn into the combustion chamber.</a:t>
            </a:r>
          </a:p>
          <a:p>
            <a:pPr algn="just"/>
            <a:r>
              <a:rPr lang="en-US" sz="2800" b="1" dirty="0">
                <a:solidFill>
                  <a:schemeClr val="tx2">
                    <a:lumMod val="75000"/>
                  </a:schemeClr>
                </a:solidFill>
                <a:latin typeface="Cambria" panose="02040503050406030204" pitchFamily="18" charset="0"/>
                <a:ea typeface="Cambria" panose="02040503050406030204" pitchFamily="18" charset="0"/>
              </a:rPr>
              <a:t>1.2. Intake in a Diesel Engine</a:t>
            </a:r>
          </a:p>
          <a:p>
            <a:pPr algn="just"/>
            <a:r>
              <a:rPr lang="en-US" sz="2800" dirty="0">
                <a:latin typeface="Cambria" panose="02040503050406030204" pitchFamily="18" charset="0"/>
                <a:ea typeface="Cambria" panose="02040503050406030204" pitchFamily="18" charset="0"/>
              </a:rPr>
              <a:t>The first phase is the intake: the cylinder draws in clean air through the intake valve, and as the air is compressed, diesel is injected at the end of the intake phase.</a:t>
            </a:r>
          </a:p>
          <a:p>
            <a:pPr algn="just"/>
            <a:endPar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
        <p:nvSpPr>
          <p:cNvPr id="11" name="Rectangle 10"/>
          <p:cNvSpPr/>
          <p:nvPr/>
        </p:nvSpPr>
        <p:spPr>
          <a:xfrm>
            <a:off x="0" y="1476073"/>
            <a:ext cx="9144000" cy="523220"/>
          </a:xfrm>
          <a:prstGeom prst="rect">
            <a:avLst/>
          </a:prstGeom>
        </p:spPr>
        <p:txBody>
          <a:bodyPr wrap="square">
            <a:spAutoFit/>
          </a:bodyPr>
          <a:lstStyle/>
          <a:p>
            <a:pPr algn="just"/>
            <a:r>
              <a:rPr lang="fr-FR" sz="2800">
                <a:effectLst>
                  <a:outerShdw blurRad="38100" dist="38100" dir="2700000" algn="tl">
                    <a:srgbClr val="000000">
                      <a:alpha val="43137"/>
                    </a:srgbClr>
                  </a:outerShdw>
                </a:effectLst>
                <a:latin typeface="Times New Roman" pitchFamily="18" charset="0"/>
                <a:cs typeface="Times New Roman" pitchFamily="18" charset="0"/>
              </a:rPr>
              <a:t>.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3</a:t>
            </a:fld>
            <a:endParaRPr lang="fr-FR"/>
          </a:p>
        </p:txBody>
      </p:sp>
      <p:sp>
        <p:nvSpPr>
          <p:cNvPr id="5" name="Rectangle 4"/>
          <p:cNvSpPr/>
          <p:nvPr/>
        </p:nvSpPr>
        <p:spPr>
          <a:xfrm>
            <a:off x="0" y="1340768"/>
            <a:ext cx="9144000" cy="5262979"/>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The internal combustion engine does not have very good efficiency with the classic intake mode (via piston movement). Several solutions have been proposed to increase the specific power of this engine:</a:t>
            </a:r>
          </a:p>
          <a:p>
            <a:pPr algn="just"/>
            <a:r>
              <a:rPr lang="en-US" sz="2800" dirty="0">
                <a:latin typeface="Cambria" panose="02040503050406030204" pitchFamily="18" charset="0"/>
                <a:ea typeface="Cambria" panose="02040503050406030204" pitchFamily="18" charset="0"/>
              </a:rPr>
              <a:t>Increasing the engine's rotational speed is a solution used in competition; however, this technique leads to multiple wear issues within the engine and reduces its lifespan. The engine's fuel consumption and pollution also increase when using this technique. All these disadvantages reduce reliability and make it unable to meet current automotive engine construction standards.</a:t>
            </a:r>
          </a:p>
          <a:p>
            <a:pPr algn="just">
              <a:buFontTx/>
              <a:buChar char="-"/>
            </a:pPr>
            <a:endPar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
        <p:nvSpPr>
          <p:cNvPr id="2" name="Rectangle à coins arrondis 5">
            <a:extLst>
              <a:ext uri="{FF2B5EF4-FFF2-40B4-BE49-F238E27FC236}">
                <a16:creationId xmlns:a16="http://schemas.microsoft.com/office/drawing/2014/main" id="{34C1F10D-ED8A-CDDD-7E34-0706DA609AC2}"/>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4</a:t>
            </a:fld>
            <a:endParaRPr lang="fr-FR"/>
          </a:p>
        </p:txBody>
      </p:sp>
      <p:sp>
        <p:nvSpPr>
          <p:cNvPr id="5" name="Rectangle 4"/>
          <p:cNvSpPr/>
          <p:nvPr/>
        </p:nvSpPr>
        <p:spPr>
          <a:xfrm>
            <a:off x="0" y="1240299"/>
            <a:ext cx="9144000" cy="4708981"/>
          </a:xfrm>
          <a:prstGeom prst="rect">
            <a:avLst/>
          </a:prstGeom>
        </p:spPr>
        <p:txBody>
          <a:bodyPr wrap="square">
            <a:spAutoFit/>
          </a:bodyPr>
          <a:lstStyle/>
          <a:p>
            <a:pPr algn="just"/>
            <a:r>
              <a:rPr lang="en-US" sz="3000" dirty="0">
                <a:latin typeface="Cambria" panose="02040503050406030204" pitchFamily="18" charset="0"/>
                <a:ea typeface="Cambria" panose="02040503050406030204" pitchFamily="18" charset="0"/>
              </a:rPr>
              <a:t>A simpler solution is to increase the engine displacement by either increasing the unit displacement or the number of cylinders. The increase in mass, engine size, and consumption are drawbacks that penalize this technique.</a:t>
            </a:r>
          </a:p>
          <a:p>
            <a:pPr algn="just"/>
            <a:r>
              <a:rPr lang="en-US" sz="3000" dirty="0">
                <a:latin typeface="Cambria" panose="02040503050406030204" pitchFamily="18" charset="0"/>
                <a:ea typeface="Cambria" panose="02040503050406030204" pitchFamily="18" charset="0"/>
              </a:rPr>
              <a:t>Another approach is to send more air into the engine. Instead of limiting it to the engine's natural intake, a system is added that will also "blow" a lot of air inside. This technique is called supercharging.</a:t>
            </a:r>
          </a:p>
          <a:p>
            <a:pPr algn="just">
              <a:buFontTx/>
              <a:buChar char="-"/>
            </a:pPr>
            <a:endParaRPr lang="fr-FR" sz="3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
        <p:nvSpPr>
          <p:cNvPr id="2" name="Rectangle à coins arrondis 5">
            <a:extLst>
              <a:ext uri="{FF2B5EF4-FFF2-40B4-BE49-F238E27FC236}">
                <a16:creationId xmlns:a16="http://schemas.microsoft.com/office/drawing/2014/main" id="{07052FD8-6E30-1510-57BB-B3592C8C9235}"/>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5</a:t>
            </a:fld>
            <a:endParaRPr lang="fr-FR" dirty="0"/>
          </a:p>
        </p:txBody>
      </p:sp>
      <p:sp>
        <p:nvSpPr>
          <p:cNvPr id="7" name="Rectangle à coins arrondis 6"/>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et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1467941"/>
            <a:ext cx="9144000" cy="4832092"/>
          </a:xfrm>
          <a:prstGeom prst="rect">
            <a:avLst/>
          </a:prstGeom>
        </p:spPr>
        <p:txBody>
          <a:bodyPr wrap="square">
            <a:spAutoFit/>
          </a:bodyPr>
          <a:lstStyle/>
          <a:p>
            <a:pPr algn="just"/>
            <a:r>
              <a:rPr lang="en-US" sz="2800" b="1" dirty="0">
                <a:latin typeface="Cambria" panose="02040503050406030204" pitchFamily="18" charset="0"/>
                <a:ea typeface="Cambria" panose="02040503050406030204" pitchFamily="18" charset="0"/>
              </a:rPr>
              <a:t>2. Supercharging an Engine</a:t>
            </a:r>
          </a:p>
          <a:p>
            <a:pPr algn="just"/>
            <a:r>
              <a:rPr lang="en-US" sz="2800" dirty="0">
                <a:latin typeface="Cambria" panose="02040503050406030204" pitchFamily="18" charset="0"/>
                <a:ea typeface="Cambria" panose="02040503050406030204" pitchFamily="18" charset="0"/>
              </a:rPr>
              <a:t>Supercharging is a process aimed at increasing the efficiency of an internal combustion engine without increasing its rotational speed. This technique allows for more air to be sent into the engine. Instead of being limited to the engine's natural intake, a system is added that also "blows" a significant amount of air inside. This way, it is also possible to increase the amount of fuel and thus the combustion. A turbocharger works well at high RPMs because it is powered by exhaust flows, which are greater at high speeds.</a:t>
            </a:r>
            <a:endPar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A14DDA-8654-413E-9EFF-732459B13AEE}" type="slidenum">
              <a:rPr lang="fr-FR" smtClean="0"/>
              <a:pPr/>
              <a:t>6</a:t>
            </a:fld>
            <a:endParaRPr lang="fr-FR"/>
          </a:p>
        </p:txBody>
      </p:sp>
      <p:sp>
        <p:nvSpPr>
          <p:cNvPr id="11" name="Rectangle 1"/>
          <p:cNvSpPr>
            <a:spLocks noChangeArrowheads="1"/>
          </p:cNvSpPr>
          <p:nvPr/>
        </p:nvSpPr>
        <p:spPr bwMode="auto">
          <a:xfrm>
            <a:off x="0" y="1300112"/>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a:latin typeface="Cambria" panose="02040503050406030204" pitchFamily="18" charset="0"/>
                <a:ea typeface="Cambria" panose="02040503050406030204" pitchFamily="18" charset="0"/>
              </a:rPr>
              <a:t>"Supercharging allows:</a:t>
            </a:r>
          </a:p>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Improving cylinder filling</a:t>
            </a:r>
          </a:p>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Reducing pollution</a:t>
            </a:r>
          </a:p>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Increasing engine torque</a:t>
            </a:r>
          </a:p>
          <a:p>
            <a:r>
              <a:rPr lang="en-US" sz="3200" dirty="0">
                <a:latin typeface="Cambria" panose="02040503050406030204" pitchFamily="18" charset="0"/>
                <a:ea typeface="Cambria" panose="02040503050406030204" pitchFamily="18" charset="0"/>
              </a:rPr>
              <a:t>Supercharging is based on the use of a compressor or an exhaust turbocharger. For example, the specific power of engines increases from ~55 hp/l to values exceeding 100 hp/l thanks to various solutions improving the filling."</a:t>
            </a:r>
          </a:p>
          <a:p>
            <a:r>
              <a:rPr lang="en-US" sz="3200" dirty="0">
                <a:latin typeface="Cambria" panose="02040503050406030204" pitchFamily="18" charset="0"/>
                <a:ea typeface="Cambria" panose="02040503050406030204" pitchFamily="18" charset="0"/>
              </a:rPr>
              <a:t>Let me know if you'd like any further assistance!</a:t>
            </a:r>
          </a:p>
          <a:p>
            <a:pPr lvl="0" algn="just" fontAlgn="base">
              <a:spcBef>
                <a:spcPct val="0"/>
              </a:spcBef>
              <a:spcAft>
                <a:spcPct val="0"/>
              </a:spcAft>
            </a:pPr>
            <a:endParaRPr lang="fr-FR" sz="3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
        <p:nvSpPr>
          <p:cNvPr id="2" name="Rectangle à coins arrondis 5">
            <a:extLst>
              <a:ext uri="{FF2B5EF4-FFF2-40B4-BE49-F238E27FC236}">
                <a16:creationId xmlns:a16="http://schemas.microsoft.com/office/drawing/2014/main" id="{BCDE4327-4992-D5F4-7473-F5229004F938}"/>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7</a:t>
            </a:fld>
            <a:endParaRPr lang="fr-FR"/>
          </a:p>
        </p:txBody>
      </p:sp>
      <p:sp>
        <p:nvSpPr>
          <p:cNvPr id="12" name="Rectangle 11"/>
          <p:cNvSpPr/>
          <p:nvPr/>
        </p:nvSpPr>
        <p:spPr>
          <a:xfrm>
            <a:off x="-127248" y="908720"/>
            <a:ext cx="9143999" cy="5386090"/>
          </a:xfrm>
          <a:prstGeom prst="rect">
            <a:avLst/>
          </a:prstGeom>
        </p:spPr>
        <p:txBody>
          <a:bodyPr wrap="square">
            <a:spAutoFit/>
          </a:bodyPr>
          <a:lstStyle/>
          <a:p>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 The different types of supercharging</a:t>
            </a:r>
            <a:b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3.1. The turbocharger</a:t>
            </a:r>
          </a:p>
          <a:p>
            <a:pPr>
              <a:buFont typeface="Arial" panose="020B0604020202020204" pitchFamily="34" charset="0"/>
              <a:buChar char="•"/>
            </a:pPr>
            <a:r>
              <a:rPr lang="en-US" sz="2800" dirty="0">
                <a:latin typeface="Cambria" panose="02040503050406030204" pitchFamily="18" charset="0"/>
                <a:ea typeface="Cambria" panose="02040503050406030204" pitchFamily="18" charset="0"/>
              </a:rPr>
              <a:t>The turbocharger, more commonly known as a "turbo," is the most widely used supercharging system in the automotive sector.</a:t>
            </a:r>
          </a:p>
          <a:p>
            <a:pPr>
              <a:buFont typeface="Arial" panose="020B0604020202020204" pitchFamily="34" charset="0"/>
              <a:buChar char="•"/>
            </a:pPr>
            <a:r>
              <a:rPr lang="en-US" sz="2800" dirty="0">
                <a:latin typeface="Cambria" panose="02040503050406030204" pitchFamily="18" charset="0"/>
                <a:ea typeface="Cambria" panose="02040503050406030204" pitchFamily="18" charset="0"/>
              </a:rPr>
              <a:t>The turbo operates like a centrifugal pump. Due to the effect of centrifugal force, caused by a </a:t>
            </a:r>
          </a:p>
          <a:p>
            <a:r>
              <a:rPr lang="en-US" sz="2800" dirty="0">
                <a:latin typeface="Cambria" panose="02040503050406030204" pitchFamily="18" charset="0"/>
                <a:ea typeface="Cambria" panose="02040503050406030204" pitchFamily="18" charset="0"/>
              </a:rPr>
              <a:t>high rotational speed (~150,000 rpm)</a:t>
            </a:r>
          </a:p>
          <a:p>
            <a:r>
              <a:rPr lang="en-US" sz="2800" dirty="0">
                <a:latin typeface="Cambria" panose="02040503050406030204" pitchFamily="18" charset="0"/>
                <a:ea typeface="Cambria" panose="02040503050406030204" pitchFamily="18" charset="0"/>
              </a:rPr>
              <a:t>, the intake air is pushed towards the</a:t>
            </a:r>
          </a:p>
          <a:p>
            <a:r>
              <a:rPr lang="en-US" sz="2800" dirty="0">
                <a:latin typeface="Cambria" panose="02040503050406030204" pitchFamily="18" charset="0"/>
                <a:ea typeface="Cambria" panose="02040503050406030204" pitchFamily="18" charset="0"/>
              </a:rPr>
              <a:t> periphery of the compressor wheel, </a:t>
            </a:r>
          </a:p>
          <a:p>
            <a:r>
              <a:rPr lang="en-US" sz="2800" dirty="0">
                <a:latin typeface="Cambria" panose="02040503050406030204" pitchFamily="18" charset="0"/>
                <a:ea typeface="Cambria" panose="02040503050406030204" pitchFamily="18" charset="0"/>
              </a:rPr>
              <a:t>resulting in suction at its center (Fig. 1)."</a:t>
            </a:r>
          </a:p>
          <a:p>
            <a:pPr algn="just"/>
            <a:endPar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840016" y="3617055"/>
            <a:ext cx="3240360" cy="3168352"/>
          </a:xfrm>
          <a:prstGeom prst="rect">
            <a:avLst/>
          </a:prstGeom>
          <a:noFill/>
          <a:ln w="9525">
            <a:noFill/>
            <a:miter lim="800000"/>
            <a:headEnd/>
            <a:tailEnd/>
          </a:ln>
        </p:spPr>
      </p:pic>
      <p:sp>
        <p:nvSpPr>
          <p:cNvPr id="13" name="Rectangle 12"/>
          <p:cNvSpPr/>
          <p:nvPr/>
        </p:nvSpPr>
        <p:spPr>
          <a:xfrm>
            <a:off x="7380312" y="6237312"/>
            <a:ext cx="1152128" cy="523220"/>
          </a:xfrm>
          <a:prstGeom prst="rect">
            <a:avLst/>
          </a:prstGeom>
        </p:spPr>
        <p:txBody>
          <a:bodyPr wrap="square">
            <a:spAutoFit/>
          </a:bodyPr>
          <a:lstStyle/>
          <a:p>
            <a:r>
              <a:rPr lang="fr-FR" sz="2800" b="1" dirty="0">
                <a:effectLst>
                  <a:outerShdw blurRad="38100" dist="38100" dir="2700000" algn="tl">
                    <a:srgbClr val="000000">
                      <a:alpha val="43137"/>
                    </a:srgbClr>
                  </a:outerShdw>
                </a:effectLst>
                <a:latin typeface="Times New Roman" pitchFamily="18" charset="0"/>
                <a:cs typeface="Times New Roman" pitchFamily="18" charset="0"/>
              </a:rPr>
              <a:t>Fig. 1</a:t>
            </a:r>
            <a:endParaRPr lang="fr-FR" sz="2800" b="1" dirty="0"/>
          </a:p>
        </p:txBody>
      </p:sp>
      <p:sp>
        <p:nvSpPr>
          <p:cNvPr id="2" name="Rectangle à coins arrondis 5">
            <a:extLst>
              <a:ext uri="{FF2B5EF4-FFF2-40B4-BE49-F238E27FC236}">
                <a16:creationId xmlns:a16="http://schemas.microsoft.com/office/drawing/2014/main" id="{F383E011-151D-3C6B-2AE0-64911455E21D}"/>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A14DDA-8654-413E-9EFF-732459B13AEE}" type="slidenum">
              <a:rPr lang="fr-FR" smtClean="0"/>
              <a:pPr/>
              <a:t>8</a:t>
            </a:fld>
            <a:endParaRPr lang="fr-FR" dirty="0"/>
          </a:p>
        </p:txBody>
      </p:sp>
      <p:sp>
        <p:nvSpPr>
          <p:cNvPr id="8" name="Rectangle 7"/>
          <p:cNvSpPr/>
          <p:nvPr/>
        </p:nvSpPr>
        <p:spPr>
          <a:xfrm>
            <a:off x="0" y="1052736"/>
            <a:ext cx="9144000" cy="2246769"/>
          </a:xfrm>
          <a:prstGeom prst="rect">
            <a:avLst/>
          </a:prstGeom>
        </p:spPr>
        <p:txBody>
          <a:bodyPr wrap="square">
            <a:spAutoFit/>
          </a:bodyPr>
          <a:lstStyle/>
          <a:p>
            <a:pPr algn="just"/>
            <a:r>
              <a:rPr lang="fr-FR"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rPr>
              <a:t>Once this turbine is in action, it will compress the air, which will then be directed to the combustion chambers. With the air-fuel mixture being more oxygenated, the explosions generated by the pistons will be stronger, giving the engine more power</a:t>
            </a:r>
            <a:endParaRPr lang="fr-FR" sz="2800" dirty="0">
              <a:latin typeface="Cambria" panose="02040503050406030204" pitchFamily="18" charset="0"/>
              <a:ea typeface="Cambria" panose="02040503050406030204"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5220072" y="2852936"/>
            <a:ext cx="3923928" cy="3528392"/>
          </a:xfrm>
          <a:prstGeom prst="rect">
            <a:avLst/>
          </a:prstGeom>
          <a:noFill/>
          <a:ln w="9525">
            <a:noFill/>
            <a:miter lim="800000"/>
            <a:headEnd/>
            <a:tailEnd/>
          </a:ln>
        </p:spPr>
      </p:pic>
      <p:sp>
        <p:nvSpPr>
          <p:cNvPr id="10" name="Rectangle 9"/>
          <p:cNvSpPr/>
          <p:nvPr/>
        </p:nvSpPr>
        <p:spPr>
          <a:xfrm>
            <a:off x="0" y="3284984"/>
            <a:ext cx="5364088" cy="2677656"/>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The exhaust gas flow drives turbine '1' (Fig. 2). The movement is directly transmitted to compressor '2' via a connecting shaft. The compressor supplies the engine with pressurized air.</a:t>
            </a:r>
          </a:p>
        </p:txBody>
      </p:sp>
      <p:sp>
        <p:nvSpPr>
          <p:cNvPr id="11" name="Rectangle 10"/>
          <p:cNvSpPr/>
          <p:nvPr/>
        </p:nvSpPr>
        <p:spPr>
          <a:xfrm>
            <a:off x="6660232" y="6381328"/>
            <a:ext cx="918841"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Times New Roman" pitchFamily="18" charset="0"/>
                <a:cs typeface="Times New Roman" pitchFamily="18" charset="0"/>
              </a:rPr>
              <a:t>Fig. 2</a:t>
            </a:r>
            <a:endParaRPr lang="fr-FR" sz="2400" b="1" dirty="0"/>
          </a:p>
        </p:txBody>
      </p:sp>
      <p:sp>
        <p:nvSpPr>
          <p:cNvPr id="2" name="Rectangle à coins arrondis 5">
            <a:extLst>
              <a:ext uri="{FF2B5EF4-FFF2-40B4-BE49-F238E27FC236}">
                <a16:creationId xmlns:a16="http://schemas.microsoft.com/office/drawing/2014/main" id="{3A3E4F9E-BF35-1224-29CF-B7A7B5A90987}"/>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9</a:t>
            </a:fld>
            <a:endParaRPr lang="fr-FR"/>
          </a:p>
        </p:txBody>
      </p:sp>
      <p:pic>
        <p:nvPicPr>
          <p:cNvPr id="7" name="Picture 2"/>
          <p:cNvPicPr>
            <a:picLocks noChangeAspect="1" noChangeArrowheads="1"/>
          </p:cNvPicPr>
          <p:nvPr/>
        </p:nvPicPr>
        <p:blipFill>
          <a:blip r:embed="rId2" cstate="print"/>
          <a:srcRect/>
          <a:stretch>
            <a:fillRect/>
          </a:stretch>
        </p:blipFill>
        <p:spPr bwMode="auto">
          <a:xfrm>
            <a:off x="35496" y="2348880"/>
            <a:ext cx="4752528" cy="4048125"/>
          </a:xfrm>
          <a:prstGeom prst="rect">
            <a:avLst/>
          </a:prstGeom>
          <a:noFill/>
          <a:ln w="9525">
            <a:noFill/>
            <a:miter lim="800000"/>
            <a:headEnd/>
            <a:tailEnd/>
          </a:ln>
        </p:spPr>
      </p:pic>
      <p:sp>
        <p:nvSpPr>
          <p:cNvPr id="8" name="Rectangle 7"/>
          <p:cNvSpPr/>
          <p:nvPr/>
        </p:nvSpPr>
        <p:spPr>
          <a:xfrm>
            <a:off x="2267744" y="6381328"/>
            <a:ext cx="1175322"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Times New Roman" pitchFamily="18" charset="0"/>
                <a:cs typeface="Times New Roman" pitchFamily="18" charset="0"/>
              </a:rPr>
              <a:t>Fig. a-3</a:t>
            </a:r>
            <a:endParaRPr lang="fr-FR" sz="2400" b="1" dirty="0"/>
          </a:p>
        </p:txBody>
      </p:sp>
      <p:sp>
        <p:nvSpPr>
          <p:cNvPr id="9" name="Rectangle 8"/>
          <p:cNvSpPr/>
          <p:nvPr/>
        </p:nvSpPr>
        <p:spPr>
          <a:xfrm>
            <a:off x="6012160" y="6423719"/>
            <a:ext cx="1192955"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Times New Roman" pitchFamily="18" charset="0"/>
                <a:cs typeface="Times New Roman" pitchFamily="18" charset="0"/>
              </a:rPr>
              <a:t>Fig. b-3</a:t>
            </a:r>
            <a:endParaRPr lang="fr-FR" sz="2400" b="1" dirty="0"/>
          </a:p>
        </p:txBody>
      </p:sp>
      <p:sp>
        <p:nvSpPr>
          <p:cNvPr id="10" name="Rectangle 9"/>
          <p:cNvSpPr/>
          <p:nvPr/>
        </p:nvSpPr>
        <p:spPr>
          <a:xfrm>
            <a:off x="35497" y="908720"/>
            <a:ext cx="9071992" cy="1384995"/>
          </a:xfrm>
          <a:prstGeom prst="rect">
            <a:avLst/>
          </a:prstGeom>
        </p:spPr>
        <p:txBody>
          <a:bodyPr wrap="square">
            <a:spAutoFit/>
          </a:bodyPr>
          <a:lstStyle/>
          <a:p>
            <a:r>
              <a:rPr lang="en-US" sz="2800" dirty="0">
                <a:latin typeface="Cambria" panose="02040503050406030204" pitchFamily="18" charset="0"/>
                <a:ea typeface="Cambria" panose="02040503050406030204" pitchFamily="18" charset="0"/>
              </a:rPr>
              <a:t>Exhaust gas circulation and the gas compressed by the turbocharger (Fig. a and b 3)."</a:t>
            </a:r>
          </a:p>
          <a:p>
            <a:endParaRPr lang="en-US" sz="2800" dirty="0">
              <a:latin typeface="Cambria" panose="02040503050406030204" pitchFamily="18" charset="0"/>
              <a:ea typeface="Cambria" panose="02040503050406030204" pitchFamily="18" charset="0"/>
            </a:endParaRPr>
          </a:p>
        </p:txBody>
      </p:sp>
      <p:sp>
        <p:nvSpPr>
          <p:cNvPr id="2" name="Rectangle à coins arrondis 5">
            <a:extLst>
              <a:ext uri="{FF2B5EF4-FFF2-40B4-BE49-F238E27FC236}">
                <a16:creationId xmlns:a16="http://schemas.microsoft.com/office/drawing/2014/main" id="{CBDC4C45-DB1A-6A24-9142-802FBE0A0FFD}"/>
              </a:ext>
            </a:extLst>
          </p:cNvPr>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a:t>
            </a: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 </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operational</a:t>
            </a:r>
            <a:r>
              <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modes, aspiration and </a:t>
            </a:r>
            <a:r>
              <a:rPr lang="fr-FR"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supercharging</a:t>
            </a:r>
            <a:endPar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Image 10">
            <a:extLst>
              <a:ext uri="{FF2B5EF4-FFF2-40B4-BE49-F238E27FC236}">
                <a16:creationId xmlns:a16="http://schemas.microsoft.com/office/drawing/2014/main" id="{C064E659-3034-1505-B2B1-99A107D82722}"/>
              </a:ext>
            </a:extLst>
          </p:cNvPr>
          <p:cNvPicPr>
            <a:picLocks noChangeAspect="1"/>
          </p:cNvPicPr>
          <p:nvPr/>
        </p:nvPicPr>
        <p:blipFill>
          <a:blip r:embed="rId3"/>
          <a:stretch>
            <a:fillRect/>
          </a:stretch>
        </p:blipFill>
        <p:spPr>
          <a:xfrm>
            <a:off x="4788024" y="2401019"/>
            <a:ext cx="4319464" cy="412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5878</TotalTime>
  <Words>969</Words>
  <Application>Microsoft Office PowerPoint</Application>
  <PresentationFormat>Affichage à l'écran (4:3)</PresentationFormat>
  <Paragraphs>90</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Cambria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ZERGANE</dc:creator>
  <cp:lastModifiedBy>GM</cp:lastModifiedBy>
  <cp:revision>270</cp:revision>
  <dcterms:created xsi:type="dcterms:W3CDTF">2021-01-20T20:28:19Z</dcterms:created>
  <dcterms:modified xsi:type="dcterms:W3CDTF">2024-10-03T13:37:33Z</dcterms:modified>
</cp:coreProperties>
</file>