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2" r:id="rId3"/>
    <p:sldId id="257" r:id="rId4"/>
    <p:sldId id="274" r:id="rId5"/>
    <p:sldId id="258" r:id="rId6"/>
    <p:sldId id="259" r:id="rId7"/>
    <p:sldId id="261" r:id="rId8"/>
    <p:sldId id="275" r:id="rId9"/>
    <p:sldId id="262" r:id="rId10"/>
    <p:sldId id="276" r:id="rId11"/>
    <p:sldId id="264" r:id="rId12"/>
    <p:sldId id="265" r:id="rId13"/>
    <p:sldId id="277" r:id="rId14"/>
    <p:sldId id="273" r:id="rId15"/>
    <p:sldId id="266" r:id="rId16"/>
    <p:sldId id="267" r:id="rId17"/>
    <p:sldId id="268" r:id="rId18"/>
    <p:sldId id="278" r:id="rId19"/>
    <p:sldId id="269" r:id="rId20"/>
    <p:sldId id="271" r:id="rId2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52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re 28"/>
          <p:cNvSpPr>
            <a:spLocks noGrp="1"/>
          </p:cNvSpPr>
          <p:nvPr>
            <p:ph type="ctrTitle"/>
          </p:nvPr>
        </p:nvSpPr>
        <p:spPr>
          <a:xfrm>
            <a:off x="381000" y="4853411"/>
            <a:ext cx="8458200" cy="1222375"/>
          </a:xfrm>
        </p:spPr>
        <p:txBody>
          <a:bodyPr anchor="t"/>
          <a:lstStyle/>
          <a:p>
            <a:r>
              <a:rPr kumimoji="0" lang="fr-FR" smtClean="0"/>
              <a:t>Cliquez pour modifier le style du titre</a:t>
            </a:r>
            <a:endParaRPr kumimoji="0" lang="en-US"/>
          </a:p>
        </p:txBody>
      </p:sp>
      <p:sp>
        <p:nvSpPr>
          <p:cNvPr id="9" name="Sous-titr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16" name="Espace réservé de la date 15"/>
          <p:cNvSpPr>
            <a:spLocks noGrp="1"/>
          </p:cNvSpPr>
          <p:nvPr>
            <p:ph type="dt" sz="half" idx="10"/>
          </p:nvPr>
        </p:nvSpPr>
        <p:spPr/>
        <p:txBody>
          <a:bodyPr/>
          <a:lstStyle/>
          <a:p>
            <a:fld id="{C40895FB-3010-43DB-B9A1-44C44E04DFF7}" type="datetimeFigureOut">
              <a:rPr lang="fr-FR" smtClean="0"/>
              <a:pPr/>
              <a:t>08/04/2020</a:t>
            </a:fld>
            <a:endParaRPr lang="fr-FR"/>
          </a:p>
        </p:txBody>
      </p:sp>
      <p:sp>
        <p:nvSpPr>
          <p:cNvPr id="2" name="Espace réservé du pied de page 1"/>
          <p:cNvSpPr>
            <a:spLocks noGrp="1"/>
          </p:cNvSpPr>
          <p:nvPr>
            <p:ph type="ftr" sz="quarter" idx="11"/>
          </p:nvPr>
        </p:nvSpPr>
        <p:spPr/>
        <p:txBody>
          <a:bodyPr/>
          <a:lstStyle/>
          <a:p>
            <a:endParaRPr lang="fr-FR"/>
          </a:p>
        </p:txBody>
      </p:sp>
      <p:sp>
        <p:nvSpPr>
          <p:cNvPr id="15" name="Espace réservé du numéro de diapositive 14"/>
          <p:cNvSpPr>
            <a:spLocks noGrp="1"/>
          </p:cNvSpPr>
          <p:nvPr>
            <p:ph type="sldNum" sz="quarter" idx="12"/>
          </p:nvPr>
        </p:nvSpPr>
        <p:spPr>
          <a:xfrm>
            <a:off x="8229600" y="6473952"/>
            <a:ext cx="758952" cy="246888"/>
          </a:xfrm>
        </p:spPr>
        <p:txBody>
          <a:bodyPr/>
          <a:lstStyle/>
          <a:p>
            <a:fld id="{C8D07841-D66D-4B88-B1E5-525789FD7E99}"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40895FB-3010-43DB-B9A1-44C44E04DFF7}" type="datetimeFigureOut">
              <a:rPr lang="fr-FR" smtClean="0"/>
              <a:pPr/>
              <a:t>08/04/2020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8D07841-D66D-4B88-B1E5-525789FD7E99}"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549276"/>
            <a:ext cx="18288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549276"/>
            <a:ext cx="62484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40895FB-3010-43DB-B9A1-44C44E04DFF7}" type="datetimeFigureOut">
              <a:rPr lang="fr-FR" smtClean="0"/>
              <a:pPr/>
              <a:t>08/04/2020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8D07841-D66D-4B88-B1E5-525789FD7E99}"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2" name="Titre 21"/>
          <p:cNvSpPr>
            <a:spLocks noGrp="1"/>
          </p:cNvSpPr>
          <p:nvPr>
            <p:ph type="title"/>
          </p:nvPr>
        </p:nvSpPr>
        <p:spPr/>
        <p:txBody>
          <a:bodyPr/>
          <a:lstStyle/>
          <a:p>
            <a:r>
              <a:rPr kumimoji="0" lang="fr-FR" smtClean="0"/>
              <a:t>Cliquez pour modifier le style du titre</a:t>
            </a:r>
            <a:endParaRPr kumimoji="0" lang="en-US"/>
          </a:p>
        </p:txBody>
      </p:sp>
      <p:sp>
        <p:nvSpPr>
          <p:cNvPr id="27" name="Espace réservé du contenu 26"/>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C40895FB-3010-43DB-B9A1-44C44E04DFF7}" type="datetimeFigureOut">
              <a:rPr lang="fr-FR" smtClean="0"/>
              <a:pPr/>
              <a:t>08/04/2020</a:t>
            </a:fld>
            <a:endParaRPr lang="fr-FR"/>
          </a:p>
        </p:txBody>
      </p:sp>
      <p:sp>
        <p:nvSpPr>
          <p:cNvPr id="19" name="Espace réservé du pied de page 18"/>
          <p:cNvSpPr>
            <a:spLocks noGrp="1"/>
          </p:cNvSpPr>
          <p:nvPr>
            <p:ph type="ftr" sz="quarter" idx="11"/>
          </p:nvPr>
        </p:nvSpPr>
        <p:spPr>
          <a:xfrm>
            <a:off x="3581400" y="76200"/>
            <a:ext cx="2895600" cy="288925"/>
          </a:xfrm>
        </p:spPr>
        <p:txBody>
          <a:bodyPr/>
          <a:lstStyle/>
          <a:p>
            <a:endParaRPr lang="fr-FR"/>
          </a:p>
        </p:txBody>
      </p:sp>
      <p:sp>
        <p:nvSpPr>
          <p:cNvPr id="16" name="Espace réservé du numéro de diapositive 15"/>
          <p:cNvSpPr>
            <a:spLocks noGrp="1"/>
          </p:cNvSpPr>
          <p:nvPr>
            <p:ph type="sldNum" sz="quarter" idx="12"/>
          </p:nvPr>
        </p:nvSpPr>
        <p:spPr>
          <a:xfrm>
            <a:off x="8229600" y="6473952"/>
            <a:ext cx="758952" cy="246888"/>
          </a:xfrm>
        </p:spPr>
        <p:txBody>
          <a:bodyPr/>
          <a:lstStyle/>
          <a:p>
            <a:fld id="{C8D07841-D66D-4B88-B1E5-525789FD7E99}"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texte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19" name="Espace réservé de la date 18"/>
          <p:cNvSpPr>
            <a:spLocks noGrp="1"/>
          </p:cNvSpPr>
          <p:nvPr>
            <p:ph type="dt" sz="half" idx="10"/>
          </p:nvPr>
        </p:nvSpPr>
        <p:spPr/>
        <p:txBody>
          <a:bodyPr/>
          <a:lstStyle/>
          <a:p>
            <a:fld id="{C40895FB-3010-43DB-B9A1-44C44E04DFF7}" type="datetimeFigureOut">
              <a:rPr lang="fr-FR" smtClean="0"/>
              <a:pPr/>
              <a:t>08/04/2020</a:t>
            </a:fld>
            <a:endParaRPr lang="fr-FR"/>
          </a:p>
        </p:txBody>
      </p:sp>
      <p:sp>
        <p:nvSpPr>
          <p:cNvPr id="11" name="Espace réservé du pied de page 10"/>
          <p:cNvSpPr>
            <a:spLocks noGrp="1"/>
          </p:cNvSpPr>
          <p:nvPr>
            <p:ph type="ftr" sz="quarter" idx="11"/>
          </p:nvPr>
        </p:nvSpPr>
        <p:spPr/>
        <p:txBody>
          <a:bodyPr/>
          <a:lstStyle/>
          <a:p>
            <a:endParaRPr lang="fr-FR"/>
          </a:p>
        </p:txBody>
      </p:sp>
      <p:sp>
        <p:nvSpPr>
          <p:cNvPr id="16" name="Espace réservé du numéro de diapositive 15"/>
          <p:cNvSpPr>
            <a:spLocks noGrp="1"/>
          </p:cNvSpPr>
          <p:nvPr>
            <p:ph type="sldNum" sz="quarter" idx="12"/>
          </p:nvPr>
        </p:nvSpPr>
        <p:spPr/>
        <p:txBody>
          <a:bodyPr/>
          <a:lstStyle/>
          <a:p>
            <a:fld id="{C8D07841-D66D-4B88-B1E5-525789FD7E99}" type="slidenum">
              <a:rPr lang="fr-FR" smtClean="0"/>
              <a:pPr/>
              <a:t>‹N°›</a:t>
            </a:fld>
            <a:endParaRPr lang="fr-FR"/>
          </a:p>
        </p:txBody>
      </p:sp>
      <p:sp>
        <p:nvSpPr>
          <p:cNvPr id="8" name="Titre 7"/>
          <p:cNvSpPr>
            <a:spLocks noGrp="1"/>
          </p:cNvSpPr>
          <p:nvPr>
            <p:ph type="title"/>
          </p:nvPr>
        </p:nvSpPr>
        <p:spPr>
          <a:xfrm>
            <a:off x="180475" y="2947085"/>
            <a:ext cx="8686800" cy="1184825"/>
          </a:xfrm>
        </p:spPr>
        <p:txBody>
          <a:bodyPr rtlCol="0" anchor="t"/>
          <a:lstStyle>
            <a:lvl1pPr algn="r">
              <a:defRPr/>
            </a:lvl1pPr>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0" name="Titre 19"/>
          <p:cNvSpPr>
            <a:spLocks noGrp="1"/>
          </p:cNvSpPr>
          <p:nvPr>
            <p:ph type="title"/>
          </p:nvPr>
        </p:nvSpPr>
        <p:spPr>
          <a:xfrm>
            <a:off x="301752" y="457200"/>
            <a:ext cx="8686800" cy="841248"/>
          </a:xfrm>
        </p:spPr>
        <p:txBody>
          <a:bodyPr/>
          <a:lstStyle/>
          <a:p>
            <a:r>
              <a:rPr kumimoji="0" lang="fr-FR" smtClean="0"/>
              <a:t>Cliquez pour modifier le style du titre</a:t>
            </a:r>
            <a:endParaRPr kumimoji="0" lang="en-US"/>
          </a:p>
        </p:txBody>
      </p:sp>
      <p:sp>
        <p:nvSpPr>
          <p:cNvPr id="14" name="Espace réservé du contenu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0"/>
          </p:nvPr>
        </p:nvSpPr>
        <p:spPr/>
        <p:txBody>
          <a:bodyPr/>
          <a:lstStyle/>
          <a:p>
            <a:fld id="{C40895FB-3010-43DB-B9A1-44C44E04DFF7}" type="datetimeFigureOut">
              <a:rPr lang="fr-FR" smtClean="0"/>
              <a:pPr/>
              <a:t>08/04/2020</a:t>
            </a:fld>
            <a:endParaRPr lang="fr-FR"/>
          </a:p>
        </p:txBody>
      </p:sp>
      <p:sp>
        <p:nvSpPr>
          <p:cNvPr id="10" name="Espace réservé du pied de page 9"/>
          <p:cNvSpPr>
            <a:spLocks noGrp="1"/>
          </p:cNvSpPr>
          <p:nvPr>
            <p:ph type="ftr" sz="quarter" idx="11"/>
          </p:nvPr>
        </p:nvSpPr>
        <p:spPr/>
        <p:txBody>
          <a:bodyPr/>
          <a:lstStyle/>
          <a:p>
            <a:endParaRPr lang="fr-FR"/>
          </a:p>
        </p:txBody>
      </p:sp>
      <p:sp>
        <p:nvSpPr>
          <p:cNvPr id="31" name="Espace réservé du numéro de diapositive 30"/>
          <p:cNvSpPr>
            <a:spLocks noGrp="1"/>
          </p:cNvSpPr>
          <p:nvPr>
            <p:ph type="sldNum" sz="quarter" idx="12"/>
          </p:nvPr>
        </p:nvSpPr>
        <p:spPr/>
        <p:txBody>
          <a:bodyPr/>
          <a:lstStyle/>
          <a:p>
            <a:fld id="{C8D07841-D66D-4B88-B1E5-525789FD7E99}"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9" name="Titre 28"/>
          <p:cNvSpPr>
            <a:spLocks noGrp="1"/>
          </p:cNvSpPr>
          <p:nvPr>
            <p:ph type="title"/>
          </p:nvPr>
        </p:nvSpPr>
        <p:spPr>
          <a:xfrm>
            <a:off x="304800" y="5410200"/>
            <a:ext cx="8610600" cy="882650"/>
          </a:xfrm>
        </p:spPr>
        <p:txBody>
          <a:bodyPr anchor="ctr"/>
          <a:lstStyle>
            <a:lvl1pPr>
              <a:defRPr/>
            </a:lvl1p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25" name="Espace réservé du texte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8" name="Espace réservé du contenu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space réservé de la date 9"/>
          <p:cNvSpPr>
            <a:spLocks noGrp="1"/>
          </p:cNvSpPr>
          <p:nvPr>
            <p:ph type="dt" sz="half" idx="10"/>
          </p:nvPr>
        </p:nvSpPr>
        <p:spPr/>
        <p:txBody>
          <a:bodyPr/>
          <a:lstStyle/>
          <a:p>
            <a:fld id="{C40895FB-3010-43DB-B9A1-44C44E04DFF7}" type="datetimeFigureOut">
              <a:rPr lang="fr-FR" smtClean="0"/>
              <a:pPr/>
              <a:t>08/04/2020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229600" y="6477000"/>
            <a:ext cx="762000" cy="246888"/>
          </a:xfrm>
        </p:spPr>
        <p:txBody>
          <a:bodyPr/>
          <a:lstStyle/>
          <a:p>
            <a:fld id="{C8D07841-D66D-4B88-B1E5-525789FD7E99}" type="slidenum">
              <a:rPr lang="fr-FR" smtClean="0"/>
              <a:pPr/>
              <a:t>‹N°›</a:t>
            </a:fld>
            <a:endParaRPr lang="fr-FR"/>
          </a:p>
        </p:txBody>
      </p:sp>
      <p:sp>
        <p:nvSpPr>
          <p:cNvPr id="11" name="Connecteur droit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0" name="Titre 29"/>
          <p:cNvSpPr>
            <a:spLocks noGrp="1"/>
          </p:cNvSpPr>
          <p:nvPr>
            <p:ph type="title"/>
          </p:nvPr>
        </p:nvSpPr>
        <p:spPr>
          <a:xfrm>
            <a:off x="301752" y="457200"/>
            <a:ext cx="8686800" cy="841248"/>
          </a:xfrm>
        </p:spPr>
        <p:txBody>
          <a:bodyPr/>
          <a:lstStyle/>
          <a:p>
            <a:r>
              <a:rPr kumimoji="0" lang="fr-FR" smtClean="0"/>
              <a:t>Cliquez pour modifier le style du titre</a:t>
            </a:r>
            <a:endParaRPr kumimoji="0" lang="en-US"/>
          </a:p>
        </p:txBody>
      </p:sp>
      <p:sp>
        <p:nvSpPr>
          <p:cNvPr id="12" name="Espace réservé de la date 11"/>
          <p:cNvSpPr>
            <a:spLocks noGrp="1"/>
          </p:cNvSpPr>
          <p:nvPr>
            <p:ph type="dt" sz="half" idx="10"/>
          </p:nvPr>
        </p:nvSpPr>
        <p:spPr/>
        <p:txBody>
          <a:bodyPr/>
          <a:lstStyle/>
          <a:p>
            <a:fld id="{C40895FB-3010-43DB-B9A1-44C44E04DFF7}" type="datetimeFigureOut">
              <a:rPr lang="fr-FR" smtClean="0"/>
              <a:pPr/>
              <a:t>08/04/2020</a:t>
            </a:fld>
            <a:endParaRPr lang="fr-FR"/>
          </a:p>
        </p:txBody>
      </p:sp>
      <p:sp>
        <p:nvSpPr>
          <p:cNvPr id="21" name="Espace réservé du pied de page 20"/>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8D07841-D66D-4B88-B1E5-525789FD7E99}"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C40895FB-3010-43DB-B9A1-44C44E04DFF7}" type="datetimeFigureOut">
              <a:rPr lang="fr-FR" smtClean="0"/>
              <a:pPr/>
              <a:t>08/04/2020</a:t>
            </a:fld>
            <a:endParaRPr lang="fr-FR"/>
          </a:p>
        </p:txBody>
      </p:sp>
      <p:sp>
        <p:nvSpPr>
          <p:cNvPr id="24" name="Espace réservé du pied de page 23"/>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8D07841-D66D-4B88-B1E5-525789FD7E99}"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Connecteur droit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re 11"/>
          <p:cNvSpPr>
            <a:spLocks noGrp="1"/>
          </p:cNvSpPr>
          <p:nvPr>
            <p:ph type="title"/>
          </p:nvPr>
        </p:nvSpPr>
        <p:spPr>
          <a:xfrm>
            <a:off x="457200" y="5486400"/>
            <a:ext cx="8458200" cy="520700"/>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14" name="Espace réservé du contenu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C40895FB-3010-43DB-B9A1-44C44E04DFF7}" type="datetimeFigureOut">
              <a:rPr lang="fr-FR" smtClean="0"/>
              <a:pPr/>
              <a:t>08/04/2020</a:t>
            </a:fld>
            <a:endParaRPr lang="fr-FR"/>
          </a:p>
        </p:txBody>
      </p:sp>
      <p:sp>
        <p:nvSpPr>
          <p:cNvPr id="29" name="Espace réservé du pied de page 28"/>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8D07841-D66D-4B88-B1E5-525789FD7E99}"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3" name="Espace réservé pour une image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fr-FR" smtClean="0"/>
              <a:t>Cliquez sur l'icône pour ajouter une image</a:t>
            </a:r>
            <a:endParaRPr kumimoji="0" lang="en-US" dirty="0"/>
          </a:p>
        </p:txBody>
      </p:sp>
      <p:sp>
        <p:nvSpPr>
          <p:cNvPr id="7" name="Espace réservé de la date 6"/>
          <p:cNvSpPr>
            <a:spLocks noGrp="1"/>
          </p:cNvSpPr>
          <p:nvPr>
            <p:ph type="dt" sz="half" idx="10"/>
          </p:nvPr>
        </p:nvSpPr>
        <p:spPr/>
        <p:txBody>
          <a:bodyPr/>
          <a:lstStyle/>
          <a:p>
            <a:fld id="{C40895FB-3010-43DB-B9A1-44C44E04DFF7}" type="datetimeFigureOut">
              <a:rPr lang="fr-FR" smtClean="0"/>
              <a:pPr/>
              <a:t>08/04/2020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31" name="Espace réservé du numéro de diapositive 30"/>
          <p:cNvSpPr>
            <a:spLocks noGrp="1"/>
          </p:cNvSpPr>
          <p:nvPr>
            <p:ph type="sldNum" sz="quarter" idx="12"/>
          </p:nvPr>
        </p:nvSpPr>
        <p:spPr/>
        <p:txBody>
          <a:bodyPr/>
          <a:lstStyle/>
          <a:p>
            <a:fld id="{C8D07841-D66D-4B88-B1E5-525789FD7E99}" type="slidenum">
              <a:rPr lang="fr-FR" smtClean="0"/>
              <a:pPr/>
              <a:t>‹N°›</a:t>
            </a:fld>
            <a:endParaRPr lang="fr-FR"/>
          </a:p>
        </p:txBody>
      </p:sp>
      <p:sp>
        <p:nvSpPr>
          <p:cNvPr id="17" name="Titre 16"/>
          <p:cNvSpPr>
            <a:spLocks noGrp="1"/>
          </p:cNvSpPr>
          <p:nvPr>
            <p:ph type="title"/>
          </p:nvPr>
        </p:nvSpPr>
        <p:spPr>
          <a:xfrm>
            <a:off x="381000" y="4993760"/>
            <a:ext cx="5867400" cy="522288"/>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Espace réservé du texte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1" name="Espace réservé de la date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C40895FB-3010-43DB-B9A1-44C44E04DFF7}" type="datetimeFigureOut">
              <a:rPr lang="fr-FR" smtClean="0"/>
              <a:pPr/>
              <a:t>08/04/2020</a:t>
            </a:fld>
            <a:endParaRPr lang="fr-FR"/>
          </a:p>
        </p:txBody>
      </p:sp>
      <p:sp>
        <p:nvSpPr>
          <p:cNvPr id="28" name="Espace réservé du pied de page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fr-FR"/>
          </a:p>
        </p:txBody>
      </p:sp>
      <p:sp>
        <p:nvSpPr>
          <p:cNvPr id="5" name="Espace réservé du numéro de diapositive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C8D07841-D66D-4B88-B1E5-525789FD7E99}" type="slidenum">
              <a:rPr lang="fr-FR" smtClean="0"/>
              <a:pPr/>
              <a:t>‹N°›</a:t>
            </a:fld>
            <a:endParaRPr lang="fr-FR"/>
          </a:p>
        </p:txBody>
      </p:sp>
      <p:sp>
        <p:nvSpPr>
          <p:cNvPr id="10" name="Espace réservé du titre 9"/>
          <p:cNvSpPr>
            <a:spLocks noGrp="1"/>
          </p:cNvSpPr>
          <p:nvPr>
            <p:ph type="title"/>
          </p:nvPr>
        </p:nvSpPr>
        <p:spPr>
          <a:xfrm>
            <a:off x="304800" y="457200"/>
            <a:ext cx="8686800" cy="838200"/>
          </a:xfrm>
          <a:prstGeom prst="rect">
            <a:avLst/>
          </a:prstGeom>
        </p:spPr>
        <p:txBody>
          <a:bodyPr vert="horz" anchor="ctr">
            <a:normAutofit/>
          </a:bodyPr>
          <a:lstStyle/>
          <a:p>
            <a:r>
              <a:rPr kumimoji="0" lang="fr-FR" smtClean="0"/>
              <a:t>Cliquez pour modifier le style du titre</a:t>
            </a:r>
            <a:endParaRPr kumimoji="0" lang="en-US"/>
          </a:p>
        </p:txBody>
      </p:sp>
      <p:sp>
        <p:nvSpPr>
          <p:cNvPr id="9" name="Connecteur droit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Connecteur droit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81000" y="1285861"/>
            <a:ext cx="8458200" cy="4789926"/>
          </a:xfrm>
          <a:solidFill>
            <a:schemeClr val="accent1">
              <a:lumMod val="20000"/>
              <a:lumOff val="80000"/>
            </a:schemeClr>
          </a:solidFill>
        </p:spPr>
        <p:txBody>
          <a:bodyPr>
            <a:normAutofit/>
          </a:bodyPr>
          <a:lstStyle/>
          <a:p>
            <a:r>
              <a:rPr lang="fr-FR" sz="6600" b="1" smtClean="0"/>
              <a:t>S 2.1</a:t>
            </a:r>
            <a:r>
              <a:rPr lang="fr-FR" sz="6600" b="1" dirty="0" smtClean="0"/>
              <a:t>. LANGUAGE &amp; IDEOLOGY</a:t>
            </a:r>
            <a:endParaRPr lang="fr-FR" sz="66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85728"/>
            <a:ext cx="8777318" cy="6357982"/>
          </a:xfrm>
          <a:solidFill>
            <a:schemeClr val="accent1">
              <a:lumMod val="20000"/>
              <a:lumOff val="80000"/>
            </a:schemeClr>
          </a:solidFill>
        </p:spPr>
        <p:txBody>
          <a:bodyPr>
            <a:normAutofit fontScale="85000" lnSpcReduction="10000"/>
          </a:bodyPr>
          <a:lstStyle/>
          <a:p>
            <a:pPr algn="just">
              <a:buNone/>
            </a:pPr>
            <a:r>
              <a:rPr lang="fr-FR" dirty="0" smtClean="0"/>
              <a:t>         </a:t>
            </a:r>
            <a:r>
              <a:rPr lang="en-US" dirty="0" smtClean="0"/>
              <a:t>What does </a:t>
            </a:r>
            <a:r>
              <a:rPr lang="en-US" dirty="0" err="1" smtClean="0"/>
              <a:t>Althusser</a:t>
            </a:r>
            <a:r>
              <a:rPr lang="en-US" dirty="0" smtClean="0"/>
              <a:t> mean by this? </a:t>
            </a:r>
          </a:p>
          <a:p>
            <a:pPr algn="just">
              <a:buNone/>
            </a:pPr>
            <a:endParaRPr lang="en-US" dirty="0" smtClean="0"/>
          </a:p>
          <a:p>
            <a:pPr algn="just">
              <a:buNone/>
            </a:pPr>
            <a:r>
              <a:rPr lang="en-US" dirty="0" smtClean="0"/>
              <a:t>             He means that ideas are </a:t>
            </a:r>
            <a:r>
              <a:rPr lang="en-US" b="1" dirty="0" smtClean="0">
                <a:solidFill>
                  <a:srgbClr val="C00000"/>
                </a:solidFill>
                <a:effectLst>
                  <a:outerShdw blurRad="38100" dist="38100" dir="2700000" algn="tl">
                    <a:srgbClr val="000000">
                      <a:alpha val="43137"/>
                    </a:srgbClr>
                  </a:outerShdw>
                </a:effectLst>
              </a:rPr>
              <a:t>'systems of representation' </a:t>
            </a:r>
            <a:r>
              <a:rPr lang="en-US" dirty="0" smtClean="0"/>
              <a:t>and hence are signifying practices whose material existence is available in semiotic or linguistic forms. They are the systems of meaning through which we represent the world to ourselves and to one another. </a:t>
            </a:r>
          </a:p>
          <a:p>
            <a:pPr algn="just">
              <a:buNone/>
            </a:pPr>
            <a:endParaRPr lang="en-US" dirty="0" smtClean="0"/>
          </a:p>
          <a:p>
            <a:pPr algn="just">
              <a:buNone/>
            </a:pPr>
            <a:r>
              <a:rPr lang="en-US" dirty="0" smtClean="0"/>
              <a:t>             'Systems' of representation are not singular; therefore there are </a:t>
            </a:r>
            <a:r>
              <a:rPr lang="en-US" i="1" dirty="0" smtClean="0"/>
              <a:t>ideologies such as feminist, </a:t>
            </a:r>
            <a:r>
              <a:rPr lang="fr-FR" dirty="0" err="1" smtClean="0"/>
              <a:t>Marxist</a:t>
            </a:r>
            <a:r>
              <a:rPr lang="fr-FR" dirty="0" smtClean="0"/>
              <a:t>, </a:t>
            </a:r>
            <a:r>
              <a:rPr lang="fr-FR" dirty="0" err="1" smtClean="0"/>
              <a:t>liberal</a:t>
            </a:r>
            <a:r>
              <a:rPr lang="fr-FR" dirty="0" smtClean="0"/>
              <a:t>, </a:t>
            </a:r>
            <a:r>
              <a:rPr lang="fr-FR" dirty="0" err="1" smtClean="0"/>
              <a:t>capitalist</a:t>
            </a:r>
            <a:r>
              <a:rPr lang="fr-FR" dirty="0" smtClean="0"/>
              <a:t>, </a:t>
            </a:r>
            <a:r>
              <a:rPr lang="fr-FR" dirty="0" err="1" smtClean="0"/>
              <a:t>imperialist</a:t>
            </a:r>
            <a:r>
              <a:rPr lang="fr-FR" dirty="0" smtClean="0"/>
              <a:t>, </a:t>
            </a:r>
            <a:r>
              <a:rPr lang="fr-FR" dirty="0" err="1" smtClean="0"/>
              <a:t>patriarchal</a:t>
            </a:r>
            <a:r>
              <a:rPr lang="fr-FR" dirty="0" smtClean="0"/>
              <a:t>, consumer, and </a:t>
            </a:r>
            <a:r>
              <a:rPr lang="fr-FR" dirty="0" err="1" smtClean="0"/>
              <a:t>corporate</a:t>
            </a:r>
            <a:r>
              <a:rPr lang="fr-FR" dirty="0" smtClean="0"/>
              <a:t> </a:t>
            </a:r>
            <a:r>
              <a:rPr lang="en-US" dirty="0" smtClean="0"/>
              <a:t>ideologies. It is in this sense that ideologies have material character and are '</a:t>
            </a:r>
            <a:r>
              <a:rPr lang="en-US" dirty="0" err="1" smtClean="0"/>
              <a:t>practised</a:t>
            </a:r>
            <a:r>
              <a:rPr lang="en-US" dirty="0" smtClean="0"/>
              <a:t>'. </a:t>
            </a:r>
            <a:endParaRPr lang="fr-FR" dirty="0" smtClean="0"/>
          </a:p>
          <a:p>
            <a:pPr>
              <a:buNone/>
            </a:pPr>
            <a:r>
              <a:rPr lang="fr-FR" dirty="0" smtClean="0"/>
              <a:t> </a:t>
            </a: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1071546"/>
            <a:ext cx="8686800" cy="5643602"/>
          </a:xfrm>
          <a:solidFill>
            <a:schemeClr val="accent1">
              <a:lumMod val="20000"/>
              <a:lumOff val="80000"/>
            </a:schemeClr>
          </a:solidFill>
        </p:spPr>
        <p:txBody>
          <a:bodyPr>
            <a:normAutofit fontScale="85000" lnSpcReduction="20000"/>
          </a:bodyPr>
          <a:lstStyle/>
          <a:p>
            <a:pPr algn="just">
              <a:buNone/>
            </a:pPr>
            <a:r>
              <a:rPr lang="en-US" b="1" dirty="0" smtClean="0"/>
              <a:t>           It </a:t>
            </a:r>
            <a:r>
              <a:rPr lang="en-US" b="1" dirty="0"/>
              <a:t>follows that ideology can always define or interpret the same </a:t>
            </a:r>
            <a:r>
              <a:rPr lang="en-US" b="1" dirty="0" smtClean="0"/>
              <a:t>so-called objective </a:t>
            </a:r>
            <a:r>
              <a:rPr lang="en-US" b="1" dirty="0"/>
              <a:t>condition in the real world differently. There is no </a:t>
            </a:r>
            <a:r>
              <a:rPr lang="en-US" b="1" dirty="0" smtClean="0"/>
              <a:t>necessary correspondence </a:t>
            </a:r>
            <a:r>
              <a:rPr lang="en-US" b="1" dirty="0"/>
              <a:t>between the conditions of a social relation or practice and the </a:t>
            </a:r>
            <a:r>
              <a:rPr lang="en-US" b="1" dirty="0" smtClean="0"/>
              <a:t>number of </a:t>
            </a:r>
            <a:r>
              <a:rPr lang="en-US" b="1" dirty="0"/>
              <a:t>different ways in which it can be represented. </a:t>
            </a:r>
            <a:endParaRPr lang="en-US" b="1" dirty="0" smtClean="0"/>
          </a:p>
          <a:p>
            <a:pPr algn="just">
              <a:buNone/>
            </a:pPr>
            <a:endParaRPr lang="en-US" b="1" dirty="0" smtClean="0"/>
          </a:p>
          <a:p>
            <a:pPr algn="just">
              <a:buNone/>
            </a:pPr>
            <a:r>
              <a:rPr lang="en-US" b="1" dirty="0" smtClean="0"/>
              <a:t>            The </a:t>
            </a:r>
            <a:r>
              <a:rPr lang="en-US" b="1" dirty="0"/>
              <a:t>different semiotic means </a:t>
            </a:r>
            <a:r>
              <a:rPr lang="en-US" b="1" dirty="0" smtClean="0"/>
              <a:t>through which </a:t>
            </a:r>
            <a:r>
              <a:rPr lang="en-US" b="1" dirty="0"/>
              <a:t>men and women are represented in the contemporary adverts has no </a:t>
            </a:r>
            <a:r>
              <a:rPr lang="en-US" b="1" dirty="0" smtClean="0"/>
              <a:t>direct relation </a:t>
            </a:r>
            <a:r>
              <a:rPr lang="en-US" b="1" dirty="0"/>
              <a:t>to their actual condition of living. </a:t>
            </a:r>
            <a:endParaRPr lang="en-US" b="1" dirty="0" smtClean="0"/>
          </a:p>
          <a:p>
            <a:pPr algn="just">
              <a:buNone/>
            </a:pPr>
            <a:endParaRPr lang="en-US" b="1" dirty="0" smtClean="0"/>
          </a:p>
          <a:p>
            <a:pPr algn="just">
              <a:buNone/>
            </a:pPr>
            <a:endParaRPr lang="en-US" b="1" dirty="0" smtClean="0"/>
          </a:p>
          <a:p>
            <a:pPr algn="just">
              <a:buNone/>
            </a:pPr>
            <a:r>
              <a:rPr lang="en-US" b="1" dirty="0" smtClean="0"/>
              <a:t>            </a:t>
            </a:r>
            <a:endParaRPr lang="fr-FR"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571480"/>
            <a:ext cx="8991600" cy="6143668"/>
          </a:xfrm>
          <a:solidFill>
            <a:schemeClr val="accent1">
              <a:lumMod val="20000"/>
              <a:lumOff val="80000"/>
            </a:schemeClr>
          </a:solidFill>
        </p:spPr>
        <p:txBody>
          <a:bodyPr>
            <a:normAutofit fontScale="92500"/>
          </a:bodyPr>
          <a:lstStyle/>
          <a:p>
            <a:pPr algn="just">
              <a:buNone/>
            </a:pPr>
            <a:r>
              <a:rPr lang="fr-FR" sz="4500" b="1" dirty="0" err="1">
                <a:solidFill>
                  <a:srgbClr val="C00000"/>
                </a:solidFill>
              </a:rPr>
              <a:t>What</a:t>
            </a:r>
            <a:r>
              <a:rPr lang="fr-FR" sz="4500" b="1" dirty="0">
                <a:solidFill>
                  <a:srgbClr val="C00000"/>
                </a:solidFill>
              </a:rPr>
              <a:t> are </a:t>
            </a:r>
            <a:r>
              <a:rPr lang="fr-FR" sz="4500" b="1" dirty="0" err="1">
                <a:solidFill>
                  <a:srgbClr val="C00000"/>
                </a:solidFill>
              </a:rPr>
              <a:t>ISAs</a:t>
            </a:r>
            <a:r>
              <a:rPr lang="fr-FR" sz="4500" b="1" dirty="0">
                <a:solidFill>
                  <a:srgbClr val="C00000"/>
                </a:solidFill>
              </a:rPr>
              <a:t>?</a:t>
            </a:r>
          </a:p>
          <a:p>
            <a:pPr algn="just">
              <a:buNone/>
            </a:pPr>
            <a:r>
              <a:rPr lang="en-US" dirty="0" smtClean="0">
                <a:effectLst>
                  <a:outerShdw blurRad="38100" dist="38100" dir="2700000" algn="tl">
                    <a:srgbClr val="000000">
                      <a:alpha val="43137"/>
                    </a:srgbClr>
                  </a:outerShdw>
                </a:effectLst>
              </a:rPr>
              <a:t>                         </a:t>
            </a:r>
            <a:r>
              <a:rPr lang="en-US" dirty="0" err="1" smtClean="0">
                <a:effectLst>
                  <a:outerShdw blurRad="38100" dist="38100" dir="2700000" algn="tl">
                    <a:srgbClr val="000000">
                      <a:alpha val="43137"/>
                    </a:srgbClr>
                  </a:outerShdw>
                </a:effectLst>
              </a:rPr>
              <a:t>Althusser</a:t>
            </a:r>
            <a:r>
              <a:rPr lang="en-US" dirty="0" smtClean="0">
                <a:effectLst>
                  <a:outerShdw blurRad="38100" dist="38100" dir="2700000" algn="tl">
                    <a:srgbClr val="000000">
                      <a:alpha val="43137"/>
                    </a:srgbClr>
                  </a:outerShdw>
                </a:effectLst>
              </a:rPr>
              <a:t> </a:t>
            </a:r>
            <a:r>
              <a:rPr lang="en-US" dirty="0">
                <a:effectLst>
                  <a:outerShdw blurRad="38100" dist="38100" dir="2700000" algn="tl">
                    <a:srgbClr val="000000">
                      <a:alpha val="43137"/>
                    </a:srgbClr>
                  </a:outerShdw>
                </a:effectLst>
              </a:rPr>
              <a:t>argues that the state maintains the status quo of its </a:t>
            </a:r>
            <a:r>
              <a:rPr lang="en-US" dirty="0" smtClean="0">
                <a:effectLst>
                  <a:outerShdw blurRad="38100" dist="38100" dir="2700000" algn="tl">
                    <a:srgbClr val="000000">
                      <a:alpha val="43137"/>
                    </a:srgbClr>
                  </a:outerShdw>
                </a:effectLst>
              </a:rPr>
              <a:t>apparent asymmetrical </a:t>
            </a:r>
            <a:r>
              <a:rPr lang="en-US" dirty="0">
                <a:effectLst>
                  <a:outerShdw blurRad="38100" dist="38100" dir="2700000" algn="tl">
                    <a:srgbClr val="000000">
                      <a:alpha val="43137"/>
                    </a:srgbClr>
                  </a:outerShdw>
                </a:effectLst>
              </a:rPr>
              <a:t>power relations with two kinds of apparatuses/channels. As </a:t>
            </a:r>
            <a:r>
              <a:rPr lang="en-US" dirty="0" smtClean="0">
                <a:effectLst>
                  <a:outerShdw blurRad="38100" dist="38100" dir="2700000" algn="tl">
                    <a:srgbClr val="000000">
                      <a:alpha val="43137"/>
                    </a:srgbClr>
                  </a:outerShdw>
                </a:effectLst>
              </a:rPr>
              <a:t>noted above</a:t>
            </a:r>
            <a:r>
              <a:rPr lang="en-US" dirty="0">
                <a:effectLst>
                  <a:outerShdw blurRad="38100" dist="38100" dir="2700000" algn="tl">
                    <a:srgbClr val="000000">
                      <a:alpha val="43137"/>
                    </a:srgbClr>
                  </a:outerShdw>
                </a:effectLst>
              </a:rPr>
              <a:t>, he terms them: </a:t>
            </a:r>
            <a:endParaRPr lang="en-US" dirty="0" smtClean="0">
              <a:effectLst>
                <a:outerShdw blurRad="38100" dist="38100" dir="2700000" algn="tl">
                  <a:srgbClr val="000000">
                    <a:alpha val="43137"/>
                  </a:srgbClr>
                </a:outerShdw>
              </a:effectLst>
            </a:endParaRPr>
          </a:p>
          <a:p>
            <a:pPr algn="just">
              <a:buNone/>
            </a:pPr>
            <a:r>
              <a:rPr lang="en-US" dirty="0" smtClean="0">
                <a:effectLst>
                  <a:outerShdw blurRad="38100" dist="38100" dir="2700000" algn="tl">
                    <a:srgbClr val="000000">
                      <a:alpha val="43137"/>
                    </a:srgbClr>
                  </a:outerShdw>
                </a:effectLst>
              </a:rPr>
              <a:t>           the </a:t>
            </a:r>
            <a:r>
              <a:rPr lang="en-US" i="1" dirty="0">
                <a:effectLst>
                  <a:outerShdw blurRad="38100" dist="38100" dir="2700000" algn="tl">
                    <a:srgbClr val="000000">
                      <a:alpha val="43137"/>
                    </a:srgbClr>
                  </a:outerShdw>
                </a:effectLst>
              </a:rPr>
              <a:t>Repressive State Apparatuses (RSAs) and </a:t>
            </a:r>
            <a:endParaRPr lang="en-US" i="1" dirty="0" smtClean="0">
              <a:effectLst>
                <a:outerShdw blurRad="38100" dist="38100" dir="2700000" algn="tl">
                  <a:srgbClr val="000000">
                    <a:alpha val="43137"/>
                  </a:srgbClr>
                </a:outerShdw>
              </a:effectLst>
            </a:endParaRPr>
          </a:p>
          <a:p>
            <a:pPr algn="just">
              <a:buNone/>
            </a:pPr>
            <a:r>
              <a:rPr lang="en-US" i="1" dirty="0" smtClean="0">
                <a:effectLst>
                  <a:outerShdw blurRad="38100" dist="38100" dir="2700000" algn="tl">
                    <a:srgbClr val="000000">
                      <a:alpha val="43137"/>
                    </a:srgbClr>
                  </a:outerShdw>
                </a:effectLst>
              </a:rPr>
              <a:t>          the Ideological State </a:t>
            </a:r>
            <a:r>
              <a:rPr lang="en-US" i="1" dirty="0">
                <a:effectLst>
                  <a:outerShdw blurRad="38100" dist="38100" dir="2700000" algn="tl">
                    <a:srgbClr val="000000">
                      <a:alpha val="43137"/>
                    </a:srgbClr>
                  </a:outerShdw>
                </a:effectLst>
              </a:rPr>
              <a:t>Apparatuses (</a:t>
            </a:r>
            <a:r>
              <a:rPr lang="en-US" i="1" dirty="0" err="1">
                <a:effectLst>
                  <a:outerShdw blurRad="38100" dist="38100" dir="2700000" algn="tl">
                    <a:srgbClr val="000000">
                      <a:alpha val="43137"/>
                    </a:srgbClr>
                  </a:outerShdw>
                </a:effectLst>
              </a:rPr>
              <a:t>lSAs</a:t>
            </a:r>
            <a:r>
              <a:rPr lang="en-US" i="1" dirty="0">
                <a:effectLst>
                  <a:outerShdw blurRad="38100" dist="38100" dir="2700000" algn="tl">
                    <a:srgbClr val="000000">
                      <a:alpha val="43137"/>
                    </a:srgbClr>
                  </a:outerShdw>
                </a:effectLst>
              </a:rPr>
              <a:t>). The main social functions of the ISAs are to </a:t>
            </a:r>
            <a:r>
              <a:rPr lang="en-US" i="1" dirty="0" smtClean="0">
                <a:effectLst>
                  <a:outerShdw blurRad="38100" dist="38100" dir="2700000" algn="tl">
                    <a:srgbClr val="000000">
                      <a:alpha val="43137"/>
                    </a:srgbClr>
                  </a:outerShdw>
                </a:effectLst>
              </a:rPr>
              <a:t>persistently </a:t>
            </a:r>
            <a:r>
              <a:rPr lang="en-US" dirty="0" smtClean="0">
                <a:effectLst>
                  <a:outerShdw blurRad="38100" dist="38100" dir="2700000" algn="tl">
                    <a:srgbClr val="000000">
                      <a:alpha val="43137"/>
                    </a:srgbClr>
                  </a:outerShdw>
                </a:effectLst>
              </a:rPr>
              <a:t>reproduce </a:t>
            </a:r>
            <a:r>
              <a:rPr lang="en-US" dirty="0">
                <a:effectLst>
                  <a:outerShdw blurRad="38100" dist="38100" dir="2700000" algn="tl">
                    <a:srgbClr val="000000">
                      <a:alpha val="43137"/>
                    </a:srgbClr>
                  </a:outerShdw>
                </a:effectLst>
              </a:rPr>
              <a:t>the structured social inequality, or more specifically the same 'relations </a:t>
            </a:r>
            <a:r>
              <a:rPr lang="en-US" dirty="0" smtClean="0">
                <a:effectLst>
                  <a:outerShdw blurRad="38100" dist="38100" dir="2700000" algn="tl">
                    <a:srgbClr val="000000">
                      <a:alpha val="43137"/>
                    </a:srgbClr>
                  </a:outerShdw>
                </a:effectLst>
              </a:rPr>
              <a:t>of production </a:t>
            </a:r>
            <a:r>
              <a:rPr lang="en-US" dirty="0">
                <a:effectLst>
                  <a:outerShdw blurRad="38100" dist="38100" dir="2700000" algn="tl">
                    <a:srgbClr val="000000">
                      <a:alpha val="43137"/>
                    </a:srgbClr>
                  </a:outerShdw>
                </a:effectLst>
              </a:rPr>
              <a:t>as well as reproduction'. </a:t>
            </a:r>
            <a:endParaRPr lang="en-US" dirty="0" smtClean="0">
              <a:effectLst>
                <a:outerShdw blurRad="38100" dist="38100" dir="2700000" algn="tl">
                  <a:srgbClr val="000000">
                    <a:alpha val="43137"/>
                  </a:srgbClr>
                </a:outerShdw>
              </a:effectLst>
            </a:endParaRPr>
          </a:p>
          <a:p>
            <a:pPr algn="just">
              <a:buNone/>
            </a:pPr>
            <a:endParaRPr lang="en-US" dirty="0" smtClean="0"/>
          </a:p>
          <a:p>
            <a:pPr algn="just">
              <a:buNone/>
            </a:pPr>
            <a:endParaRPr lang="en-US" dirty="0" smtClean="0"/>
          </a:p>
          <a:p>
            <a:pPr algn="just">
              <a:buNone/>
            </a:pPr>
            <a:endParaRPr lang="en-US"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214290"/>
            <a:ext cx="8686800" cy="6429420"/>
          </a:xfrm>
          <a:solidFill>
            <a:schemeClr val="accent1">
              <a:lumMod val="20000"/>
              <a:lumOff val="80000"/>
            </a:schemeClr>
          </a:solidFill>
        </p:spPr>
        <p:txBody>
          <a:bodyPr>
            <a:normAutofit fontScale="85000" lnSpcReduction="20000"/>
          </a:bodyPr>
          <a:lstStyle/>
          <a:p>
            <a:pPr algn="just">
              <a:buNone/>
            </a:pPr>
            <a:r>
              <a:rPr lang="fr-FR" dirty="0" smtClean="0"/>
              <a:t> </a:t>
            </a:r>
            <a:r>
              <a:rPr lang="en-US" dirty="0" smtClean="0"/>
              <a:t>                         </a:t>
            </a:r>
            <a:r>
              <a:rPr lang="en-US" dirty="0" smtClean="0">
                <a:effectLst>
                  <a:outerShdw blurRad="38100" dist="38100" dir="2700000" algn="tl">
                    <a:srgbClr val="000000">
                      <a:alpha val="43137"/>
                    </a:srgbClr>
                  </a:outerShdw>
                </a:effectLst>
              </a:rPr>
              <a:t>The ISAs are those organs of civil society, which relentlessly manufacture the official version of the real conditions. The definition of Ideology discussed above is related to these institutions. It is precisely in these institutions that ideology is seen as a lived, material practice which include rituals, customs, patterns of behavior, ways of thinking, acting and consuming. </a:t>
            </a:r>
          </a:p>
          <a:p>
            <a:pPr algn="just">
              <a:buNone/>
            </a:pPr>
            <a:endParaRPr lang="en-US" dirty="0" smtClean="0">
              <a:effectLst>
                <a:outerShdw blurRad="38100" dist="38100" dir="2700000" algn="tl">
                  <a:srgbClr val="000000">
                    <a:alpha val="43137"/>
                  </a:srgbClr>
                </a:outerShdw>
              </a:effectLst>
            </a:endParaRPr>
          </a:p>
          <a:p>
            <a:pPr algn="just">
              <a:buNone/>
            </a:pPr>
            <a:r>
              <a:rPr lang="en-US" dirty="0" smtClean="0">
                <a:effectLst>
                  <a:outerShdw blurRad="38100" dist="38100" dir="2700000" algn="tl">
                    <a:srgbClr val="000000">
                      <a:alpha val="43137"/>
                    </a:srgbClr>
                  </a:outerShdw>
                </a:effectLst>
              </a:rPr>
              <a:t>              The ISAs are such groupings as political parties, classrooms, textbooks, media, market, religion, family, clubs and other cultural artifacts that foster a set of ideas, beliefs, behaviours and attitudes that are sympathetic to the aims of the state and the political status quo.</a:t>
            </a:r>
          </a:p>
          <a:p>
            <a:pPr algn="just">
              <a:buNone/>
            </a:pPr>
            <a:endParaRPr lang="en-US" dirty="0" smtClean="0">
              <a:effectLst>
                <a:outerShdw blurRad="38100" dist="38100" dir="2700000" algn="tl">
                  <a:srgbClr val="000000">
                    <a:alpha val="43137"/>
                  </a:srgbClr>
                </a:outerShdw>
              </a:effectLst>
            </a:endParaRPr>
          </a:p>
          <a:p>
            <a:pPr algn="just">
              <a:buNone/>
            </a:pPr>
            <a:r>
              <a:rPr lang="en-US" dirty="0" smtClean="0">
                <a:effectLst>
                  <a:outerShdw blurRad="38100" dist="38100" dir="2700000" algn="tl">
                    <a:srgbClr val="000000">
                      <a:alpha val="43137"/>
                    </a:srgbClr>
                  </a:outerShdw>
                </a:effectLst>
              </a:rPr>
              <a:t>     </a:t>
            </a:r>
            <a:endParaRPr lang="fr-FR" dirty="0">
              <a:effectLst>
                <a:outerShdw blurRad="38100" dist="38100" dir="2700000" algn="tl">
                  <a:srgbClr val="000000">
                    <a:alpha val="43137"/>
                  </a:srgbClr>
                </a:outerShdw>
              </a:effectLs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500042"/>
            <a:ext cx="8686800" cy="6143668"/>
          </a:xfrm>
          <a:solidFill>
            <a:schemeClr val="accent1">
              <a:lumMod val="20000"/>
              <a:lumOff val="80000"/>
            </a:schemeClr>
          </a:solidFill>
        </p:spPr>
        <p:txBody>
          <a:bodyPr>
            <a:normAutofit/>
          </a:bodyPr>
          <a:lstStyle/>
          <a:p>
            <a:pPr algn="just">
              <a:buNone/>
            </a:pPr>
            <a:r>
              <a:rPr lang="fr-FR" dirty="0" smtClean="0"/>
              <a:t>                             </a:t>
            </a:r>
            <a:r>
              <a:rPr lang="en-US" sz="2800" b="1" dirty="0" smtClean="0"/>
              <a:t>The ISAs perform these functions by bathing the society in official discourse. They legitimize the existence and the power or behavior of the ruling class. They are crucially important channels for the transmission of 'rules of conduct' in society.</a:t>
            </a:r>
          </a:p>
          <a:p>
            <a:pPr algn="just">
              <a:buNone/>
            </a:pPr>
            <a:endParaRPr lang="en-US" sz="2800" b="1" dirty="0" smtClean="0"/>
          </a:p>
          <a:p>
            <a:pPr algn="just">
              <a:buNone/>
            </a:pPr>
            <a:r>
              <a:rPr lang="en-US" sz="2800" b="1" dirty="0" smtClean="0"/>
              <a:t>            As the guardians of a culture's dominant norms and values, they play a pivotal part in all forms of power. They make us see, make us perceive and make us act and consume in accordance with the ruler's ideologies. </a:t>
            </a:r>
          </a:p>
          <a:p>
            <a:pPr algn="just">
              <a:buNone/>
            </a:pPr>
            <a:endParaRPr lang="en-US" dirty="0" smtClean="0"/>
          </a:p>
          <a:p>
            <a:pPr>
              <a:buNone/>
            </a:pP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428604"/>
            <a:ext cx="8991600" cy="6215106"/>
          </a:xfrm>
          <a:solidFill>
            <a:schemeClr val="accent1">
              <a:lumMod val="20000"/>
              <a:lumOff val="80000"/>
            </a:schemeClr>
          </a:solidFill>
        </p:spPr>
        <p:txBody>
          <a:bodyPr>
            <a:normAutofit fontScale="85000" lnSpcReduction="20000"/>
          </a:bodyPr>
          <a:lstStyle/>
          <a:p>
            <a:pPr>
              <a:buNone/>
            </a:pPr>
            <a:r>
              <a:rPr lang="fr-FR" b="1" dirty="0" err="1">
                <a:solidFill>
                  <a:srgbClr val="C00000"/>
                </a:solidFill>
              </a:rPr>
              <a:t>Subject</a:t>
            </a:r>
            <a:r>
              <a:rPr lang="fr-FR" b="1" dirty="0">
                <a:solidFill>
                  <a:srgbClr val="C00000"/>
                </a:solidFill>
              </a:rPr>
              <a:t> or </a:t>
            </a:r>
            <a:r>
              <a:rPr lang="fr-FR" b="1" dirty="0" err="1" smtClean="0">
                <a:solidFill>
                  <a:srgbClr val="C00000"/>
                </a:solidFill>
              </a:rPr>
              <a:t>subjectivity</a:t>
            </a:r>
            <a:endParaRPr lang="fr-FR" b="1" dirty="0" smtClean="0">
              <a:solidFill>
                <a:srgbClr val="C00000"/>
              </a:solidFill>
            </a:endParaRPr>
          </a:p>
          <a:p>
            <a:pPr>
              <a:buNone/>
            </a:pPr>
            <a:endParaRPr lang="fr-FR" dirty="0"/>
          </a:p>
          <a:p>
            <a:pPr algn="just">
              <a:buNone/>
            </a:pPr>
            <a:r>
              <a:rPr lang="en-US" dirty="0" smtClean="0"/>
              <a:t>            </a:t>
            </a:r>
            <a:r>
              <a:rPr lang="en-US" dirty="0" err="1" smtClean="0"/>
              <a:t>Althusser</a:t>
            </a:r>
            <a:r>
              <a:rPr lang="en-US" dirty="0" smtClean="0"/>
              <a:t> </a:t>
            </a:r>
            <a:r>
              <a:rPr lang="en-US" dirty="0"/>
              <a:t>(1971) demonstrates that ideology exists by virtue of </a:t>
            </a:r>
            <a:r>
              <a:rPr lang="en-US" dirty="0" smtClean="0"/>
              <a:t>the constituting </a:t>
            </a:r>
            <a:r>
              <a:rPr lang="en-US" dirty="0"/>
              <a:t>category of the 'subject'. He insists, "all ideology functions through </a:t>
            </a:r>
            <a:r>
              <a:rPr lang="en-US" dirty="0" smtClean="0"/>
              <a:t>the category </a:t>
            </a:r>
            <a:r>
              <a:rPr lang="en-US" dirty="0"/>
              <a:t>of the subject, and it is in and for ideology that subjects exist". Caution </a:t>
            </a:r>
            <a:r>
              <a:rPr lang="en-US" dirty="0" smtClean="0"/>
              <a:t>is necessary </a:t>
            </a:r>
            <a:r>
              <a:rPr lang="en-US" dirty="0"/>
              <a:t>to understand this concept of subject or subjectivity. </a:t>
            </a:r>
            <a:r>
              <a:rPr lang="en-US" dirty="0" err="1"/>
              <a:t>Althusser's</a:t>
            </a:r>
            <a:r>
              <a:rPr lang="en-US" dirty="0"/>
              <a:t> sense </a:t>
            </a:r>
            <a:r>
              <a:rPr lang="en-US" dirty="0" smtClean="0"/>
              <a:t>of 'subject</a:t>
            </a:r>
            <a:r>
              <a:rPr lang="en-US" dirty="0"/>
              <a:t>' is a grammatical category but not a lived historical individual. Stuart </a:t>
            </a:r>
            <a:r>
              <a:rPr lang="en-US" dirty="0" smtClean="0"/>
              <a:t>Hall explains</a:t>
            </a:r>
            <a:r>
              <a:rPr lang="en-US" dirty="0"/>
              <a:t>, "It is the category, the position where the subject - the I of </a:t>
            </a:r>
            <a:r>
              <a:rPr lang="en-US" dirty="0" smtClean="0"/>
              <a:t>ideological statement </a:t>
            </a:r>
            <a:r>
              <a:rPr lang="en-US" dirty="0"/>
              <a:t>- constituted. </a:t>
            </a:r>
            <a:endParaRPr lang="en-US" dirty="0" smtClean="0"/>
          </a:p>
          <a:p>
            <a:pPr algn="just">
              <a:buNone/>
            </a:pPr>
            <a:endParaRPr lang="en-US" dirty="0" smtClean="0"/>
          </a:p>
          <a:p>
            <a:pPr algn="just">
              <a:buNone/>
            </a:pPr>
            <a:r>
              <a:rPr lang="en-US" dirty="0" smtClean="0"/>
              <a:t>              Ideological </a:t>
            </a:r>
            <a:r>
              <a:rPr lang="en-US" dirty="0"/>
              <a:t>discourses themselves constitute us as subjects </a:t>
            </a:r>
            <a:r>
              <a:rPr lang="en-US" dirty="0" smtClean="0"/>
              <a:t>for discourse</a:t>
            </a:r>
            <a:r>
              <a:rPr lang="en-US" dirty="0"/>
              <a:t>" (</a:t>
            </a:r>
            <a:r>
              <a:rPr lang="en-US" dirty="0" smtClean="0"/>
              <a:t>1996). </a:t>
            </a:r>
            <a:r>
              <a:rPr lang="en-US" dirty="0"/>
              <a:t>This means to say that all ideologies have the function </a:t>
            </a:r>
            <a:r>
              <a:rPr lang="en-US" dirty="0" smtClean="0"/>
              <a:t>of 'constructing</a:t>
            </a:r>
            <a:r>
              <a:rPr lang="en-US" dirty="0"/>
              <a:t>' concrete individuals as 'subjects'. </a:t>
            </a:r>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1000108"/>
            <a:ext cx="8686800" cy="5643602"/>
          </a:xfrm>
          <a:solidFill>
            <a:schemeClr val="accent1">
              <a:lumMod val="20000"/>
              <a:lumOff val="80000"/>
            </a:schemeClr>
          </a:solidFill>
        </p:spPr>
        <p:txBody>
          <a:bodyPr>
            <a:normAutofit/>
          </a:bodyPr>
          <a:lstStyle/>
          <a:p>
            <a:pPr algn="just">
              <a:buNone/>
            </a:pPr>
            <a:r>
              <a:rPr lang="en-US" dirty="0" smtClean="0"/>
              <a:t>             </a:t>
            </a:r>
            <a:endParaRPr lang="en-US" dirty="0"/>
          </a:p>
          <a:p>
            <a:pPr algn="just">
              <a:buNone/>
            </a:pPr>
            <a:r>
              <a:rPr lang="en-US" dirty="0" smtClean="0"/>
              <a:t>          </a:t>
            </a:r>
            <a:r>
              <a:rPr lang="en-US" b="1" dirty="0" smtClean="0">
                <a:solidFill>
                  <a:srgbClr val="C00000"/>
                </a:solidFill>
                <a:effectLst>
                  <a:outerShdw blurRad="38100" dist="38100" dir="2700000" algn="tl">
                    <a:srgbClr val="000000">
                      <a:alpha val="43137"/>
                    </a:srgbClr>
                  </a:outerShdw>
                </a:effectLst>
              </a:rPr>
              <a:t>How </a:t>
            </a:r>
            <a:r>
              <a:rPr lang="en-US" b="1" dirty="0">
                <a:solidFill>
                  <a:srgbClr val="C00000"/>
                </a:solidFill>
                <a:effectLst>
                  <a:outerShdw blurRad="38100" dist="38100" dir="2700000" algn="tl">
                    <a:srgbClr val="000000">
                      <a:alpha val="43137"/>
                    </a:srgbClr>
                  </a:outerShdw>
                </a:effectLst>
              </a:rPr>
              <a:t>does it work? </a:t>
            </a:r>
            <a:r>
              <a:rPr lang="en-US" b="1" dirty="0" err="1">
                <a:solidFill>
                  <a:srgbClr val="C00000"/>
                </a:solidFill>
                <a:effectLst>
                  <a:outerShdw blurRad="38100" dist="38100" dir="2700000" algn="tl">
                    <a:srgbClr val="000000">
                      <a:alpha val="43137"/>
                    </a:srgbClr>
                  </a:outerShdw>
                </a:effectLst>
              </a:rPr>
              <a:t>Althusser</a:t>
            </a:r>
            <a:r>
              <a:rPr lang="en-US" b="1" dirty="0">
                <a:solidFill>
                  <a:srgbClr val="C00000"/>
                </a:solidFill>
                <a:effectLst>
                  <a:outerShdw blurRad="38100" dist="38100" dir="2700000" algn="tl">
                    <a:srgbClr val="000000">
                      <a:alpha val="43137"/>
                    </a:srgbClr>
                  </a:outerShdw>
                </a:effectLst>
              </a:rPr>
              <a:t> himself explains </a:t>
            </a:r>
            <a:r>
              <a:rPr lang="en-US" b="1" dirty="0" smtClean="0">
                <a:solidFill>
                  <a:srgbClr val="C00000"/>
                </a:solidFill>
                <a:effectLst>
                  <a:outerShdw blurRad="38100" dist="38100" dir="2700000" algn="tl">
                    <a:srgbClr val="000000">
                      <a:alpha val="43137"/>
                    </a:srgbClr>
                  </a:outerShdw>
                </a:effectLst>
              </a:rPr>
              <a:t>the constitution </a:t>
            </a:r>
            <a:r>
              <a:rPr lang="en-US" b="1" dirty="0">
                <a:solidFill>
                  <a:srgbClr val="C00000"/>
                </a:solidFill>
                <a:effectLst>
                  <a:outerShdw blurRad="38100" dist="38100" dir="2700000" algn="tl">
                    <a:srgbClr val="000000">
                      <a:alpha val="43137"/>
                    </a:srgbClr>
                  </a:outerShdw>
                </a:effectLst>
              </a:rPr>
              <a:t>of subjectivity </a:t>
            </a:r>
            <a:r>
              <a:rPr lang="en-US" b="1" dirty="0" smtClean="0">
                <a:solidFill>
                  <a:srgbClr val="C00000"/>
                </a:solidFill>
                <a:effectLst>
                  <a:outerShdw blurRad="38100" dist="38100" dir="2700000" algn="tl">
                    <a:srgbClr val="000000">
                      <a:alpha val="43137"/>
                    </a:srgbClr>
                  </a:outerShdw>
                </a:effectLst>
              </a:rPr>
              <a:t>through </a:t>
            </a:r>
            <a:r>
              <a:rPr lang="fr-FR" b="1" dirty="0" smtClean="0">
                <a:solidFill>
                  <a:srgbClr val="C00000"/>
                </a:solidFill>
                <a:effectLst>
                  <a:outerShdw blurRad="38100" dist="38100" dir="2700000" algn="tl">
                    <a:srgbClr val="000000">
                      <a:alpha val="43137"/>
                    </a:srgbClr>
                  </a:outerShdw>
                </a:effectLst>
              </a:rPr>
              <a:t>the </a:t>
            </a:r>
            <a:r>
              <a:rPr lang="fr-FR" b="1" dirty="0">
                <a:solidFill>
                  <a:srgbClr val="C00000"/>
                </a:solidFill>
                <a:effectLst>
                  <a:outerShdw blurRad="38100" dist="38100" dir="2700000" algn="tl">
                    <a:srgbClr val="000000">
                      <a:alpha val="43137"/>
                    </a:srgbClr>
                  </a:outerShdw>
                </a:effectLst>
              </a:rPr>
              <a:t>concept of 'interpellation</a:t>
            </a:r>
            <a:r>
              <a:rPr lang="fr-FR" dirty="0"/>
              <a: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214290"/>
            <a:ext cx="8686800" cy="6357982"/>
          </a:xfrm>
          <a:solidFill>
            <a:schemeClr val="accent1">
              <a:lumMod val="20000"/>
              <a:lumOff val="80000"/>
            </a:schemeClr>
          </a:solidFill>
        </p:spPr>
        <p:txBody>
          <a:bodyPr>
            <a:normAutofit fontScale="92500" lnSpcReduction="20000"/>
          </a:bodyPr>
          <a:lstStyle/>
          <a:p>
            <a:pPr>
              <a:buNone/>
            </a:pPr>
            <a:r>
              <a:rPr lang="fr-FR" sz="3500" b="1" dirty="0">
                <a:solidFill>
                  <a:srgbClr val="C00000"/>
                </a:solidFill>
              </a:rPr>
              <a:t>Interpellation</a:t>
            </a:r>
          </a:p>
          <a:p>
            <a:pPr algn="just">
              <a:buNone/>
            </a:pPr>
            <a:r>
              <a:rPr lang="en-US" dirty="0" smtClean="0"/>
              <a:t>         </a:t>
            </a:r>
            <a:r>
              <a:rPr lang="en-US" b="1" dirty="0" smtClean="0"/>
              <a:t>Interpellation </a:t>
            </a:r>
            <a:r>
              <a:rPr lang="en-US" b="1" dirty="0"/>
              <a:t>means addressing or hailing some one. Ideological subjects </a:t>
            </a:r>
            <a:r>
              <a:rPr lang="en-US" b="1" dirty="0" smtClean="0"/>
              <a:t>are produced </a:t>
            </a:r>
            <a:r>
              <a:rPr lang="en-US" b="1" dirty="0"/>
              <a:t>by acts of interpellation or hailing. </a:t>
            </a:r>
            <a:r>
              <a:rPr lang="en-US" b="1" dirty="0" err="1"/>
              <a:t>Althusser</a:t>
            </a:r>
            <a:r>
              <a:rPr lang="en-US" b="1" dirty="0"/>
              <a:t> uses the analogy of a </a:t>
            </a:r>
            <a:r>
              <a:rPr lang="en-US" b="1" dirty="0" smtClean="0"/>
              <a:t>police officer </a:t>
            </a:r>
            <a:r>
              <a:rPr lang="en-US" b="1" dirty="0"/>
              <a:t>hailing an individual: 'Hey. You there!' When the individual hailed </a:t>
            </a:r>
            <a:r>
              <a:rPr lang="en-US" b="1" dirty="0" smtClean="0"/>
              <a:t>turns around </a:t>
            </a:r>
            <a:r>
              <a:rPr lang="en-US" b="1" dirty="0"/>
              <a:t>in response, recognizing that it is </a:t>
            </a:r>
            <a:r>
              <a:rPr lang="en-US" b="1" i="1" dirty="0" smtClean="0"/>
              <a:t>him l her being spoken </a:t>
            </a:r>
            <a:r>
              <a:rPr lang="en-US" b="1" i="1" dirty="0"/>
              <a:t>to, he or she has </a:t>
            </a:r>
            <a:r>
              <a:rPr lang="en-US" b="1" i="1" dirty="0" smtClean="0"/>
              <a:t>been </a:t>
            </a:r>
            <a:r>
              <a:rPr lang="en-US" b="1" dirty="0" err="1" smtClean="0"/>
              <a:t>interpellated</a:t>
            </a:r>
            <a:r>
              <a:rPr lang="en-US" b="1" dirty="0"/>
              <a:t>, has adopted the proposed subject position ( addressee) of the </a:t>
            </a:r>
            <a:r>
              <a:rPr lang="en-US" b="1" dirty="0" smtClean="0"/>
              <a:t>police discourse</a:t>
            </a:r>
            <a:r>
              <a:rPr lang="en-US" b="1" dirty="0"/>
              <a:t>. </a:t>
            </a:r>
            <a:endParaRPr lang="en-US" b="1" dirty="0" smtClean="0"/>
          </a:p>
          <a:p>
            <a:pPr algn="just">
              <a:buNone/>
            </a:pPr>
            <a:endParaRPr lang="en-US" b="1" dirty="0" smtClean="0"/>
          </a:p>
          <a:p>
            <a:pPr algn="just">
              <a:buNone/>
            </a:pPr>
            <a:r>
              <a:rPr lang="en-US" b="1" dirty="0" smtClean="0"/>
              <a:t>        In </a:t>
            </a:r>
            <a:r>
              <a:rPr lang="en-US" b="1" dirty="0"/>
              <a:t>this way ideology is the creation of subjects who are thus subjected </a:t>
            </a:r>
            <a:r>
              <a:rPr lang="en-US" b="1" dirty="0" smtClean="0"/>
              <a:t>to I </a:t>
            </a:r>
            <a:r>
              <a:rPr lang="en-US" b="1" dirty="0"/>
              <a:t>" the patterns of thought and modes of behaviours embedded in that institution.</a:t>
            </a:r>
          </a:p>
          <a:p>
            <a:pPr>
              <a:buNone/>
            </a:pPr>
            <a:endParaRPr lang="en-US" b="1" dirty="0" smtClean="0"/>
          </a:p>
          <a:p>
            <a:pPr>
              <a:buNone/>
            </a:pPr>
            <a:endParaRPr lang="en-US" b="1"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428604"/>
            <a:ext cx="8686800" cy="5651521"/>
          </a:xfrm>
          <a:solidFill>
            <a:schemeClr val="accent1">
              <a:lumMod val="20000"/>
              <a:lumOff val="80000"/>
            </a:schemeClr>
          </a:solidFill>
        </p:spPr>
        <p:txBody>
          <a:bodyPr>
            <a:normAutofit/>
          </a:bodyPr>
          <a:lstStyle/>
          <a:p>
            <a:pPr algn="just">
              <a:buNone/>
            </a:pPr>
            <a:r>
              <a:rPr lang="fr-FR" dirty="0" smtClean="0"/>
              <a:t>      </a:t>
            </a:r>
            <a:r>
              <a:rPr lang="en-US" dirty="0" smtClean="0"/>
              <a:t> According to </a:t>
            </a:r>
            <a:r>
              <a:rPr lang="en-US" dirty="0" err="1" smtClean="0"/>
              <a:t>Therborn</a:t>
            </a:r>
            <a:r>
              <a:rPr lang="en-US" dirty="0" smtClean="0"/>
              <a:t> (1980) 'powers that be' use three basic methods of </a:t>
            </a:r>
            <a:r>
              <a:rPr lang="en-US" i="1" dirty="0" smtClean="0"/>
              <a:t>talking to </a:t>
            </a:r>
            <a:r>
              <a:rPr lang="en-US" dirty="0" smtClean="0"/>
              <a:t>or </a:t>
            </a:r>
            <a:r>
              <a:rPr lang="en-US" i="1" dirty="0" smtClean="0"/>
              <a:t>addressing the human subject:</a:t>
            </a:r>
          </a:p>
          <a:p>
            <a:pPr>
              <a:buNone/>
            </a:pPr>
            <a:r>
              <a:rPr lang="en-US" dirty="0" smtClean="0"/>
              <a:t>1. </a:t>
            </a:r>
            <a:r>
              <a:rPr lang="en-US" b="1" dirty="0" smtClean="0">
                <a:effectLst>
                  <a:outerShdw blurRad="38100" dist="38100" dir="2700000" algn="tl">
                    <a:srgbClr val="000000">
                      <a:alpha val="43137"/>
                    </a:srgbClr>
                  </a:outerShdw>
                </a:effectLst>
              </a:rPr>
              <a:t>Human subjects are told </a:t>
            </a:r>
            <a:r>
              <a:rPr lang="en-US" b="1" i="1" dirty="0" smtClean="0">
                <a:effectLst>
                  <a:outerShdw blurRad="38100" dist="38100" dir="2700000" algn="tl">
                    <a:srgbClr val="000000">
                      <a:alpha val="43137"/>
                    </a:srgbClr>
                  </a:outerShdw>
                </a:effectLst>
              </a:rPr>
              <a:t>what exists: who we are, what the world is like, what </a:t>
            </a:r>
            <a:r>
              <a:rPr lang="en-US" b="1" dirty="0" smtClean="0">
                <a:effectLst>
                  <a:outerShdw blurRad="38100" dist="38100" dir="2700000" algn="tl">
                    <a:srgbClr val="000000">
                      <a:alpha val="43137"/>
                    </a:srgbClr>
                  </a:outerShdw>
                </a:effectLst>
              </a:rPr>
              <a:t>our society is like, how men and women behave - and also by implication what </a:t>
            </a:r>
            <a:r>
              <a:rPr lang="fr-FR" b="1" dirty="0" err="1" smtClean="0">
                <a:effectLst>
                  <a:outerShdw blurRad="38100" dist="38100" dir="2700000" algn="tl">
                    <a:srgbClr val="000000">
                      <a:alpha val="43137"/>
                    </a:srgbClr>
                  </a:outerShdw>
                </a:effectLst>
              </a:rPr>
              <a:t>does</a:t>
            </a:r>
            <a:r>
              <a:rPr lang="fr-FR" b="1" dirty="0" smtClean="0">
                <a:effectLst>
                  <a:outerShdw blurRad="38100" dist="38100" dir="2700000" algn="tl">
                    <a:srgbClr val="000000">
                      <a:alpha val="43137"/>
                    </a:srgbClr>
                  </a:outerShdw>
                </a:effectLst>
              </a:rPr>
              <a:t> </a:t>
            </a:r>
            <a:r>
              <a:rPr lang="fr-FR" b="1" i="1" dirty="0" smtClean="0">
                <a:effectLst>
                  <a:outerShdw blurRad="38100" dist="38100" dir="2700000" algn="tl">
                    <a:srgbClr val="000000">
                      <a:alpha val="43137"/>
                    </a:srgbClr>
                  </a:outerShdw>
                </a:effectLst>
              </a:rPr>
              <a:t>not </a:t>
            </a:r>
            <a:r>
              <a:rPr lang="fr-FR" b="1" i="1" dirty="0" err="1" smtClean="0">
                <a:effectLst>
                  <a:outerShdw blurRad="38100" dist="38100" dir="2700000" algn="tl">
                    <a:srgbClr val="000000">
                      <a:alpha val="43137"/>
                    </a:srgbClr>
                  </a:outerShdw>
                </a:effectLst>
              </a:rPr>
              <a:t>exist</a:t>
            </a:r>
            <a:r>
              <a:rPr lang="fr-FR" i="1" dirty="0" smtClean="0"/>
              <a:t>.</a:t>
            </a:r>
          </a:p>
          <a:p>
            <a:pPr algn="just">
              <a:buNone/>
            </a:pPr>
            <a:r>
              <a:rPr lang="en-US" dirty="0" smtClean="0"/>
              <a:t>2. </a:t>
            </a:r>
            <a:r>
              <a:rPr lang="en-US" b="1" dirty="0" smtClean="0">
                <a:effectLst>
                  <a:outerShdw blurRad="38100" dist="38100" dir="2700000" algn="tl">
                    <a:srgbClr val="000000">
                      <a:alpha val="43137"/>
                    </a:srgbClr>
                  </a:outerShdw>
                </a:effectLst>
              </a:rPr>
              <a:t>They are told </a:t>
            </a:r>
            <a:r>
              <a:rPr lang="en-US" b="1" i="1" dirty="0" smtClean="0">
                <a:effectLst>
                  <a:outerShdw blurRad="38100" dist="38100" dir="2700000" algn="tl">
                    <a:srgbClr val="000000">
                      <a:alpha val="43137"/>
                    </a:srgbClr>
                  </a:outerShdw>
                </a:effectLst>
              </a:rPr>
              <a:t>what is good: what is right, what is attractive, and by implication </a:t>
            </a:r>
            <a:r>
              <a:rPr lang="fr-FR" b="1" dirty="0" err="1" smtClean="0">
                <a:effectLst>
                  <a:outerShdw blurRad="38100" dist="38100" dir="2700000" algn="tl">
                    <a:srgbClr val="000000">
                      <a:alpha val="43137"/>
                    </a:srgbClr>
                  </a:outerShdw>
                </a:effectLst>
              </a:rPr>
              <a:t>their</a:t>
            </a:r>
            <a:r>
              <a:rPr lang="fr-FR" b="1" dirty="0" smtClean="0">
                <a:effectLst>
                  <a:outerShdw blurRad="38100" dist="38100" dir="2700000" algn="tl">
                    <a:srgbClr val="000000">
                      <a:alpha val="43137"/>
                    </a:srgbClr>
                  </a:outerShdw>
                </a:effectLst>
              </a:rPr>
              <a:t> opposites</a:t>
            </a:r>
            <a:r>
              <a:rPr lang="fr-FR" dirty="0" smtClean="0"/>
              <a:t>.</a:t>
            </a:r>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500042"/>
            <a:ext cx="8686800" cy="6143668"/>
          </a:xfrm>
          <a:solidFill>
            <a:schemeClr val="accent1">
              <a:lumMod val="20000"/>
              <a:lumOff val="80000"/>
            </a:schemeClr>
          </a:solidFill>
        </p:spPr>
        <p:txBody>
          <a:bodyPr>
            <a:normAutofit fontScale="92500" lnSpcReduction="20000"/>
          </a:bodyPr>
          <a:lstStyle/>
          <a:p>
            <a:pPr algn="just">
              <a:buNone/>
            </a:pPr>
            <a:r>
              <a:rPr lang="fr-FR" dirty="0" smtClean="0"/>
              <a:t>   </a:t>
            </a:r>
            <a:r>
              <a:rPr lang="en-US" dirty="0"/>
              <a:t>3. </a:t>
            </a:r>
            <a:r>
              <a:rPr lang="en-US" b="1" dirty="0"/>
              <a:t>They are told </a:t>
            </a:r>
            <a:r>
              <a:rPr lang="en-US" b="1" i="1" dirty="0"/>
              <a:t>what is possible: this suggests that certain ways of ~</a:t>
            </a:r>
            <a:r>
              <a:rPr lang="en-US" b="1" i="1" dirty="0" err="1" smtClean="0"/>
              <a:t>ehaving</a:t>
            </a:r>
            <a:r>
              <a:rPr lang="en-US" b="1" i="1" dirty="0" smtClean="0"/>
              <a:t>, </a:t>
            </a:r>
            <a:r>
              <a:rPr lang="en-US" b="1" dirty="0" smtClean="0"/>
              <a:t>certain </a:t>
            </a:r>
            <a:r>
              <a:rPr lang="en-US" b="1" dirty="0"/>
              <a:t>changes that we may want to see in society, are excluded from </a:t>
            </a:r>
            <a:r>
              <a:rPr lang="en-US" b="1" dirty="0" smtClean="0"/>
              <a:t>the </a:t>
            </a:r>
            <a:r>
              <a:rPr lang="fr-FR" b="1" dirty="0" err="1" smtClean="0"/>
              <a:t>ruling</a:t>
            </a:r>
            <a:r>
              <a:rPr lang="fr-FR" b="1" dirty="0" smtClean="0"/>
              <a:t> </a:t>
            </a:r>
            <a:r>
              <a:rPr lang="fr-FR" b="1" dirty="0" err="1"/>
              <a:t>power's</a:t>
            </a:r>
            <a:r>
              <a:rPr lang="fr-FR" b="1" dirty="0"/>
              <a:t> agenda</a:t>
            </a:r>
            <a:r>
              <a:rPr lang="fr-FR" b="1" dirty="0" smtClean="0"/>
              <a:t>. </a:t>
            </a:r>
            <a:endParaRPr lang="fr-FR" dirty="0"/>
          </a:p>
          <a:p>
            <a:pPr>
              <a:buNone/>
            </a:pPr>
            <a:endParaRPr lang="en-US" dirty="0" smtClean="0"/>
          </a:p>
          <a:p>
            <a:pPr algn="just">
              <a:buNone/>
            </a:pPr>
            <a:r>
              <a:rPr lang="en-US" dirty="0" smtClean="0"/>
              <a:t>          The </a:t>
            </a:r>
            <a:r>
              <a:rPr lang="en-US" dirty="0"/>
              <a:t>concepts of subjectivity and interpellation are very critical to </a:t>
            </a:r>
            <a:r>
              <a:rPr lang="en-US" dirty="0" smtClean="0"/>
              <a:t>understand the </a:t>
            </a:r>
            <a:r>
              <a:rPr lang="en-US" dirty="0"/>
              <a:t>ways in which ideologies are encoded in discourses in general and the discourse </a:t>
            </a:r>
            <a:r>
              <a:rPr lang="en-US" dirty="0" smtClean="0"/>
              <a:t>of advertising </a:t>
            </a:r>
            <a:r>
              <a:rPr lang="en-US" dirty="0"/>
              <a:t>in particular. </a:t>
            </a:r>
            <a:r>
              <a:rPr lang="en-US" b="1" dirty="0">
                <a:solidFill>
                  <a:srgbClr val="C00000"/>
                </a:solidFill>
              </a:rPr>
              <a:t>Adverts use all the three methods of interpellations. </a:t>
            </a:r>
            <a:r>
              <a:rPr lang="en-US" b="1" dirty="0" smtClean="0">
                <a:solidFill>
                  <a:srgbClr val="C00000"/>
                </a:solidFill>
              </a:rPr>
              <a:t>They \ </a:t>
            </a:r>
            <a:r>
              <a:rPr lang="en-US" b="1" dirty="0">
                <a:solidFill>
                  <a:srgbClr val="C00000"/>
                </a:solidFill>
              </a:rPr>
              <a:t>speak of the goods which exist in the market, the benefits that the goods can accrue </a:t>
            </a:r>
            <a:r>
              <a:rPr lang="en-US" b="1" dirty="0" smtClean="0">
                <a:solidFill>
                  <a:srgbClr val="C00000"/>
                </a:solidFill>
              </a:rPr>
              <a:t>to </a:t>
            </a:r>
            <a:r>
              <a:rPr lang="fr-FR" b="1" dirty="0" smtClean="0">
                <a:solidFill>
                  <a:srgbClr val="C00000"/>
                </a:solidFill>
              </a:rPr>
              <a:t>-, </a:t>
            </a:r>
            <a:r>
              <a:rPr lang="en-US" b="1" dirty="0" smtClean="0">
                <a:solidFill>
                  <a:srgbClr val="C00000"/>
                </a:solidFill>
              </a:rPr>
              <a:t>the </a:t>
            </a:r>
            <a:r>
              <a:rPr lang="en-US" b="1" dirty="0">
                <a:solidFill>
                  <a:srgbClr val="C00000"/>
                </a:solidFill>
              </a:rPr>
              <a:t>consumer subject and by implication also the practices which are not possible </a:t>
            </a:r>
            <a:r>
              <a:rPr lang="en-US" b="1" dirty="0" smtClean="0">
                <a:solidFill>
                  <a:srgbClr val="C00000"/>
                </a:solidFill>
              </a:rPr>
              <a:t>in the </a:t>
            </a:r>
            <a:r>
              <a:rPr lang="en-US" b="1" dirty="0">
                <a:solidFill>
                  <a:srgbClr val="C00000"/>
                </a:solidFill>
              </a:rPr>
              <a:t>discourse</a:t>
            </a:r>
            <a:r>
              <a:rPr lang="en-US" dirty="0"/>
              <a:t>. </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42852"/>
            <a:ext cx="9144000" cy="6715148"/>
          </a:xfrm>
          <a:solidFill>
            <a:schemeClr val="accent6">
              <a:lumMod val="20000"/>
              <a:lumOff val="80000"/>
            </a:schemeClr>
          </a:solidFill>
        </p:spPr>
        <p:txBody>
          <a:bodyPr>
            <a:normAutofit/>
          </a:bodyPr>
          <a:lstStyle/>
          <a:p>
            <a:pPr>
              <a:buNone/>
            </a:pPr>
            <a:r>
              <a:rPr lang="fr-FR" sz="4000" b="1" dirty="0" err="1" smtClean="0">
                <a:solidFill>
                  <a:srgbClr val="FF0000"/>
                </a:solidFill>
                <a:effectLst>
                  <a:outerShdw blurRad="38100" dist="38100" dir="2700000" algn="tl">
                    <a:srgbClr val="000000">
                      <a:alpha val="43137"/>
                    </a:srgbClr>
                  </a:outerShdw>
                </a:effectLst>
              </a:rPr>
              <a:t>What</a:t>
            </a:r>
            <a:r>
              <a:rPr lang="fr-FR" sz="4000" b="1" dirty="0" smtClean="0">
                <a:solidFill>
                  <a:srgbClr val="FF0000"/>
                </a:solidFill>
                <a:effectLst>
                  <a:outerShdw blurRad="38100" dist="38100" dir="2700000" algn="tl">
                    <a:srgbClr val="000000">
                      <a:alpha val="43137"/>
                    </a:srgbClr>
                  </a:outerShdw>
                </a:effectLst>
              </a:rPr>
              <a:t> </a:t>
            </a:r>
            <a:r>
              <a:rPr lang="fr-FR" sz="4000" b="1" dirty="0" err="1" smtClean="0">
                <a:solidFill>
                  <a:srgbClr val="FF0000"/>
                </a:solidFill>
                <a:effectLst>
                  <a:outerShdw blurRad="38100" dist="38100" dir="2700000" algn="tl">
                    <a:srgbClr val="000000">
                      <a:alpha val="43137"/>
                    </a:srgbClr>
                  </a:outerShdw>
                </a:effectLst>
              </a:rPr>
              <a:t>is</a:t>
            </a:r>
            <a:r>
              <a:rPr lang="fr-FR" sz="4000" b="1" dirty="0" smtClean="0">
                <a:solidFill>
                  <a:srgbClr val="FF0000"/>
                </a:solidFill>
                <a:effectLst>
                  <a:outerShdw blurRad="38100" dist="38100" dir="2700000" algn="tl">
                    <a:srgbClr val="000000">
                      <a:alpha val="43137"/>
                    </a:srgbClr>
                  </a:outerShdw>
                </a:effectLst>
              </a:rPr>
              <a:t> </a:t>
            </a:r>
            <a:r>
              <a:rPr lang="fr-FR" sz="4000" b="1" dirty="0" err="1" smtClean="0">
                <a:solidFill>
                  <a:srgbClr val="FF0000"/>
                </a:solidFill>
                <a:effectLst>
                  <a:outerShdw blurRad="38100" dist="38100" dir="2700000" algn="tl">
                    <a:srgbClr val="000000">
                      <a:alpha val="43137"/>
                    </a:srgbClr>
                  </a:outerShdw>
                </a:effectLst>
              </a:rPr>
              <a:t>ideology</a:t>
            </a:r>
            <a:r>
              <a:rPr lang="fr-FR" sz="4000" b="1" dirty="0" smtClean="0">
                <a:solidFill>
                  <a:srgbClr val="FF0000"/>
                </a:solidFill>
                <a:effectLst>
                  <a:outerShdw blurRad="38100" dist="38100" dir="2700000" algn="tl">
                    <a:srgbClr val="000000">
                      <a:alpha val="43137"/>
                    </a:srgbClr>
                  </a:outerShdw>
                </a:effectLst>
              </a:rPr>
              <a:t>?</a:t>
            </a:r>
          </a:p>
          <a:p>
            <a:pPr>
              <a:buNone/>
            </a:pPr>
            <a:endParaRPr lang="fr-FR" sz="3600" b="1" dirty="0">
              <a:effectLst>
                <a:outerShdw blurRad="38100" dist="38100" dir="2700000" algn="tl">
                  <a:srgbClr val="000000">
                    <a:alpha val="43137"/>
                  </a:srgbClr>
                </a:outerShdw>
              </a:effectLst>
            </a:endParaRPr>
          </a:p>
          <a:p>
            <a:pPr>
              <a:buNone/>
            </a:pPr>
            <a:endParaRPr lang="fr-FR" sz="3600" b="1" dirty="0" smtClean="0">
              <a:effectLst>
                <a:outerShdw blurRad="38100" dist="38100" dir="2700000" algn="tl">
                  <a:srgbClr val="000000">
                    <a:alpha val="43137"/>
                  </a:srgbClr>
                </a:outerShdw>
              </a:effectLst>
            </a:endParaRPr>
          </a:p>
          <a:p>
            <a:pPr algn="just">
              <a:buNone/>
            </a:pPr>
            <a:r>
              <a:rPr lang="en-US" sz="3600" b="1" dirty="0" smtClean="0">
                <a:effectLst>
                  <a:outerShdw blurRad="38100" dist="38100" dir="2700000" algn="tl">
                    <a:srgbClr val="000000">
                      <a:alpha val="43137"/>
                    </a:srgbClr>
                  </a:outerShdw>
                </a:effectLst>
              </a:rPr>
              <a:t>         Ideology is a problematic concept; but not any more a pejorative term to despise nor to dismiss. </a:t>
            </a:r>
          </a:p>
          <a:p>
            <a:pPr algn="just">
              <a:buNone/>
            </a:pPr>
            <a:r>
              <a:rPr lang="en-US" sz="3600" b="1" dirty="0" smtClean="0">
                <a:effectLst>
                  <a:outerShdw blurRad="38100" dist="38100" dir="2700000" algn="tl">
                    <a:srgbClr val="000000">
                      <a:alpha val="43137"/>
                    </a:srgbClr>
                  </a:outerShdw>
                </a:effectLst>
              </a:rPr>
              <a:t>                  It simply means a perspective for social subjects to perceive and interact with their immediate social environment. It is the commonsense of the  social subjects. </a:t>
            </a:r>
            <a:endParaRPr lang="fr-FR" sz="3600" b="1" dirty="0" smtClean="0">
              <a:effectLst>
                <a:outerShdw blurRad="38100" dist="38100" dir="2700000" algn="tl">
                  <a:srgbClr val="000000">
                    <a:alpha val="43137"/>
                  </a:srgbClr>
                </a:outerShdw>
              </a:effectLst>
            </a:endParaRPr>
          </a:p>
          <a:p>
            <a:endParaRPr lang="fr-F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1554163"/>
            <a:ext cx="8686800" cy="1803400"/>
          </a:xfrm>
          <a:solidFill>
            <a:schemeClr val="accent1">
              <a:lumMod val="20000"/>
              <a:lumOff val="80000"/>
            </a:schemeClr>
          </a:solidFill>
        </p:spPr>
        <p:txBody>
          <a:bodyPr>
            <a:normAutofit/>
          </a:bodyPr>
          <a:lstStyle/>
          <a:p>
            <a:pPr>
              <a:buNone/>
            </a:pPr>
            <a:r>
              <a:rPr lang="fr-FR" sz="9600" b="1" dirty="0" err="1" smtClean="0">
                <a:effectLst>
                  <a:outerShdw blurRad="38100" dist="38100" dir="2700000" algn="tl">
                    <a:srgbClr val="000000">
                      <a:alpha val="43137"/>
                    </a:srgbClr>
                  </a:outerShdw>
                </a:effectLst>
              </a:rPr>
              <a:t>Thank</a:t>
            </a:r>
            <a:r>
              <a:rPr lang="fr-FR" sz="9600" b="1" dirty="0" smtClean="0">
                <a:effectLst>
                  <a:outerShdw blurRad="38100" dist="38100" dir="2700000" algn="tl">
                    <a:srgbClr val="000000">
                      <a:alpha val="43137"/>
                    </a:srgbClr>
                  </a:outerShdw>
                </a:effectLst>
              </a:rPr>
              <a:t> </a:t>
            </a:r>
            <a:r>
              <a:rPr lang="fr-FR" sz="9600" b="1" dirty="0" err="1" smtClean="0">
                <a:effectLst>
                  <a:outerShdw blurRad="38100" dist="38100" dir="2700000" algn="tl">
                    <a:srgbClr val="000000">
                      <a:alpha val="43137"/>
                    </a:srgbClr>
                  </a:outerShdw>
                </a:effectLst>
              </a:rPr>
              <a:t>you</a:t>
            </a:r>
            <a:r>
              <a:rPr lang="fr-FR" sz="9600" b="1" dirty="0" smtClean="0">
                <a:effectLst>
                  <a:outerShdw blurRad="38100" dist="38100" dir="2700000" algn="tl">
                    <a:srgbClr val="000000">
                      <a:alpha val="43137"/>
                    </a:srgbClr>
                  </a:outerShdw>
                </a:effectLst>
              </a:rPr>
              <a:t> </a:t>
            </a:r>
            <a:endParaRPr lang="fr-FR" sz="9600" b="1" dirty="0">
              <a:effectLst>
                <a:outerShdw blurRad="38100" dist="38100" dir="2700000" algn="tl">
                  <a:srgbClr val="000000">
                    <a:alpha val="43137"/>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357166"/>
            <a:ext cx="9001156" cy="6215106"/>
          </a:xfrm>
          <a:solidFill>
            <a:schemeClr val="accent1">
              <a:lumMod val="20000"/>
              <a:lumOff val="80000"/>
            </a:schemeClr>
          </a:solidFill>
        </p:spPr>
        <p:txBody>
          <a:bodyPr>
            <a:noAutofit/>
          </a:bodyPr>
          <a:lstStyle/>
          <a:p>
            <a:pPr algn="just">
              <a:buNone/>
            </a:pPr>
            <a:r>
              <a:rPr lang="en-US" sz="1800" dirty="0" smtClean="0"/>
              <a:t>                </a:t>
            </a:r>
            <a:r>
              <a:rPr lang="en-US" sz="2800" b="1" dirty="0" smtClean="0"/>
              <a:t>The </a:t>
            </a:r>
            <a:r>
              <a:rPr lang="en-US" sz="2800" b="1" dirty="0"/>
              <a:t>word 'ideology' was first coined by the French </a:t>
            </a:r>
            <a:r>
              <a:rPr lang="en-US" sz="2800" b="1" dirty="0" smtClean="0"/>
              <a:t>rationalist philosopher </a:t>
            </a:r>
            <a:r>
              <a:rPr lang="en-US" sz="2800" b="1" dirty="0" err="1"/>
              <a:t>Destutt</a:t>
            </a:r>
            <a:r>
              <a:rPr lang="en-US" sz="2800" b="1" dirty="0"/>
              <a:t> de Tracy in the 1790s to describe </a:t>
            </a:r>
            <a:r>
              <a:rPr lang="en-US" sz="2800" b="1" dirty="0">
                <a:solidFill>
                  <a:srgbClr val="C00000"/>
                </a:solidFill>
                <a:effectLst>
                  <a:outerShdw blurRad="38100" dist="38100" dir="2700000" algn="tl">
                    <a:srgbClr val="000000">
                      <a:alpha val="43137"/>
                    </a:srgbClr>
                  </a:outerShdw>
                </a:effectLst>
              </a:rPr>
              <a:t>the 'science of ideas' </a:t>
            </a:r>
            <a:r>
              <a:rPr lang="en-US" sz="2800" b="1" dirty="0" smtClean="0">
                <a:solidFill>
                  <a:srgbClr val="C00000"/>
                </a:solidFill>
                <a:effectLst>
                  <a:outerShdw blurRad="38100" dist="38100" dir="2700000" algn="tl">
                    <a:srgbClr val="000000">
                      <a:alpha val="43137"/>
                    </a:srgbClr>
                  </a:outerShdw>
                </a:effectLst>
              </a:rPr>
              <a:t>as opposed </a:t>
            </a:r>
            <a:r>
              <a:rPr lang="en-US" sz="2800" b="1" dirty="0">
                <a:solidFill>
                  <a:srgbClr val="C00000"/>
                </a:solidFill>
                <a:effectLst>
                  <a:outerShdw blurRad="38100" dist="38100" dir="2700000" algn="tl">
                    <a:srgbClr val="000000">
                      <a:alpha val="43137"/>
                    </a:srgbClr>
                  </a:outerShdw>
                </a:effectLst>
              </a:rPr>
              <a:t>to metaphysics. </a:t>
            </a:r>
            <a:r>
              <a:rPr lang="en-US" sz="2800" b="1" dirty="0"/>
              <a:t>He thought that ideology, as a discipline, would </a:t>
            </a:r>
            <a:r>
              <a:rPr lang="en-US" sz="2800" b="1" dirty="0" smtClean="0"/>
              <a:t>enable people </a:t>
            </a:r>
            <a:r>
              <a:rPr lang="en-US" sz="2800" b="1" dirty="0"/>
              <a:t>to recognize their prejudices and biases. Over the years of its use, it </a:t>
            </a:r>
            <a:r>
              <a:rPr lang="en-US" sz="2800" b="1" dirty="0" smtClean="0"/>
              <a:t>has undergone </a:t>
            </a:r>
            <a:r>
              <a:rPr lang="en-US" sz="2800" b="1" dirty="0"/>
              <a:t>a plethora of changes in meaning. </a:t>
            </a:r>
            <a:endParaRPr lang="en-US" sz="2800" b="1" dirty="0" smtClean="0"/>
          </a:p>
          <a:p>
            <a:pPr algn="just">
              <a:buNone/>
            </a:pPr>
            <a:endParaRPr lang="en-US" sz="2800" b="1" dirty="0" smtClean="0"/>
          </a:p>
          <a:p>
            <a:pPr algn="just">
              <a:buNone/>
            </a:pPr>
            <a:r>
              <a:rPr lang="en-US" sz="2800" b="1" dirty="0" smtClean="0"/>
              <a:t>           For </a:t>
            </a:r>
            <a:r>
              <a:rPr lang="en-US" sz="2800" b="1" dirty="0" err="1"/>
              <a:t>Bourdieu</a:t>
            </a:r>
            <a:r>
              <a:rPr lang="en-US" sz="2800" b="1" dirty="0"/>
              <a:t> ideology is a </a:t>
            </a:r>
            <a:r>
              <a:rPr lang="en-US" sz="2800" b="1" dirty="0" smtClean="0">
                <a:solidFill>
                  <a:srgbClr val="C00000"/>
                </a:solidFill>
                <a:effectLst>
                  <a:outerShdw blurRad="38100" dist="38100" dir="2700000" algn="tl">
                    <a:srgbClr val="000000">
                      <a:alpha val="43137"/>
                    </a:srgbClr>
                  </a:outerShdw>
                </a:effectLst>
              </a:rPr>
              <a:t>concept which </a:t>
            </a:r>
            <a:r>
              <a:rPr lang="en-US" sz="2800" b="1" dirty="0">
                <a:solidFill>
                  <a:srgbClr val="C00000"/>
                </a:solidFill>
                <a:effectLst>
                  <a:outerShdw blurRad="38100" dist="38100" dir="2700000" algn="tl">
                    <a:srgbClr val="000000">
                      <a:alpha val="43137"/>
                    </a:srgbClr>
                  </a:outerShdw>
                </a:effectLst>
              </a:rPr>
              <a:t>has been so used, over used and abused that it does not work any more. </a:t>
            </a:r>
            <a:endParaRPr lang="en-US" sz="2800" b="1" dirty="0" smtClean="0">
              <a:solidFill>
                <a:srgbClr val="C00000"/>
              </a:solidFill>
              <a:effectLst>
                <a:outerShdw blurRad="38100" dist="38100" dir="2700000" algn="tl">
                  <a:srgbClr val="000000">
                    <a:alpha val="43137"/>
                  </a:srgbClr>
                </a:outerShdw>
              </a:effectLst>
            </a:endParaRPr>
          </a:p>
          <a:p>
            <a:pPr algn="just">
              <a:buNone/>
            </a:pPr>
            <a:endParaRPr lang="en-US" sz="20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357166"/>
            <a:ext cx="8686800" cy="6286544"/>
          </a:xfrm>
          <a:solidFill>
            <a:schemeClr val="accent1">
              <a:lumMod val="20000"/>
              <a:lumOff val="80000"/>
            </a:schemeClr>
          </a:solidFill>
        </p:spPr>
        <p:txBody>
          <a:bodyPr>
            <a:normAutofit/>
          </a:bodyPr>
          <a:lstStyle/>
          <a:p>
            <a:pPr algn="just">
              <a:buNone/>
            </a:pPr>
            <a:r>
              <a:rPr lang="en-US" dirty="0" smtClean="0"/>
              <a:t>              </a:t>
            </a:r>
            <a:r>
              <a:rPr lang="en-US" b="1" dirty="0" smtClean="0">
                <a:effectLst>
                  <a:outerShdw blurRad="38100" dist="38100" dir="2700000" algn="tl">
                    <a:srgbClr val="000000">
                      <a:alpha val="43137"/>
                    </a:srgbClr>
                  </a:outerShdw>
                </a:effectLst>
              </a:rPr>
              <a:t>For </a:t>
            </a:r>
            <a:r>
              <a:rPr lang="en-US" b="1" dirty="0" err="1" smtClean="0">
                <a:effectLst>
                  <a:outerShdw blurRad="38100" dist="38100" dir="2700000" algn="tl">
                    <a:srgbClr val="000000">
                      <a:alpha val="43137"/>
                    </a:srgbClr>
                  </a:outerShdw>
                </a:effectLst>
              </a:rPr>
              <a:t>Kavanagh</a:t>
            </a:r>
            <a:r>
              <a:rPr lang="en-US" b="1" dirty="0" smtClean="0">
                <a:effectLst>
                  <a:outerShdw blurRad="38100" dist="38100" dir="2700000" algn="tl">
                    <a:srgbClr val="000000">
                      <a:alpha val="43137"/>
                    </a:srgbClr>
                  </a:outerShdw>
                </a:effectLst>
              </a:rPr>
              <a:t> (1998) ideology is </a:t>
            </a:r>
            <a:r>
              <a:rPr lang="en-US" b="1" dirty="0" smtClean="0">
                <a:solidFill>
                  <a:srgbClr val="C00000"/>
                </a:solidFill>
                <a:effectLst>
                  <a:outerShdw blurRad="38100" dist="38100" dir="2700000" algn="tl">
                    <a:srgbClr val="000000">
                      <a:alpha val="43137"/>
                    </a:srgbClr>
                  </a:outerShdw>
                </a:effectLst>
              </a:rPr>
              <a:t>a term that embodies all the problems associated with the cultural complexity of language. </a:t>
            </a:r>
          </a:p>
          <a:p>
            <a:pPr algn="just">
              <a:buNone/>
            </a:pPr>
            <a:endParaRPr lang="en-US" b="1" dirty="0" smtClean="0">
              <a:effectLst>
                <a:outerShdw blurRad="38100" dist="38100" dir="2700000" algn="tl">
                  <a:srgbClr val="000000">
                    <a:alpha val="43137"/>
                  </a:srgbClr>
                </a:outerShdw>
              </a:effectLst>
            </a:endParaRPr>
          </a:p>
          <a:p>
            <a:pPr algn="just">
              <a:buNone/>
            </a:pPr>
            <a:r>
              <a:rPr lang="en-US" b="1" dirty="0" smtClean="0">
                <a:effectLst>
                  <a:outerShdw blurRad="38100" dist="38100" dir="2700000" algn="tl">
                    <a:srgbClr val="000000">
                      <a:alpha val="43137"/>
                    </a:srgbClr>
                  </a:outerShdw>
                </a:effectLst>
              </a:rPr>
              <a:t>                         Kress (1985 ) says that </a:t>
            </a:r>
            <a:r>
              <a:rPr lang="en-US" b="1" dirty="0" smtClean="0">
                <a:solidFill>
                  <a:srgbClr val="C00000"/>
                </a:solidFill>
                <a:effectLst>
                  <a:outerShdw blurRad="38100" dist="38100" dir="2700000" algn="tl">
                    <a:srgbClr val="000000">
                      <a:alpha val="43137"/>
                    </a:srgbClr>
                  </a:outerShdw>
                </a:effectLst>
              </a:rPr>
              <a:t>ideology is one of the less settled categories of philosophical and sociological discussions - the meanings of which range from the relatively </a:t>
            </a:r>
            <a:r>
              <a:rPr lang="en-US" b="1" i="1" dirty="0" smtClean="0">
                <a:solidFill>
                  <a:srgbClr val="C00000"/>
                </a:solidFill>
                <a:effectLst>
                  <a:outerShdw blurRad="38100" dist="38100" dir="2700000" algn="tl">
                    <a:srgbClr val="000000">
                      <a:alpha val="43137"/>
                    </a:srgbClr>
                  </a:outerShdw>
                </a:effectLst>
              </a:rPr>
              <a:t>simple system of ideas or world view to the more contested ones such as Marx's phrase false</a:t>
            </a:r>
            <a:r>
              <a:rPr lang="fr-FR" b="1" dirty="0" smtClean="0">
                <a:solidFill>
                  <a:srgbClr val="C00000"/>
                </a:solidFill>
                <a:effectLst>
                  <a:outerShdw blurRad="38100" dist="38100" dir="2700000" algn="tl">
                    <a:srgbClr val="000000">
                      <a:alpha val="43137"/>
                    </a:srgbClr>
                  </a:outerShdw>
                </a:effectLst>
              </a:rPr>
              <a:t>\</a:t>
            </a:r>
            <a:r>
              <a:rPr lang="en-US" b="1" i="1" dirty="0" smtClean="0">
                <a:solidFill>
                  <a:srgbClr val="C00000"/>
                </a:solidFill>
                <a:effectLst>
                  <a:outerShdw blurRad="38100" dist="38100" dir="2700000" algn="tl">
                    <a:srgbClr val="000000">
                      <a:alpha val="43137"/>
                    </a:srgbClr>
                  </a:outerShdw>
                </a:effectLst>
              </a:rPr>
              <a:t>consciousness. </a:t>
            </a:r>
            <a:endParaRPr lang="fr-FR" b="1" dirty="0">
              <a:solidFill>
                <a:srgbClr val="C00000"/>
              </a:solidFill>
              <a:effectLst>
                <a:outerShdw blurRad="38100" dist="38100" dir="2700000" algn="tl">
                  <a:srgbClr val="000000">
                    <a:alpha val="43137"/>
                  </a:srgbClr>
                </a:outerShdw>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214290"/>
            <a:ext cx="8686800" cy="6500858"/>
          </a:xfrm>
          <a:solidFill>
            <a:schemeClr val="accent1">
              <a:lumMod val="20000"/>
              <a:lumOff val="80000"/>
            </a:schemeClr>
          </a:solidFill>
        </p:spPr>
        <p:txBody>
          <a:bodyPr>
            <a:normAutofit lnSpcReduction="10000"/>
          </a:bodyPr>
          <a:lstStyle/>
          <a:p>
            <a:pPr algn="just">
              <a:buNone/>
            </a:pPr>
            <a:r>
              <a:rPr lang="en-US" i="1" dirty="0" smtClean="0"/>
              <a:t>           </a:t>
            </a:r>
            <a:r>
              <a:rPr lang="en-US" b="1" i="1" dirty="0" smtClean="0">
                <a:latin typeface="Times New Roman" pitchFamily="18" charset="0"/>
                <a:cs typeface="Times New Roman" pitchFamily="18" charset="0"/>
              </a:rPr>
              <a:t>According to Eagleton (1991):</a:t>
            </a:r>
            <a:r>
              <a:rPr lang="en-US" b="1" dirty="0" smtClean="0">
                <a:solidFill>
                  <a:srgbClr val="C00000"/>
                </a:solidFill>
                <a:latin typeface="Times New Roman" pitchFamily="18" charset="0"/>
                <a:cs typeface="Times New Roman" pitchFamily="18" charset="0"/>
              </a:rPr>
              <a:t>An </a:t>
            </a:r>
            <a:r>
              <a:rPr lang="en-US" b="1" dirty="0">
                <a:solidFill>
                  <a:srgbClr val="C00000"/>
                </a:solidFill>
                <a:latin typeface="Times New Roman" pitchFamily="18" charset="0"/>
                <a:cs typeface="Times New Roman" pitchFamily="18" charset="0"/>
              </a:rPr>
              <a:t>ideology comprises the ways of thinking and behaving within a </a:t>
            </a:r>
            <a:r>
              <a:rPr lang="en-US" b="1" dirty="0" smtClean="0">
                <a:solidFill>
                  <a:srgbClr val="C00000"/>
                </a:solidFill>
                <a:latin typeface="Times New Roman" pitchFamily="18" charset="0"/>
                <a:cs typeface="Times New Roman" pitchFamily="18" charset="0"/>
              </a:rPr>
              <a:t>given society</a:t>
            </a:r>
            <a:r>
              <a:rPr lang="en-US" b="1" dirty="0">
                <a:solidFill>
                  <a:srgbClr val="C00000"/>
                </a:solidFill>
                <a:latin typeface="Times New Roman" pitchFamily="18" charset="0"/>
                <a:cs typeface="Times New Roman" pitchFamily="18" charset="0"/>
              </a:rPr>
              <a:t>, which make the ways of that society seem </a:t>
            </a:r>
            <a:r>
              <a:rPr lang="en-US" b="1" i="1" dirty="0">
                <a:solidFill>
                  <a:srgbClr val="C00000"/>
                </a:solidFill>
                <a:latin typeface="Times New Roman" pitchFamily="18" charset="0"/>
                <a:cs typeface="Times New Roman" pitchFamily="18" charset="0"/>
              </a:rPr>
              <a:t>natural or unquestioned </a:t>
            </a:r>
            <a:r>
              <a:rPr lang="en-US" b="1" i="1" dirty="0" smtClean="0">
                <a:solidFill>
                  <a:srgbClr val="C00000"/>
                </a:solidFill>
                <a:latin typeface="Times New Roman" pitchFamily="18" charset="0"/>
                <a:cs typeface="Times New Roman" pitchFamily="18" charset="0"/>
              </a:rPr>
              <a:t>to </a:t>
            </a:r>
            <a:r>
              <a:rPr lang="fr-FR" b="1" dirty="0" err="1" smtClean="0">
                <a:solidFill>
                  <a:srgbClr val="C00000"/>
                </a:solidFill>
                <a:latin typeface="Times New Roman" pitchFamily="18" charset="0"/>
                <a:cs typeface="Times New Roman" pitchFamily="18" charset="0"/>
              </a:rPr>
              <a:t>its</a:t>
            </a:r>
            <a:r>
              <a:rPr lang="fr-FR" b="1" dirty="0" smtClean="0">
                <a:solidFill>
                  <a:srgbClr val="C00000"/>
                </a:solidFill>
                <a:latin typeface="Times New Roman" pitchFamily="18" charset="0"/>
                <a:cs typeface="Times New Roman" pitchFamily="18" charset="0"/>
              </a:rPr>
              <a:t> </a:t>
            </a:r>
            <a:r>
              <a:rPr lang="fr-FR" b="1" dirty="0" err="1" smtClean="0">
                <a:solidFill>
                  <a:srgbClr val="C00000"/>
                </a:solidFill>
                <a:latin typeface="Times New Roman" pitchFamily="18" charset="0"/>
                <a:cs typeface="Times New Roman" pitchFamily="18" charset="0"/>
              </a:rPr>
              <a:t>members</a:t>
            </a:r>
            <a:r>
              <a:rPr lang="fr-FR"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What </a:t>
            </a:r>
            <a:r>
              <a:rPr lang="en-US" b="1" dirty="0">
                <a:latin typeface="Times New Roman" pitchFamily="18" charset="0"/>
                <a:cs typeface="Times New Roman" pitchFamily="18" charset="0"/>
              </a:rPr>
              <a:t>Eagleton is saying with this proposition is very important to grasp </a:t>
            </a:r>
            <a:r>
              <a:rPr lang="en-US" b="1" dirty="0" smtClean="0">
                <a:latin typeface="Times New Roman" pitchFamily="18" charset="0"/>
                <a:cs typeface="Times New Roman" pitchFamily="18" charset="0"/>
              </a:rPr>
              <a:t>the notion </a:t>
            </a:r>
            <a:r>
              <a:rPr lang="en-US" b="1" dirty="0">
                <a:latin typeface="Times New Roman" pitchFamily="18" charset="0"/>
                <a:cs typeface="Times New Roman" pitchFamily="18" charset="0"/>
              </a:rPr>
              <a:t>of ideology and the ways it differs from other ideas available in a social milieu.</a:t>
            </a:r>
          </a:p>
          <a:p>
            <a:pPr>
              <a:buNone/>
            </a:pPr>
            <a:endParaRPr lang="en-US" b="1" dirty="0" smtClean="0">
              <a:latin typeface="Times New Roman" pitchFamily="18" charset="0"/>
              <a:cs typeface="Times New Roman" pitchFamily="18" charset="0"/>
            </a:endParaRPr>
          </a:p>
          <a:p>
            <a:pPr algn="just">
              <a:buNone/>
            </a:pPr>
            <a:r>
              <a:rPr lang="en-US" b="1" dirty="0" smtClean="0">
                <a:latin typeface="Times New Roman" pitchFamily="18" charset="0"/>
                <a:cs typeface="Times New Roman" pitchFamily="18" charset="0"/>
              </a:rPr>
              <a:t>      He </a:t>
            </a:r>
            <a:r>
              <a:rPr lang="en-US" b="1" dirty="0">
                <a:latin typeface="Times New Roman" pitchFamily="18" charset="0"/>
                <a:cs typeface="Times New Roman" pitchFamily="18" charset="0"/>
              </a:rPr>
              <a:t>is implying that all ideas and beliefs do not qualify as ideologies, because if </a:t>
            </a:r>
            <a:r>
              <a:rPr lang="en-US" b="1" dirty="0" smtClean="0">
                <a:latin typeface="Times New Roman" pitchFamily="18" charset="0"/>
                <a:cs typeface="Times New Roman" pitchFamily="18" charset="0"/>
              </a:rPr>
              <a:t>every point </a:t>
            </a:r>
            <a:r>
              <a:rPr lang="en-US" b="1" dirty="0">
                <a:latin typeface="Times New Roman" pitchFamily="18" charset="0"/>
                <a:cs typeface="Times New Roman" pitchFamily="18" charset="0"/>
              </a:rPr>
              <a:t>of view has an ideological character, </a:t>
            </a:r>
            <a:r>
              <a:rPr lang="en-US" b="1" i="1" dirty="0">
                <a:latin typeface="Times New Roman" pitchFamily="18" charset="0"/>
                <a:cs typeface="Times New Roman" pitchFamily="18" charset="0"/>
              </a:rPr>
              <a:t>ideology, as a critical tool has little </a:t>
            </a:r>
            <a:r>
              <a:rPr lang="en-US" b="1" i="1" dirty="0" smtClean="0">
                <a:latin typeface="Times New Roman" pitchFamily="18" charset="0"/>
                <a:cs typeface="Times New Roman" pitchFamily="18" charset="0"/>
              </a:rPr>
              <a:t>to </a:t>
            </a:r>
            <a:r>
              <a:rPr lang="en-US" b="1" dirty="0" smtClean="0">
                <a:latin typeface="Times New Roman" pitchFamily="18" charset="0"/>
                <a:cs typeface="Times New Roman" pitchFamily="18" charset="0"/>
              </a:rPr>
              <a:t>offer</a:t>
            </a:r>
            <a:r>
              <a:rPr lang="en-US" b="1" dirty="0">
                <a:latin typeface="Times New Roman" pitchFamily="18" charset="0"/>
                <a:cs typeface="Times New Roman" pitchFamily="18" charset="0"/>
              </a:rPr>
              <a:t>. </a:t>
            </a:r>
            <a:endParaRPr lang="fr-FR" b="1"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500042"/>
            <a:ext cx="8686800" cy="6143668"/>
          </a:xfrm>
          <a:solidFill>
            <a:schemeClr val="accent1">
              <a:lumMod val="20000"/>
              <a:lumOff val="80000"/>
            </a:schemeClr>
          </a:solidFill>
        </p:spPr>
        <p:txBody>
          <a:bodyPr/>
          <a:lstStyle/>
          <a:p>
            <a:pPr algn="just">
              <a:buNone/>
            </a:pPr>
            <a:r>
              <a:rPr lang="en-US" b="1" dirty="0" smtClean="0">
                <a:latin typeface="Times New Roman" pitchFamily="18" charset="0"/>
                <a:cs typeface="Times New Roman" pitchFamily="18" charset="0"/>
              </a:rPr>
              <a:t>            An ideology must be seen, first of all, </a:t>
            </a:r>
            <a:r>
              <a:rPr lang="en-US" b="1" dirty="0" smtClean="0">
                <a:solidFill>
                  <a:srgbClr val="C00000"/>
                </a:solidFill>
                <a:latin typeface="Times New Roman" pitchFamily="18" charset="0"/>
                <a:cs typeface="Times New Roman" pitchFamily="18" charset="0"/>
              </a:rPr>
              <a:t>as a coherent and recognizable set of ideologies </a:t>
            </a:r>
            <a:r>
              <a:rPr lang="en-US" b="1" dirty="0">
                <a:solidFill>
                  <a:srgbClr val="C00000"/>
                </a:solidFill>
                <a:latin typeface="Times New Roman" pitchFamily="18" charset="0"/>
                <a:cs typeface="Times New Roman" pitchFamily="18" charset="0"/>
              </a:rPr>
              <a:t>have material existence in concrete cultural practices and </a:t>
            </a:r>
            <a:r>
              <a:rPr lang="en-US" b="1" dirty="0" smtClean="0">
                <a:solidFill>
                  <a:srgbClr val="C00000"/>
                </a:solidFill>
                <a:latin typeface="Times New Roman" pitchFamily="18" charset="0"/>
                <a:cs typeface="Times New Roman" pitchFamily="18" charset="0"/>
              </a:rPr>
              <a:t>that consciousness </a:t>
            </a:r>
            <a:r>
              <a:rPr lang="en-US" b="1" dirty="0">
                <a:solidFill>
                  <a:srgbClr val="C00000"/>
                </a:solidFill>
                <a:latin typeface="Times New Roman" pitchFamily="18" charset="0"/>
                <a:cs typeface="Times New Roman" pitchFamily="18" charset="0"/>
              </a:rPr>
              <a:t>is shaped by ideology in these practices. </a:t>
            </a:r>
            <a:endParaRPr lang="en-US" b="1" dirty="0" smtClean="0">
              <a:solidFill>
                <a:srgbClr val="C00000"/>
              </a:solidFill>
              <a:latin typeface="Times New Roman" pitchFamily="18" charset="0"/>
              <a:cs typeface="Times New Roman" pitchFamily="18" charset="0"/>
            </a:endParaRPr>
          </a:p>
          <a:p>
            <a:pPr algn="just">
              <a:buNone/>
            </a:pPr>
            <a:endParaRPr lang="en-US" b="1" dirty="0" smtClean="0">
              <a:latin typeface="Times New Roman" pitchFamily="18" charset="0"/>
              <a:cs typeface="Times New Roman" pitchFamily="18" charset="0"/>
            </a:endParaRPr>
          </a:p>
          <a:p>
            <a:pPr algn="just">
              <a:buNone/>
            </a:pPr>
            <a:endParaRPr lang="en-US" b="1" dirty="0" smtClean="0">
              <a:latin typeface="Times New Roman" pitchFamily="18" charset="0"/>
              <a:cs typeface="Times New Roman" pitchFamily="18" charset="0"/>
            </a:endParaRPr>
          </a:p>
          <a:p>
            <a:pPr algn="just">
              <a:buNone/>
            </a:pPr>
            <a:r>
              <a:rPr lang="en-US" b="1" dirty="0" smtClean="0">
                <a:latin typeface="Times New Roman" pitchFamily="18" charset="0"/>
                <a:cs typeface="Times New Roman" pitchFamily="18" charset="0"/>
              </a:rPr>
              <a:t>          This </a:t>
            </a:r>
            <a:r>
              <a:rPr lang="en-US" b="1" dirty="0">
                <a:latin typeface="Times New Roman" pitchFamily="18" charset="0"/>
                <a:cs typeface="Times New Roman" pitchFamily="18" charset="0"/>
              </a:rPr>
              <a:t>notion of ideology </a:t>
            </a:r>
            <a:r>
              <a:rPr lang="en-US" b="1" dirty="0" smtClean="0">
                <a:latin typeface="Times New Roman" pitchFamily="18" charset="0"/>
                <a:cs typeface="Times New Roman" pitchFamily="18" charset="0"/>
              </a:rPr>
              <a:t>has enormous </a:t>
            </a:r>
            <a:r>
              <a:rPr lang="en-US" b="1" dirty="0">
                <a:latin typeface="Times New Roman" pitchFamily="18" charset="0"/>
                <a:cs typeface="Times New Roman" pitchFamily="18" charset="0"/>
              </a:rPr>
              <a:t>influence on critical and cultural studies today.</a:t>
            </a:r>
            <a:endParaRPr lang="fr-FR" b="1"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428604"/>
            <a:ext cx="8686800" cy="5651521"/>
          </a:xfrm>
          <a:solidFill>
            <a:schemeClr val="accent1">
              <a:lumMod val="20000"/>
              <a:lumOff val="80000"/>
            </a:schemeClr>
          </a:solidFill>
        </p:spPr>
        <p:txBody>
          <a:bodyPr>
            <a:normAutofit fontScale="85000" lnSpcReduction="10000"/>
          </a:bodyPr>
          <a:lstStyle/>
          <a:p>
            <a:pPr algn="just">
              <a:buNone/>
            </a:pPr>
            <a:r>
              <a:rPr lang="en-US" dirty="0" smtClean="0"/>
              <a:t>                  </a:t>
            </a:r>
            <a:r>
              <a:rPr lang="en-US" b="1" dirty="0" smtClean="0">
                <a:effectLst>
                  <a:outerShdw blurRad="38100" dist="38100" dir="2700000" algn="tl">
                    <a:srgbClr val="000000">
                      <a:alpha val="43137"/>
                    </a:srgbClr>
                  </a:outerShdw>
                </a:effectLst>
              </a:rPr>
              <a:t>We </a:t>
            </a:r>
            <a:r>
              <a:rPr lang="en-US" b="1" dirty="0">
                <a:effectLst>
                  <a:outerShdw blurRad="38100" dist="38100" dir="2700000" algn="tl">
                    <a:srgbClr val="000000">
                      <a:alpha val="43137"/>
                    </a:srgbClr>
                  </a:outerShdw>
                </a:effectLst>
              </a:rPr>
              <a:t>should also be able to see with Eagleton that </a:t>
            </a:r>
            <a:r>
              <a:rPr lang="en-US" b="1" dirty="0">
                <a:solidFill>
                  <a:srgbClr val="C00000"/>
                </a:solidFill>
                <a:effectLst>
                  <a:outerShdw blurRad="38100" dist="38100" dir="2700000" algn="tl">
                    <a:srgbClr val="000000">
                      <a:alpha val="43137"/>
                    </a:srgbClr>
                  </a:outerShdw>
                </a:effectLst>
              </a:rPr>
              <a:t>"ideologies are </a:t>
            </a:r>
            <a:r>
              <a:rPr lang="en-US" b="1" dirty="0" smtClean="0">
                <a:solidFill>
                  <a:srgbClr val="C00000"/>
                </a:solidFill>
                <a:effectLst>
                  <a:outerShdw blurRad="38100" dist="38100" dir="2700000" algn="tl">
                    <a:srgbClr val="000000">
                      <a:alpha val="43137"/>
                    </a:srgbClr>
                  </a:outerShdw>
                </a:effectLst>
              </a:rPr>
              <a:t>action oriented </a:t>
            </a:r>
            <a:r>
              <a:rPr lang="en-US" b="1" dirty="0">
                <a:solidFill>
                  <a:srgbClr val="C00000"/>
                </a:solidFill>
                <a:effectLst>
                  <a:outerShdw blurRad="38100" dist="38100" dir="2700000" algn="tl">
                    <a:srgbClr val="000000">
                      <a:alpha val="43137"/>
                    </a:srgbClr>
                  </a:outerShdw>
                </a:effectLst>
              </a:rPr>
              <a:t>sets of beliefs rather than </a:t>
            </a:r>
            <a:r>
              <a:rPr lang="en-US" b="1" dirty="0" smtClean="0">
                <a:solidFill>
                  <a:srgbClr val="C00000"/>
                </a:solidFill>
                <a:effectLst>
                  <a:outerShdw blurRad="38100" dist="38100" dir="2700000" algn="tl">
                    <a:srgbClr val="000000">
                      <a:alpha val="43137"/>
                    </a:srgbClr>
                  </a:outerShdw>
                </a:effectLst>
              </a:rPr>
              <a:t>speculative </a:t>
            </a:r>
            <a:r>
              <a:rPr lang="en-US" b="1" dirty="0">
                <a:solidFill>
                  <a:srgbClr val="C00000"/>
                </a:solidFill>
                <a:effectLst>
                  <a:outerShdw blurRad="38100" dist="38100" dir="2700000" algn="tl">
                    <a:srgbClr val="000000">
                      <a:alpha val="43137"/>
                    </a:srgbClr>
                  </a:outerShdw>
                </a:effectLst>
              </a:rPr>
              <a:t>theoretical systems". </a:t>
            </a:r>
            <a:r>
              <a:rPr lang="en-US" b="1" dirty="0">
                <a:effectLst>
                  <a:outerShdw blurRad="38100" dist="38100" dir="2700000" algn="tl">
                    <a:srgbClr val="000000">
                      <a:alpha val="43137"/>
                    </a:srgbClr>
                  </a:outerShdw>
                </a:effectLst>
              </a:rPr>
              <a:t>Just so </a:t>
            </a:r>
            <a:r>
              <a:rPr lang="en-US" b="1" dirty="0" err="1" smtClean="0">
                <a:effectLst>
                  <a:outerShdw blurRad="38100" dist="38100" dir="2700000" algn="tl">
                    <a:srgbClr val="000000">
                      <a:alpha val="43137"/>
                    </a:srgbClr>
                  </a:outerShdw>
                </a:effectLst>
              </a:rPr>
              <a:t>Bourdieu</a:t>
            </a:r>
            <a:r>
              <a:rPr lang="en-US" b="1" dirty="0">
                <a:effectLst>
                  <a:outerShdw blurRad="38100" dist="38100" dir="2700000" algn="tl">
                    <a:srgbClr val="000000">
                      <a:alpha val="43137"/>
                    </a:srgbClr>
                  </a:outerShdw>
                </a:effectLst>
              </a:rPr>
              <a:t> </a:t>
            </a:r>
            <a:r>
              <a:rPr lang="en-US" b="1" dirty="0" smtClean="0">
                <a:effectLst>
                  <a:outerShdw blurRad="38100" dist="38100" dir="2700000" algn="tl">
                    <a:srgbClr val="000000">
                      <a:alpha val="43137"/>
                    </a:srgbClr>
                  </a:outerShdw>
                </a:effectLst>
              </a:rPr>
              <a:t>has </a:t>
            </a:r>
            <a:r>
              <a:rPr lang="en-US" b="1" dirty="0">
                <a:effectLst>
                  <a:outerShdw blurRad="38100" dist="38100" dir="2700000" algn="tl">
                    <a:srgbClr val="000000">
                      <a:alpha val="43137"/>
                    </a:srgbClr>
                  </a:outerShdw>
                </a:effectLst>
              </a:rPr>
              <a:t>stressed that </a:t>
            </a:r>
            <a:r>
              <a:rPr lang="en-US" b="1" dirty="0">
                <a:solidFill>
                  <a:srgbClr val="C00000"/>
                </a:solidFill>
                <a:effectLst>
                  <a:outerShdw blurRad="38100" dist="38100" dir="2700000" algn="tl">
                    <a:srgbClr val="000000">
                      <a:alpha val="43137"/>
                    </a:srgbClr>
                  </a:outerShdw>
                </a:effectLst>
              </a:rPr>
              <a:t>'everyday action reproduces the conditions of </a:t>
            </a:r>
            <a:r>
              <a:rPr lang="en-US" b="1" dirty="0" smtClean="0">
                <a:solidFill>
                  <a:srgbClr val="C00000"/>
                </a:solidFill>
                <a:effectLst>
                  <a:outerShdw blurRad="38100" dist="38100" dir="2700000" algn="tl">
                    <a:srgbClr val="000000">
                      <a:alpha val="43137"/>
                    </a:srgbClr>
                  </a:outerShdw>
                </a:effectLst>
              </a:rPr>
              <a:t>ideological </a:t>
            </a:r>
            <a:r>
              <a:rPr lang="fr-FR" b="1" dirty="0" smtClean="0">
                <a:solidFill>
                  <a:srgbClr val="C00000"/>
                </a:solidFill>
                <a:effectLst>
                  <a:outerShdw blurRad="38100" dist="38100" dir="2700000" algn="tl">
                    <a:srgbClr val="000000">
                      <a:alpha val="43137"/>
                    </a:srgbClr>
                  </a:outerShdw>
                </a:effectLst>
              </a:rPr>
              <a:t>\</a:t>
            </a:r>
            <a:r>
              <a:rPr lang="fr-FR" b="1" dirty="0">
                <a:solidFill>
                  <a:srgbClr val="C00000"/>
                </a:solidFill>
                <a:effectLst>
                  <a:outerShdw blurRad="38100" dist="38100" dir="2700000" algn="tl">
                    <a:srgbClr val="000000">
                      <a:alpha val="43137"/>
                    </a:srgbClr>
                  </a:outerShdw>
                </a:effectLst>
              </a:rPr>
              <a:t> </a:t>
            </a:r>
            <a:r>
              <a:rPr lang="en-US" b="1" dirty="0" smtClean="0">
                <a:solidFill>
                  <a:srgbClr val="C00000"/>
                </a:solidFill>
                <a:effectLst>
                  <a:outerShdw blurRad="38100" dist="38100" dir="2700000" algn="tl">
                    <a:srgbClr val="000000">
                      <a:alpha val="43137"/>
                    </a:srgbClr>
                  </a:outerShdw>
                </a:effectLst>
              </a:rPr>
              <a:t>domination</a:t>
            </a:r>
            <a:r>
              <a:rPr lang="en-US" b="1" dirty="0">
                <a:solidFill>
                  <a:srgbClr val="C00000"/>
                </a:solidFill>
                <a:effectLst>
                  <a:outerShdw blurRad="38100" dist="38100" dir="2700000" algn="tl">
                    <a:srgbClr val="000000">
                      <a:alpha val="43137"/>
                    </a:srgbClr>
                  </a:outerShdw>
                </a:effectLst>
              </a:rPr>
              <a:t>'. </a:t>
            </a:r>
            <a:endParaRPr lang="en-US" b="1" dirty="0" smtClean="0">
              <a:solidFill>
                <a:srgbClr val="C00000"/>
              </a:solidFill>
              <a:effectLst>
                <a:outerShdw blurRad="38100" dist="38100" dir="2700000" algn="tl">
                  <a:srgbClr val="000000">
                    <a:alpha val="43137"/>
                  </a:srgbClr>
                </a:outerShdw>
              </a:effectLst>
            </a:endParaRPr>
          </a:p>
          <a:p>
            <a:pPr algn="just">
              <a:buNone/>
            </a:pPr>
            <a:endParaRPr lang="en-US" b="1" dirty="0" smtClean="0">
              <a:solidFill>
                <a:srgbClr val="C00000"/>
              </a:solidFill>
              <a:effectLst>
                <a:outerShdw blurRad="38100" dist="38100" dir="2700000" algn="tl">
                  <a:srgbClr val="000000">
                    <a:alpha val="43137"/>
                  </a:srgbClr>
                </a:outerShdw>
              </a:effectLst>
            </a:endParaRPr>
          </a:p>
          <a:p>
            <a:pPr algn="just">
              <a:buNone/>
            </a:pPr>
            <a:r>
              <a:rPr lang="en-US" b="1" dirty="0" smtClean="0">
                <a:solidFill>
                  <a:srgbClr val="C00000"/>
                </a:solidFill>
                <a:effectLst>
                  <a:outerShdw blurRad="38100" dist="38100" dir="2700000" algn="tl">
                    <a:srgbClr val="000000">
                      <a:alpha val="43137"/>
                    </a:srgbClr>
                  </a:outerShdw>
                </a:effectLst>
              </a:rPr>
              <a:t>             </a:t>
            </a:r>
            <a:r>
              <a:rPr lang="en-US" b="1" dirty="0" smtClean="0">
                <a:effectLst>
                  <a:outerShdw blurRad="38100" dist="38100" dir="2700000" algn="tl">
                    <a:srgbClr val="000000">
                      <a:alpha val="43137"/>
                    </a:srgbClr>
                  </a:outerShdw>
                </a:effectLst>
              </a:rPr>
              <a:t>Ideologies </a:t>
            </a:r>
            <a:r>
              <a:rPr lang="en-US" b="1" dirty="0">
                <a:effectLst>
                  <a:outerShdw blurRad="38100" dist="38100" dir="2700000" algn="tl">
                    <a:srgbClr val="000000">
                      <a:alpha val="43137"/>
                    </a:srgbClr>
                  </a:outerShdw>
                </a:effectLst>
              </a:rPr>
              <a:t>appear in practices situated within the </a:t>
            </a:r>
            <a:r>
              <a:rPr lang="en-US" b="1" dirty="0" smtClean="0">
                <a:effectLst>
                  <a:outerShdw blurRad="38100" dist="38100" dir="2700000" algn="tl">
                    <a:srgbClr val="000000">
                      <a:alpha val="43137"/>
                    </a:srgbClr>
                  </a:outerShdw>
                </a:effectLst>
              </a:rPr>
              <a:t>rituals </a:t>
            </a:r>
            <a:r>
              <a:rPr lang="en-US" b="1" dirty="0">
                <a:effectLst>
                  <a:outerShdw blurRad="38100" dist="38100" dir="2700000" algn="tl">
                    <a:srgbClr val="000000">
                      <a:alpha val="43137"/>
                    </a:srgbClr>
                  </a:outerShdw>
                </a:effectLst>
              </a:rPr>
              <a:t>of specific </a:t>
            </a:r>
            <a:r>
              <a:rPr lang="en-US" b="1" u="sng" dirty="0" smtClean="0">
                <a:effectLst>
                  <a:outerShdw blurRad="38100" dist="38100" dir="2700000" algn="tl">
                    <a:srgbClr val="000000">
                      <a:alpha val="43137"/>
                    </a:srgbClr>
                  </a:outerShdw>
                </a:effectLst>
              </a:rPr>
              <a:t>( Ideological State Apparatuses) ISAs </a:t>
            </a:r>
            <a:r>
              <a:rPr lang="en-US" b="1" dirty="0" smtClean="0">
                <a:effectLst>
                  <a:outerShdw blurRad="38100" dist="38100" dir="2700000" algn="tl">
                    <a:srgbClr val="000000">
                      <a:alpha val="43137"/>
                    </a:srgbClr>
                  </a:outerShdw>
                </a:effectLst>
              </a:rPr>
              <a:t>or </a:t>
            </a:r>
            <a:r>
              <a:rPr lang="en-US" b="1" dirty="0">
                <a:effectLst>
                  <a:outerShdw blurRad="38100" dist="38100" dir="2700000" algn="tl">
                    <a:srgbClr val="000000">
                      <a:alpha val="43137"/>
                    </a:srgbClr>
                  </a:outerShdw>
                </a:effectLst>
              </a:rPr>
              <a:t>social institutions or organizations of our civil society. Ideologies are </a:t>
            </a:r>
            <a:r>
              <a:rPr lang="en-US" b="1" dirty="0" smtClean="0">
                <a:effectLst>
                  <a:outerShdw blurRad="38100" dist="38100" dir="2700000" algn="tl">
                    <a:srgbClr val="000000">
                      <a:alpha val="43137"/>
                    </a:srgbClr>
                  </a:outerShdw>
                </a:effectLst>
              </a:rPr>
              <a:t>accomplished in </a:t>
            </a:r>
            <a:r>
              <a:rPr lang="en-US" b="1" dirty="0">
                <a:effectLst>
                  <a:outerShdw blurRad="38100" dist="38100" dir="2700000" algn="tl">
                    <a:srgbClr val="000000">
                      <a:alpha val="43137"/>
                    </a:srgbClr>
                  </a:outerShdw>
                </a:effectLst>
              </a:rPr>
              <a:t>and through the repetitious actions of every day life of these institutions. </a:t>
            </a:r>
            <a:endParaRPr lang="en-US" b="1" dirty="0" smtClean="0">
              <a:effectLst>
                <a:outerShdw blurRad="38100" dist="38100" dir="2700000" algn="tl">
                  <a:srgbClr val="000000">
                    <a:alpha val="43137"/>
                  </a:srgbClr>
                </a:outerShdw>
              </a:effectLst>
            </a:endParaRPr>
          </a:p>
          <a:p>
            <a:pPr algn="just">
              <a:buNone/>
            </a:pPr>
            <a:endParaRPr lang="en-US" dirty="0" smtClean="0"/>
          </a:p>
          <a:p>
            <a:pPr algn="just">
              <a:buNone/>
            </a:pPr>
            <a:r>
              <a:rPr lang="en-US" dirty="0" smtClean="0"/>
              <a:t>         </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1071546"/>
            <a:ext cx="8686800" cy="5572164"/>
          </a:xfrm>
          <a:solidFill>
            <a:schemeClr val="accent1">
              <a:lumMod val="20000"/>
              <a:lumOff val="80000"/>
            </a:schemeClr>
          </a:solidFill>
        </p:spPr>
        <p:txBody>
          <a:bodyPr>
            <a:normAutofit/>
          </a:bodyPr>
          <a:lstStyle/>
          <a:p>
            <a:pPr algn="just">
              <a:buNone/>
            </a:pPr>
            <a:r>
              <a:rPr lang="en-US" dirty="0" smtClean="0"/>
              <a:t>               </a:t>
            </a:r>
            <a:endParaRPr lang="en-US" b="1" dirty="0" smtClean="0">
              <a:effectLst>
                <a:outerShdw blurRad="38100" dist="38100" dir="2700000" algn="tl">
                  <a:srgbClr val="000000">
                    <a:alpha val="43137"/>
                  </a:srgbClr>
                </a:outerShdw>
              </a:effectLst>
            </a:endParaRPr>
          </a:p>
          <a:p>
            <a:pPr algn="just">
              <a:buNone/>
            </a:pPr>
            <a:r>
              <a:rPr lang="en-US" b="1" dirty="0" smtClean="0">
                <a:effectLst>
                  <a:outerShdw blurRad="38100" dist="38100" dir="2700000" algn="tl">
                    <a:srgbClr val="000000">
                      <a:alpha val="43137"/>
                    </a:srgbClr>
                  </a:outerShdw>
                </a:effectLst>
              </a:rPr>
              <a:t>            These activities reflect our social commitments while simultaneously rooting these    commitments deeper in daily practice. With each new rehearsal of such habits, the habits themselves become more solidly entrenched and more thoroughly legitimized.</a:t>
            </a:r>
            <a:endParaRPr lang="fr-FR" b="1" dirty="0" smtClean="0">
              <a:effectLst>
                <a:outerShdw blurRad="38100" dist="38100" dir="2700000" algn="tl">
                  <a:srgbClr val="000000">
                    <a:alpha val="43137"/>
                  </a:srgbClr>
                </a:outerShdw>
              </a:effectLst>
            </a:endParaRPr>
          </a:p>
          <a:p>
            <a:pPr>
              <a:buNone/>
            </a:pPr>
            <a:endParaRPr lang="fr-FR" b="1" dirty="0">
              <a:effectLst>
                <a:outerShdw blurRad="38100" dist="38100" dir="2700000" algn="tl">
                  <a:srgbClr val="000000">
                    <a:alpha val="43137"/>
                  </a:srgbClr>
                </a:outerShdw>
              </a:effectLs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214290"/>
            <a:ext cx="8686800" cy="6357982"/>
          </a:xfrm>
          <a:solidFill>
            <a:schemeClr val="accent1">
              <a:lumMod val="20000"/>
              <a:lumOff val="80000"/>
            </a:schemeClr>
          </a:solidFill>
        </p:spPr>
        <p:txBody>
          <a:bodyPr>
            <a:normAutofit fontScale="70000" lnSpcReduction="20000"/>
          </a:bodyPr>
          <a:lstStyle/>
          <a:p>
            <a:pPr>
              <a:buNone/>
            </a:pPr>
            <a:r>
              <a:rPr lang="fr-FR" sz="4000" b="1" dirty="0" smtClean="0">
                <a:solidFill>
                  <a:srgbClr val="C00000"/>
                </a:solidFill>
                <a:effectLst>
                  <a:outerShdw blurRad="38100" dist="38100" dir="2700000" algn="tl">
                    <a:srgbClr val="000000">
                      <a:alpha val="43137"/>
                    </a:srgbClr>
                  </a:outerShdw>
                </a:effectLst>
              </a:rPr>
              <a:t>   </a:t>
            </a:r>
            <a:r>
              <a:rPr lang="fr-FR" sz="4000" b="1" dirty="0" err="1">
                <a:solidFill>
                  <a:srgbClr val="C00000"/>
                </a:solidFill>
                <a:effectLst>
                  <a:outerShdw blurRad="38100" dist="38100" dir="2700000" algn="tl">
                    <a:srgbClr val="000000">
                      <a:alpha val="43137"/>
                    </a:srgbClr>
                  </a:outerShdw>
                </a:effectLst>
              </a:rPr>
              <a:t>Ideology</a:t>
            </a:r>
            <a:r>
              <a:rPr lang="fr-FR" sz="4000" b="1" dirty="0">
                <a:solidFill>
                  <a:srgbClr val="C00000"/>
                </a:solidFill>
                <a:effectLst>
                  <a:outerShdw blurRad="38100" dist="38100" dir="2700000" algn="tl">
                    <a:srgbClr val="000000">
                      <a:alpha val="43137"/>
                    </a:srgbClr>
                  </a:outerShdw>
                </a:effectLst>
              </a:rPr>
              <a:t> </a:t>
            </a:r>
            <a:r>
              <a:rPr lang="fr-FR" sz="4000" b="1" dirty="0" err="1" smtClean="0">
                <a:solidFill>
                  <a:srgbClr val="C00000"/>
                </a:solidFill>
                <a:effectLst>
                  <a:outerShdw blurRad="38100" dist="38100" dir="2700000" algn="tl">
                    <a:srgbClr val="000000">
                      <a:alpha val="43137"/>
                    </a:srgbClr>
                  </a:outerShdw>
                </a:effectLst>
              </a:rPr>
              <a:t>defined</a:t>
            </a:r>
            <a:endParaRPr lang="fr-FR" sz="4000" b="1" dirty="0" smtClean="0">
              <a:solidFill>
                <a:srgbClr val="C00000"/>
              </a:solidFill>
              <a:effectLst>
                <a:outerShdw blurRad="38100" dist="38100" dir="2700000" algn="tl">
                  <a:srgbClr val="000000">
                    <a:alpha val="43137"/>
                  </a:srgbClr>
                </a:outerShdw>
              </a:effectLst>
            </a:endParaRPr>
          </a:p>
          <a:p>
            <a:pPr>
              <a:buNone/>
            </a:pPr>
            <a:endParaRPr lang="fr-FR" dirty="0"/>
          </a:p>
          <a:p>
            <a:pPr algn="just">
              <a:buNone/>
            </a:pPr>
            <a:r>
              <a:rPr lang="en-US" dirty="0" smtClean="0"/>
              <a:t>           </a:t>
            </a:r>
            <a:r>
              <a:rPr lang="en-US" sz="3400" dirty="0" err="1" smtClean="0"/>
              <a:t>Althusser</a:t>
            </a:r>
            <a:r>
              <a:rPr lang="en-US" sz="3400" dirty="0" smtClean="0"/>
              <a:t> </a:t>
            </a:r>
            <a:r>
              <a:rPr lang="en-US" sz="3400" dirty="0"/>
              <a:t>(1971) defines ideology in the following way while deliberating </a:t>
            </a:r>
            <a:r>
              <a:rPr lang="en-US" sz="3400" dirty="0" smtClean="0"/>
              <a:t>on </a:t>
            </a:r>
            <a:r>
              <a:rPr lang="en-US" sz="3400" i="1" dirty="0" smtClean="0"/>
              <a:t>state </a:t>
            </a:r>
            <a:r>
              <a:rPr lang="en-US" sz="3400" i="1" dirty="0"/>
              <a:t>power and state control. He makes a useful distinction between the two. </a:t>
            </a:r>
            <a:r>
              <a:rPr lang="en-US" sz="3400" i="1" dirty="0" smtClean="0"/>
              <a:t>State </a:t>
            </a:r>
            <a:r>
              <a:rPr lang="en-US" sz="3400" dirty="0" smtClean="0"/>
              <a:t>power </a:t>
            </a:r>
            <a:r>
              <a:rPr lang="en-US" sz="3400" dirty="0"/>
              <a:t>is maintained by what he terms </a:t>
            </a:r>
            <a:r>
              <a:rPr lang="en-US" sz="3400" i="1" dirty="0"/>
              <a:t>repressive structures like the law </a:t>
            </a:r>
            <a:r>
              <a:rPr lang="en-US" sz="3400" i="1" dirty="0" smtClean="0"/>
              <a:t>courts, </a:t>
            </a:r>
            <a:r>
              <a:rPr lang="en-US" sz="3400" dirty="0" smtClean="0"/>
              <a:t>police, army </a:t>
            </a:r>
            <a:r>
              <a:rPr lang="en-US" sz="3400" dirty="0"/>
              <a:t>and prisons that operate by external force. But the power of the state </a:t>
            </a:r>
            <a:r>
              <a:rPr lang="en-US" sz="3400" dirty="0" smtClean="0"/>
              <a:t>is maintained </a:t>
            </a:r>
            <a:r>
              <a:rPr lang="en-US" sz="3400" dirty="0"/>
              <a:t>and legitimized more subtly, by seeming to secure the internal consent </a:t>
            </a:r>
            <a:r>
              <a:rPr lang="en-US" sz="3400" dirty="0" smtClean="0"/>
              <a:t>of the </a:t>
            </a:r>
            <a:r>
              <a:rPr lang="en-US" sz="3400" dirty="0"/>
              <a:t>citizens, using what he calls </a:t>
            </a:r>
            <a:r>
              <a:rPr lang="en-US" sz="3400" i="1" dirty="0"/>
              <a:t>ideological structures or ideological </a:t>
            </a:r>
            <a:r>
              <a:rPr lang="en-US" sz="3400" i="1" dirty="0" smtClean="0"/>
              <a:t>state </a:t>
            </a:r>
            <a:r>
              <a:rPr lang="fr-FR" sz="3400" i="1" dirty="0" err="1" smtClean="0"/>
              <a:t>apparatuses</a:t>
            </a:r>
            <a:r>
              <a:rPr lang="fr-FR" sz="3400" i="1" dirty="0" smtClean="0"/>
              <a:t> </a:t>
            </a:r>
            <a:r>
              <a:rPr lang="fr-FR" sz="3400" i="1" dirty="0"/>
              <a:t>(</a:t>
            </a:r>
            <a:r>
              <a:rPr lang="fr-FR" sz="3400" i="1" dirty="0" err="1"/>
              <a:t>ISAs</a:t>
            </a:r>
            <a:r>
              <a:rPr lang="fr-FR" sz="3400" i="1" dirty="0" smtClean="0"/>
              <a:t>).</a:t>
            </a:r>
          </a:p>
          <a:p>
            <a:pPr algn="just">
              <a:buNone/>
            </a:pPr>
            <a:endParaRPr lang="fr-FR" sz="3400" i="1" dirty="0" smtClean="0"/>
          </a:p>
          <a:p>
            <a:pPr algn="just">
              <a:buNone/>
            </a:pPr>
            <a:r>
              <a:rPr lang="fr-FR" sz="3400" i="1" dirty="0" smtClean="0"/>
              <a:t>     </a:t>
            </a:r>
            <a:r>
              <a:rPr lang="fr-FR" sz="3400" i="1" dirty="0"/>
              <a:t>For </a:t>
            </a:r>
            <a:r>
              <a:rPr lang="fr-FR" sz="3400" i="1" dirty="0" smtClean="0"/>
              <a:t>Althusser: </a:t>
            </a:r>
            <a:r>
              <a:rPr lang="en-US" sz="3400" dirty="0" smtClean="0"/>
              <a:t>Ideology </a:t>
            </a:r>
            <a:r>
              <a:rPr lang="en-US" sz="3400" dirty="0"/>
              <a:t>is systems of representation composed of concepts, ideas, myths, </a:t>
            </a:r>
            <a:r>
              <a:rPr lang="en-US" sz="3400" dirty="0" smtClean="0"/>
              <a:t>or images </a:t>
            </a:r>
            <a:r>
              <a:rPr lang="en-US" sz="3400" dirty="0"/>
              <a:t>- in which men and women live their imaginary relations to the </a:t>
            </a:r>
            <a:r>
              <a:rPr lang="en-US" sz="3400" dirty="0" smtClean="0"/>
              <a:t>real </a:t>
            </a:r>
            <a:r>
              <a:rPr lang="fr-FR" sz="3400" dirty="0" smtClean="0"/>
              <a:t>conditions </a:t>
            </a:r>
            <a:r>
              <a:rPr lang="fr-FR" sz="3400" dirty="0"/>
              <a:t>of existence.</a:t>
            </a:r>
          </a:p>
          <a:p>
            <a:pPr>
              <a:buNone/>
            </a:pPr>
            <a:endParaRPr lang="en-US" dirty="0" smtClean="0"/>
          </a:p>
          <a:p>
            <a:pPr>
              <a:buNone/>
            </a:pPr>
            <a:endParaRPr lang="en-US" dirty="0" smtClean="0"/>
          </a:p>
          <a:p>
            <a:pPr algn="just">
              <a:buNone/>
            </a:pPr>
            <a:r>
              <a:rPr lang="en-US" dirty="0" smtClean="0"/>
              <a:t>            </a:t>
            </a:r>
            <a:endParaRPr lang="fr-FR"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romenade">
  <a:themeElements>
    <a:clrScheme name="Promenad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Promenade">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Promenade">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77</TotalTime>
  <Words>1565</Words>
  <Application>Microsoft Office PowerPoint</Application>
  <PresentationFormat>Affichage à l'écran (4:3)</PresentationFormat>
  <Paragraphs>77</Paragraphs>
  <Slides>20</Slides>
  <Notes>0</Notes>
  <HiddenSlides>0</HiddenSlides>
  <MMClips>0</MMClips>
  <ScaleCrop>false</ScaleCrop>
  <HeadingPairs>
    <vt:vector size="4" baseType="variant">
      <vt:variant>
        <vt:lpstr>Thème</vt:lpstr>
      </vt:variant>
      <vt:variant>
        <vt:i4>1</vt:i4>
      </vt:variant>
      <vt:variant>
        <vt:lpstr>Titres des diapositives</vt:lpstr>
      </vt:variant>
      <vt:variant>
        <vt:i4>20</vt:i4>
      </vt:variant>
    </vt:vector>
  </HeadingPairs>
  <TitlesOfParts>
    <vt:vector size="21" baseType="lpstr">
      <vt:lpstr>Promenade</vt:lpstr>
      <vt:lpstr>S 2.1. LANGUAGE &amp; IDEOLOGY</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LANGUAGE &amp; IDEOLOGY</dc:title>
  <dc:creator>HP</dc:creator>
  <cp:lastModifiedBy>SABER Mohammed</cp:lastModifiedBy>
  <cp:revision>5</cp:revision>
  <dcterms:created xsi:type="dcterms:W3CDTF">2019-05-19T15:15:08Z</dcterms:created>
  <dcterms:modified xsi:type="dcterms:W3CDTF">2020-04-08T01:32:42Z</dcterms:modified>
</cp:coreProperties>
</file>