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83" r:id="rId5"/>
    <p:sldId id="286" r:id="rId6"/>
    <p:sldId id="260" r:id="rId7"/>
    <p:sldId id="262" r:id="rId8"/>
    <p:sldId id="290" r:id="rId9"/>
    <p:sldId id="263" r:id="rId10"/>
    <p:sldId id="269" r:id="rId11"/>
    <p:sldId id="287" r:id="rId12"/>
    <p:sldId id="288" r:id="rId13"/>
    <p:sldId id="289" r:id="rId14"/>
    <p:sldId id="264" r:id="rId15"/>
    <p:sldId id="284"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996" y="-222"/>
      </p:cViewPr>
      <p:guideLst>
        <p:guide orient="horz" pos="2160"/>
        <p:guide pos="3840"/>
      </p:guideLst>
    </p:cSldViewPr>
  </p:slideViewPr>
  <p:notesTextViewPr>
    <p:cViewPr>
      <p:scale>
        <a:sx n="1" d="1"/>
        <a:sy n="1" d="1"/>
      </p:scale>
      <p:origin x="0" y="0"/>
    </p:cViewPr>
  </p:notesTextViewPr>
  <p:sorterViewPr>
    <p:cViewPr>
      <p:scale>
        <a:sx n="100" d="100"/>
        <a:sy n="100" d="100"/>
      </p:scale>
      <p:origin x="0" y="-132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1/5/2023</a:t>
            </a:fld>
            <a:endParaRPr lang="en-US"/>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‹N°›</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1/5/2023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‹N°›</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182617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268980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6181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38724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14</a:t>
            </a:fld>
            <a:endParaRPr lang="en-US"/>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355304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410800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373140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157096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379323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67203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xmlns=""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xmlns="" id="{BFCE190A-EF0B-44D3-9960-A1C0A9EE7F9B}"/>
              </a:ext>
            </a:extLst>
          </p:cNvPr>
          <p:cNvSpPr>
            <a:spLocks noGrp="1"/>
          </p:cNvSpPr>
          <p:nvPr>
            <p:ph type="sldNum" sz="quarter" idx="15"/>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‹N°›</a:t>
            </a:fld>
            <a:endParaRPr lang="en-US" noProof="0"/>
          </a:p>
        </p:txBody>
      </p:sp>
      <p:sp>
        <p:nvSpPr>
          <p:cNvPr id="23" name="Picture Placeholder 22">
            <a:extLst>
              <a:ext uri="{FF2B5EF4-FFF2-40B4-BE49-F238E27FC236}">
                <a16:creationId xmlns:a16="http://schemas.microsoft.com/office/drawing/2014/main" xmlns="" id="{C087D11E-35D8-4494-9E6F-1861236AEEE2}"/>
              </a:ext>
            </a:extLst>
          </p:cNvPr>
          <p:cNvSpPr>
            <a:spLocks noGrp="1"/>
          </p:cNvSpPr>
          <p:nvPr>
            <p:ph type="pic" sz="quarter" idx="10" hasCustomPrompt="1"/>
          </p:nvPr>
        </p:nvSpPr>
        <p:spPr>
          <a:xfrm>
            <a:off x="4564609" y="196033"/>
            <a:ext cx="3475177" cy="3555252"/>
          </a:xfrm>
          <a:prstGeom prst="rect">
            <a:avLst/>
          </a:prstGeom>
          <a:solidFill>
            <a:schemeClr val="bg1">
              <a:lumMod val="85000"/>
            </a:schemeClr>
          </a:solidFill>
          <a:effectLst>
            <a:softEdge rad="317500"/>
          </a:effectLst>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xmlns=""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xmlns=""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xmlns=""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xmlns=""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xmlns=""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xmlns=""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xmlns=""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xmlns=""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xmlns=""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xmlns=""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xmlns=""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xmlns="" id="{0E673CEF-A1C2-4E14-B0D1-54B174662EE0}"/>
              </a:ext>
            </a:extLst>
          </p:cNvPr>
          <p:cNvSpPr>
            <a:spLocks noGrp="1"/>
          </p:cNvSpPr>
          <p:nvPr>
            <p:ph type="sldNum" sz="quarter" idx="20"/>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17" name="Text Placeholder 4">
            <a:extLst>
              <a:ext uri="{FF2B5EF4-FFF2-40B4-BE49-F238E27FC236}">
                <a16:creationId xmlns:a16="http://schemas.microsoft.com/office/drawing/2014/main" xmlns=""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xmlns=""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xmlns=""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xmlns=""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xmlns=""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xmlns=""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xmlns=""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xmlns=""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xmlns=""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xmlns=""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xmlns=""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xmlns=""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xmlns=""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xmlns=""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xmlns=""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xmlns=""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xmlns=""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xmlns=""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xmlns=""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xmlns=""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xmlns=""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xmlns=""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xmlns=""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xmlns=""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xmlns=""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xmlns=""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xmlns=""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xmlns=""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xmlns=""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xmlns=""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xmlns=""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xmlns=""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xmlns=""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xmlns=""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xmlns="" id="{4F85F567-B041-473A-9947-76AD30DA4B3E}"/>
              </a:ext>
            </a:extLst>
          </p:cNvPr>
          <p:cNvSpPr>
            <a:spLocks noGrp="1"/>
          </p:cNvSpPr>
          <p:nvPr>
            <p:ph type="sldNum" sz="quarter" idx="62"/>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39" name="Text Placeholder 4">
            <a:extLst>
              <a:ext uri="{FF2B5EF4-FFF2-40B4-BE49-F238E27FC236}">
                <a16:creationId xmlns:a16="http://schemas.microsoft.com/office/drawing/2014/main" xmlns=""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xmlns=""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xmlns="" id="{E2D51A96-8D57-433A-8417-56AE0521CFF8}"/>
              </a:ext>
            </a:extLst>
          </p:cNvPr>
          <p:cNvSpPr>
            <a:spLocks noGrp="1"/>
          </p:cNvSpPr>
          <p:nvPr>
            <p:ph type="pic" sz="quarter" idx="38" hasCustomPrompt="1"/>
          </p:nvPr>
        </p:nvSpPr>
        <p:spPr>
          <a:xfrm>
            <a:off x="7744913" y="1952049"/>
            <a:ext cx="1452550" cy="1476000"/>
          </a:xfrm>
          <a:prstGeom prst="rect">
            <a:avLst/>
          </a:pr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xmlns="" id="{C767C20B-2D13-4512-AD83-31BC7BE5297E}"/>
              </a:ext>
            </a:extLst>
          </p:cNvPr>
          <p:cNvSpPr>
            <a:spLocks noGrp="1"/>
          </p:cNvSpPr>
          <p:nvPr>
            <p:ph type="pic" sz="quarter" idx="34" hasCustomPrompt="1"/>
          </p:nvPr>
        </p:nvSpPr>
        <p:spPr>
          <a:xfrm>
            <a:off x="4088297" y="1952049"/>
            <a:ext cx="1476951" cy="1476000"/>
          </a:xfrm>
          <a:prstGeom prst="rect">
            <a:avLst/>
          </a:pr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xmlns="" id="{7CE2982B-0CB7-4E41-BC35-E27F6DDF15B0}"/>
              </a:ext>
            </a:extLst>
          </p:cNvPr>
          <p:cNvSpPr>
            <a:spLocks noGrp="1"/>
          </p:cNvSpPr>
          <p:nvPr>
            <p:ph type="pic" sz="quarter" idx="14" hasCustomPrompt="1"/>
          </p:nvPr>
        </p:nvSpPr>
        <p:spPr>
          <a:xfrm>
            <a:off x="431800" y="1952049"/>
            <a:ext cx="1476951" cy="1476000"/>
          </a:xfrm>
          <a:prstGeom prst="rect">
            <a:avLst/>
          </a:pr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xmlns=""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xmlns=""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xmlns=""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xmlns=""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xmlns=""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xmlns=""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xmlns=""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xmlns=""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xmlns=""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xmlns=""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xmlns=""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xmlns="" id="{54594A8E-DB23-4920-91B5-DDAFE7742FEF}"/>
              </a:ext>
            </a:extLst>
          </p:cNvPr>
          <p:cNvSpPr>
            <a:spLocks noGrp="1"/>
          </p:cNvSpPr>
          <p:nvPr>
            <p:ph type="sldNum" sz="quarter" idx="43"/>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21" name="Text Placeholder 4">
            <a:extLst>
              <a:ext uri="{FF2B5EF4-FFF2-40B4-BE49-F238E27FC236}">
                <a16:creationId xmlns:a16="http://schemas.microsoft.com/office/drawing/2014/main" xmlns=""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xmlns=""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xmlns=""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xmlns="" id="{C4D7AAF7-0A12-4194-991C-8BB678428C27}"/>
              </a:ext>
            </a:extLst>
          </p:cNvPr>
          <p:cNvSpPr>
            <a:spLocks noGrp="1"/>
          </p:cNvSpPr>
          <p:nvPr>
            <p:ph type="pic" sz="quarter" idx="57" hasCustomPrompt="1"/>
          </p:nvPr>
        </p:nvSpPr>
        <p:spPr>
          <a:xfrm>
            <a:off x="8812249" y="4023015"/>
            <a:ext cx="1217130" cy="1216800"/>
          </a:xfrm>
          <a:prstGeom prst="rect">
            <a:avLst/>
          </a:pr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xmlns="" id="{3DC348FE-84F4-48A4-BB2D-50F30393F59A}"/>
              </a:ext>
            </a:extLst>
          </p:cNvPr>
          <p:cNvSpPr>
            <a:spLocks noGrp="1"/>
          </p:cNvSpPr>
          <p:nvPr>
            <p:ph type="pic" sz="quarter" idx="56" hasCustomPrompt="1"/>
          </p:nvPr>
        </p:nvSpPr>
        <p:spPr>
          <a:xfrm>
            <a:off x="4652453" y="4023015"/>
            <a:ext cx="1215022" cy="1216800"/>
          </a:xfrm>
          <a:prstGeom prst="rect">
            <a:avLst/>
          </a:pr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xmlns="" id="{12A8B244-1342-4177-B5E2-D94EB383097B}"/>
              </a:ext>
            </a:extLst>
          </p:cNvPr>
          <p:cNvSpPr>
            <a:spLocks noGrp="1"/>
          </p:cNvSpPr>
          <p:nvPr>
            <p:ph type="pic" sz="quarter" idx="55" hasCustomPrompt="1"/>
          </p:nvPr>
        </p:nvSpPr>
        <p:spPr>
          <a:xfrm>
            <a:off x="492755" y="4023015"/>
            <a:ext cx="1197469" cy="1216800"/>
          </a:xfrm>
          <a:prstGeom prst="rect">
            <a:avLst/>
          </a:pr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xmlns="" id="{B0647DC2-2116-4B0D-9D4C-B40032F4D8D7}"/>
              </a:ext>
            </a:extLst>
          </p:cNvPr>
          <p:cNvSpPr>
            <a:spLocks noGrp="1"/>
          </p:cNvSpPr>
          <p:nvPr>
            <p:ph type="pic" sz="quarter" idx="43" hasCustomPrompt="1"/>
          </p:nvPr>
        </p:nvSpPr>
        <p:spPr>
          <a:xfrm>
            <a:off x="8812249" y="2256300"/>
            <a:ext cx="1189394" cy="1216800"/>
          </a:xfrm>
          <a:prstGeom prst="rect">
            <a:avLst/>
          </a:pr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xmlns="" id="{EB4627C6-B328-4BA7-91C9-65EC214D2B7F}"/>
              </a:ext>
            </a:extLst>
          </p:cNvPr>
          <p:cNvSpPr>
            <a:spLocks noGrp="1"/>
          </p:cNvSpPr>
          <p:nvPr>
            <p:ph type="pic" sz="quarter" idx="42" hasCustomPrompt="1"/>
          </p:nvPr>
        </p:nvSpPr>
        <p:spPr>
          <a:xfrm>
            <a:off x="4652453" y="2256300"/>
            <a:ext cx="1217130" cy="1216800"/>
          </a:xfrm>
          <a:prstGeom prst="rect">
            <a:avLst/>
          </a:pr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xmlns="" id="{DBC50E87-837D-48A1-AF7E-50325E0BDDE8}"/>
              </a:ext>
            </a:extLst>
          </p:cNvPr>
          <p:cNvSpPr>
            <a:spLocks noGrp="1"/>
          </p:cNvSpPr>
          <p:nvPr>
            <p:ph type="pic" sz="quarter" idx="41" hasCustomPrompt="1"/>
          </p:nvPr>
        </p:nvSpPr>
        <p:spPr>
          <a:xfrm>
            <a:off x="492656" y="2256300"/>
            <a:ext cx="1217130" cy="1216800"/>
          </a:xfrm>
          <a:prstGeom prst="rect">
            <a:avLst/>
          </a:pr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xmlns=""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xmlns=""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xmlns=""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xmlns=""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xmlns=""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xmlns=""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xmlns=""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xmlns=""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xmlns=""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xmlns=""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xmlns=""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xmlns=""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xmlns=""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xmlns=""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xmlns="" id="{7E4924C6-2B3E-410B-8E79-A18832FB73D3}"/>
              </a:ext>
            </a:extLst>
          </p:cNvPr>
          <p:cNvSpPr>
            <a:spLocks noGrp="1"/>
          </p:cNvSpPr>
          <p:nvPr>
            <p:ph type="sldNum" sz="quarter" idx="63"/>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27" name="Text Placeholder 4">
            <a:extLst>
              <a:ext uri="{FF2B5EF4-FFF2-40B4-BE49-F238E27FC236}">
                <a16:creationId xmlns:a16="http://schemas.microsoft.com/office/drawing/2014/main" xmlns=""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a:lstStyle>
            <a:lvl1pPr>
              <a:defRPr>
                <a:solidFill>
                  <a:schemeClr val="bg1"/>
                </a:solidFill>
              </a:defRPr>
            </a:lvl1pPr>
          </a:lstStyle>
          <a:p>
            <a:fld id="{B67B645E-C5E5-4727-B977-D372A0AA71D9}" type="slidenum">
              <a:rPr lang="en-US" noProof="0" smtClean="0"/>
              <a:pPr/>
              <a:t>‹N°›</a:t>
            </a:fld>
            <a:endParaRPr lang="en-US" noProof="0"/>
          </a:p>
        </p:txBody>
      </p:sp>
      <p:sp>
        <p:nvSpPr>
          <p:cNvPr id="9" name="Subtitle 2">
            <a:extLst>
              <a:ext uri="{FF2B5EF4-FFF2-40B4-BE49-F238E27FC236}">
                <a16:creationId xmlns:a16="http://schemas.microsoft.com/office/drawing/2014/main" xmlns="" id="{0A83F5C0-892A-424B-82BC-A426C0E6C4BE}"/>
              </a:ext>
            </a:extLst>
          </p:cNvPr>
          <p:cNvSpPr>
            <a:spLocks noGrp="1"/>
          </p:cNvSpPr>
          <p:nvPr>
            <p:ph type="subTitle" idx="1" hasCustomPrompt="1"/>
          </p:nvPr>
        </p:nvSpPr>
        <p:spPr>
          <a:xfrm>
            <a:off x="6650685" y="3820804"/>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xmlns="" id="{BE90F037-AF48-45F6-8491-6A1D99D70C5A}"/>
              </a:ext>
            </a:extLst>
          </p:cNvPr>
          <p:cNvSpPr>
            <a:spLocks noGrp="1"/>
          </p:cNvSpPr>
          <p:nvPr>
            <p:ph type="body" sz="quarter" idx="15" hasCustomPrompt="1"/>
          </p:nvPr>
        </p:nvSpPr>
        <p:spPr>
          <a:xfrm>
            <a:off x="6650685" y="4226974"/>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xmlns="" id="{F2CF882B-44BA-4D5B-A73E-5E9479CB3B27}"/>
              </a:ext>
            </a:extLst>
          </p:cNvPr>
          <p:cNvSpPr>
            <a:spLocks noGrp="1"/>
          </p:cNvSpPr>
          <p:nvPr>
            <p:ph type="body" sz="quarter" idx="16" hasCustomPrompt="1"/>
          </p:nvPr>
        </p:nvSpPr>
        <p:spPr>
          <a:xfrm>
            <a:off x="6650685" y="4613337"/>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xmlns="" id="{41BFAAAF-C6B8-4298-8B07-CBA7C6328198}"/>
              </a:ext>
            </a:extLst>
          </p:cNvPr>
          <p:cNvSpPr>
            <a:spLocks noGrp="1"/>
          </p:cNvSpPr>
          <p:nvPr>
            <p:ph type="body" sz="quarter" idx="17" hasCustomPrompt="1"/>
          </p:nvPr>
        </p:nvSpPr>
        <p:spPr>
          <a:xfrm>
            <a:off x="6650828" y="4999701"/>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9" name="Picture Placeholder 8">
            <a:extLst>
              <a:ext uri="{FF2B5EF4-FFF2-40B4-BE49-F238E27FC236}">
                <a16:creationId xmlns:a16="http://schemas.microsoft.com/office/drawing/2014/main" xmlns="" id="{820DE84E-DA13-4173-AAC9-86C27FFB14DE}"/>
              </a:ext>
            </a:extLst>
          </p:cNvPr>
          <p:cNvSpPr>
            <a:spLocks noGrp="1"/>
          </p:cNvSpPr>
          <p:nvPr>
            <p:ph type="pic" sz="quarter" idx="10" hasCustomPrompt="1"/>
          </p:nvPr>
        </p:nvSpPr>
        <p:spPr>
          <a:xfrm>
            <a:off x="1394222" y="1145254"/>
            <a:ext cx="4567666" cy="4688435"/>
          </a:xfrm>
          <a:prstGeom prst="rect">
            <a:avLst/>
          </a:prstGeom>
          <a:solidFill>
            <a:schemeClr val="tx2">
              <a:lumMod val="75000"/>
            </a:schemeClr>
          </a:solidFill>
          <a:effectLst>
            <a:softEdge rad="317500"/>
          </a:effectLst>
        </p:spPr>
        <p:txBody>
          <a:bodyPr wrap="square" anchor="ctr">
            <a:noAutofit/>
          </a:bodyPr>
          <a:lstStyle>
            <a:lvl1pPr marL="0" indent="0" algn="ctr">
              <a:buNone/>
              <a:defRPr i="1">
                <a:solidFill>
                  <a:schemeClr val="bg1"/>
                </a:solidFill>
              </a:defRPr>
            </a:lvl1pPr>
          </a:lstStyle>
          <a:p>
            <a:r>
              <a:rPr lang="en-US" noProof="0"/>
              <a:t>Insert or Drag &amp; Drop Your Photo</a:t>
            </a:r>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a:lstStyle/>
          <a:p>
            <a:pPr algn="ctr"/>
            <a:fld id="{B67B645E-C5E5-4727-B977-D372A0AA71D9}" type="slidenum">
              <a:rPr lang="en-US" noProof="0" smtClean="0"/>
              <a:pPr algn="ctr"/>
              <a:t>‹N°›</a:t>
            </a:fld>
            <a:endParaRPr lang="en-US" noProof="0"/>
          </a:p>
        </p:txBody>
      </p:sp>
      <p:sp>
        <p:nvSpPr>
          <p:cNvPr id="12" name="Freeform: Shape 11">
            <a:extLst>
              <a:ext uri="{FF2B5EF4-FFF2-40B4-BE49-F238E27FC236}">
                <a16:creationId xmlns:a16="http://schemas.microsoft.com/office/drawing/2014/main" xmlns=""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xmlns="" id="{BBB70C35-77E6-4C43-BCAD-4C1B74783473}"/>
              </a:ext>
            </a:extLst>
          </p:cNvPr>
          <p:cNvSpPr>
            <a:spLocks noGrp="1"/>
          </p:cNvSpPr>
          <p:nvPr>
            <p:ph type="pic" sz="quarter" idx="12" hasCustomPrompt="1"/>
          </p:nvPr>
        </p:nvSpPr>
        <p:spPr>
          <a:xfrm>
            <a:off x="7031223" y="1172675"/>
            <a:ext cx="4290933" cy="4404388"/>
          </a:xfrm>
          <a:prstGeom prst="rect">
            <a:avLst/>
          </a:prstGeom>
          <a:solidFill>
            <a:schemeClr val="tx2">
              <a:lumMod val="75000"/>
            </a:schemeClr>
          </a:solidFill>
          <a:effectLst>
            <a:softEdge rad="317500"/>
          </a:effectLst>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xfrm>
            <a:off x="11728948" y="6385422"/>
            <a:ext cx="288000" cy="288000"/>
          </a:xfrm>
          <a:prstGeom prst="ellipse">
            <a:avLst/>
          </a:prstGeom>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xmlns=""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xmlns="" id="{B21A256C-91C2-4AC0-B272-C68D44C3EE38}"/>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xmlns=""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xmlns=""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xmlns=""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xmlns=""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xmlns=""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xmlns=""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xmlns=""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xmlns=""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xmlns="" id="{9BEFB849-10AA-4702-9225-F101A3158C66}"/>
              </a:ext>
            </a:extLst>
          </p:cNvPr>
          <p:cNvSpPr>
            <a:spLocks noGrp="1"/>
          </p:cNvSpPr>
          <p:nvPr>
            <p:ph type="pic" sz="quarter" idx="41" hasCustomPrompt="1"/>
          </p:nvPr>
        </p:nvSpPr>
        <p:spPr>
          <a:xfrm>
            <a:off x="151264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xmlns="" id="{F1427EE8-A6A1-4664-99FB-B4F84FEE6037}"/>
              </a:ext>
            </a:extLst>
          </p:cNvPr>
          <p:cNvSpPr>
            <a:spLocks noGrp="1"/>
          </p:cNvSpPr>
          <p:nvPr>
            <p:ph type="body" sz="quarter" idx="17" hasCustomPrompt="1"/>
          </p:nvPr>
        </p:nvSpPr>
        <p:spPr>
          <a:xfrm>
            <a:off x="101354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xmlns="" id="{A9EE837D-7E70-4B33-89AA-1B0A10FAEEFD}"/>
              </a:ext>
            </a:extLst>
          </p:cNvPr>
          <p:cNvSpPr>
            <a:spLocks noGrp="1"/>
          </p:cNvSpPr>
          <p:nvPr>
            <p:ph type="body" sz="quarter" idx="18" hasCustomPrompt="1"/>
          </p:nvPr>
        </p:nvSpPr>
        <p:spPr>
          <a:xfrm>
            <a:off x="101354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xmlns="" id="{950FDCA0-F98B-4045-84D2-96B0C07C3261}"/>
              </a:ext>
            </a:extLst>
          </p:cNvPr>
          <p:cNvSpPr>
            <a:spLocks noGrp="1"/>
          </p:cNvSpPr>
          <p:nvPr>
            <p:ph type="pic" sz="quarter" idx="47" hasCustomPrompt="1"/>
          </p:nvPr>
        </p:nvSpPr>
        <p:spPr>
          <a:xfrm>
            <a:off x="3680081"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xmlns="" id="{FAC72777-DABE-4857-9555-EC68421F02A3}"/>
              </a:ext>
            </a:extLst>
          </p:cNvPr>
          <p:cNvSpPr>
            <a:spLocks noGrp="1"/>
          </p:cNvSpPr>
          <p:nvPr>
            <p:ph type="body" sz="quarter" idx="33" hasCustomPrompt="1"/>
          </p:nvPr>
        </p:nvSpPr>
        <p:spPr>
          <a:xfrm>
            <a:off x="3180977"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xmlns="" id="{F5D4A1CD-8452-4E28-8B2B-1A89277B89BF}"/>
              </a:ext>
            </a:extLst>
          </p:cNvPr>
          <p:cNvSpPr>
            <a:spLocks noGrp="1"/>
          </p:cNvSpPr>
          <p:nvPr>
            <p:ph type="body" sz="quarter" idx="34" hasCustomPrompt="1"/>
          </p:nvPr>
        </p:nvSpPr>
        <p:spPr>
          <a:xfrm>
            <a:off x="3180977"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xmlns="" id="{6C44DD27-06F8-5E4B-A3C6-697621E92BE8}"/>
              </a:ext>
            </a:extLst>
          </p:cNvPr>
          <p:cNvSpPr>
            <a:spLocks noGrp="1"/>
          </p:cNvSpPr>
          <p:nvPr>
            <p:ph type="pic" sz="quarter" idx="48" hasCustomPrompt="1"/>
          </p:nvPr>
        </p:nvSpPr>
        <p:spPr>
          <a:xfrm>
            <a:off x="580179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xmlns="" id="{86592013-2150-45F9-9877-1E4E3C1AFC32}"/>
              </a:ext>
            </a:extLst>
          </p:cNvPr>
          <p:cNvSpPr>
            <a:spLocks noGrp="1"/>
          </p:cNvSpPr>
          <p:nvPr>
            <p:ph type="body" sz="quarter" idx="35" hasCustomPrompt="1"/>
          </p:nvPr>
        </p:nvSpPr>
        <p:spPr>
          <a:xfrm>
            <a:off x="530269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xmlns="" id="{3A7F7E8E-86F4-45B9-8D2D-E2C1A4FF3612}"/>
              </a:ext>
            </a:extLst>
          </p:cNvPr>
          <p:cNvSpPr>
            <a:spLocks noGrp="1"/>
          </p:cNvSpPr>
          <p:nvPr>
            <p:ph type="body" sz="quarter" idx="36" hasCustomPrompt="1"/>
          </p:nvPr>
        </p:nvSpPr>
        <p:spPr>
          <a:xfrm>
            <a:off x="530269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xmlns="" id="{B5386843-2347-C744-B933-1DD36A7C8E7D}"/>
              </a:ext>
            </a:extLst>
          </p:cNvPr>
          <p:cNvSpPr>
            <a:spLocks noGrp="1"/>
          </p:cNvSpPr>
          <p:nvPr>
            <p:ph type="pic" sz="quarter" idx="49" hasCustomPrompt="1"/>
          </p:nvPr>
        </p:nvSpPr>
        <p:spPr>
          <a:xfrm>
            <a:off x="7923511"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xmlns="" id="{B788C19C-2FDB-4A6C-969F-32022D374E97}"/>
              </a:ext>
            </a:extLst>
          </p:cNvPr>
          <p:cNvSpPr>
            <a:spLocks noGrp="1"/>
          </p:cNvSpPr>
          <p:nvPr>
            <p:ph type="body" sz="quarter" idx="37" hasCustomPrompt="1"/>
          </p:nvPr>
        </p:nvSpPr>
        <p:spPr>
          <a:xfrm>
            <a:off x="7424407"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xmlns="" id="{CCD08E75-AE8E-4E97-AD27-167DA938152E}"/>
              </a:ext>
            </a:extLst>
          </p:cNvPr>
          <p:cNvSpPr>
            <a:spLocks noGrp="1"/>
          </p:cNvSpPr>
          <p:nvPr>
            <p:ph type="body" sz="quarter" idx="38" hasCustomPrompt="1"/>
          </p:nvPr>
        </p:nvSpPr>
        <p:spPr>
          <a:xfrm>
            <a:off x="7424407"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xmlns="" id="{A768E49A-CED3-8F42-97CF-C7E360393704}"/>
              </a:ext>
            </a:extLst>
          </p:cNvPr>
          <p:cNvSpPr>
            <a:spLocks noGrp="1"/>
          </p:cNvSpPr>
          <p:nvPr>
            <p:ph type="pic" sz="quarter" idx="50" hasCustomPrompt="1"/>
          </p:nvPr>
        </p:nvSpPr>
        <p:spPr>
          <a:xfrm>
            <a:off x="1006351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xmlns="" id="{3A12930B-8731-45E4-B3E3-DC1419155EC3}"/>
              </a:ext>
            </a:extLst>
          </p:cNvPr>
          <p:cNvSpPr>
            <a:spLocks noGrp="1"/>
          </p:cNvSpPr>
          <p:nvPr>
            <p:ph type="body" sz="quarter" idx="39" hasCustomPrompt="1"/>
          </p:nvPr>
        </p:nvSpPr>
        <p:spPr>
          <a:xfrm>
            <a:off x="956440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xmlns=""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xmlns=""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xmlns="" id="{495C810C-AE5F-4460-9E04-B9E70C479FE6}"/>
              </a:ext>
            </a:extLst>
          </p:cNvPr>
          <p:cNvSpPr>
            <a:spLocks noGrp="1"/>
          </p:cNvSpPr>
          <p:nvPr>
            <p:ph type="sldNum" sz="quarter" idx="52"/>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19" name="Title 18">
            <a:extLst>
              <a:ext uri="{FF2B5EF4-FFF2-40B4-BE49-F238E27FC236}">
                <a16:creationId xmlns:a16="http://schemas.microsoft.com/office/drawing/2014/main" xmlns=""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xmlns=""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xmlns=""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xmlns="" id="{F53E52F9-0BF1-4A0A-B070-5CF233041DC4}"/>
              </a:ext>
            </a:extLst>
          </p:cNvPr>
          <p:cNvSpPr>
            <a:spLocks noGrp="1"/>
          </p:cNvSpPr>
          <p:nvPr>
            <p:ph type="sldNum" sz="quarter" idx="14"/>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xmlns=""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xmlns="" id="{59C6AEB5-34C4-41E3-AF24-81740A75559C}"/>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xmlns=""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xmlns="" id="{5050B94B-1D31-4C5A-8138-5F7EC4E5AA6B}"/>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xmlns=""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xmlns="" id="{E17A8530-3866-411E-B986-53F7E2467FD5}"/>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xmlns=""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xmlns=""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xmlns=""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xmlns=""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xmlns=""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xmlns="" id="{41E03D32-E1DA-40B5-B3BC-A1FA9604F55C}"/>
              </a:ext>
            </a:extLst>
          </p:cNvPr>
          <p:cNvSpPr>
            <a:spLocks noGrp="1"/>
          </p:cNvSpPr>
          <p:nvPr>
            <p:ph type="sldNum" sz="quarter" idx="11"/>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xmlns=""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xmlns=""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xmlns=""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xmlns=""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xmlns=""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xmlns="" id="{15922EC6-D3E6-47C7-AA58-7987C644DB64}"/>
              </a:ext>
            </a:extLst>
          </p:cNvPr>
          <p:cNvSpPr>
            <a:spLocks noGrp="1"/>
          </p:cNvSpPr>
          <p:nvPr>
            <p:ph type="sldNum" sz="quarter" idx="15"/>
          </p:nvPr>
        </p:nvSpPr>
        <p:spPr>
          <a:xfrm>
            <a:off x="11728948" y="6385422"/>
            <a:ext cx="288000" cy="288000"/>
          </a:xfrm>
          <a:prstGeom prst="ellipse">
            <a:avLst/>
          </a:prstGeom>
        </p:spPr>
        <p:txBody>
          <a:bodyPr/>
          <a:lstStyle/>
          <a:p>
            <a:pPr algn="ctr"/>
            <a:fld id="{B67B645E-C5E5-4727-B977-D372A0AA71D9}" type="slidenum">
              <a:rPr lang="en-US" noProof="0" smtClean="0"/>
              <a:pPr algn="ctr"/>
              <a:t>‹N°›</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xmlns=""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xmlns=""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xmlns=""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xmlns=""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xmlns=""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xmlns=""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xmlns=""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xmlns=""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xmlns=""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xmlns=""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xmlns=""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xmlns=""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xmlns="" id="{170FBC51-A53D-41AF-9EF3-17C1C64384C3}"/>
              </a:ext>
            </a:extLst>
          </p:cNvPr>
          <p:cNvSpPr>
            <a:spLocks noGrp="1"/>
          </p:cNvSpPr>
          <p:nvPr>
            <p:ph type="sldNum" sz="quarter" idx="51"/>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26" name="Text Placeholder 4">
            <a:extLst>
              <a:ext uri="{FF2B5EF4-FFF2-40B4-BE49-F238E27FC236}">
                <a16:creationId xmlns:a16="http://schemas.microsoft.com/office/drawing/2014/main" xmlns=""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xmlns=""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xmlns=""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E8804C91-5A62-45D4-8E78-D339079F58C7}"/>
              </a:ext>
            </a:extLst>
          </p:cNvPr>
          <p:cNvSpPr>
            <a:spLocks noChangeAspect="1"/>
          </p:cNvSpPr>
          <p:nvPr userDrawn="1"/>
        </p:nvSpPr>
        <p:spPr>
          <a:xfrm>
            <a:off x="2356714" y="2112919"/>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xmlns=""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xmlns=""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xmlns="" id="{49A7B2CE-81BA-D944-BE88-232214C60554}"/>
              </a:ext>
            </a:extLst>
          </p:cNvPr>
          <p:cNvSpPr>
            <a:spLocks noGrp="1"/>
          </p:cNvSpPr>
          <p:nvPr>
            <p:ph type="pic" sz="quarter" idx="47" hasCustomPrompt="1"/>
          </p:nvPr>
        </p:nvSpPr>
        <p:spPr>
          <a:xfrm>
            <a:off x="3098828" y="28440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2590091"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2590091"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xmlns=""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xmlns=""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xmlns=""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xmlns="" id="{DFB6E3B4-3AEB-4DB1-B296-6271573D2FDF}"/>
              </a:ext>
            </a:extLst>
          </p:cNvPr>
          <p:cNvSpPr>
            <a:spLocks noGrp="1"/>
          </p:cNvSpPr>
          <p:nvPr>
            <p:ph type="sldNum" sz="quarter" idx="50"/>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‹N°›</a:t>
            </a:fld>
            <a:endParaRPr lang="en-US" noProof="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xmlns=""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xmlns=""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xmlns=""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xmlns=""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xmlns=""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xmlns=""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1526819" y="2283776"/>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xmlns=""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3657678" y="2283776"/>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xmlns=""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xmlns="" id="{61982B6C-C1EE-465B-8438-A6066081C644}"/>
              </a:ext>
            </a:extLst>
          </p:cNvPr>
          <p:cNvSpPr>
            <a:spLocks noGrp="1"/>
          </p:cNvSpPr>
          <p:nvPr>
            <p:ph type="body" sz="quarter" idx="45" hasCustomPrompt="1"/>
          </p:nvPr>
        </p:nvSpPr>
        <p:spPr>
          <a:xfrm>
            <a:off x="1526819" y="54481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xmlns=""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xmlns=""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xmlns="" id="{C1BDC87D-8B88-4BFD-8A1A-C600A5899DF3}"/>
              </a:ext>
            </a:extLst>
          </p:cNvPr>
          <p:cNvSpPr>
            <a:spLocks noGrp="1"/>
          </p:cNvSpPr>
          <p:nvPr>
            <p:ph type="body" sz="quarter" idx="47" hasCustomPrompt="1"/>
          </p:nvPr>
        </p:nvSpPr>
        <p:spPr>
          <a:xfrm>
            <a:off x="3657678" y="54481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xmlns=""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xmlns=""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xmlns="" id="{F3F8C556-B80F-421B-8F80-332CBFCE257B}"/>
              </a:ext>
            </a:extLst>
          </p:cNvPr>
          <p:cNvSpPr>
            <a:spLocks noGrp="1"/>
          </p:cNvSpPr>
          <p:nvPr>
            <p:ph type="sldNum" sz="quarter" idx="56"/>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‹N°›</a:t>
            </a:fld>
            <a:endParaRPr lang="en-US" noProof="0"/>
          </a:p>
        </p:txBody>
      </p:sp>
      <p:sp>
        <p:nvSpPr>
          <p:cNvPr id="51" name="Title 1">
            <a:extLst>
              <a:ext uri="{FF2B5EF4-FFF2-40B4-BE49-F238E27FC236}">
                <a16:creationId xmlns:a16="http://schemas.microsoft.com/office/drawing/2014/main" xmlns=""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xmlns=""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xmlns=""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xmlns=""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xmlns="" id="{D7781777-9B67-4E3C-847D-B426B68CB6E5}"/>
              </a:ext>
            </a:extLst>
          </p:cNvPr>
          <p:cNvSpPr>
            <a:spLocks noGrp="1"/>
          </p:cNvSpPr>
          <p:nvPr>
            <p:ph type="sldNum" sz="quarter" idx="15"/>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noProof="0" smtClean="0"/>
              <a:pPr/>
              <a:t>‹N°›</a:t>
            </a:fld>
            <a:endParaRPr lang="en-US" noProof="0"/>
          </a:p>
        </p:txBody>
      </p:sp>
      <p:sp>
        <p:nvSpPr>
          <p:cNvPr id="17" name="Title 1">
            <a:extLst>
              <a:ext uri="{FF2B5EF4-FFF2-40B4-BE49-F238E27FC236}">
                <a16:creationId xmlns:a16="http://schemas.microsoft.com/office/drawing/2014/main" xmlns=""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xmlns=""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xmlns=""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xmlns=""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xmlns=""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xmlns="" id="{9BCDD160-4456-4859-BEAC-1D44AF4DAF99}"/>
              </a:ext>
            </a:extLst>
          </p:cNvPr>
          <p:cNvSpPr>
            <a:spLocks noGrp="1"/>
          </p:cNvSpPr>
          <p:nvPr>
            <p:ph type="sldNum" sz="quarter" idx="21"/>
          </p:nvPr>
        </p:nvSpPr>
        <p:spPr>
          <a:xfrm>
            <a:off x="11728948" y="6385422"/>
            <a:ext cx="288000" cy="288000"/>
          </a:xfrm>
          <a:prstGeom prst="ellipse">
            <a:avLst/>
          </a:prstGeom>
        </p:spPr>
        <p:txBody>
          <a:bodyPr/>
          <a:lstStyle/>
          <a:p>
            <a:fld id="{B67B645E-C5E5-4727-B977-D372A0AA71D9}" type="slidenum">
              <a:rPr lang="en-US" noProof="0" smtClean="0"/>
              <a:pPr/>
              <a:t>‹N°›</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xmlns=""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xmlns=""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xmlns=""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xmlns=""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xmlns=""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xmlns="" id="{96BEA54F-1538-4369-953E-48143E778A0C}"/>
              </a:ext>
            </a:extLst>
          </p:cNvPr>
          <p:cNvSpPr>
            <a:spLocks noGrp="1"/>
          </p:cNvSpPr>
          <p:nvPr>
            <p:ph type="body" sz="quarter" idx="30" hasCustomPrompt="1"/>
          </p:nvPr>
        </p:nvSpPr>
        <p:spPr>
          <a:xfrm>
            <a:off x="1737052" y="2187400"/>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xmlns=""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xmlns=""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xmlns=""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xmlns=""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xmlns=""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xmlns=""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xmlns="" id="{E8012A76-B25A-41AE-A474-DD4A7ADB6B6B}"/>
              </a:ext>
            </a:extLst>
          </p:cNvPr>
          <p:cNvSpPr>
            <a:spLocks noGrp="1"/>
          </p:cNvSpPr>
          <p:nvPr>
            <p:ph type="sldNum" sz="quarter" idx="36"/>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
        <p:nvSpPr>
          <p:cNvPr id="18" name="Text Placeholder 4">
            <a:extLst>
              <a:ext uri="{FF2B5EF4-FFF2-40B4-BE49-F238E27FC236}">
                <a16:creationId xmlns:a16="http://schemas.microsoft.com/office/drawing/2014/main" xmlns=""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xmlns=""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xmlns=""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xmlns=""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xmlns=""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xmlns=""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xmlns=""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xmlns=""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xmlns=""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xmlns=""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xmlns=""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xmlns=""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xmlns=""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xmlns=""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xmlns=""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xmlns=""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xmlns=""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xmlns=""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xmlns=""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xmlns="" id="{2CAE8445-BA39-4932-B40E-1B18A4CDF6CF}"/>
              </a:ext>
            </a:extLst>
          </p:cNvPr>
          <p:cNvSpPr>
            <a:spLocks noGrp="1"/>
          </p:cNvSpPr>
          <p:nvPr>
            <p:ph type="sldNum" sz="quarter" idx="19"/>
          </p:nvPr>
        </p:nvSpPr>
        <p:spPr>
          <a:xfrm>
            <a:off x="11728948" y="6385422"/>
            <a:ext cx="288000" cy="288000"/>
          </a:xfrm>
          <a:prstGeom prst="ellipse">
            <a:avLst/>
          </a:prstGeom>
        </p:spPr>
        <p:txBody>
          <a:bodyPr/>
          <a:lstStyle>
            <a:lvl1pPr algn="ctr">
              <a:defRPr/>
            </a:lvl1pPr>
          </a:lstStyle>
          <a:p>
            <a:fld id="{B67B645E-C5E5-4727-B977-D372A0AA71D9}" type="slidenum">
              <a:rPr lang="en-US" noProof="0" smtClean="0"/>
              <a:pPr/>
              <a:t>‹N°›</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sp>
        <p:nvSpPr>
          <p:cNvPr id="4" name="Slide Number Placeholder 3">
            <a:extLst>
              <a:ext uri="{FF2B5EF4-FFF2-40B4-BE49-F238E27FC236}">
                <a16:creationId xmlns:a16="http://schemas.microsoft.com/office/drawing/2014/main" xmlns=""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‹N°›</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erson holding a sign&#10;&#10;Description automatically generated">
            <a:extLst>
              <a:ext uri="{FF2B5EF4-FFF2-40B4-BE49-F238E27FC236}">
                <a16:creationId xmlns:a16="http://schemas.microsoft.com/office/drawing/2014/main" xmlns="" id="{77EE6689-A4EF-46EA-8A39-D44FADB95068}"/>
              </a:ext>
            </a:extLst>
          </p:cNvPr>
          <p:cNvPicPr>
            <a:picLocks noGrp="1" noChangeAspect="1"/>
          </p:cNvPicPr>
          <p:nvPr>
            <p:ph type="pic" sz="quarter" idx="10"/>
          </p:nvPr>
        </p:nvPicPr>
        <p:blipFill rotWithShape="1">
          <a:blip r:embed="rId3"/>
          <a:srcRect l="6679" r="6679"/>
          <a:stretch/>
        </p:blipFill>
        <p:spPr>
          <a:xfrm>
            <a:off x="456502" y="1203964"/>
            <a:ext cx="6498942" cy="4202333"/>
          </a:xfrm>
          <a:prstGeom prst="rect">
            <a:avLst/>
          </a:prstGeom>
          <a:ln w="2286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xmlns="" id="{4F50E8F8-CBC6-4A56-A60B-FDBF1E1F1214}"/>
              </a:ext>
            </a:extLst>
          </p:cNvPr>
          <p:cNvSpPr>
            <a:spLocks noGrp="1"/>
          </p:cNvSpPr>
          <p:nvPr>
            <p:ph type="ctrTitle"/>
          </p:nvPr>
        </p:nvSpPr>
        <p:spPr>
          <a:xfrm>
            <a:off x="7296166" y="2792531"/>
            <a:ext cx="4440381" cy="2078700"/>
          </a:xfrm>
        </p:spPr>
        <p:txBody>
          <a:bodyPr/>
          <a:lstStyle/>
          <a:p>
            <a:pPr algn="ctr"/>
            <a:r>
              <a:rPr lang="en-US" sz="3600"/>
              <a:t>CONNAITRE  LES BASES DE L'ENTREPRENEURIAT</a:t>
            </a:r>
            <a:endParaRPr lang="en-US"/>
          </a:p>
        </p:txBody>
      </p:sp>
      <p:sp>
        <p:nvSpPr>
          <p:cNvPr id="3" name="Subtitle 2">
            <a:extLst>
              <a:ext uri="{FF2B5EF4-FFF2-40B4-BE49-F238E27FC236}">
                <a16:creationId xmlns:a16="http://schemas.microsoft.com/office/drawing/2014/main" xmlns="" id="{72258620-D380-473B-A288-E14928A16BDB}"/>
              </a:ext>
            </a:extLst>
          </p:cNvPr>
          <p:cNvSpPr>
            <a:spLocks noGrp="1"/>
          </p:cNvSpPr>
          <p:nvPr>
            <p:ph type="subTitle" idx="1"/>
          </p:nvPr>
        </p:nvSpPr>
        <p:spPr>
          <a:xfrm>
            <a:off x="7637360" y="5041783"/>
            <a:ext cx="4099187" cy="1048939"/>
          </a:xfrm>
        </p:spPr>
        <p:txBody>
          <a:bodyPr vert="horz" lIns="0" tIns="0" rIns="0" bIns="0" rtlCol="0" anchor="t">
            <a:noAutofit/>
          </a:bodyPr>
          <a:lstStyle/>
          <a:p>
            <a:pPr algn="ctr"/>
            <a:r>
              <a:rPr lang="en-US">
                <a:cs typeface="Calibri"/>
              </a:rPr>
              <a:t>NOMES:</a:t>
            </a:r>
          </a:p>
          <a:p>
            <a:pPr marL="342900" indent="-342900" algn="ctr">
              <a:buChar char="•"/>
            </a:pPr>
            <a:r>
              <a:rPr lang="en-US">
                <a:cs typeface="Calibri"/>
              </a:rPr>
              <a:t> TAKI  EDDINE BENTERBEH</a:t>
            </a:r>
          </a:p>
          <a:p>
            <a:pPr marL="342900" indent="-342900" algn="ctr">
              <a:buChar char="•"/>
            </a:pPr>
            <a:r>
              <a:rPr lang="en-US">
                <a:cs typeface="Calibri"/>
              </a:rPr>
              <a:t>OUMHANI DJAHEL </a:t>
            </a:r>
          </a:p>
          <a:p>
            <a:pPr marL="342900" indent="-342900" algn="ctr">
              <a:buChar char="•"/>
            </a:pPr>
            <a:r>
              <a:rPr lang="en-US">
                <a:cs typeface="Calibri"/>
              </a:rPr>
              <a:t>AMIRA AMROUNE </a:t>
            </a:r>
          </a:p>
        </p:txBody>
      </p:sp>
      <p:pic>
        <p:nvPicPr>
          <p:cNvPr id="8" name="Image 9">
            <a:extLst>
              <a:ext uri="{FF2B5EF4-FFF2-40B4-BE49-F238E27FC236}">
                <a16:creationId xmlns:a16="http://schemas.microsoft.com/office/drawing/2014/main" xmlns="" id="{BEC14FF1-33C2-9018-710B-53E8D04E5D40}"/>
              </a:ext>
            </a:extLst>
          </p:cNvPr>
          <p:cNvPicPr>
            <a:picLocks noChangeAspect="1"/>
          </p:cNvPicPr>
          <p:nvPr/>
        </p:nvPicPr>
        <p:blipFill rotWithShape="1">
          <a:blip r:embed="rId4"/>
          <a:srcRect l="5560" r="10594" b="10363"/>
          <a:stretch/>
        </p:blipFill>
        <p:spPr>
          <a:xfrm>
            <a:off x="8397513" y="359363"/>
            <a:ext cx="2237685" cy="22626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E6F3DC0-5F30-4986-B8AE-2B5D7CE3DC75}"/>
              </a:ext>
            </a:extLst>
          </p:cNvPr>
          <p:cNvSpPr>
            <a:spLocks noGrp="1"/>
          </p:cNvSpPr>
          <p:nvPr>
            <p:ph type="body" idx="1"/>
          </p:nvPr>
        </p:nvSpPr>
        <p:spPr>
          <a:xfrm>
            <a:off x="432000" y="411040"/>
            <a:ext cx="4860000" cy="360000"/>
          </a:xfrm>
        </p:spPr>
        <p:txBody>
          <a:bodyPr/>
          <a:lstStyle/>
          <a:p>
            <a:r>
              <a:rPr lang="fr-FR" sz="4000" i="1" dirty="0">
                <a:solidFill>
                  <a:schemeClr val="accent1"/>
                </a:solidFill>
                <a:cs typeface="Calibri"/>
              </a:rPr>
              <a:t>Industrielle</a:t>
            </a:r>
            <a:r>
              <a:rPr lang="fr-FR" sz="3600" dirty="0">
                <a:cs typeface="Calibri"/>
              </a:rPr>
              <a:t> </a:t>
            </a:r>
            <a:endParaRPr lang="en-US" sz="3600">
              <a:cs typeface="Calibri"/>
            </a:endParaRPr>
          </a:p>
        </p:txBody>
      </p:sp>
      <p:sp>
        <p:nvSpPr>
          <p:cNvPr id="5" name="Text Placeholder 4">
            <a:extLst>
              <a:ext uri="{FF2B5EF4-FFF2-40B4-BE49-F238E27FC236}">
                <a16:creationId xmlns:a16="http://schemas.microsoft.com/office/drawing/2014/main" xmlns="" id="{34A5DB88-69E3-46D5-A161-0AAEFD20F5FF}"/>
              </a:ext>
            </a:extLst>
          </p:cNvPr>
          <p:cNvSpPr>
            <a:spLocks noGrp="1"/>
          </p:cNvSpPr>
          <p:nvPr>
            <p:ph type="body" sz="quarter" idx="12"/>
          </p:nvPr>
        </p:nvSpPr>
        <p:spPr>
          <a:xfrm>
            <a:off x="5612877" y="1980679"/>
            <a:ext cx="6383999" cy="2238375"/>
          </a:xfrm>
        </p:spPr>
        <p:txBody>
          <a:bodyPr vert="horz" lIns="0" tIns="0" rIns="0" bIns="0" rtlCol="0" anchor="t">
            <a:noAutofit/>
          </a:bodyPr>
          <a:lstStyle/>
          <a:p>
            <a:endParaRPr lang="en-US" sz="2000">
              <a:ea typeface="+mn-lt"/>
              <a:cs typeface="+mn-lt"/>
            </a:endParaRPr>
          </a:p>
          <a:p>
            <a:pPr marL="0" indent="0">
              <a:buNone/>
            </a:pPr>
            <a:endParaRPr lang="en-US" sz="2400" b="1">
              <a:ea typeface="+mn-lt"/>
              <a:cs typeface="+mn-lt"/>
            </a:endParaRPr>
          </a:p>
          <a:p>
            <a:endParaRPr lang="en-US" sz="3200">
              <a:cs typeface="Calibri"/>
            </a:endParaRPr>
          </a:p>
          <a:p>
            <a:endParaRPr lang="en-US">
              <a:cs typeface="Calibri"/>
            </a:endParaRPr>
          </a:p>
        </p:txBody>
      </p:sp>
      <p:sp>
        <p:nvSpPr>
          <p:cNvPr id="8" name="Content Placeholder 2">
            <a:extLst>
              <a:ext uri="{FF2B5EF4-FFF2-40B4-BE49-F238E27FC236}">
                <a16:creationId xmlns:a16="http://schemas.microsoft.com/office/drawing/2014/main" xmlns="" id="{31EE20E4-E419-4583-1AEB-22D401FBDBCD}"/>
              </a:ext>
            </a:extLst>
          </p:cNvPr>
          <p:cNvSpPr txBox="1">
            <a:spLocks noGrp="1"/>
          </p:cNvSpPr>
          <p:nvPr>
            <p:ph sz="half" idx="2"/>
          </p:nvPr>
        </p:nvSpPr>
        <p:spPr>
          <a:xfrm>
            <a:off x="104877" y="1125000"/>
            <a:ext cx="5508000" cy="4608000"/>
          </a:xfrm>
          <a:prstGeom prst="rect">
            <a:avLst/>
          </a:prstGeom>
        </p:spPr>
        <p:txBody>
          <a:bodyPr vert="horz" lIns="0" tIns="0" rIns="0" bIns="0" rtlCol="0" anchor="t">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noProof="1">
                <a:solidFill>
                  <a:schemeClr val="tx1"/>
                </a:solidFill>
                <a:ea typeface="+mn-lt"/>
                <a:cs typeface="+mn-lt"/>
              </a:rPr>
              <a:t>Les entreprises industrielles sont des sociétés de taille plus ou moins importante, petites et moyennes entreprises, sociétés artisanales ou géants de l’industrie. Elles produisent des biens ou des services dans huit secteurs industriels principaux. La construction aéronautique, spatiale et défense, l’automobile, les équipements mécaniques , la construction navale, le ferroviaire, la métallurgie، les équipements énergétiques puis enfin, l’électrique, électronique, numérique et informatique</a:t>
            </a:r>
            <a:r>
              <a:rPr lang="fr-FR" sz="2400" b="1" noProof="1">
                <a:ea typeface="+mn-lt"/>
                <a:cs typeface="+mn-lt"/>
              </a:rPr>
              <a:t>.</a:t>
            </a:r>
            <a:endParaRPr lang="en-US" sz="2400" b="1" noProof="1">
              <a:ea typeface="+mn-lt"/>
              <a:cs typeface="+mn-lt"/>
            </a:endParaRPr>
          </a:p>
        </p:txBody>
      </p:sp>
      <p:pic>
        <p:nvPicPr>
          <p:cNvPr id="9" name="Image 9">
            <a:extLst>
              <a:ext uri="{FF2B5EF4-FFF2-40B4-BE49-F238E27FC236}">
                <a16:creationId xmlns:a16="http://schemas.microsoft.com/office/drawing/2014/main" xmlns="" id="{6FC4B16A-F0B8-EDE2-03AF-0EB7127545E3}"/>
              </a:ext>
            </a:extLst>
          </p:cNvPr>
          <p:cNvPicPr>
            <a:picLocks noChangeAspect="1"/>
          </p:cNvPicPr>
          <p:nvPr/>
        </p:nvPicPr>
        <p:blipFill>
          <a:blip r:embed="rId3"/>
          <a:stretch>
            <a:fillRect/>
          </a:stretch>
        </p:blipFill>
        <p:spPr>
          <a:xfrm>
            <a:off x="6812685" y="591040"/>
            <a:ext cx="4638675" cy="3343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9028940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2AC071-0624-430C-AEB0-AD3EBFC1CD1D}"/>
              </a:ext>
            </a:extLst>
          </p:cNvPr>
          <p:cNvSpPr>
            <a:spLocks noGrp="1"/>
          </p:cNvSpPr>
          <p:nvPr>
            <p:ph type="ctrTitle"/>
          </p:nvPr>
        </p:nvSpPr>
        <p:spPr>
          <a:xfrm>
            <a:off x="7486311" y="2170948"/>
            <a:ext cx="4060289" cy="1258052"/>
          </a:xfrm>
        </p:spPr>
        <p:txBody>
          <a:bodyPr/>
          <a:lstStyle/>
          <a:p>
            <a:r>
              <a:rPr lang="en-US"/>
              <a:t>Le </a:t>
            </a:r>
            <a:r>
              <a:rPr lang="en-US" err="1"/>
              <a:t>paysage</a:t>
            </a:r>
            <a:r>
              <a:rPr lang="en-US"/>
              <a:t> de </a:t>
            </a:r>
            <a:r>
              <a:rPr lang="en-US" err="1"/>
              <a:t>l'entrepreneuriat</a:t>
            </a:r>
          </a:p>
        </p:txBody>
      </p:sp>
      <p:sp>
        <p:nvSpPr>
          <p:cNvPr id="5" name="Content Placeholder 4">
            <a:extLst>
              <a:ext uri="{FF2B5EF4-FFF2-40B4-BE49-F238E27FC236}">
                <a16:creationId xmlns:a16="http://schemas.microsoft.com/office/drawing/2014/main" xmlns="" id="{5F606456-BEB8-424C-8C7C-E9B311D7C337}"/>
              </a:ext>
            </a:extLst>
          </p:cNvPr>
          <p:cNvSpPr>
            <a:spLocks noGrp="1"/>
          </p:cNvSpPr>
          <p:nvPr>
            <p:ph idx="1"/>
          </p:nvPr>
        </p:nvSpPr>
        <p:spPr>
          <a:xfrm>
            <a:off x="7419052" y="3874769"/>
            <a:ext cx="4454623" cy="1267579"/>
          </a:xfrm>
        </p:spPr>
        <p:txBody>
          <a:bodyPr vert="horz" lIns="0" tIns="0" rIns="0" bIns="0" rtlCol="0" anchor="t">
            <a:noAutofit/>
          </a:bodyPr>
          <a:lstStyle/>
          <a:p>
            <a:pPr algn="l"/>
            <a:r>
              <a:rPr lang="en-US" noProof="1">
                <a:ea typeface="+mn-lt"/>
                <a:cs typeface="+mn-lt"/>
              </a:rPr>
              <a:t>Parce que nous sommes Africains, nous y parlerons de la scène de l'entrepreneuriat</a:t>
            </a:r>
            <a:r>
              <a:rPr lang="en-US" noProof="1"/>
              <a:t>.</a:t>
            </a:r>
            <a:endParaRPr lang="en-US">
              <a:cs typeface="Calibri"/>
            </a:endParaRPr>
          </a:p>
        </p:txBody>
      </p:sp>
      <p:sp>
        <p:nvSpPr>
          <p:cNvPr id="2" name="Slide Number Placeholder 1">
            <a:extLst>
              <a:ext uri="{FF2B5EF4-FFF2-40B4-BE49-F238E27FC236}">
                <a16:creationId xmlns:a16="http://schemas.microsoft.com/office/drawing/2014/main" xmlns="" id="{14946B59-7B49-4180-9B48-FAC9C2BDF7A4}"/>
              </a:ext>
            </a:extLst>
          </p:cNvPr>
          <p:cNvSpPr>
            <a:spLocks noGrp="1"/>
          </p:cNvSpPr>
          <p:nvPr>
            <p:ph type="sldNum" sz="quarter" idx="15"/>
          </p:nvPr>
        </p:nvSpPr>
        <p:spPr/>
        <p:txBody>
          <a:bodyPr/>
          <a:lstStyle/>
          <a:p>
            <a:fld id="{B67B645E-C5E5-4727-B977-D372A0AA71D9}" type="slidenum">
              <a:rPr lang="en-US" smtClean="0"/>
              <a:pPr/>
              <a:t>11</a:t>
            </a:fld>
            <a:endParaRPr lang="en-US"/>
          </a:p>
        </p:txBody>
      </p:sp>
      <p:pic>
        <p:nvPicPr>
          <p:cNvPr id="8" name="Image 8">
            <a:extLst>
              <a:ext uri="{FF2B5EF4-FFF2-40B4-BE49-F238E27FC236}">
                <a16:creationId xmlns:a16="http://schemas.microsoft.com/office/drawing/2014/main" xmlns="" id="{8DDEC2AB-56E6-302B-60DD-F1D710F9A702}"/>
              </a:ext>
            </a:extLst>
          </p:cNvPr>
          <p:cNvPicPr>
            <a:picLocks noGrp="1" noChangeAspect="1"/>
          </p:cNvPicPr>
          <p:nvPr>
            <p:ph type="pic" sz="quarter" idx="13"/>
          </p:nvPr>
        </p:nvPicPr>
        <p:blipFill rotWithShape="1">
          <a:blip r:embed="rId3"/>
          <a:srcRect l="10386" r="10386"/>
          <a:stretch/>
        </p:blipFill>
        <p:spPr>
          <a:xfrm>
            <a:off x="0" y="942531"/>
            <a:ext cx="5703889" cy="4320000"/>
          </a:xfrm>
          <a:prstGeom prst="rect">
            <a:avLst/>
          </a:prstGeom>
          <a:ln>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134464720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E130815-DBFE-4A9B-9738-40A4F2E21836}"/>
              </a:ext>
            </a:extLst>
          </p:cNvPr>
          <p:cNvSpPr>
            <a:spLocks noGrp="1"/>
          </p:cNvSpPr>
          <p:nvPr>
            <p:ph type="body" idx="1"/>
          </p:nvPr>
        </p:nvSpPr>
        <p:spPr>
          <a:xfrm>
            <a:off x="249600" y="309919"/>
            <a:ext cx="5077584" cy="3532397"/>
          </a:xfrm>
        </p:spPr>
        <p:txBody>
          <a:bodyPr vert="horz" lIns="0" tIns="0" rIns="0" bIns="0" rtlCol="0" anchor="t">
            <a:noAutofit/>
          </a:bodyPr>
          <a:lstStyle/>
          <a:p>
            <a:r>
              <a:rPr lang="fr-FR" dirty="0">
                <a:latin typeface="Calibri"/>
                <a:cs typeface="Arial"/>
              </a:rPr>
              <a:t>L’avance des pays du tiers monde a surpris le monde développé, car il compte le plus grand nombre d’entrepreneurs dans leur pays, et pour plusieurs raisons, dont la propagation de la pauvreté et le grand nombre de jeunes, qui ne se retrouve pas dans les pays du monde développé </a:t>
            </a:r>
            <a:endParaRPr lang="fr-FR">
              <a:latin typeface="Calibri"/>
              <a:cs typeface="Arial"/>
            </a:endParaRPr>
          </a:p>
          <a:p>
            <a:r>
              <a:rPr lang="fr-FR" dirty="0">
                <a:latin typeface="Calibri"/>
                <a:cs typeface="Arial"/>
              </a:rPr>
              <a:t>Parmi les pays africains en tête de liste : Ouganda Et le Cameroun</a:t>
            </a:r>
          </a:p>
          <a:p>
            <a:r>
              <a:rPr lang="fr-FR" dirty="0">
                <a:latin typeface="Calibri"/>
                <a:cs typeface="Arial"/>
              </a:rPr>
              <a:t>Cela a été mentionné par le président Barack Obama lors de la conférence sur l’entrepreneuriat au Kenya en 2015.</a:t>
            </a:r>
          </a:p>
          <a:p>
            <a:pPr algn="r"/>
            <a:r>
              <a:rPr lang="fr-FR" sz="2800" err="1">
                <a:latin typeface="Calibri"/>
                <a:cs typeface="Arial"/>
              </a:rPr>
              <a:t>الخلاصة</a:t>
            </a:r>
            <a:r>
              <a:rPr lang="fr-FR" dirty="0">
                <a:latin typeface="Calibri"/>
                <a:cs typeface="Arial"/>
              </a:rPr>
              <a:t> 
</a:t>
            </a:r>
            <a:r>
              <a:rPr lang="fr-FR" err="1">
                <a:latin typeface="Calibri"/>
                <a:cs typeface="Arial"/>
              </a:rPr>
              <a:t>أفريقيـا</a:t>
            </a:r>
            <a:r>
              <a:rPr lang="fr-FR" dirty="0">
                <a:latin typeface="Calibri"/>
                <a:cs typeface="Arial"/>
              </a:rPr>
              <a:t> </a:t>
            </a:r>
            <a:r>
              <a:rPr lang="fr-FR" err="1">
                <a:latin typeface="Calibri"/>
                <a:cs typeface="Arial"/>
              </a:rPr>
              <a:t>ترسل</a:t>
            </a:r>
            <a:r>
              <a:rPr lang="fr-FR" dirty="0">
                <a:latin typeface="Calibri"/>
                <a:cs typeface="Arial"/>
              </a:rPr>
              <a:t> </a:t>
            </a:r>
            <a:r>
              <a:rPr lang="fr-FR" err="1">
                <a:latin typeface="Calibri"/>
                <a:cs typeface="Arial"/>
              </a:rPr>
              <a:t>إشارات</a:t>
            </a:r>
            <a:r>
              <a:rPr lang="fr-FR" dirty="0">
                <a:latin typeface="Calibri"/>
                <a:cs typeface="Arial"/>
              </a:rPr>
              <a:t> </a:t>
            </a:r>
            <a:r>
              <a:rPr lang="fr-FR" err="1">
                <a:latin typeface="Calibri"/>
                <a:cs typeface="Arial"/>
              </a:rPr>
              <a:t>مُتصاعدة</a:t>
            </a:r>
            <a:r>
              <a:rPr lang="fr-FR" dirty="0">
                <a:latin typeface="Calibri"/>
                <a:cs typeface="Arial"/>
              </a:rPr>
              <a:t> </a:t>
            </a:r>
            <a:r>
              <a:rPr lang="fr-FR" err="1">
                <a:latin typeface="Calibri"/>
                <a:cs typeface="Arial"/>
              </a:rPr>
              <a:t>للعالم</a:t>
            </a:r>
            <a:r>
              <a:rPr lang="fr-FR" dirty="0">
                <a:latin typeface="Calibri"/>
                <a:cs typeface="Arial"/>
              </a:rPr>
              <a:t> </a:t>
            </a:r>
            <a:r>
              <a:rPr lang="fr-FR" err="1">
                <a:latin typeface="Calibri"/>
                <a:cs typeface="Arial"/>
              </a:rPr>
              <a:t>كله</a:t>
            </a:r>
            <a:r>
              <a:rPr lang="fr-FR" dirty="0">
                <a:latin typeface="Calibri"/>
                <a:cs typeface="Arial"/>
              </a:rPr>
              <a:t> </a:t>
            </a:r>
            <a:r>
              <a:rPr lang="fr-FR" err="1">
                <a:latin typeface="Calibri"/>
                <a:cs typeface="Arial"/>
              </a:rPr>
              <a:t>خلال</a:t>
            </a:r>
            <a:r>
              <a:rPr lang="fr-FR" dirty="0">
                <a:latin typeface="Calibri"/>
                <a:cs typeface="Arial"/>
              </a:rPr>
              <a:t> </a:t>
            </a:r>
            <a:r>
              <a:rPr lang="fr-FR" err="1">
                <a:latin typeface="Calibri"/>
                <a:cs typeface="Arial"/>
              </a:rPr>
              <a:t>السنوات</a:t>
            </a:r>
            <a:r>
              <a:rPr lang="fr-FR" dirty="0">
                <a:latin typeface="Calibri"/>
                <a:cs typeface="Arial"/>
              </a:rPr>
              <a:t> </a:t>
            </a:r>
            <a:r>
              <a:rPr lang="fr-FR" err="1">
                <a:latin typeface="Calibri"/>
                <a:cs typeface="Arial"/>
              </a:rPr>
              <a:t>الاخيرة</a:t>
            </a:r>
            <a:r>
              <a:rPr lang="fr-FR" dirty="0">
                <a:latin typeface="Calibri"/>
                <a:cs typeface="Arial"/>
              </a:rPr>
              <a:t> </a:t>
            </a:r>
            <a:r>
              <a:rPr lang="fr-FR" err="1">
                <a:latin typeface="Calibri"/>
                <a:cs typeface="Arial"/>
              </a:rPr>
              <a:t>بأنها</a:t>
            </a:r>
            <a:r>
              <a:rPr lang="fr-FR" dirty="0">
                <a:latin typeface="Calibri"/>
                <a:cs typeface="Arial"/>
              </a:rPr>
              <a:t> « </a:t>
            </a:r>
            <a:r>
              <a:rPr lang="fr-FR" err="1">
                <a:latin typeface="Calibri"/>
                <a:cs typeface="Arial"/>
              </a:rPr>
              <a:t>القلعة</a:t>
            </a:r>
            <a:r>
              <a:rPr lang="fr-FR" dirty="0">
                <a:latin typeface="Calibri"/>
                <a:cs typeface="Arial"/>
              </a:rPr>
              <a:t> </a:t>
            </a:r>
            <a:r>
              <a:rPr lang="fr-FR" err="1">
                <a:latin typeface="Calibri"/>
                <a:cs typeface="Arial"/>
              </a:rPr>
              <a:t>القادمة</a:t>
            </a:r>
            <a:r>
              <a:rPr lang="fr-FR" dirty="0">
                <a:latin typeface="Calibri"/>
                <a:cs typeface="Arial"/>
              </a:rPr>
              <a:t> </a:t>
            </a:r>
            <a:r>
              <a:rPr lang="fr-FR" err="1">
                <a:latin typeface="Calibri"/>
                <a:cs typeface="Arial"/>
              </a:rPr>
              <a:t>لريادة</a:t>
            </a:r>
            <a:r>
              <a:rPr lang="fr-FR" dirty="0">
                <a:latin typeface="Calibri"/>
                <a:cs typeface="Arial"/>
              </a:rPr>
              <a:t> </a:t>
            </a:r>
            <a:r>
              <a:rPr lang="fr-FR" err="1">
                <a:latin typeface="Calibri"/>
                <a:cs typeface="Arial"/>
              </a:rPr>
              <a:t>الأعمال</a:t>
            </a:r>
            <a:r>
              <a:rPr lang="fr-FR" dirty="0">
                <a:latin typeface="Calibri"/>
                <a:cs typeface="Arial"/>
              </a:rPr>
              <a:t> </a:t>
            </a:r>
            <a:r>
              <a:rPr lang="fr-FR" err="1">
                <a:latin typeface="Calibri"/>
                <a:cs typeface="Arial"/>
              </a:rPr>
              <a:t>العالمية</a:t>
            </a:r>
            <a:r>
              <a:rPr lang="fr-FR" dirty="0">
                <a:latin typeface="Calibri"/>
                <a:cs typeface="Arial"/>
              </a:rPr>
              <a:t> »، </a:t>
            </a:r>
            <a:r>
              <a:rPr lang="fr-FR" err="1">
                <a:latin typeface="Calibri"/>
                <a:cs typeface="Arial"/>
              </a:rPr>
              <a:t>ليس</a:t>
            </a:r>
            <a:r>
              <a:rPr lang="fr-FR" dirty="0">
                <a:latin typeface="Calibri"/>
                <a:cs typeface="Arial"/>
              </a:rPr>
              <a:t> </a:t>
            </a:r>
            <a:r>
              <a:rPr lang="fr-FR" err="1">
                <a:latin typeface="Calibri"/>
                <a:cs typeface="Arial"/>
              </a:rPr>
              <a:t>فقط</a:t>
            </a:r>
            <a:r>
              <a:rPr lang="fr-FR" dirty="0">
                <a:latin typeface="Calibri"/>
                <a:cs typeface="Arial"/>
              </a:rPr>
              <a:t> </a:t>
            </a:r>
            <a:r>
              <a:rPr lang="fr-FR" err="1">
                <a:latin typeface="Calibri"/>
                <a:cs typeface="Arial"/>
              </a:rPr>
              <a:t>لقدرة</a:t>
            </a:r>
            <a:r>
              <a:rPr lang="fr-FR" dirty="0">
                <a:latin typeface="Calibri"/>
                <a:cs typeface="Arial"/>
              </a:rPr>
              <a:t> </a:t>
            </a:r>
            <a:r>
              <a:rPr lang="fr-FR" err="1">
                <a:latin typeface="Calibri"/>
                <a:cs typeface="Arial"/>
              </a:rPr>
              <a:t>أبناءها</a:t>
            </a:r>
            <a:r>
              <a:rPr lang="fr-FR" dirty="0">
                <a:latin typeface="Calibri"/>
                <a:cs typeface="Arial"/>
              </a:rPr>
              <a:t> </a:t>
            </a:r>
            <a:r>
              <a:rPr lang="fr-FR" err="1">
                <a:latin typeface="Calibri"/>
                <a:cs typeface="Arial"/>
              </a:rPr>
              <a:t>على</a:t>
            </a:r>
            <a:r>
              <a:rPr lang="fr-FR" dirty="0">
                <a:latin typeface="Calibri"/>
                <a:cs typeface="Arial"/>
              </a:rPr>
              <a:t> </a:t>
            </a:r>
            <a:r>
              <a:rPr lang="fr-FR" err="1">
                <a:latin typeface="Calibri"/>
                <a:cs typeface="Arial"/>
              </a:rPr>
              <a:t>مواكبـة</a:t>
            </a:r>
            <a:r>
              <a:rPr lang="fr-FR" dirty="0">
                <a:latin typeface="Calibri"/>
                <a:cs typeface="Arial"/>
              </a:rPr>
              <a:t> </a:t>
            </a:r>
            <a:r>
              <a:rPr lang="fr-FR" err="1">
                <a:latin typeface="Calibri"/>
                <a:cs typeface="Arial"/>
              </a:rPr>
              <a:t>التقدم</a:t>
            </a:r>
            <a:r>
              <a:rPr lang="fr-FR" dirty="0">
                <a:latin typeface="Calibri"/>
                <a:cs typeface="Arial"/>
              </a:rPr>
              <a:t> </a:t>
            </a:r>
            <a:r>
              <a:rPr lang="fr-FR" err="1">
                <a:latin typeface="Calibri"/>
                <a:cs typeface="Arial"/>
              </a:rPr>
              <a:t>العصري</a:t>
            </a:r>
            <a:r>
              <a:rPr lang="fr-FR" dirty="0">
                <a:latin typeface="Calibri"/>
                <a:cs typeface="Arial"/>
              </a:rPr>
              <a:t> </a:t>
            </a:r>
            <a:r>
              <a:rPr lang="fr-FR" err="1">
                <a:latin typeface="Calibri"/>
                <a:cs typeface="Arial"/>
              </a:rPr>
              <a:t>الحالي</a:t>
            </a:r>
            <a:r>
              <a:rPr lang="fr-FR" dirty="0">
                <a:latin typeface="Calibri"/>
                <a:cs typeface="Arial"/>
              </a:rPr>
              <a:t>، </a:t>
            </a:r>
            <a:r>
              <a:rPr lang="fr-FR" err="1">
                <a:latin typeface="Calibri"/>
                <a:cs typeface="Arial"/>
              </a:rPr>
              <a:t>وانتشار</a:t>
            </a:r>
            <a:r>
              <a:rPr lang="fr-FR" dirty="0">
                <a:latin typeface="Calibri"/>
                <a:cs typeface="Arial"/>
              </a:rPr>
              <a:t> </a:t>
            </a:r>
            <a:r>
              <a:rPr lang="fr-FR" err="1">
                <a:latin typeface="Calibri"/>
                <a:cs typeface="Arial"/>
              </a:rPr>
              <a:t>وسائل</a:t>
            </a:r>
            <a:r>
              <a:rPr lang="fr-FR" dirty="0">
                <a:latin typeface="Calibri"/>
                <a:cs typeface="Arial"/>
              </a:rPr>
              <a:t> </a:t>
            </a:r>
            <a:r>
              <a:rPr lang="fr-FR" err="1">
                <a:latin typeface="Calibri"/>
                <a:cs typeface="Arial"/>
              </a:rPr>
              <a:t>التقنيـة</a:t>
            </a:r>
            <a:r>
              <a:rPr lang="fr-FR" dirty="0">
                <a:latin typeface="Calibri"/>
                <a:cs typeface="Arial"/>
              </a:rPr>
              <a:t> </a:t>
            </a:r>
            <a:r>
              <a:rPr lang="fr-FR" err="1">
                <a:latin typeface="Calibri"/>
                <a:cs typeface="Arial"/>
              </a:rPr>
              <a:t>بين</a:t>
            </a:r>
            <a:r>
              <a:rPr lang="fr-FR" dirty="0">
                <a:latin typeface="Calibri"/>
                <a:cs typeface="Arial"/>
              </a:rPr>
              <a:t> </a:t>
            </a:r>
            <a:r>
              <a:rPr lang="fr-FR" err="1">
                <a:latin typeface="Calibri"/>
                <a:cs typeface="Arial"/>
              </a:rPr>
              <a:t>مواطنيها</a:t>
            </a:r>
            <a:r>
              <a:rPr lang="fr-FR" dirty="0">
                <a:latin typeface="Calibri"/>
                <a:cs typeface="Arial"/>
              </a:rPr>
              <a:t>. </a:t>
            </a:r>
            <a:r>
              <a:rPr lang="fr-FR" err="1">
                <a:latin typeface="Calibri"/>
                <a:cs typeface="Arial"/>
              </a:rPr>
              <a:t>بل</a:t>
            </a:r>
            <a:r>
              <a:rPr lang="fr-FR" dirty="0">
                <a:latin typeface="Calibri"/>
                <a:cs typeface="Arial"/>
              </a:rPr>
              <a:t> </a:t>
            </a:r>
            <a:r>
              <a:rPr lang="fr-FR" err="1">
                <a:latin typeface="Calibri"/>
                <a:cs typeface="Arial"/>
              </a:rPr>
              <a:t>لأنها</a:t>
            </a:r>
            <a:r>
              <a:rPr lang="fr-FR" dirty="0">
                <a:latin typeface="Calibri"/>
                <a:cs typeface="Arial"/>
              </a:rPr>
              <a:t> </a:t>
            </a:r>
            <a:r>
              <a:rPr lang="fr-FR" err="1">
                <a:latin typeface="Calibri"/>
                <a:cs typeface="Arial"/>
              </a:rPr>
              <a:t>تملك</a:t>
            </a:r>
            <a:r>
              <a:rPr lang="fr-FR" dirty="0">
                <a:latin typeface="Calibri"/>
                <a:cs typeface="Arial"/>
              </a:rPr>
              <a:t> </a:t>
            </a:r>
            <a:r>
              <a:rPr lang="fr-FR" err="1">
                <a:latin typeface="Calibri"/>
                <a:cs typeface="Arial"/>
              </a:rPr>
              <a:t>كافة</a:t>
            </a:r>
            <a:r>
              <a:rPr lang="fr-FR" dirty="0">
                <a:latin typeface="Calibri"/>
                <a:cs typeface="Arial"/>
              </a:rPr>
              <a:t> </a:t>
            </a:r>
            <a:r>
              <a:rPr lang="fr-FR" err="1">
                <a:latin typeface="Calibri"/>
                <a:cs typeface="Arial"/>
              </a:rPr>
              <a:t>العناصر</a:t>
            </a:r>
            <a:r>
              <a:rPr lang="fr-FR" dirty="0">
                <a:latin typeface="Calibri"/>
                <a:cs typeface="Arial"/>
              </a:rPr>
              <a:t> </a:t>
            </a:r>
            <a:r>
              <a:rPr lang="fr-FR" err="1">
                <a:latin typeface="Calibri"/>
                <a:cs typeface="Arial"/>
              </a:rPr>
              <a:t>التي</a:t>
            </a:r>
            <a:r>
              <a:rPr lang="fr-FR" dirty="0">
                <a:latin typeface="Calibri"/>
                <a:cs typeface="Arial"/>
              </a:rPr>
              <a:t> </a:t>
            </a:r>
            <a:r>
              <a:rPr lang="fr-FR" err="1">
                <a:latin typeface="Calibri"/>
                <a:cs typeface="Arial"/>
              </a:rPr>
              <a:t>تجعلها</a:t>
            </a:r>
            <a:r>
              <a:rPr lang="fr-FR" dirty="0">
                <a:latin typeface="Calibri"/>
                <a:cs typeface="Arial"/>
              </a:rPr>
              <a:t> </a:t>
            </a:r>
            <a:r>
              <a:rPr lang="fr-FR" err="1">
                <a:latin typeface="Calibri"/>
                <a:cs typeface="Arial"/>
              </a:rPr>
              <a:t>تحقق</a:t>
            </a:r>
            <a:r>
              <a:rPr lang="fr-FR" dirty="0">
                <a:latin typeface="Calibri"/>
                <a:cs typeface="Arial"/>
              </a:rPr>
              <a:t> </a:t>
            </a:r>
            <a:r>
              <a:rPr lang="fr-FR" err="1">
                <a:latin typeface="Calibri"/>
                <a:cs typeface="Arial"/>
              </a:rPr>
              <a:t>طفـرة</a:t>
            </a:r>
            <a:r>
              <a:rPr lang="fr-FR" dirty="0">
                <a:latin typeface="Calibri"/>
                <a:cs typeface="Arial"/>
              </a:rPr>
              <a:t> </a:t>
            </a:r>
            <a:r>
              <a:rPr lang="fr-FR" err="1">
                <a:latin typeface="Calibri"/>
                <a:cs typeface="Arial"/>
              </a:rPr>
              <a:t>سريعة</a:t>
            </a:r>
            <a:r>
              <a:rPr lang="fr-FR" dirty="0">
                <a:latin typeface="Calibri"/>
                <a:cs typeface="Arial"/>
              </a:rPr>
              <a:t> </a:t>
            </a:r>
            <a:r>
              <a:rPr lang="fr-FR" err="1">
                <a:latin typeface="Calibri"/>
                <a:cs typeface="Arial"/>
              </a:rPr>
              <a:t>في</a:t>
            </a:r>
            <a:r>
              <a:rPr lang="fr-FR" dirty="0">
                <a:latin typeface="Calibri"/>
                <a:cs typeface="Arial"/>
              </a:rPr>
              <a:t> </a:t>
            </a:r>
            <a:r>
              <a:rPr lang="fr-FR" err="1">
                <a:latin typeface="Calibri"/>
                <a:cs typeface="Arial"/>
              </a:rPr>
              <a:t>المجالات</a:t>
            </a:r>
            <a:r>
              <a:rPr lang="fr-FR" dirty="0">
                <a:latin typeface="Calibri"/>
                <a:cs typeface="Arial"/>
              </a:rPr>
              <a:t> </a:t>
            </a:r>
            <a:r>
              <a:rPr lang="fr-FR" err="1">
                <a:latin typeface="Calibri"/>
                <a:cs typeface="Arial"/>
              </a:rPr>
              <a:t>الاقتصادية</a:t>
            </a:r>
            <a:r>
              <a:rPr lang="fr-FR" dirty="0">
                <a:latin typeface="Calibri"/>
                <a:cs typeface="Arial"/>
              </a:rPr>
              <a:t>، </a:t>
            </a:r>
            <a:r>
              <a:rPr lang="fr-FR" err="1">
                <a:latin typeface="Calibri"/>
                <a:cs typeface="Arial"/>
              </a:rPr>
              <a:t>وفي</a:t>
            </a:r>
            <a:r>
              <a:rPr lang="fr-FR" dirty="0">
                <a:latin typeface="Calibri"/>
                <a:cs typeface="Arial"/>
              </a:rPr>
              <a:t> </a:t>
            </a:r>
            <a:r>
              <a:rPr lang="fr-FR" err="1">
                <a:latin typeface="Calibri"/>
                <a:cs typeface="Arial"/>
              </a:rPr>
              <a:t>مقدمتها</a:t>
            </a:r>
            <a:r>
              <a:rPr lang="fr-FR" dirty="0">
                <a:latin typeface="Calibri"/>
                <a:cs typeface="Arial"/>
              </a:rPr>
              <a:t> </a:t>
            </a:r>
            <a:r>
              <a:rPr lang="fr-FR" err="1">
                <a:latin typeface="Calibri"/>
                <a:cs typeface="Arial"/>
              </a:rPr>
              <a:t>حركة</a:t>
            </a:r>
            <a:r>
              <a:rPr lang="fr-FR" dirty="0">
                <a:latin typeface="Calibri"/>
                <a:cs typeface="Arial"/>
              </a:rPr>
              <a:t> </a:t>
            </a:r>
            <a:r>
              <a:rPr lang="fr-FR" err="1">
                <a:latin typeface="Calibri"/>
                <a:cs typeface="Arial"/>
              </a:rPr>
              <a:t>ريادة</a:t>
            </a:r>
            <a:r>
              <a:rPr lang="fr-FR" dirty="0">
                <a:latin typeface="Calibri"/>
                <a:cs typeface="Arial"/>
              </a:rPr>
              <a:t> </a:t>
            </a:r>
            <a:r>
              <a:rPr lang="fr-FR" err="1">
                <a:latin typeface="Calibri"/>
                <a:cs typeface="Arial"/>
              </a:rPr>
              <a:t>الأعمال</a:t>
            </a:r>
            <a:r>
              <a:rPr lang="fr-FR" dirty="0">
                <a:latin typeface="Calibri"/>
                <a:cs typeface="Arial"/>
              </a:rPr>
              <a:t> </a:t>
            </a:r>
            <a:r>
              <a:rPr lang="fr-FR" err="1">
                <a:latin typeface="Calibri"/>
                <a:cs typeface="Arial"/>
              </a:rPr>
              <a:t>والشركات</a:t>
            </a:r>
            <a:r>
              <a:rPr lang="fr-FR" dirty="0">
                <a:latin typeface="Calibri"/>
                <a:cs typeface="Arial"/>
              </a:rPr>
              <a:t> </a:t>
            </a:r>
            <a:r>
              <a:rPr lang="fr-FR" err="1">
                <a:latin typeface="Calibri"/>
                <a:cs typeface="Arial"/>
              </a:rPr>
              <a:t>الناشئة</a:t>
            </a:r>
            <a:r>
              <a:rPr lang="fr-FR" dirty="0">
                <a:latin typeface="Calibri"/>
                <a:cs typeface="Arial"/>
              </a:rPr>
              <a:t>.</a:t>
            </a:r>
            <a:endParaRPr lang="en-US" dirty="0">
              <a:latin typeface="Calibri"/>
              <a:cs typeface="Arial"/>
            </a:endParaRPr>
          </a:p>
        </p:txBody>
      </p:sp>
      <p:sp>
        <p:nvSpPr>
          <p:cNvPr id="4" name="Slide Number Placeholder 3">
            <a:extLst>
              <a:ext uri="{FF2B5EF4-FFF2-40B4-BE49-F238E27FC236}">
                <a16:creationId xmlns:a16="http://schemas.microsoft.com/office/drawing/2014/main" xmlns="" id="{701A5D44-66B7-440E-B8AF-C1EE434FE296}"/>
              </a:ext>
            </a:extLst>
          </p:cNvPr>
          <p:cNvSpPr>
            <a:spLocks noGrp="1"/>
          </p:cNvSpPr>
          <p:nvPr>
            <p:ph type="sldNum" sz="quarter" idx="11"/>
          </p:nvPr>
        </p:nvSpPr>
        <p:spPr/>
        <p:txBody>
          <a:bodyPr/>
          <a:lstStyle/>
          <a:p>
            <a:fld id="{B67B645E-C5E5-4727-B977-D372A0AA71D9}" type="slidenum">
              <a:rPr lang="en-US" smtClean="0"/>
              <a:pPr/>
              <a:t>12</a:t>
            </a:fld>
            <a:endParaRPr lang="en-US"/>
          </a:p>
        </p:txBody>
      </p:sp>
      <p:pic>
        <p:nvPicPr>
          <p:cNvPr id="8" name="Image 9">
            <a:extLst>
              <a:ext uri="{FF2B5EF4-FFF2-40B4-BE49-F238E27FC236}">
                <a16:creationId xmlns:a16="http://schemas.microsoft.com/office/drawing/2014/main" xmlns="" id="{1E2E7C21-6B15-65FD-55E5-CCABDDE94026}"/>
              </a:ext>
            </a:extLst>
          </p:cNvPr>
          <p:cNvPicPr>
            <a:picLocks noGrp="1" noChangeAspect="1"/>
          </p:cNvPicPr>
          <p:nvPr>
            <p:ph type="pic" sz="quarter" idx="12"/>
          </p:nvPr>
        </p:nvPicPr>
        <p:blipFill rotWithShape="1">
          <a:blip r:embed="rId3"/>
          <a:srcRect l="23431" r="23431"/>
          <a:stretch/>
        </p:blipFill>
        <p:spPr>
          <a:xfrm>
            <a:off x="6096000" y="603746"/>
            <a:ext cx="5743797" cy="5650507"/>
          </a:xfrm>
          <a:prstGeom prst="ellipse">
            <a:avLst/>
          </a:prstGeom>
          <a:ln>
            <a:noFill/>
          </a:ln>
          <a:effectLst>
            <a:softEdge rad="112500"/>
          </a:effectLst>
        </p:spPr>
      </p:pic>
    </p:spTree>
    <p:extLst>
      <p:ext uri="{BB962C8B-B14F-4D97-AF65-F5344CB8AC3E}">
        <p14:creationId xmlns:p14="http://schemas.microsoft.com/office/powerpoint/2010/main" val="279198224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F5E3BD5-1051-4A50-9F18-DFC536C0E08E}"/>
              </a:ext>
            </a:extLst>
          </p:cNvPr>
          <p:cNvSpPr>
            <a:spLocks noGrp="1"/>
          </p:cNvSpPr>
          <p:nvPr>
            <p:ph type="ctrTitle"/>
          </p:nvPr>
        </p:nvSpPr>
        <p:spPr bwMode="gray"/>
        <p:txBody>
          <a:bodyPr/>
          <a:lstStyle/>
          <a:p>
            <a:r>
              <a:rPr lang="fr-FR" sz="6000"/>
              <a:t>conclusion </a:t>
            </a:r>
            <a:endParaRPr lang="en-US" sz="6000"/>
          </a:p>
        </p:txBody>
      </p:sp>
      <p:sp>
        <p:nvSpPr>
          <p:cNvPr id="6" name="Content Placeholder 5">
            <a:extLst>
              <a:ext uri="{FF2B5EF4-FFF2-40B4-BE49-F238E27FC236}">
                <a16:creationId xmlns:a16="http://schemas.microsoft.com/office/drawing/2014/main" xmlns="" id="{F9513B8E-BE7A-486A-9F5A-9FEE77C9ED27}"/>
              </a:ext>
            </a:extLst>
          </p:cNvPr>
          <p:cNvSpPr>
            <a:spLocks noGrp="1"/>
          </p:cNvSpPr>
          <p:nvPr>
            <p:ph idx="13"/>
          </p:nvPr>
        </p:nvSpPr>
        <p:spPr>
          <a:xfrm>
            <a:off x="179340" y="870036"/>
            <a:ext cx="4547850" cy="9340453"/>
          </a:xfrm>
        </p:spPr>
        <p:txBody>
          <a:bodyPr vert="horz" lIns="0" tIns="0" rIns="0" bIns="0" rtlCol="0" anchor="t">
            <a:noAutofit/>
          </a:bodyPr>
          <a:lstStyle/>
          <a:p>
            <a:pPr marL="0" indent="0">
              <a:buNone/>
            </a:pPr>
            <a:r>
              <a:rPr lang="fr-FR" sz="2000" b="1" u="sng" noProof="1">
                <a:solidFill>
                  <a:schemeClr val="tx2"/>
                </a:solidFill>
              </a:rPr>
              <a:t>L’entrepreneuriat</a:t>
            </a:r>
            <a:r>
              <a:rPr lang="fr-FR" sz="2000" b="1" noProof="1"/>
              <a:t> est avant tout un choix stratégique, plutôt une obligationc’est un projet de société dans la mesure de sa contribution au sondéveloppement économique et social Aujourd’hui, il apparaît nécessaire de promouvoir de manière pédagogique et coordonnée la culture ainsi que l’apprentissage entrepreneurial et ce en favorisant l’émergence denouvelles générations d’entrepreneurs animés par la passion d’entreprendreet motivés par une culture d’innovation et par un apprentissageentrepreneurial ainsi que le développement et la valorisation de la cultureentrepreneuriale et de toutes aptitudes de responsabilité et de créativité etpar le développement de toute ambition personnelle et collective.
 </a:t>
            </a:r>
            <a:endParaRPr lang="en-US" b="1" noProof="1"/>
          </a:p>
        </p:txBody>
      </p:sp>
      <p:sp>
        <p:nvSpPr>
          <p:cNvPr id="2" name="Slide Number Placeholder 1">
            <a:extLst>
              <a:ext uri="{FF2B5EF4-FFF2-40B4-BE49-F238E27FC236}">
                <a16:creationId xmlns:a16="http://schemas.microsoft.com/office/drawing/2014/main" xmlns="" id="{28DBCB88-247D-49E4-8FCA-2BC56F1AE0E0}"/>
              </a:ext>
            </a:extLst>
          </p:cNvPr>
          <p:cNvSpPr>
            <a:spLocks noGrp="1"/>
          </p:cNvSpPr>
          <p:nvPr>
            <p:ph type="sldNum" sz="quarter" idx="15"/>
          </p:nvPr>
        </p:nvSpPr>
        <p:spPr/>
        <p:txBody>
          <a:bodyPr/>
          <a:lstStyle/>
          <a:p>
            <a:fld id="{B67B645E-C5E5-4727-B977-D372A0AA71D9}" type="slidenum">
              <a:rPr lang="en-US" smtClean="0"/>
              <a:pPr/>
              <a:t>13</a:t>
            </a:fld>
            <a:endParaRPr lang="en-US"/>
          </a:p>
        </p:txBody>
      </p:sp>
      <p:pic>
        <p:nvPicPr>
          <p:cNvPr id="15" name="Image 15">
            <a:extLst>
              <a:ext uri="{FF2B5EF4-FFF2-40B4-BE49-F238E27FC236}">
                <a16:creationId xmlns:a16="http://schemas.microsoft.com/office/drawing/2014/main" xmlns="" id="{443BC8B0-FC3F-F27D-8A3C-4869462D9F2C}"/>
              </a:ext>
            </a:extLst>
          </p:cNvPr>
          <p:cNvPicPr>
            <a:picLocks noGrp="1" noChangeAspect="1"/>
          </p:cNvPicPr>
          <p:nvPr>
            <p:ph type="pic" sz="quarter" idx="10"/>
          </p:nvPr>
        </p:nvPicPr>
        <p:blipFill rotWithShape="1">
          <a:blip r:embed="rId3"/>
          <a:srcRect l="20532" r="20532"/>
          <a:stretch/>
        </p:blipFill>
        <p:spPr>
          <a:xfrm>
            <a:off x="4725598" y="179169"/>
            <a:ext cx="3475177" cy="3555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9024569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2DDABB1-5E6B-4365-AD9E-DDCE7E972742}"/>
              </a:ext>
            </a:extLst>
          </p:cNvPr>
          <p:cNvSpPr>
            <a:spLocks noGrp="1"/>
          </p:cNvSpPr>
          <p:nvPr>
            <p:ph type="title"/>
          </p:nvPr>
        </p:nvSpPr>
        <p:spPr bwMode="ltGray">
          <a:xfrm>
            <a:off x="6908619" y="1981238"/>
            <a:ext cx="4739286" cy="2241985"/>
          </a:xfrm>
        </p:spPr>
        <p:txBody>
          <a:bodyPr/>
          <a:lstStyle/>
          <a:p>
            <a:pPr algn="ctr">
              <a:lnSpc>
                <a:spcPct val="100000"/>
              </a:lnSpc>
            </a:pPr>
            <a:r>
              <a:rPr lang="en-US" i="1">
                <a:ea typeface="+mj-lt"/>
                <a:cs typeface="+mj-lt"/>
              </a:rPr>
              <a:t>Merci pour  </a:t>
            </a:r>
            <a:br>
              <a:rPr lang="en-US" i="1">
                <a:ea typeface="+mj-lt"/>
                <a:cs typeface="+mj-lt"/>
              </a:rPr>
            </a:br>
            <a:r>
              <a:rPr lang="en-US" i="1">
                <a:ea typeface="+mj-lt"/>
                <a:cs typeface="+mj-lt"/>
              </a:rPr>
              <a:t>l'écoutE</a:t>
            </a:r>
            <a:r>
              <a:rPr lang="en-US">
                <a:ea typeface="+mj-lt"/>
                <a:cs typeface="+mj-lt"/>
              </a:rPr>
              <a:t> </a:t>
            </a:r>
            <a:r>
              <a:rPr lang="en-US" b="0">
                <a:ea typeface="+mj-lt"/>
                <a:cs typeface="+mj-lt"/>
              </a:rPr>
              <a:t>           </a:t>
            </a:r>
            <a:endParaRPr lang="en-US" err="1"/>
          </a:p>
        </p:txBody>
      </p:sp>
      <p:sp>
        <p:nvSpPr>
          <p:cNvPr id="19" name="Slide Number Placeholder 18">
            <a:extLst>
              <a:ext uri="{FF2B5EF4-FFF2-40B4-BE49-F238E27FC236}">
                <a16:creationId xmlns:a16="http://schemas.microsoft.com/office/drawing/2014/main" xmlns="" id="{719DF40F-7D18-4AEB-B04C-9870555D297B}"/>
              </a:ext>
            </a:extLst>
          </p:cNvPr>
          <p:cNvSpPr>
            <a:spLocks noGrp="1"/>
          </p:cNvSpPr>
          <p:nvPr>
            <p:ph type="sldNum" sz="quarter" idx="11"/>
          </p:nvPr>
        </p:nvSpPr>
        <p:spPr/>
        <p:txBody>
          <a:bodyPr/>
          <a:lstStyle/>
          <a:p>
            <a:fld id="{B67B645E-C5E5-4727-B977-D372A0AA71D9}" type="slidenum">
              <a:rPr lang="en-US" smtClean="0"/>
              <a:pPr/>
              <a:t>14</a:t>
            </a:fld>
            <a:endParaRPr lang="en-US"/>
          </a:p>
        </p:txBody>
      </p:sp>
    </p:spTree>
    <p:extLst>
      <p:ext uri="{BB962C8B-B14F-4D97-AF65-F5344CB8AC3E}">
        <p14:creationId xmlns:p14="http://schemas.microsoft.com/office/powerpoint/2010/main" val="3113318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0E8F8-CBC6-4A56-A60B-FDBF1E1F1214}"/>
              </a:ext>
            </a:extLst>
          </p:cNvPr>
          <p:cNvSpPr>
            <a:spLocks noGrp="1"/>
          </p:cNvSpPr>
          <p:nvPr>
            <p:ph type="ctrTitle"/>
          </p:nvPr>
        </p:nvSpPr>
        <p:spPr bwMode="gray">
          <a:xfrm>
            <a:off x="199330" y="-528424"/>
            <a:ext cx="4099187" cy="2078700"/>
          </a:xfrm>
        </p:spPr>
        <p:txBody>
          <a:bodyPr/>
          <a:lstStyle/>
          <a:p>
            <a:r>
              <a:rPr lang="en-US" i="1" u="sng">
                <a:solidFill>
                  <a:srgbClr val="FFC000"/>
                </a:solidFill>
              </a:rPr>
              <a:t>INTRODUCTION</a:t>
            </a:r>
            <a:br>
              <a:rPr lang="en-US" i="1" u="sng">
                <a:solidFill>
                  <a:srgbClr val="FFC000"/>
                </a:solidFill>
              </a:rPr>
            </a:br>
            <a:endParaRPr lang="en-US">
              <a:solidFill>
                <a:srgbClr val="FFC000"/>
              </a:solidFill>
            </a:endParaRPr>
          </a:p>
        </p:txBody>
      </p:sp>
      <p:sp>
        <p:nvSpPr>
          <p:cNvPr id="6" name="Title 1">
            <a:extLst>
              <a:ext uri="{FF2B5EF4-FFF2-40B4-BE49-F238E27FC236}">
                <a16:creationId xmlns:a16="http://schemas.microsoft.com/office/drawing/2014/main" xmlns="" id="{FD0B5EB2-8AF4-19D6-A83D-460BB1604BF1}"/>
              </a:ext>
            </a:extLst>
          </p:cNvPr>
          <p:cNvSpPr txBox="1">
            <a:spLocks/>
          </p:cNvSpPr>
          <p:nvPr/>
        </p:nvSpPr>
        <p:spPr bwMode="gray">
          <a:xfrm>
            <a:off x="199331" y="1223903"/>
            <a:ext cx="4702870" cy="4211697"/>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4400" b="1" kern="1200" cap="all" spc="-150" baseline="0">
                <a:solidFill>
                  <a:schemeClr val="bg1"/>
                </a:solidFill>
                <a:latin typeface="+mj-lt"/>
                <a:ea typeface="+mj-ea"/>
                <a:cs typeface="+mj-cs"/>
              </a:defRPr>
            </a:lvl1pPr>
          </a:lstStyle>
          <a:p>
            <a:pPr algn="ctr"/>
            <a:r>
              <a:rPr lang="en-US" sz="2000" b="0" err="1">
                <a:latin typeface="Selawik Semibold" panose="02000000000000000000" pitchFamily="2" charset="0"/>
                <a:ea typeface="Selawik Semibold" panose="02000000000000000000" pitchFamily="2" charset="0"/>
                <a:cs typeface="Calibri"/>
              </a:rPr>
              <a:t>L'entrepreneuriat</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est</a:t>
            </a:r>
            <a:r>
              <a:rPr lang="en-US" sz="2000" b="0">
                <a:latin typeface="Selawik Semibold" panose="02000000000000000000" pitchFamily="2" charset="0"/>
                <a:ea typeface="Selawik Semibold" panose="02000000000000000000" pitchFamily="2" charset="0"/>
                <a:cs typeface="Calibri"/>
              </a:rPr>
              <a:t> un </a:t>
            </a:r>
            <a:r>
              <a:rPr lang="en-US" sz="2000" b="0" err="1">
                <a:latin typeface="Selawik Semibold" panose="02000000000000000000" pitchFamily="2" charset="0"/>
                <a:ea typeface="Selawik Semibold" panose="02000000000000000000" pitchFamily="2" charset="0"/>
                <a:cs typeface="Calibri"/>
              </a:rPr>
              <a:t>moteur</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majeur</a:t>
            </a:r>
            <a:r>
              <a:rPr lang="en-US" sz="2000" b="0">
                <a:latin typeface="Selawik Semibold" panose="02000000000000000000" pitchFamily="2" charset="0"/>
                <a:ea typeface="Selawik Semibold" panose="02000000000000000000" pitchFamily="2" charset="0"/>
                <a:cs typeface="Calibri"/>
              </a:rPr>
              <a:t> du </a:t>
            </a:r>
            <a:r>
              <a:rPr lang="en-US" sz="2000" b="0" err="1">
                <a:latin typeface="Selawik Semibold" panose="02000000000000000000" pitchFamily="2" charset="0"/>
                <a:ea typeface="Selawik Semibold" panose="02000000000000000000" pitchFamily="2" charset="0"/>
                <a:cs typeface="Calibri"/>
              </a:rPr>
              <a:t>développement</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économique</a:t>
            </a:r>
            <a:r>
              <a:rPr lang="en-US" sz="2000" b="0">
                <a:latin typeface="Selawik Semibold" panose="02000000000000000000" pitchFamily="2" charset="0"/>
                <a:ea typeface="Selawik Semibold" panose="02000000000000000000" pitchFamily="2" charset="0"/>
                <a:cs typeface="Calibri"/>
              </a:rPr>
              <a:t> et social. </a:t>
            </a:r>
            <a:r>
              <a:rPr lang="en-US" sz="2000" b="0" err="1">
                <a:latin typeface="Selawik Semibold" panose="02000000000000000000" pitchFamily="2" charset="0"/>
                <a:ea typeface="Selawik Semibold" panose="02000000000000000000" pitchFamily="2" charset="0"/>
                <a:cs typeface="Calibri"/>
              </a:rPr>
              <a:t>C'est</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pourquoi</a:t>
            </a:r>
            <a:r>
              <a:rPr lang="en-US" sz="2000" b="0">
                <a:latin typeface="Selawik Semibold" panose="02000000000000000000" pitchFamily="2" charset="0"/>
                <a:ea typeface="Selawik Semibold" panose="02000000000000000000" pitchFamily="2" charset="0"/>
                <a:cs typeface="Calibri"/>
              </a:rPr>
              <a:t> il </a:t>
            </a:r>
            <a:r>
              <a:rPr lang="en-US" sz="2000" b="0" err="1">
                <a:latin typeface="Selawik Semibold" panose="02000000000000000000" pitchFamily="2" charset="0"/>
                <a:ea typeface="Selawik Semibold" panose="02000000000000000000" pitchFamily="2" charset="0"/>
                <a:cs typeface="Calibri"/>
              </a:rPr>
              <a:t>est</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essentiel</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d'y</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sensibiliser</a:t>
            </a:r>
            <a:r>
              <a:rPr lang="en-US" sz="2000" b="0">
                <a:latin typeface="Selawik Semibold" panose="02000000000000000000" pitchFamily="2" charset="0"/>
                <a:ea typeface="Selawik Semibold" panose="02000000000000000000" pitchFamily="2" charset="0"/>
                <a:cs typeface="Calibri"/>
              </a:rPr>
              <a:t> les </a:t>
            </a:r>
            <a:r>
              <a:rPr lang="en-US" sz="2000" b="0" err="1">
                <a:latin typeface="Selawik Semibold" panose="02000000000000000000" pitchFamily="2" charset="0"/>
                <a:ea typeface="Selawik Semibold" panose="02000000000000000000" pitchFamily="2" charset="0"/>
                <a:cs typeface="Calibri"/>
              </a:rPr>
              <a:t>jeunes</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afin</a:t>
            </a:r>
            <a:r>
              <a:rPr lang="en-US" sz="2000" b="0">
                <a:latin typeface="Selawik Semibold" panose="02000000000000000000" pitchFamily="2" charset="0"/>
                <a:ea typeface="Selawik Semibold" panose="02000000000000000000" pitchFamily="2" charset="0"/>
                <a:cs typeface="Calibri"/>
              </a:rPr>
              <a:t> de les </a:t>
            </a:r>
            <a:r>
              <a:rPr lang="en-US" sz="2000" b="0" err="1">
                <a:latin typeface="Selawik Semibold" panose="02000000000000000000" pitchFamily="2" charset="0"/>
                <a:ea typeface="Selawik Semibold" panose="02000000000000000000" pitchFamily="2" charset="0"/>
                <a:cs typeface="Calibri"/>
              </a:rPr>
              <a:t>amener</a:t>
            </a:r>
            <a:r>
              <a:rPr lang="en-US" sz="2000" b="0">
                <a:latin typeface="Selawik Semibold" panose="02000000000000000000" pitchFamily="2" charset="0"/>
                <a:ea typeface="Selawik Semibold" panose="02000000000000000000" pitchFamily="2" charset="0"/>
                <a:cs typeface="Calibri"/>
              </a:rPr>
              <a:t> à </a:t>
            </a:r>
            <a:r>
              <a:rPr lang="en-US" sz="2000" b="0" err="1">
                <a:latin typeface="Selawik Semibold" panose="02000000000000000000" pitchFamily="2" charset="0"/>
                <a:ea typeface="Selawik Semibold" panose="02000000000000000000" pitchFamily="2" charset="0"/>
                <a:cs typeface="Calibri"/>
              </a:rPr>
              <a:t>envisager</a:t>
            </a:r>
            <a:r>
              <a:rPr lang="en-US" sz="2000" b="0">
                <a:latin typeface="Selawik Semibold" panose="02000000000000000000" pitchFamily="2" charset="0"/>
                <a:ea typeface="Selawik Semibold" panose="02000000000000000000" pitchFamily="2" charset="0"/>
                <a:cs typeface="Calibri"/>
              </a:rPr>
              <a:t> de lancer </a:t>
            </a:r>
            <a:r>
              <a:rPr lang="en-US" sz="2000" b="0" err="1">
                <a:latin typeface="Selawik Semibold" panose="02000000000000000000" pitchFamily="2" charset="0"/>
                <a:ea typeface="Selawik Semibold" panose="02000000000000000000" pitchFamily="2" charset="0"/>
                <a:cs typeface="Calibri"/>
              </a:rPr>
              <a:t>une</a:t>
            </a:r>
            <a:r>
              <a:rPr lang="en-US" sz="2000" b="0">
                <a:latin typeface="Selawik Semibold" panose="02000000000000000000" pitchFamily="2" charset="0"/>
                <a:ea typeface="Selawik Semibold" panose="02000000000000000000" pitchFamily="2" charset="0"/>
                <a:cs typeface="Calibri"/>
              </a:rPr>
              <a:t> </a:t>
            </a:r>
            <a:r>
              <a:rPr lang="en-US" sz="2000" b="0" err="1">
                <a:latin typeface="Selawik Semibold" panose="02000000000000000000" pitchFamily="2" charset="0"/>
                <a:ea typeface="Selawik Semibold" panose="02000000000000000000" pitchFamily="2" charset="0"/>
                <a:cs typeface="Calibri"/>
              </a:rPr>
              <a:t>activité</a:t>
            </a:r>
            <a:r>
              <a:rPr lang="en-US" sz="2000" b="0">
                <a:latin typeface="Selawik Semibold" panose="02000000000000000000" pitchFamily="2" charset="0"/>
                <a:ea typeface="Selawik Semibold" panose="02000000000000000000" pitchFamily="2" charset="0"/>
                <a:cs typeface="Calibri"/>
              </a:rPr>
              <a:t> nouvelle </a:t>
            </a:r>
            <a:r>
              <a:rPr lang="en-US" sz="2000" b="0" err="1">
                <a:latin typeface="Selawik Semibold" panose="02000000000000000000" pitchFamily="2" charset="0"/>
                <a:ea typeface="Selawik Semibold" panose="02000000000000000000" pitchFamily="2" charset="0"/>
                <a:cs typeface="Calibri"/>
              </a:rPr>
              <a:t>créatrice</a:t>
            </a:r>
            <a:r>
              <a:rPr lang="en-US" sz="2000" b="0">
                <a:latin typeface="Selawik Semibold" panose="02000000000000000000" pitchFamily="2" charset="0"/>
                <a:ea typeface="Selawik Semibold" panose="02000000000000000000" pitchFamily="2" charset="0"/>
                <a:cs typeface="Calibri"/>
              </a:rPr>
              <a:t> de </a:t>
            </a:r>
            <a:r>
              <a:rPr lang="en-US" sz="2000" b="0" err="1">
                <a:latin typeface="Selawik Semibold" panose="02000000000000000000" pitchFamily="2" charset="0"/>
                <a:ea typeface="Selawik Semibold" panose="02000000000000000000" pitchFamily="2" charset="0"/>
                <a:cs typeface="Calibri"/>
              </a:rPr>
              <a:t>valeur</a:t>
            </a:r>
            <a:endParaRPr lang="en-US" sz="2000" b="0">
              <a:latin typeface="Selawik Semibold" panose="02000000000000000000" pitchFamily="2" charset="0"/>
              <a:ea typeface="Selawik Semibold" panose="02000000000000000000" pitchFamily="2" charset="0"/>
              <a:cs typeface="Calibri"/>
            </a:endParaRPr>
          </a:p>
        </p:txBody>
      </p:sp>
      <p:pic>
        <p:nvPicPr>
          <p:cNvPr id="3" name="Image 7">
            <a:extLst>
              <a:ext uri="{FF2B5EF4-FFF2-40B4-BE49-F238E27FC236}">
                <a16:creationId xmlns:a16="http://schemas.microsoft.com/office/drawing/2014/main" xmlns="" id="{2F70E266-47DB-86AD-AB03-54B78CD4388D}"/>
              </a:ext>
            </a:extLst>
          </p:cNvPr>
          <p:cNvPicPr>
            <a:picLocks noChangeAspect="1"/>
          </p:cNvPicPr>
          <p:nvPr/>
        </p:nvPicPr>
        <p:blipFill>
          <a:blip r:embed="rId3"/>
          <a:stretch>
            <a:fillRect/>
          </a:stretch>
        </p:blipFill>
        <p:spPr>
          <a:xfrm>
            <a:off x="6461969" y="3041498"/>
            <a:ext cx="4721695" cy="2900054"/>
          </a:xfrm>
          <a:prstGeom prst="roundRect">
            <a:avLst/>
          </a:prstGeom>
          <a:ln w="88900" cap="sq">
            <a:solidFill>
              <a:srgbClr val="FFFFFF"/>
            </a:solidFill>
            <a:miter lim="800000"/>
          </a:ln>
          <a:effectLst>
            <a:outerShdw blurRad="50800" dist="38100" dir="5400000" algn="t" rotWithShape="0">
              <a:prstClr val="black">
                <a:alpha val="40000"/>
              </a:prstClr>
            </a:outerShdw>
            <a:reflection blurRad="6350" stA="52000" endA="300" endPos="35000" dir="5400000" sy="-100000" algn="bl" rotWithShape="0"/>
          </a:effectLst>
        </p:spPr>
      </p:pic>
      <p:pic>
        <p:nvPicPr>
          <p:cNvPr id="8" name="Image 9">
            <a:extLst>
              <a:ext uri="{FF2B5EF4-FFF2-40B4-BE49-F238E27FC236}">
                <a16:creationId xmlns:a16="http://schemas.microsoft.com/office/drawing/2014/main" xmlns="" id="{794EAEF1-DC6B-BCB7-91B2-AB4F0B12D96D}"/>
              </a:ext>
            </a:extLst>
          </p:cNvPr>
          <p:cNvPicPr>
            <a:picLocks noChangeAspect="1"/>
          </p:cNvPicPr>
          <p:nvPr/>
        </p:nvPicPr>
        <p:blipFill rotWithShape="1">
          <a:blip r:embed="rId4"/>
          <a:srcRect l="5560" r="10594" b="10363"/>
          <a:stretch/>
        </p:blipFill>
        <p:spPr>
          <a:xfrm>
            <a:off x="10047897" y="397910"/>
            <a:ext cx="1389967" cy="14054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93394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663105-4B92-4F24-9DF6-58BB116E29FA}"/>
              </a:ext>
            </a:extLst>
          </p:cNvPr>
          <p:cNvSpPr>
            <a:spLocks noGrp="1"/>
          </p:cNvSpPr>
          <p:nvPr>
            <p:ph type="ctrTitle"/>
          </p:nvPr>
        </p:nvSpPr>
        <p:spPr bwMode="gray">
          <a:xfrm>
            <a:off x="6671501" y="2263028"/>
            <a:ext cx="4170295" cy="867850"/>
          </a:xfrm>
        </p:spPr>
        <p:txBody>
          <a:bodyPr/>
          <a:lstStyle/>
          <a:p>
            <a:r>
              <a:rPr lang="en-US" b="0" u="sng">
                <a:solidFill>
                  <a:srgbClr val="FFC000"/>
                </a:solidFill>
                <a:ea typeface="+mj-lt"/>
                <a:cs typeface="+mj-lt"/>
              </a:rPr>
              <a:t>Definition</a:t>
            </a:r>
          </a:p>
        </p:txBody>
      </p:sp>
      <p:sp>
        <p:nvSpPr>
          <p:cNvPr id="4" name="Subtitle 3">
            <a:extLst>
              <a:ext uri="{FF2B5EF4-FFF2-40B4-BE49-F238E27FC236}">
                <a16:creationId xmlns:a16="http://schemas.microsoft.com/office/drawing/2014/main" xmlns="" id="{8E41F722-BA6E-4DCA-864E-876ECDFB5336}"/>
              </a:ext>
            </a:extLst>
          </p:cNvPr>
          <p:cNvSpPr>
            <a:spLocks noGrp="1"/>
          </p:cNvSpPr>
          <p:nvPr>
            <p:ph type="subTitle" idx="1"/>
          </p:nvPr>
        </p:nvSpPr>
        <p:spPr bwMode="gray">
          <a:xfrm>
            <a:off x="7303976" y="3429000"/>
            <a:ext cx="4712972" cy="1005996"/>
          </a:xfrm>
        </p:spPr>
        <p:txBody>
          <a:bodyPr vert="horz" lIns="0" tIns="0" rIns="0" bIns="0" rtlCol="0" anchor="t">
            <a:noAutofit/>
          </a:bodyPr>
          <a:lstStyle/>
          <a:p>
            <a:pPr algn="ctr"/>
            <a:r>
              <a:rPr lang="en-US" noProof="1">
                <a:ea typeface="+mn-lt"/>
                <a:cs typeface="+mn-lt"/>
              </a:rPr>
              <a:t>Et bien lorsqu’on parle d’entrepreneuriat, on fait référence au fait de démarrer une activité dont on est soi-même l’initiateur. Plus concrètement, on peut dire qu’entreprendre désigne le fait de créer et de développer une entreprise et de donner vie à un projet.</a:t>
            </a:r>
            <a:endParaRPr lang="en-US">
              <a:cs typeface="Calibri"/>
            </a:endParaRPr>
          </a:p>
        </p:txBody>
      </p:sp>
      <p:sp>
        <p:nvSpPr>
          <p:cNvPr id="6" name="Content Placeholder 5">
            <a:extLst>
              <a:ext uri="{FF2B5EF4-FFF2-40B4-BE49-F238E27FC236}">
                <a16:creationId xmlns:a16="http://schemas.microsoft.com/office/drawing/2014/main" xmlns="" id="{03161DAB-3A3E-48FC-9143-482C63BB1C02}"/>
              </a:ext>
            </a:extLst>
          </p:cNvPr>
          <p:cNvSpPr>
            <a:spLocks noGrp="1"/>
          </p:cNvSpPr>
          <p:nvPr>
            <p:ph idx="13"/>
          </p:nvPr>
        </p:nvSpPr>
        <p:spPr/>
        <p:txBody>
          <a:bodyPr/>
          <a:lstStyle/>
          <a:p>
            <a:r>
              <a:rPr lang="en-US"/>
              <a:t>Lorem ipsum </a:t>
            </a:r>
            <a:r>
              <a:rPr lang="en-US" noProof="1"/>
              <a:t>dolor sit amet, consectetur adipiscing elit. </a:t>
            </a:r>
          </a:p>
          <a:p>
            <a:pPr lvl="1"/>
            <a:r>
              <a:rPr lang="en-US" noProof="1"/>
              <a:t>Ut fermentum a magna ut eleifend. Integer convallis suscipit ante eu varius. </a:t>
            </a:r>
          </a:p>
          <a:p>
            <a:pPr lvl="1"/>
            <a:r>
              <a:rPr lang="en-US" noProof="1"/>
              <a:t>Morbi a purus dolor. Suspendisse sit amet ipsum finibus justo viverra blandit. </a:t>
            </a:r>
          </a:p>
          <a:p>
            <a:pPr lvl="1"/>
            <a:r>
              <a:rPr lang="en-US" noProof="1"/>
              <a:t>Ut congue quis tortor eget sodales. </a:t>
            </a:r>
          </a:p>
        </p:txBody>
      </p:sp>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3</a:t>
            </a:fld>
            <a:endParaRPr lang="en-US"/>
          </a:p>
        </p:txBody>
      </p:sp>
      <p:pic>
        <p:nvPicPr>
          <p:cNvPr id="2" name="Image 4">
            <a:extLst>
              <a:ext uri="{FF2B5EF4-FFF2-40B4-BE49-F238E27FC236}">
                <a16:creationId xmlns:a16="http://schemas.microsoft.com/office/drawing/2014/main" xmlns="" id="{92298FFB-C45E-4AB4-3B33-D2B9E8C682EC}"/>
              </a:ext>
            </a:extLst>
          </p:cNvPr>
          <p:cNvPicPr>
            <a:picLocks noChangeAspect="1"/>
          </p:cNvPicPr>
          <p:nvPr/>
        </p:nvPicPr>
        <p:blipFill>
          <a:blip r:embed="rId3"/>
          <a:stretch>
            <a:fillRect/>
          </a:stretch>
        </p:blipFill>
        <p:spPr>
          <a:xfrm>
            <a:off x="569253" y="674611"/>
            <a:ext cx="4170295" cy="2238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22728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7C2AC9A-0FD0-4DA8-99B4-C440A1D15DA4}"/>
              </a:ext>
            </a:extLst>
          </p:cNvPr>
          <p:cNvSpPr>
            <a:spLocks noGrp="1"/>
          </p:cNvSpPr>
          <p:nvPr>
            <p:ph type="ctrTitle"/>
          </p:nvPr>
        </p:nvSpPr>
        <p:spPr bwMode="gray">
          <a:xfrm>
            <a:off x="5960157" y="3559233"/>
            <a:ext cx="7104562" cy="367433"/>
          </a:xfrm>
        </p:spPr>
        <p:txBody>
          <a:bodyPr/>
          <a:lstStyle/>
          <a:p>
            <a:pPr algn="ctr"/>
            <a:r>
              <a:rPr lang="en-US"/>
              <a:t>LES FORMES DE L'ENTREPRE</a:t>
            </a:r>
            <a:r>
              <a:rPr lang="fr-FR"/>
              <a:t>NE</a:t>
            </a:r>
            <a:r>
              <a:rPr lang="en-US"/>
              <a:t>URIAT</a:t>
            </a:r>
          </a:p>
        </p:txBody>
      </p:sp>
      <p:pic>
        <p:nvPicPr>
          <p:cNvPr id="31" name="Picture Placeholder 30" descr="Coins">
            <a:extLst>
              <a:ext uri="{FF2B5EF4-FFF2-40B4-BE49-F238E27FC236}">
                <a16:creationId xmlns:a16="http://schemas.microsoft.com/office/drawing/2014/main" xmlns="" id="{A1AA205C-54CC-4A28-9B43-520D5A97DD74}"/>
              </a:ext>
            </a:extLst>
          </p:cNvPr>
          <p:cNvPicPr>
            <a:picLocks noGrp="1" noChangeAspect="1"/>
          </p:cNvPicPr>
          <p:nvPr>
            <p:ph type="pic" sz="quarter" idx="48"/>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5193111" y="2937517"/>
            <a:ext cx="621792" cy="621792"/>
          </a:xfrm>
        </p:spPr>
      </p:pic>
      <p:sp>
        <p:nvSpPr>
          <p:cNvPr id="88" name="Slide Number Placeholder 87">
            <a:extLst>
              <a:ext uri="{FF2B5EF4-FFF2-40B4-BE49-F238E27FC236}">
                <a16:creationId xmlns:a16="http://schemas.microsoft.com/office/drawing/2014/main" xmlns="" id="{FAFF03E5-FC39-4375-8BD9-53A0FD781CB7}"/>
              </a:ext>
            </a:extLst>
          </p:cNvPr>
          <p:cNvSpPr>
            <a:spLocks noGrp="1"/>
          </p:cNvSpPr>
          <p:nvPr>
            <p:ph type="sldNum" sz="quarter" idx="50"/>
          </p:nvPr>
        </p:nvSpPr>
        <p:spPr/>
        <p:txBody>
          <a:bodyPr/>
          <a:lstStyle/>
          <a:p>
            <a:pPr algn="ctr"/>
            <a:fld id="{B67B645E-C5E5-4727-B977-D372A0AA71D9}" type="slidenum">
              <a:rPr lang="en-US" smtClean="0"/>
              <a:pPr algn="ctr"/>
              <a:t>4</a:t>
            </a:fld>
            <a:endParaRPr lang="en-US"/>
          </a:p>
        </p:txBody>
      </p:sp>
      <p:sp>
        <p:nvSpPr>
          <p:cNvPr id="16" name="Text Placeholder 15">
            <a:extLst>
              <a:ext uri="{FF2B5EF4-FFF2-40B4-BE49-F238E27FC236}">
                <a16:creationId xmlns:a16="http://schemas.microsoft.com/office/drawing/2014/main" xmlns="" id="{EEEAEDA8-E506-DA0B-4924-7C60EE7D7017}"/>
              </a:ext>
            </a:extLst>
          </p:cNvPr>
          <p:cNvSpPr>
            <a:spLocks noGrp="1"/>
          </p:cNvSpPr>
          <p:nvPr>
            <p:ph type="body" sz="quarter" idx="18"/>
          </p:nvPr>
        </p:nvSpPr>
        <p:spPr>
          <a:xfrm>
            <a:off x="432813" y="4724819"/>
            <a:ext cx="5964536" cy="1356895"/>
          </a:xfrm>
        </p:spPr>
        <p:txBody>
          <a:bodyPr vert="horz" lIns="0" tIns="0" rIns="0" bIns="0" rtlCol="0" anchor="t">
            <a:noAutofit/>
          </a:bodyPr>
          <a:lstStyle/>
          <a:p>
            <a:pPr algn="l"/>
            <a:r>
              <a:rPr lang="fr-FR" sz="2000" b="1">
                <a:cs typeface="Calibri"/>
              </a:rPr>
              <a:t> est la création d’une entreprise par un ou plusieurs salariés issus d’une organisation parente et s’appuyant de manière formelle ou informelle sur des actifs tangibles ou intangibles issus de cette organisation.</a:t>
            </a:r>
            <a:endParaRPr lang="en-US" sz="2000" b="1">
              <a:cs typeface="Calibri"/>
            </a:endParaRPr>
          </a:p>
        </p:txBody>
      </p:sp>
      <p:sp>
        <p:nvSpPr>
          <p:cNvPr id="24" name="Subtitle 23">
            <a:extLst>
              <a:ext uri="{FF2B5EF4-FFF2-40B4-BE49-F238E27FC236}">
                <a16:creationId xmlns:a16="http://schemas.microsoft.com/office/drawing/2014/main" xmlns="" id="{2D1E6C72-D35A-B22D-793C-38A7C3A425D4}"/>
              </a:ext>
            </a:extLst>
          </p:cNvPr>
          <p:cNvSpPr>
            <a:spLocks noGrp="1"/>
          </p:cNvSpPr>
          <p:nvPr>
            <p:ph type="subTitle" idx="1"/>
          </p:nvPr>
        </p:nvSpPr>
        <p:spPr>
          <a:xfrm>
            <a:off x="432813" y="125577"/>
            <a:ext cx="5660176" cy="1586025"/>
          </a:xfrm>
        </p:spPr>
        <p:txBody>
          <a:bodyPr vert="horz" lIns="0" tIns="0" rIns="0" bIns="0" rtlCol="0" anchor="t">
            <a:noAutofit/>
          </a:bodyPr>
          <a:lstStyle/>
          <a:p>
            <a:pPr algn="l"/>
            <a:r>
              <a:rPr lang="en-US" b="1" i="1" u="sng" err="1">
                <a:solidFill>
                  <a:schemeClr val="accent6"/>
                </a:solidFill>
                <a:ea typeface="+mn-lt"/>
                <a:cs typeface="+mn-lt"/>
              </a:rPr>
              <a:t>L’intrapreneuriat</a:t>
            </a:r>
            <a:r>
              <a:rPr lang="en-US" b="1" i="1">
                <a:solidFill>
                  <a:schemeClr val="tx1"/>
                </a:solidFill>
                <a:ea typeface="+mn-lt"/>
                <a:cs typeface="+mn-lt"/>
              </a:rPr>
              <a:t> </a:t>
            </a:r>
            <a:r>
              <a:rPr lang="en-US" sz="2000" b="1" i="1">
                <a:solidFill>
                  <a:schemeClr val="tx1"/>
                </a:solidFill>
                <a:ea typeface="+mn-lt"/>
                <a:cs typeface="+mn-lt"/>
              </a:rPr>
              <a:t>: </a:t>
            </a:r>
            <a:r>
              <a:rPr lang="en-US" sz="2000" b="1" err="1">
                <a:solidFill>
                  <a:schemeClr val="tx1"/>
                </a:solidFill>
                <a:ea typeface="+mn-lt"/>
                <a:cs typeface="+mn-lt"/>
              </a:rPr>
              <a:t>est</a:t>
            </a:r>
            <a:r>
              <a:rPr lang="en-US" sz="2000" b="1">
                <a:solidFill>
                  <a:schemeClr val="tx1"/>
                </a:solidFill>
                <a:ea typeface="+mn-lt"/>
                <a:cs typeface="+mn-lt"/>
              </a:rPr>
              <a:t> un ensemble de </a:t>
            </a:r>
            <a:r>
              <a:rPr lang="en-US" sz="2000" b="1" err="1">
                <a:solidFill>
                  <a:schemeClr val="tx1"/>
                </a:solidFill>
                <a:ea typeface="+mn-lt"/>
                <a:cs typeface="+mn-lt"/>
              </a:rPr>
              <a:t>méthodes</a:t>
            </a:r>
            <a:r>
              <a:rPr lang="en-US" sz="2000" b="1">
                <a:solidFill>
                  <a:schemeClr val="tx1"/>
                </a:solidFill>
                <a:ea typeface="+mn-lt"/>
                <a:cs typeface="+mn-lt"/>
              </a:rPr>
              <a:t> et de </a:t>
            </a:r>
            <a:r>
              <a:rPr lang="en-US" sz="2000" b="1" err="1">
                <a:solidFill>
                  <a:schemeClr val="tx1"/>
                </a:solidFill>
                <a:ea typeface="+mn-lt"/>
                <a:cs typeface="+mn-lt"/>
              </a:rPr>
              <a:t>processus</a:t>
            </a:r>
            <a:r>
              <a:rPr lang="en-US" sz="2000" b="1">
                <a:solidFill>
                  <a:schemeClr val="tx1"/>
                </a:solidFill>
                <a:ea typeface="+mn-lt"/>
                <a:cs typeface="+mn-lt"/>
              </a:rPr>
              <a:t> par </a:t>
            </a:r>
            <a:r>
              <a:rPr lang="en-US" sz="2000" b="1" err="1">
                <a:solidFill>
                  <a:schemeClr val="tx1"/>
                </a:solidFill>
                <a:ea typeface="+mn-lt"/>
                <a:cs typeface="+mn-lt"/>
              </a:rPr>
              <a:t>lesquels</a:t>
            </a:r>
            <a:r>
              <a:rPr lang="en-US" sz="2000" b="1">
                <a:solidFill>
                  <a:schemeClr val="tx1"/>
                </a:solidFill>
                <a:ea typeface="+mn-lt"/>
                <a:cs typeface="+mn-lt"/>
              </a:rPr>
              <a:t> </a:t>
            </a:r>
            <a:r>
              <a:rPr lang="en-US" sz="2000" b="1" err="1">
                <a:solidFill>
                  <a:schemeClr val="tx1"/>
                </a:solidFill>
                <a:ea typeface="+mn-lt"/>
                <a:cs typeface="+mn-lt"/>
              </a:rPr>
              <a:t>une</a:t>
            </a:r>
            <a:r>
              <a:rPr lang="en-US" sz="2000" b="1">
                <a:solidFill>
                  <a:schemeClr val="tx1"/>
                </a:solidFill>
                <a:ea typeface="+mn-lt"/>
                <a:cs typeface="+mn-lt"/>
              </a:rPr>
              <a:t> </a:t>
            </a:r>
            <a:r>
              <a:rPr lang="en-US" sz="2000" b="1" err="1">
                <a:solidFill>
                  <a:schemeClr val="tx1"/>
                </a:solidFill>
                <a:ea typeface="+mn-lt"/>
                <a:cs typeface="+mn-lt"/>
              </a:rPr>
              <a:t>personne</a:t>
            </a:r>
            <a:r>
              <a:rPr lang="en-US" sz="2000" b="1">
                <a:solidFill>
                  <a:schemeClr val="tx1"/>
                </a:solidFill>
                <a:ea typeface="+mn-lt"/>
                <a:cs typeface="+mn-lt"/>
              </a:rPr>
              <a:t> </a:t>
            </a:r>
            <a:r>
              <a:rPr lang="en-US" sz="2000" b="1" err="1">
                <a:solidFill>
                  <a:schemeClr val="tx1"/>
                </a:solidFill>
                <a:ea typeface="+mn-lt"/>
                <a:cs typeface="+mn-lt"/>
              </a:rPr>
              <a:t>vient</a:t>
            </a:r>
            <a:r>
              <a:rPr lang="en-US" sz="2000" b="1">
                <a:solidFill>
                  <a:schemeClr val="tx1"/>
                </a:solidFill>
                <a:ea typeface="+mn-lt"/>
                <a:cs typeface="+mn-lt"/>
              </a:rPr>
              <a:t> à </a:t>
            </a:r>
            <a:r>
              <a:rPr lang="en-US" sz="2000" b="1" err="1">
                <a:solidFill>
                  <a:schemeClr val="tx1"/>
                </a:solidFill>
                <a:ea typeface="+mn-lt"/>
                <a:cs typeface="+mn-lt"/>
              </a:rPr>
              <a:t>entreprendre</a:t>
            </a:r>
            <a:r>
              <a:rPr lang="en-US" sz="2000" b="1">
                <a:solidFill>
                  <a:schemeClr val="tx1"/>
                </a:solidFill>
                <a:ea typeface="+mn-lt"/>
                <a:cs typeface="+mn-lt"/>
              </a:rPr>
              <a:t> au sein </a:t>
            </a:r>
            <a:r>
              <a:rPr lang="en-US" sz="2000" b="1" err="1">
                <a:solidFill>
                  <a:schemeClr val="tx1"/>
                </a:solidFill>
                <a:ea typeface="+mn-lt"/>
                <a:cs typeface="+mn-lt"/>
              </a:rPr>
              <a:t>même</a:t>
            </a:r>
            <a:r>
              <a:rPr lang="en-US" sz="2000" b="1">
                <a:solidFill>
                  <a:schemeClr val="tx1"/>
                </a:solidFill>
                <a:ea typeface="+mn-lt"/>
                <a:cs typeface="+mn-lt"/>
              </a:rPr>
              <a:t> de son </a:t>
            </a:r>
            <a:r>
              <a:rPr lang="en-US" sz="2000" b="1" err="1">
                <a:solidFill>
                  <a:schemeClr val="tx1"/>
                </a:solidFill>
                <a:ea typeface="+mn-lt"/>
                <a:cs typeface="+mn-lt"/>
              </a:rPr>
              <a:t>entreprise</a:t>
            </a:r>
            <a:r>
              <a:rPr lang="en-US" sz="2000" b="1">
                <a:solidFill>
                  <a:schemeClr val="tx1"/>
                </a:solidFill>
                <a:ea typeface="+mn-lt"/>
                <a:cs typeface="+mn-lt"/>
              </a:rPr>
              <a:t>. Comme son nom </a:t>
            </a:r>
            <a:r>
              <a:rPr lang="en-US" sz="2000" b="1" err="1">
                <a:solidFill>
                  <a:schemeClr val="tx1"/>
                </a:solidFill>
                <a:ea typeface="+mn-lt"/>
                <a:cs typeface="+mn-lt"/>
              </a:rPr>
              <a:t>l’indique</a:t>
            </a:r>
            <a:r>
              <a:rPr lang="en-US" sz="2000" b="1">
                <a:solidFill>
                  <a:schemeClr val="tx1"/>
                </a:solidFill>
                <a:ea typeface="+mn-lt"/>
                <a:cs typeface="+mn-lt"/>
              </a:rPr>
              <a:t>, il </a:t>
            </a:r>
            <a:r>
              <a:rPr lang="en-US" sz="2000" b="1" err="1">
                <a:solidFill>
                  <a:schemeClr val="tx1"/>
                </a:solidFill>
                <a:ea typeface="+mn-lt"/>
                <a:cs typeface="+mn-lt"/>
              </a:rPr>
              <a:t>s’agit</a:t>
            </a:r>
            <a:r>
              <a:rPr lang="en-US" sz="2000" b="1">
                <a:solidFill>
                  <a:schemeClr val="tx1"/>
                </a:solidFill>
                <a:ea typeface="+mn-lt"/>
                <a:cs typeface="+mn-lt"/>
              </a:rPr>
              <a:t> </a:t>
            </a:r>
            <a:r>
              <a:rPr lang="en-US" sz="2000" b="1" err="1">
                <a:solidFill>
                  <a:schemeClr val="tx1"/>
                </a:solidFill>
                <a:ea typeface="+mn-lt"/>
                <a:cs typeface="+mn-lt"/>
              </a:rPr>
              <a:t>donc</a:t>
            </a:r>
            <a:r>
              <a:rPr lang="en-US" sz="2000" b="1">
                <a:solidFill>
                  <a:schemeClr val="tx1"/>
                </a:solidFill>
                <a:ea typeface="+mn-lt"/>
                <a:cs typeface="+mn-lt"/>
              </a:rPr>
              <a:t> </a:t>
            </a:r>
            <a:r>
              <a:rPr lang="en-US" sz="2000" b="1" err="1">
                <a:solidFill>
                  <a:schemeClr val="tx1"/>
                </a:solidFill>
                <a:ea typeface="+mn-lt"/>
                <a:cs typeface="+mn-lt"/>
              </a:rPr>
              <a:t>d’entrepreneuriat</a:t>
            </a:r>
            <a:r>
              <a:rPr lang="en-US" sz="2000" b="1">
                <a:solidFill>
                  <a:schemeClr val="tx1"/>
                </a:solidFill>
                <a:ea typeface="+mn-lt"/>
                <a:cs typeface="+mn-lt"/>
              </a:rPr>
              <a:t> </a:t>
            </a:r>
            <a:r>
              <a:rPr lang="en-US" sz="2000" b="1" err="1">
                <a:solidFill>
                  <a:schemeClr val="tx1"/>
                </a:solidFill>
                <a:ea typeface="+mn-lt"/>
                <a:cs typeface="+mn-lt"/>
              </a:rPr>
              <a:t>en</a:t>
            </a:r>
            <a:r>
              <a:rPr lang="en-US" sz="2000" b="1">
                <a:solidFill>
                  <a:schemeClr val="tx1"/>
                </a:solidFill>
                <a:ea typeface="+mn-lt"/>
                <a:cs typeface="+mn-lt"/>
              </a:rPr>
              <a:t> interne. </a:t>
            </a:r>
            <a:r>
              <a:rPr lang="en-US" sz="2000" b="1" err="1">
                <a:solidFill>
                  <a:schemeClr val="tx1"/>
                </a:solidFill>
                <a:ea typeface="+mn-lt"/>
                <a:cs typeface="+mn-lt"/>
              </a:rPr>
              <a:t>Ainsi</a:t>
            </a:r>
            <a:r>
              <a:rPr lang="en-US" sz="2000" b="1">
                <a:solidFill>
                  <a:schemeClr val="tx1"/>
                </a:solidFill>
                <a:ea typeface="+mn-lt"/>
                <a:cs typeface="+mn-lt"/>
              </a:rPr>
              <a:t>, un intrapreneur </a:t>
            </a:r>
            <a:r>
              <a:rPr lang="en-US" sz="2000" b="1" err="1">
                <a:solidFill>
                  <a:schemeClr val="tx1"/>
                </a:solidFill>
                <a:ea typeface="+mn-lt"/>
                <a:cs typeface="+mn-lt"/>
              </a:rPr>
              <a:t>est</a:t>
            </a:r>
            <a:r>
              <a:rPr lang="en-US" sz="2000" b="1">
                <a:solidFill>
                  <a:schemeClr val="tx1"/>
                </a:solidFill>
                <a:ea typeface="+mn-lt"/>
                <a:cs typeface="+mn-lt"/>
              </a:rPr>
              <a:t> à la </a:t>
            </a:r>
            <a:r>
              <a:rPr lang="en-US" sz="2000" b="1" err="1">
                <a:solidFill>
                  <a:schemeClr val="tx1"/>
                </a:solidFill>
                <a:ea typeface="+mn-lt"/>
                <a:cs typeface="+mn-lt"/>
              </a:rPr>
              <a:t>fois</a:t>
            </a:r>
            <a:r>
              <a:rPr lang="en-US" sz="2000" b="1">
                <a:solidFill>
                  <a:schemeClr val="tx1"/>
                </a:solidFill>
                <a:ea typeface="+mn-lt"/>
                <a:cs typeface="+mn-lt"/>
              </a:rPr>
              <a:t> un </a:t>
            </a:r>
            <a:r>
              <a:rPr lang="en-US" sz="2000" b="1" err="1">
                <a:solidFill>
                  <a:schemeClr val="tx1"/>
                </a:solidFill>
                <a:ea typeface="+mn-lt"/>
                <a:cs typeface="+mn-lt"/>
              </a:rPr>
              <a:t>salarié</a:t>
            </a:r>
            <a:r>
              <a:rPr lang="en-US" sz="2000" b="1">
                <a:solidFill>
                  <a:schemeClr val="tx1"/>
                </a:solidFill>
                <a:ea typeface="+mn-lt"/>
                <a:cs typeface="+mn-lt"/>
              </a:rPr>
              <a:t> et un entrepreneur qui </a:t>
            </a:r>
            <a:r>
              <a:rPr lang="en-US" sz="2000" b="1" err="1">
                <a:solidFill>
                  <a:schemeClr val="tx1"/>
                </a:solidFill>
                <a:ea typeface="+mn-lt"/>
                <a:cs typeface="+mn-lt"/>
              </a:rPr>
              <a:t>développe</a:t>
            </a:r>
            <a:r>
              <a:rPr lang="en-US" sz="2000" b="1">
                <a:solidFill>
                  <a:schemeClr val="tx1"/>
                </a:solidFill>
                <a:ea typeface="+mn-lt"/>
                <a:cs typeface="+mn-lt"/>
              </a:rPr>
              <a:t> un </a:t>
            </a:r>
            <a:r>
              <a:rPr lang="en-US" sz="2000" b="1" err="1">
                <a:solidFill>
                  <a:schemeClr val="tx1"/>
                </a:solidFill>
                <a:ea typeface="+mn-lt"/>
                <a:cs typeface="+mn-lt"/>
              </a:rPr>
              <a:t>projet</a:t>
            </a:r>
            <a:r>
              <a:rPr lang="en-US" sz="2000" b="1">
                <a:solidFill>
                  <a:schemeClr val="tx1"/>
                </a:solidFill>
                <a:ea typeface="+mn-lt"/>
                <a:cs typeface="+mn-lt"/>
              </a:rPr>
              <a:t> pertinent pour son </a:t>
            </a:r>
            <a:r>
              <a:rPr lang="en-US" sz="2000" b="1" err="1">
                <a:solidFill>
                  <a:schemeClr val="tx1"/>
                </a:solidFill>
                <a:ea typeface="+mn-lt"/>
                <a:cs typeface="+mn-lt"/>
              </a:rPr>
              <a:t>organisation</a:t>
            </a:r>
            <a:r>
              <a:rPr lang="en-US" b="1">
                <a:ea typeface="+mn-lt"/>
                <a:cs typeface="+mn-lt"/>
              </a:rPr>
              <a:t>.</a:t>
            </a:r>
            <a:endParaRPr lang="en-US" b="1">
              <a:cs typeface="Calibri"/>
            </a:endParaRPr>
          </a:p>
        </p:txBody>
      </p:sp>
      <p:sp>
        <p:nvSpPr>
          <p:cNvPr id="4" name="Text Placeholder 3">
            <a:extLst>
              <a:ext uri="{FF2B5EF4-FFF2-40B4-BE49-F238E27FC236}">
                <a16:creationId xmlns:a16="http://schemas.microsoft.com/office/drawing/2014/main" xmlns="" id="{498CA166-F068-BFE2-1951-06FEAD1098B0}"/>
              </a:ext>
            </a:extLst>
          </p:cNvPr>
          <p:cNvSpPr>
            <a:spLocks noGrp="1"/>
          </p:cNvSpPr>
          <p:nvPr>
            <p:ph type="body" sz="quarter" idx="17"/>
          </p:nvPr>
        </p:nvSpPr>
        <p:spPr>
          <a:xfrm>
            <a:off x="267890" y="4289224"/>
            <a:ext cx="2213067" cy="359523"/>
          </a:xfrm>
        </p:spPr>
        <p:txBody>
          <a:bodyPr vert="horz" lIns="0" tIns="0" rIns="0" bIns="0" rtlCol="0" anchor="t">
            <a:noAutofit/>
          </a:bodyPr>
          <a:lstStyle/>
          <a:p>
            <a:r>
              <a:rPr lang="en-US" sz="2400" b="1" i="1" u="sng" err="1">
                <a:solidFill>
                  <a:schemeClr val="accent6"/>
                </a:solidFill>
                <a:cs typeface="Calibri"/>
              </a:rPr>
              <a:t>L’e</a:t>
            </a:r>
            <a:r>
              <a:rPr lang="fr-FR" sz="2400" b="1" i="1" u="sng" err="1">
                <a:solidFill>
                  <a:schemeClr val="accent6"/>
                </a:solidFill>
                <a:cs typeface="Calibri"/>
              </a:rPr>
              <a:t>xtra</a:t>
            </a:r>
            <a:r>
              <a:rPr lang="en-US" sz="2400" b="1" i="1" u="sng" err="1">
                <a:solidFill>
                  <a:schemeClr val="accent6"/>
                </a:solidFill>
                <a:cs typeface="Calibri"/>
              </a:rPr>
              <a:t>preneuriat</a:t>
            </a:r>
            <a:endParaRPr lang="en-US" b="1" i="1" u="sng">
              <a:solidFill>
                <a:schemeClr val="accent6"/>
              </a:solidFill>
              <a:cs typeface="Calibri"/>
            </a:endParaRPr>
          </a:p>
        </p:txBody>
      </p:sp>
      <p:pic>
        <p:nvPicPr>
          <p:cNvPr id="10" name="Graphic 10" descr="Business Growth with solid fill">
            <a:extLst>
              <a:ext uri="{FF2B5EF4-FFF2-40B4-BE49-F238E27FC236}">
                <a16:creationId xmlns:a16="http://schemas.microsoft.com/office/drawing/2014/main" xmlns="" id="{E4FA9D65-730D-AD62-FFC3-87DD25D5DB79}"/>
              </a:ext>
            </a:extLst>
          </p:cNvPr>
          <p:cNvPicPr>
            <a:picLocks noGrp="1" noChangeAspect="1"/>
          </p:cNvPicPr>
          <p:nvPr>
            <p:ph type="pic" sz="quarter" idx="45"/>
          </p:nvPr>
        </p:nvPicPr>
        <p:blipFill rotWithShape="1">
          <a:blip r:embed="rId5">
            <a:extLst>
              <a:ext uri="{96DAC541-7B7A-43D3-8B79-37D633B846F1}">
                <asvg:svgBlip xmlns:asvg="http://schemas.microsoft.com/office/drawing/2016/SVG/main" xmlns="" r:embed="rId6"/>
              </a:ext>
            </a:extLst>
          </a:blip>
          <a:srcRect/>
          <a:stretch/>
        </p:blipFill>
        <p:spPr>
          <a:xfrm>
            <a:off x="889824" y="2793101"/>
            <a:ext cx="740033" cy="766308"/>
          </a:xfrm>
        </p:spPr>
      </p:pic>
      <p:pic>
        <p:nvPicPr>
          <p:cNvPr id="13" name="Graphic 13" descr="Person with idea with solid fill">
            <a:extLst>
              <a:ext uri="{FF2B5EF4-FFF2-40B4-BE49-F238E27FC236}">
                <a16:creationId xmlns:a16="http://schemas.microsoft.com/office/drawing/2014/main" xmlns="" id="{15AE91A9-984E-2152-3793-944CF7EE38DE}"/>
              </a:ext>
            </a:extLst>
          </p:cNvPr>
          <p:cNvPicPr>
            <a:picLocks noGrp="1" noChangeAspect="1"/>
          </p:cNvPicPr>
          <p:nvPr>
            <p:ph type="pic" sz="quarter" idx="47"/>
          </p:nvPr>
        </p:nvPicPr>
        <p:blipFill rotWithShape="1">
          <a:blip r:embed="rId7">
            <a:extLst>
              <a:ext uri="{96DAC541-7B7A-43D3-8B79-37D633B846F1}">
                <asvg:svgBlip xmlns:asvg="http://schemas.microsoft.com/office/drawing/2016/SVG/main" xmlns="" r:embed="rId8"/>
              </a:ext>
            </a:extLst>
          </a:blip>
          <a:srcRect t="128" b="128"/>
          <a:stretch/>
        </p:blipFill>
        <p:spPr>
          <a:xfrm>
            <a:off x="2860190" y="2546317"/>
            <a:ext cx="1107894" cy="1081619"/>
          </a:xfrm>
        </p:spPr>
      </p:pic>
    </p:spTree>
    <p:extLst>
      <p:ext uri="{BB962C8B-B14F-4D97-AF65-F5344CB8AC3E}">
        <p14:creationId xmlns:p14="http://schemas.microsoft.com/office/powerpoint/2010/main" val="33784581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C232B152-3720-4D3B-97ED-45CE5483F1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11BAB570-FF10-4E96-8A3F-FA9804702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9" name="Freeform: Shape 28">
            <a:extLst>
              <a:ext uri="{FF2B5EF4-FFF2-40B4-BE49-F238E27FC236}">
                <a16:creationId xmlns:a16="http://schemas.microsoft.com/office/drawing/2014/main" xmlns="" id="{4B9FAFB2-BEB5-4848-8018-BCAD99E2E1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4F50E8F8-CBC6-4A56-A60B-FDBF1E1F1214}"/>
              </a:ext>
            </a:extLst>
          </p:cNvPr>
          <p:cNvSpPr>
            <a:spLocks noGrp="1"/>
          </p:cNvSpPr>
          <p:nvPr>
            <p:ph type="ctrTitle"/>
          </p:nvPr>
        </p:nvSpPr>
        <p:spPr bwMode="gray">
          <a:xfrm>
            <a:off x="765051" y="662400"/>
            <a:ext cx="3384000" cy="1492132"/>
          </a:xfrm>
        </p:spPr>
        <p:txBody>
          <a:bodyPr vert="horz" lIns="91440" tIns="45720" rIns="91440" bIns="45720" rtlCol="0" anchor="t">
            <a:normAutofit/>
          </a:bodyPr>
          <a:lstStyle/>
          <a:p>
            <a:pPr algn="l">
              <a:lnSpc>
                <a:spcPct val="90000"/>
              </a:lnSpc>
            </a:pPr>
            <a:r>
              <a:rPr lang="en-US" i="1" kern="1200">
                <a:latin typeface="+mj-lt"/>
                <a:ea typeface="+mj-ea"/>
                <a:cs typeface="+mj-cs"/>
              </a:rPr>
              <a:t>EXEMPLES</a:t>
            </a:r>
            <a:r>
              <a:rPr lang="en-US" kern="1200">
                <a:latin typeface="+mj-lt"/>
                <a:ea typeface="+mj-ea"/>
                <a:cs typeface="+mj-cs"/>
              </a:rPr>
              <a:t> </a:t>
            </a:r>
          </a:p>
        </p:txBody>
      </p:sp>
      <p:sp>
        <p:nvSpPr>
          <p:cNvPr id="4" name="Title 1">
            <a:extLst>
              <a:ext uri="{FF2B5EF4-FFF2-40B4-BE49-F238E27FC236}">
                <a16:creationId xmlns:a16="http://schemas.microsoft.com/office/drawing/2014/main" xmlns="" id="{7332DC2A-2CD9-73EC-6B81-DD5282917DAB}"/>
              </a:ext>
            </a:extLst>
          </p:cNvPr>
          <p:cNvSpPr txBox="1">
            <a:spLocks/>
          </p:cNvSpPr>
          <p:nvPr/>
        </p:nvSpPr>
        <p:spPr bwMode="gray">
          <a:xfrm>
            <a:off x="765051" y="2286000"/>
            <a:ext cx="3384000" cy="384480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Bef>
                <a:spcPts val="1000"/>
              </a:spcBef>
              <a:buFont typeface="Arial" panose="020B0604020202020204" pitchFamily="34" charset="0"/>
              <a:buChar char="•"/>
            </a:pPr>
            <a:r>
              <a:rPr lang="en-US" sz="2000" b="1" cap="all" dirty="0">
                <a:solidFill>
                  <a:schemeClr val="bg1"/>
                </a:solidFill>
              </a:rPr>
              <a:t>EXEMPLE 1</a:t>
            </a:r>
            <a:endParaRPr lang="en-US" sz="2000" dirty="0">
              <a:solidFill>
                <a:schemeClr val="bg1"/>
              </a:solidFill>
              <a:cs typeface="Calibri"/>
            </a:endParaRPr>
          </a:p>
          <a:p>
            <a:pPr indent="-228600">
              <a:lnSpc>
                <a:spcPct val="90000"/>
              </a:lnSpc>
              <a:spcBef>
                <a:spcPts val="1000"/>
              </a:spcBef>
              <a:buFont typeface="Arial" panose="020B0604020202020204" pitchFamily="34" charset="0"/>
              <a:buChar char="•"/>
            </a:pPr>
            <a:r>
              <a:rPr lang="en-US" sz="2000" b="1" cap="all" dirty="0">
                <a:solidFill>
                  <a:schemeClr val="bg1"/>
                </a:solidFill>
              </a:rPr>
              <a:t> L’ENTRAPRENEURIAT AU SEIN DE GOOGLE A PERMIS LA NAISSANCE DE GMAIL,</a:t>
            </a:r>
            <a:br>
              <a:rPr lang="en-US" sz="2000" b="1" cap="all" dirty="0">
                <a:solidFill>
                  <a:schemeClr val="bg1"/>
                </a:solidFill>
              </a:rPr>
            </a:br>
            <a:r>
              <a:rPr lang="en-US" sz="2000" b="1" cap="all" dirty="0">
                <a:solidFill>
                  <a:schemeClr val="bg1"/>
                </a:solidFill>
              </a:rPr>
              <a:t>L’ENTRAPRENEURIAT AU SEIN DE L’IMPRIMERIE 3M A PERMIS LA NAISSANCE DU POST-IT</a:t>
            </a:r>
            <a:endParaRPr lang="en-US" sz="2000" dirty="0">
              <a:solidFill>
                <a:schemeClr val="bg1"/>
              </a:solidFill>
              <a:cs typeface="Calibri"/>
            </a:endParaRPr>
          </a:p>
        </p:txBody>
      </p:sp>
      <p:pic>
        <p:nvPicPr>
          <p:cNvPr id="7" name="Picture 9" descr="Icon&#10;&#10;Description automatically generated">
            <a:extLst>
              <a:ext uri="{FF2B5EF4-FFF2-40B4-BE49-F238E27FC236}">
                <a16:creationId xmlns:a16="http://schemas.microsoft.com/office/drawing/2014/main" xmlns="" id="{669A30FC-DD94-6860-5D56-22EFD0624ED8}"/>
              </a:ext>
            </a:extLst>
          </p:cNvPr>
          <p:cNvPicPr>
            <a:picLocks noChangeAspect="1"/>
          </p:cNvPicPr>
          <p:nvPr/>
        </p:nvPicPr>
        <p:blipFill>
          <a:blip r:embed="rId3"/>
          <a:stretch>
            <a:fillRect/>
          </a:stretch>
        </p:blipFill>
        <p:spPr>
          <a:xfrm>
            <a:off x="5411053" y="1173681"/>
            <a:ext cx="6014185" cy="4510638"/>
          </a:xfrm>
          <a:prstGeom prst="rect">
            <a:avLst/>
          </a:prstGeom>
        </p:spPr>
      </p:pic>
    </p:spTree>
    <p:extLst>
      <p:ext uri="{BB962C8B-B14F-4D97-AF65-F5344CB8AC3E}">
        <p14:creationId xmlns:p14="http://schemas.microsoft.com/office/powerpoint/2010/main" val="165556939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4D1680A-25DD-42DD-B066-2294665CF235}"/>
              </a:ext>
            </a:extLst>
          </p:cNvPr>
          <p:cNvSpPr>
            <a:spLocks noGrp="1"/>
          </p:cNvSpPr>
          <p:nvPr>
            <p:ph type="body" sz="quarter" idx="17"/>
          </p:nvPr>
        </p:nvSpPr>
        <p:spPr/>
        <p:txBody>
          <a:bodyPr vert="horz" lIns="0" tIns="0" rIns="0" bIns="0" rtlCol="0" anchor="t">
            <a:noAutofit/>
          </a:bodyPr>
          <a:lstStyle/>
          <a:p>
            <a:r>
              <a:rPr lang="en-US" sz="2800" b="1">
                <a:cs typeface="Calibri"/>
              </a:rPr>
              <a:t>Ess</a:t>
            </a:r>
          </a:p>
        </p:txBody>
      </p:sp>
      <p:sp>
        <p:nvSpPr>
          <p:cNvPr id="7" name="Text Placeholder 6">
            <a:extLst>
              <a:ext uri="{FF2B5EF4-FFF2-40B4-BE49-F238E27FC236}">
                <a16:creationId xmlns:a16="http://schemas.microsoft.com/office/drawing/2014/main" xmlns="" id="{1FBEF8A3-3B79-4A1D-83CE-3501D6E1EC52}"/>
              </a:ext>
            </a:extLst>
          </p:cNvPr>
          <p:cNvSpPr>
            <a:spLocks noGrp="1"/>
          </p:cNvSpPr>
          <p:nvPr>
            <p:ph type="body" sz="quarter" idx="18"/>
          </p:nvPr>
        </p:nvSpPr>
        <p:spPr/>
        <p:txBody>
          <a:bodyPr vert="horz" lIns="0" tIns="0" rIns="0" bIns="0" rtlCol="0" anchor="t">
            <a:noAutofit/>
          </a:bodyPr>
          <a:lstStyle/>
          <a:p>
            <a:endParaRPr lang="en-US">
              <a:cs typeface="Calibri"/>
            </a:endParaRPr>
          </a:p>
          <a:p>
            <a:endParaRPr lang="en-US"/>
          </a:p>
        </p:txBody>
      </p:sp>
      <p:sp>
        <p:nvSpPr>
          <p:cNvPr id="9" name="Text Placeholder 8">
            <a:extLst>
              <a:ext uri="{FF2B5EF4-FFF2-40B4-BE49-F238E27FC236}">
                <a16:creationId xmlns:a16="http://schemas.microsoft.com/office/drawing/2014/main" xmlns="" id="{8724B20D-50EC-427F-9E2C-81625A7AC444}"/>
              </a:ext>
            </a:extLst>
          </p:cNvPr>
          <p:cNvSpPr>
            <a:spLocks noGrp="1"/>
          </p:cNvSpPr>
          <p:nvPr>
            <p:ph type="body" sz="quarter" idx="34"/>
          </p:nvPr>
        </p:nvSpPr>
        <p:spPr/>
        <p:txBody>
          <a:bodyPr vert="horz" lIns="0" tIns="0" rIns="0" bIns="0" rtlCol="0" anchor="t">
            <a:noAutofit/>
          </a:bodyPr>
          <a:lstStyle/>
          <a:p>
            <a:r>
              <a:rPr lang="en-US" noProof="1"/>
              <a:t>  </a:t>
            </a:r>
          </a:p>
          <a:p>
            <a:endParaRPr lang="en-US"/>
          </a:p>
        </p:txBody>
      </p:sp>
      <p:sp>
        <p:nvSpPr>
          <p:cNvPr id="13" name="Text Placeholder 12">
            <a:extLst>
              <a:ext uri="{FF2B5EF4-FFF2-40B4-BE49-F238E27FC236}">
                <a16:creationId xmlns:a16="http://schemas.microsoft.com/office/drawing/2014/main" xmlns="" id="{DF58DB01-FA52-44DB-A820-8E4A194D9F8C}"/>
              </a:ext>
            </a:extLst>
          </p:cNvPr>
          <p:cNvSpPr>
            <a:spLocks noGrp="1"/>
          </p:cNvSpPr>
          <p:nvPr>
            <p:ph type="body" sz="quarter" idx="46"/>
          </p:nvPr>
        </p:nvSpPr>
        <p:spPr/>
        <p:txBody>
          <a:bodyPr vert="horz" lIns="0" tIns="0" rIns="0" bIns="0" rtlCol="0" anchor="t">
            <a:noAutofit/>
          </a:bodyPr>
          <a:lstStyle/>
          <a:p>
            <a:endParaRPr lang="en-US" noProof="1">
              <a:cs typeface="Calibri"/>
            </a:endParaRPr>
          </a:p>
          <a:p>
            <a:endParaRPr lang="en-US"/>
          </a:p>
        </p:txBody>
      </p:sp>
      <p:sp>
        <p:nvSpPr>
          <p:cNvPr id="15" name="Text Placeholder 14">
            <a:extLst>
              <a:ext uri="{FF2B5EF4-FFF2-40B4-BE49-F238E27FC236}">
                <a16:creationId xmlns:a16="http://schemas.microsoft.com/office/drawing/2014/main" xmlns="" id="{A1B6F490-8CEC-444D-ADC0-E8B315EA3B54}"/>
              </a:ext>
            </a:extLst>
          </p:cNvPr>
          <p:cNvSpPr>
            <a:spLocks noGrp="1"/>
          </p:cNvSpPr>
          <p:nvPr>
            <p:ph type="body" sz="quarter" idx="48"/>
          </p:nvPr>
        </p:nvSpPr>
        <p:spPr/>
        <p:txBody>
          <a:bodyPr vert="horz" lIns="0" tIns="0" rIns="0" bIns="0" rtlCol="0" anchor="t">
            <a:noAutofit/>
          </a:bodyPr>
          <a:lstStyle/>
          <a:p>
            <a:endParaRPr lang="en-US" noProof="1">
              <a:cs typeface="Calibri"/>
            </a:endParaRPr>
          </a:p>
          <a:p>
            <a:endParaRPr lang="en-US"/>
          </a:p>
        </p:txBody>
      </p:sp>
      <p:sp>
        <p:nvSpPr>
          <p:cNvPr id="53" name="Slide Number Placeholder 52">
            <a:extLst>
              <a:ext uri="{FF2B5EF4-FFF2-40B4-BE49-F238E27FC236}">
                <a16:creationId xmlns:a16="http://schemas.microsoft.com/office/drawing/2014/main" xmlns="" id="{474644FF-FECF-47C3-A483-0F4796C05187}"/>
              </a:ext>
            </a:extLst>
          </p:cNvPr>
          <p:cNvSpPr>
            <a:spLocks noGrp="1"/>
          </p:cNvSpPr>
          <p:nvPr>
            <p:ph type="sldNum" sz="quarter" idx="56"/>
          </p:nvPr>
        </p:nvSpPr>
        <p:spPr/>
        <p:txBody>
          <a:bodyPr/>
          <a:lstStyle/>
          <a:p>
            <a:fld id="{B67B645E-C5E5-4727-B977-D372A0AA71D9}" type="slidenum">
              <a:rPr lang="en-US" smtClean="0"/>
              <a:pPr/>
              <a:t>6</a:t>
            </a:fld>
            <a:endParaRPr lang="en-US"/>
          </a:p>
        </p:txBody>
      </p:sp>
      <p:sp>
        <p:nvSpPr>
          <p:cNvPr id="5" name="Text Placeholder 4">
            <a:extLst>
              <a:ext uri="{FF2B5EF4-FFF2-40B4-BE49-F238E27FC236}">
                <a16:creationId xmlns:a16="http://schemas.microsoft.com/office/drawing/2014/main" xmlns="" id="{E836FAC0-1BDE-7A9D-2ED2-5BD48C72C7F1}"/>
              </a:ext>
            </a:extLst>
          </p:cNvPr>
          <p:cNvSpPr>
            <a:spLocks noGrp="1"/>
          </p:cNvSpPr>
          <p:nvPr>
            <p:ph type="body" sz="quarter" idx="33"/>
          </p:nvPr>
        </p:nvSpPr>
        <p:spPr/>
        <p:txBody>
          <a:bodyPr vert="horz" lIns="0" tIns="0" rIns="0" bIns="0" rtlCol="0" anchor="t">
            <a:noAutofit/>
          </a:bodyPr>
          <a:lstStyle/>
          <a:p>
            <a:r>
              <a:rPr lang="en-US" sz="2800" b="1">
                <a:cs typeface="Calibri"/>
              </a:rPr>
              <a:t>social</a:t>
            </a:r>
            <a:endParaRPr lang="en-US" sz="2800">
              <a:cs typeface="Calibri"/>
            </a:endParaRPr>
          </a:p>
        </p:txBody>
      </p:sp>
      <p:sp>
        <p:nvSpPr>
          <p:cNvPr id="11" name="Text Placeholder 10">
            <a:extLst>
              <a:ext uri="{FF2B5EF4-FFF2-40B4-BE49-F238E27FC236}">
                <a16:creationId xmlns:a16="http://schemas.microsoft.com/office/drawing/2014/main" xmlns="" id="{E5420124-BE80-F557-90D0-FE98B12C7625}"/>
              </a:ext>
            </a:extLst>
          </p:cNvPr>
          <p:cNvSpPr>
            <a:spLocks noGrp="1"/>
          </p:cNvSpPr>
          <p:nvPr>
            <p:ph type="body" sz="quarter" idx="45"/>
          </p:nvPr>
        </p:nvSpPr>
        <p:spPr/>
        <p:txBody>
          <a:bodyPr vert="horz" lIns="0" tIns="0" rIns="0" bIns="0" rtlCol="0" anchor="t">
            <a:noAutofit/>
          </a:bodyPr>
          <a:lstStyle/>
          <a:p>
            <a:r>
              <a:rPr lang="en-US" sz="2800" b="1">
                <a:cs typeface="Calibri"/>
              </a:rPr>
              <a:t>digital</a:t>
            </a:r>
          </a:p>
        </p:txBody>
      </p:sp>
      <p:sp>
        <p:nvSpPr>
          <p:cNvPr id="18" name="Text Placeholder 17">
            <a:extLst>
              <a:ext uri="{FF2B5EF4-FFF2-40B4-BE49-F238E27FC236}">
                <a16:creationId xmlns:a16="http://schemas.microsoft.com/office/drawing/2014/main" xmlns="" id="{76D9C2A3-C79C-8CCD-F1E5-F6214FDA18D1}"/>
              </a:ext>
            </a:extLst>
          </p:cNvPr>
          <p:cNvSpPr>
            <a:spLocks noGrp="1"/>
          </p:cNvSpPr>
          <p:nvPr>
            <p:ph type="body" sz="quarter" idx="47"/>
          </p:nvPr>
        </p:nvSpPr>
        <p:spPr/>
        <p:txBody>
          <a:bodyPr vert="horz" lIns="0" tIns="0" rIns="0" bIns="0" rtlCol="0" anchor="t">
            <a:noAutofit/>
          </a:bodyPr>
          <a:lstStyle/>
          <a:p>
            <a:r>
              <a:rPr lang="en-US" sz="2800" b="1">
                <a:cs typeface="Calibri"/>
              </a:rPr>
              <a:t>industrial</a:t>
            </a:r>
            <a:endParaRPr lang="en-US" sz="2800">
              <a:cs typeface="Calibri"/>
            </a:endParaRPr>
          </a:p>
        </p:txBody>
      </p:sp>
      <p:sp>
        <p:nvSpPr>
          <p:cNvPr id="20" name="Subtitle 19">
            <a:extLst>
              <a:ext uri="{FF2B5EF4-FFF2-40B4-BE49-F238E27FC236}">
                <a16:creationId xmlns:a16="http://schemas.microsoft.com/office/drawing/2014/main" xmlns="" id="{33AEDFD2-5260-8F36-9F6F-D47795F14EDB}"/>
              </a:ext>
            </a:extLst>
          </p:cNvPr>
          <p:cNvSpPr>
            <a:spLocks noGrp="1"/>
          </p:cNvSpPr>
          <p:nvPr>
            <p:ph type="subTitle" idx="1"/>
          </p:nvPr>
        </p:nvSpPr>
        <p:spPr>
          <a:xfrm>
            <a:off x="6454887" y="2715276"/>
            <a:ext cx="5908785" cy="1426269"/>
          </a:xfrm>
        </p:spPr>
        <p:txBody>
          <a:bodyPr vert="horz" lIns="0" tIns="0" rIns="0" bIns="0" rtlCol="0" anchor="t">
            <a:noAutofit/>
          </a:bodyPr>
          <a:lstStyle/>
          <a:p>
            <a:pPr algn="ctr"/>
            <a:r>
              <a:rPr lang="en-US" sz="4500" b="1">
                <a:latin typeface="Calibri"/>
                <a:ea typeface="+mn-lt"/>
                <a:cs typeface="+mn-lt"/>
              </a:rPr>
              <a:t>Les </a:t>
            </a:r>
            <a:r>
              <a:rPr lang="en-US" sz="4500" b="1" err="1">
                <a:latin typeface="Calibri"/>
                <a:ea typeface="+mn-lt"/>
                <a:cs typeface="+mn-lt"/>
              </a:rPr>
              <a:t>differents</a:t>
            </a:r>
            <a:r>
              <a:rPr lang="en-US" sz="4500" b="1">
                <a:latin typeface="Calibri"/>
                <a:ea typeface="+mn-lt"/>
                <a:cs typeface="+mn-lt"/>
              </a:rPr>
              <a:t> </a:t>
            </a:r>
            <a:r>
              <a:rPr lang="en-US" sz="4500" b="1" err="1">
                <a:latin typeface="Calibri"/>
                <a:ea typeface="+mn-lt"/>
                <a:cs typeface="+mn-lt"/>
              </a:rPr>
              <a:t>domaines</a:t>
            </a:r>
            <a:r>
              <a:rPr lang="en-US" sz="4500" b="1">
                <a:latin typeface="Calibri"/>
                <a:ea typeface="+mn-lt"/>
                <a:cs typeface="+mn-lt"/>
              </a:rPr>
              <a:t>  </a:t>
            </a:r>
            <a:br>
              <a:rPr lang="en-US" sz="4500" b="1">
                <a:latin typeface="Calibri"/>
                <a:ea typeface="+mn-lt"/>
                <a:cs typeface="+mn-lt"/>
              </a:rPr>
            </a:br>
            <a:r>
              <a:rPr lang="en-US" sz="4500" b="1">
                <a:latin typeface="Calibri"/>
                <a:ea typeface="+mn-lt"/>
                <a:cs typeface="+mn-lt"/>
              </a:rPr>
              <a:t> de l '</a:t>
            </a:r>
            <a:r>
              <a:rPr lang="en-US" sz="4500" b="1" err="1">
                <a:latin typeface="Calibri"/>
                <a:ea typeface="+mn-lt"/>
                <a:cs typeface="+mn-lt"/>
              </a:rPr>
              <a:t>enterpreneuriat</a:t>
            </a:r>
            <a:endParaRPr lang="en-US" sz="4500">
              <a:latin typeface="Calibri"/>
              <a:cs typeface="Calibri"/>
            </a:endParaRPr>
          </a:p>
        </p:txBody>
      </p:sp>
      <p:pic>
        <p:nvPicPr>
          <p:cNvPr id="2" name="Graphic 2" descr="Internet with solid fill">
            <a:extLst>
              <a:ext uri="{FF2B5EF4-FFF2-40B4-BE49-F238E27FC236}">
                <a16:creationId xmlns:a16="http://schemas.microsoft.com/office/drawing/2014/main" xmlns="" id="{97DAA539-176A-D447-6C1C-14385103FA4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881352" y="3838903"/>
            <a:ext cx="914400" cy="914400"/>
          </a:xfrm>
          <a:prstGeom prst="rect">
            <a:avLst/>
          </a:prstGeom>
        </p:spPr>
      </p:pic>
      <p:pic>
        <p:nvPicPr>
          <p:cNvPr id="17" name="Graphic 18" descr="Group brainstorm with solid fill">
            <a:extLst>
              <a:ext uri="{FF2B5EF4-FFF2-40B4-BE49-F238E27FC236}">
                <a16:creationId xmlns:a16="http://schemas.microsoft.com/office/drawing/2014/main" xmlns="" id="{67E61FBB-BC39-8C58-8769-5CE824D8AF73}"/>
              </a:ext>
            </a:extLst>
          </p:cNvPr>
          <p:cNvPicPr>
            <a:picLocks noGrp="1" noChangeAspect="1"/>
          </p:cNvPicPr>
          <p:nvPr>
            <p:ph type="pic" sz="quarter" idx="52"/>
          </p:nvPr>
        </p:nvPicPr>
        <p:blipFill rotWithShape="1">
          <a:blip r:embed="rId5">
            <a:extLst>
              <a:ext uri="{96DAC541-7B7A-43D3-8B79-37D633B846F1}">
                <asvg:svgBlip xmlns:asvg="http://schemas.microsoft.com/office/drawing/2016/SVG/main" xmlns="" r:embed="rId6"/>
              </a:ext>
            </a:extLst>
          </a:blip>
          <a:srcRect/>
          <a:stretch/>
        </p:blipFill>
        <p:spPr>
          <a:xfrm>
            <a:off x="1954512" y="889325"/>
            <a:ext cx="779447" cy="831998"/>
          </a:xfrm>
        </p:spPr>
      </p:pic>
      <p:pic>
        <p:nvPicPr>
          <p:cNvPr id="19" name="Graphic 20" descr="Users with solid fill">
            <a:extLst>
              <a:ext uri="{FF2B5EF4-FFF2-40B4-BE49-F238E27FC236}">
                <a16:creationId xmlns:a16="http://schemas.microsoft.com/office/drawing/2014/main" xmlns="" id="{5A6B9F84-4D18-E4FE-33A5-3EA4FE7C3C5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008054" y="894365"/>
            <a:ext cx="914400" cy="914400"/>
          </a:xfrm>
          <a:prstGeom prst="rect">
            <a:avLst/>
          </a:prstGeom>
        </p:spPr>
      </p:pic>
      <p:pic>
        <p:nvPicPr>
          <p:cNvPr id="23" name="Graphic 23" descr="Gears with solid fill">
            <a:extLst>
              <a:ext uri="{FF2B5EF4-FFF2-40B4-BE49-F238E27FC236}">
                <a16:creationId xmlns:a16="http://schemas.microsoft.com/office/drawing/2014/main" xmlns="" id="{8865BFA7-0B58-EAA7-B240-DE9B35B003D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009697" y="3838903"/>
            <a:ext cx="914400" cy="914400"/>
          </a:xfrm>
          <a:prstGeom prst="rect">
            <a:avLst/>
          </a:prstGeom>
        </p:spPr>
      </p:pic>
    </p:spTree>
    <p:extLst>
      <p:ext uri="{BB962C8B-B14F-4D97-AF65-F5344CB8AC3E}">
        <p14:creationId xmlns:p14="http://schemas.microsoft.com/office/powerpoint/2010/main" val="40029117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E6F3DC0-5F30-4986-B8AE-2B5D7CE3DC75}"/>
              </a:ext>
            </a:extLst>
          </p:cNvPr>
          <p:cNvSpPr>
            <a:spLocks noGrp="1"/>
          </p:cNvSpPr>
          <p:nvPr>
            <p:ph type="body" idx="1"/>
          </p:nvPr>
        </p:nvSpPr>
        <p:spPr>
          <a:xfrm>
            <a:off x="432000" y="411040"/>
            <a:ext cx="4860000" cy="360000"/>
          </a:xfrm>
        </p:spPr>
        <p:txBody>
          <a:bodyPr/>
          <a:lstStyle/>
          <a:p>
            <a:r>
              <a:rPr lang="en-US" sz="4000" i="1" dirty="0">
                <a:solidFill>
                  <a:schemeClr val="accent1"/>
                </a:solidFill>
                <a:cs typeface="Calibri"/>
              </a:rPr>
              <a:t>Ess</a:t>
            </a:r>
          </a:p>
        </p:txBody>
      </p:sp>
      <p:sp>
        <p:nvSpPr>
          <p:cNvPr id="3" name="Content Placeholder 2">
            <a:extLst>
              <a:ext uri="{FF2B5EF4-FFF2-40B4-BE49-F238E27FC236}">
                <a16:creationId xmlns:a16="http://schemas.microsoft.com/office/drawing/2014/main" xmlns="" id="{4BD964BC-35A3-4E70-94B0-3FF95E1314FA}"/>
              </a:ext>
            </a:extLst>
          </p:cNvPr>
          <p:cNvSpPr>
            <a:spLocks noGrp="1"/>
          </p:cNvSpPr>
          <p:nvPr>
            <p:ph sz="half" idx="2"/>
          </p:nvPr>
        </p:nvSpPr>
        <p:spPr>
          <a:xfrm>
            <a:off x="418376" y="1202270"/>
            <a:ext cx="4860000" cy="4453460"/>
          </a:xfrm>
        </p:spPr>
        <p:txBody>
          <a:bodyPr vert="horz" lIns="0" tIns="0" rIns="0" bIns="0" rtlCol="0" anchor="t">
            <a:noAutofit/>
          </a:bodyPr>
          <a:lstStyle/>
          <a:p>
            <a:r>
              <a:rPr lang="en-US" sz="2400" b="1" noProof="1">
                <a:solidFill>
                  <a:schemeClr val="tx1"/>
                </a:solidFill>
                <a:ea typeface="+mn-lt"/>
                <a:cs typeface="+mn-lt"/>
              </a:rPr>
              <a:t>L’Économie Sociale et Solidaire regroupe l’ensemble des structures économiques dont le statut, l’organisation, le fonctionnement et l’activité sont basés sur les principes de la solidarité, de l’équité et de l’utilité sociale</a:t>
            </a:r>
          </a:p>
          <a:p>
            <a:pPr marL="0" indent="0">
              <a:buNone/>
            </a:pPr>
            <a:endParaRPr lang="fr-FR" sz="2400" b="1" noProof="1">
              <a:ea typeface="+mn-lt"/>
              <a:cs typeface="+mn-lt"/>
            </a:endParaRPr>
          </a:p>
          <a:p>
            <a:pPr marL="0" indent="0">
              <a:buNone/>
            </a:pPr>
            <a:endParaRPr lang="fr-FR" sz="2400" b="1" noProof="1">
              <a:ea typeface="+mn-lt"/>
              <a:cs typeface="+mn-lt"/>
            </a:endParaRPr>
          </a:p>
          <a:p>
            <a:pPr marL="0" indent="0">
              <a:buNone/>
            </a:pPr>
            <a:r>
              <a:rPr lang="fr-FR" sz="2400" b="1" noProof="1">
                <a:solidFill>
                  <a:schemeClr val="tx1"/>
                </a:solidFill>
                <a:ea typeface="+mn-lt"/>
                <a:cs typeface="+mn-lt"/>
              </a:rPr>
              <a:t>L’ESS permet de créer deux fois plus d’emplois que la moyenne du secteur privé</a:t>
            </a:r>
            <a:r>
              <a:rPr lang="fr-FR" sz="2400" b="1" noProof="1">
                <a:ea typeface="+mn-lt"/>
                <a:cs typeface="+mn-lt"/>
              </a:rPr>
              <a:t>.</a:t>
            </a:r>
            <a:endParaRPr lang="en-US" sz="2400" b="1" noProof="1">
              <a:ea typeface="+mn-lt"/>
              <a:cs typeface="+mn-lt"/>
            </a:endParaRPr>
          </a:p>
          <a:p>
            <a:endParaRPr lang="en-US" sz="2000" noProof="1">
              <a:ea typeface="+mn-lt"/>
              <a:cs typeface="+mn-lt"/>
            </a:endParaRPr>
          </a:p>
        </p:txBody>
      </p:sp>
      <p:sp>
        <p:nvSpPr>
          <p:cNvPr id="5" name="Text Placeholder 4">
            <a:extLst>
              <a:ext uri="{FF2B5EF4-FFF2-40B4-BE49-F238E27FC236}">
                <a16:creationId xmlns:a16="http://schemas.microsoft.com/office/drawing/2014/main" xmlns="" id="{34A5DB88-69E3-46D5-A161-0AAEFD20F5FF}"/>
              </a:ext>
            </a:extLst>
          </p:cNvPr>
          <p:cNvSpPr>
            <a:spLocks noGrp="1"/>
          </p:cNvSpPr>
          <p:nvPr>
            <p:ph type="body" sz="quarter" idx="12"/>
          </p:nvPr>
        </p:nvSpPr>
        <p:spPr>
          <a:xfrm>
            <a:off x="5612877" y="1980679"/>
            <a:ext cx="6383999" cy="2238375"/>
          </a:xfrm>
        </p:spPr>
        <p:txBody>
          <a:bodyPr vert="horz" lIns="0" tIns="0" rIns="0" bIns="0" rtlCol="0" anchor="t">
            <a:noAutofit/>
          </a:bodyPr>
          <a:lstStyle/>
          <a:p>
            <a:endParaRPr lang="en-US" sz="2000">
              <a:ea typeface="+mn-lt"/>
              <a:cs typeface="+mn-lt"/>
            </a:endParaRPr>
          </a:p>
          <a:p>
            <a:pPr marL="0" indent="0">
              <a:buNone/>
            </a:pPr>
            <a:endParaRPr lang="en-US" sz="2400" b="1">
              <a:ea typeface="+mn-lt"/>
              <a:cs typeface="+mn-lt"/>
            </a:endParaRPr>
          </a:p>
          <a:p>
            <a:endParaRPr lang="en-US" sz="3200">
              <a:cs typeface="Calibri"/>
            </a:endParaRPr>
          </a:p>
          <a:p>
            <a:endParaRPr lang="en-US">
              <a:cs typeface="Calibri"/>
            </a:endParaRPr>
          </a:p>
        </p:txBody>
      </p:sp>
      <p:pic>
        <p:nvPicPr>
          <p:cNvPr id="4" name="Image 5">
            <a:extLst>
              <a:ext uri="{FF2B5EF4-FFF2-40B4-BE49-F238E27FC236}">
                <a16:creationId xmlns:a16="http://schemas.microsoft.com/office/drawing/2014/main" xmlns="" id="{AF08E168-6874-6F99-24DE-0DFFD8D64EC7}"/>
              </a:ext>
            </a:extLst>
          </p:cNvPr>
          <p:cNvPicPr>
            <a:picLocks noChangeAspect="1"/>
          </p:cNvPicPr>
          <p:nvPr/>
        </p:nvPicPr>
        <p:blipFill>
          <a:blip r:embed="rId3"/>
          <a:stretch>
            <a:fillRect/>
          </a:stretch>
        </p:blipFill>
        <p:spPr>
          <a:xfrm>
            <a:off x="6140206" y="296324"/>
            <a:ext cx="5522169" cy="36814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6358624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E6F3DC0-5F30-4986-B8AE-2B5D7CE3DC75}"/>
              </a:ext>
            </a:extLst>
          </p:cNvPr>
          <p:cNvSpPr>
            <a:spLocks noGrp="1"/>
          </p:cNvSpPr>
          <p:nvPr>
            <p:ph type="body" idx="1"/>
          </p:nvPr>
        </p:nvSpPr>
        <p:spPr>
          <a:xfrm>
            <a:off x="432000" y="411040"/>
            <a:ext cx="4860000" cy="360000"/>
          </a:xfrm>
        </p:spPr>
        <p:txBody>
          <a:bodyPr/>
          <a:lstStyle/>
          <a:p>
            <a:r>
              <a:rPr lang="en-US" sz="4000" i="1" dirty="0">
                <a:solidFill>
                  <a:schemeClr val="accent1"/>
                </a:solidFill>
                <a:ea typeface="+mn-lt"/>
                <a:cs typeface="+mn-lt"/>
              </a:rPr>
              <a:t>social</a:t>
            </a:r>
          </a:p>
        </p:txBody>
      </p:sp>
      <p:sp>
        <p:nvSpPr>
          <p:cNvPr id="3" name="Content Placeholder 2">
            <a:extLst>
              <a:ext uri="{FF2B5EF4-FFF2-40B4-BE49-F238E27FC236}">
                <a16:creationId xmlns:a16="http://schemas.microsoft.com/office/drawing/2014/main" xmlns="" id="{4BD964BC-35A3-4E70-94B0-3FF95E1314FA}"/>
              </a:ext>
            </a:extLst>
          </p:cNvPr>
          <p:cNvSpPr>
            <a:spLocks noGrp="1"/>
          </p:cNvSpPr>
          <p:nvPr>
            <p:ph sz="half" idx="2"/>
          </p:nvPr>
        </p:nvSpPr>
        <p:spPr>
          <a:xfrm>
            <a:off x="432000" y="1081876"/>
            <a:ext cx="5543172" cy="2238897"/>
          </a:xfrm>
        </p:spPr>
        <p:txBody>
          <a:bodyPr vert="horz" lIns="0" tIns="0" rIns="0" bIns="0" rtlCol="0" anchor="t">
            <a:noAutofit/>
          </a:bodyPr>
          <a:lstStyle/>
          <a:p>
            <a:pPr marL="0" indent="0">
              <a:buNone/>
            </a:pPr>
            <a:r>
              <a:rPr lang="en-US" sz="2400" b="1" noProof="1">
                <a:ea typeface="+mn-lt"/>
                <a:cs typeface="+mn-lt"/>
              </a:rPr>
              <a:t>L'entrepreneuriat social est une forme d'entrepreneuriat dans le cadre duquel la recherche de bénéfice n'est plus un objectif, mais plutôt un moyen pour aboutir un projet répondant à une problématique sociétale ou d'intérêt général</a:t>
            </a:r>
            <a:r>
              <a:rPr lang="fr-FR" sz="2400" noProof="1">
                <a:ea typeface="+mn-lt"/>
                <a:cs typeface="+mn-lt"/>
              </a:rPr>
              <a:t> </a:t>
            </a:r>
          </a:p>
          <a:p>
            <a:pPr marL="0" indent="0">
              <a:buNone/>
            </a:pPr>
            <a:r>
              <a:rPr lang="fr-FR" sz="2400" b="1" i="1" u="sng" noProof="1">
                <a:solidFill>
                  <a:schemeClr val="accent1"/>
                </a:solidFill>
                <a:ea typeface="+mn-lt"/>
                <a:cs typeface="+mn-lt"/>
              </a:rPr>
              <a:t>Le rôle</a:t>
            </a:r>
            <a:r>
              <a:rPr lang="fr-FR" sz="2000" noProof="1">
                <a:ea typeface="+mn-lt"/>
                <a:cs typeface="+mn-lt"/>
              </a:rPr>
              <a:t> </a:t>
            </a:r>
          </a:p>
          <a:p>
            <a:pPr lvl="0" fontAlgn="base"/>
            <a:r>
              <a:rPr lang="fr-FR" sz="2000" b="1" dirty="0">
                <a:solidFill>
                  <a:srgbClr val="000000"/>
                </a:solidFill>
                <a:effectLst/>
                <a:latin typeface="Lato"/>
                <a:ea typeface="Times New Roman" panose="02000000000000000000" pitchFamily="2" charset="0"/>
                <a:cs typeface="Arial"/>
              </a:rPr>
              <a:t>Définir comme but principal la recherche d'une utilité sociale, et non le partage des bénéfices.</a:t>
            </a:r>
            <a:endParaRPr lang="fr-FR" sz="2000" b="1">
              <a:solidFill>
                <a:srgbClr val="000000"/>
              </a:solidFill>
              <a:effectLst/>
              <a:latin typeface="Lato"/>
              <a:ea typeface="Calibri" panose="020F0502020204030204" pitchFamily="34" charset="0"/>
              <a:cs typeface="Arial"/>
            </a:endParaRPr>
          </a:p>
          <a:p>
            <a:pPr lvl="0" fontAlgn="base"/>
            <a:r>
              <a:rPr lang="fr-FR" sz="2000" b="1" dirty="0">
                <a:solidFill>
                  <a:srgbClr val="000000"/>
                </a:solidFill>
                <a:effectLst/>
                <a:latin typeface="Lato"/>
                <a:ea typeface="Times New Roman" panose="02000000000000000000" pitchFamily="2" charset="0"/>
                <a:cs typeface="Arial"/>
              </a:rPr>
              <a:t>Gérer l'entreprise de façon participative et démocratique entre les parties prenantes (salariés, associés, bénéficiaires).</a:t>
            </a:r>
            <a:endParaRPr lang="fr-FR" sz="2000" b="1">
              <a:solidFill>
                <a:srgbClr val="000000"/>
              </a:solidFill>
              <a:effectLst/>
              <a:latin typeface="Lato"/>
              <a:ea typeface="Calibri" panose="020F0502020204030204" pitchFamily="34" charset="0"/>
              <a:cs typeface="Arial"/>
            </a:endParaRPr>
          </a:p>
          <a:p>
            <a:pPr lvl="0" fontAlgn="base"/>
            <a:r>
              <a:rPr lang="fr-FR" sz="2000" b="1" dirty="0">
                <a:solidFill>
                  <a:srgbClr val="000000"/>
                </a:solidFill>
                <a:effectLst/>
                <a:latin typeface="Lato"/>
                <a:ea typeface="Times New Roman" panose="02000000000000000000" pitchFamily="2" charset="0"/>
                <a:cs typeface="Arial"/>
              </a:rPr>
              <a:t>Limiter les bénéfices réalisés, lesquels seront ensuite réinvestis dans l'entreprise.</a:t>
            </a:r>
            <a:endParaRPr lang="fr-FR" sz="2000" b="1" dirty="0">
              <a:solidFill>
                <a:srgbClr val="000000"/>
              </a:solidFill>
              <a:effectLst/>
              <a:latin typeface="Lato"/>
              <a:ea typeface="Calibri" panose="020F0502020204030204" pitchFamily="34" charset="0"/>
              <a:cs typeface="Arial"/>
            </a:endParaRPr>
          </a:p>
          <a:p>
            <a:pPr marL="0" indent="0">
              <a:buNone/>
            </a:pPr>
            <a:endParaRPr lang="en-US" sz="2400" b="1" noProof="1">
              <a:ea typeface="+mn-lt"/>
              <a:cs typeface="+mn-lt"/>
            </a:endParaRPr>
          </a:p>
        </p:txBody>
      </p:sp>
      <p:sp>
        <p:nvSpPr>
          <p:cNvPr id="5" name="Text Placeholder 4">
            <a:extLst>
              <a:ext uri="{FF2B5EF4-FFF2-40B4-BE49-F238E27FC236}">
                <a16:creationId xmlns:a16="http://schemas.microsoft.com/office/drawing/2014/main" xmlns="" id="{34A5DB88-69E3-46D5-A161-0AAEFD20F5FF}"/>
              </a:ext>
            </a:extLst>
          </p:cNvPr>
          <p:cNvSpPr>
            <a:spLocks noGrp="1"/>
          </p:cNvSpPr>
          <p:nvPr>
            <p:ph type="body" sz="quarter" idx="12"/>
          </p:nvPr>
        </p:nvSpPr>
        <p:spPr>
          <a:xfrm>
            <a:off x="5612877" y="1980679"/>
            <a:ext cx="6383999" cy="2238375"/>
          </a:xfrm>
        </p:spPr>
        <p:txBody>
          <a:bodyPr vert="horz" lIns="0" tIns="0" rIns="0" bIns="0" rtlCol="0" anchor="t">
            <a:noAutofit/>
          </a:bodyPr>
          <a:lstStyle/>
          <a:p>
            <a:endParaRPr lang="en-US" sz="2000">
              <a:ea typeface="+mn-lt"/>
              <a:cs typeface="+mn-lt"/>
            </a:endParaRPr>
          </a:p>
          <a:p>
            <a:pPr marL="0" indent="0">
              <a:buNone/>
            </a:pPr>
            <a:endParaRPr lang="en-US" sz="2400" b="1">
              <a:ea typeface="+mn-lt"/>
              <a:cs typeface="+mn-lt"/>
            </a:endParaRPr>
          </a:p>
          <a:p>
            <a:endParaRPr lang="en-US" sz="3200">
              <a:cs typeface="Calibri"/>
            </a:endParaRPr>
          </a:p>
          <a:p>
            <a:endParaRPr lang="en-US">
              <a:cs typeface="Calibri"/>
            </a:endParaRPr>
          </a:p>
        </p:txBody>
      </p:sp>
      <p:pic>
        <p:nvPicPr>
          <p:cNvPr id="4" name="Image 5">
            <a:extLst>
              <a:ext uri="{FF2B5EF4-FFF2-40B4-BE49-F238E27FC236}">
                <a16:creationId xmlns:a16="http://schemas.microsoft.com/office/drawing/2014/main" xmlns="" id="{E8226978-6B75-BAD9-A0AE-C234A387076F}"/>
              </a:ext>
            </a:extLst>
          </p:cNvPr>
          <p:cNvPicPr>
            <a:picLocks noChangeAspect="1"/>
          </p:cNvPicPr>
          <p:nvPr/>
        </p:nvPicPr>
        <p:blipFill>
          <a:blip r:embed="rId3"/>
          <a:stretch>
            <a:fillRect/>
          </a:stretch>
        </p:blipFill>
        <p:spPr>
          <a:xfrm>
            <a:off x="6571945" y="379575"/>
            <a:ext cx="4860000" cy="3648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7504356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E6F3DC0-5F30-4986-B8AE-2B5D7CE3DC75}"/>
              </a:ext>
            </a:extLst>
          </p:cNvPr>
          <p:cNvSpPr>
            <a:spLocks noGrp="1"/>
          </p:cNvSpPr>
          <p:nvPr>
            <p:ph type="body" idx="1"/>
          </p:nvPr>
        </p:nvSpPr>
        <p:spPr>
          <a:xfrm>
            <a:off x="445137" y="305937"/>
            <a:ext cx="4860000" cy="360000"/>
          </a:xfrm>
        </p:spPr>
        <p:txBody>
          <a:bodyPr/>
          <a:lstStyle/>
          <a:p>
            <a:r>
              <a:rPr lang="en-US" sz="3600" dirty="0">
                <a:solidFill>
                  <a:schemeClr val="accent1"/>
                </a:solidFill>
                <a:ea typeface="+mn-lt"/>
                <a:cs typeface="+mn-lt"/>
              </a:rPr>
              <a:t>Digital</a:t>
            </a:r>
            <a:endParaRPr lang="en-US" dirty="0">
              <a:solidFill>
                <a:schemeClr val="accent1"/>
              </a:solidFill>
              <a:ea typeface="+mn-lt"/>
              <a:cs typeface="+mn-lt"/>
            </a:endParaRPr>
          </a:p>
        </p:txBody>
      </p:sp>
      <p:sp>
        <p:nvSpPr>
          <p:cNvPr id="3" name="Content Placeholder 2">
            <a:extLst>
              <a:ext uri="{FF2B5EF4-FFF2-40B4-BE49-F238E27FC236}">
                <a16:creationId xmlns:a16="http://schemas.microsoft.com/office/drawing/2014/main" xmlns="" id="{4BD964BC-35A3-4E70-94B0-3FF95E1314FA}"/>
              </a:ext>
            </a:extLst>
          </p:cNvPr>
          <p:cNvSpPr>
            <a:spLocks noGrp="1"/>
          </p:cNvSpPr>
          <p:nvPr>
            <p:ph sz="half" idx="2"/>
          </p:nvPr>
        </p:nvSpPr>
        <p:spPr>
          <a:xfrm>
            <a:off x="339641" y="861230"/>
            <a:ext cx="6265759" cy="2238897"/>
          </a:xfrm>
        </p:spPr>
        <p:txBody>
          <a:bodyPr vert="horz" lIns="0" tIns="0" rIns="0" bIns="0" rtlCol="0" anchor="t">
            <a:noAutofit/>
          </a:bodyPr>
          <a:lstStyle/>
          <a:p>
            <a:pPr marL="0" indent="0">
              <a:buNone/>
            </a:pPr>
            <a:r>
              <a:rPr lang="en-US" sz="2000" b="1" i="1" noProof="1">
                <a:solidFill>
                  <a:schemeClr val="tx1"/>
                </a:solidFill>
                <a:ea typeface="+mn-lt"/>
                <a:cs typeface="+mn-lt"/>
              </a:rPr>
              <a:t>l’entrepreneuriat digital est largement défini comme la création de nouvelles entreprises et la transformation d’entreprises existantes par le développement de nouvelles technologies numériques et/ou d’une nouvelle utilisation de ces </a:t>
            </a:r>
            <a:r>
              <a:rPr lang="fr-FR" sz="2000" b="1" i="1" noProof="1">
                <a:solidFill>
                  <a:schemeClr val="tx1"/>
                </a:solidFill>
                <a:ea typeface="+mn-lt"/>
                <a:cs typeface="+mn-lt"/>
              </a:rPr>
              <a:t>technologie</a:t>
            </a:r>
          </a:p>
          <a:p>
            <a:pPr marL="0" indent="0">
              <a:buNone/>
            </a:pPr>
            <a:r>
              <a:rPr lang="fr-FR" sz="2800" b="1" i="1" u="sng" noProof="1">
                <a:solidFill>
                  <a:schemeClr val="accent1"/>
                </a:solidFill>
                <a:ea typeface="+mn-lt"/>
                <a:cs typeface="+mn-lt"/>
              </a:rPr>
              <a:t>le rôle</a:t>
            </a:r>
            <a:endParaRPr lang="fr-FR" sz="2800" u="sng" dirty="0">
              <a:solidFill>
                <a:schemeClr val="accent1"/>
              </a:solidFill>
              <a:cs typeface="Calibri"/>
            </a:endParaRPr>
          </a:p>
          <a:p>
            <a:r>
              <a:rPr lang="fr-FR" sz="2000" b="1" dirty="0">
                <a:solidFill>
                  <a:srgbClr val="333333"/>
                </a:solidFill>
                <a:effectLst/>
                <a:latin typeface="Lato"/>
                <a:ea typeface="Times New Roman" panose="02020603050405020304" pitchFamily="18" charset="0"/>
                <a:cs typeface="Segoe UI"/>
              </a:rPr>
              <a:t>Ils permettent également de modifier l’organisation du travail, ce qui a des répercussions sur la capacité des politiques et programmes existants à assurer l’insertion sur le marché du travail, la qualité des emplois et le développement des compétences.</a:t>
            </a:r>
            <a:endParaRPr lang="fr-FR" sz="2000" b="1">
              <a:effectLst/>
              <a:latin typeface="Lato"/>
              <a:ea typeface="Times New Roman" panose="02020603050405020304" pitchFamily="18" charset="0"/>
              <a:cs typeface="Segoe UI"/>
            </a:endParaRPr>
          </a:p>
          <a:p>
            <a:r>
              <a:rPr lang="fr-FR" sz="2000" b="1" dirty="0">
                <a:solidFill>
                  <a:srgbClr val="333333"/>
                </a:solidFill>
                <a:effectLst/>
                <a:latin typeface="Lato"/>
                <a:ea typeface="Times New Roman" panose="02020603050405020304" pitchFamily="18" charset="0"/>
                <a:cs typeface="Segoe UI"/>
              </a:rPr>
              <a:t>Elle crée des opportunités d’emploi sur de nouveaux marchés et augmente l’emploi dans certaines professions existantes.</a:t>
            </a:r>
            <a:endParaRPr lang="fr-FR" sz="2000" b="1">
              <a:effectLst/>
              <a:latin typeface="Lato"/>
              <a:ea typeface="Times New Roman" panose="02020603050405020304" pitchFamily="18" charset="0"/>
              <a:cs typeface="Segoe UI"/>
            </a:endParaRPr>
          </a:p>
          <a:p>
            <a:r>
              <a:rPr lang="fr-FR" sz="2000" b="1" dirty="0">
                <a:solidFill>
                  <a:srgbClr val="333333"/>
                </a:solidFill>
                <a:effectLst/>
                <a:latin typeface="Lato"/>
                <a:ea typeface="Times New Roman" panose="02020603050405020304" pitchFamily="18" charset="0"/>
                <a:cs typeface="Segoe UI"/>
              </a:rPr>
              <a:t>Comme les technologies numériques permettent de produire davantage de biens et de services avec moins de main-d’œuvre, </a:t>
            </a:r>
            <a:r>
              <a:rPr lang="fr-FR" sz="2000" b="1" dirty="0">
                <a:solidFill>
                  <a:schemeClr val="accent6"/>
                </a:solidFill>
                <a:effectLst/>
                <a:latin typeface="Lato"/>
                <a:ea typeface="Times New Roman" panose="02020603050405020304" pitchFamily="18" charset="0"/>
                <a:cs typeface="Segoe UI"/>
              </a:rPr>
              <a:t>elles exposent également certains travailleurs au risque de chômage ou de baisse de salaire.</a:t>
            </a:r>
          </a:p>
          <a:p>
            <a:pPr marL="0" indent="0">
              <a:buNone/>
            </a:pPr>
            <a:endParaRPr lang="en-US" sz="2000" noProof="1">
              <a:ea typeface="+mn-lt"/>
              <a:cs typeface="+mn-lt"/>
            </a:endParaRPr>
          </a:p>
        </p:txBody>
      </p:sp>
      <p:sp>
        <p:nvSpPr>
          <p:cNvPr id="5" name="Text Placeholder 4">
            <a:extLst>
              <a:ext uri="{FF2B5EF4-FFF2-40B4-BE49-F238E27FC236}">
                <a16:creationId xmlns:a16="http://schemas.microsoft.com/office/drawing/2014/main" xmlns="" id="{34A5DB88-69E3-46D5-A161-0AAEFD20F5FF}"/>
              </a:ext>
            </a:extLst>
          </p:cNvPr>
          <p:cNvSpPr>
            <a:spLocks noGrp="1"/>
          </p:cNvSpPr>
          <p:nvPr>
            <p:ph type="body" sz="quarter" idx="12"/>
          </p:nvPr>
        </p:nvSpPr>
        <p:spPr>
          <a:xfrm>
            <a:off x="5612877" y="1980679"/>
            <a:ext cx="6383999" cy="2238375"/>
          </a:xfrm>
        </p:spPr>
        <p:txBody>
          <a:bodyPr vert="horz" lIns="0" tIns="0" rIns="0" bIns="0" rtlCol="0" anchor="t">
            <a:noAutofit/>
          </a:bodyPr>
          <a:lstStyle/>
          <a:p>
            <a:endParaRPr lang="en-US" sz="2000">
              <a:ea typeface="+mn-lt"/>
              <a:cs typeface="+mn-lt"/>
            </a:endParaRPr>
          </a:p>
          <a:p>
            <a:pPr marL="0" indent="0">
              <a:buNone/>
            </a:pPr>
            <a:endParaRPr lang="en-US" sz="2400" b="1">
              <a:ea typeface="+mn-lt"/>
              <a:cs typeface="+mn-lt"/>
            </a:endParaRPr>
          </a:p>
          <a:p>
            <a:endParaRPr lang="en-US" sz="3200">
              <a:cs typeface="Calibri"/>
            </a:endParaRPr>
          </a:p>
          <a:p>
            <a:endParaRPr lang="en-US">
              <a:cs typeface="Calibri"/>
            </a:endParaRPr>
          </a:p>
        </p:txBody>
      </p:sp>
      <p:pic>
        <p:nvPicPr>
          <p:cNvPr id="6" name="Image 6">
            <a:extLst>
              <a:ext uri="{FF2B5EF4-FFF2-40B4-BE49-F238E27FC236}">
                <a16:creationId xmlns:a16="http://schemas.microsoft.com/office/drawing/2014/main" xmlns="" id="{30E77EA8-1FC1-B6B4-F147-D40A6698614C}"/>
              </a:ext>
            </a:extLst>
          </p:cNvPr>
          <p:cNvPicPr>
            <a:picLocks noChangeAspect="1"/>
          </p:cNvPicPr>
          <p:nvPr/>
        </p:nvPicPr>
        <p:blipFill>
          <a:blip r:embed="rId3"/>
          <a:stretch>
            <a:fillRect/>
          </a:stretch>
        </p:blipFill>
        <p:spPr>
          <a:xfrm>
            <a:off x="6985891" y="495633"/>
            <a:ext cx="4685312" cy="31431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57194229"/>
      </p:ext>
    </p:extLst>
  </p:cSld>
  <p:clrMapOvr>
    <a:masterClrMapping/>
  </p:clrMapOvr>
  <p:transition spd="slow">
    <p:fade/>
  </p:transition>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C6C01-35C7-4561-8BAD-91E4FACA2932}">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CB7D79-A330-4BC9-A964-3F617D32A6D4}">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schemas.microsoft.com/office/infopath/2007/PartnerControls"/>
    <ds:schemaRef ds:uri="http://purl.org/dc/terms/"/>
    <ds:schemaRef ds:uri="71af3243-3dd4-4a8d-8c0d-dd76da1f02a5"/>
    <ds:schemaRef ds:uri="http://www.w3.org/XML/1998/namespace"/>
  </ds:schemaRefs>
</ds:datastoreItem>
</file>

<file path=customXml/itemProps3.xml><?xml version="1.0" encoding="utf-8"?>
<ds:datastoreItem xmlns:ds="http://schemas.openxmlformats.org/officeDocument/2006/customXml" ds:itemID="{348C5FEF-6CA4-44CC-8E61-9E775B9B78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TF66835393</Template>
  <TotalTime>5</TotalTime>
  <Words>660</Words>
  <Application>Microsoft Office PowerPoint</Application>
  <PresentationFormat>Personnalisé</PresentationFormat>
  <Paragraphs>83</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CONNAITRE  LES BASES DE L'ENTREPRENEURIAT</vt:lpstr>
      <vt:lpstr>INTRODUCTION </vt:lpstr>
      <vt:lpstr>Definition</vt:lpstr>
      <vt:lpstr>LES FORMES DE L'ENTREPRENEURIAT</vt:lpstr>
      <vt:lpstr>EXEMPLES </vt:lpstr>
      <vt:lpstr>Présentation PowerPoint</vt:lpstr>
      <vt:lpstr>Présentation PowerPoint</vt:lpstr>
      <vt:lpstr>Présentation PowerPoint</vt:lpstr>
      <vt:lpstr>Présentation PowerPoint</vt:lpstr>
      <vt:lpstr>Présentation PowerPoint</vt:lpstr>
      <vt:lpstr>Le paysage de l'entrepreneuriat</vt:lpstr>
      <vt:lpstr>Présentation PowerPoint</vt:lpstr>
      <vt:lpstr>conclusion </vt:lpstr>
      <vt:lpstr>Merci pour   l'écoutE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MAISON XP</dc:creator>
  <cp:lastModifiedBy>MAISON XP</cp:lastModifiedBy>
  <cp:revision>217</cp:revision>
  <dcterms:created xsi:type="dcterms:W3CDTF">2022-10-26T13:07:35Z</dcterms:created>
  <dcterms:modified xsi:type="dcterms:W3CDTF">2023-01-05T21:22:07Z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