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3264795" y="1629192"/>
            <a:ext cx="5474960" cy="584775"/>
          </a:xfrm>
          <a:prstGeom prst="rect">
            <a:avLst/>
          </a:prstGeom>
        </p:spPr>
        <p:txBody>
          <a:bodyPr wrap="none">
            <a:spAutoFit/>
          </a:bodyPr>
          <a:lstStyle/>
          <a:p>
            <a:r>
              <a:rPr lang="fr-FR" sz="3200">
                <a:latin typeface="Calibri" panose="020F0502020204030204" pitchFamily="34" charset="0"/>
                <a:ea typeface="Calibri" panose="020F0502020204030204" pitchFamily="34" charset="0"/>
                <a:cs typeface="Times New Roman" panose="02020603050405020304" pitchFamily="18" charset="0"/>
              </a:rPr>
              <a:t>Organisation de la maintenance</a:t>
            </a:r>
            <a:endParaRPr lang="fr-FR" sz="3200"/>
          </a:p>
        </p:txBody>
      </p:sp>
      <p:sp>
        <p:nvSpPr>
          <p:cNvPr id="5" name="Rectangle 4"/>
          <p:cNvSpPr/>
          <p:nvPr/>
        </p:nvSpPr>
        <p:spPr>
          <a:xfrm>
            <a:off x="3779520" y="2920736"/>
            <a:ext cx="6096000" cy="1277786"/>
          </a:xfrm>
          <a:prstGeom prst="rect">
            <a:avLst/>
          </a:prstGeom>
        </p:spPr>
        <p:txBody>
          <a:bodyPr>
            <a:spAutoFit/>
          </a:bodyPr>
          <a:lstStyle/>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Préparation des travaux de la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Planification des travaux de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Bureau d’études et méthodes.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Gestion des ressources humaines.</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p:cNvSpPr txBox="1"/>
          <p:nvPr/>
        </p:nvSpPr>
        <p:spPr>
          <a:xfrm>
            <a:off x="7236824" y="5682343"/>
            <a:ext cx="3696788" cy="369332"/>
          </a:xfrm>
          <a:prstGeom prst="rect">
            <a:avLst/>
          </a:prstGeom>
          <a:noFill/>
        </p:spPr>
        <p:txBody>
          <a:bodyPr wrap="square" rtlCol="0">
            <a:spAutoFit/>
          </a:bodyPr>
          <a:lstStyle/>
          <a:p>
            <a:r>
              <a:rPr lang="fr-FR" dirty="0" smtClean="0"/>
              <a:t>L3 construction mécanique</a:t>
            </a:r>
            <a:endParaRPr lang="fr-FR" dirty="0"/>
          </a:p>
        </p:txBody>
      </p:sp>
    </p:spTree>
    <p:extLst>
      <p:ext uri="{BB962C8B-B14F-4D97-AF65-F5344CB8AC3E}">
        <p14:creationId xmlns:p14="http://schemas.microsoft.com/office/powerpoint/2010/main" val="278594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4693" y="533233"/>
            <a:ext cx="3753335" cy="400110"/>
          </a:xfrm>
          <a:prstGeom prst="rect">
            <a:avLst/>
          </a:prstGeom>
          <a:solidFill>
            <a:srgbClr val="00B0F0"/>
          </a:solidFill>
        </p:spPr>
        <p:txBody>
          <a:bodyPr wrap="none">
            <a:spAutoFit/>
          </a:bodyPr>
          <a:lstStyle/>
          <a:p>
            <a:r>
              <a:rPr lang="fr-FR" sz="2000" b="1" dirty="0">
                <a:solidFill>
                  <a:srgbClr val="000000"/>
                </a:solidFill>
                <a:latin typeface="Times New Roman" panose="02020603050405020304" pitchFamily="18" charset="0"/>
                <a:ea typeface="Calibri" panose="020F0502020204030204" pitchFamily="34" charset="0"/>
              </a:rPr>
              <a:t>Gestion des ressources humaines</a:t>
            </a:r>
            <a:endParaRPr lang="fr-FR" sz="2000" dirty="0"/>
          </a:p>
        </p:txBody>
      </p:sp>
      <p:sp>
        <p:nvSpPr>
          <p:cNvPr id="5" name="Rectangle 4"/>
          <p:cNvSpPr/>
          <p:nvPr/>
        </p:nvSpPr>
        <p:spPr>
          <a:xfrm>
            <a:off x="1153551" y="1295786"/>
            <a:ext cx="8862646" cy="4537781"/>
          </a:xfrm>
          <a:prstGeom prst="rect">
            <a:avLst/>
          </a:prstGeom>
          <a:solidFill>
            <a:schemeClr val="accent2">
              <a:lumMod val="20000"/>
              <a:lumOff val="80000"/>
            </a:schemeClr>
          </a:solidFill>
        </p:spPr>
        <p:txBody>
          <a:bodyPr wrap="square">
            <a:spAutoFit/>
          </a:bodyPr>
          <a:lstStyle/>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L’agent de maitrise en maintenance est appelé à faire réaliser et réaliser l’entretien, la réparation et le dépannage du matériel de production à des conditions acceptables tant au plan financier qu’à celui des relations de travail. L’agent de maitrise en maintenance est responsable d’une équipe, soit propre à un site, à un atelier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Suivant les cas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Chef d’équipe, chef d’atelier,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chaf</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chantier , chef des travaux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Dans tous les cas l’agent de maitrise encadre son équipe.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Décider, en cas d’absence de responsable hiérarchique ou par délégation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Gérer les relations contractuelles avec les sous-traitants en cas de recours à une société de sous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traitance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 veiller à la bonne l’exécution de taches.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Veiller ) la formation des opérateurs et simuler la motivation de sa propre équipe lorsque la maintenance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50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4303" y="791898"/>
            <a:ext cx="4605107" cy="368755"/>
          </a:xfrm>
          <a:prstGeom prst="rect">
            <a:avLst/>
          </a:prstGeom>
        </p:spPr>
        <p:txBody>
          <a:bodyPr wrap="none">
            <a:spAutoFit/>
          </a:bodyPr>
          <a:lstStyle/>
          <a:p>
            <a:pPr marL="342900" marR="180340" lvl="0" indent="-342900">
              <a:lnSpc>
                <a:spcPct val="107000"/>
              </a:lnSpc>
              <a:spcBef>
                <a:spcPts val="200"/>
              </a:spcBef>
              <a:spcAft>
                <a:spcPts val="0"/>
              </a:spcAft>
              <a:buFont typeface="+mj-lt"/>
              <a:buAutoNum type="arabicPeriod"/>
            </a:pPr>
            <a:r>
              <a:rPr lang="fr-FR"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Organigramme du service maintenance</a:t>
            </a:r>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045823" y="2425110"/>
            <a:ext cx="5760720" cy="3679825"/>
          </a:xfrm>
          <a:prstGeom prst="rect">
            <a:avLst/>
          </a:prstGeom>
          <a:noFill/>
          <a:ln>
            <a:noFill/>
          </a:ln>
        </p:spPr>
      </p:pic>
      <p:sp>
        <p:nvSpPr>
          <p:cNvPr id="2" name="Rectangle 1"/>
          <p:cNvSpPr/>
          <p:nvPr/>
        </p:nvSpPr>
        <p:spPr>
          <a:xfrm>
            <a:off x="1859280" y="1358019"/>
            <a:ext cx="6096000" cy="869725"/>
          </a:xfrm>
          <a:prstGeom prst="rect">
            <a:avLst/>
          </a:prstGeom>
        </p:spPr>
        <p:txBody>
          <a:bodyPr>
            <a:spAutoFit/>
          </a:bodyPr>
          <a:lstStyle/>
          <a:p>
            <a:pPr>
              <a:lnSpc>
                <a:spcPct val="107000"/>
              </a:lnSpc>
              <a:spcAft>
                <a:spcPts val="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Il s’agit d’une représentation schématique de la structure d’une entreprise (d’un service) mettant en évidence les domaines de responsabilité de chaque élément composant.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5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9646" y="1203849"/>
            <a:ext cx="6096000" cy="923330"/>
          </a:xfrm>
          <a:prstGeom prst="rect">
            <a:avLst/>
          </a:prstGeom>
        </p:spPr>
        <p:txBody>
          <a:bodyPr>
            <a:spAutoFit/>
          </a:bodyPr>
          <a:lstStyle/>
          <a:p>
            <a:r>
              <a:rPr lang="fr-FR" dirty="0">
                <a:latin typeface="Times New Roman" panose="02020603050405020304" pitchFamily="18" charset="0"/>
                <a:ea typeface="Calibri" panose="020F0502020204030204" pitchFamily="34" charset="0"/>
              </a:rPr>
              <a:t>Le système de communication relatif à une intervention corrective, entre le moment d’apparition d’une défaillance et la remise à niveau de l’équipement </a:t>
            </a:r>
            <a:r>
              <a:rPr lang="fr-FR" dirty="0" smtClean="0">
                <a:latin typeface="Times New Roman" panose="02020603050405020304" pitchFamily="18" charset="0"/>
                <a:ea typeface="Calibri" panose="020F0502020204030204" pitchFamily="34" charset="0"/>
              </a:rPr>
              <a:t>défaillant</a:t>
            </a:r>
            <a:endParaRPr lang="fr-FR" dirty="0"/>
          </a:p>
        </p:txBody>
      </p:sp>
      <p:sp>
        <p:nvSpPr>
          <p:cNvPr id="5" name="ZoneTexte 4"/>
          <p:cNvSpPr txBox="1"/>
          <p:nvPr/>
        </p:nvSpPr>
        <p:spPr>
          <a:xfrm>
            <a:off x="953588" y="718457"/>
            <a:ext cx="4637314" cy="369332"/>
          </a:xfrm>
          <a:prstGeom prst="rect">
            <a:avLst/>
          </a:prstGeom>
          <a:noFill/>
        </p:spPr>
        <p:txBody>
          <a:bodyPr wrap="square" rtlCol="0">
            <a:spAutoFit/>
          </a:bodyPr>
          <a:lstStyle/>
          <a:p>
            <a:r>
              <a:rPr lang="fr-FR" dirty="0" smtClean="0"/>
              <a:t>Communication dans une entreprises</a:t>
            </a:r>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2867296" y="2349247"/>
            <a:ext cx="7047412" cy="4221370"/>
          </a:xfrm>
          <a:prstGeom prst="rect">
            <a:avLst/>
          </a:prstGeom>
          <a:noFill/>
          <a:ln>
            <a:noFill/>
          </a:ln>
        </p:spPr>
      </p:pic>
    </p:spTree>
    <p:extLst>
      <p:ext uri="{BB962C8B-B14F-4D97-AF65-F5344CB8AC3E}">
        <p14:creationId xmlns:p14="http://schemas.microsoft.com/office/powerpoint/2010/main" val="306646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8536" y="1213255"/>
            <a:ext cx="8634549" cy="4571316"/>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lorsqu’une machine tombe en panne, le service production émet une demande de travail à l’ordonnancement du service maintenance.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L’ordonnancement transmit cette demande au bureau des méthodes.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Après avoir localisé et déterminé l’ (ou les) organe(s) défaillant(s), le bureau des méthodes lance un bon de travail pour l’ordonnancement et transmit le dossier de préparation au technicien de maintenance qui va exécuter la réparation.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Avant de partir sur site, l’ordonnancement doit préparer une demande d’approvisionnement pour le technicien. Cette demande lui permettra de recevoir les pièces de rechange du magasin. Lors de la réception, le technicien recevra un bon de sortie de magasin.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Après la réception des pièces de rechange, le technicien entamera la procédure de réparation.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À la fin de l’intervention, le technicien doit mettre en marche la machine pour s’assurer de l’efficacité de réparations exécutées.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le technicien doit transmettre le rapport de l’intervention au bureau des méthodes pour le classer dans l’historique.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0"/>
              </a:spcAft>
              <a:buFont typeface="Symbol" panose="05050102010706020507" pitchFamily="18" charset="2"/>
              <a:buChar char=""/>
              <a:tabLst>
                <a:tab pos="450215"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Finalement la production doit informer l’ordonnancement de la reprise de l’exploitation de la machine.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50215" algn="l"/>
              </a:tabLst>
            </a:pPr>
            <a:r>
              <a:rPr lang="fr-FR" sz="1600" dirty="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16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722" y="450492"/>
            <a:ext cx="4274760" cy="369332"/>
          </a:xfrm>
          <a:prstGeom prst="rect">
            <a:avLst/>
          </a:prstGeom>
          <a:solidFill>
            <a:srgbClr val="00B0F0"/>
          </a:solidFill>
        </p:spPr>
        <p:txBody>
          <a:bodyPr wrap="none">
            <a:spAutoFit/>
          </a:bodyPr>
          <a:lstStyle/>
          <a:p>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Préparation des travaux de la maintenance</a:t>
            </a:r>
            <a:endParaRPr lang="fr-FR" b="1" dirty="0">
              <a:solidFill>
                <a:schemeClr val="bg1"/>
              </a:solidFill>
            </a:endParaRPr>
          </a:p>
        </p:txBody>
      </p:sp>
      <p:sp>
        <p:nvSpPr>
          <p:cNvPr id="5" name="Rectangle 4"/>
          <p:cNvSpPr/>
          <p:nvPr/>
        </p:nvSpPr>
        <p:spPr>
          <a:xfrm>
            <a:off x="1340489" y="1004501"/>
            <a:ext cx="3512500" cy="369332"/>
          </a:xfrm>
          <a:prstGeom prst="rect">
            <a:avLst/>
          </a:prstGeom>
        </p:spPr>
        <p:txBody>
          <a:bodyPr wrap="none">
            <a:spAutoFit/>
          </a:bodyPr>
          <a:lstStyle/>
          <a:p>
            <a:r>
              <a:rPr lang="fr-FR" b="1" u="sng" dirty="0">
                <a:solidFill>
                  <a:srgbClr val="000000"/>
                </a:solidFill>
                <a:latin typeface="Times New Roman" panose="02020603050405020304" pitchFamily="18" charset="0"/>
                <a:ea typeface="Calibri" panose="020F0502020204030204" pitchFamily="34" charset="0"/>
              </a:rPr>
              <a:t>Règles de préparation du travail :</a:t>
            </a:r>
            <a:endParaRPr lang="fr-FR" dirty="0"/>
          </a:p>
        </p:txBody>
      </p:sp>
      <p:sp>
        <p:nvSpPr>
          <p:cNvPr id="6" name="Rectangle 5"/>
          <p:cNvSpPr/>
          <p:nvPr/>
        </p:nvSpPr>
        <p:spPr>
          <a:xfrm>
            <a:off x="2629988" y="2326192"/>
            <a:ext cx="6096000" cy="2147511"/>
          </a:xfrm>
          <a:prstGeom prst="rect">
            <a:avLst/>
          </a:prstGeom>
        </p:spPr>
        <p:txBody>
          <a:bodyPr>
            <a:spAutoFit/>
          </a:bodyPr>
          <a:lstStyle/>
          <a:p>
            <a:pPr marL="342900" lvl="0" indent="-342900">
              <a:lnSpc>
                <a:spcPct val="107000"/>
              </a:lnSpc>
              <a:spcAft>
                <a:spcPts val="0"/>
              </a:spcAft>
              <a:buFont typeface="Symbol" panose="05050102010706020507" pitchFamily="18" charset="2"/>
              <a:buChar char=""/>
            </a:pPr>
            <a:r>
              <a:rPr lang="fr-FR">
                <a:latin typeface="Times New Roman" panose="02020603050405020304" pitchFamily="18" charset="0"/>
                <a:ea typeface="Calibri" panose="020F0502020204030204" pitchFamily="34" charset="0"/>
                <a:cs typeface="Times New Roman" panose="02020603050405020304" pitchFamily="18" charset="0"/>
              </a:rPr>
              <a:t>Vérification préalable de la nature du travail demandé,</a:t>
            </a:r>
            <a:endParaRPr lang="fr-FR">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Visite sur place avec analyse de la sécurité, des outillages exigés et des moyens de manutention nécessaire,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Étude de la documentation et des instructions de maintenance du matériel concerné,</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Choix de priorité (rapidité, coût, précision),</a:t>
            </a:r>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rPr>
              <a:t>Définition du mode opératoire</a:t>
            </a:r>
            <a:endParaRPr lang="fr-FR" dirty="0"/>
          </a:p>
        </p:txBody>
      </p:sp>
    </p:spTree>
    <p:extLst>
      <p:ext uri="{BB962C8B-B14F-4D97-AF65-F5344CB8AC3E}">
        <p14:creationId xmlns:p14="http://schemas.microsoft.com/office/powerpoint/2010/main" val="3922954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217" y="568961"/>
            <a:ext cx="2348720" cy="421654"/>
          </a:xfrm>
          <a:prstGeom prst="rect">
            <a:avLst/>
          </a:prstGeom>
          <a:solidFill>
            <a:srgbClr val="00B0F0"/>
          </a:solidFill>
        </p:spPr>
        <p:txBody>
          <a:bodyPr wrap="none">
            <a:spAutoFit/>
          </a:bodyPr>
          <a:lstStyle/>
          <a:p>
            <a:pPr lvl="0">
              <a:lnSpc>
                <a:spcPct val="107000"/>
              </a:lnSpc>
              <a:spcAft>
                <a:spcPts val="0"/>
              </a:spcAft>
            </a:pPr>
            <a:r>
              <a:rPr lang="fr-FR"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Fonction Méthodes </a:t>
            </a:r>
            <a:endParaRPr lang="fr-F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688123" y="1396272"/>
            <a:ext cx="8356209" cy="3055965"/>
          </a:xfrm>
          <a:prstGeom prst="rect">
            <a:avLst/>
          </a:prstGeom>
          <a:solidFill>
            <a:schemeClr val="accent1"/>
          </a:solidFill>
        </p:spPr>
        <p:txBody>
          <a:bodyPr wrap="square">
            <a:spAutoFit/>
          </a:bodyPr>
          <a:lstStyle/>
          <a:p>
            <a:pPr>
              <a:lnSpc>
                <a:spcPct val="107000"/>
              </a:lnSpc>
              <a:spcAft>
                <a:spcPts val="0"/>
              </a:spcAft>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Rôle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la fonction qui permet la préparation des travaux de maintenance. Elle comprend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L’analyse et/ou les études des travaux à effectuer y compris les améliorations possibles (plans de graissage, de maintenance préventive,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synthèse de cette analyse, c’est à dire la préparation des interventions,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contrôle de la réalisation sachant que la réalisation est confiée à une équipe «terrain»,</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mise à jour des dossiers techniques et des normes,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gestion économique de l’activité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L’assistance technique.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41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3039" y="1522546"/>
            <a:ext cx="8342142" cy="2759602"/>
          </a:xfrm>
          <a:prstGeom prst="rect">
            <a:avLst/>
          </a:prstGeom>
          <a:solidFill>
            <a:schemeClr val="accent2">
              <a:lumMod val="40000"/>
              <a:lumOff val="60000"/>
            </a:schemeClr>
          </a:solidFill>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de diminuer le plus possible les coûts de maintenance tout en maintenant le maximum de qualité de service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au minimum les temps d’immobilisation ou d’arrêt de l’outil de production (réduction du coût indirect),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les temps d’intervention (réduction du coût direct),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le stock de pièces nécessaires,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Répondre aux besoins des utilisateurs (qualité des prestations),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Améliorer les conditions de travail et de sécurité, utiliser au mieux les compétences.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975892" y="762255"/>
            <a:ext cx="3672800" cy="388696"/>
          </a:xfrm>
          <a:prstGeom prst="rect">
            <a:avLst/>
          </a:prstGeom>
        </p:spPr>
        <p:txBody>
          <a:bodyPr wrap="none">
            <a:spAutoFit/>
          </a:bodyPr>
          <a:lstStyle/>
          <a:p>
            <a:pPr>
              <a:lnSpc>
                <a:spcPct val="107000"/>
              </a:lnSpc>
              <a:spcAft>
                <a:spcPts val="0"/>
              </a:spcAft>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Objectif de la fonction Méthodes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157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2038" y="653366"/>
            <a:ext cx="3203121" cy="405367"/>
          </a:xfrm>
          <a:prstGeom prst="rect">
            <a:avLst/>
          </a:prstGeom>
          <a:solidFill>
            <a:srgbClr val="00B0F0"/>
          </a:solidFill>
        </p:spPr>
        <p:txBody>
          <a:bodyPr wrap="none">
            <a:spAutoFit/>
          </a:bodyPr>
          <a:lstStyle/>
          <a:p>
            <a:pPr lvl="0">
              <a:lnSpc>
                <a:spcPct val="107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Fonction Ordonnancement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716258" y="1719158"/>
            <a:ext cx="8384345" cy="3352328"/>
          </a:xfrm>
          <a:prstGeom prst="rect">
            <a:avLst/>
          </a:prstGeom>
          <a:solidFill>
            <a:schemeClr val="accent1"/>
          </a:solidFill>
        </p:spPr>
        <p:txBody>
          <a:bodyPr wrap="square">
            <a:spAutoFit/>
          </a:bodyPr>
          <a:lstStyle/>
          <a:p>
            <a:pPr indent="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fonction Ordonnancement permet l’intervention optimale, à l’heure H et avec tous les moyens nécessaires : personnel, outillage, préparation, dossier technique, consignes de sécurité, moyens spéciaux (appareils de levage, échafaudage, etc..), pièces de rechange. Elle permet également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faire la comparaison entre les besoins et les moyens,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délais d’approvisionnement et de mise à disposition (pièces de rechange, outillages spéciaux,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servitudes (arrêt de fabrication, sécurité,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capacités de charge du personnel de maintenance et donc de faire appel à la sous-traitance si nécessaire.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323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7785" y="1627831"/>
            <a:ext cx="7371471" cy="2740237"/>
          </a:xfrm>
          <a:prstGeom prst="rect">
            <a:avLst/>
          </a:prstGeom>
          <a:solidFill>
            <a:schemeClr val="accent2">
              <a:lumMod val="40000"/>
              <a:lumOff val="60000"/>
            </a:schemeClr>
          </a:solidFill>
        </p:spPr>
        <p:txBody>
          <a:bodyPr wrap="square">
            <a:spAutoFit/>
          </a:bodyPr>
          <a:lstStyle/>
          <a:p>
            <a:pPr>
              <a:lnSpc>
                <a:spcPct val="107000"/>
              </a:lnSpc>
              <a:spcAft>
                <a:spcPts val="0"/>
              </a:spcAft>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Répertoire d’enregistrement et de suivi des travaux,</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Dispositif d’enclenchement et de suivi de la maintenance préventive,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Analyse de la charge prévisionnelle (outil de gestion des moyens de maintenance destiné à réduire les coûts en optimisant les effectifs en nombre et en spécialité, en définissant la meilleure adéquation besoins - moyens, en prévoyant au besoin la sous-traitance),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Fichier stock des pièces de rechange,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fr-FR" dirty="0">
                <a:solidFill>
                  <a:schemeClr val="bg1"/>
                </a:solidFill>
                <a:latin typeface="Times New Roman" panose="02020603050405020304" pitchFamily="18" charset="0"/>
                <a:ea typeface="Calibri" panose="020F0502020204030204" pitchFamily="34" charset="0"/>
              </a:rPr>
              <a:t>Dispositif de déclenchement et de suivi des approvisionnements.</a:t>
            </a:r>
            <a:endParaRPr lang="fr-FR" dirty="0">
              <a:solidFill>
                <a:schemeClr val="bg1"/>
              </a:solidFill>
            </a:endParaRPr>
          </a:p>
        </p:txBody>
      </p:sp>
      <p:sp>
        <p:nvSpPr>
          <p:cNvPr id="5" name="Rectangle 4"/>
          <p:cNvSpPr/>
          <p:nvPr/>
        </p:nvSpPr>
        <p:spPr>
          <a:xfrm>
            <a:off x="1016033" y="804239"/>
            <a:ext cx="4063933" cy="388696"/>
          </a:xfrm>
          <a:prstGeom prst="rect">
            <a:avLst/>
          </a:prstGeom>
        </p:spPr>
        <p:txBody>
          <a:bodyPr wrap="none">
            <a:spAutoFit/>
          </a:bodyPr>
          <a:lstStyle/>
          <a:p>
            <a:pPr>
              <a:lnSpc>
                <a:spcPct val="107000"/>
              </a:lnSpc>
              <a:spcAft>
                <a:spcPts val="0"/>
              </a:spcAft>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Moyens pour réaliser l’ordonnancement : </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271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TotalTime>
  <Words>562</Words>
  <Application>Microsoft Office PowerPoint</Application>
  <PresentationFormat>Grand écran</PresentationFormat>
  <Paragraphs>68</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Century Gothic</vt:lpstr>
      <vt:lpstr>Courier New</vt:lpstr>
      <vt:lpstr>Symbol</vt:lpstr>
      <vt:lpstr>Times New Roman</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ZEGGANE</dc:creator>
  <cp:lastModifiedBy>ZEGGANE</cp:lastModifiedBy>
  <cp:revision>4</cp:revision>
  <dcterms:created xsi:type="dcterms:W3CDTF">2021-02-07T14:01:13Z</dcterms:created>
  <dcterms:modified xsi:type="dcterms:W3CDTF">2021-02-07T17:09:12Z</dcterms:modified>
</cp:coreProperties>
</file>