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96" r:id="rId1"/>
  </p:sldMasterIdLst>
  <p:sldIdLst>
    <p:sldId id="275" r:id="rId2"/>
    <p:sldId id="279" r:id="rId3"/>
    <p:sldId id="274" r:id="rId4"/>
    <p:sldId id="271" r:id="rId5"/>
    <p:sldId id="276" r:id="rId6"/>
    <p:sldId id="270" r:id="rId7"/>
    <p:sldId id="277" r:id="rId8"/>
    <p:sldId id="268" r:id="rId9"/>
    <p:sldId id="278" r:id="rId10"/>
  </p:sldIdLst>
  <p:sldSz cx="10440988" cy="6911975"/>
  <p:notesSz cx="6858000" cy="9144000"/>
  <p:defaultTextStyle>
    <a:defPPr>
      <a:defRPr lang="fr-FR"/>
    </a:defPPr>
    <a:lvl1pPr marL="0" algn="l" defTabSz="991501" rtl="0" eaLnBrk="1" latinLnBrk="0" hangingPunct="1">
      <a:defRPr sz="2000" kern="1200">
        <a:solidFill>
          <a:schemeClr val="tx1"/>
        </a:solidFill>
        <a:latin typeface="+mn-lt"/>
        <a:ea typeface="+mn-ea"/>
        <a:cs typeface="+mn-cs"/>
      </a:defRPr>
    </a:lvl1pPr>
    <a:lvl2pPr marL="495751" algn="l" defTabSz="991501" rtl="0" eaLnBrk="1" latinLnBrk="0" hangingPunct="1">
      <a:defRPr sz="2000" kern="1200">
        <a:solidFill>
          <a:schemeClr val="tx1"/>
        </a:solidFill>
        <a:latin typeface="+mn-lt"/>
        <a:ea typeface="+mn-ea"/>
        <a:cs typeface="+mn-cs"/>
      </a:defRPr>
    </a:lvl2pPr>
    <a:lvl3pPr marL="991501" algn="l" defTabSz="991501" rtl="0" eaLnBrk="1" latinLnBrk="0" hangingPunct="1">
      <a:defRPr sz="2000" kern="1200">
        <a:solidFill>
          <a:schemeClr val="tx1"/>
        </a:solidFill>
        <a:latin typeface="+mn-lt"/>
        <a:ea typeface="+mn-ea"/>
        <a:cs typeface="+mn-cs"/>
      </a:defRPr>
    </a:lvl3pPr>
    <a:lvl4pPr marL="1487251" algn="l" defTabSz="991501" rtl="0" eaLnBrk="1" latinLnBrk="0" hangingPunct="1">
      <a:defRPr sz="2000" kern="1200">
        <a:solidFill>
          <a:schemeClr val="tx1"/>
        </a:solidFill>
        <a:latin typeface="+mn-lt"/>
        <a:ea typeface="+mn-ea"/>
        <a:cs typeface="+mn-cs"/>
      </a:defRPr>
    </a:lvl4pPr>
    <a:lvl5pPr marL="1983003" algn="l" defTabSz="991501" rtl="0" eaLnBrk="1" latinLnBrk="0" hangingPunct="1">
      <a:defRPr sz="2000" kern="1200">
        <a:solidFill>
          <a:schemeClr val="tx1"/>
        </a:solidFill>
        <a:latin typeface="+mn-lt"/>
        <a:ea typeface="+mn-ea"/>
        <a:cs typeface="+mn-cs"/>
      </a:defRPr>
    </a:lvl5pPr>
    <a:lvl6pPr marL="2478753" algn="l" defTabSz="991501" rtl="0" eaLnBrk="1" latinLnBrk="0" hangingPunct="1">
      <a:defRPr sz="2000" kern="1200">
        <a:solidFill>
          <a:schemeClr val="tx1"/>
        </a:solidFill>
        <a:latin typeface="+mn-lt"/>
        <a:ea typeface="+mn-ea"/>
        <a:cs typeface="+mn-cs"/>
      </a:defRPr>
    </a:lvl6pPr>
    <a:lvl7pPr marL="2974504" algn="l" defTabSz="991501" rtl="0" eaLnBrk="1" latinLnBrk="0" hangingPunct="1">
      <a:defRPr sz="2000" kern="1200">
        <a:solidFill>
          <a:schemeClr val="tx1"/>
        </a:solidFill>
        <a:latin typeface="+mn-lt"/>
        <a:ea typeface="+mn-ea"/>
        <a:cs typeface="+mn-cs"/>
      </a:defRPr>
    </a:lvl7pPr>
    <a:lvl8pPr marL="3470255" algn="l" defTabSz="991501" rtl="0" eaLnBrk="1" latinLnBrk="0" hangingPunct="1">
      <a:defRPr sz="2000" kern="1200">
        <a:solidFill>
          <a:schemeClr val="tx1"/>
        </a:solidFill>
        <a:latin typeface="+mn-lt"/>
        <a:ea typeface="+mn-ea"/>
        <a:cs typeface="+mn-cs"/>
      </a:defRPr>
    </a:lvl8pPr>
    <a:lvl9pPr marL="3966004" algn="l" defTabSz="991501"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5992" autoAdjust="0"/>
    <p:restoredTop sz="94585" autoAdjust="0"/>
  </p:normalViewPr>
  <p:slideViewPr>
    <p:cSldViewPr>
      <p:cViewPr>
        <p:scale>
          <a:sx n="70" d="100"/>
          <a:sy n="70" d="100"/>
        </p:scale>
        <p:origin x="-534" y="-54"/>
      </p:cViewPr>
      <p:guideLst>
        <p:guide orient="horz" pos="2177"/>
        <p:guide pos="3289"/>
      </p:guideLst>
    </p:cSldViewPr>
  </p:slideViewPr>
  <p:outlineViewPr>
    <p:cViewPr>
      <p:scale>
        <a:sx n="33" d="100"/>
        <a:sy n="33" d="100"/>
      </p:scale>
      <p:origin x="0" y="763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83074" y="2147195"/>
            <a:ext cx="8874840" cy="148159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566148" y="3916786"/>
            <a:ext cx="7308692" cy="1766394"/>
          </a:xfrm>
        </p:spPr>
        <p:txBody>
          <a:bodyPr/>
          <a:lstStyle>
            <a:lvl1pPr marL="0" indent="0" algn="ctr">
              <a:buNone/>
              <a:defRPr>
                <a:solidFill>
                  <a:schemeClr val="tx1">
                    <a:tint val="75000"/>
                  </a:schemeClr>
                </a:solidFill>
              </a:defRPr>
            </a:lvl1pPr>
            <a:lvl2pPr marL="495714" indent="0" algn="ctr">
              <a:buNone/>
              <a:defRPr>
                <a:solidFill>
                  <a:schemeClr val="tx1">
                    <a:tint val="75000"/>
                  </a:schemeClr>
                </a:solidFill>
              </a:defRPr>
            </a:lvl2pPr>
            <a:lvl3pPr marL="991427" indent="0" algn="ctr">
              <a:buNone/>
              <a:defRPr>
                <a:solidFill>
                  <a:schemeClr val="tx1">
                    <a:tint val="75000"/>
                  </a:schemeClr>
                </a:solidFill>
              </a:defRPr>
            </a:lvl3pPr>
            <a:lvl4pPr marL="1487140" indent="0" algn="ctr">
              <a:buNone/>
              <a:defRPr>
                <a:solidFill>
                  <a:schemeClr val="tx1">
                    <a:tint val="75000"/>
                  </a:schemeClr>
                </a:solidFill>
              </a:defRPr>
            </a:lvl4pPr>
            <a:lvl5pPr marL="1982855" indent="0" algn="ctr">
              <a:buNone/>
              <a:defRPr>
                <a:solidFill>
                  <a:schemeClr val="tx1">
                    <a:tint val="75000"/>
                  </a:schemeClr>
                </a:solidFill>
              </a:defRPr>
            </a:lvl5pPr>
            <a:lvl6pPr marL="2478568" indent="0" algn="ctr">
              <a:buNone/>
              <a:defRPr>
                <a:solidFill>
                  <a:schemeClr val="tx1">
                    <a:tint val="75000"/>
                  </a:schemeClr>
                </a:solidFill>
              </a:defRPr>
            </a:lvl6pPr>
            <a:lvl7pPr marL="2974281" indent="0" algn="ctr">
              <a:buNone/>
              <a:defRPr>
                <a:solidFill>
                  <a:schemeClr val="tx1">
                    <a:tint val="75000"/>
                  </a:schemeClr>
                </a:solidFill>
              </a:defRPr>
            </a:lvl7pPr>
            <a:lvl8pPr marL="3469995" indent="0" algn="ctr">
              <a:buNone/>
              <a:defRPr>
                <a:solidFill>
                  <a:schemeClr val="tx1">
                    <a:tint val="75000"/>
                  </a:schemeClr>
                </a:solidFill>
              </a:defRPr>
            </a:lvl8pPr>
            <a:lvl9pPr marL="3965707"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5BFBB63A-6500-40DB-AE51-139B8D2FD3C7}" type="datetimeFigureOut">
              <a:rPr lang="fr-FR" smtClean="0"/>
              <a:pPr/>
              <a:t>23/10/2020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BFBB63A-6500-40DB-AE51-139B8D2FD3C7}" type="datetimeFigureOut">
              <a:rPr lang="fr-FR" smtClean="0"/>
              <a:pPr/>
              <a:t>23/10/2020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644632" y="278402"/>
            <a:ext cx="2680941" cy="5943979"/>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596372" y="278402"/>
            <a:ext cx="7874245" cy="5943979"/>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BFBB63A-6500-40DB-AE51-139B8D2FD3C7}" type="datetimeFigureOut">
              <a:rPr lang="fr-FR" smtClean="0"/>
              <a:pPr/>
              <a:t>23/10/2020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BFBB63A-6500-40DB-AE51-139B8D2FD3C7}" type="datetimeFigureOut">
              <a:rPr lang="fr-FR" smtClean="0"/>
              <a:pPr/>
              <a:t>23/10/2020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24766" y="4441586"/>
            <a:ext cx="8874840" cy="1372795"/>
          </a:xfrm>
        </p:spPr>
        <p:txBody>
          <a:bodyPr anchor="t"/>
          <a:lstStyle>
            <a:lvl1pPr algn="l">
              <a:defRPr sz="43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824766" y="2929590"/>
            <a:ext cx="8874840" cy="1511994"/>
          </a:xfrm>
        </p:spPr>
        <p:txBody>
          <a:bodyPr anchor="b"/>
          <a:lstStyle>
            <a:lvl1pPr marL="0" indent="0">
              <a:buNone/>
              <a:defRPr sz="2200">
                <a:solidFill>
                  <a:schemeClr val="tx1">
                    <a:tint val="75000"/>
                  </a:schemeClr>
                </a:solidFill>
              </a:defRPr>
            </a:lvl1pPr>
            <a:lvl2pPr marL="495714" indent="0">
              <a:buNone/>
              <a:defRPr sz="2000">
                <a:solidFill>
                  <a:schemeClr val="tx1">
                    <a:tint val="75000"/>
                  </a:schemeClr>
                </a:solidFill>
              </a:defRPr>
            </a:lvl2pPr>
            <a:lvl3pPr marL="991427" indent="0">
              <a:buNone/>
              <a:defRPr sz="1700">
                <a:solidFill>
                  <a:schemeClr val="tx1">
                    <a:tint val="75000"/>
                  </a:schemeClr>
                </a:solidFill>
              </a:defRPr>
            </a:lvl3pPr>
            <a:lvl4pPr marL="1487140" indent="0">
              <a:buNone/>
              <a:defRPr sz="1500">
                <a:solidFill>
                  <a:schemeClr val="tx1">
                    <a:tint val="75000"/>
                  </a:schemeClr>
                </a:solidFill>
              </a:defRPr>
            </a:lvl4pPr>
            <a:lvl5pPr marL="1982855" indent="0">
              <a:buNone/>
              <a:defRPr sz="1500">
                <a:solidFill>
                  <a:schemeClr val="tx1">
                    <a:tint val="75000"/>
                  </a:schemeClr>
                </a:solidFill>
              </a:defRPr>
            </a:lvl5pPr>
            <a:lvl6pPr marL="2478568" indent="0">
              <a:buNone/>
              <a:defRPr sz="1500">
                <a:solidFill>
                  <a:schemeClr val="tx1">
                    <a:tint val="75000"/>
                  </a:schemeClr>
                </a:solidFill>
              </a:defRPr>
            </a:lvl6pPr>
            <a:lvl7pPr marL="2974281" indent="0">
              <a:buNone/>
              <a:defRPr sz="1500">
                <a:solidFill>
                  <a:schemeClr val="tx1">
                    <a:tint val="75000"/>
                  </a:schemeClr>
                </a:solidFill>
              </a:defRPr>
            </a:lvl7pPr>
            <a:lvl8pPr marL="3469995" indent="0">
              <a:buNone/>
              <a:defRPr sz="1500">
                <a:solidFill>
                  <a:schemeClr val="tx1">
                    <a:tint val="75000"/>
                  </a:schemeClr>
                </a:solidFill>
              </a:defRPr>
            </a:lvl8pPr>
            <a:lvl9pPr marL="3965707" indent="0">
              <a:buNone/>
              <a:defRPr sz="15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BFBB63A-6500-40DB-AE51-139B8D2FD3C7}" type="datetimeFigureOut">
              <a:rPr lang="fr-FR" smtClean="0"/>
              <a:pPr/>
              <a:t>23/10/2020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596370" y="1625594"/>
            <a:ext cx="5276686" cy="4596784"/>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047072" y="1625594"/>
            <a:ext cx="5278499" cy="4596784"/>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BFBB63A-6500-40DB-AE51-139B8D2FD3C7}" type="datetimeFigureOut">
              <a:rPr lang="fr-FR" smtClean="0"/>
              <a:pPr/>
              <a:t>23/10/2020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22052" y="276799"/>
            <a:ext cx="9396889" cy="1151996"/>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522049" y="1547196"/>
            <a:ext cx="4613250" cy="644797"/>
          </a:xfrm>
        </p:spPr>
        <p:txBody>
          <a:bodyPr anchor="b"/>
          <a:lstStyle>
            <a:lvl1pPr marL="0" indent="0">
              <a:buNone/>
              <a:defRPr sz="2600" b="1"/>
            </a:lvl1pPr>
            <a:lvl2pPr marL="495714" indent="0">
              <a:buNone/>
              <a:defRPr sz="2200" b="1"/>
            </a:lvl2pPr>
            <a:lvl3pPr marL="991427" indent="0">
              <a:buNone/>
              <a:defRPr sz="2000" b="1"/>
            </a:lvl3pPr>
            <a:lvl4pPr marL="1487140" indent="0">
              <a:buNone/>
              <a:defRPr sz="1700" b="1"/>
            </a:lvl4pPr>
            <a:lvl5pPr marL="1982855" indent="0">
              <a:buNone/>
              <a:defRPr sz="1700" b="1"/>
            </a:lvl5pPr>
            <a:lvl6pPr marL="2478568" indent="0">
              <a:buNone/>
              <a:defRPr sz="1700" b="1"/>
            </a:lvl6pPr>
            <a:lvl7pPr marL="2974281" indent="0">
              <a:buNone/>
              <a:defRPr sz="1700" b="1"/>
            </a:lvl7pPr>
            <a:lvl8pPr marL="3469995" indent="0">
              <a:buNone/>
              <a:defRPr sz="1700" b="1"/>
            </a:lvl8pPr>
            <a:lvl9pPr marL="3965707" indent="0">
              <a:buNone/>
              <a:defRPr sz="17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522049" y="2191992"/>
            <a:ext cx="4613250" cy="3982386"/>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303877" y="1547196"/>
            <a:ext cx="4615062" cy="644797"/>
          </a:xfrm>
        </p:spPr>
        <p:txBody>
          <a:bodyPr anchor="b"/>
          <a:lstStyle>
            <a:lvl1pPr marL="0" indent="0">
              <a:buNone/>
              <a:defRPr sz="2600" b="1"/>
            </a:lvl1pPr>
            <a:lvl2pPr marL="495714" indent="0">
              <a:buNone/>
              <a:defRPr sz="2200" b="1"/>
            </a:lvl2pPr>
            <a:lvl3pPr marL="991427" indent="0">
              <a:buNone/>
              <a:defRPr sz="2000" b="1"/>
            </a:lvl3pPr>
            <a:lvl4pPr marL="1487140" indent="0">
              <a:buNone/>
              <a:defRPr sz="1700" b="1"/>
            </a:lvl4pPr>
            <a:lvl5pPr marL="1982855" indent="0">
              <a:buNone/>
              <a:defRPr sz="1700" b="1"/>
            </a:lvl5pPr>
            <a:lvl6pPr marL="2478568" indent="0">
              <a:buNone/>
              <a:defRPr sz="1700" b="1"/>
            </a:lvl6pPr>
            <a:lvl7pPr marL="2974281" indent="0">
              <a:buNone/>
              <a:defRPr sz="1700" b="1"/>
            </a:lvl7pPr>
            <a:lvl8pPr marL="3469995" indent="0">
              <a:buNone/>
              <a:defRPr sz="1700" b="1"/>
            </a:lvl8pPr>
            <a:lvl9pPr marL="3965707" indent="0">
              <a:buNone/>
              <a:defRPr sz="17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5303877" y="2191992"/>
            <a:ext cx="4615062" cy="3982386"/>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BFBB63A-6500-40DB-AE51-139B8D2FD3C7}" type="datetimeFigureOut">
              <a:rPr lang="fr-FR" smtClean="0"/>
              <a:pPr/>
              <a:t>23/10/2020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5BFBB63A-6500-40DB-AE51-139B8D2FD3C7}" type="datetimeFigureOut">
              <a:rPr lang="fr-FR" smtClean="0"/>
              <a:pPr/>
              <a:t>23/10/2020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BFBB63A-6500-40DB-AE51-139B8D2FD3C7}" type="datetimeFigureOut">
              <a:rPr lang="fr-FR" smtClean="0"/>
              <a:pPr/>
              <a:t>23/10/2020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22052" y="275199"/>
            <a:ext cx="3435013" cy="1171196"/>
          </a:xfrm>
        </p:spPr>
        <p:txBody>
          <a:bodyPr anchor="b"/>
          <a:lstStyle>
            <a:lvl1pPr algn="l">
              <a:defRPr sz="2200" b="1"/>
            </a:lvl1pPr>
          </a:lstStyle>
          <a:p>
            <a:r>
              <a:rPr lang="fr-FR" smtClean="0"/>
              <a:t>Cliquez pour modifier le style du titre</a:t>
            </a:r>
            <a:endParaRPr lang="fr-FR"/>
          </a:p>
        </p:txBody>
      </p:sp>
      <p:sp>
        <p:nvSpPr>
          <p:cNvPr id="3" name="Espace réservé du contenu 2"/>
          <p:cNvSpPr>
            <a:spLocks noGrp="1"/>
          </p:cNvSpPr>
          <p:nvPr>
            <p:ph idx="1"/>
          </p:nvPr>
        </p:nvSpPr>
        <p:spPr>
          <a:xfrm>
            <a:off x="4082136" y="275202"/>
            <a:ext cx="5836802" cy="5899179"/>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522052" y="1446397"/>
            <a:ext cx="3435013" cy="4727983"/>
          </a:xfrm>
        </p:spPr>
        <p:txBody>
          <a:bodyPr/>
          <a:lstStyle>
            <a:lvl1pPr marL="0" indent="0">
              <a:buNone/>
              <a:defRPr sz="1500"/>
            </a:lvl1pPr>
            <a:lvl2pPr marL="495714" indent="0">
              <a:buNone/>
              <a:defRPr sz="1300"/>
            </a:lvl2pPr>
            <a:lvl3pPr marL="991427" indent="0">
              <a:buNone/>
              <a:defRPr sz="1100"/>
            </a:lvl3pPr>
            <a:lvl4pPr marL="1487140" indent="0">
              <a:buNone/>
              <a:defRPr sz="1000"/>
            </a:lvl4pPr>
            <a:lvl5pPr marL="1982855" indent="0">
              <a:buNone/>
              <a:defRPr sz="1000"/>
            </a:lvl5pPr>
            <a:lvl6pPr marL="2478568" indent="0">
              <a:buNone/>
              <a:defRPr sz="1000"/>
            </a:lvl6pPr>
            <a:lvl7pPr marL="2974281" indent="0">
              <a:buNone/>
              <a:defRPr sz="1000"/>
            </a:lvl7pPr>
            <a:lvl8pPr marL="3469995" indent="0">
              <a:buNone/>
              <a:defRPr sz="1000"/>
            </a:lvl8pPr>
            <a:lvl9pPr marL="3965707" indent="0">
              <a:buNone/>
              <a:defRPr sz="10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BFBB63A-6500-40DB-AE51-139B8D2FD3C7}" type="datetimeFigureOut">
              <a:rPr lang="fr-FR" smtClean="0"/>
              <a:pPr/>
              <a:t>23/10/2020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046509" y="4838383"/>
            <a:ext cx="6264593" cy="571198"/>
          </a:xfrm>
        </p:spPr>
        <p:txBody>
          <a:bodyPr anchor="b"/>
          <a:lstStyle>
            <a:lvl1pPr algn="l">
              <a:defRPr sz="22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2046509" y="617600"/>
            <a:ext cx="6264593" cy="4147185"/>
          </a:xfrm>
        </p:spPr>
        <p:txBody>
          <a:bodyPr/>
          <a:lstStyle>
            <a:lvl1pPr marL="0" indent="0">
              <a:buNone/>
              <a:defRPr sz="3500"/>
            </a:lvl1pPr>
            <a:lvl2pPr marL="495714" indent="0">
              <a:buNone/>
              <a:defRPr sz="3000"/>
            </a:lvl2pPr>
            <a:lvl3pPr marL="991427" indent="0">
              <a:buNone/>
              <a:defRPr sz="2600"/>
            </a:lvl3pPr>
            <a:lvl4pPr marL="1487140" indent="0">
              <a:buNone/>
              <a:defRPr sz="2200"/>
            </a:lvl4pPr>
            <a:lvl5pPr marL="1982855" indent="0">
              <a:buNone/>
              <a:defRPr sz="2200"/>
            </a:lvl5pPr>
            <a:lvl6pPr marL="2478568" indent="0">
              <a:buNone/>
              <a:defRPr sz="2200"/>
            </a:lvl6pPr>
            <a:lvl7pPr marL="2974281" indent="0">
              <a:buNone/>
              <a:defRPr sz="2200"/>
            </a:lvl7pPr>
            <a:lvl8pPr marL="3469995" indent="0">
              <a:buNone/>
              <a:defRPr sz="2200"/>
            </a:lvl8pPr>
            <a:lvl9pPr marL="3965707" indent="0">
              <a:buNone/>
              <a:defRPr sz="2200"/>
            </a:lvl9pPr>
          </a:lstStyle>
          <a:p>
            <a:endParaRPr lang="fr-FR"/>
          </a:p>
        </p:txBody>
      </p:sp>
      <p:sp>
        <p:nvSpPr>
          <p:cNvPr id="4" name="Espace réservé du texte 3"/>
          <p:cNvSpPr>
            <a:spLocks noGrp="1"/>
          </p:cNvSpPr>
          <p:nvPr>
            <p:ph type="body" sz="half" idx="2"/>
          </p:nvPr>
        </p:nvSpPr>
        <p:spPr>
          <a:xfrm>
            <a:off x="2046509" y="5409583"/>
            <a:ext cx="6264593" cy="811197"/>
          </a:xfrm>
        </p:spPr>
        <p:txBody>
          <a:bodyPr/>
          <a:lstStyle>
            <a:lvl1pPr marL="0" indent="0">
              <a:buNone/>
              <a:defRPr sz="1500"/>
            </a:lvl1pPr>
            <a:lvl2pPr marL="495714" indent="0">
              <a:buNone/>
              <a:defRPr sz="1300"/>
            </a:lvl2pPr>
            <a:lvl3pPr marL="991427" indent="0">
              <a:buNone/>
              <a:defRPr sz="1100"/>
            </a:lvl3pPr>
            <a:lvl4pPr marL="1487140" indent="0">
              <a:buNone/>
              <a:defRPr sz="1000"/>
            </a:lvl4pPr>
            <a:lvl5pPr marL="1982855" indent="0">
              <a:buNone/>
              <a:defRPr sz="1000"/>
            </a:lvl5pPr>
            <a:lvl6pPr marL="2478568" indent="0">
              <a:buNone/>
              <a:defRPr sz="1000"/>
            </a:lvl6pPr>
            <a:lvl7pPr marL="2974281" indent="0">
              <a:buNone/>
              <a:defRPr sz="1000"/>
            </a:lvl7pPr>
            <a:lvl8pPr marL="3469995" indent="0">
              <a:buNone/>
              <a:defRPr sz="1000"/>
            </a:lvl8pPr>
            <a:lvl9pPr marL="3965707" indent="0">
              <a:buNone/>
              <a:defRPr sz="10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BFBB63A-6500-40DB-AE51-139B8D2FD3C7}" type="datetimeFigureOut">
              <a:rPr lang="fr-FR" smtClean="0"/>
              <a:pPr/>
              <a:t>23/10/2020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522052" y="276799"/>
            <a:ext cx="9396889" cy="1151996"/>
          </a:xfrm>
          <a:prstGeom prst="rect">
            <a:avLst/>
          </a:prstGeom>
        </p:spPr>
        <p:txBody>
          <a:bodyPr vert="horz" lIns="99143" tIns="49572" rIns="99143" bIns="49572"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522052" y="1612797"/>
            <a:ext cx="9396889" cy="4561584"/>
          </a:xfrm>
          <a:prstGeom prst="rect">
            <a:avLst/>
          </a:prstGeom>
        </p:spPr>
        <p:txBody>
          <a:bodyPr vert="horz" lIns="99143" tIns="49572" rIns="99143" bIns="49572"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522049" y="6406379"/>
            <a:ext cx="2436231" cy="367999"/>
          </a:xfrm>
          <a:prstGeom prst="rect">
            <a:avLst/>
          </a:prstGeom>
        </p:spPr>
        <p:txBody>
          <a:bodyPr vert="horz" lIns="99143" tIns="49572" rIns="99143" bIns="49572" rtlCol="0" anchor="ctr"/>
          <a:lstStyle>
            <a:lvl1pPr algn="l">
              <a:defRPr sz="1300">
                <a:solidFill>
                  <a:schemeClr val="tx1">
                    <a:tint val="75000"/>
                  </a:schemeClr>
                </a:solidFill>
              </a:defRPr>
            </a:lvl1pPr>
          </a:lstStyle>
          <a:p>
            <a:fld id="{5BFBB63A-6500-40DB-AE51-139B8D2FD3C7}" type="datetimeFigureOut">
              <a:rPr lang="fr-FR" smtClean="0"/>
              <a:pPr/>
              <a:t>23/10/2020</a:t>
            </a:fld>
            <a:endParaRPr lang="fr-FR"/>
          </a:p>
        </p:txBody>
      </p:sp>
      <p:sp>
        <p:nvSpPr>
          <p:cNvPr id="5" name="Espace réservé du pied de page 4"/>
          <p:cNvSpPr>
            <a:spLocks noGrp="1"/>
          </p:cNvSpPr>
          <p:nvPr>
            <p:ph type="ftr" sz="quarter" idx="3"/>
          </p:nvPr>
        </p:nvSpPr>
        <p:spPr>
          <a:xfrm>
            <a:off x="3567340" y="6406379"/>
            <a:ext cx="3306313" cy="367999"/>
          </a:xfrm>
          <a:prstGeom prst="rect">
            <a:avLst/>
          </a:prstGeom>
        </p:spPr>
        <p:txBody>
          <a:bodyPr vert="horz" lIns="99143" tIns="49572" rIns="99143" bIns="49572" rtlCol="0" anchor="ctr"/>
          <a:lstStyle>
            <a:lvl1pPr algn="ctr">
              <a:defRPr sz="13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7482709" y="6406379"/>
            <a:ext cx="2436231" cy="367999"/>
          </a:xfrm>
          <a:prstGeom prst="rect">
            <a:avLst/>
          </a:prstGeom>
        </p:spPr>
        <p:txBody>
          <a:bodyPr vert="horz" lIns="99143" tIns="49572" rIns="99143" bIns="49572" rtlCol="0" anchor="ctr"/>
          <a:lstStyle>
            <a:lvl1pPr algn="r">
              <a:defRPr sz="1300">
                <a:solidFill>
                  <a:schemeClr val="tx1">
                    <a:tint val="75000"/>
                  </a:schemeClr>
                </a:solidFill>
              </a:defRPr>
            </a:lvl1pPr>
          </a:lstStyle>
          <a:p>
            <a:fld id="{6A0492A0-023C-442C-BF4A-9A2962DF425C}"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91427" rtl="0" eaLnBrk="1" latinLnBrk="0" hangingPunct="1">
        <a:spcBef>
          <a:spcPct val="0"/>
        </a:spcBef>
        <a:buNone/>
        <a:defRPr sz="4800" kern="1200">
          <a:solidFill>
            <a:schemeClr val="tx1"/>
          </a:solidFill>
          <a:latin typeface="+mj-lt"/>
          <a:ea typeface="+mj-ea"/>
          <a:cs typeface="+mj-cs"/>
        </a:defRPr>
      </a:lvl1pPr>
    </p:titleStyle>
    <p:bodyStyle>
      <a:lvl1pPr marL="371787" indent="-371787" algn="l" defTabSz="991427"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5534" indent="-309820" algn="l" defTabSz="991427"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39284" indent="-247857" algn="l" defTabSz="991427"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34998" indent="-247857" algn="l" defTabSz="991427"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30713" indent="-247857" algn="l" defTabSz="991427"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26425" indent="-247857" algn="l" defTabSz="991427"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22138" indent="-247857" algn="l" defTabSz="991427"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17852" indent="-247857" algn="l" defTabSz="991427"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13565" indent="-247857" algn="l" defTabSz="991427"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fr-FR"/>
      </a:defPPr>
      <a:lvl1pPr marL="0" algn="l" defTabSz="991427" rtl="0" eaLnBrk="1" latinLnBrk="0" hangingPunct="1">
        <a:defRPr sz="2000" kern="1200">
          <a:solidFill>
            <a:schemeClr val="tx1"/>
          </a:solidFill>
          <a:latin typeface="+mn-lt"/>
          <a:ea typeface="+mn-ea"/>
          <a:cs typeface="+mn-cs"/>
        </a:defRPr>
      </a:lvl1pPr>
      <a:lvl2pPr marL="495714" algn="l" defTabSz="991427" rtl="0" eaLnBrk="1" latinLnBrk="0" hangingPunct="1">
        <a:defRPr sz="2000" kern="1200">
          <a:solidFill>
            <a:schemeClr val="tx1"/>
          </a:solidFill>
          <a:latin typeface="+mn-lt"/>
          <a:ea typeface="+mn-ea"/>
          <a:cs typeface="+mn-cs"/>
        </a:defRPr>
      </a:lvl2pPr>
      <a:lvl3pPr marL="991427" algn="l" defTabSz="991427" rtl="0" eaLnBrk="1" latinLnBrk="0" hangingPunct="1">
        <a:defRPr sz="2000" kern="1200">
          <a:solidFill>
            <a:schemeClr val="tx1"/>
          </a:solidFill>
          <a:latin typeface="+mn-lt"/>
          <a:ea typeface="+mn-ea"/>
          <a:cs typeface="+mn-cs"/>
        </a:defRPr>
      </a:lvl3pPr>
      <a:lvl4pPr marL="1487140" algn="l" defTabSz="991427" rtl="0" eaLnBrk="1" latinLnBrk="0" hangingPunct="1">
        <a:defRPr sz="2000" kern="1200">
          <a:solidFill>
            <a:schemeClr val="tx1"/>
          </a:solidFill>
          <a:latin typeface="+mn-lt"/>
          <a:ea typeface="+mn-ea"/>
          <a:cs typeface="+mn-cs"/>
        </a:defRPr>
      </a:lvl4pPr>
      <a:lvl5pPr marL="1982855" algn="l" defTabSz="991427" rtl="0" eaLnBrk="1" latinLnBrk="0" hangingPunct="1">
        <a:defRPr sz="2000" kern="1200">
          <a:solidFill>
            <a:schemeClr val="tx1"/>
          </a:solidFill>
          <a:latin typeface="+mn-lt"/>
          <a:ea typeface="+mn-ea"/>
          <a:cs typeface="+mn-cs"/>
        </a:defRPr>
      </a:lvl5pPr>
      <a:lvl6pPr marL="2478568" algn="l" defTabSz="991427" rtl="0" eaLnBrk="1" latinLnBrk="0" hangingPunct="1">
        <a:defRPr sz="2000" kern="1200">
          <a:solidFill>
            <a:schemeClr val="tx1"/>
          </a:solidFill>
          <a:latin typeface="+mn-lt"/>
          <a:ea typeface="+mn-ea"/>
          <a:cs typeface="+mn-cs"/>
        </a:defRPr>
      </a:lvl6pPr>
      <a:lvl7pPr marL="2974281" algn="l" defTabSz="991427" rtl="0" eaLnBrk="1" latinLnBrk="0" hangingPunct="1">
        <a:defRPr sz="2000" kern="1200">
          <a:solidFill>
            <a:schemeClr val="tx1"/>
          </a:solidFill>
          <a:latin typeface="+mn-lt"/>
          <a:ea typeface="+mn-ea"/>
          <a:cs typeface="+mn-cs"/>
        </a:defRPr>
      </a:lvl7pPr>
      <a:lvl8pPr marL="3469995" algn="l" defTabSz="991427" rtl="0" eaLnBrk="1" latinLnBrk="0" hangingPunct="1">
        <a:defRPr sz="2000" kern="1200">
          <a:solidFill>
            <a:schemeClr val="tx1"/>
          </a:solidFill>
          <a:latin typeface="+mn-lt"/>
          <a:ea typeface="+mn-ea"/>
          <a:cs typeface="+mn-cs"/>
        </a:defRPr>
      </a:lvl8pPr>
      <a:lvl9pPr marL="3965707" algn="l" defTabSz="991427"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62710" y="1741475"/>
            <a:ext cx="9657914" cy="928694"/>
          </a:xfrm>
        </p:spPr>
        <p:txBody>
          <a:bodyPr/>
          <a:lstStyle/>
          <a:p>
            <a:pPr algn="ctr"/>
            <a:r>
              <a:rPr lang="ar-DZ" b="1" dirty="0" smtClean="0"/>
              <a:t>الموارد الرقمية للتعليم في نظام </a:t>
            </a:r>
            <a:r>
              <a:rPr lang="ar-DZ" b="1" dirty="0" err="1" smtClean="0"/>
              <a:t>ل</a:t>
            </a:r>
            <a:r>
              <a:rPr lang="ar-DZ" b="1" dirty="0" smtClean="0"/>
              <a:t>.م.د</a:t>
            </a:r>
            <a:endParaRPr lang="fr-FR" b="1" dirty="0" smtClean="0"/>
          </a:p>
          <a:p>
            <a:endParaRPr lang="fr-FR"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2"/>
            <a:ext cx="10440988" cy="1609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ZoneTexte 4"/>
          <p:cNvSpPr txBox="1"/>
          <p:nvPr/>
        </p:nvSpPr>
        <p:spPr>
          <a:xfrm>
            <a:off x="7577949" y="2564904"/>
            <a:ext cx="2607145" cy="461657"/>
          </a:xfrm>
          <a:prstGeom prst="rect">
            <a:avLst/>
          </a:prstGeom>
          <a:noFill/>
        </p:spPr>
        <p:txBody>
          <a:bodyPr wrap="square" lIns="91433" tIns="45716" rIns="91433" bIns="45716" rtlCol="0">
            <a:spAutoFit/>
          </a:bodyPr>
          <a:lstStyle/>
          <a:p>
            <a:pPr algn="r"/>
            <a:r>
              <a:rPr lang="ar-DZ" sz="2400" dirty="0" smtClean="0"/>
              <a:t>المستوى</a:t>
            </a:r>
            <a:r>
              <a:rPr lang="ar-DZ" sz="2400" b="1" dirty="0" smtClean="0"/>
              <a:t> </a:t>
            </a:r>
            <a:r>
              <a:rPr lang="ar-DZ" sz="2400" dirty="0" smtClean="0"/>
              <a:t>:</a:t>
            </a:r>
            <a:r>
              <a:rPr lang="ar-DZ" sz="2400" b="1" dirty="0" smtClean="0"/>
              <a:t> ل1</a:t>
            </a:r>
            <a:endParaRPr lang="fr-FR" sz="2400" b="1" dirty="0"/>
          </a:p>
        </p:txBody>
      </p:sp>
      <p:sp>
        <p:nvSpPr>
          <p:cNvPr id="6" name="ZoneTexte 5"/>
          <p:cNvSpPr txBox="1"/>
          <p:nvPr/>
        </p:nvSpPr>
        <p:spPr>
          <a:xfrm>
            <a:off x="1867729" y="2564904"/>
            <a:ext cx="2607145" cy="461657"/>
          </a:xfrm>
          <a:prstGeom prst="rect">
            <a:avLst/>
          </a:prstGeom>
          <a:noFill/>
        </p:spPr>
        <p:txBody>
          <a:bodyPr wrap="square" lIns="91433" tIns="45716" rIns="91433" bIns="45716" rtlCol="0">
            <a:spAutoFit/>
          </a:bodyPr>
          <a:lstStyle/>
          <a:p>
            <a:pPr algn="r"/>
            <a:r>
              <a:rPr lang="ar-DZ" sz="2400" dirty="0" smtClean="0"/>
              <a:t>السداسي</a:t>
            </a:r>
            <a:r>
              <a:rPr lang="ar-DZ" sz="2400" b="1" dirty="0" smtClean="0"/>
              <a:t> </a:t>
            </a:r>
            <a:r>
              <a:rPr lang="ar-DZ" sz="2400" dirty="0" smtClean="0"/>
              <a:t>:</a:t>
            </a:r>
            <a:r>
              <a:rPr lang="ar-DZ" sz="2400" b="1" dirty="0" smtClean="0"/>
              <a:t> س1</a:t>
            </a:r>
            <a:endParaRPr lang="fr-FR" sz="2400" b="1" dirty="0"/>
          </a:p>
        </p:txBody>
      </p:sp>
      <p:sp>
        <p:nvSpPr>
          <p:cNvPr id="7" name="ZoneTexte 6"/>
          <p:cNvSpPr txBox="1"/>
          <p:nvPr/>
        </p:nvSpPr>
        <p:spPr>
          <a:xfrm>
            <a:off x="5577684" y="3861048"/>
            <a:ext cx="4661036" cy="461657"/>
          </a:xfrm>
          <a:prstGeom prst="rect">
            <a:avLst/>
          </a:prstGeom>
          <a:noFill/>
        </p:spPr>
        <p:txBody>
          <a:bodyPr wrap="square" lIns="91433" tIns="45716" rIns="91433" bIns="45716" rtlCol="0">
            <a:spAutoFit/>
          </a:bodyPr>
          <a:lstStyle/>
          <a:p>
            <a:pPr algn="r" rtl="1"/>
            <a:r>
              <a:rPr lang="ar-DZ" sz="2400" dirty="0" smtClean="0"/>
              <a:t>المادة</a:t>
            </a:r>
            <a:r>
              <a:rPr lang="ar-DZ" sz="2400" b="1" dirty="0" smtClean="0"/>
              <a:t> </a:t>
            </a:r>
            <a:r>
              <a:rPr lang="ar-DZ" sz="2400" dirty="0" smtClean="0"/>
              <a:t>:</a:t>
            </a:r>
            <a:r>
              <a:rPr lang="ar-DZ" sz="2400" b="1" dirty="0" smtClean="0"/>
              <a:t> تهيئة 1</a:t>
            </a:r>
            <a:endParaRPr lang="fr-FR" sz="2400" b="1" dirty="0"/>
          </a:p>
        </p:txBody>
      </p:sp>
      <p:sp>
        <p:nvSpPr>
          <p:cNvPr id="8" name="ZoneTexte 7"/>
          <p:cNvSpPr txBox="1"/>
          <p:nvPr/>
        </p:nvSpPr>
        <p:spPr>
          <a:xfrm>
            <a:off x="3335494" y="4561964"/>
            <a:ext cx="6814222" cy="461657"/>
          </a:xfrm>
          <a:prstGeom prst="rect">
            <a:avLst/>
          </a:prstGeom>
          <a:noFill/>
        </p:spPr>
        <p:txBody>
          <a:bodyPr wrap="square" lIns="91433" tIns="45716" rIns="91433" bIns="45716" rtlCol="0">
            <a:spAutoFit/>
          </a:bodyPr>
          <a:lstStyle/>
          <a:p>
            <a:pPr algn="r" rtl="1"/>
            <a:r>
              <a:rPr lang="ar-DZ" sz="2400" dirty="0" smtClean="0"/>
              <a:t>الأستاذ(ة) المقدم (ة)</a:t>
            </a:r>
            <a:r>
              <a:rPr lang="ar-DZ" sz="2400" b="1" dirty="0" smtClean="0"/>
              <a:t> </a:t>
            </a:r>
            <a:r>
              <a:rPr lang="ar-DZ" sz="2400" dirty="0" smtClean="0"/>
              <a:t>:</a:t>
            </a:r>
            <a:r>
              <a:rPr lang="ar-DZ" sz="2400" b="1" dirty="0" smtClean="0"/>
              <a:t> </a:t>
            </a:r>
            <a:r>
              <a:rPr lang="ar-DZ" sz="2400" b="1" dirty="0" err="1" smtClean="0"/>
              <a:t>خضور</a:t>
            </a:r>
            <a:r>
              <a:rPr lang="ar-DZ" sz="2400" b="1" dirty="0" smtClean="0"/>
              <a:t> مالك</a:t>
            </a:r>
            <a:endParaRPr lang="fr-FR" sz="2400" b="1" dirty="0"/>
          </a:p>
        </p:txBody>
      </p:sp>
      <p:sp>
        <p:nvSpPr>
          <p:cNvPr id="9" name="ZoneTexte 8"/>
          <p:cNvSpPr txBox="1"/>
          <p:nvPr/>
        </p:nvSpPr>
        <p:spPr>
          <a:xfrm>
            <a:off x="6278688" y="5210037"/>
            <a:ext cx="3799591" cy="461657"/>
          </a:xfrm>
          <a:prstGeom prst="rect">
            <a:avLst/>
          </a:prstGeom>
          <a:noFill/>
        </p:spPr>
        <p:txBody>
          <a:bodyPr wrap="square" lIns="91433" tIns="45716" rIns="91433" bIns="45716" rtlCol="0">
            <a:spAutoFit/>
          </a:bodyPr>
          <a:lstStyle/>
          <a:p>
            <a:pPr algn="r" rtl="1"/>
            <a:r>
              <a:rPr lang="ar-DZ" sz="2400" dirty="0" smtClean="0"/>
              <a:t>الدرس رقم :</a:t>
            </a:r>
            <a:r>
              <a:rPr lang="ar-DZ" sz="2400" b="1" dirty="0" smtClean="0"/>
              <a:t> </a:t>
            </a:r>
            <a:r>
              <a:rPr lang="fr-FR" sz="2400" b="1" dirty="0" smtClean="0"/>
              <a:t>02</a:t>
            </a:r>
            <a:r>
              <a:rPr lang="ar-DZ" sz="2400" b="1" dirty="0" smtClean="0"/>
              <a:t> من </a:t>
            </a:r>
            <a:r>
              <a:rPr lang="fr-FR" sz="2400" b="1" dirty="0" smtClean="0"/>
              <a:t>08</a:t>
            </a:r>
          </a:p>
        </p:txBody>
      </p:sp>
      <p:sp>
        <p:nvSpPr>
          <p:cNvPr id="10" name="ZoneTexte 9"/>
          <p:cNvSpPr txBox="1"/>
          <p:nvPr/>
        </p:nvSpPr>
        <p:spPr>
          <a:xfrm>
            <a:off x="2220099" y="5858108"/>
            <a:ext cx="7858181" cy="461657"/>
          </a:xfrm>
          <a:prstGeom prst="rect">
            <a:avLst/>
          </a:prstGeom>
          <a:noFill/>
        </p:spPr>
        <p:txBody>
          <a:bodyPr wrap="square" lIns="91433" tIns="45716" rIns="91433" bIns="45716" rtlCol="0">
            <a:spAutoFit/>
          </a:bodyPr>
          <a:lstStyle/>
          <a:p>
            <a:pPr algn="r" rtl="1"/>
            <a:r>
              <a:rPr lang="ar-DZ" sz="2400" dirty="0" smtClean="0"/>
              <a:t>رمز المورد</a:t>
            </a:r>
            <a:r>
              <a:rPr lang="ar-DZ" sz="2400" b="1" dirty="0" smtClean="0"/>
              <a:t> </a:t>
            </a:r>
            <a:r>
              <a:rPr lang="ar-DZ" sz="2400" dirty="0" smtClean="0"/>
              <a:t>: </a:t>
            </a:r>
            <a:r>
              <a:rPr lang="fr-FR" sz="2400" b="1" dirty="0" smtClean="0">
                <a:solidFill>
                  <a:srgbClr val="FF0000"/>
                </a:solidFill>
                <a:effectLst>
                  <a:outerShdw blurRad="38100" dist="38100" dir="2700000" algn="tl">
                    <a:srgbClr val="000000">
                      <a:alpha val="43137"/>
                    </a:srgbClr>
                  </a:outerShdw>
                </a:effectLst>
              </a:rPr>
              <a:t>L1_S1_</a:t>
            </a:r>
            <a:r>
              <a:rPr lang="fr-FR" sz="2400" b="1" dirty="0" smtClean="0"/>
              <a:t> </a:t>
            </a:r>
            <a:r>
              <a:rPr lang="fr-FR" sz="2400" b="1" dirty="0" smtClean="0">
                <a:solidFill>
                  <a:srgbClr val="FF0000"/>
                </a:solidFill>
                <a:effectLst>
                  <a:outerShdw blurRad="38100" dist="38100" dir="2700000" algn="tl">
                    <a:srgbClr val="000000">
                      <a:alpha val="43137"/>
                    </a:srgbClr>
                  </a:outerShdw>
                </a:effectLst>
              </a:rPr>
              <a:t>AUMV_GTU</a:t>
            </a:r>
            <a:r>
              <a:rPr lang="fr-FR" sz="2400" b="1" dirty="0" smtClean="0"/>
              <a:t> </a:t>
            </a:r>
            <a:r>
              <a:rPr lang="fr-FR" sz="2400" b="1" dirty="0" smtClean="0">
                <a:solidFill>
                  <a:srgbClr val="FF0000"/>
                </a:solidFill>
                <a:effectLst>
                  <a:outerShdw blurRad="38100" dist="38100" dir="2700000" algn="tl">
                    <a:srgbClr val="000000">
                      <a:alpha val="43137"/>
                    </a:srgbClr>
                  </a:outerShdw>
                </a:effectLst>
              </a:rPr>
              <a:t>_AMEN.1_C02/08_2020</a:t>
            </a:r>
            <a:endParaRPr lang="fr-FR" sz="2400" b="1" dirty="0">
              <a:solidFill>
                <a:srgbClr val="FF0000"/>
              </a:solidFill>
              <a:effectLst>
                <a:outerShdw blurRad="38100" dist="38100" dir="2700000" algn="tl">
                  <a:srgbClr val="000000">
                    <a:alpha val="43137"/>
                  </a:srgbClr>
                </a:outerShdw>
              </a:effectLst>
            </a:endParaRPr>
          </a:p>
        </p:txBody>
      </p:sp>
      <p:sp>
        <p:nvSpPr>
          <p:cNvPr id="11" name="ZoneTexte 10"/>
          <p:cNvSpPr txBox="1"/>
          <p:nvPr/>
        </p:nvSpPr>
        <p:spPr>
          <a:xfrm>
            <a:off x="3077354" y="3193812"/>
            <a:ext cx="7111060" cy="461657"/>
          </a:xfrm>
          <a:prstGeom prst="rect">
            <a:avLst/>
          </a:prstGeom>
          <a:noFill/>
        </p:spPr>
        <p:txBody>
          <a:bodyPr wrap="square" lIns="91433" tIns="45716" rIns="91433" bIns="45716" rtlCol="0">
            <a:spAutoFit/>
          </a:bodyPr>
          <a:lstStyle/>
          <a:p>
            <a:pPr algn="r" rtl="1"/>
            <a:r>
              <a:rPr lang="ar-DZ" sz="2400" dirty="0" smtClean="0"/>
              <a:t>الميدان</a:t>
            </a:r>
            <a:r>
              <a:rPr lang="ar-DZ" sz="2400" b="1" dirty="0" smtClean="0"/>
              <a:t> </a:t>
            </a:r>
            <a:r>
              <a:rPr lang="ar-DZ" sz="2400" dirty="0" smtClean="0"/>
              <a:t>:</a:t>
            </a:r>
            <a:r>
              <a:rPr lang="ar-DZ" sz="2400" b="1" dirty="0" smtClean="0"/>
              <a:t> هندسة معمارية, عمران </a:t>
            </a:r>
            <a:r>
              <a:rPr lang="ar-DZ" sz="2400" b="1" dirty="0" err="1" smtClean="0"/>
              <a:t>و</a:t>
            </a:r>
            <a:r>
              <a:rPr lang="ar-DZ" sz="2400" b="1" dirty="0" smtClean="0"/>
              <a:t> مهن المدينة</a:t>
            </a:r>
            <a:endParaRPr lang="fr-FR" sz="24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5587" y="169839"/>
            <a:ext cx="9396890" cy="1007979"/>
          </a:xfrm>
        </p:spPr>
        <p:txBody>
          <a:bodyPr>
            <a:normAutofit/>
          </a:bodyPr>
          <a:lstStyle/>
          <a:p>
            <a:r>
              <a:rPr lang="fr-FR" sz="2400" b="1" dirty="0">
                <a:latin typeface="Arial" pitchFamily="34" charset="0"/>
                <a:cs typeface="Arial" pitchFamily="34" charset="0"/>
              </a:rPr>
              <a:t>Programme </a:t>
            </a:r>
            <a:r>
              <a:rPr lang="fr-FR" sz="2400" b="1" dirty="0">
                <a:latin typeface="Courier New" pitchFamily="49" charset="0"/>
                <a:cs typeface="Courier New" pitchFamily="49" charset="0"/>
              </a:rPr>
              <a:t>            </a:t>
            </a:r>
            <a:r>
              <a:rPr lang="ar-DZ" sz="2400" b="1" dirty="0">
                <a:latin typeface="Courier New" pitchFamily="49" charset="0"/>
                <a:cs typeface="Courier New" pitchFamily="49" charset="0"/>
              </a:rPr>
              <a:t>               </a:t>
            </a:r>
            <a:r>
              <a:rPr lang="fr-FR" sz="2400" b="1" dirty="0">
                <a:latin typeface="Courier New" pitchFamily="49" charset="0"/>
                <a:cs typeface="Courier New" pitchFamily="49" charset="0"/>
              </a:rPr>
              <a:t>     </a:t>
            </a:r>
            <a:r>
              <a:rPr lang="ar-DZ" sz="2400" b="1" dirty="0">
                <a:latin typeface="Courier New" pitchFamily="49" charset="0"/>
                <a:cs typeface="+mn-cs"/>
              </a:rPr>
              <a:t>البرنامج</a:t>
            </a:r>
            <a:r>
              <a:rPr lang="ar-DZ" sz="2400" dirty="0" smtClean="0">
                <a:cs typeface="+mn-cs"/>
              </a:rPr>
              <a:t> </a:t>
            </a:r>
            <a:r>
              <a:rPr lang="fr-FR" dirty="0" smtClean="0"/>
              <a:t> </a:t>
            </a:r>
            <a:endParaRPr lang="fr-FR" dirty="0"/>
          </a:p>
        </p:txBody>
      </p:sp>
      <p:sp>
        <p:nvSpPr>
          <p:cNvPr id="3" name="Espace réservé du contenu 2"/>
          <p:cNvSpPr>
            <a:spLocks noGrp="1"/>
          </p:cNvSpPr>
          <p:nvPr>
            <p:ph idx="1"/>
          </p:nvPr>
        </p:nvSpPr>
        <p:spPr>
          <a:xfrm>
            <a:off x="5649122" y="2125629"/>
            <a:ext cx="4791866" cy="4786346"/>
          </a:xfrm>
        </p:spPr>
        <p:txBody>
          <a:bodyPr>
            <a:normAutofit/>
          </a:bodyPr>
          <a:lstStyle/>
          <a:p>
            <a:pPr algn="r" rtl="1">
              <a:buNone/>
            </a:pPr>
            <a:r>
              <a:rPr lang="fr-FR" sz="2100" b="1" cap="all" dirty="0">
                <a:effectLst>
                  <a:reflection blurRad="12700" stA="48000" endA="300" endPos="55000" dir="5400000" sy="-90000" algn="bl" rotWithShape="0"/>
                </a:effectLst>
                <a:latin typeface="Courier New" pitchFamily="49" charset="0"/>
                <a:ea typeface="+mj-ea"/>
                <a:cs typeface="Courier New" pitchFamily="49" charset="0"/>
              </a:rPr>
              <a:t>.</a:t>
            </a:r>
            <a:r>
              <a:rPr lang="fr-FR" sz="2400" dirty="0">
                <a:latin typeface="Arial" pitchFamily="34" charset="0"/>
                <a:ea typeface="+mj-ea"/>
                <a:cs typeface="Arial" pitchFamily="34" charset="0"/>
              </a:rPr>
              <a:t>1.I</a:t>
            </a:r>
            <a:r>
              <a:rPr lang="ar-DZ" sz="2400" dirty="0">
                <a:latin typeface="Arial" pitchFamily="34" charset="0"/>
                <a:ea typeface="+mj-ea"/>
                <a:cs typeface="Arial" pitchFamily="34" charset="0"/>
              </a:rPr>
              <a:t>مدخل عام للتهيئة.</a:t>
            </a:r>
            <a:endParaRPr lang="fr-FR" sz="2400" dirty="0">
              <a:latin typeface="Arial" pitchFamily="34" charset="0"/>
              <a:ea typeface="+mj-ea"/>
              <a:cs typeface="Arial" pitchFamily="34" charset="0"/>
            </a:endParaRPr>
          </a:p>
          <a:p>
            <a:pPr lvl="0" algn="r" rtl="1">
              <a:buFont typeface="Wingdings" pitchFamily="2" charset="2"/>
              <a:buChar char="v"/>
            </a:pPr>
            <a:r>
              <a:rPr lang="fr-FR" sz="2400" dirty="0">
                <a:latin typeface="Arial" pitchFamily="34" charset="0"/>
                <a:ea typeface="+mj-ea"/>
                <a:cs typeface="Arial" pitchFamily="34" charset="0"/>
              </a:rPr>
              <a:t>  </a:t>
            </a:r>
            <a:r>
              <a:rPr lang="ar-DZ" sz="2400" dirty="0">
                <a:latin typeface="Arial" pitchFamily="34" charset="0"/>
                <a:ea typeface="+mj-ea"/>
                <a:cs typeface="Arial" pitchFamily="34" charset="0"/>
              </a:rPr>
              <a:t>مفاهيم </a:t>
            </a:r>
            <a:r>
              <a:rPr lang="ar-DZ" sz="2400" dirty="0" err="1">
                <a:latin typeface="Arial" pitchFamily="34" charset="0"/>
                <a:ea typeface="+mj-ea"/>
                <a:cs typeface="Arial" pitchFamily="34" charset="0"/>
              </a:rPr>
              <a:t>و</a:t>
            </a:r>
            <a:r>
              <a:rPr lang="ar-DZ" sz="2400" dirty="0">
                <a:latin typeface="Arial" pitchFamily="34" charset="0"/>
                <a:ea typeface="+mj-ea"/>
                <a:cs typeface="Arial" pitchFamily="34" charset="0"/>
              </a:rPr>
              <a:t> مصطلحات</a:t>
            </a:r>
            <a:endParaRPr lang="fr-FR" sz="2400" dirty="0">
              <a:latin typeface="Arial" pitchFamily="34" charset="0"/>
              <a:ea typeface="+mj-ea"/>
              <a:cs typeface="Arial" pitchFamily="34" charset="0"/>
            </a:endParaRPr>
          </a:p>
          <a:p>
            <a:pPr lvl="0" algn="r" rtl="1">
              <a:buFont typeface="Wingdings" pitchFamily="2" charset="2"/>
              <a:buChar char="v"/>
            </a:pPr>
            <a:r>
              <a:rPr lang="fr-FR" sz="2400" dirty="0">
                <a:latin typeface="Arial" pitchFamily="34" charset="0"/>
                <a:ea typeface="+mj-ea"/>
                <a:cs typeface="Arial" pitchFamily="34" charset="0"/>
              </a:rPr>
              <a:t>  </a:t>
            </a:r>
            <a:r>
              <a:rPr lang="ar-DZ" sz="2400" dirty="0">
                <a:latin typeface="Arial" pitchFamily="34" charset="0"/>
                <a:ea typeface="+mj-ea"/>
                <a:cs typeface="Arial" pitchFamily="34" charset="0"/>
              </a:rPr>
              <a:t>تعريف الإقليم، المجال، التهيئة</a:t>
            </a:r>
            <a:r>
              <a:rPr lang="fr-FR" sz="2400" dirty="0">
                <a:latin typeface="Arial" pitchFamily="34" charset="0"/>
                <a:ea typeface="+mj-ea"/>
                <a:cs typeface="Arial" pitchFamily="34" charset="0"/>
              </a:rPr>
              <a:t>.</a:t>
            </a:r>
          </a:p>
          <a:p>
            <a:pPr lvl="0" algn="r" rtl="1">
              <a:buFont typeface="Wingdings" pitchFamily="2" charset="2"/>
              <a:buChar char="v"/>
            </a:pPr>
            <a:r>
              <a:rPr lang="fr-FR" sz="2400" dirty="0">
                <a:latin typeface="Arial" pitchFamily="34" charset="0"/>
                <a:ea typeface="+mj-ea"/>
                <a:cs typeface="Arial" pitchFamily="34" charset="0"/>
              </a:rPr>
              <a:t>  </a:t>
            </a:r>
            <a:r>
              <a:rPr lang="ar-DZ" sz="2400" dirty="0">
                <a:latin typeface="Arial" pitchFamily="34" charset="0"/>
                <a:ea typeface="+mj-ea"/>
                <a:cs typeface="Arial" pitchFamily="34" charset="0"/>
              </a:rPr>
              <a:t>تعريف التهيئة الإقليمية</a:t>
            </a:r>
            <a:r>
              <a:rPr lang="fr-FR" sz="2400" dirty="0">
                <a:latin typeface="Arial" pitchFamily="34" charset="0"/>
                <a:ea typeface="+mj-ea"/>
                <a:cs typeface="Arial" pitchFamily="34" charset="0"/>
              </a:rPr>
              <a:t>.</a:t>
            </a:r>
          </a:p>
          <a:p>
            <a:pPr lvl="0" algn="r" rtl="1">
              <a:buFont typeface="Wingdings" pitchFamily="2" charset="2"/>
              <a:buChar char="v"/>
            </a:pPr>
            <a:r>
              <a:rPr lang="fr-FR" sz="2400" dirty="0">
                <a:latin typeface="Arial" pitchFamily="34" charset="0"/>
                <a:ea typeface="+mj-ea"/>
                <a:cs typeface="Arial" pitchFamily="34" charset="0"/>
              </a:rPr>
              <a:t>  </a:t>
            </a:r>
            <a:r>
              <a:rPr lang="ar-DZ" sz="2400" dirty="0">
                <a:latin typeface="Arial" pitchFamily="34" charset="0"/>
                <a:ea typeface="+mj-ea"/>
                <a:cs typeface="Arial" pitchFamily="34" charset="0"/>
              </a:rPr>
              <a:t>تعريف التهيئة العمرانية</a:t>
            </a:r>
            <a:r>
              <a:rPr lang="fr-FR" sz="2400" dirty="0">
                <a:latin typeface="Arial" pitchFamily="34" charset="0"/>
                <a:ea typeface="+mj-ea"/>
                <a:cs typeface="Arial" pitchFamily="34" charset="0"/>
              </a:rPr>
              <a:t>.</a:t>
            </a:r>
          </a:p>
          <a:p>
            <a:pPr lvl="0" algn="r">
              <a:buNone/>
            </a:pPr>
            <a:r>
              <a:rPr lang="fr-FR" sz="2400" dirty="0">
                <a:latin typeface="Arial" pitchFamily="34" charset="0"/>
                <a:ea typeface="+mj-ea"/>
                <a:cs typeface="Arial" pitchFamily="34" charset="0"/>
              </a:rPr>
              <a:t> </a:t>
            </a:r>
            <a:r>
              <a:rPr lang="ar-DZ" sz="2400" dirty="0">
                <a:latin typeface="Arial" pitchFamily="34" charset="0"/>
                <a:ea typeface="+mj-ea"/>
                <a:cs typeface="Arial" pitchFamily="34" charset="0"/>
              </a:rPr>
              <a:t>نشأة </a:t>
            </a:r>
            <a:r>
              <a:rPr lang="ar-DZ" sz="2400" dirty="0" err="1">
                <a:latin typeface="Arial" pitchFamily="34" charset="0"/>
                <a:ea typeface="+mj-ea"/>
                <a:cs typeface="Arial" pitchFamily="34" charset="0"/>
              </a:rPr>
              <a:t>و</a:t>
            </a:r>
            <a:r>
              <a:rPr lang="ar-DZ" sz="2400" dirty="0">
                <a:latin typeface="Arial" pitchFamily="34" charset="0"/>
                <a:ea typeface="+mj-ea"/>
                <a:cs typeface="Arial" pitchFamily="34" charset="0"/>
              </a:rPr>
              <a:t> تطور التهيئة.</a:t>
            </a:r>
            <a:r>
              <a:rPr lang="fr-FR" sz="2400" dirty="0">
                <a:latin typeface="Arial" pitchFamily="34" charset="0"/>
                <a:ea typeface="+mj-ea"/>
                <a:cs typeface="Arial" pitchFamily="34" charset="0"/>
              </a:rPr>
              <a:t>.2.I</a:t>
            </a:r>
          </a:p>
          <a:p>
            <a:pPr>
              <a:buNone/>
            </a:pPr>
            <a:endParaRPr lang="fr-FR" sz="2100" b="1" cap="all" dirty="0">
              <a:effectLst>
                <a:reflection blurRad="12700" stA="48000" endA="300" endPos="55000" dir="5400000" sy="-90000" algn="bl" rotWithShape="0"/>
              </a:effectLst>
              <a:latin typeface="Courier New" pitchFamily="49" charset="0"/>
              <a:ea typeface="+mj-ea"/>
              <a:cs typeface="Courier New" pitchFamily="49" charset="0"/>
            </a:endParaRPr>
          </a:p>
        </p:txBody>
      </p:sp>
      <p:sp>
        <p:nvSpPr>
          <p:cNvPr id="4" name="Espace réservé du contenu 2"/>
          <p:cNvSpPr txBox="1">
            <a:spLocks/>
          </p:cNvSpPr>
          <p:nvPr/>
        </p:nvSpPr>
        <p:spPr>
          <a:xfrm>
            <a:off x="1" y="1169972"/>
            <a:ext cx="5649121" cy="5527690"/>
          </a:xfrm>
          <a:prstGeom prst="rect">
            <a:avLst/>
          </a:prstGeom>
        </p:spPr>
        <p:txBody>
          <a:bodyPr vert="horz" lIns="91433" tIns="45716" rIns="91433" bIns="45716">
            <a:normAutofit/>
          </a:bodyPr>
          <a:lstStyle/>
          <a:p>
            <a:pPr marL="342874" indent="-342874" defTabSz="914331">
              <a:spcBef>
                <a:spcPct val="20000"/>
              </a:spcBef>
              <a:buClr>
                <a:schemeClr val="accent1"/>
              </a:buClr>
              <a:buSzPct val="70000"/>
              <a:defRPr/>
            </a:pPr>
            <a:endParaRPr lang="fr-FR" sz="2100" b="1" cap="all" dirty="0" smtClean="0">
              <a:solidFill>
                <a:schemeClr val="tx2"/>
              </a:solidFill>
              <a:effectLst>
                <a:reflection blurRad="12700" stA="48000" endA="300" endPos="55000" dir="5400000" sy="-90000" algn="bl" rotWithShape="0"/>
              </a:effectLst>
              <a:latin typeface="Courier New" pitchFamily="49" charset="0"/>
              <a:ea typeface="+mj-ea"/>
              <a:cs typeface="Courier New" pitchFamily="49" charset="0"/>
            </a:endParaRPr>
          </a:p>
          <a:p>
            <a:pPr marL="342874" indent="-342874" defTabSz="914331">
              <a:spcBef>
                <a:spcPct val="20000"/>
              </a:spcBef>
              <a:buClr>
                <a:schemeClr val="accent1"/>
              </a:buClr>
              <a:buSzPct val="70000"/>
              <a:defRPr/>
            </a:pPr>
            <a:r>
              <a:rPr lang="fr-FR" sz="2400" b="1" dirty="0" smtClean="0">
                <a:latin typeface="Arial" pitchFamily="34" charset="0"/>
                <a:ea typeface="+mj-ea"/>
                <a:cs typeface="Arial" pitchFamily="34" charset="0"/>
              </a:rPr>
              <a:t>CHAPITRE I : généralités autour de l’aménagement  </a:t>
            </a:r>
          </a:p>
          <a:p>
            <a:pPr marL="342874" indent="-342874" defTabSz="914331">
              <a:spcBef>
                <a:spcPct val="20000"/>
              </a:spcBef>
              <a:buClr>
                <a:schemeClr val="accent1"/>
              </a:buClr>
              <a:buSzPct val="70000"/>
              <a:defRPr/>
            </a:pPr>
            <a:r>
              <a:rPr lang="fr-FR" sz="2400" b="1" dirty="0" smtClean="0">
                <a:latin typeface="Arial" pitchFamily="34" charset="0"/>
                <a:ea typeface="+mj-ea"/>
                <a:cs typeface="Arial" pitchFamily="34" charset="0"/>
              </a:rPr>
              <a:t>I.1. INTRODUCTION GÉNÉRALE À L’AMÉNAGEMENT</a:t>
            </a:r>
          </a:p>
          <a:p>
            <a:pPr marL="342874" indent="-342874" defTabSz="914331">
              <a:spcBef>
                <a:spcPct val="20000"/>
              </a:spcBef>
              <a:buClr>
                <a:schemeClr val="accent1"/>
              </a:buClr>
              <a:buSzPct val="70000"/>
              <a:defRPr/>
            </a:pPr>
            <a:r>
              <a:rPr lang="fr-FR" sz="2400" b="1" dirty="0" smtClean="0">
                <a:latin typeface="Arial" pitchFamily="34" charset="0"/>
                <a:ea typeface="+mj-ea"/>
                <a:cs typeface="Arial" pitchFamily="34" charset="0"/>
              </a:rPr>
              <a:t>- </a:t>
            </a:r>
            <a:r>
              <a:rPr lang="fr-FR" sz="2400" dirty="0" smtClean="0">
                <a:latin typeface="Arial" pitchFamily="34" charset="0"/>
                <a:ea typeface="+mj-ea"/>
                <a:cs typeface="Arial" pitchFamily="34" charset="0"/>
              </a:rPr>
              <a:t>concepts et définition</a:t>
            </a:r>
          </a:p>
          <a:p>
            <a:pPr marL="342874" indent="-342874" defTabSz="914331">
              <a:spcBef>
                <a:spcPct val="20000"/>
              </a:spcBef>
              <a:buClr>
                <a:schemeClr val="accent1"/>
              </a:buClr>
              <a:buSzPct val="70000"/>
              <a:defRPr/>
            </a:pPr>
            <a:r>
              <a:rPr lang="fr-FR" sz="2400" dirty="0" smtClean="0">
                <a:latin typeface="Arial" pitchFamily="34" charset="0"/>
                <a:ea typeface="+mj-ea"/>
                <a:cs typeface="Arial" pitchFamily="34" charset="0"/>
              </a:rPr>
              <a:t>-définition du territoire, de l’’espace et de l’aménagement</a:t>
            </a:r>
          </a:p>
          <a:p>
            <a:pPr marL="342874" indent="-342874" defTabSz="914331">
              <a:spcBef>
                <a:spcPct val="20000"/>
              </a:spcBef>
              <a:buClr>
                <a:schemeClr val="accent1"/>
              </a:buClr>
              <a:buSzPct val="70000"/>
              <a:defRPr/>
            </a:pPr>
            <a:r>
              <a:rPr lang="fr-FR" sz="2400" dirty="0" smtClean="0">
                <a:latin typeface="Arial" pitchFamily="34" charset="0"/>
                <a:ea typeface="+mj-ea"/>
                <a:cs typeface="Arial" pitchFamily="34" charset="0"/>
              </a:rPr>
              <a:t>- définition de l’aménagement du territoire</a:t>
            </a:r>
          </a:p>
          <a:p>
            <a:pPr marL="342874" indent="-342874" defTabSz="914331">
              <a:spcBef>
                <a:spcPct val="20000"/>
              </a:spcBef>
              <a:buClr>
                <a:schemeClr val="accent1"/>
              </a:buClr>
              <a:buSzPct val="70000"/>
              <a:defRPr/>
            </a:pPr>
            <a:r>
              <a:rPr lang="fr-FR" sz="2400" dirty="0" smtClean="0">
                <a:latin typeface="Arial" pitchFamily="34" charset="0"/>
                <a:ea typeface="+mj-ea"/>
                <a:cs typeface="Arial" pitchFamily="34" charset="0"/>
              </a:rPr>
              <a:t>- définition de l’aménagement urbain</a:t>
            </a:r>
          </a:p>
          <a:p>
            <a:pPr marL="342874" indent="-342874" defTabSz="914331">
              <a:spcBef>
                <a:spcPct val="20000"/>
              </a:spcBef>
              <a:buClr>
                <a:schemeClr val="accent1"/>
              </a:buClr>
              <a:buSzPct val="70000"/>
              <a:defRPr/>
            </a:pPr>
            <a:r>
              <a:rPr lang="fr-FR" sz="2400" b="1" dirty="0" smtClean="0">
                <a:latin typeface="Arial" pitchFamily="34" charset="0"/>
                <a:ea typeface="+mj-ea"/>
                <a:cs typeface="Arial" pitchFamily="34" charset="0"/>
              </a:rPr>
              <a:t>I.2. GENÈSE ET ÉVOLUTION DE L’AMÉNAGEMENT</a:t>
            </a:r>
            <a:endParaRPr lang="fr-FR" sz="2400" b="1" dirty="0">
              <a:latin typeface="Arial" pitchFamily="34" charset="0"/>
              <a:ea typeface="+mj-ea"/>
              <a:cs typeface="Arial" pitchFamily="34" charset="0"/>
            </a:endParaRPr>
          </a:p>
        </p:txBody>
      </p:sp>
      <p:cxnSp>
        <p:nvCxnSpPr>
          <p:cNvPr id="6" name="Connecteur droit avec flèche 5"/>
          <p:cNvCxnSpPr/>
          <p:nvPr/>
        </p:nvCxnSpPr>
        <p:spPr>
          <a:xfrm rot="5400000">
            <a:off x="2970992" y="3848897"/>
            <a:ext cx="5357056" cy="794"/>
          </a:xfrm>
          <a:prstGeom prst="straightConnector1">
            <a:avLst/>
          </a:prstGeom>
          <a:ln>
            <a:solidFill>
              <a:schemeClr val="tx1">
                <a:lumMod val="65000"/>
                <a:lumOff val="35000"/>
              </a:schemeClr>
            </a:solidFill>
            <a:prstDash val="sysDot"/>
            <a:headEnd type="arrow"/>
            <a:tailEnd type="arrow"/>
          </a:ln>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22052" y="1612797"/>
            <a:ext cx="9396889" cy="2700446"/>
          </a:xfrm>
        </p:spPr>
        <p:style>
          <a:lnRef idx="2">
            <a:schemeClr val="accent4"/>
          </a:lnRef>
          <a:fillRef idx="1">
            <a:schemeClr val="lt1"/>
          </a:fillRef>
          <a:effectRef idx="0">
            <a:schemeClr val="accent4"/>
          </a:effectRef>
          <a:fontRef idx="minor">
            <a:schemeClr val="dk1"/>
          </a:fontRef>
        </p:style>
        <p:txBody>
          <a:bodyPr/>
          <a:lstStyle/>
          <a:p>
            <a:pPr algn="r" rtl="1">
              <a:buNone/>
            </a:pPr>
            <a:r>
              <a:rPr lang="ar-DZ" sz="2400" b="1" u="sng" dirty="0">
                <a:solidFill>
                  <a:schemeClr val="tx1"/>
                </a:solidFill>
                <a:latin typeface="+mj-lt"/>
                <a:ea typeface="+mj-ea"/>
              </a:rPr>
              <a:t>أهداف المادة :</a:t>
            </a:r>
          </a:p>
          <a:p>
            <a:pPr algn="r" rtl="1">
              <a:buNone/>
            </a:pPr>
            <a:r>
              <a:rPr lang="ar-DZ" sz="2400" dirty="0">
                <a:solidFill>
                  <a:schemeClr val="tx2"/>
                </a:solidFill>
                <a:latin typeface="+mj-lt"/>
                <a:ea typeface="+mj-ea"/>
              </a:rPr>
              <a:t>تمكين الطالب من كسب معارف أساسية حول التهيئة،</a:t>
            </a:r>
          </a:p>
          <a:p>
            <a:pPr algn="r" rtl="1">
              <a:buNone/>
            </a:pPr>
            <a:r>
              <a:rPr lang="ar-DZ" sz="2400" dirty="0">
                <a:solidFill>
                  <a:schemeClr val="tx2"/>
                </a:solidFill>
                <a:latin typeface="+mj-lt"/>
                <a:ea typeface="+mj-ea"/>
              </a:rPr>
              <a:t>مستويات التهيئة (الإقليمية </a:t>
            </a:r>
            <a:r>
              <a:rPr lang="ar-DZ" sz="2400" dirty="0" err="1">
                <a:solidFill>
                  <a:schemeClr val="tx2"/>
                </a:solidFill>
                <a:latin typeface="+mj-lt"/>
                <a:ea typeface="+mj-ea"/>
              </a:rPr>
              <a:t>و</a:t>
            </a:r>
            <a:r>
              <a:rPr lang="ar-DZ" sz="2400" dirty="0">
                <a:solidFill>
                  <a:schemeClr val="tx2"/>
                </a:solidFill>
                <a:latin typeface="+mj-lt"/>
                <a:ea typeface="+mj-ea"/>
              </a:rPr>
              <a:t> العمرانية)</a:t>
            </a:r>
          </a:p>
          <a:p>
            <a:pPr algn="r" rtl="1">
              <a:buNone/>
            </a:pPr>
            <a:r>
              <a:rPr lang="ar-DZ" sz="2400" dirty="0">
                <a:solidFill>
                  <a:schemeClr val="tx2"/>
                </a:solidFill>
                <a:latin typeface="+mj-lt"/>
                <a:ea typeface="+mj-ea"/>
              </a:rPr>
              <a:t>مبادئ التهيئة</a:t>
            </a:r>
          </a:p>
          <a:p>
            <a:pPr algn="r" rtl="1">
              <a:buNone/>
            </a:pPr>
            <a:r>
              <a:rPr lang="ar-DZ" sz="2400" dirty="0">
                <a:solidFill>
                  <a:schemeClr val="tx2"/>
                </a:solidFill>
                <a:latin typeface="+mj-lt"/>
                <a:ea typeface="+mj-ea"/>
              </a:rPr>
              <a:t>أدوات و وسائل التهيئة</a:t>
            </a:r>
          </a:p>
          <a:p>
            <a:pPr algn="r" rtl="1">
              <a:buNone/>
            </a:pP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Espace réservé du contenu 2"/>
          <p:cNvSpPr txBox="1">
            <a:spLocks noGrp="1"/>
          </p:cNvSpPr>
          <p:nvPr>
            <p:ph idx="1"/>
          </p:nvPr>
        </p:nvSpPr>
        <p:spPr>
          <a:xfrm>
            <a:off x="291273" y="527029"/>
            <a:ext cx="9918937" cy="3000396"/>
          </a:xfrm>
          <a:prstGeom prst="rect">
            <a:avLst/>
          </a:prstGeom>
          <a:ln/>
        </p:spPr>
        <p:style>
          <a:lnRef idx="2">
            <a:schemeClr val="accent3"/>
          </a:lnRef>
          <a:fillRef idx="1">
            <a:schemeClr val="lt1"/>
          </a:fillRef>
          <a:effectRef idx="0">
            <a:schemeClr val="accent3"/>
          </a:effectRef>
          <a:fontRef idx="minor">
            <a:schemeClr val="dk1"/>
          </a:fontRef>
        </p:style>
        <p:txBody>
          <a:bodyPr vert="horz">
            <a:normAutofit/>
          </a:bodyPr>
          <a:lstStyle/>
          <a:p>
            <a:pPr algn="r" rtl="1">
              <a:buNone/>
            </a:pPr>
            <a:r>
              <a:rPr lang="ar-SA" sz="2400" b="1" u="sng" cap="all" dirty="0">
                <a:solidFill>
                  <a:srgbClr val="C00000"/>
                </a:solidFill>
                <a:effectLst>
                  <a:reflection blurRad="12700" stA="48000" endA="300" endPos="55000" dir="5400000" sy="-90000" algn="bl" rotWithShape="0"/>
                </a:effectLst>
                <a:latin typeface="Calibri" pitchFamily="34" charset="0"/>
                <a:ea typeface="+mj-ea"/>
              </a:rPr>
              <a:t>مفهوم الإقليم</a:t>
            </a:r>
            <a:r>
              <a:rPr lang="ar-DZ" sz="2400" b="1" u="sng" cap="all" dirty="0">
                <a:solidFill>
                  <a:srgbClr val="C00000"/>
                </a:solidFill>
                <a:effectLst>
                  <a:reflection blurRad="12700" stA="48000" endA="300" endPos="55000" dir="5400000" sy="-90000" algn="bl" rotWithShape="0"/>
                </a:effectLst>
                <a:latin typeface="Calibri" pitchFamily="34" charset="0"/>
              </a:rPr>
              <a:t> </a:t>
            </a:r>
            <a:r>
              <a:rPr lang="ar-DZ" sz="2400" b="1" u="sng" cap="all" dirty="0" smtClean="0">
                <a:solidFill>
                  <a:srgbClr val="C00000"/>
                </a:solidFill>
                <a:effectLst>
                  <a:reflection blurRad="12700" stA="48000" endA="300" endPos="55000" dir="5400000" sy="-90000" algn="bl" rotWithShape="0"/>
                </a:effectLst>
                <a:latin typeface="Calibri" pitchFamily="34" charset="0"/>
              </a:rPr>
              <a:t>:</a:t>
            </a:r>
            <a:endParaRPr lang="fr-FR" sz="2900" b="1" u="sng" cap="all" dirty="0">
              <a:solidFill>
                <a:srgbClr val="C00000"/>
              </a:solidFill>
              <a:effectLst>
                <a:reflection blurRad="12700" stA="48000" endA="300" endPos="55000" dir="5400000" sy="-90000" algn="bl" rotWithShape="0"/>
              </a:effectLst>
              <a:latin typeface="Calibri" pitchFamily="34" charset="0"/>
              <a:ea typeface="+mj-ea"/>
              <a:cs typeface="Courier New" pitchFamily="49" charset="0"/>
            </a:endParaRPr>
          </a:p>
          <a:p>
            <a:pPr algn="r" rtl="1">
              <a:lnSpc>
                <a:spcPct val="120000"/>
              </a:lnSpc>
              <a:buNone/>
            </a:pPr>
            <a:r>
              <a:rPr lang="fr-FR" sz="2300" cap="all" dirty="0">
                <a:solidFill>
                  <a:schemeClr val="tx1"/>
                </a:solidFill>
                <a:effectLst>
                  <a:reflection blurRad="12700" stA="48000" endA="300" endPos="55000" dir="5400000" sy="-90000" algn="bl" rotWithShape="0"/>
                </a:effectLst>
                <a:latin typeface="Times New Roman" pitchFamily="18" charset="0"/>
                <a:ea typeface="+mj-ea"/>
                <a:cs typeface="Times New Roman" pitchFamily="18" charset="0"/>
              </a:rPr>
              <a:t>   </a:t>
            </a:r>
            <a:r>
              <a:rPr lang="ar-SA" sz="2400" dirty="0">
                <a:solidFill>
                  <a:schemeClr val="tx1"/>
                </a:solidFill>
                <a:latin typeface="+mj-lt"/>
                <a:ea typeface="+mj-ea"/>
              </a:rPr>
              <a:t>هو عبارة عن مساحة من الأرض </a:t>
            </a:r>
            <a:r>
              <a:rPr lang="ar-SA" sz="2400" dirty="0" err="1">
                <a:solidFill>
                  <a:schemeClr val="tx1"/>
                </a:solidFill>
                <a:latin typeface="+mj-lt"/>
                <a:ea typeface="+mj-ea"/>
              </a:rPr>
              <a:t>بها</a:t>
            </a:r>
            <a:r>
              <a:rPr lang="ar-SA" sz="2400" dirty="0">
                <a:solidFill>
                  <a:schemeClr val="tx1"/>
                </a:solidFill>
                <a:latin typeface="+mj-lt"/>
                <a:ea typeface="+mj-ea"/>
              </a:rPr>
              <a:t> خاصية أو مجموعة من الخصائص تنفرد </a:t>
            </a:r>
            <a:r>
              <a:rPr lang="ar-SA" sz="2400" dirty="0" err="1">
                <a:solidFill>
                  <a:schemeClr val="tx1"/>
                </a:solidFill>
                <a:latin typeface="+mj-lt"/>
                <a:ea typeface="+mj-ea"/>
              </a:rPr>
              <a:t>بها</a:t>
            </a:r>
            <a:r>
              <a:rPr lang="ar-SA" sz="2400" dirty="0">
                <a:solidFill>
                  <a:schemeClr val="tx1"/>
                </a:solidFill>
                <a:latin typeface="+mj-lt"/>
                <a:ea typeface="+mj-ea"/>
              </a:rPr>
              <a:t> عن غيرها من المجالات </a:t>
            </a:r>
            <a:r>
              <a:rPr lang="ar-SA" sz="2400" dirty="0" err="1">
                <a:solidFill>
                  <a:schemeClr val="tx1"/>
                </a:solidFill>
                <a:latin typeface="+mj-lt"/>
                <a:ea typeface="+mj-ea"/>
              </a:rPr>
              <a:t>و</a:t>
            </a:r>
            <a:r>
              <a:rPr lang="ar-SA" sz="2400" dirty="0">
                <a:solidFill>
                  <a:schemeClr val="tx1"/>
                </a:solidFill>
                <a:latin typeface="+mj-lt"/>
                <a:ea typeface="+mj-ea"/>
              </a:rPr>
              <a:t> لا يماثله فيها أي مركب أو إقليم أخر على سطح الكر</a:t>
            </a:r>
            <a:r>
              <a:rPr lang="ar-DZ" sz="2400" dirty="0">
                <a:solidFill>
                  <a:schemeClr val="tx1"/>
                </a:solidFill>
                <a:latin typeface="+mj-lt"/>
                <a:ea typeface="+mj-ea"/>
              </a:rPr>
              <a:t>ة </a:t>
            </a:r>
            <a:r>
              <a:rPr lang="ar-SA" sz="2400" dirty="0">
                <a:solidFill>
                  <a:schemeClr val="tx1"/>
                </a:solidFill>
                <a:latin typeface="+mj-lt"/>
                <a:ea typeface="+mj-ea"/>
              </a:rPr>
              <a:t>الأرضية </a:t>
            </a:r>
            <a:r>
              <a:rPr lang="fr-FR" sz="2400" dirty="0">
                <a:solidFill>
                  <a:schemeClr val="tx1"/>
                </a:solidFill>
                <a:latin typeface="+mj-lt"/>
                <a:ea typeface="+mj-ea"/>
              </a:rPr>
              <a:t> .</a:t>
            </a:r>
            <a:r>
              <a:rPr lang="ar-SA" sz="2400" dirty="0">
                <a:solidFill>
                  <a:schemeClr val="tx1"/>
                </a:solidFill>
                <a:latin typeface="+mj-lt"/>
                <a:ea typeface="+mj-ea"/>
              </a:rPr>
              <a:t>ويمكن تقسيم الإقليم إلى نوعين: </a:t>
            </a:r>
            <a:endParaRPr lang="fr-FR" sz="2400" dirty="0">
              <a:solidFill>
                <a:schemeClr val="tx1"/>
              </a:solidFill>
              <a:latin typeface="+mj-lt"/>
              <a:ea typeface="+mj-ea"/>
            </a:endParaRPr>
          </a:p>
          <a:p>
            <a:pPr algn="r" rtl="1">
              <a:lnSpc>
                <a:spcPct val="120000"/>
              </a:lnSpc>
            </a:pPr>
            <a:r>
              <a:rPr lang="fr-FR" sz="2400" dirty="0">
                <a:solidFill>
                  <a:schemeClr val="tx1"/>
                </a:solidFill>
                <a:latin typeface="+mj-lt"/>
                <a:ea typeface="+mj-ea"/>
              </a:rPr>
              <a:t>  </a:t>
            </a:r>
            <a:r>
              <a:rPr lang="ar-SA" sz="2400" dirty="0" smtClean="0">
                <a:solidFill>
                  <a:schemeClr val="tx1"/>
                </a:solidFill>
                <a:latin typeface="+mj-lt"/>
                <a:ea typeface="+mj-ea"/>
              </a:rPr>
              <a:t>الإقليم</a:t>
            </a:r>
            <a:r>
              <a:rPr lang="fr-FR" sz="2400" dirty="0" smtClean="0">
                <a:solidFill>
                  <a:schemeClr val="tx1"/>
                </a:solidFill>
                <a:latin typeface="+mj-lt"/>
                <a:ea typeface="+mj-ea"/>
              </a:rPr>
              <a:t> </a:t>
            </a:r>
            <a:r>
              <a:rPr lang="ar-SA" sz="2400" dirty="0" smtClean="0">
                <a:solidFill>
                  <a:schemeClr val="tx1"/>
                </a:solidFill>
                <a:latin typeface="+mj-lt"/>
                <a:ea typeface="+mj-ea"/>
              </a:rPr>
              <a:t>المتجانس</a:t>
            </a:r>
            <a:endParaRPr lang="fr-FR" sz="2400" dirty="0" smtClean="0">
              <a:solidFill>
                <a:schemeClr val="tx1"/>
              </a:solidFill>
              <a:latin typeface="+mj-lt"/>
              <a:ea typeface="+mj-ea"/>
            </a:endParaRPr>
          </a:p>
          <a:p>
            <a:pPr algn="r" rtl="1">
              <a:lnSpc>
                <a:spcPct val="120000"/>
              </a:lnSpc>
            </a:pPr>
            <a:r>
              <a:rPr lang="ar-SA" sz="2400" dirty="0" smtClean="0">
                <a:solidFill>
                  <a:schemeClr val="tx1"/>
                </a:solidFill>
                <a:latin typeface="+mj-lt"/>
                <a:ea typeface="+mj-ea"/>
              </a:rPr>
              <a:t>الإقليم </a:t>
            </a:r>
            <a:r>
              <a:rPr lang="ar-SA" sz="2400" dirty="0" smtClean="0">
                <a:solidFill>
                  <a:schemeClr val="tx1"/>
                </a:solidFill>
                <a:latin typeface="+mj-lt"/>
                <a:ea typeface="+mj-ea"/>
              </a:rPr>
              <a:t>الوظيفي</a:t>
            </a:r>
          </a:p>
          <a:p>
            <a:pPr marL="342874" indent="-342874" algn="r" defTabSz="914331">
              <a:buClr>
                <a:schemeClr val="accent1"/>
              </a:buClr>
              <a:buSzPct val="70000"/>
              <a:buNone/>
              <a:defRPr/>
            </a:pPr>
            <a:endParaRPr lang="fr-FR" sz="1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2"/>
          <p:cNvSpPr txBox="1">
            <a:spLocks noGrp="1"/>
          </p:cNvSpPr>
          <p:nvPr>
            <p:ph idx="1"/>
          </p:nvPr>
        </p:nvSpPr>
        <p:spPr>
          <a:xfrm>
            <a:off x="291273" y="241277"/>
            <a:ext cx="9918937" cy="6429420"/>
          </a:xfrm>
          <a:prstGeom prst="rect">
            <a:avLst/>
          </a:prstGeom>
          <a:ln/>
        </p:spPr>
        <p:style>
          <a:lnRef idx="2">
            <a:schemeClr val="accent3"/>
          </a:lnRef>
          <a:fillRef idx="1">
            <a:schemeClr val="lt1"/>
          </a:fillRef>
          <a:effectRef idx="0">
            <a:schemeClr val="accent3"/>
          </a:effectRef>
          <a:fontRef idx="minor">
            <a:schemeClr val="dk1"/>
          </a:fontRef>
        </p:style>
        <p:txBody>
          <a:bodyPr vert="horz">
            <a:normAutofit lnSpcReduction="10000"/>
          </a:bodyPr>
          <a:lstStyle/>
          <a:p>
            <a:pPr algn="r" rtl="1">
              <a:lnSpc>
                <a:spcPct val="120000"/>
              </a:lnSpc>
            </a:pPr>
            <a:r>
              <a:rPr lang="fr-FR" sz="2400" cap="all" dirty="0" smtClean="0">
                <a:solidFill>
                  <a:schemeClr val="tx1"/>
                </a:solidFill>
                <a:effectLst>
                  <a:reflection blurRad="12700" stA="48000" endA="300" endPos="55000" dir="5400000" sy="-90000" algn="bl" rotWithShape="0"/>
                </a:effectLst>
                <a:latin typeface="Times New Roman" pitchFamily="18" charset="0"/>
                <a:ea typeface="+mj-ea"/>
              </a:rPr>
              <a:t> </a:t>
            </a:r>
            <a:r>
              <a:rPr lang="ar-SA" sz="2400" b="1" u="sng" cap="all" dirty="0" smtClean="0">
                <a:solidFill>
                  <a:srgbClr val="C00000"/>
                </a:solidFill>
                <a:effectLst>
                  <a:reflection blurRad="12700" stA="48000" endA="300" endPos="55000" dir="5400000" sy="-90000" algn="bl" rotWithShape="0"/>
                </a:effectLst>
                <a:latin typeface="Calibri" pitchFamily="34" charset="0"/>
                <a:ea typeface="+mj-ea"/>
              </a:rPr>
              <a:t>الإقليم</a:t>
            </a:r>
            <a:r>
              <a:rPr lang="fr-FR" sz="2400" b="1" u="sng" cap="all" dirty="0">
                <a:solidFill>
                  <a:srgbClr val="C00000"/>
                </a:solidFill>
                <a:effectLst>
                  <a:reflection blurRad="12700" stA="48000" endA="300" endPos="55000" dir="5400000" sy="-90000" algn="bl" rotWithShape="0"/>
                </a:effectLst>
                <a:latin typeface="Calibri" pitchFamily="34" charset="0"/>
                <a:ea typeface="+mj-ea"/>
              </a:rPr>
              <a:t> </a:t>
            </a:r>
            <a:r>
              <a:rPr lang="ar-SA" sz="2400" b="1" u="sng" cap="all" dirty="0">
                <a:solidFill>
                  <a:srgbClr val="C00000"/>
                </a:solidFill>
                <a:effectLst>
                  <a:reflection blurRad="12700" stA="48000" endA="300" endPos="55000" dir="5400000" sy="-90000" algn="bl" rotWithShape="0"/>
                </a:effectLst>
                <a:latin typeface="Calibri" pitchFamily="34" charset="0"/>
                <a:ea typeface="+mj-ea"/>
              </a:rPr>
              <a:t>المتجانس </a:t>
            </a:r>
            <a:r>
              <a:rPr lang="fr-FR" sz="2400" b="1" u="sng" cap="all" dirty="0">
                <a:solidFill>
                  <a:srgbClr val="C00000"/>
                </a:solidFill>
                <a:effectLst>
                  <a:reflection blurRad="12700" stA="48000" endA="300" endPos="55000" dir="5400000" sy="-90000" algn="bl" rotWithShape="0"/>
                </a:effectLst>
                <a:latin typeface="Calibri" pitchFamily="34" charset="0"/>
                <a:ea typeface="+mj-ea"/>
              </a:rPr>
              <a:t>:</a:t>
            </a:r>
          </a:p>
          <a:p>
            <a:pPr algn="r" rtl="1">
              <a:lnSpc>
                <a:spcPct val="120000"/>
              </a:lnSpc>
              <a:buNone/>
            </a:pPr>
            <a:r>
              <a:rPr lang="fr-FR" sz="2400" dirty="0">
                <a:solidFill>
                  <a:schemeClr val="tx1"/>
                </a:solidFill>
                <a:latin typeface="+mj-lt"/>
                <a:ea typeface="+mj-ea"/>
              </a:rPr>
              <a:t>    </a:t>
            </a:r>
            <a:r>
              <a:rPr lang="ar-SA" sz="2400" dirty="0">
                <a:solidFill>
                  <a:schemeClr val="tx1"/>
                </a:solidFill>
                <a:latin typeface="+mj-lt"/>
                <a:ea typeface="+mj-ea"/>
              </a:rPr>
              <a:t>ويُعرف بالإقليم المنتظم المنسق ، </a:t>
            </a:r>
            <a:r>
              <a:rPr lang="ar-DZ" sz="2400" dirty="0">
                <a:solidFill>
                  <a:schemeClr val="tx1"/>
                </a:solidFill>
                <a:latin typeface="+mj-lt"/>
                <a:ea typeface="+mj-ea"/>
              </a:rPr>
              <a:t>ي</a:t>
            </a:r>
            <a:r>
              <a:rPr lang="ar-SA" sz="2400" dirty="0">
                <a:solidFill>
                  <a:schemeClr val="tx1"/>
                </a:solidFill>
                <a:latin typeface="+mj-lt"/>
                <a:ea typeface="+mj-ea"/>
              </a:rPr>
              <a:t>تناول بالدراسة تحليل وتوزيع الظاهرات الطبيعية أو البشرية فوق مساحة محددة من سطح الأرض ومن أمثلته الأقاليم التضاريسية، النباتية، المناخية أو غير ذلك من الأقاليم التي تتجانس فيها الظاهرات الجغرافية، ولا ريب في أن تقسيم العالم إلى أقاليم متجانسة وسيلة لتسهيل دراسة العالم دراسة إقليميه تأخذ في الاعتبار كل العناصر داخل الأقاليم المكونة لشخصيته، حيث يصبح من الممكن دراسة العالم دراسة إقليمية على أساس نوع من أنواع الأقاليم المتجانسة مثل الإقليم الطبيعي الذي هو عبارة عن مجال تتجانس فيه مجموعة من العناصر الطبيعية كالتضاريس المناخ الغطاء النباتي وتميزه عن باقي النطاقات الأخرى كإقليم البحر الأبيض المتوسط أو الاستوائي..</a:t>
            </a:r>
            <a:endParaRPr lang="fr-FR" sz="2400" dirty="0">
              <a:solidFill>
                <a:schemeClr val="tx1"/>
              </a:solidFill>
              <a:latin typeface="+mj-lt"/>
              <a:ea typeface="+mj-ea"/>
            </a:endParaRPr>
          </a:p>
          <a:p>
            <a:pPr algn="r" rtl="1">
              <a:lnSpc>
                <a:spcPct val="120000"/>
              </a:lnSpc>
            </a:pPr>
            <a:r>
              <a:rPr lang="fr-FR" sz="2400" b="1" u="sng" cap="all" dirty="0" smtClean="0">
                <a:solidFill>
                  <a:srgbClr val="C00000"/>
                </a:solidFill>
                <a:effectLst>
                  <a:reflection blurRad="12700" stA="48000" endA="300" endPos="55000" dir="5400000" sy="-90000" algn="bl" rotWithShape="0"/>
                </a:effectLst>
                <a:latin typeface="Calibri" pitchFamily="34" charset="0"/>
                <a:ea typeface="+mj-ea"/>
              </a:rPr>
              <a:t> </a:t>
            </a:r>
            <a:r>
              <a:rPr lang="fr-FR" sz="2400" b="1" cap="all" dirty="0" smtClean="0">
                <a:solidFill>
                  <a:srgbClr val="C00000"/>
                </a:solidFill>
                <a:effectLst>
                  <a:reflection blurRad="12700" stA="48000" endA="300" endPos="55000" dir="5400000" sy="-90000" algn="bl" rotWithShape="0"/>
                </a:effectLst>
                <a:latin typeface="Calibri" pitchFamily="34" charset="0"/>
                <a:ea typeface="+mj-ea"/>
              </a:rPr>
              <a:t>  </a:t>
            </a:r>
            <a:r>
              <a:rPr lang="ar-SA" sz="2400" b="1" u="sng" cap="all" dirty="0" smtClean="0">
                <a:solidFill>
                  <a:srgbClr val="C00000"/>
                </a:solidFill>
                <a:effectLst>
                  <a:reflection blurRad="12700" stA="48000" endA="300" endPos="55000" dir="5400000" sy="-90000" algn="bl" rotWithShape="0"/>
                </a:effectLst>
                <a:latin typeface="Calibri" pitchFamily="34" charset="0"/>
                <a:ea typeface="+mj-ea"/>
              </a:rPr>
              <a:t>الإقليم </a:t>
            </a:r>
            <a:r>
              <a:rPr lang="ar-SA" sz="2400" b="1" u="sng" cap="all" dirty="0">
                <a:solidFill>
                  <a:srgbClr val="C00000"/>
                </a:solidFill>
                <a:effectLst>
                  <a:reflection blurRad="12700" stA="48000" endA="300" endPos="55000" dir="5400000" sy="-90000" algn="bl" rotWithShape="0"/>
                </a:effectLst>
                <a:latin typeface="Calibri" pitchFamily="34" charset="0"/>
                <a:ea typeface="+mj-ea"/>
              </a:rPr>
              <a:t>الوظيفي </a:t>
            </a:r>
            <a:r>
              <a:rPr lang="ar-DZ" sz="2400" cap="all" dirty="0">
                <a:solidFill>
                  <a:schemeClr val="tx1"/>
                </a:solidFill>
                <a:effectLst>
                  <a:reflection blurRad="12700" stA="48000" endA="300" endPos="55000" dir="5400000" sy="-90000" algn="bl" rotWithShape="0"/>
                </a:effectLst>
                <a:latin typeface="Times New Roman" pitchFamily="18" charset="0"/>
              </a:rPr>
              <a:t>: </a:t>
            </a:r>
            <a:endParaRPr lang="fr-FR" sz="2400" cap="all" dirty="0">
              <a:solidFill>
                <a:schemeClr val="tx1"/>
              </a:solidFill>
              <a:effectLst>
                <a:reflection blurRad="12700" stA="48000" endA="300" endPos="55000" dir="5400000" sy="-90000" algn="bl" rotWithShape="0"/>
              </a:effectLst>
              <a:latin typeface="Times New Roman" pitchFamily="18" charset="0"/>
            </a:endParaRPr>
          </a:p>
          <a:p>
            <a:pPr algn="r" rtl="1">
              <a:lnSpc>
                <a:spcPct val="120000"/>
              </a:lnSpc>
              <a:buNone/>
            </a:pPr>
            <a:r>
              <a:rPr lang="fr-FR" sz="2400" cap="all" dirty="0">
                <a:solidFill>
                  <a:schemeClr val="tx1"/>
                </a:solidFill>
                <a:effectLst>
                  <a:reflection blurRad="12700" stA="48000" endA="300" endPos="55000" dir="5400000" sy="-90000" algn="bl" rotWithShape="0"/>
                </a:effectLst>
                <a:latin typeface="Times New Roman" pitchFamily="18" charset="0"/>
                <a:ea typeface="+mj-ea"/>
              </a:rPr>
              <a:t>     </a:t>
            </a:r>
            <a:r>
              <a:rPr lang="ar-SA" sz="2400" dirty="0">
                <a:solidFill>
                  <a:schemeClr val="tx1"/>
                </a:solidFill>
                <a:latin typeface="+mj-lt"/>
                <a:ea typeface="+mj-ea"/>
              </a:rPr>
              <a:t>يتميز هذا النوع من الأقاليم بمجموعة خاصة من الظواهر لا يشاركه فيها إقليم آخر. ومن أمثلة الإقليم الخاص: إقليم دلتا النيل في مصر، أو إقليم السهول الأطلسية في المغرب، أو إقليم أرض الجزيرة في السودان. ومن أبرز الأقاليم الوظيفية في الوقت الحاضر الأقاليم الحضرية أو أقاليم المدن أو ما يسمي بإقليم الخدمة أو مجال التأثير.  </a:t>
            </a:r>
            <a:endParaRPr lang="fr-FR" sz="2400" dirty="0">
              <a:solidFill>
                <a:schemeClr val="tx1"/>
              </a:solidFill>
              <a:latin typeface="+mj-lt"/>
              <a:ea typeface="+mj-ea"/>
            </a:endParaRPr>
          </a:p>
          <a:p>
            <a:pPr algn="r" rtl="1">
              <a:buNone/>
              <a:defRPr/>
            </a:pPr>
            <a:r>
              <a:rPr lang="ar-SA" sz="2400" cap="all" dirty="0">
                <a:solidFill>
                  <a:schemeClr val="tx1"/>
                </a:solidFill>
                <a:effectLst>
                  <a:reflection blurRad="12700" stA="48000" endA="300" endPos="55000" dir="5400000" sy="-90000" algn="bl" rotWithShape="0"/>
                </a:effectLst>
                <a:latin typeface="Times New Roman" pitchFamily="18" charset="0"/>
                <a:ea typeface="+mj-ea"/>
              </a:rPr>
              <a:t>  </a:t>
            </a:r>
            <a:endParaRPr lang="fr-FR" sz="2400" cap="all" dirty="0">
              <a:solidFill>
                <a:schemeClr val="tx1"/>
              </a:solidFill>
              <a:effectLst>
                <a:reflection blurRad="12700" stA="48000" endA="300" endPos="55000" dir="5400000" sy="-90000" algn="bl" rotWithShape="0"/>
              </a:effectLst>
              <a:latin typeface="Times New Roman" pitchFamily="18" charset="0"/>
              <a:ea typeface="+mj-ea"/>
            </a:endParaRPr>
          </a:p>
          <a:p>
            <a:pPr marL="342874" indent="-342874" algn="r" defTabSz="914331">
              <a:buClr>
                <a:schemeClr val="accent1"/>
              </a:buClr>
              <a:buSzPct val="70000"/>
              <a:buNone/>
              <a:defRPr/>
            </a:pPr>
            <a:endParaRPr lang="fr-FR" sz="1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9834" y="241278"/>
            <a:ext cx="10001320" cy="6456384"/>
          </a:xfrm>
          <a:ln/>
        </p:spPr>
        <p:style>
          <a:lnRef idx="2">
            <a:schemeClr val="accent3"/>
          </a:lnRef>
          <a:fillRef idx="1">
            <a:schemeClr val="lt1"/>
          </a:fillRef>
          <a:effectRef idx="0">
            <a:schemeClr val="accent3"/>
          </a:effectRef>
          <a:fontRef idx="minor">
            <a:schemeClr val="dk1"/>
          </a:fontRef>
        </p:style>
        <p:txBody>
          <a:bodyPr>
            <a:normAutofit fontScale="92500" lnSpcReduction="10000"/>
          </a:bodyPr>
          <a:lstStyle/>
          <a:p>
            <a:pPr algn="r" rtl="1">
              <a:lnSpc>
                <a:spcPct val="120000"/>
              </a:lnSpc>
              <a:buNone/>
            </a:pPr>
            <a:r>
              <a:rPr lang="fr-FR" sz="2600" dirty="0">
                <a:solidFill>
                  <a:schemeClr val="tx1"/>
                </a:solidFill>
                <a:latin typeface="+mj-lt"/>
                <a:ea typeface="+mj-ea"/>
              </a:rPr>
              <a:t>          </a:t>
            </a:r>
            <a:r>
              <a:rPr lang="ar-SA" sz="2600" dirty="0">
                <a:solidFill>
                  <a:schemeClr val="tx1"/>
                </a:solidFill>
                <a:latin typeface="+mj-lt"/>
                <a:ea typeface="+mj-ea"/>
              </a:rPr>
              <a:t> كما قام العديد من المختصين بتصنيف الأقاليم إلى أنواع عديدة تبعا للغرض الذي يتم بموجبه تحديد وتصنيف الأقاليم ضمن إطار اقتصاديات الإقليم والتنمية الإقليمية ومن هذه التصنيفات:</a:t>
            </a:r>
            <a:br>
              <a:rPr lang="ar-SA" sz="2600" dirty="0">
                <a:solidFill>
                  <a:schemeClr val="tx1"/>
                </a:solidFill>
                <a:latin typeface="+mj-lt"/>
                <a:ea typeface="+mj-ea"/>
              </a:rPr>
            </a:br>
            <a:endParaRPr lang="fr-FR" sz="2600" dirty="0">
              <a:solidFill>
                <a:schemeClr val="tx1"/>
              </a:solidFill>
              <a:latin typeface="+mj-lt"/>
              <a:ea typeface="+mj-ea"/>
            </a:endParaRPr>
          </a:p>
          <a:p>
            <a:pPr algn="r" rtl="1">
              <a:lnSpc>
                <a:spcPct val="120000"/>
              </a:lnSpc>
              <a:buNone/>
            </a:pPr>
            <a:r>
              <a:rPr lang="fr-FR" sz="2600" dirty="0">
                <a:solidFill>
                  <a:schemeClr val="tx1"/>
                </a:solidFill>
                <a:latin typeface="+mj-lt"/>
                <a:ea typeface="+mj-ea"/>
              </a:rPr>
              <a:t>  -        </a:t>
            </a:r>
            <a:r>
              <a:rPr lang="ar-SA" sz="2600" dirty="0">
                <a:solidFill>
                  <a:schemeClr val="tx1"/>
                </a:solidFill>
                <a:latin typeface="+mj-lt"/>
                <a:ea typeface="+mj-ea"/>
              </a:rPr>
              <a:t>تصنيف </a:t>
            </a:r>
            <a:r>
              <a:rPr lang="ar-SA" sz="2600" dirty="0" err="1">
                <a:solidFill>
                  <a:schemeClr val="tx1"/>
                </a:solidFill>
                <a:latin typeface="+mj-lt"/>
                <a:ea typeface="+mj-ea"/>
              </a:rPr>
              <a:t>فريدمان</a:t>
            </a:r>
            <a:r>
              <a:rPr lang="ar-SA" sz="2600" dirty="0">
                <a:solidFill>
                  <a:schemeClr val="tx1"/>
                </a:solidFill>
                <a:latin typeface="+mj-lt"/>
                <a:ea typeface="+mj-ea"/>
              </a:rPr>
              <a:t> </a:t>
            </a:r>
            <a:r>
              <a:rPr lang="fr-FR" sz="2600" dirty="0">
                <a:solidFill>
                  <a:schemeClr val="tx1"/>
                </a:solidFill>
                <a:latin typeface="+mj-lt"/>
                <a:ea typeface="+mj-ea"/>
              </a:rPr>
              <a:t>Friedman</a:t>
            </a:r>
            <a:r>
              <a:rPr lang="ar-SA" sz="2600" dirty="0">
                <a:solidFill>
                  <a:schemeClr val="tx1"/>
                </a:solidFill>
                <a:latin typeface="+mj-lt"/>
                <a:ea typeface="+mj-ea"/>
              </a:rPr>
              <a:t> حيث حدد أربعة أنواع من الأقاليم لأغراض التخطيط والتنمية الإقليمية كما يأتي :</a:t>
            </a:r>
            <a:br>
              <a:rPr lang="ar-SA" sz="2600" dirty="0">
                <a:solidFill>
                  <a:schemeClr val="tx1"/>
                </a:solidFill>
                <a:latin typeface="+mj-lt"/>
                <a:ea typeface="+mj-ea"/>
              </a:rPr>
            </a:br>
            <a:r>
              <a:rPr lang="fr-FR" sz="2600" dirty="0">
                <a:solidFill>
                  <a:schemeClr val="tx1"/>
                </a:solidFill>
                <a:latin typeface="+mj-lt"/>
                <a:ea typeface="+mj-ea"/>
              </a:rPr>
              <a:t>    </a:t>
            </a:r>
            <a:r>
              <a:rPr lang="ar-SA" sz="2600" dirty="0">
                <a:solidFill>
                  <a:schemeClr val="tx1"/>
                </a:solidFill>
                <a:latin typeface="+mj-lt"/>
                <a:ea typeface="+mj-ea"/>
              </a:rPr>
              <a:t>أ. أقاليم ذات القطب </a:t>
            </a:r>
            <a:r>
              <a:rPr lang="fr-FR" sz="2600" dirty="0">
                <a:solidFill>
                  <a:schemeClr val="tx1"/>
                </a:solidFill>
                <a:latin typeface="+mj-lt"/>
                <a:ea typeface="+mj-ea"/>
              </a:rPr>
              <a:t> </a:t>
            </a:r>
            <a:r>
              <a:rPr lang="fr-FR" sz="2600" dirty="0" err="1">
                <a:solidFill>
                  <a:schemeClr val="tx1"/>
                </a:solidFill>
                <a:latin typeface="+mj-lt"/>
                <a:ea typeface="+mj-ea"/>
              </a:rPr>
              <a:t>Core</a:t>
            </a:r>
            <a:r>
              <a:rPr lang="fr-FR" sz="2600" dirty="0">
                <a:solidFill>
                  <a:schemeClr val="tx1"/>
                </a:solidFill>
                <a:latin typeface="+mj-lt"/>
                <a:ea typeface="+mj-ea"/>
              </a:rPr>
              <a:t> </a:t>
            </a:r>
            <a:r>
              <a:rPr lang="fr-FR" sz="2600" dirty="0" err="1">
                <a:solidFill>
                  <a:schemeClr val="tx1"/>
                </a:solidFill>
                <a:latin typeface="+mj-lt"/>
                <a:ea typeface="+mj-ea"/>
              </a:rPr>
              <a:t>Regions</a:t>
            </a:r>
            <a:r>
              <a:rPr lang="ar-SA" sz="2600" dirty="0">
                <a:solidFill>
                  <a:schemeClr val="tx1"/>
                </a:solidFill>
                <a:latin typeface="+mj-lt"/>
                <a:ea typeface="+mj-ea"/>
              </a:rPr>
              <a:t/>
            </a:r>
            <a:br>
              <a:rPr lang="ar-SA" sz="2600" dirty="0">
                <a:solidFill>
                  <a:schemeClr val="tx1"/>
                </a:solidFill>
                <a:latin typeface="+mj-lt"/>
                <a:ea typeface="+mj-ea"/>
              </a:rPr>
            </a:br>
            <a:r>
              <a:rPr lang="fr-FR" sz="2600" dirty="0">
                <a:solidFill>
                  <a:schemeClr val="tx1"/>
                </a:solidFill>
                <a:latin typeface="+mj-lt"/>
                <a:ea typeface="+mj-ea"/>
              </a:rPr>
              <a:t>   </a:t>
            </a:r>
            <a:r>
              <a:rPr lang="ar-SA" sz="2600" dirty="0">
                <a:solidFill>
                  <a:schemeClr val="tx1"/>
                </a:solidFill>
                <a:latin typeface="+mj-lt"/>
                <a:ea typeface="+mj-ea"/>
              </a:rPr>
              <a:t>ب. الأقاليم الانتقالية ذات النشاط الاقتصادي </a:t>
            </a:r>
            <a:r>
              <a:rPr lang="fr-FR" sz="2600" dirty="0" err="1">
                <a:solidFill>
                  <a:schemeClr val="tx1"/>
                </a:solidFill>
                <a:latin typeface="+mj-lt"/>
                <a:ea typeface="+mj-ea"/>
              </a:rPr>
              <a:t>Upward</a:t>
            </a:r>
            <a:r>
              <a:rPr lang="fr-FR" sz="2600" dirty="0">
                <a:solidFill>
                  <a:schemeClr val="tx1"/>
                </a:solidFill>
                <a:latin typeface="+mj-lt"/>
                <a:ea typeface="+mj-ea"/>
              </a:rPr>
              <a:t> </a:t>
            </a:r>
            <a:r>
              <a:rPr lang="fr-FR" sz="2600" dirty="0" err="1">
                <a:solidFill>
                  <a:schemeClr val="tx1"/>
                </a:solidFill>
                <a:latin typeface="+mj-lt"/>
                <a:ea typeface="+mj-ea"/>
              </a:rPr>
              <a:t>Transitional</a:t>
            </a:r>
            <a:r>
              <a:rPr lang="fr-FR" sz="2600" dirty="0">
                <a:solidFill>
                  <a:schemeClr val="tx1"/>
                </a:solidFill>
                <a:latin typeface="+mj-lt"/>
                <a:ea typeface="+mj-ea"/>
              </a:rPr>
              <a:t> Areas</a:t>
            </a:r>
            <a:r>
              <a:rPr lang="ar-SA" sz="2600" dirty="0">
                <a:solidFill>
                  <a:schemeClr val="tx1"/>
                </a:solidFill>
                <a:latin typeface="+mj-lt"/>
                <a:ea typeface="+mj-ea"/>
              </a:rPr>
              <a:t/>
            </a:r>
            <a:br>
              <a:rPr lang="ar-SA" sz="2600" dirty="0">
                <a:solidFill>
                  <a:schemeClr val="tx1"/>
                </a:solidFill>
                <a:latin typeface="+mj-lt"/>
                <a:ea typeface="+mj-ea"/>
              </a:rPr>
            </a:br>
            <a:r>
              <a:rPr lang="fr-FR" sz="2600" dirty="0">
                <a:solidFill>
                  <a:schemeClr val="tx1"/>
                </a:solidFill>
                <a:latin typeface="+mj-lt"/>
                <a:ea typeface="+mj-ea"/>
              </a:rPr>
              <a:t>   </a:t>
            </a:r>
            <a:r>
              <a:rPr lang="ar-SA" sz="2600" dirty="0" err="1">
                <a:solidFill>
                  <a:schemeClr val="tx1"/>
                </a:solidFill>
                <a:latin typeface="+mj-lt"/>
                <a:ea typeface="+mj-ea"/>
              </a:rPr>
              <a:t>جـ</a:t>
            </a:r>
            <a:r>
              <a:rPr lang="ar-SA" sz="2600" dirty="0">
                <a:solidFill>
                  <a:schemeClr val="tx1"/>
                </a:solidFill>
                <a:latin typeface="+mj-lt"/>
                <a:ea typeface="+mj-ea"/>
              </a:rPr>
              <a:t>. أقاليم الثروات النائية ( الغير مستغلة ) </a:t>
            </a:r>
            <a:r>
              <a:rPr lang="fr-FR" sz="2600" dirty="0">
                <a:solidFill>
                  <a:schemeClr val="tx1"/>
                </a:solidFill>
                <a:latin typeface="+mj-lt"/>
                <a:ea typeface="+mj-ea"/>
              </a:rPr>
              <a:t>Resource </a:t>
            </a:r>
            <a:r>
              <a:rPr lang="fr-FR" sz="2600" dirty="0" err="1">
                <a:solidFill>
                  <a:schemeClr val="tx1"/>
                </a:solidFill>
                <a:latin typeface="+mj-lt"/>
                <a:ea typeface="+mj-ea"/>
              </a:rPr>
              <a:t>Frontier</a:t>
            </a:r>
            <a:r>
              <a:rPr lang="fr-FR" sz="2600" dirty="0">
                <a:solidFill>
                  <a:schemeClr val="tx1"/>
                </a:solidFill>
                <a:latin typeface="+mj-lt"/>
                <a:ea typeface="+mj-ea"/>
              </a:rPr>
              <a:t> </a:t>
            </a:r>
            <a:r>
              <a:rPr lang="fr-FR" sz="2600" dirty="0" err="1">
                <a:solidFill>
                  <a:schemeClr val="tx1"/>
                </a:solidFill>
                <a:latin typeface="+mj-lt"/>
                <a:ea typeface="+mj-ea"/>
              </a:rPr>
              <a:t>Regions</a:t>
            </a:r>
            <a:r>
              <a:rPr lang="ar-SA" sz="2600" dirty="0">
                <a:solidFill>
                  <a:schemeClr val="tx1"/>
                </a:solidFill>
                <a:latin typeface="+mj-lt"/>
                <a:ea typeface="+mj-ea"/>
              </a:rPr>
              <a:t/>
            </a:r>
            <a:br>
              <a:rPr lang="ar-SA" sz="2600" dirty="0">
                <a:solidFill>
                  <a:schemeClr val="tx1"/>
                </a:solidFill>
                <a:latin typeface="+mj-lt"/>
                <a:ea typeface="+mj-ea"/>
              </a:rPr>
            </a:br>
            <a:r>
              <a:rPr lang="fr-FR" sz="2600" dirty="0">
                <a:solidFill>
                  <a:schemeClr val="tx1"/>
                </a:solidFill>
                <a:latin typeface="+mj-lt"/>
                <a:ea typeface="+mj-ea"/>
              </a:rPr>
              <a:t>   </a:t>
            </a:r>
            <a:r>
              <a:rPr lang="ar-SA" sz="2600" dirty="0">
                <a:solidFill>
                  <a:schemeClr val="tx1"/>
                </a:solidFill>
                <a:latin typeface="+mj-lt"/>
                <a:ea typeface="+mj-ea"/>
              </a:rPr>
              <a:t>د. أقاليم التدهور الاقتصادي </a:t>
            </a:r>
            <a:r>
              <a:rPr lang="fr-FR" sz="2600" dirty="0">
                <a:solidFill>
                  <a:schemeClr val="tx1"/>
                </a:solidFill>
                <a:latin typeface="+mj-lt"/>
                <a:ea typeface="+mj-ea"/>
              </a:rPr>
              <a:t>Down Ward – </a:t>
            </a:r>
            <a:r>
              <a:rPr lang="fr-FR" sz="2600" dirty="0" err="1">
                <a:solidFill>
                  <a:schemeClr val="tx1"/>
                </a:solidFill>
                <a:latin typeface="+mj-lt"/>
                <a:ea typeface="+mj-ea"/>
              </a:rPr>
              <a:t>Transitional</a:t>
            </a:r>
            <a:r>
              <a:rPr lang="fr-FR" sz="2600" dirty="0">
                <a:solidFill>
                  <a:schemeClr val="tx1"/>
                </a:solidFill>
                <a:latin typeface="+mj-lt"/>
                <a:ea typeface="+mj-ea"/>
              </a:rPr>
              <a:t> </a:t>
            </a:r>
            <a:r>
              <a:rPr lang="fr-FR" sz="2600" dirty="0" err="1">
                <a:solidFill>
                  <a:schemeClr val="tx1"/>
                </a:solidFill>
                <a:latin typeface="+mj-lt"/>
                <a:ea typeface="+mj-ea"/>
              </a:rPr>
              <a:t>Regions</a:t>
            </a:r>
            <a:endParaRPr lang="fr-FR" sz="2600" dirty="0">
              <a:solidFill>
                <a:schemeClr val="tx1"/>
              </a:solidFill>
              <a:latin typeface="+mj-lt"/>
              <a:ea typeface="+mj-ea"/>
            </a:endParaRPr>
          </a:p>
          <a:p>
            <a:pPr algn="r" rtl="1">
              <a:lnSpc>
                <a:spcPct val="120000"/>
              </a:lnSpc>
              <a:buNone/>
            </a:pPr>
            <a:r>
              <a:rPr lang="ar-SA" sz="2600" dirty="0">
                <a:solidFill>
                  <a:schemeClr val="tx1"/>
                </a:solidFill>
                <a:latin typeface="+mj-lt"/>
                <a:ea typeface="+mj-ea"/>
              </a:rPr>
              <a:t/>
            </a:r>
            <a:br>
              <a:rPr lang="ar-SA" sz="2600" dirty="0">
                <a:solidFill>
                  <a:schemeClr val="tx1"/>
                </a:solidFill>
                <a:latin typeface="+mj-lt"/>
                <a:ea typeface="+mj-ea"/>
              </a:rPr>
            </a:br>
            <a:r>
              <a:rPr lang="fr-FR" sz="2600" dirty="0">
                <a:solidFill>
                  <a:schemeClr val="tx1"/>
                </a:solidFill>
                <a:latin typeface="+mj-lt"/>
                <a:ea typeface="+mj-ea"/>
              </a:rPr>
              <a:t> -  </a:t>
            </a:r>
            <a:r>
              <a:rPr lang="ar-SA" sz="2600" dirty="0">
                <a:solidFill>
                  <a:schemeClr val="tx1"/>
                </a:solidFill>
                <a:latin typeface="+mj-lt"/>
                <a:ea typeface="+mj-ea"/>
              </a:rPr>
              <a:t>وأما البروفيسور ريتشارد سون </a:t>
            </a:r>
            <a:r>
              <a:rPr lang="fr-FR" sz="2600" dirty="0">
                <a:solidFill>
                  <a:schemeClr val="tx1"/>
                </a:solidFill>
                <a:latin typeface="+mj-lt"/>
                <a:ea typeface="+mj-ea"/>
              </a:rPr>
              <a:t>Richardson</a:t>
            </a:r>
            <a:r>
              <a:rPr lang="ar-SA" sz="2600" dirty="0">
                <a:solidFill>
                  <a:schemeClr val="tx1"/>
                </a:solidFill>
                <a:latin typeface="+mj-lt"/>
                <a:ea typeface="+mj-ea"/>
              </a:rPr>
              <a:t> فقد وضع تصنيفا للأقاليم يعتمد على طبيعة نشاط الإقليم وعلاقته بالعملية التخطيطية كما يلي :</a:t>
            </a:r>
            <a:br>
              <a:rPr lang="ar-SA" sz="2600" dirty="0">
                <a:solidFill>
                  <a:schemeClr val="tx1"/>
                </a:solidFill>
                <a:latin typeface="+mj-lt"/>
                <a:ea typeface="+mj-ea"/>
              </a:rPr>
            </a:br>
            <a:r>
              <a:rPr lang="fr-FR" sz="2600" dirty="0">
                <a:solidFill>
                  <a:schemeClr val="tx1"/>
                </a:solidFill>
                <a:latin typeface="+mj-lt"/>
                <a:ea typeface="+mj-ea"/>
              </a:rPr>
              <a:t>   </a:t>
            </a:r>
            <a:r>
              <a:rPr lang="ar-SA" sz="2600" dirty="0">
                <a:solidFill>
                  <a:schemeClr val="tx1"/>
                </a:solidFill>
                <a:latin typeface="+mj-lt"/>
                <a:ea typeface="+mj-ea"/>
              </a:rPr>
              <a:t>أ‌. الأقاليم الإدارية </a:t>
            </a:r>
            <a:r>
              <a:rPr lang="fr-FR" sz="2600" dirty="0">
                <a:solidFill>
                  <a:schemeClr val="tx1"/>
                </a:solidFill>
                <a:latin typeface="+mj-lt"/>
                <a:ea typeface="+mj-ea"/>
              </a:rPr>
              <a:t>Administrative </a:t>
            </a:r>
            <a:r>
              <a:rPr lang="fr-FR" sz="2600" dirty="0" err="1">
                <a:solidFill>
                  <a:schemeClr val="tx1"/>
                </a:solidFill>
                <a:latin typeface="+mj-lt"/>
                <a:ea typeface="+mj-ea"/>
              </a:rPr>
              <a:t>Regions</a:t>
            </a:r>
            <a:r>
              <a:rPr lang="ar-SA" sz="2600" dirty="0">
                <a:solidFill>
                  <a:schemeClr val="tx1"/>
                </a:solidFill>
                <a:latin typeface="+mj-lt"/>
                <a:ea typeface="+mj-ea"/>
              </a:rPr>
              <a:t/>
            </a:r>
            <a:br>
              <a:rPr lang="ar-SA" sz="2600" dirty="0">
                <a:solidFill>
                  <a:schemeClr val="tx1"/>
                </a:solidFill>
                <a:latin typeface="+mj-lt"/>
                <a:ea typeface="+mj-ea"/>
              </a:rPr>
            </a:br>
            <a:r>
              <a:rPr lang="fr-FR" sz="2600" dirty="0">
                <a:solidFill>
                  <a:schemeClr val="tx1"/>
                </a:solidFill>
                <a:latin typeface="+mj-lt"/>
                <a:ea typeface="+mj-ea"/>
              </a:rPr>
              <a:t>  </a:t>
            </a:r>
            <a:r>
              <a:rPr lang="ar-SA" sz="2600" dirty="0">
                <a:solidFill>
                  <a:schemeClr val="tx1"/>
                </a:solidFill>
                <a:latin typeface="+mj-lt"/>
                <a:ea typeface="+mj-ea"/>
              </a:rPr>
              <a:t>ب‌. الأقاليم التخطيطية </a:t>
            </a:r>
            <a:r>
              <a:rPr lang="fr-FR" sz="2600" dirty="0">
                <a:solidFill>
                  <a:schemeClr val="tx1"/>
                </a:solidFill>
                <a:latin typeface="+mj-lt"/>
                <a:ea typeface="+mj-ea"/>
              </a:rPr>
              <a:t>Planning </a:t>
            </a:r>
            <a:r>
              <a:rPr lang="fr-FR" sz="2600" dirty="0" err="1">
                <a:solidFill>
                  <a:schemeClr val="tx1"/>
                </a:solidFill>
                <a:latin typeface="+mj-lt"/>
                <a:ea typeface="+mj-ea"/>
              </a:rPr>
              <a:t>Regions</a:t>
            </a:r>
            <a:r>
              <a:rPr lang="ar-SA" sz="2600" dirty="0">
                <a:solidFill>
                  <a:schemeClr val="tx1"/>
                </a:solidFill>
                <a:latin typeface="+mj-lt"/>
                <a:ea typeface="+mj-ea"/>
              </a:rPr>
              <a:t/>
            </a:r>
            <a:br>
              <a:rPr lang="ar-SA" sz="2600" dirty="0">
                <a:solidFill>
                  <a:schemeClr val="tx1"/>
                </a:solidFill>
                <a:latin typeface="+mj-lt"/>
                <a:ea typeface="+mj-ea"/>
              </a:rPr>
            </a:br>
            <a:r>
              <a:rPr lang="fr-FR" sz="2600" dirty="0">
                <a:solidFill>
                  <a:schemeClr val="tx1"/>
                </a:solidFill>
                <a:latin typeface="+mj-lt"/>
                <a:ea typeface="+mj-ea"/>
              </a:rPr>
              <a:t>  </a:t>
            </a:r>
            <a:r>
              <a:rPr lang="ar-SA" sz="2600" dirty="0" err="1">
                <a:solidFill>
                  <a:schemeClr val="tx1"/>
                </a:solidFill>
                <a:latin typeface="+mj-lt"/>
                <a:ea typeface="+mj-ea"/>
              </a:rPr>
              <a:t>جـ</a:t>
            </a:r>
            <a:r>
              <a:rPr lang="ar-SA" sz="2600" dirty="0">
                <a:solidFill>
                  <a:schemeClr val="tx1"/>
                </a:solidFill>
                <a:latin typeface="+mj-lt"/>
                <a:ea typeface="+mj-ea"/>
              </a:rPr>
              <a:t>. أقاليم المشاكل </a:t>
            </a:r>
            <a:r>
              <a:rPr lang="fr-FR" sz="2600" dirty="0" err="1">
                <a:solidFill>
                  <a:schemeClr val="tx1"/>
                </a:solidFill>
                <a:latin typeface="+mj-lt"/>
                <a:ea typeface="+mj-ea"/>
              </a:rPr>
              <a:t>Problem</a:t>
            </a:r>
            <a:r>
              <a:rPr lang="fr-FR" sz="2600" dirty="0">
                <a:solidFill>
                  <a:schemeClr val="tx1"/>
                </a:solidFill>
                <a:latin typeface="+mj-lt"/>
                <a:ea typeface="+mj-ea"/>
              </a:rPr>
              <a:t> </a:t>
            </a:r>
            <a:r>
              <a:rPr lang="fr-FR" sz="2600" dirty="0" err="1">
                <a:solidFill>
                  <a:schemeClr val="tx1"/>
                </a:solidFill>
                <a:latin typeface="+mj-lt"/>
                <a:ea typeface="+mj-ea"/>
              </a:rPr>
              <a:t>Regions</a:t>
            </a:r>
            <a:r>
              <a:rPr lang="ar-SA" sz="2600" dirty="0">
                <a:solidFill>
                  <a:schemeClr val="tx1"/>
                </a:solidFill>
                <a:latin typeface="+mj-lt"/>
                <a:ea typeface="+mj-ea"/>
              </a:rPr>
              <a:t> . </a:t>
            </a:r>
            <a:r>
              <a:rPr lang="fr-FR" sz="2600" dirty="0">
                <a:solidFill>
                  <a:schemeClr val="tx1"/>
                </a:solidFill>
                <a:latin typeface="+mj-lt"/>
                <a:ea typeface="+mj-ea"/>
              </a:rPr>
              <a:t> </a:t>
            </a:r>
          </a:p>
          <a:p>
            <a:pPr algn="r" rtl="1">
              <a:buNone/>
            </a:pPr>
            <a:endParaRPr lang="fr-FR" sz="1600" cap="all" dirty="0">
              <a:solidFill>
                <a:schemeClr val="tx1"/>
              </a:solidFill>
              <a:effectLst>
                <a:reflection blurRad="12700" stA="48000" endA="300" endPos="55000" dir="5400000" sy="-90000" algn="bl" rotWithShape="0"/>
              </a:effectLst>
              <a:latin typeface="Times New Roman" pitchFamily="18" charset="0"/>
              <a:ea typeface="+mj-ea"/>
              <a:cs typeface="Times New Roman" pitchFamily="18" charset="0"/>
            </a:endParaRPr>
          </a:p>
          <a:p>
            <a:pPr algn="r" rtl="1">
              <a:buNone/>
            </a:pPr>
            <a:endParaRPr lang="fr-FR" sz="1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9834" y="241278"/>
            <a:ext cx="10001320" cy="6456384"/>
          </a:xfrm>
          <a:ln/>
        </p:spPr>
        <p:style>
          <a:lnRef idx="2">
            <a:schemeClr val="accent3"/>
          </a:lnRef>
          <a:fillRef idx="1">
            <a:schemeClr val="lt1"/>
          </a:fillRef>
          <a:effectRef idx="0">
            <a:schemeClr val="accent3"/>
          </a:effectRef>
          <a:fontRef idx="minor">
            <a:schemeClr val="dk1"/>
          </a:fontRef>
        </p:style>
        <p:txBody>
          <a:bodyPr>
            <a:normAutofit/>
          </a:bodyPr>
          <a:lstStyle/>
          <a:p>
            <a:pPr algn="r" rtl="1">
              <a:buNone/>
            </a:pPr>
            <a:r>
              <a:rPr lang="fr-FR" sz="1600" cap="all" dirty="0">
                <a:solidFill>
                  <a:schemeClr val="tx1"/>
                </a:solidFill>
                <a:effectLst>
                  <a:reflection blurRad="12700" stA="48000" endA="300" endPos="55000" dir="5400000" sy="-90000" algn="bl" rotWithShape="0"/>
                </a:effectLst>
                <a:latin typeface="Times New Roman" pitchFamily="18" charset="0"/>
                <a:ea typeface="+mj-ea"/>
                <a:cs typeface="Times New Roman" pitchFamily="18" charset="0"/>
              </a:rPr>
              <a:t>  </a:t>
            </a:r>
          </a:p>
          <a:p>
            <a:pPr algn="r" rtl="1">
              <a:buNone/>
            </a:pPr>
            <a:r>
              <a:rPr lang="fr-FR" sz="1600" cap="all" dirty="0">
                <a:solidFill>
                  <a:schemeClr val="tx1"/>
                </a:solidFill>
                <a:effectLst>
                  <a:reflection blurRad="12700" stA="48000" endA="300" endPos="55000" dir="5400000" sy="-90000" algn="bl" rotWithShape="0"/>
                </a:effectLst>
                <a:latin typeface="Times New Roman" pitchFamily="18" charset="0"/>
                <a:ea typeface="+mj-ea"/>
                <a:cs typeface="Times New Roman" pitchFamily="18" charset="0"/>
              </a:rPr>
              <a:t> </a:t>
            </a:r>
            <a:r>
              <a:rPr lang="fr-FR" sz="2400" cap="all" dirty="0">
                <a:solidFill>
                  <a:schemeClr val="tx1"/>
                </a:solidFill>
                <a:effectLst>
                  <a:reflection blurRad="12700" stA="48000" endA="300" endPos="55000" dir="5400000" sy="-90000" algn="bl" rotWithShape="0"/>
                </a:effectLst>
                <a:latin typeface="Times New Roman" pitchFamily="18" charset="0"/>
                <a:ea typeface="+mj-ea"/>
              </a:rPr>
              <a:t>-</a:t>
            </a:r>
            <a:r>
              <a:rPr lang="fr-FR" sz="2400" dirty="0">
                <a:solidFill>
                  <a:schemeClr val="tx1"/>
                </a:solidFill>
                <a:latin typeface="+mj-lt"/>
                <a:ea typeface="+mj-ea"/>
              </a:rPr>
              <a:t>        </a:t>
            </a:r>
            <a:r>
              <a:rPr lang="ar-SA" sz="2400" dirty="0">
                <a:solidFill>
                  <a:schemeClr val="tx1"/>
                </a:solidFill>
                <a:latin typeface="+mj-lt"/>
                <a:ea typeface="+mj-ea"/>
              </a:rPr>
              <a:t>كما صمم البروفيسور </a:t>
            </a:r>
            <a:r>
              <a:rPr lang="ar-SA" sz="2400" dirty="0" err="1">
                <a:solidFill>
                  <a:schemeClr val="tx1"/>
                </a:solidFill>
                <a:latin typeface="+mj-lt"/>
                <a:ea typeface="+mj-ea"/>
              </a:rPr>
              <a:t>جلاسون</a:t>
            </a:r>
            <a:r>
              <a:rPr lang="ar-SA" sz="2400" dirty="0">
                <a:solidFill>
                  <a:schemeClr val="tx1"/>
                </a:solidFill>
                <a:latin typeface="+mj-lt"/>
                <a:ea typeface="+mj-ea"/>
              </a:rPr>
              <a:t> </a:t>
            </a:r>
            <a:r>
              <a:rPr lang="fr-FR" sz="2400" dirty="0" err="1">
                <a:solidFill>
                  <a:schemeClr val="tx1"/>
                </a:solidFill>
                <a:latin typeface="+mj-lt"/>
                <a:ea typeface="+mj-ea"/>
              </a:rPr>
              <a:t>Glasson</a:t>
            </a:r>
            <a:r>
              <a:rPr lang="ar-SA" sz="2400" dirty="0">
                <a:solidFill>
                  <a:schemeClr val="tx1"/>
                </a:solidFill>
                <a:latin typeface="+mj-lt"/>
                <a:ea typeface="+mj-ea"/>
              </a:rPr>
              <a:t> تصنيفا حديثا للأقاليم واعتمد على مستوى الدخل كمعيار أساسي لهذا التصنيف من خلال مقارنة مستويات الدخل الخاصة بكل إقليم مع الدخل القومي للسنة نفسها من جهة ، ومعدل الزيادة المتوقعة في الدخل الإقليمي مع معدل نمو الدخل القومي من جهة أخرى ، وهذه الأقاليم هي :</a:t>
            </a:r>
            <a:br>
              <a:rPr lang="ar-SA" sz="2400" dirty="0">
                <a:solidFill>
                  <a:schemeClr val="tx1"/>
                </a:solidFill>
                <a:latin typeface="+mj-lt"/>
                <a:ea typeface="+mj-ea"/>
              </a:rPr>
            </a:br>
            <a:r>
              <a:rPr lang="fr-FR" sz="2400" dirty="0">
                <a:solidFill>
                  <a:schemeClr val="tx1"/>
                </a:solidFill>
                <a:latin typeface="+mj-lt"/>
                <a:ea typeface="+mj-ea"/>
              </a:rPr>
              <a:t>  </a:t>
            </a:r>
            <a:r>
              <a:rPr lang="ar-SA" sz="2400" dirty="0">
                <a:solidFill>
                  <a:schemeClr val="tx1"/>
                </a:solidFill>
                <a:latin typeface="+mj-lt"/>
                <a:ea typeface="+mj-ea"/>
              </a:rPr>
              <a:t>أ‌. المناطق الغنية </a:t>
            </a:r>
            <a:r>
              <a:rPr lang="fr-FR" sz="2400" dirty="0" err="1">
                <a:solidFill>
                  <a:schemeClr val="tx1"/>
                </a:solidFill>
                <a:latin typeface="+mj-lt"/>
                <a:ea typeface="+mj-ea"/>
              </a:rPr>
              <a:t>Prosperity</a:t>
            </a:r>
            <a:r>
              <a:rPr lang="fr-FR" sz="2400" dirty="0">
                <a:solidFill>
                  <a:schemeClr val="tx1"/>
                </a:solidFill>
                <a:latin typeface="+mj-lt"/>
                <a:ea typeface="+mj-ea"/>
              </a:rPr>
              <a:t> Areas</a:t>
            </a:r>
            <a:r>
              <a:rPr lang="ar-SA" sz="2400" dirty="0">
                <a:solidFill>
                  <a:schemeClr val="tx1"/>
                </a:solidFill>
                <a:latin typeface="+mj-lt"/>
                <a:ea typeface="+mj-ea"/>
              </a:rPr>
              <a:t/>
            </a:r>
            <a:br>
              <a:rPr lang="ar-SA" sz="2400" dirty="0">
                <a:solidFill>
                  <a:schemeClr val="tx1"/>
                </a:solidFill>
                <a:latin typeface="+mj-lt"/>
                <a:ea typeface="+mj-ea"/>
              </a:rPr>
            </a:br>
            <a:r>
              <a:rPr lang="fr-FR" sz="2400" dirty="0">
                <a:solidFill>
                  <a:schemeClr val="tx1"/>
                </a:solidFill>
                <a:latin typeface="+mj-lt"/>
                <a:ea typeface="+mj-ea"/>
              </a:rPr>
              <a:t>  </a:t>
            </a:r>
            <a:r>
              <a:rPr lang="ar-SA" sz="2400" dirty="0">
                <a:solidFill>
                  <a:schemeClr val="tx1"/>
                </a:solidFill>
                <a:latin typeface="+mj-lt"/>
                <a:ea typeface="+mj-ea"/>
              </a:rPr>
              <a:t>وهي المناطق التي لا تحتاج إلى جهود واستثمارات حكومية لغرض تطويرها .</a:t>
            </a:r>
            <a:br>
              <a:rPr lang="ar-SA" sz="2400" dirty="0">
                <a:solidFill>
                  <a:schemeClr val="tx1"/>
                </a:solidFill>
                <a:latin typeface="+mj-lt"/>
                <a:ea typeface="+mj-ea"/>
              </a:rPr>
            </a:br>
            <a:r>
              <a:rPr lang="fr-FR" sz="2400" dirty="0">
                <a:solidFill>
                  <a:schemeClr val="tx1"/>
                </a:solidFill>
                <a:latin typeface="+mj-lt"/>
                <a:ea typeface="+mj-ea"/>
              </a:rPr>
              <a:t>  </a:t>
            </a:r>
            <a:r>
              <a:rPr lang="ar-SA" sz="2400" dirty="0">
                <a:solidFill>
                  <a:schemeClr val="tx1"/>
                </a:solidFill>
                <a:latin typeface="+mj-lt"/>
                <a:ea typeface="+mj-ea"/>
              </a:rPr>
              <a:t>ب‌. المناطق الفقيرة القابلة للتنمية </a:t>
            </a:r>
            <a:r>
              <a:rPr lang="fr-FR" sz="2400" dirty="0" err="1">
                <a:solidFill>
                  <a:schemeClr val="tx1"/>
                </a:solidFill>
                <a:latin typeface="+mj-lt"/>
                <a:ea typeface="+mj-ea"/>
              </a:rPr>
              <a:t>Developing</a:t>
            </a:r>
            <a:r>
              <a:rPr lang="fr-FR" sz="2400" dirty="0">
                <a:solidFill>
                  <a:schemeClr val="tx1"/>
                </a:solidFill>
                <a:latin typeface="+mj-lt"/>
                <a:ea typeface="+mj-ea"/>
              </a:rPr>
              <a:t> </a:t>
            </a:r>
            <a:r>
              <a:rPr lang="fr-FR" sz="2400" dirty="0" err="1">
                <a:solidFill>
                  <a:schemeClr val="tx1"/>
                </a:solidFill>
                <a:latin typeface="+mj-lt"/>
                <a:ea typeface="+mj-ea"/>
              </a:rPr>
              <a:t>Distresied</a:t>
            </a:r>
            <a:r>
              <a:rPr lang="fr-FR" sz="2400" dirty="0">
                <a:solidFill>
                  <a:schemeClr val="tx1"/>
                </a:solidFill>
                <a:latin typeface="+mj-lt"/>
                <a:ea typeface="+mj-ea"/>
              </a:rPr>
              <a:t> Areas</a:t>
            </a:r>
            <a:r>
              <a:rPr lang="ar-SA" sz="2400" dirty="0">
                <a:solidFill>
                  <a:schemeClr val="tx1"/>
                </a:solidFill>
                <a:latin typeface="+mj-lt"/>
                <a:ea typeface="+mj-ea"/>
              </a:rPr>
              <a:t/>
            </a:r>
            <a:br>
              <a:rPr lang="ar-SA" sz="2400" dirty="0">
                <a:solidFill>
                  <a:schemeClr val="tx1"/>
                </a:solidFill>
                <a:latin typeface="+mj-lt"/>
                <a:ea typeface="+mj-ea"/>
              </a:rPr>
            </a:br>
            <a:r>
              <a:rPr lang="fr-FR" sz="2400" dirty="0">
                <a:solidFill>
                  <a:schemeClr val="tx1"/>
                </a:solidFill>
                <a:latin typeface="+mj-lt"/>
                <a:ea typeface="+mj-ea"/>
              </a:rPr>
              <a:t>  </a:t>
            </a:r>
            <a:r>
              <a:rPr lang="ar-SA" sz="2400" dirty="0">
                <a:solidFill>
                  <a:schemeClr val="tx1"/>
                </a:solidFill>
                <a:latin typeface="+mj-lt"/>
                <a:ea typeface="+mj-ea"/>
              </a:rPr>
              <a:t>وهي المناطق التي تحتاج إلى إجراءات معينة لتحفيز عملية التنمية فيها .</a:t>
            </a:r>
            <a:br>
              <a:rPr lang="ar-SA" sz="2400" dirty="0">
                <a:solidFill>
                  <a:schemeClr val="tx1"/>
                </a:solidFill>
                <a:latin typeface="+mj-lt"/>
                <a:ea typeface="+mj-ea"/>
              </a:rPr>
            </a:br>
            <a:r>
              <a:rPr lang="fr-FR" sz="2400" dirty="0" smtClean="0">
                <a:solidFill>
                  <a:schemeClr val="tx1"/>
                </a:solidFill>
                <a:latin typeface="+mj-lt"/>
                <a:ea typeface="+mj-ea"/>
              </a:rPr>
              <a:t> </a:t>
            </a:r>
            <a:r>
              <a:rPr lang="ar-SA" sz="2400" dirty="0" err="1">
                <a:solidFill>
                  <a:schemeClr val="tx1"/>
                </a:solidFill>
                <a:latin typeface="+mj-lt"/>
                <a:ea typeface="+mj-ea"/>
              </a:rPr>
              <a:t>جـ</a:t>
            </a:r>
            <a:r>
              <a:rPr lang="ar-SA" sz="2400" dirty="0">
                <a:solidFill>
                  <a:schemeClr val="tx1"/>
                </a:solidFill>
                <a:latin typeface="+mj-lt"/>
                <a:ea typeface="+mj-ea"/>
              </a:rPr>
              <a:t>. المناطق ذات الإمكانية للتنمية </a:t>
            </a:r>
            <a:r>
              <a:rPr lang="fr-FR" sz="2400" dirty="0" err="1">
                <a:solidFill>
                  <a:schemeClr val="tx1"/>
                </a:solidFill>
                <a:latin typeface="+mj-lt"/>
                <a:ea typeface="+mj-ea"/>
              </a:rPr>
              <a:t>Potential</a:t>
            </a:r>
            <a:r>
              <a:rPr lang="fr-FR" sz="2400" dirty="0">
                <a:solidFill>
                  <a:schemeClr val="tx1"/>
                </a:solidFill>
                <a:latin typeface="+mj-lt"/>
                <a:ea typeface="+mj-ea"/>
              </a:rPr>
              <a:t> </a:t>
            </a:r>
            <a:r>
              <a:rPr lang="fr-FR" sz="2400" dirty="0" err="1">
                <a:solidFill>
                  <a:schemeClr val="tx1"/>
                </a:solidFill>
                <a:latin typeface="+mj-lt"/>
                <a:ea typeface="+mj-ea"/>
              </a:rPr>
              <a:t>Distressed</a:t>
            </a:r>
            <a:r>
              <a:rPr lang="fr-FR" sz="2400" dirty="0">
                <a:solidFill>
                  <a:schemeClr val="tx1"/>
                </a:solidFill>
                <a:latin typeface="+mj-lt"/>
                <a:ea typeface="+mj-ea"/>
              </a:rPr>
              <a:t> </a:t>
            </a:r>
            <a:r>
              <a:rPr lang="fr-FR" sz="2400" dirty="0" smtClean="0">
                <a:solidFill>
                  <a:schemeClr val="tx1"/>
                </a:solidFill>
                <a:latin typeface="+mj-lt"/>
                <a:ea typeface="+mj-ea"/>
              </a:rPr>
              <a:t>Areas</a:t>
            </a:r>
          </a:p>
          <a:p>
            <a:pPr algn="r" rtl="1">
              <a:buNone/>
            </a:pPr>
            <a:endParaRPr lang="fr-FR" sz="2400" dirty="0">
              <a:solidFill>
                <a:schemeClr val="tx1"/>
              </a:solidFill>
              <a:latin typeface="+mj-lt"/>
              <a:ea typeface="+mj-ea"/>
            </a:endParaRPr>
          </a:p>
          <a:p>
            <a:pPr algn="r" rtl="1">
              <a:buNone/>
            </a:pPr>
            <a:r>
              <a:rPr lang="fr-FR" sz="2400" dirty="0">
                <a:solidFill>
                  <a:schemeClr val="tx1"/>
                </a:solidFill>
                <a:latin typeface="+mj-lt"/>
                <a:ea typeface="+mj-ea"/>
              </a:rPr>
              <a:t>        </a:t>
            </a:r>
            <a:r>
              <a:rPr lang="ar-SA" sz="2400" dirty="0">
                <a:solidFill>
                  <a:schemeClr val="tx1"/>
                </a:solidFill>
                <a:latin typeface="+mj-lt"/>
                <a:ea typeface="+mj-ea"/>
              </a:rPr>
              <a:t>وهي تمثل تلك المناطق التي يحتمل أن تواجه مشاكل اقتصادية مستقبلاُ مثل الكساد وانخفاض</a:t>
            </a:r>
            <a:r>
              <a:rPr lang="fr-FR" sz="2400" dirty="0">
                <a:solidFill>
                  <a:schemeClr val="tx1"/>
                </a:solidFill>
                <a:latin typeface="+mj-lt"/>
                <a:ea typeface="+mj-ea"/>
              </a:rPr>
              <a:t> </a:t>
            </a:r>
            <a:r>
              <a:rPr lang="ar-SA" sz="2400" dirty="0">
                <a:solidFill>
                  <a:schemeClr val="tx1"/>
                </a:solidFill>
                <a:latin typeface="+mj-lt"/>
                <a:ea typeface="+mj-ea"/>
              </a:rPr>
              <a:t>معدل النمو ، لذلك من الضروري </a:t>
            </a:r>
            <a:r>
              <a:rPr lang="ar-SA" sz="2400" dirty="0" err="1">
                <a:solidFill>
                  <a:schemeClr val="tx1"/>
                </a:solidFill>
                <a:latin typeface="+mj-lt"/>
                <a:ea typeface="+mj-ea"/>
              </a:rPr>
              <a:t>اتباع</a:t>
            </a:r>
            <a:r>
              <a:rPr lang="ar-SA" sz="2400" dirty="0">
                <a:solidFill>
                  <a:schemeClr val="tx1"/>
                </a:solidFill>
                <a:latin typeface="+mj-lt"/>
                <a:ea typeface="+mj-ea"/>
              </a:rPr>
              <a:t> سياسة موحدة للتنمية تركز على عمليات إعادة البناء</a:t>
            </a:r>
            <a:r>
              <a:rPr lang="fr-FR" sz="2400" dirty="0">
                <a:solidFill>
                  <a:schemeClr val="tx1"/>
                </a:solidFill>
                <a:latin typeface="+mj-lt"/>
                <a:ea typeface="+mj-ea"/>
              </a:rPr>
              <a:t> </a:t>
            </a:r>
            <a:r>
              <a:rPr lang="ar-SA" sz="2400" dirty="0">
                <a:solidFill>
                  <a:schemeClr val="tx1"/>
                </a:solidFill>
                <a:latin typeface="+mj-lt"/>
                <a:ea typeface="+mj-ea"/>
              </a:rPr>
              <a:t>بالنسبة للأنشطة التي أصيبت بالتخلف .</a:t>
            </a:r>
            <a:br>
              <a:rPr lang="ar-SA" sz="2400" dirty="0">
                <a:solidFill>
                  <a:schemeClr val="tx1"/>
                </a:solidFill>
                <a:latin typeface="+mj-lt"/>
                <a:ea typeface="+mj-ea"/>
              </a:rPr>
            </a:br>
            <a:r>
              <a:rPr lang="fr-FR" sz="2400" dirty="0">
                <a:solidFill>
                  <a:schemeClr val="tx1"/>
                </a:solidFill>
                <a:latin typeface="+mj-lt"/>
                <a:ea typeface="+mj-ea"/>
              </a:rPr>
              <a:t> </a:t>
            </a:r>
            <a:r>
              <a:rPr lang="ar-SA" sz="2400" dirty="0">
                <a:solidFill>
                  <a:schemeClr val="tx1"/>
                </a:solidFill>
                <a:latin typeface="+mj-lt"/>
                <a:ea typeface="+mj-ea"/>
              </a:rPr>
              <a:t>د. المناطق الفقيرة </a:t>
            </a:r>
            <a:r>
              <a:rPr lang="fr-FR" sz="2400" dirty="0" err="1">
                <a:solidFill>
                  <a:schemeClr val="tx1"/>
                </a:solidFill>
                <a:latin typeface="+mj-lt"/>
                <a:ea typeface="+mj-ea"/>
              </a:rPr>
              <a:t>Distressed</a:t>
            </a:r>
            <a:r>
              <a:rPr lang="fr-FR" sz="2400" dirty="0">
                <a:solidFill>
                  <a:schemeClr val="tx1"/>
                </a:solidFill>
                <a:latin typeface="+mj-lt"/>
                <a:ea typeface="+mj-ea"/>
              </a:rPr>
              <a:t> Areas</a:t>
            </a:r>
            <a:r>
              <a:rPr lang="ar-SA" sz="2400" dirty="0">
                <a:solidFill>
                  <a:schemeClr val="tx1"/>
                </a:solidFill>
                <a:latin typeface="+mj-lt"/>
                <a:ea typeface="+mj-ea"/>
              </a:rPr>
              <a:t> .</a:t>
            </a:r>
            <a:br>
              <a:rPr lang="ar-SA" sz="2400" dirty="0">
                <a:solidFill>
                  <a:schemeClr val="tx1"/>
                </a:solidFill>
                <a:latin typeface="+mj-lt"/>
                <a:ea typeface="+mj-ea"/>
              </a:rPr>
            </a:br>
            <a:r>
              <a:rPr lang="ar-SA" sz="2400" dirty="0">
                <a:solidFill>
                  <a:schemeClr val="tx1"/>
                </a:solidFill>
                <a:latin typeface="+mj-lt"/>
                <a:ea typeface="+mj-ea"/>
              </a:rPr>
              <a:t>وهي تمثل المناطق التي تحتاج إلى إعادة بناء شامل لكل الفعاليات الاقتصادية فيها. </a:t>
            </a:r>
            <a:endParaRPr lang="fr-FR" sz="2400" dirty="0">
              <a:solidFill>
                <a:schemeClr val="tx1"/>
              </a:solidFill>
              <a:latin typeface="+mj-lt"/>
              <a:ea typeface="+mj-ea"/>
            </a:endParaRPr>
          </a:p>
          <a:p>
            <a:pPr algn="r">
              <a:buNone/>
            </a:pPr>
            <a:endParaRPr lang="fr-FR" sz="1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Espace réservé du contenu 2"/>
          <p:cNvSpPr txBox="1">
            <a:spLocks/>
          </p:cNvSpPr>
          <p:nvPr/>
        </p:nvSpPr>
        <p:spPr>
          <a:xfrm>
            <a:off x="219834" y="669905"/>
            <a:ext cx="10155236" cy="5929354"/>
          </a:xfrm>
          <a:prstGeom prst="rect">
            <a:avLst/>
          </a:prstGeom>
          <a:ln/>
        </p:spPr>
        <p:style>
          <a:lnRef idx="2">
            <a:schemeClr val="accent3"/>
          </a:lnRef>
          <a:fillRef idx="1">
            <a:schemeClr val="lt1"/>
          </a:fillRef>
          <a:effectRef idx="0">
            <a:schemeClr val="accent3"/>
          </a:effectRef>
          <a:fontRef idx="minor">
            <a:schemeClr val="dk1"/>
          </a:fontRef>
        </p:style>
        <p:txBody>
          <a:bodyPr vert="horz" lIns="91433" tIns="45716" rIns="91433" bIns="45716">
            <a:normAutofit lnSpcReduction="10000"/>
          </a:bodyPr>
          <a:lstStyle/>
          <a:p>
            <a:pPr algn="r" rtl="1"/>
            <a:r>
              <a:rPr lang="ar-SA" sz="2400" b="1" u="sng" cap="all" dirty="0" smtClean="0">
                <a:solidFill>
                  <a:srgbClr val="C00000"/>
                </a:solidFill>
                <a:effectLst>
                  <a:reflection blurRad="12700" stA="48000" endA="300" endPos="55000" dir="5400000" sy="-90000" algn="bl" rotWithShape="0"/>
                </a:effectLst>
                <a:latin typeface="Calibri" pitchFamily="34" charset="0"/>
                <a:ea typeface="+mj-ea"/>
              </a:rPr>
              <a:t>التهيئة الإقليمية : </a:t>
            </a:r>
            <a:endParaRPr lang="fr-FR" sz="2400" b="1" u="sng" cap="all" dirty="0" smtClean="0">
              <a:solidFill>
                <a:srgbClr val="C00000"/>
              </a:solidFill>
              <a:effectLst>
                <a:reflection blurRad="12700" stA="48000" endA="300" endPos="55000" dir="5400000" sy="-90000" algn="bl" rotWithShape="0"/>
              </a:effectLst>
              <a:latin typeface="Calibri" pitchFamily="34" charset="0"/>
              <a:ea typeface="+mj-ea"/>
            </a:endParaRPr>
          </a:p>
          <a:p>
            <a:pPr algn="r" rtl="1"/>
            <a:endParaRPr lang="fr-FR" sz="2400" dirty="0" smtClean="0">
              <a:solidFill>
                <a:schemeClr val="tx1"/>
              </a:solidFill>
              <a:latin typeface="+mj-lt"/>
              <a:ea typeface="+mj-ea"/>
            </a:endParaRPr>
          </a:p>
          <a:p>
            <a:pPr algn="r" rtl="1"/>
            <a:r>
              <a:rPr lang="fr-FR" sz="2400" dirty="0" smtClean="0">
                <a:solidFill>
                  <a:schemeClr val="tx1"/>
                </a:solidFill>
                <a:latin typeface="+mj-lt"/>
                <a:ea typeface="+mj-ea"/>
              </a:rPr>
              <a:t>    -   </a:t>
            </a:r>
            <a:r>
              <a:rPr lang="ar-DZ" sz="2400" dirty="0" smtClean="0">
                <a:solidFill>
                  <a:schemeClr val="tx1"/>
                </a:solidFill>
                <a:latin typeface="+mj-lt"/>
                <a:ea typeface="+mj-ea"/>
              </a:rPr>
              <a:t>هي فعل إرادي في المجال ينبني على شروط معلومة </a:t>
            </a:r>
            <a:r>
              <a:rPr lang="ar-DZ" sz="2400" dirty="0" err="1" smtClean="0">
                <a:solidFill>
                  <a:schemeClr val="tx1"/>
                </a:solidFill>
                <a:latin typeface="+mj-lt"/>
                <a:ea typeface="+mj-ea"/>
              </a:rPr>
              <a:t>او</a:t>
            </a:r>
            <a:r>
              <a:rPr lang="ar-DZ" sz="2400" dirty="0" smtClean="0">
                <a:solidFill>
                  <a:schemeClr val="tx1"/>
                </a:solidFill>
                <a:latin typeface="+mj-lt"/>
                <a:ea typeface="+mj-ea"/>
              </a:rPr>
              <a:t> متوقعة</a:t>
            </a:r>
            <a:r>
              <a:rPr lang="fr-FR" sz="2400" dirty="0" smtClean="0">
                <a:solidFill>
                  <a:schemeClr val="tx1"/>
                </a:solidFill>
                <a:latin typeface="+mj-lt"/>
                <a:ea typeface="+mj-ea"/>
              </a:rPr>
              <a:t> </a:t>
            </a:r>
            <a:r>
              <a:rPr lang="ar-DZ" sz="2400" dirty="0" smtClean="0">
                <a:solidFill>
                  <a:schemeClr val="tx1"/>
                </a:solidFill>
                <a:latin typeface="+mj-lt"/>
                <a:ea typeface="+mj-ea"/>
              </a:rPr>
              <a:t>( معطيات الوسط الطبيعي ، معطيات بشرية ، معطيات اقتصادية .....) ويرتبط بأهداف محددة </a:t>
            </a:r>
            <a:r>
              <a:rPr lang="ar-DZ" sz="2400" dirty="0" err="1" smtClean="0">
                <a:solidFill>
                  <a:schemeClr val="tx1"/>
                </a:solidFill>
                <a:latin typeface="+mj-lt"/>
                <a:ea typeface="+mj-ea"/>
              </a:rPr>
              <a:t>و</a:t>
            </a:r>
            <a:r>
              <a:rPr lang="ar-DZ" sz="2400" dirty="0" smtClean="0">
                <a:solidFill>
                  <a:schemeClr val="tx1"/>
                </a:solidFill>
                <a:latin typeface="+mj-lt"/>
                <a:ea typeface="+mj-ea"/>
              </a:rPr>
              <a:t> معلنة وهي من هذا المنظور فعل غير حيادي </a:t>
            </a:r>
            <a:r>
              <a:rPr lang="ar-DZ" sz="2400" dirty="0" err="1" smtClean="0">
                <a:solidFill>
                  <a:schemeClr val="tx1"/>
                </a:solidFill>
                <a:latin typeface="+mj-lt"/>
                <a:ea typeface="+mj-ea"/>
              </a:rPr>
              <a:t>اذ</a:t>
            </a:r>
            <a:r>
              <a:rPr lang="ar-DZ" sz="2400" dirty="0" smtClean="0">
                <a:solidFill>
                  <a:schemeClr val="tx1"/>
                </a:solidFill>
                <a:latin typeface="+mj-lt"/>
                <a:ea typeface="+mj-ea"/>
              </a:rPr>
              <a:t> تعكس اختيارات التهيئة العمرانية تصورا مسبقا لملامح الاقتصاد </a:t>
            </a:r>
            <a:r>
              <a:rPr lang="ar-DZ" sz="2400" dirty="0" err="1" smtClean="0">
                <a:solidFill>
                  <a:schemeClr val="tx1"/>
                </a:solidFill>
                <a:latin typeface="+mj-lt"/>
                <a:ea typeface="+mj-ea"/>
              </a:rPr>
              <a:t>و</a:t>
            </a:r>
            <a:r>
              <a:rPr lang="ar-DZ" sz="2400" dirty="0" smtClean="0">
                <a:solidFill>
                  <a:schemeClr val="tx1"/>
                </a:solidFill>
                <a:latin typeface="+mj-lt"/>
                <a:ea typeface="+mj-ea"/>
              </a:rPr>
              <a:t> المجتمع الذي يزمع الطرف القائم على التهيئة  تحقيقهما </a:t>
            </a:r>
            <a:r>
              <a:rPr lang="ar-DZ" sz="2400" dirty="0" err="1" smtClean="0">
                <a:solidFill>
                  <a:schemeClr val="tx1"/>
                </a:solidFill>
                <a:latin typeface="+mj-lt"/>
                <a:ea typeface="+mj-ea"/>
              </a:rPr>
              <a:t>و</a:t>
            </a:r>
            <a:r>
              <a:rPr lang="ar-DZ" sz="2400" dirty="0" smtClean="0">
                <a:solidFill>
                  <a:schemeClr val="tx1"/>
                </a:solidFill>
                <a:latin typeface="+mj-lt"/>
                <a:ea typeface="+mj-ea"/>
              </a:rPr>
              <a:t> لا تكون هذه الاختيارات بالضرورة محل إجماع وهو ما يخلف صراعات بين الأطراف المعنية بهذه التهيئة ( </a:t>
            </a:r>
            <a:r>
              <a:rPr lang="ar-DZ" sz="2400" dirty="0" err="1" smtClean="0">
                <a:solidFill>
                  <a:schemeClr val="tx1"/>
                </a:solidFill>
                <a:latin typeface="+mj-lt"/>
                <a:ea typeface="+mj-ea"/>
              </a:rPr>
              <a:t>المهيئ</a:t>
            </a:r>
            <a:r>
              <a:rPr lang="ar-DZ" sz="2400" dirty="0" smtClean="0">
                <a:solidFill>
                  <a:schemeClr val="tx1"/>
                </a:solidFill>
                <a:latin typeface="+mj-lt"/>
                <a:ea typeface="+mj-ea"/>
              </a:rPr>
              <a:t> ،: - سلط عمومية وطنية / </a:t>
            </a:r>
            <a:r>
              <a:rPr lang="ar-DZ" sz="2400" dirty="0" err="1" smtClean="0">
                <a:solidFill>
                  <a:schemeClr val="tx1"/>
                </a:solidFill>
                <a:latin typeface="+mj-lt"/>
                <a:ea typeface="+mj-ea"/>
              </a:rPr>
              <a:t>جهوية</a:t>
            </a:r>
            <a:r>
              <a:rPr lang="ar-DZ" sz="2400" dirty="0" smtClean="0">
                <a:solidFill>
                  <a:schemeClr val="tx1"/>
                </a:solidFill>
                <a:latin typeface="+mj-lt"/>
                <a:ea typeface="+mj-ea"/>
              </a:rPr>
              <a:t> / محلية ، مؤسسات اقتصادية ، خواص : - أفراد – منظمات المجتمع المدني ........) .</a:t>
            </a:r>
            <a:endParaRPr lang="fr-FR" sz="2400" dirty="0" smtClean="0">
              <a:solidFill>
                <a:schemeClr val="tx1"/>
              </a:solidFill>
              <a:latin typeface="+mj-lt"/>
              <a:ea typeface="+mj-ea"/>
            </a:endParaRPr>
          </a:p>
          <a:p>
            <a:pPr algn="r" rtl="1"/>
            <a:r>
              <a:rPr lang="fr-FR" sz="2400" dirty="0" smtClean="0">
                <a:solidFill>
                  <a:schemeClr val="tx1"/>
                </a:solidFill>
                <a:latin typeface="+mj-lt"/>
                <a:ea typeface="+mj-ea"/>
              </a:rPr>
              <a:t>   </a:t>
            </a:r>
            <a:r>
              <a:rPr lang="ar-DZ" sz="2400" dirty="0" smtClean="0">
                <a:solidFill>
                  <a:schemeClr val="tx1"/>
                </a:solidFill>
                <a:latin typeface="+mj-lt"/>
                <a:ea typeface="+mj-ea"/>
              </a:rPr>
              <a:t>-</a:t>
            </a:r>
            <a:r>
              <a:rPr lang="fr-FR" sz="2400" dirty="0" smtClean="0">
                <a:solidFill>
                  <a:schemeClr val="tx1"/>
                </a:solidFill>
                <a:latin typeface="+mj-lt"/>
                <a:ea typeface="+mj-ea"/>
              </a:rPr>
              <a:t>   </a:t>
            </a:r>
            <a:r>
              <a:rPr lang="ar-DZ" sz="2400" dirty="0" smtClean="0">
                <a:solidFill>
                  <a:schemeClr val="tx1"/>
                </a:solidFill>
                <a:latin typeface="+mj-lt"/>
                <a:ea typeface="+mj-ea"/>
              </a:rPr>
              <a:t> هي مجموعة الأعمال المشتركة الرامية إلى توزيع </a:t>
            </a:r>
            <a:r>
              <a:rPr lang="ar-DZ" sz="2400" dirty="0" err="1" smtClean="0">
                <a:solidFill>
                  <a:schemeClr val="tx1"/>
                </a:solidFill>
                <a:latin typeface="+mj-lt"/>
                <a:ea typeface="+mj-ea"/>
              </a:rPr>
              <a:t>و</a:t>
            </a:r>
            <a:r>
              <a:rPr lang="ar-DZ" sz="2400" dirty="0" smtClean="0">
                <a:solidFill>
                  <a:schemeClr val="tx1"/>
                </a:solidFill>
                <a:latin typeface="+mj-lt"/>
                <a:ea typeface="+mj-ea"/>
              </a:rPr>
              <a:t> تنظيم السكان </a:t>
            </a:r>
            <a:r>
              <a:rPr lang="ar-DZ" sz="2400" dirty="0" err="1" smtClean="0">
                <a:solidFill>
                  <a:schemeClr val="tx1"/>
                </a:solidFill>
                <a:latin typeface="+mj-lt"/>
                <a:ea typeface="+mj-ea"/>
              </a:rPr>
              <a:t>و</a:t>
            </a:r>
            <a:r>
              <a:rPr lang="ar-DZ" sz="2400" dirty="0" smtClean="0">
                <a:solidFill>
                  <a:schemeClr val="tx1"/>
                </a:solidFill>
                <a:latin typeface="+mj-lt"/>
                <a:ea typeface="+mj-ea"/>
              </a:rPr>
              <a:t> الأنشطة </a:t>
            </a:r>
            <a:r>
              <a:rPr lang="ar-DZ" sz="2400" dirty="0" err="1" smtClean="0">
                <a:solidFill>
                  <a:schemeClr val="tx1"/>
                </a:solidFill>
                <a:latin typeface="+mj-lt"/>
                <a:ea typeface="+mj-ea"/>
              </a:rPr>
              <a:t>و</a:t>
            </a:r>
            <a:r>
              <a:rPr lang="ar-DZ" sz="2400" dirty="0" smtClean="0">
                <a:solidFill>
                  <a:schemeClr val="tx1"/>
                </a:solidFill>
                <a:latin typeface="+mj-lt"/>
                <a:ea typeface="+mj-ea"/>
              </a:rPr>
              <a:t> البنايات </a:t>
            </a:r>
            <a:r>
              <a:rPr lang="ar-DZ" sz="2400" dirty="0" err="1" smtClean="0">
                <a:solidFill>
                  <a:schemeClr val="tx1"/>
                </a:solidFill>
                <a:latin typeface="+mj-lt"/>
                <a:ea typeface="+mj-ea"/>
              </a:rPr>
              <a:t>و</a:t>
            </a:r>
            <a:r>
              <a:rPr lang="ar-DZ" sz="2400" dirty="0" smtClean="0">
                <a:solidFill>
                  <a:schemeClr val="tx1"/>
                </a:solidFill>
                <a:latin typeface="+mj-lt"/>
                <a:ea typeface="+mj-ea"/>
              </a:rPr>
              <a:t> التجهيزات ووسائل الاتصال على امتداد المجال .</a:t>
            </a:r>
            <a:endParaRPr lang="fr-FR" sz="2400" dirty="0" smtClean="0">
              <a:solidFill>
                <a:schemeClr val="tx1"/>
              </a:solidFill>
              <a:latin typeface="+mj-lt"/>
              <a:ea typeface="+mj-ea"/>
            </a:endParaRPr>
          </a:p>
          <a:p>
            <a:pPr algn="r" rtl="1"/>
            <a:r>
              <a:rPr lang="fr-FR" sz="2400" dirty="0" smtClean="0">
                <a:solidFill>
                  <a:schemeClr val="tx1"/>
                </a:solidFill>
                <a:latin typeface="+mj-lt"/>
                <a:ea typeface="+mj-ea"/>
              </a:rPr>
              <a:t>       -   </a:t>
            </a:r>
            <a:r>
              <a:rPr lang="ar-DZ" sz="2400" dirty="0" smtClean="0">
                <a:solidFill>
                  <a:schemeClr val="tx1"/>
                </a:solidFill>
                <a:latin typeface="+mj-lt"/>
                <a:ea typeface="+mj-ea"/>
              </a:rPr>
              <a:t>بوجه عام التهيئة الإقليمية  تغطي مجموعة التدخلات العادية المطبقة في المجال السوسيوفيزيائي من اجل تحسين تنظيمه </a:t>
            </a:r>
            <a:r>
              <a:rPr lang="ar-DZ" sz="2400" dirty="0" err="1" smtClean="0">
                <a:solidFill>
                  <a:schemeClr val="tx1"/>
                </a:solidFill>
                <a:latin typeface="+mj-lt"/>
                <a:ea typeface="+mj-ea"/>
              </a:rPr>
              <a:t>و</a:t>
            </a:r>
            <a:r>
              <a:rPr lang="ar-DZ" sz="2400" dirty="0" smtClean="0">
                <a:solidFill>
                  <a:schemeClr val="tx1"/>
                </a:solidFill>
                <a:latin typeface="+mj-lt"/>
                <a:ea typeface="+mj-ea"/>
              </a:rPr>
              <a:t> تطوير وظيفتيه ، تأخذ عدة أشكال في التدخل  منها رد الاعتبار ، التجديد ، إعادة الهيكلة ...الخ</a:t>
            </a:r>
            <a:endParaRPr lang="fr-FR" sz="2400" dirty="0" smtClean="0">
              <a:solidFill>
                <a:schemeClr val="tx1"/>
              </a:solidFill>
              <a:latin typeface="+mj-lt"/>
              <a:ea typeface="+mj-ea"/>
            </a:endParaRPr>
          </a:p>
          <a:p>
            <a:pPr algn="r" rtl="1"/>
            <a:r>
              <a:rPr lang="fr-FR" sz="2400" dirty="0" smtClean="0">
                <a:solidFill>
                  <a:schemeClr val="tx1"/>
                </a:solidFill>
                <a:latin typeface="+mj-lt"/>
                <a:ea typeface="+mj-ea"/>
              </a:rPr>
              <a:t>   -  </a:t>
            </a:r>
            <a:r>
              <a:rPr lang="ar-DZ" sz="2400" dirty="0" smtClean="0">
                <a:solidFill>
                  <a:schemeClr val="tx1"/>
                </a:solidFill>
                <a:latin typeface="+mj-lt"/>
                <a:ea typeface="+mj-ea"/>
              </a:rPr>
              <a:t>التهيئة تنظيم خاص تسترشد </a:t>
            </a:r>
            <a:r>
              <a:rPr lang="ar-DZ" sz="2400" dirty="0" err="1" smtClean="0">
                <a:solidFill>
                  <a:schemeClr val="tx1"/>
                </a:solidFill>
                <a:latin typeface="+mj-lt"/>
                <a:ea typeface="+mj-ea"/>
              </a:rPr>
              <a:t>به</a:t>
            </a:r>
            <a:r>
              <a:rPr lang="ar-DZ" sz="2400" dirty="0" smtClean="0">
                <a:solidFill>
                  <a:schemeClr val="tx1"/>
                </a:solidFill>
                <a:latin typeface="+mj-lt"/>
                <a:ea typeface="+mj-ea"/>
              </a:rPr>
              <a:t> الدولة في تنظيم العلاقة بين أقاليمها المتباينة لتحقيق تكافؤ الفرص لكل إقليم، وإبراز مواهبه وإمكانياته الجغرافية الكامنة ودعم شخصيته المحلية، أو إعادة التوازن بين الأقاليم المختلفة داخل الدولة.</a:t>
            </a:r>
            <a:endParaRPr lang="fr-FR" sz="2400" dirty="0" smtClean="0">
              <a:solidFill>
                <a:schemeClr val="tx1"/>
              </a:solidFill>
              <a:latin typeface="+mj-lt"/>
              <a:ea typeface="+mj-ea"/>
            </a:endParaRPr>
          </a:p>
          <a:p>
            <a:pPr marL="342874" indent="-342874" algn="r" defTabSz="914331">
              <a:spcBef>
                <a:spcPct val="20000"/>
              </a:spcBef>
              <a:buClr>
                <a:schemeClr val="accent1"/>
              </a:buClr>
              <a:buSzPct val="70000"/>
              <a:defRPr/>
            </a:pPr>
            <a:endParaRPr lang="fr-FR" sz="1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p:cNvSpPr txBox="1">
            <a:spLocks/>
          </p:cNvSpPr>
          <p:nvPr/>
        </p:nvSpPr>
        <p:spPr>
          <a:xfrm>
            <a:off x="219834" y="527029"/>
            <a:ext cx="10149716" cy="5929354"/>
          </a:xfrm>
          <a:prstGeom prst="rect">
            <a:avLst/>
          </a:prstGeom>
          <a:ln/>
        </p:spPr>
        <p:style>
          <a:lnRef idx="2">
            <a:schemeClr val="accent3"/>
          </a:lnRef>
          <a:fillRef idx="1">
            <a:schemeClr val="lt1"/>
          </a:fillRef>
          <a:effectRef idx="0">
            <a:schemeClr val="accent3"/>
          </a:effectRef>
          <a:fontRef idx="minor">
            <a:schemeClr val="dk1"/>
          </a:fontRef>
        </p:style>
        <p:txBody>
          <a:bodyPr vert="horz" lIns="91433" tIns="45716" rIns="91433" bIns="45716">
            <a:normAutofit lnSpcReduction="10000"/>
          </a:bodyPr>
          <a:lstStyle/>
          <a:p>
            <a:pPr algn="r" rtl="1">
              <a:buNone/>
            </a:pPr>
            <a:r>
              <a:rPr lang="ar-DZ" sz="2400" b="1" u="sng" cap="all" dirty="0" smtClean="0">
                <a:solidFill>
                  <a:srgbClr val="C00000"/>
                </a:solidFill>
                <a:effectLst>
                  <a:reflection blurRad="12700" stA="48000" endA="300" endPos="55000" dir="5400000" sy="-90000" algn="bl" rotWithShape="0"/>
                </a:effectLst>
                <a:latin typeface="Calibri" pitchFamily="34" charset="0"/>
              </a:rPr>
              <a:t>التهيئـة الحضرية :</a:t>
            </a:r>
            <a:endParaRPr lang="fr-FR" sz="2400" b="1" u="sng" cap="all" dirty="0" smtClean="0">
              <a:solidFill>
                <a:srgbClr val="C00000"/>
              </a:solidFill>
              <a:effectLst>
                <a:reflection blurRad="12700" stA="48000" endA="300" endPos="55000" dir="5400000" sy="-90000" algn="bl" rotWithShape="0"/>
              </a:effectLst>
              <a:latin typeface="Calibri" pitchFamily="34" charset="0"/>
            </a:endParaRPr>
          </a:p>
          <a:p>
            <a:pPr algn="r" rtl="1">
              <a:buNone/>
            </a:pPr>
            <a:endParaRPr lang="fr-FR" sz="2400" b="1" u="sng" cap="all" dirty="0" smtClean="0">
              <a:solidFill>
                <a:srgbClr val="C00000"/>
              </a:solidFill>
              <a:effectLst>
                <a:reflection blurRad="12700" stA="48000" endA="300" endPos="55000" dir="5400000" sy="-90000" algn="bl" rotWithShape="0"/>
              </a:effectLst>
              <a:latin typeface="Calibri" pitchFamily="34" charset="0"/>
            </a:endParaRPr>
          </a:p>
          <a:p>
            <a:pPr algn="r" rtl="1">
              <a:buNone/>
            </a:pPr>
            <a:r>
              <a:rPr lang="ar-DZ" sz="2400" dirty="0" smtClean="0">
                <a:solidFill>
                  <a:schemeClr val="tx1"/>
                </a:solidFill>
                <a:latin typeface="+mj-lt"/>
                <a:ea typeface="+mj-ea"/>
              </a:rPr>
              <a:t>     تشمل كل التدخلات المطبقة في الفضاء الاجتماعي الفيزيائي من أجل ضمان تنظيمه </a:t>
            </a:r>
            <a:r>
              <a:rPr lang="ar-DZ" sz="2400" dirty="0" err="1" smtClean="0">
                <a:solidFill>
                  <a:schemeClr val="tx1"/>
                </a:solidFill>
                <a:latin typeface="+mj-lt"/>
                <a:ea typeface="+mj-ea"/>
              </a:rPr>
              <a:t>و</a:t>
            </a:r>
            <a:r>
              <a:rPr lang="ar-DZ" sz="2400" dirty="0" smtClean="0">
                <a:solidFill>
                  <a:schemeClr val="tx1"/>
                </a:solidFill>
                <a:latin typeface="+mj-lt"/>
                <a:ea typeface="+mj-ea"/>
              </a:rPr>
              <a:t> سيره الحسن </a:t>
            </a:r>
            <a:r>
              <a:rPr lang="ar-DZ" sz="2400" dirty="0" err="1" smtClean="0">
                <a:solidFill>
                  <a:schemeClr val="tx1"/>
                </a:solidFill>
                <a:latin typeface="+mj-lt"/>
                <a:ea typeface="+mj-ea"/>
              </a:rPr>
              <a:t>و</a:t>
            </a:r>
            <a:r>
              <a:rPr lang="ar-DZ" sz="2400" dirty="0" smtClean="0">
                <a:solidFill>
                  <a:schemeClr val="tx1"/>
                </a:solidFill>
                <a:latin typeface="+mj-lt"/>
                <a:ea typeface="+mj-ea"/>
              </a:rPr>
              <a:t> كذا تنميته كإعادة الاعتبار، التجديد، إعادة الهيكلة، التوسع العمراني.</a:t>
            </a:r>
            <a:endParaRPr lang="fr-FR" sz="2400" dirty="0" smtClean="0">
              <a:solidFill>
                <a:schemeClr val="tx1"/>
              </a:solidFill>
              <a:latin typeface="+mj-lt"/>
              <a:ea typeface="+mj-ea"/>
            </a:endParaRPr>
          </a:p>
          <a:p>
            <a:pPr algn="r" rtl="1">
              <a:buNone/>
            </a:pPr>
            <a:r>
              <a:rPr lang="fr-FR" sz="2400" dirty="0" smtClean="0">
                <a:solidFill>
                  <a:schemeClr val="tx1"/>
                </a:solidFill>
                <a:latin typeface="+mj-lt"/>
                <a:ea typeface="+mj-ea"/>
              </a:rPr>
              <a:t>     </a:t>
            </a:r>
            <a:r>
              <a:rPr lang="ar-DZ" sz="2400" dirty="0" smtClean="0">
                <a:solidFill>
                  <a:schemeClr val="tx1"/>
                </a:solidFill>
                <a:latin typeface="+mj-lt"/>
                <a:ea typeface="+mj-ea"/>
              </a:rPr>
              <a:t>يحمل مفهوم التهيئة مدلولا كبيرا يضم كل الأعمال الضرورية لسياسة عمرانية هدفها المحافظة على المدينة ككائن حي موحد يتعايش فيه الجديد مع القديم بصفة منسجمة </a:t>
            </a:r>
            <a:r>
              <a:rPr lang="ar-DZ" sz="2400" dirty="0" err="1" smtClean="0">
                <a:solidFill>
                  <a:schemeClr val="tx1"/>
                </a:solidFill>
                <a:latin typeface="+mj-lt"/>
                <a:ea typeface="+mj-ea"/>
              </a:rPr>
              <a:t>و</a:t>
            </a:r>
            <a:r>
              <a:rPr lang="ar-DZ" sz="2400" dirty="0" smtClean="0">
                <a:solidFill>
                  <a:schemeClr val="tx1"/>
                </a:solidFill>
                <a:latin typeface="+mj-lt"/>
                <a:ea typeface="+mj-ea"/>
              </a:rPr>
              <a:t> حركية دائمة ترتقي </a:t>
            </a:r>
            <a:r>
              <a:rPr lang="ar-DZ" sz="2400" dirty="0" err="1" smtClean="0">
                <a:solidFill>
                  <a:schemeClr val="tx1"/>
                </a:solidFill>
                <a:latin typeface="+mj-lt"/>
                <a:ea typeface="+mj-ea"/>
              </a:rPr>
              <a:t>بها</a:t>
            </a:r>
            <a:r>
              <a:rPr lang="ar-DZ" sz="2400" dirty="0" smtClean="0">
                <a:solidFill>
                  <a:schemeClr val="tx1"/>
                </a:solidFill>
                <a:latin typeface="+mj-lt"/>
                <a:ea typeface="+mj-ea"/>
              </a:rPr>
              <a:t> إلى مستويات ذات نوعية مقبولة، </a:t>
            </a:r>
            <a:r>
              <a:rPr lang="ar-DZ" sz="2400" dirty="0" err="1" smtClean="0">
                <a:solidFill>
                  <a:schemeClr val="tx1"/>
                </a:solidFill>
                <a:latin typeface="+mj-lt"/>
                <a:ea typeface="+mj-ea"/>
              </a:rPr>
              <a:t>و</a:t>
            </a:r>
            <a:r>
              <a:rPr lang="ar-DZ" sz="2400" dirty="0" smtClean="0">
                <a:solidFill>
                  <a:schemeClr val="tx1"/>
                </a:solidFill>
                <a:latin typeface="+mj-lt"/>
                <a:ea typeface="+mj-ea"/>
              </a:rPr>
              <a:t> تعتمد التهيئة العمرانية على البرمجة </a:t>
            </a:r>
            <a:r>
              <a:rPr lang="ar-DZ" sz="2400" dirty="0" err="1" smtClean="0">
                <a:solidFill>
                  <a:schemeClr val="tx1"/>
                </a:solidFill>
                <a:latin typeface="+mj-lt"/>
                <a:ea typeface="+mj-ea"/>
              </a:rPr>
              <a:t>و</a:t>
            </a:r>
            <a:r>
              <a:rPr lang="ar-DZ" sz="2400" dirty="0" smtClean="0">
                <a:solidFill>
                  <a:schemeClr val="tx1"/>
                </a:solidFill>
                <a:latin typeface="+mj-lt"/>
                <a:ea typeface="+mj-ea"/>
              </a:rPr>
              <a:t> التخطيط كعنصرين أساسيين هدفهما توجيه </a:t>
            </a:r>
            <a:r>
              <a:rPr lang="ar-DZ" sz="2400" dirty="0" err="1" smtClean="0">
                <a:solidFill>
                  <a:schemeClr val="tx1"/>
                </a:solidFill>
                <a:latin typeface="+mj-lt"/>
                <a:ea typeface="+mj-ea"/>
              </a:rPr>
              <a:t>و</a:t>
            </a:r>
            <a:r>
              <a:rPr lang="ar-DZ" sz="2400" dirty="0" smtClean="0">
                <a:solidFill>
                  <a:schemeClr val="tx1"/>
                </a:solidFill>
                <a:latin typeface="+mj-lt"/>
                <a:ea typeface="+mj-ea"/>
              </a:rPr>
              <a:t> مراقبة التوسع</a:t>
            </a:r>
            <a:r>
              <a:rPr lang="fr-FR" sz="2400" dirty="0" smtClean="0">
                <a:solidFill>
                  <a:schemeClr val="tx1"/>
                </a:solidFill>
                <a:latin typeface="+mj-lt"/>
                <a:ea typeface="+mj-ea"/>
              </a:rPr>
              <a:t> </a:t>
            </a:r>
            <a:r>
              <a:rPr lang="ar-DZ" sz="2400" dirty="0" smtClean="0">
                <a:solidFill>
                  <a:schemeClr val="tx1"/>
                </a:solidFill>
                <a:latin typeface="+mj-lt"/>
                <a:ea typeface="+mj-ea"/>
              </a:rPr>
              <a:t>الحضري ، فهي مجموعة من الأعمال المشتركة الرامية إلى توزيع </a:t>
            </a:r>
            <a:r>
              <a:rPr lang="ar-DZ" sz="2400" dirty="0" err="1" smtClean="0">
                <a:solidFill>
                  <a:schemeClr val="tx1"/>
                </a:solidFill>
                <a:latin typeface="+mj-lt"/>
                <a:ea typeface="+mj-ea"/>
              </a:rPr>
              <a:t>و</a:t>
            </a:r>
            <a:r>
              <a:rPr lang="ar-DZ" sz="2400" dirty="0" smtClean="0">
                <a:solidFill>
                  <a:schemeClr val="tx1"/>
                </a:solidFill>
                <a:latin typeface="+mj-lt"/>
                <a:ea typeface="+mj-ea"/>
              </a:rPr>
              <a:t> تنظيم السكنات، الأنشطة، البنايات، التجهيزات </a:t>
            </a:r>
            <a:r>
              <a:rPr lang="ar-DZ" sz="2400" dirty="0" err="1" smtClean="0">
                <a:solidFill>
                  <a:schemeClr val="tx1"/>
                </a:solidFill>
                <a:latin typeface="+mj-lt"/>
                <a:ea typeface="+mj-ea"/>
              </a:rPr>
              <a:t>و</a:t>
            </a:r>
            <a:r>
              <a:rPr lang="ar-DZ" sz="2400" dirty="0" smtClean="0">
                <a:solidFill>
                  <a:schemeClr val="tx1"/>
                </a:solidFill>
                <a:latin typeface="+mj-lt"/>
                <a:ea typeface="+mj-ea"/>
              </a:rPr>
              <a:t> وسائل الاتصال على امتداد المجـال</a:t>
            </a:r>
            <a:r>
              <a:rPr lang="ar-DZ" sz="2400" dirty="0" smtClean="0">
                <a:solidFill>
                  <a:schemeClr val="tx1"/>
                </a:solidFill>
                <a:latin typeface="+mj-lt"/>
                <a:ea typeface="+mj-ea"/>
              </a:rPr>
              <a:t>.</a:t>
            </a:r>
            <a:endParaRPr lang="fr-FR" sz="2400" dirty="0" smtClean="0">
              <a:solidFill>
                <a:schemeClr val="tx1"/>
              </a:solidFill>
              <a:latin typeface="+mj-lt"/>
              <a:ea typeface="+mj-ea"/>
            </a:endParaRPr>
          </a:p>
          <a:p>
            <a:pPr algn="r" rtl="1">
              <a:buNone/>
            </a:pPr>
            <a:endParaRPr lang="fr-FR" sz="2400" dirty="0" smtClean="0">
              <a:solidFill>
                <a:schemeClr val="tx1"/>
              </a:solidFill>
              <a:latin typeface="+mj-lt"/>
              <a:ea typeface="+mj-ea"/>
            </a:endParaRPr>
          </a:p>
          <a:p>
            <a:pPr algn="r" rtl="1">
              <a:buNone/>
            </a:pPr>
            <a:r>
              <a:rPr lang="fr-FR" sz="2400" dirty="0" smtClean="0">
                <a:solidFill>
                  <a:schemeClr val="tx1"/>
                </a:solidFill>
                <a:latin typeface="+mj-lt"/>
                <a:ea typeface="+mj-ea"/>
              </a:rPr>
              <a:t>   </a:t>
            </a:r>
            <a:r>
              <a:rPr lang="ar-DZ" sz="2400" dirty="0" smtClean="0">
                <a:solidFill>
                  <a:schemeClr val="tx1"/>
                </a:solidFill>
                <a:latin typeface="+mj-lt"/>
                <a:ea typeface="+mj-ea"/>
              </a:rPr>
              <a:t>يمكن التمييز بين </a:t>
            </a:r>
            <a:r>
              <a:rPr lang="ar-DZ" sz="2400" dirty="0" err="1" smtClean="0">
                <a:solidFill>
                  <a:schemeClr val="tx1"/>
                </a:solidFill>
                <a:latin typeface="+mj-lt"/>
                <a:ea typeface="+mj-ea"/>
              </a:rPr>
              <a:t>اسلوبين</a:t>
            </a:r>
            <a:r>
              <a:rPr lang="ar-DZ" sz="2400" dirty="0" smtClean="0">
                <a:solidFill>
                  <a:schemeClr val="tx1"/>
                </a:solidFill>
                <a:latin typeface="+mj-lt"/>
                <a:ea typeface="+mj-ea"/>
              </a:rPr>
              <a:t> في التهيئة :</a:t>
            </a:r>
            <a:endParaRPr lang="fr-FR" sz="2400" dirty="0" smtClean="0">
              <a:solidFill>
                <a:schemeClr val="tx1"/>
              </a:solidFill>
              <a:latin typeface="+mj-lt"/>
              <a:ea typeface="+mj-ea"/>
            </a:endParaRPr>
          </a:p>
          <a:p>
            <a:pPr algn="r" rtl="1"/>
            <a:r>
              <a:rPr lang="fr-FR" sz="2400" dirty="0" smtClean="0">
                <a:solidFill>
                  <a:schemeClr val="tx1"/>
                </a:solidFill>
                <a:latin typeface="+mj-lt"/>
                <a:ea typeface="+mj-ea"/>
              </a:rPr>
              <a:t> -     </a:t>
            </a:r>
            <a:r>
              <a:rPr lang="ar-DZ" sz="2400" dirty="0" err="1" smtClean="0">
                <a:solidFill>
                  <a:schemeClr val="tx1"/>
                </a:solidFill>
                <a:latin typeface="+mj-lt"/>
                <a:ea typeface="+mj-ea"/>
              </a:rPr>
              <a:t>الاسلوب</a:t>
            </a:r>
            <a:r>
              <a:rPr lang="ar-DZ" sz="2400" dirty="0" smtClean="0">
                <a:solidFill>
                  <a:schemeClr val="tx1"/>
                </a:solidFill>
                <a:latin typeface="+mj-lt"/>
                <a:ea typeface="+mj-ea"/>
              </a:rPr>
              <a:t> </a:t>
            </a:r>
            <a:r>
              <a:rPr lang="ar-DZ" sz="2400" dirty="0" smtClean="0">
                <a:solidFill>
                  <a:schemeClr val="tx1"/>
                </a:solidFill>
                <a:latin typeface="+mj-lt"/>
                <a:ea typeface="+mj-ea"/>
              </a:rPr>
              <a:t>التوجيهي : وهو الذي تفرض فيه المؤسسة الحاكمة أو المهنية مخطط التهيئة دون اعتبار أراء الأطراف المعنية بهذه التهيئة ، وقد ساد هذا النموذج في البلدان الاشتراكية سابقا في العديد من دول العالم الثالث</a:t>
            </a:r>
            <a:r>
              <a:rPr lang="ar-SA" sz="2400" dirty="0" smtClean="0">
                <a:solidFill>
                  <a:schemeClr val="tx1"/>
                </a:solidFill>
                <a:latin typeface="+mj-lt"/>
                <a:ea typeface="+mj-ea"/>
              </a:rPr>
              <a:t/>
            </a:r>
            <a:br>
              <a:rPr lang="ar-SA" sz="2400" dirty="0" smtClean="0">
                <a:solidFill>
                  <a:schemeClr val="tx1"/>
                </a:solidFill>
                <a:latin typeface="+mj-lt"/>
                <a:ea typeface="+mj-ea"/>
              </a:rPr>
            </a:br>
            <a:r>
              <a:rPr lang="ar-DZ" sz="2400" dirty="0" smtClean="0">
                <a:solidFill>
                  <a:schemeClr val="tx1"/>
                </a:solidFill>
                <a:latin typeface="+mj-lt"/>
                <a:ea typeface="+mj-ea"/>
              </a:rPr>
              <a:t> </a:t>
            </a:r>
            <a:r>
              <a:rPr lang="fr-FR" sz="2400" dirty="0" smtClean="0">
                <a:solidFill>
                  <a:schemeClr val="tx1"/>
                </a:solidFill>
                <a:latin typeface="+mj-lt"/>
                <a:ea typeface="+mj-ea"/>
              </a:rPr>
              <a:t>-   </a:t>
            </a:r>
            <a:r>
              <a:rPr lang="ar-DZ" sz="2400" dirty="0" smtClean="0">
                <a:solidFill>
                  <a:schemeClr val="tx1"/>
                </a:solidFill>
                <a:latin typeface="+mj-lt"/>
                <a:ea typeface="+mj-ea"/>
              </a:rPr>
              <a:t>الأسلوب </a:t>
            </a:r>
            <a:r>
              <a:rPr lang="ar-DZ" sz="2400" dirty="0" err="1" smtClean="0">
                <a:solidFill>
                  <a:schemeClr val="tx1"/>
                </a:solidFill>
                <a:latin typeface="+mj-lt"/>
                <a:ea typeface="+mj-ea"/>
              </a:rPr>
              <a:t>التشاركي</a:t>
            </a:r>
            <a:r>
              <a:rPr lang="ar-DZ" sz="2400" dirty="0" smtClean="0">
                <a:solidFill>
                  <a:schemeClr val="tx1"/>
                </a:solidFill>
                <a:latin typeface="+mj-lt"/>
                <a:ea typeface="+mj-ea"/>
              </a:rPr>
              <a:t> </a:t>
            </a:r>
            <a:r>
              <a:rPr lang="ar-DZ" sz="2400" dirty="0" err="1" smtClean="0">
                <a:solidFill>
                  <a:schemeClr val="tx1"/>
                </a:solidFill>
                <a:latin typeface="+mj-lt"/>
                <a:ea typeface="+mj-ea"/>
              </a:rPr>
              <a:t>او</a:t>
            </a:r>
            <a:r>
              <a:rPr lang="ar-DZ" sz="2400" dirty="0" smtClean="0">
                <a:solidFill>
                  <a:schemeClr val="tx1"/>
                </a:solidFill>
                <a:latin typeface="+mj-lt"/>
                <a:ea typeface="+mj-ea"/>
              </a:rPr>
              <a:t> </a:t>
            </a:r>
            <a:r>
              <a:rPr lang="ar-DZ" sz="2400" dirty="0" err="1" smtClean="0">
                <a:solidFill>
                  <a:schemeClr val="tx1"/>
                </a:solidFill>
                <a:latin typeface="+mj-lt"/>
                <a:ea typeface="+mj-ea"/>
              </a:rPr>
              <a:t>التشاوري</a:t>
            </a:r>
            <a:r>
              <a:rPr lang="ar-DZ" sz="2400" dirty="0" smtClean="0">
                <a:solidFill>
                  <a:schemeClr val="tx1"/>
                </a:solidFill>
                <a:latin typeface="+mj-lt"/>
                <a:ea typeface="+mj-ea"/>
              </a:rPr>
              <a:t> : وهو الذي يقوم على مبدأ المشاركة بين المؤسسة الحاكمة </a:t>
            </a:r>
            <a:r>
              <a:rPr lang="ar-DZ" sz="2400" dirty="0" err="1" smtClean="0">
                <a:solidFill>
                  <a:schemeClr val="tx1"/>
                </a:solidFill>
                <a:latin typeface="+mj-lt"/>
                <a:ea typeface="+mj-ea"/>
              </a:rPr>
              <a:t>و</a:t>
            </a:r>
            <a:r>
              <a:rPr lang="ar-DZ" sz="2400" dirty="0" smtClean="0">
                <a:solidFill>
                  <a:schemeClr val="tx1"/>
                </a:solidFill>
                <a:latin typeface="+mj-lt"/>
                <a:ea typeface="+mj-ea"/>
              </a:rPr>
              <a:t> الأفراد </a:t>
            </a:r>
            <a:r>
              <a:rPr lang="ar-DZ" sz="2400" dirty="0" err="1" smtClean="0">
                <a:solidFill>
                  <a:schemeClr val="tx1"/>
                </a:solidFill>
                <a:latin typeface="+mj-lt"/>
                <a:ea typeface="+mj-ea"/>
              </a:rPr>
              <a:t>و</a:t>
            </a:r>
            <a:r>
              <a:rPr lang="ar-DZ" sz="2400" dirty="0" smtClean="0">
                <a:solidFill>
                  <a:schemeClr val="tx1"/>
                </a:solidFill>
                <a:latin typeface="+mj-lt"/>
                <a:ea typeface="+mj-ea"/>
              </a:rPr>
              <a:t> الخواص عبر منظمات المجتمع المدني </a:t>
            </a:r>
            <a:r>
              <a:rPr lang="ar-DZ" sz="2400" dirty="0" err="1" smtClean="0">
                <a:solidFill>
                  <a:schemeClr val="tx1"/>
                </a:solidFill>
                <a:latin typeface="+mj-lt"/>
                <a:ea typeface="+mj-ea"/>
              </a:rPr>
              <a:t>و</a:t>
            </a:r>
            <a:r>
              <a:rPr lang="ar-DZ" sz="2400" dirty="0" smtClean="0">
                <a:solidFill>
                  <a:schemeClr val="tx1"/>
                </a:solidFill>
                <a:latin typeface="+mj-lt"/>
                <a:ea typeface="+mj-ea"/>
              </a:rPr>
              <a:t> الأسلوب الذي يعطي الأولوية في عملية التهيئة للأطراف المعنية </a:t>
            </a:r>
            <a:r>
              <a:rPr lang="ar-DZ" sz="2400" dirty="0" err="1" smtClean="0">
                <a:solidFill>
                  <a:schemeClr val="tx1"/>
                </a:solidFill>
                <a:latin typeface="+mj-lt"/>
                <a:ea typeface="+mj-ea"/>
              </a:rPr>
              <a:t>بها</a:t>
            </a:r>
            <a:r>
              <a:rPr lang="ar-DZ" sz="2400" dirty="0" smtClean="0">
                <a:solidFill>
                  <a:schemeClr val="tx1"/>
                </a:solidFill>
                <a:latin typeface="+mj-lt"/>
                <a:ea typeface="+mj-ea"/>
              </a:rPr>
              <a:t> ولا يجعل من التهيئة هدفا في حد ذاته ، يسود هذا في البلدان الرأسمالية  . </a:t>
            </a:r>
            <a:endParaRPr lang="fr-FR" sz="2400" dirty="0" smtClean="0">
              <a:solidFill>
                <a:schemeClr val="tx1"/>
              </a:solidFill>
              <a:latin typeface="+mj-lt"/>
              <a:ea typeface="+mj-ea"/>
            </a:endParaRPr>
          </a:p>
          <a:p>
            <a:pPr algn="r" rtl="1"/>
            <a:endParaRPr lang="fr-FR" sz="1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508</TotalTime>
  <Words>416</Words>
  <Application>Microsoft Office PowerPoint</Application>
  <PresentationFormat>Personnalisé</PresentationFormat>
  <Paragraphs>57</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Diapositive 1</vt:lpstr>
      <vt:lpstr>Programme                                 البرنامج  </vt:lpstr>
      <vt:lpstr>Diapositive 3</vt:lpstr>
      <vt:lpstr>Diapositive 4</vt:lpstr>
      <vt:lpstr>Diapositive 5</vt:lpstr>
      <vt:lpstr>Diapositive 6</vt:lpstr>
      <vt:lpstr>Diapositive 7</vt:lpstr>
      <vt:lpstr>Diapositive 8</vt:lpstr>
      <vt:lpstr>Diapositive 9</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جامعة محمد بوضياف المسيلة معهد تسيير التقنيات الحضرية</dc:title>
  <dc:creator>aa</dc:creator>
  <cp:lastModifiedBy>aa</cp:lastModifiedBy>
  <cp:revision>59</cp:revision>
  <dcterms:created xsi:type="dcterms:W3CDTF">2020-09-29T04:40:54Z</dcterms:created>
  <dcterms:modified xsi:type="dcterms:W3CDTF">2020-10-23T12:50:00Z</dcterms:modified>
</cp:coreProperties>
</file>