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68" r:id="rId4"/>
    <p:sldId id="272" r:id="rId5"/>
    <p:sldId id="273" r:id="rId6"/>
    <p:sldId id="271" r:id="rId7"/>
    <p:sldId id="274" r:id="rId8"/>
    <p:sldId id="276" r:id="rId9"/>
    <p:sldId id="275" r:id="rId10"/>
    <p:sldId id="270" r:id="rId11"/>
    <p:sldId id="278" r:id="rId12"/>
    <p:sldId id="277" r:id="rId13"/>
    <p:sldId id="257" r:id="rId14"/>
    <p:sldId id="262" r:id="rId15"/>
    <p:sldId id="258" r:id="rId16"/>
    <p:sldId id="260" r:id="rId17"/>
    <p:sldId id="261" r:id="rId18"/>
    <p:sldId id="263" r:id="rId19"/>
    <p:sldId id="267" r:id="rId20"/>
    <p:sldId id="265" r:id="rId21"/>
    <p:sldId id="266" r:id="rId22"/>
    <p:sldId id="264"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E89787E3-B146-49A0-9BED-F4375B03B4C4}"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89787E3-B146-49A0-9BED-F4375B03B4C4}"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89787E3-B146-49A0-9BED-F4375B03B4C4}"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89787E3-B146-49A0-9BED-F4375B03B4C4}"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9787E3-B146-49A0-9BED-F4375B03B4C4}"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89787E3-B146-49A0-9BED-F4375B03B4C4}" type="datetimeFigureOut">
              <a:rPr lang="fr-FR" smtClean="0"/>
              <a:t>11/05/2024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E89787E3-B146-49A0-9BED-F4375B03B4C4}" type="datetimeFigureOut">
              <a:rPr lang="fr-FR" smtClean="0"/>
              <a:t>11/05/2024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E89787E3-B146-49A0-9BED-F4375B03B4C4}" type="datetimeFigureOut">
              <a:rPr lang="fr-FR" smtClean="0"/>
              <a:t>11/05/2024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787E3-B146-49A0-9BED-F4375B03B4C4}" type="datetimeFigureOut">
              <a:rPr lang="fr-FR" smtClean="0"/>
              <a:t>11/05/2024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89787E3-B146-49A0-9BED-F4375B03B4C4}" type="datetimeFigureOut">
              <a:rPr lang="fr-FR" smtClean="0"/>
              <a:t>11/05/2024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971D583-7FE9-4DD4-96A7-82D941E42F4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89787E3-B146-49A0-9BED-F4375B03B4C4}" type="datetimeFigureOut">
              <a:rPr lang="fr-FR" smtClean="0"/>
              <a:t>11/05/2024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971D583-7FE9-4DD4-96A7-82D941E42F42}" type="slidenum">
              <a:rPr lang="fr-FR" smtClean="0"/>
              <a:t>‹N°›</a:t>
            </a:fld>
            <a:endParaRPr lang="fr-F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89787E3-B146-49A0-9BED-F4375B03B4C4}" type="datetimeFigureOut">
              <a:rPr lang="fr-FR" smtClean="0"/>
              <a:t>11/05/2024</a:t>
            </a:fld>
            <a:endParaRPr lang="fr-F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fr-F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E971D583-7FE9-4DD4-96A7-82D941E42F42}" type="slidenum">
              <a:rPr lang="fr-FR" smtClean="0"/>
              <a:t>‹N°›</a:t>
            </a:fld>
            <a:endParaRPr lang="fr-F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9672" y="5026370"/>
            <a:ext cx="7117180" cy="1470025"/>
          </a:xfrm>
        </p:spPr>
        <p:txBody>
          <a:bodyPr/>
          <a:lstStyle/>
          <a:p>
            <a:r>
              <a:rPr lang="fr-FR" dirty="0" err="1" smtClean="0"/>
              <a:t>revision</a:t>
            </a:r>
            <a:endParaRPr lang="fr-FR" dirty="0"/>
          </a:p>
        </p:txBody>
      </p:sp>
    </p:spTree>
    <p:extLst>
      <p:ext uri="{BB962C8B-B14F-4D97-AF65-F5344CB8AC3E}">
        <p14:creationId xmlns:p14="http://schemas.microsoft.com/office/powerpoint/2010/main" val="276250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44" r="27581"/>
          <a:stretch/>
        </p:blipFill>
        <p:spPr bwMode="auto">
          <a:xfrm>
            <a:off x="2339752" y="1772816"/>
            <a:ext cx="3002507" cy="477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96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583832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90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a:spLocks noGrp="1"/>
          </p:cNvSpPr>
          <p:nvPr>
            <p:ph idx="1"/>
          </p:nvPr>
        </p:nvSpPr>
        <p:spPr>
          <a:prstGeom prst="rect">
            <a:avLst/>
          </a:prstGeom>
        </p:spPr>
        <p:txBody>
          <a:bodyPr wrap="square">
            <a:spAutoFit/>
          </a:bodyPr>
          <a:lstStyle/>
          <a:p>
            <a:r>
              <a:rPr lang="en-US" sz="2800" dirty="0"/>
              <a:t>House plans should include the </a:t>
            </a:r>
            <a:r>
              <a:rPr lang="en-US" sz="2800" b="1" i="1" dirty="0">
                <a:solidFill>
                  <a:srgbClr val="00B0F0"/>
                </a:solidFill>
              </a:rPr>
              <a:t>scale</a:t>
            </a:r>
            <a:r>
              <a:rPr lang="en-US" sz="2800" dirty="0"/>
              <a:t> (or multiple scales), so you know how to interpret the relationship between the </a:t>
            </a:r>
            <a:r>
              <a:rPr lang="en-US" sz="2800" b="1" dirty="0">
                <a:solidFill>
                  <a:srgbClr val="00B0F0"/>
                </a:solidFill>
              </a:rPr>
              <a:t>drawings</a:t>
            </a:r>
            <a:r>
              <a:rPr lang="en-US" sz="2800" dirty="0"/>
              <a:t> and the actual </a:t>
            </a:r>
            <a:r>
              <a:rPr lang="en-US" sz="2800" dirty="0">
                <a:solidFill>
                  <a:srgbClr val="00B0F0"/>
                </a:solidFill>
              </a:rPr>
              <a:t>size</a:t>
            </a:r>
            <a:r>
              <a:rPr lang="en-US" sz="2800" dirty="0"/>
              <a:t> of the </a:t>
            </a:r>
            <a:r>
              <a:rPr lang="en-US" sz="2800" dirty="0">
                <a:solidFill>
                  <a:srgbClr val="00B0F0"/>
                </a:solidFill>
              </a:rPr>
              <a:t>building</a:t>
            </a:r>
            <a:r>
              <a:rPr lang="en-US" sz="2800" dirty="0"/>
              <a:t>. </a:t>
            </a:r>
            <a:endParaRPr lang="fr-FR" sz="2800" dirty="0"/>
          </a:p>
        </p:txBody>
      </p:sp>
    </p:spTree>
    <p:extLst>
      <p:ext uri="{BB962C8B-B14F-4D97-AF65-F5344CB8AC3E}">
        <p14:creationId xmlns:p14="http://schemas.microsoft.com/office/powerpoint/2010/main" val="427202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443" y="675724"/>
            <a:ext cx="2338422" cy="924475"/>
          </a:xfrm>
          <a:solidFill>
            <a:schemeClr val="accent2"/>
          </a:solidFill>
        </p:spPr>
        <p:txBody>
          <a:bodyPr/>
          <a:lstStyle/>
          <a:p>
            <a:r>
              <a:rPr lang="fr-FR" dirty="0" err="1">
                <a:solidFill>
                  <a:schemeClr val="bg1"/>
                </a:solidFill>
              </a:rPr>
              <a:t>D</a:t>
            </a:r>
            <a:r>
              <a:rPr lang="fr-FR" dirty="0" err="1" smtClean="0">
                <a:solidFill>
                  <a:schemeClr val="bg1"/>
                </a:solidFill>
              </a:rPr>
              <a:t>efinition</a:t>
            </a:r>
            <a:endParaRPr lang="fr-FR" dirty="0">
              <a:solidFill>
                <a:schemeClr val="bg1"/>
              </a:solidFill>
            </a:endParaRPr>
          </a:p>
        </p:txBody>
      </p:sp>
      <p:sp>
        <p:nvSpPr>
          <p:cNvPr id="3" name="Espace réservé du contenu 2"/>
          <p:cNvSpPr>
            <a:spLocks noGrp="1"/>
          </p:cNvSpPr>
          <p:nvPr>
            <p:ph idx="1"/>
          </p:nvPr>
        </p:nvSpPr>
        <p:spPr/>
        <p:txBody>
          <a:bodyPr>
            <a:normAutofit fontScale="85000" lnSpcReduction="20000"/>
          </a:bodyPr>
          <a:lstStyle/>
          <a:p>
            <a:pPr>
              <a:lnSpc>
                <a:spcPct val="150000"/>
              </a:lnSpc>
            </a:pPr>
            <a:r>
              <a:rPr lang="en-US" sz="2800" dirty="0"/>
              <a:t>Construction project management could be defined as the direction, regulation, and supervision of a project from early development to completion. The ultimate goal of construction project management is the full satisfaction of the client's demands for a viable project both in terms of functionality and budget.</a:t>
            </a:r>
            <a:endParaRPr lang="fr-F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8640"/>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40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of building</a:t>
            </a:r>
            <a:endParaRPr lang="fr-FR" dirty="0"/>
          </a:p>
        </p:txBody>
      </p:sp>
      <p:sp>
        <p:nvSpPr>
          <p:cNvPr id="3" name="Espace réservé du contenu 2"/>
          <p:cNvSpPr>
            <a:spLocks noGrp="1"/>
          </p:cNvSpPr>
          <p:nvPr>
            <p:ph idx="1"/>
          </p:nvPr>
        </p:nvSpPr>
        <p:spPr/>
        <p:txBody>
          <a:bodyPr/>
          <a:lstStyle/>
          <a:p>
            <a:r>
              <a:rPr lang="en-US" dirty="0"/>
              <a:t>Residential home building and renovation</a:t>
            </a:r>
          </a:p>
          <a:p>
            <a:r>
              <a:rPr lang="en-US" dirty="0"/>
              <a:t>Heavy industrial construction</a:t>
            </a:r>
          </a:p>
          <a:p>
            <a:r>
              <a:rPr lang="en-US" dirty="0"/>
              <a:t>Commercial and institutional construction</a:t>
            </a:r>
          </a:p>
          <a:p>
            <a:r>
              <a:rPr lang="en-US" dirty="0"/>
              <a:t>Engineering construction</a:t>
            </a:r>
            <a:endParaRPr lang="fr-FR" dirty="0"/>
          </a:p>
        </p:txBody>
      </p:sp>
    </p:spTree>
    <p:extLst>
      <p:ext uri="{BB962C8B-B14F-4D97-AF65-F5344CB8AC3E}">
        <p14:creationId xmlns:p14="http://schemas.microsoft.com/office/powerpoint/2010/main" val="26335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buFont typeface="Arial"/>
              <a:buChar char="•"/>
            </a:pPr>
            <a:r>
              <a:rPr lang="en-US" sz="2400" dirty="0">
                <a:latin typeface="Google Sans"/>
              </a:rPr>
              <a:t>Phase 1: Pre-Design (Project Initiation) ...</a:t>
            </a:r>
          </a:p>
          <a:p>
            <a:pPr>
              <a:buFont typeface="Arial"/>
              <a:buChar char="•"/>
            </a:pPr>
            <a:r>
              <a:rPr lang="en-US" sz="2400" dirty="0">
                <a:latin typeface="Google Sans"/>
              </a:rPr>
              <a:t>Phase 2: Design (Pre-Construction) ...</a:t>
            </a:r>
          </a:p>
          <a:p>
            <a:pPr>
              <a:buFont typeface="Arial"/>
              <a:buChar char="•"/>
            </a:pPr>
            <a:r>
              <a:rPr lang="en-US" sz="2400" dirty="0">
                <a:latin typeface="Google Sans"/>
              </a:rPr>
              <a:t>Phase </a:t>
            </a:r>
            <a:r>
              <a:rPr lang="en-US" sz="2400" dirty="0" smtClean="0">
                <a:latin typeface="Google Sans"/>
              </a:rPr>
              <a:t>3:</a:t>
            </a:r>
            <a:r>
              <a:rPr lang="en-US" sz="2400" dirty="0">
                <a:latin typeface="Google Sans"/>
              </a:rPr>
              <a:t>	Execution</a:t>
            </a:r>
            <a:r>
              <a:rPr lang="en-US" sz="2400" dirty="0" smtClean="0">
                <a:latin typeface="Google Sans"/>
              </a:rPr>
              <a:t>:</a:t>
            </a:r>
            <a:endParaRPr lang="en-US" sz="2400" dirty="0">
              <a:latin typeface="Google Sans"/>
            </a:endParaRPr>
          </a:p>
          <a:p>
            <a:pPr>
              <a:buFont typeface="Arial"/>
              <a:buChar char="•"/>
            </a:pPr>
            <a:r>
              <a:rPr lang="en-US" sz="2400" dirty="0">
                <a:latin typeface="Google Sans"/>
              </a:rPr>
              <a:t>Phase 4: Construction and Monitoring. ...</a:t>
            </a:r>
          </a:p>
          <a:p>
            <a:pPr>
              <a:buFont typeface="Arial"/>
              <a:buChar char="•"/>
            </a:pPr>
            <a:r>
              <a:rPr lang="en-US" sz="2400" dirty="0">
                <a:latin typeface="Google Sans"/>
              </a:rPr>
              <a:t>Phase 5: Post-Construction (Closeout) ...</a:t>
            </a:r>
          </a:p>
          <a:p>
            <a:endParaRPr lang="fr-FR" sz="2400" dirty="0"/>
          </a:p>
        </p:txBody>
      </p:sp>
    </p:spTree>
    <p:extLst>
      <p:ext uri="{BB962C8B-B14F-4D97-AF65-F5344CB8AC3E}">
        <p14:creationId xmlns:p14="http://schemas.microsoft.com/office/powerpoint/2010/main" val="391848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908720"/>
            <a:ext cx="892899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62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9442" y="675724"/>
            <a:ext cx="7125113" cy="1241108"/>
          </a:xfrm>
        </p:spPr>
        <p:txBody>
          <a:bodyPr/>
          <a:lstStyle/>
          <a:p>
            <a:r>
              <a:rPr lang="en-US" dirty="0"/>
              <a:t>1.Initiation:Pre-Design  </a:t>
            </a:r>
            <a:r>
              <a:rPr lang="en-US" dirty="0" smtClean="0"/>
              <a:t/>
            </a:r>
            <a:br>
              <a:rPr lang="en-US" dirty="0" smtClean="0"/>
            </a:br>
            <a:r>
              <a:rPr lang="ar-DZ" dirty="0"/>
              <a:t>1.البدء: التصميم المسبق</a:t>
            </a:r>
            <a:endParaRPr lang="fr-FR" dirty="0"/>
          </a:p>
        </p:txBody>
      </p:sp>
      <p:sp>
        <p:nvSpPr>
          <p:cNvPr id="3" name="Espace réservé du contenu 2"/>
          <p:cNvSpPr>
            <a:spLocks noGrp="1"/>
          </p:cNvSpPr>
          <p:nvPr>
            <p:ph idx="1"/>
          </p:nvPr>
        </p:nvSpPr>
        <p:spPr>
          <a:xfrm>
            <a:off x="467544" y="1844824"/>
            <a:ext cx="7125112" cy="1565702"/>
          </a:xfrm>
        </p:spPr>
        <p:txBody>
          <a:bodyPr/>
          <a:lstStyle/>
          <a:p>
            <a:r>
              <a:rPr lang="en-US" dirty="0"/>
              <a:t>	</a:t>
            </a:r>
            <a:r>
              <a:rPr lang="en-US" dirty="0" smtClean="0"/>
              <a:t>This </a:t>
            </a:r>
            <a:r>
              <a:rPr lang="en-US" dirty="0"/>
              <a:t>is the stage where the project is proposed and its objectives and scope are defined.</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429000"/>
            <a:ext cx="4058816" cy="270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4003923" cy="270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4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2.	Planning: Design (Pre-Construction) </a:t>
            </a:r>
            <a:r>
              <a:rPr lang="en-US" dirty="0" smtClean="0"/>
              <a:t>...</a:t>
            </a:r>
            <a:r>
              <a:rPr lang="ar-DZ" dirty="0"/>
              <a:t> التخطيط: التصميم (ما قبل البناء) ...</a:t>
            </a:r>
            <a:r>
              <a:rPr lang="en-US" dirty="0"/>
              <a:t/>
            </a:r>
            <a:br>
              <a:rPr lang="en-US" dirty="0"/>
            </a:br>
            <a:endParaRPr lang="fr-FR" dirty="0"/>
          </a:p>
        </p:txBody>
      </p:sp>
      <p:sp>
        <p:nvSpPr>
          <p:cNvPr id="3" name="Espace réservé du contenu 2"/>
          <p:cNvSpPr>
            <a:spLocks noGrp="1"/>
          </p:cNvSpPr>
          <p:nvPr>
            <p:ph idx="1"/>
          </p:nvPr>
        </p:nvSpPr>
        <p:spPr>
          <a:xfrm>
            <a:off x="395536" y="1916832"/>
            <a:ext cx="7125112" cy="2141766"/>
          </a:xfrm>
        </p:spPr>
        <p:txBody>
          <a:bodyPr/>
          <a:lstStyle/>
          <a:p>
            <a:r>
              <a:rPr lang="en-US" dirty="0" smtClean="0"/>
              <a:t>In </a:t>
            </a:r>
            <a:r>
              <a:rPr lang="en-US" dirty="0"/>
              <a:t>this stage, a detailed plan for the project is developed, including a schedule, budget, and resource requirements.</a:t>
            </a:r>
            <a:endParaRPr lang="fr-FR" dirty="0"/>
          </a:p>
        </p:txBody>
      </p:sp>
    </p:spTree>
    <p:extLst>
      <p:ext uri="{BB962C8B-B14F-4D97-AF65-F5344CB8AC3E}">
        <p14:creationId xmlns:p14="http://schemas.microsoft.com/office/powerpoint/2010/main" val="94519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7144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645024"/>
            <a:ext cx="80962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13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city</a:t>
            </a:r>
            <a:endParaRPr lang="fr-FR" dirty="0"/>
          </a:p>
        </p:txBody>
      </p:sp>
      <p:sp>
        <p:nvSpPr>
          <p:cNvPr id="3" name="Espace réservé du contenu 2"/>
          <p:cNvSpPr>
            <a:spLocks noGrp="1"/>
          </p:cNvSpPr>
          <p:nvPr>
            <p:ph idx="1"/>
          </p:nvPr>
        </p:nvSpPr>
        <p:spPr>
          <a:xfrm>
            <a:off x="963731" y="2564904"/>
            <a:ext cx="7125112" cy="4051437"/>
          </a:xfrm>
        </p:spPr>
        <p:txBody>
          <a:bodyPr/>
          <a:lstStyle/>
          <a:p>
            <a:pPr>
              <a:lnSpc>
                <a:spcPct val="150000"/>
              </a:lnSpc>
            </a:pPr>
            <a:r>
              <a:rPr lang="en-US" sz="2400" dirty="0"/>
              <a:t> a large and densely populated urban area; may include several facilities and services</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76672"/>
            <a:ext cx="50196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67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3.	</a:t>
            </a:r>
            <a:r>
              <a:rPr lang="en-US" dirty="0" smtClean="0"/>
              <a:t>Execution</a:t>
            </a:r>
            <a:r>
              <a:rPr lang="ar-DZ" dirty="0" smtClean="0"/>
              <a:t>التنفيذ</a:t>
            </a:r>
            <a:endParaRPr lang="fr-FR" dirty="0"/>
          </a:p>
        </p:txBody>
      </p:sp>
      <p:sp>
        <p:nvSpPr>
          <p:cNvPr id="3" name="Espace réservé du contenu 2"/>
          <p:cNvSpPr>
            <a:spLocks noGrp="1"/>
          </p:cNvSpPr>
          <p:nvPr>
            <p:ph idx="1"/>
          </p:nvPr>
        </p:nvSpPr>
        <p:spPr>
          <a:xfrm>
            <a:off x="683568" y="1556792"/>
            <a:ext cx="2808312" cy="3221886"/>
          </a:xfrm>
        </p:spPr>
        <p:txBody>
          <a:bodyPr/>
          <a:lstStyle/>
          <a:p>
            <a:pPr marL="0" indent="0">
              <a:buNone/>
            </a:pPr>
            <a:r>
              <a:rPr lang="en-US" dirty="0" smtClean="0"/>
              <a:t>This </a:t>
            </a:r>
            <a:r>
              <a:rPr lang="en-US" dirty="0"/>
              <a:t>is the stage where the project is carried out and the work is completed.</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492896"/>
            <a:ext cx="4876788" cy="346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03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4.	Monitoring and Control: </a:t>
            </a:r>
            <a:r>
              <a:rPr lang="ar-DZ" dirty="0" smtClean="0"/>
              <a:t>التحكم </a:t>
            </a:r>
            <a:r>
              <a:rPr lang="ar-DZ" dirty="0"/>
              <a:t>والمراقبة</a:t>
            </a:r>
            <a:endParaRPr lang="fr-FR" dirty="0"/>
          </a:p>
        </p:txBody>
      </p:sp>
      <p:sp>
        <p:nvSpPr>
          <p:cNvPr id="3" name="Espace réservé du contenu 2"/>
          <p:cNvSpPr>
            <a:spLocks noGrp="1"/>
          </p:cNvSpPr>
          <p:nvPr>
            <p:ph idx="1"/>
          </p:nvPr>
        </p:nvSpPr>
        <p:spPr>
          <a:xfrm>
            <a:off x="0" y="1700808"/>
            <a:ext cx="3203848" cy="2573814"/>
          </a:xfrm>
        </p:spPr>
        <p:txBody>
          <a:bodyPr>
            <a:normAutofit/>
          </a:bodyPr>
          <a:lstStyle/>
          <a:p>
            <a:r>
              <a:rPr lang="en-US" dirty="0" smtClean="0"/>
              <a:t>During </a:t>
            </a:r>
            <a:r>
              <a:rPr lang="en-US" dirty="0"/>
              <a:t>this stage, progress is monitored and any necessary adjustments are made to keep the project on track.</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098" y="2420888"/>
            <a:ext cx="5844902" cy="335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90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5.	Closure: </a:t>
            </a:r>
            <a:r>
              <a:rPr lang="ar-DZ" dirty="0"/>
              <a:t>إنهاء</a:t>
            </a:r>
            <a:endParaRPr lang="fr-FR" dirty="0"/>
          </a:p>
        </p:txBody>
      </p:sp>
      <p:sp>
        <p:nvSpPr>
          <p:cNvPr id="3" name="Espace réservé du contenu 2"/>
          <p:cNvSpPr>
            <a:spLocks noGrp="1"/>
          </p:cNvSpPr>
          <p:nvPr>
            <p:ph idx="1"/>
          </p:nvPr>
        </p:nvSpPr>
        <p:spPr>
          <a:xfrm>
            <a:off x="107504" y="1556792"/>
            <a:ext cx="3058501" cy="4051437"/>
          </a:xfrm>
        </p:spPr>
        <p:txBody>
          <a:bodyPr/>
          <a:lstStyle/>
          <a:p>
            <a:r>
              <a:rPr lang="en-US" dirty="0" smtClean="0"/>
              <a:t>This </a:t>
            </a:r>
            <a:r>
              <a:rPr lang="en-US" dirty="0"/>
              <a:t>is the final stage in which the project is completed and evaluated, and any final deliverables are handed over to the customer.</a:t>
            </a: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88640"/>
            <a:ext cx="4422069" cy="248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9" y="2852936"/>
            <a:ext cx="4422068" cy="299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24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City </a:t>
            </a:r>
            <a:r>
              <a:rPr lang="fr-FR" dirty="0" err="1"/>
              <a:t>Facilities</a:t>
            </a:r>
            <a:r>
              <a:rPr lang="fr-FR"/>
              <a:t> </a:t>
            </a:r>
          </a:p>
        </p:txBody>
      </p:sp>
      <p:sp>
        <p:nvSpPr>
          <p:cNvPr id="3" name="Espace réservé du contenu 2"/>
          <p:cNvSpPr>
            <a:spLocks noGrp="1"/>
          </p:cNvSpPr>
          <p:nvPr>
            <p:ph idx="1"/>
          </p:nvPr>
        </p:nvSpPr>
        <p:spPr/>
        <p:txBody>
          <a:bodyPr>
            <a:normAutofit/>
          </a:bodyPr>
          <a:lstStyle/>
          <a:p>
            <a:pPr>
              <a:lnSpc>
                <a:spcPct val="150000"/>
              </a:lnSpc>
            </a:pPr>
            <a:r>
              <a:rPr lang="en-US" sz="2800" dirty="0" smtClean="0"/>
              <a:t>means </a:t>
            </a:r>
            <a:r>
              <a:rPr lang="en-US" sz="2800" dirty="0"/>
              <a:t>any building, structure, property, park, open space, or vehicle, owned or leased by the City, its agents, agencies, or departments.</a:t>
            </a:r>
            <a:endParaRPr lang="fr-FR" sz="2800" dirty="0"/>
          </a:p>
        </p:txBody>
      </p:sp>
    </p:spTree>
    <p:extLst>
      <p:ext uri="{BB962C8B-B14F-4D97-AF65-F5344CB8AC3E}">
        <p14:creationId xmlns:p14="http://schemas.microsoft.com/office/powerpoint/2010/main" val="115917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t>City Facilities may include, but are not limited to, public streets, curbs and gutters, sidewalks, traffic signals, signing, roadways, bridges, retaining walls, alleys, water lines, storm drains, sanitary sewers, parking lots, parks, public landscaping and trees, traffic control devices/systems, street lighting systems ...</a:t>
            </a:r>
            <a:endParaRPr lang="fr-FR" dirty="0"/>
          </a:p>
        </p:txBody>
      </p:sp>
    </p:spTree>
    <p:extLst>
      <p:ext uri="{BB962C8B-B14F-4D97-AF65-F5344CB8AC3E}">
        <p14:creationId xmlns:p14="http://schemas.microsoft.com/office/powerpoint/2010/main" val="233513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Commercial </a:t>
            </a:r>
            <a:r>
              <a:rPr lang="fr-FR" dirty="0" err="1" smtClean="0"/>
              <a:t>facilities</a:t>
            </a:r>
            <a:endParaRPr lang="fr-FR" dirty="0"/>
          </a:p>
        </p:txBody>
      </p:sp>
      <p:sp>
        <p:nvSpPr>
          <p:cNvPr id="3" name="Espace réservé du contenu 2"/>
          <p:cNvSpPr>
            <a:spLocks noGrp="1"/>
          </p:cNvSpPr>
          <p:nvPr>
            <p:ph idx="1"/>
          </p:nvPr>
        </p:nvSpPr>
        <p:spPr/>
        <p:txBody>
          <a:bodyPr/>
          <a:lstStyle/>
          <a:p>
            <a:r>
              <a:rPr lang="en-US" dirty="0"/>
              <a:t> such as a strip mall, office parks, downtown, central business district, financial district, "Main Street", or shopping centers.</a:t>
            </a:r>
            <a:endParaRPr lang="fr-FR" dirty="0"/>
          </a:p>
        </p:txBody>
      </p:sp>
    </p:spTree>
    <p:extLst>
      <p:ext uri="{BB962C8B-B14F-4D97-AF65-F5344CB8AC3E}">
        <p14:creationId xmlns:p14="http://schemas.microsoft.com/office/powerpoint/2010/main" val="17340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a:t>
            </a:r>
            <a:r>
              <a:rPr lang="fr-FR" dirty="0" err="1"/>
              <a:t>health</a:t>
            </a:r>
            <a:r>
              <a:rPr lang="fr-FR" dirty="0"/>
              <a:t> </a:t>
            </a:r>
            <a:r>
              <a:rPr lang="fr-FR" dirty="0" err="1"/>
              <a:t>facility</a:t>
            </a:r>
            <a:r>
              <a:rPr lang="fr-FR" dirty="0"/>
              <a:t> </a:t>
            </a:r>
          </a:p>
        </p:txBody>
      </p:sp>
      <p:sp>
        <p:nvSpPr>
          <p:cNvPr id="3" name="Espace réservé du contenu 2"/>
          <p:cNvSpPr>
            <a:spLocks noGrp="1"/>
          </p:cNvSpPr>
          <p:nvPr>
            <p:ph idx="1"/>
          </p:nvPr>
        </p:nvSpPr>
        <p:spPr/>
        <p:txBody>
          <a:bodyPr/>
          <a:lstStyle/>
          <a:p>
            <a:r>
              <a:rPr lang="en-US" dirty="0"/>
              <a:t>clinics </a:t>
            </a:r>
          </a:p>
          <a:p>
            <a:r>
              <a:rPr lang="en-US" dirty="0" smtClean="0"/>
              <a:t>doctor's </a:t>
            </a:r>
            <a:r>
              <a:rPr lang="en-US" dirty="0"/>
              <a:t>offices </a:t>
            </a:r>
            <a:endParaRPr lang="en-US" dirty="0" smtClean="0"/>
          </a:p>
          <a:p>
            <a:r>
              <a:rPr lang="en-US" dirty="0" smtClean="0"/>
              <a:t>hospitals </a:t>
            </a:r>
          </a:p>
          <a:p>
            <a:r>
              <a:rPr lang="en-US" dirty="0" smtClean="0"/>
              <a:t>emergency rooms</a:t>
            </a:r>
          </a:p>
          <a:p>
            <a:r>
              <a:rPr lang="en-US" dirty="0" smtClean="0"/>
              <a:t>laboratories</a:t>
            </a:r>
            <a:endParaRPr lang="fr-FR" dirty="0"/>
          </a:p>
        </p:txBody>
      </p:sp>
    </p:spTree>
    <p:extLst>
      <p:ext uri="{BB962C8B-B14F-4D97-AF65-F5344CB8AC3E}">
        <p14:creationId xmlns:p14="http://schemas.microsoft.com/office/powerpoint/2010/main" val="133042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Entrainement </a:t>
            </a:r>
            <a:r>
              <a:rPr lang="fr-FR" dirty="0" err="1" smtClean="0"/>
              <a:t>facilities</a:t>
            </a:r>
            <a:endParaRPr lang="fr-FR" dirty="0"/>
          </a:p>
        </p:txBody>
      </p:sp>
      <p:sp>
        <p:nvSpPr>
          <p:cNvPr id="3" name="Espace réservé du contenu 2"/>
          <p:cNvSpPr>
            <a:spLocks noGrp="1"/>
          </p:cNvSpPr>
          <p:nvPr>
            <p:ph idx="1"/>
          </p:nvPr>
        </p:nvSpPr>
        <p:spPr>
          <a:xfrm>
            <a:off x="395536" y="1412776"/>
            <a:ext cx="7739019" cy="5445223"/>
          </a:xfrm>
        </p:spPr>
        <p:txBody>
          <a:bodyPr>
            <a:normAutofit/>
          </a:bodyPr>
          <a:lstStyle/>
          <a:p>
            <a:r>
              <a:rPr lang="en-US" dirty="0"/>
              <a:t>Entertainment holds a significant place in human life, serving as a source of relaxation, enjoyment, and relief from the demands of daily routines. </a:t>
            </a:r>
            <a:endParaRPr lang="fr-FR" dirty="0" smtClean="0"/>
          </a:p>
          <a:p>
            <a:r>
              <a:rPr lang="fr-FR" dirty="0" smtClean="0"/>
              <a:t>Park</a:t>
            </a:r>
          </a:p>
          <a:p>
            <a:r>
              <a:rPr lang="fr-FR" dirty="0" err="1" smtClean="0"/>
              <a:t>Theatre</a:t>
            </a:r>
            <a:endParaRPr lang="fr-FR" dirty="0" smtClean="0"/>
          </a:p>
          <a:p>
            <a:r>
              <a:rPr lang="fr-FR" dirty="0" err="1" smtClean="0"/>
              <a:t>Cinema</a:t>
            </a:r>
            <a:endParaRPr lang="fr-FR" dirty="0" smtClean="0"/>
          </a:p>
          <a:p>
            <a:r>
              <a:rPr lang="fr-FR" dirty="0" err="1" smtClean="0"/>
              <a:t>Hotels</a:t>
            </a:r>
            <a:endParaRPr lang="fr-FR" dirty="0" smtClean="0"/>
          </a:p>
          <a:p>
            <a:r>
              <a:rPr lang="fr-FR" dirty="0" smtClean="0"/>
              <a:t>Restaurants</a:t>
            </a:r>
          </a:p>
          <a:p>
            <a:r>
              <a:rPr lang="en-US" dirty="0" smtClean="0"/>
              <a:t>indoor </a:t>
            </a:r>
            <a:r>
              <a:rPr lang="en-US" dirty="0"/>
              <a:t>swimming pool, </a:t>
            </a:r>
            <a:endParaRPr lang="en-US" dirty="0" smtClean="0"/>
          </a:p>
          <a:p>
            <a:r>
              <a:rPr lang="en-US" dirty="0" smtClean="0"/>
              <a:t>gymnasium</a:t>
            </a:r>
            <a:r>
              <a:rPr lang="en-US" dirty="0"/>
              <a:t>, </a:t>
            </a:r>
            <a:endParaRPr lang="en-US" dirty="0" smtClean="0"/>
          </a:p>
          <a:p>
            <a:r>
              <a:rPr lang="en-US" dirty="0" smtClean="0"/>
              <a:t>table </a:t>
            </a:r>
            <a:r>
              <a:rPr lang="en-US" dirty="0"/>
              <a:t>tennis </a:t>
            </a:r>
            <a:r>
              <a:rPr lang="en-US" dirty="0" err="1"/>
              <a:t>centre</a:t>
            </a:r>
            <a:r>
              <a:rPr lang="en-US" dirty="0"/>
              <a:t>, </a:t>
            </a:r>
            <a:endParaRPr lang="en-US" dirty="0" smtClean="0"/>
          </a:p>
          <a:p>
            <a:r>
              <a:rPr lang="en-US" dirty="0" smtClean="0"/>
              <a:t>health </a:t>
            </a:r>
            <a:r>
              <a:rPr lang="en-US" dirty="0"/>
              <a:t>studio, </a:t>
            </a:r>
            <a:endParaRPr lang="en-US" dirty="0" smtClean="0"/>
          </a:p>
          <a:p>
            <a:r>
              <a:rPr lang="en-US" dirty="0" smtClean="0"/>
              <a:t>bowling </a:t>
            </a:r>
            <a:r>
              <a:rPr lang="en-US" dirty="0"/>
              <a:t>alley,</a:t>
            </a:r>
            <a:endParaRPr lang="fr-FR" dirty="0" smtClean="0"/>
          </a:p>
          <a:p>
            <a:endParaRPr lang="fr-FR" dirty="0"/>
          </a:p>
        </p:txBody>
      </p:sp>
    </p:spTree>
    <p:extLst>
      <p:ext uri="{BB962C8B-B14F-4D97-AF65-F5344CB8AC3E}">
        <p14:creationId xmlns:p14="http://schemas.microsoft.com/office/powerpoint/2010/main" val="169624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Educational</a:t>
            </a:r>
            <a:r>
              <a:rPr lang="fr-FR" dirty="0" smtClean="0"/>
              <a:t> </a:t>
            </a:r>
            <a:r>
              <a:rPr lang="fr-FR" dirty="0" err="1" smtClean="0"/>
              <a:t>facilities</a:t>
            </a:r>
            <a:endParaRPr lang="fr-FR" dirty="0"/>
          </a:p>
        </p:txBody>
      </p:sp>
      <p:sp>
        <p:nvSpPr>
          <p:cNvPr id="3" name="Espace réservé du contenu 2"/>
          <p:cNvSpPr>
            <a:spLocks noGrp="1"/>
          </p:cNvSpPr>
          <p:nvPr>
            <p:ph idx="1"/>
          </p:nvPr>
        </p:nvSpPr>
        <p:spPr/>
        <p:txBody>
          <a:bodyPr/>
          <a:lstStyle/>
          <a:p>
            <a:r>
              <a:rPr lang="fr-FR" dirty="0" err="1" smtClean="0"/>
              <a:t>Schools</a:t>
            </a:r>
            <a:r>
              <a:rPr lang="fr-FR" dirty="0" smtClean="0"/>
              <a:t>(middle </a:t>
            </a:r>
            <a:r>
              <a:rPr lang="fr-FR" dirty="0" err="1"/>
              <a:t>schools</a:t>
            </a:r>
            <a:r>
              <a:rPr lang="fr-FR" dirty="0"/>
              <a:t>, </a:t>
            </a:r>
            <a:r>
              <a:rPr lang="fr-FR" dirty="0" err="1"/>
              <a:t>primary</a:t>
            </a:r>
            <a:r>
              <a:rPr lang="fr-FR" dirty="0"/>
              <a:t> </a:t>
            </a:r>
            <a:r>
              <a:rPr lang="fr-FR" dirty="0" err="1" smtClean="0"/>
              <a:t>schools</a:t>
            </a:r>
            <a:r>
              <a:rPr lang="fr-FR" dirty="0" smtClean="0"/>
              <a:t>)</a:t>
            </a:r>
          </a:p>
          <a:p>
            <a:r>
              <a:rPr lang="fr-FR" dirty="0" err="1" smtClean="0"/>
              <a:t>University</a:t>
            </a:r>
            <a:endParaRPr lang="fr-FR" dirty="0" smtClean="0"/>
          </a:p>
          <a:p>
            <a:r>
              <a:rPr lang="fr-FR" dirty="0" err="1"/>
              <a:t>library</a:t>
            </a:r>
            <a:endParaRPr lang="fr-FR" dirty="0" smtClean="0"/>
          </a:p>
          <a:p>
            <a:endParaRPr lang="fr-FR" dirty="0"/>
          </a:p>
        </p:txBody>
      </p:sp>
    </p:spTree>
    <p:extLst>
      <p:ext uri="{BB962C8B-B14F-4D97-AF65-F5344CB8AC3E}">
        <p14:creationId xmlns:p14="http://schemas.microsoft.com/office/powerpoint/2010/main" val="2348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Cultural </a:t>
            </a:r>
            <a:r>
              <a:rPr lang="fr-FR" dirty="0" err="1" smtClean="0"/>
              <a:t>facilities</a:t>
            </a:r>
            <a:endParaRPr lang="fr-FR" dirty="0"/>
          </a:p>
        </p:txBody>
      </p:sp>
      <p:sp>
        <p:nvSpPr>
          <p:cNvPr id="3" name="Espace réservé du contenu 2"/>
          <p:cNvSpPr>
            <a:spLocks noGrp="1"/>
          </p:cNvSpPr>
          <p:nvPr>
            <p:ph idx="1"/>
          </p:nvPr>
        </p:nvSpPr>
        <p:spPr/>
        <p:txBody>
          <a:bodyPr/>
          <a:lstStyle/>
          <a:p>
            <a:r>
              <a:rPr lang="fr-FR" dirty="0" err="1" smtClean="0"/>
              <a:t>mosque</a:t>
            </a:r>
            <a:endParaRPr lang="fr-FR" dirty="0"/>
          </a:p>
          <a:p>
            <a:r>
              <a:rPr lang="fr-FR" dirty="0" smtClean="0"/>
              <a:t>Museum</a:t>
            </a:r>
          </a:p>
          <a:p>
            <a:r>
              <a:rPr lang="fr-FR" dirty="0" err="1"/>
              <a:t>Theatre</a:t>
            </a:r>
            <a:endParaRPr lang="fr-FR" dirty="0"/>
          </a:p>
          <a:p>
            <a:r>
              <a:rPr lang="fr-FR" dirty="0" err="1" smtClean="0"/>
              <a:t>Cinema</a:t>
            </a:r>
            <a:endParaRPr lang="fr-FR" dirty="0" smtClean="0"/>
          </a:p>
          <a:p>
            <a:r>
              <a:rPr lang="fr-FR" dirty="0" smtClean="0"/>
              <a:t>Auberge</a:t>
            </a:r>
          </a:p>
          <a:p>
            <a:endParaRPr lang="fr-FR" dirty="0"/>
          </a:p>
          <a:p>
            <a:endParaRPr lang="fr-FR" dirty="0" smtClean="0"/>
          </a:p>
          <a:p>
            <a:endParaRPr lang="fr-FR" dirty="0" smtClean="0"/>
          </a:p>
          <a:p>
            <a:endParaRPr lang="fr-FR" dirty="0"/>
          </a:p>
        </p:txBody>
      </p:sp>
    </p:spTree>
    <p:extLst>
      <p:ext uri="{BB962C8B-B14F-4D97-AF65-F5344CB8AC3E}">
        <p14:creationId xmlns:p14="http://schemas.microsoft.com/office/powerpoint/2010/main" val="3028875115"/>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TM02455610[[fn=Automne]]</Template>
  <TotalTime>149</TotalTime>
  <Words>428</Words>
  <Application>Microsoft Office PowerPoint</Application>
  <PresentationFormat>Affichage à l'écran (4:3)</PresentationFormat>
  <Paragraphs>61</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Autumn</vt:lpstr>
      <vt:lpstr>revision</vt:lpstr>
      <vt:lpstr>city</vt:lpstr>
      <vt:lpstr>City Facilities </vt:lpstr>
      <vt:lpstr>Présentation PowerPoint</vt:lpstr>
      <vt:lpstr>Commercial facilities</vt:lpstr>
      <vt:lpstr>A health facility </vt:lpstr>
      <vt:lpstr>Entrainement facilities</vt:lpstr>
      <vt:lpstr>Educational facilities</vt:lpstr>
      <vt:lpstr>Cultural facilities</vt:lpstr>
      <vt:lpstr>Présentation PowerPoint</vt:lpstr>
      <vt:lpstr>Présentation PowerPoint</vt:lpstr>
      <vt:lpstr>Présentation PowerPoint</vt:lpstr>
      <vt:lpstr>Definition</vt:lpstr>
      <vt:lpstr>Types of building</vt:lpstr>
      <vt:lpstr>Présentation PowerPoint</vt:lpstr>
      <vt:lpstr>Présentation PowerPoint</vt:lpstr>
      <vt:lpstr>1.Initiation:Pre-Design   1.البدء: التصميم المسبق</vt:lpstr>
      <vt:lpstr>2. Planning: Design (Pre-Construction) ... التخطيط: التصميم (ما قبل البناء) ... </vt:lpstr>
      <vt:lpstr>Présentation PowerPoint</vt:lpstr>
      <vt:lpstr>3. Executionالتنفيذ</vt:lpstr>
      <vt:lpstr>4. Monitoring and Control: التحكم والمراقبة</vt:lpstr>
      <vt:lpstr>5. Closure: إنهاء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Project life cycle phases:</dc:title>
  <dc:creator>NTC</dc:creator>
  <cp:lastModifiedBy>NTC</cp:lastModifiedBy>
  <cp:revision>14</cp:revision>
  <dcterms:created xsi:type="dcterms:W3CDTF">2024-05-05T17:46:52Z</dcterms:created>
  <dcterms:modified xsi:type="dcterms:W3CDTF">2024-05-11T19:05:24Z</dcterms:modified>
</cp:coreProperties>
</file>