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3" r:id="rId1"/>
  </p:sldMasterIdLst>
  <p:sldIdLst>
    <p:sldId id="256" r:id="rId2"/>
    <p:sldId id="261" r:id="rId3"/>
    <p:sldId id="260" r:id="rId4"/>
    <p:sldId id="262" r:id="rId5"/>
    <p:sldId id="259" r:id="rId6"/>
    <p:sldId id="257" r:id="rId7"/>
    <p:sldId id="258"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1038" y="12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7368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0757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1128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7642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3472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7548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1961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5775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2916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8160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6816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0776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0373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9154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2778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3544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11/23/2022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1773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11/23/2022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67641787"/>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AC417C-61D2-76C3-B23A-E523CD3429F3}"/>
              </a:ext>
            </a:extLst>
          </p:cNvPr>
          <p:cNvSpPr>
            <a:spLocks noGrp="1"/>
          </p:cNvSpPr>
          <p:nvPr>
            <p:ph type="title"/>
          </p:nvPr>
        </p:nvSpPr>
        <p:spPr>
          <a:xfrm>
            <a:off x="1903510" y="805225"/>
            <a:ext cx="8598127" cy="2057400"/>
          </a:xfrm>
        </p:spPr>
        <p:txBody>
          <a:bodyPr>
            <a:normAutofit/>
          </a:bodyPr>
          <a:lstStyle/>
          <a:p>
            <a:r>
              <a:rPr lang="" sz="4000" b="1" dirty="0">
                <a:solidFill>
                  <a:schemeClr val="bg1"/>
                </a:solidFill>
              </a:rPr>
              <a:t>Connaître le droit du travail </a:t>
            </a:r>
          </a:p>
        </p:txBody>
      </p:sp>
      <p:sp>
        <p:nvSpPr>
          <p:cNvPr id="3" name="Sous-titre 2">
            <a:extLst>
              <a:ext uri="{FF2B5EF4-FFF2-40B4-BE49-F238E27FC236}">
                <a16:creationId xmlns:a16="http://schemas.microsoft.com/office/drawing/2014/main" xmlns="" id="{F3B3ECB8-DA5A-A1E7-676E-8569FB000B06}"/>
              </a:ext>
            </a:extLst>
          </p:cNvPr>
          <p:cNvSpPr>
            <a:spLocks noGrp="1"/>
          </p:cNvSpPr>
          <p:nvPr>
            <p:ph sz="half" idx="1"/>
          </p:nvPr>
        </p:nvSpPr>
        <p:spPr>
          <a:xfrm>
            <a:off x="236645" y="4302222"/>
            <a:ext cx="3857329" cy="2638603"/>
          </a:xfrm>
        </p:spPr>
        <p:txBody>
          <a:bodyPr>
            <a:normAutofit/>
          </a:bodyPr>
          <a:lstStyle/>
          <a:p>
            <a:r>
              <a:rPr lang="" sz="1800" dirty="0">
                <a:solidFill>
                  <a:schemeClr val="bg1"/>
                </a:solidFill>
              </a:rPr>
              <a:t>Fait par:</a:t>
            </a:r>
          </a:p>
          <a:p>
            <a:r>
              <a:rPr lang="" sz="1800" b="1" dirty="0">
                <a:solidFill>
                  <a:schemeClr val="bg1"/>
                </a:solidFill>
              </a:rPr>
              <a:t>Netifa fida </a:t>
            </a:r>
          </a:p>
          <a:p>
            <a:r>
              <a:rPr lang="" sz="1800" b="1" dirty="0">
                <a:solidFill>
                  <a:schemeClr val="bg1"/>
                </a:solidFill>
              </a:rPr>
              <a:t>Sahnoune sena</a:t>
            </a:r>
          </a:p>
          <a:p>
            <a:r>
              <a:rPr lang="" sz="1800" b="1" dirty="0">
                <a:solidFill>
                  <a:schemeClr val="bg1"/>
                </a:solidFill>
              </a:rPr>
              <a:t>Mallem chamseddine</a:t>
            </a:r>
          </a:p>
          <a:p>
            <a:r>
              <a:rPr lang="" sz="1800" b="1" dirty="0">
                <a:solidFill>
                  <a:schemeClr val="bg1"/>
                </a:solidFill>
              </a:rPr>
              <a:t>Zazgad aya </a:t>
            </a:r>
          </a:p>
          <a:p>
            <a:pPr marL="0" indent="0">
              <a:buNone/>
            </a:pPr>
            <a:endParaRPr lang="" sz="1800" b="1" dirty="0">
              <a:solidFill>
                <a:schemeClr val="bg1"/>
              </a:solidFill>
            </a:endParaRPr>
          </a:p>
        </p:txBody>
      </p:sp>
      <p:sp>
        <p:nvSpPr>
          <p:cNvPr id="4" name="Espace réservé du contenu 3">
            <a:extLst>
              <a:ext uri="{FF2B5EF4-FFF2-40B4-BE49-F238E27FC236}">
                <a16:creationId xmlns:a16="http://schemas.microsoft.com/office/drawing/2014/main" xmlns="" id="{AF44424F-603F-2C94-6D98-5EDDE9341471}"/>
              </a:ext>
            </a:extLst>
          </p:cNvPr>
          <p:cNvSpPr>
            <a:spLocks noGrp="1"/>
          </p:cNvSpPr>
          <p:nvPr>
            <p:ph sz="half" idx="2"/>
          </p:nvPr>
        </p:nvSpPr>
        <p:spPr>
          <a:xfrm>
            <a:off x="7909960" y="4059424"/>
            <a:ext cx="4876800" cy="3124200"/>
          </a:xfrm>
        </p:spPr>
        <p:txBody>
          <a:bodyPr>
            <a:normAutofit/>
          </a:bodyPr>
          <a:lstStyle/>
          <a:p>
            <a:r>
              <a:rPr lang="" sz="1800" dirty="0">
                <a:solidFill>
                  <a:schemeClr val="bg1"/>
                </a:solidFill>
              </a:rPr>
              <a:t> </a:t>
            </a:r>
            <a:r>
              <a:rPr lang="" sz="1800" b="1" u="sng" dirty="0">
                <a:solidFill>
                  <a:schemeClr val="bg1"/>
                </a:solidFill>
              </a:rPr>
              <a:t>sous la supervision de :</a:t>
            </a:r>
          </a:p>
          <a:p>
            <a:r>
              <a:rPr lang="" sz="1800" b="1" dirty="0" smtClean="0">
                <a:solidFill>
                  <a:schemeClr val="bg1"/>
                </a:solidFill>
              </a:rPr>
              <a:t>Dr.LADJEL </a:t>
            </a:r>
            <a:r>
              <a:rPr lang="" sz="1800" b="1" dirty="0">
                <a:solidFill>
                  <a:schemeClr val="bg1"/>
                </a:solidFill>
              </a:rPr>
              <a:t>DJELLOUL </a:t>
            </a:r>
          </a:p>
          <a:p>
            <a:pPr marL="0" indent="0">
              <a:buNone/>
            </a:pPr>
            <a:endParaRPr lang="" sz="1800" dirty="0">
              <a:solidFill>
                <a:schemeClr val="bg1"/>
              </a:solidFill>
            </a:endParaRPr>
          </a:p>
        </p:txBody>
      </p:sp>
      <p:pic>
        <p:nvPicPr>
          <p:cNvPr id="5" name="Image 5">
            <a:extLst>
              <a:ext uri="{FF2B5EF4-FFF2-40B4-BE49-F238E27FC236}">
                <a16:creationId xmlns:a16="http://schemas.microsoft.com/office/drawing/2014/main" xmlns="" id="{5CCF7210-C6FD-7256-C03B-C2D76CE33B97}"/>
              </a:ext>
            </a:extLst>
          </p:cNvPr>
          <p:cNvPicPr>
            <a:picLocks noChangeAspect="1"/>
          </p:cNvPicPr>
          <p:nvPr/>
        </p:nvPicPr>
        <p:blipFill>
          <a:blip r:embed="rId2"/>
          <a:stretch>
            <a:fillRect/>
          </a:stretch>
        </p:blipFill>
        <p:spPr>
          <a:xfrm>
            <a:off x="3208695" y="3429000"/>
            <a:ext cx="4418175" cy="2945450"/>
          </a:xfrm>
          <a:prstGeom prst="rect">
            <a:avLst/>
          </a:prstGeom>
        </p:spPr>
      </p:pic>
    </p:spTree>
    <p:extLst>
      <p:ext uri="{BB962C8B-B14F-4D97-AF65-F5344CB8AC3E}">
        <p14:creationId xmlns:p14="http://schemas.microsoft.com/office/powerpoint/2010/main" val="301596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xmlns="" id="{25195F6E-4B9E-0DE7-BD44-BAABD9B9DE2F}"/>
              </a:ext>
            </a:extLst>
          </p:cNvPr>
          <p:cNvSpPr/>
          <p:nvPr/>
        </p:nvSpPr>
        <p:spPr>
          <a:xfrm>
            <a:off x="4481127" y="1797799"/>
            <a:ext cx="3458345" cy="12575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sz="2800" b="1" dirty="0">
                <a:solidFill>
                  <a:schemeClr val="bg1"/>
                </a:solidFill>
              </a:rPr>
              <a:t>Les conventions régionaux</a:t>
            </a:r>
          </a:p>
        </p:txBody>
      </p:sp>
      <p:sp>
        <p:nvSpPr>
          <p:cNvPr id="3" name="Rectangle 2">
            <a:extLst>
              <a:ext uri="{FF2B5EF4-FFF2-40B4-BE49-F238E27FC236}">
                <a16:creationId xmlns:a16="http://schemas.microsoft.com/office/drawing/2014/main" xmlns="" id="{9109639C-C820-186D-C325-B0F9B7C94589}"/>
              </a:ext>
            </a:extLst>
          </p:cNvPr>
          <p:cNvSpPr/>
          <p:nvPr/>
        </p:nvSpPr>
        <p:spPr>
          <a:xfrm>
            <a:off x="4712803" y="404192"/>
            <a:ext cx="2761659" cy="10814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sz="2800" b="1" u="sng" dirty="0">
                <a:solidFill>
                  <a:schemeClr val="bg1"/>
                </a:solidFill>
              </a:rPr>
              <a:t>Les sources externes</a:t>
            </a:r>
          </a:p>
        </p:txBody>
      </p:sp>
      <p:sp>
        <p:nvSpPr>
          <p:cNvPr id="4" name="Rectangle : coins arrondis 3">
            <a:extLst>
              <a:ext uri="{FF2B5EF4-FFF2-40B4-BE49-F238E27FC236}">
                <a16:creationId xmlns:a16="http://schemas.microsoft.com/office/drawing/2014/main" xmlns="" id="{C1F00711-39A6-40BF-34F8-1A50AAA344AC}"/>
              </a:ext>
            </a:extLst>
          </p:cNvPr>
          <p:cNvSpPr/>
          <p:nvPr/>
        </p:nvSpPr>
        <p:spPr>
          <a:xfrm>
            <a:off x="8424594" y="791934"/>
            <a:ext cx="3458344" cy="9243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sz="2800" b="1" dirty="0">
                <a:solidFill>
                  <a:schemeClr val="bg1"/>
                </a:solidFill>
              </a:rPr>
              <a:t>Accords bilatéraux</a:t>
            </a:r>
          </a:p>
        </p:txBody>
      </p:sp>
      <p:sp>
        <p:nvSpPr>
          <p:cNvPr id="5" name="Rectangle 4">
            <a:extLst>
              <a:ext uri="{FF2B5EF4-FFF2-40B4-BE49-F238E27FC236}">
                <a16:creationId xmlns:a16="http://schemas.microsoft.com/office/drawing/2014/main" xmlns="" id="{A824244A-3A8A-1527-8AE7-C260E478159B}"/>
              </a:ext>
            </a:extLst>
          </p:cNvPr>
          <p:cNvSpPr/>
          <p:nvPr/>
        </p:nvSpPr>
        <p:spPr>
          <a:xfrm>
            <a:off x="595873" y="709700"/>
            <a:ext cx="3166798" cy="10888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sz="2800" b="1" dirty="0">
                <a:solidFill>
                  <a:schemeClr val="bg1"/>
                </a:solidFill>
              </a:rPr>
              <a:t>Les conventions internationales</a:t>
            </a:r>
          </a:p>
        </p:txBody>
      </p:sp>
      <p:pic>
        <p:nvPicPr>
          <p:cNvPr id="6" name="Image 6">
            <a:extLst>
              <a:ext uri="{FF2B5EF4-FFF2-40B4-BE49-F238E27FC236}">
                <a16:creationId xmlns:a16="http://schemas.microsoft.com/office/drawing/2014/main" xmlns="" id="{7D52D855-A918-AFD0-D769-B98679F08CDF}"/>
              </a:ext>
            </a:extLst>
          </p:cNvPr>
          <p:cNvPicPr>
            <a:picLocks noChangeAspect="1"/>
          </p:cNvPicPr>
          <p:nvPr/>
        </p:nvPicPr>
        <p:blipFill>
          <a:blip r:embed="rId2"/>
          <a:stretch>
            <a:fillRect/>
          </a:stretch>
        </p:blipFill>
        <p:spPr>
          <a:xfrm>
            <a:off x="790425" y="2426566"/>
            <a:ext cx="3098807" cy="1478092"/>
          </a:xfrm>
          <a:prstGeom prst="rect">
            <a:avLst/>
          </a:prstGeom>
        </p:spPr>
      </p:pic>
      <p:pic>
        <p:nvPicPr>
          <p:cNvPr id="7" name="Image 7">
            <a:extLst>
              <a:ext uri="{FF2B5EF4-FFF2-40B4-BE49-F238E27FC236}">
                <a16:creationId xmlns:a16="http://schemas.microsoft.com/office/drawing/2014/main" xmlns="" id="{39E88A10-B30E-C82D-062D-65E055ABF05B}"/>
              </a:ext>
            </a:extLst>
          </p:cNvPr>
          <p:cNvPicPr>
            <a:picLocks noChangeAspect="1"/>
          </p:cNvPicPr>
          <p:nvPr/>
        </p:nvPicPr>
        <p:blipFill>
          <a:blip r:embed="rId3"/>
          <a:stretch>
            <a:fillRect/>
          </a:stretch>
        </p:blipFill>
        <p:spPr>
          <a:xfrm>
            <a:off x="5089633" y="3480708"/>
            <a:ext cx="2199063" cy="1626127"/>
          </a:xfrm>
          <a:prstGeom prst="rect">
            <a:avLst/>
          </a:prstGeom>
        </p:spPr>
      </p:pic>
      <p:pic>
        <p:nvPicPr>
          <p:cNvPr id="8" name="Image 8">
            <a:extLst>
              <a:ext uri="{FF2B5EF4-FFF2-40B4-BE49-F238E27FC236}">
                <a16:creationId xmlns:a16="http://schemas.microsoft.com/office/drawing/2014/main" xmlns="" id="{5FED07AB-6A61-30B3-CEF4-B1EC3A751658}"/>
              </a:ext>
            </a:extLst>
          </p:cNvPr>
          <p:cNvPicPr>
            <a:picLocks noChangeAspect="1"/>
          </p:cNvPicPr>
          <p:nvPr/>
        </p:nvPicPr>
        <p:blipFill>
          <a:blip r:embed="rId4"/>
          <a:stretch>
            <a:fillRect/>
          </a:stretch>
        </p:blipFill>
        <p:spPr>
          <a:xfrm>
            <a:off x="8489098" y="2376870"/>
            <a:ext cx="1383744" cy="924340"/>
          </a:xfrm>
          <a:prstGeom prst="rect">
            <a:avLst/>
          </a:prstGeom>
        </p:spPr>
      </p:pic>
      <p:pic>
        <p:nvPicPr>
          <p:cNvPr id="9" name="Image 9">
            <a:extLst>
              <a:ext uri="{FF2B5EF4-FFF2-40B4-BE49-F238E27FC236}">
                <a16:creationId xmlns:a16="http://schemas.microsoft.com/office/drawing/2014/main" xmlns="" id="{8D2D75D3-1786-3EA3-3B09-F5709D95E778}"/>
              </a:ext>
            </a:extLst>
          </p:cNvPr>
          <p:cNvPicPr>
            <a:picLocks noChangeAspect="1"/>
          </p:cNvPicPr>
          <p:nvPr/>
        </p:nvPicPr>
        <p:blipFill>
          <a:blip r:embed="rId5"/>
          <a:stretch>
            <a:fillRect/>
          </a:stretch>
        </p:blipFill>
        <p:spPr>
          <a:xfrm flipV="1">
            <a:off x="9999516" y="2414430"/>
            <a:ext cx="1341742" cy="892870"/>
          </a:xfrm>
          <a:prstGeom prst="rect">
            <a:avLst/>
          </a:prstGeom>
        </p:spPr>
      </p:pic>
    </p:spTree>
    <p:extLst>
      <p:ext uri="{BB962C8B-B14F-4D97-AF65-F5344CB8AC3E}">
        <p14:creationId xmlns:p14="http://schemas.microsoft.com/office/powerpoint/2010/main" val="383526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ADFF09-908E-570A-4A59-0B3DBA75A2E0}"/>
              </a:ext>
            </a:extLst>
          </p:cNvPr>
          <p:cNvSpPr>
            <a:spLocks noGrp="1"/>
          </p:cNvSpPr>
          <p:nvPr>
            <p:ph type="title"/>
          </p:nvPr>
        </p:nvSpPr>
        <p:spPr/>
        <p:txBody>
          <a:bodyPr>
            <a:normAutofit/>
          </a:bodyPr>
          <a:lstStyle/>
          <a:p>
            <a:r>
              <a:rPr lang="" sz="3600" b="1" u="sng" dirty="0">
                <a:solidFill>
                  <a:schemeClr val="bg1"/>
                </a:solidFill>
              </a:rPr>
              <a:t>L'importance du  loi du travail :</a:t>
            </a:r>
          </a:p>
        </p:txBody>
      </p:sp>
      <p:sp>
        <p:nvSpPr>
          <p:cNvPr id="3" name="Espace réservé du contenu 2">
            <a:extLst>
              <a:ext uri="{FF2B5EF4-FFF2-40B4-BE49-F238E27FC236}">
                <a16:creationId xmlns:a16="http://schemas.microsoft.com/office/drawing/2014/main" xmlns="" id="{9F263DD3-44F8-0223-B719-EF1FDA91C15E}"/>
              </a:ext>
            </a:extLst>
          </p:cNvPr>
          <p:cNvSpPr>
            <a:spLocks noGrp="1"/>
          </p:cNvSpPr>
          <p:nvPr>
            <p:ph idx="1"/>
          </p:nvPr>
        </p:nvSpPr>
        <p:spPr/>
        <p:txBody>
          <a:bodyPr>
            <a:normAutofit/>
          </a:bodyPr>
          <a:lstStyle/>
          <a:p>
            <a:pPr marL="0" indent="0">
              <a:buNone/>
            </a:pPr>
            <a:r>
              <a:rPr lang="" sz="2800" dirty="0">
                <a:solidFill>
                  <a:schemeClr val="bg1"/>
                </a:solidFill>
              </a:rPr>
              <a:t>L’importance du droit de travail est qu’il encadre l’exécution, la formation et la rupture du contrat de travail. Le droit du travail garantit aussi le respect des libertés syndicales ainsi que les normes de sécurité au travail sans oublier la protection des travailleurs vulnérables.</a:t>
            </a:r>
          </a:p>
        </p:txBody>
      </p:sp>
    </p:spTree>
    <p:extLst>
      <p:ext uri="{BB962C8B-B14F-4D97-AF65-F5344CB8AC3E}">
        <p14:creationId xmlns:p14="http://schemas.microsoft.com/office/powerpoint/2010/main" val="224563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82A5DB-44C1-8B38-840C-70AE7C3B7D29}"/>
              </a:ext>
            </a:extLst>
          </p:cNvPr>
          <p:cNvSpPr>
            <a:spLocks noGrp="1"/>
          </p:cNvSpPr>
          <p:nvPr>
            <p:ph type="title"/>
          </p:nvPr>
        </p:nvSpPr>
        <p:spPr/>
        <p:txBody>
          <a:bodyPr>
            <a:normAutofit/>
          </a:bodyPr>
          <a:lstStyle/>
          <a:p>
            <a:r>
              <a:rPr lang="" sz="3600" b="1" u="sng" dirty="0">
                <a:solidFill>
                  <a:schemeClr val="bg1"/>
                </a:solidFill>
              </a:rPr>
              <a:t>Droit de travail :</a:t>
            </a:r>
          </a:p>
        </p:txBody>
      </p:sp>
      <p:sp>
        <p:nvSpPr>
          <p:cNvPr id="4" name="Rectangle : carré corné 3">
            <a:extLst>
              <a:ext uri="{FF2B5EF4-FFF2-40B4-BE49-F238E27FC236}">
                <a16:creationId xmlns:a16="http://schemas.microsoft.com/office/drawing/2014/main" xmlns="" id="{4E3FBBC2-7932-69DA-2FCC-8C5CB81C5CCC}"/>
              </a:ext>
            </a:extLst>
          </p:cNvPr>
          <p:cNvSpPr/>
          <p:nvPr/>
        </p:nvSpPr>
        <p:spPr>
          <a:xfrm>
            <a:off x="1970856" y="2153478"/>
            <a:ext cx="8247111" cy="3869162"/>
          </a:xfrm>
          <a:prstGeom prst="foldedCorner">
            <a:avLst>
              <a:gd name="adj" fmla="val 795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 sz="2800" dirty="0">
                <a:solidFill>
                  <a:schemeClr val="bg1"/>
                </a:solidFill>
              </a:rPr>
              <a:t>Tout le monde a le droit de travailler . Le droit au travail est l’un des droits économiques et sociaux les plus importants pour assurer un niveau de vie décent.</a:t>
            </a:r>
          </a:p>
        </p:txBody>
      </p:sp>
    </p:spTree>
    <p:extLst>
      <p:ext uri="{BB962C8B-B14F-4D97-AF65-F5344CB8AC3E}">
        <p14:creationId xmlns:p14="http://schemas.microsoft.com/office/powerpoint/2010/main" val="2637038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lèche : trois pointes 3">
            <a:extLst>
              <a:ext uri="{FF2B5EF4-FFF2-40B4-BE49-F238E27FC236}">
                <a16:creationId xmlns:a16="http://schemas.microsoft.com/office/drawing/2014/main" xmlns="" id="{EDB584C2-0A33-95FD-F731-686182519B1E}"/>
              </a:ext>
            </a:extLst>
          </p:cNvPr>
          <p:cNvSpPr/>
          <p:nvPr/>
        </p:nvSpPr>
        <p:spPr>
          <a:xfrm>
            <a:off x="4879848" y="2578608"/>
            <a:ext cx="2432304" cy="1700784"/>
          </a:xfrm>
          <a:prstGeom prst="leftRigh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
          </a:p>
        </p:txBody>
      </p:sp>
      <p:sp>
        <p:nvSpPr>
          <p:cNvPr id="5" name="Rectangle : coins arrondis 4">
            <a:extLst>
              <a:ext uri="{FF2B5EF4-FFF2-40B4-BE49-F238E27FC236}">
                <a16:creationId xmlns:a16="http://schemas.microsoft.com/office/drawing/2014/main" xmlns="" id="{C52A5308-EAB7-DE0D-AAE0-A73D34C24067}"/>
              </a:ext>
            </a:extLst>
          </p:cNvPr>
          <p:cNvSpPr/>
          <p:nvPr/>
        </p:nvSpPr>
        <p:spPr>
          <a:xfrm>
            <a:off x="17986" y="2383791"/>
            <a:ext cx="4215611" cy="43234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 sz="2800" b="1" dirty="0">
                <a:solidFill>
                  <a:schemeClr val="bg1"/>
                </a:solidFill>
              </a:rPr>
              <a:t>-</a:t>
            </a:r>
            <a:r>
              <a:rPr lang="" sz="2800" b="1" u="sng" dirty="0">
                <a:solidFill>
                  <a:schemeClr val="bg1"/>
                </a:solidFill>
              </a:rPr>
              <a:t>droit économique:</a:t>
            </a:r>
            <a:r>
              <a:rPr lang="" sz="2800" b="1" dirty="0">
                <a:solidFill>
                  <a:schemeClr val="bg1"/>
                </a:solidFill>
              </a:rPr>
              <a:t>
-il assure la sécurité financière et économique de l’individu 
-lui permet de subvenir à ses besoins vitaux</a:t>
            </a:r>
          </a:p>
        </p:txBody>
      </p:sp>
      <p:sp>
        <p:nvSpPr>
          <p:cNvPr id="6" name="Rectangle : coins arrondis 5">
            <a:extLst>
              <a:ext uri="{FF2B5EF4-FFF2-40B4-BE49-F238E27FC236}">
                <a16:creationId xmlns:a16="http://schemas.microsoft.com/office/drawing/2014/main" xmlns="" id="{E3BD1FEB-6187-7C74-572B-A27C09E0A615}"/>
              </a:ext>
            </a:extLst>
          </p:cNvPr>
          <p:cNvSpPr/>
          <p:nvPr/>
        </p:nvSpPr>
        <p:spPr>
          <a:xfrm>
            <a:off x="7958403" y="1933756"/>
            <a:ext cx="3969973" cy="4773441"/>
          </a:xfrm>
          <a:prstGeom prst="roundRect">
            <a:avLst>
              <a:gd name="adj" fmla="val 2141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 sz="2800" b="1" u="sng" dirty="0">
                <a:solidFill>
                  <a:schemeClr val="bg1"/>
                </a:solidFill>
              </a:rPr>
              <a:t>Droits sociaux</a:t>
            </a:r>
            <a:r>
              <a:rPr lang="" sz="2800" b="1" dirty="0">
                <a:solidFill>
                  <a:schemeClr val="bg1"/>
                </a:solidFill>
              </a:rPr>
              <a:t> :
-en  raison de son étroite association avec la société
- signifie le droit de participer à la production et au service des activités de la société humaine</a:t>
            </a:r>
          </a:p>
        </p:txBody>
      </p:sp>
      <p:sp>
        <p:nvSpPr>
          <p:cNvPr id="7" name="Rectangle : coins arrondis 6">
            <a:extLst>
              <a:ext uri="{FF2B5EF4-FFF2-40B4-BE49-F238E27FC236}">
                <a16:creationId xmlns:a16="http://schemas.microsoft.com/office/drawing/2014/main" xmlns="" id="{A12FA657-EA38-EE02-0F6C-6847672BBC7C}"/>
              </a:ext>
            </a:extLst>
          </p:cNvPr>
          <p:cNvSpPr/>
          <p:nvPr/>
        </p:nvSpPr>
        <p:spPr>
          <a:xfrm>
            <a:off x="4233598" y="685211"/>
            <a:ext cx="3969973" cy="124854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 sz="3200" b="1" u="sng" dirty="0">
                <a:solidFill>
                  <a:schemeClr val="bg1"/>
                </a:solidFill>
              </a:rPr>
              <a:t>Le droit au travail</a:t>
            </a:r>
          </a:p>
        </p:txBody>
      </p:sp>
    </p:spTree>
    <p:extLst>
      <p:ext uri="{BB962C8B-B14F-4D97-AF65-F5344CB8AC3E}">
        <p14:creationId xmlns:p14="http://schemas.microsoft.com/office/powerpoint/2010/main" val="309633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4F6807B-9F47-24B2-9296-349955851BAF}"/>
              </a:ext>
            </a:extLst>
          </p:cNvPr>
          <p:cNvSpPr>
            <a:spLocks noGrp="1"/>
          </p:cNvSpPr>
          <p:nvPr>
            <p:ph type="title"/>
          </p:nvPr>
        </p:nvSpPr>
        <p:spPr>
          <a:xfrm>
            <a:off x="916599" y="77147"/>
            <a:ext cx="9905998" cy="1905000"/>
          </a:xfrm>
        </p:spPr>
        <p:txBody>
          <a:bodyPr/>
          <a:lstStyle/>
          <a:p>
            <a:r>
              <a:rPr lang="" b="1" u="sng" dirty="0">
                <a:solidFill>
                  <a:schemeClr val="bg1"/>
                </a:solidFill>
              </a:rPr>
              <a:t>Les conditions de travail:</a:t>
            </a:r>
          </a:p>
        </p:txBody>
      </p:sp>
      <p:sp>
        <p:nvSpPr>
          <p:cNvPr id="4" name="Rectangle : carré corné 3">
            <a:extLst>
              <a:ext uri="{FF2B5EF4-FFF2-40B4-BE49-F238E27FC236}">
                <a16:creationId xmlns:a16="http://schemas.microsoft.com/office/drawing/2014/main" xmlns="" id="{DC9D735A-2EA7-70A2-7E11-455B1DE4D6F7}"/>
              </a:ext>
            </a:extLst>
          </p:cNvPr>
          <p:cNvSpPr/>
          <p:nvPr/>
        </p:nvSpPr>
        <p:spPr>
          <a:xfrm>
            <a:off x="1265261" y="1739348"/>
            <a:ext cx="9905997" cy="4094211"/>
          </a:xfrm>
          <a:prstGeom prst="foldedCorner">
            <a:avLst>
              <a:gd name="adj" fmla="val 1901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sz="2800" dirty="0"/>
              <a:t>-Atteindre l’âge spécifié pour travailler.
-La capacité à se responsabiliser.
Communiquer et négocier.
-Capacité à résoudre des problèmes.
-Avoir un réseau de relations sociales.
-Développer différentes compétences.
-la Vérité et l’honnêteté</a:t>
            </a:r>
          </a:p>
        </p:txBody>
      </p:sp>
    </p:spTree>
    <p:extLst>
      <p:ext uri="{BB962C8B-B14F-4D97-AF65-F5344CB8AC3E}">
        <p14:creationId xmlns:p14="http://schemas.microsoft.com/office/powerpoint/2010/main" val="172718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00DF62-36E3-D54F-14E8-869ADD893970}"/>
              </a:ext>
            </a:extLst>
          </p:cNvPr>
          <p:cNvSpPr>
            <a:spLocks noGrp="1"/>
          </p:cNvSpPr>
          <p:nvPr>
            <p:ph type="title"/>
          </p:nvPr>
        </p:nvSpPr>
        <p:spPr/>
        <p:txBody>
          <a:bodyPr>
            <a:normAutofit/>
          </a:bodyPr>
          <a:lstStyle/>
          <a:p>
            <a:r>
              <a:rPr lang="" b="1" u="sng" dirty="0">
                <a:solidFill>
                  <a:schemeClr val="bg1"/>
                </a:solidFill>
              </a:rPr>
              <a:t>Droits du travailleurs :</a:t>
            </a:r>
          </a:p>
        </p:txBody>
      </p:sp>
      <p:sp>
        <p:nvSpPr>
          <p:cNvPr id="3" name="Espace réservé du contenu 2">
            <a:extLst>
              <a:ext uri="{FF2B5EF4-FFF2-40B4-BE49-F238E27FC236}">
                <a16:creationId xmlns:a16="http://schemas.microsoft.com/office/drawing/2014/main" xmlns="" id="{0BDE6B1E-6923-341E-A3FB-8C8649C10DA5}"/>
              </a:ext>
            </a:extLst>
          </p:cNvPr>
          <p:cNvSpPr>
            <a:spLocks noGrp="1"/>
          </p:cNvSpPr>
          <p:nvPr>
            <p:ph idx="1"/>
          </p:nvPr>
        </p:nvSpPr>
        <p:spPr>
          <a:xfrm>
            <a:off x="1366228" y="2050301"/>
            <a:ext cx="9905998" cy="4586200"/>
          </a:xfrm>
        </p:spPr>
        <p:txBody>
          <a:bodyPr>
            <a:normAutofit fontScale="85000" lnSpcReduction="10000"/>
          </a:bodyPr>
          <a:lstStyle/>
          <a:p>
            <a:r>
              <a:rPr lang="" sz="2800" b="1" dirty="0">
                <a:solidFill>
                  <a:schemeClr val="bg1"/>
                </a:solidFill>
              </a:rPr>
              <a:t>-Déterminer le nombre d’heures de travail.
-Développer les conditions de travail.
-Augmenter le salaire minimum.
-Le salarié a le droit d’exercer ses fonctions dans des conditions de travail lui garantissant dignité, santé, sécurité, physique et morale.
-L’employé a le droit de se former et d’améliorer le niveau, la promotion et le rang.
-Le droit aux soins de santé et à l’assurance maladie.
-Le droit à la retraite.
-Droit aux vacances</a:t>
            </a:r>
          </a:p>
        </p:txBody>
      </p:sp>
      <p:pic>
        <p:nvPicPr>
          <p:cNvPr id="4" name="Image 4">
            <a:extLst>
              <a:ext uri="{FF2B5EF4-FFF2-40B4-BE49-F238E27FC236}">
                <a16:creationId xmlns:a16="http://schemas.microsoft.com/office/drawing/2014/main" xmlns="" id="{321AFCEE-B3E7-1C93-C71C-D704A469E6D5}"/>
              </a:ext>
            </a:extLst>
          </p:cNvPr>
          <p:cNvPicPr>
            <a:picLocks noChangeAspect="1"/>
          </p:cNvPicPr>
          <p:nvPr/>
        </p:nvPicPr>
        <p:blipFill>
          <a:blip r:embed="rId2"/>
          <a:stretch>
            <a:fillRect/>
          </a:stretch>
        </p:blipFill>
        <p:spPr>
          <a:xfrm>
            <a:off x="7650936" y="407503"/>
            <a:ext cx="4840628" cy="2107097"/>
          </a:xfrm>
          <a:prstGeom prst="rect">
            <a:avLst/>
          </a:prstGeom>
        </p:spPr>
      </p:pic>
    </p:spTree>
    <p:extLst>
      <p:ext uri="{BB962C8B-B14F-4D97-AF65-F5344CB8AC3E}">
        <p14:creationId xmlns:p14="http://schemas.microsoft.com/office/powerpoint/2010/main" val="3048931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4D59F00-D8EE-FDDD-3942-ACE58EEF48EA}"/>
              </a:ext>
            </a:extLst>
          </p:cNvPr>
          <p:cNvSpPr>
            <a:spLocks noGrp="1"/>
          </p:cNvSpPr>
          <p:nvPr>
            <p:ph type="title"/>
          </p:nvPr>
        </p:nvSpPr>
        <p:spPr/>
        <p:txBody>
          <a:bodyPr/>
          <a:lstStyle/>
          <a:p>
            <a:r>
              <a:rPr lang="" b="1" u="sng" dirty="0">
                <a:solidFill>
                  <a:schemeClr val="bg1"/>
                </a:solidFill>
              </a:rPr>
              <a:t>Domaines :</a:t>
            </a:r>
          </a:p>
        </p:txBody>
      </p:sp>
      <p:sp>
        <p:nvSpPr>
          <p:cNvPr id="3" name="Espace réservé du contenu 2">
            <a:extLst>
              <a:ext uri="{FF2B5EF4-FFF2-40B4-BE49-F238E27FC236}">
                <a16:creationId xmlns:a16="http://schemas.microsoft.com/office/drawing/2014/main" xmlns="" id="{2D3372DE-BD9B-1DDE-C476-C8A4F75BDFA2}"/>
              </a:ext>
            </a:extLst>
          </p:cNvPr>
          <p:cNvSpPr>
            <a:spLocks noGrp="1"/>
          </p:cNvSpPr>
          <p:nvPr>
            <p:ph idx="1"/>
          </p:nvPr>
        </p:nvSpPr>
        <p:spPr>
          <a:xfrm>
            <a:off x="929560" y="715045"/>
            <a:ext cx="10916358" cy="5672694"/>
          </a:xfrm>
        </p:spPr>
        <p:txBody>
          <a:bodyPr>
            <a:normAutofit/>
          </a:bodyPr>
          <a:lstStyle/>
          <a:p>
            <a:r>
              <a:rPr lang="" sz="1800" dirty="0">
                <a:solidFill>
                  <a:schemeClr val="bg1"/>
                </a:solidFill>
              </a:rPr>
              <a:t>Assistance sociale, juridique et médicale.
-Services culturels et scientifiques.
-Développement de la famille et de l’enfance.
-Développement économique et éducatif.
-Sensibiliser et diffuser la culture des droits de l’homme, de la tolérance et de la citoyenneté.</a:t>
            </a:r>
          </a:p>
        </p:txBody>
      </p:sp>
      <p:pic>
        <p:nvPicPr>
          <p:cNvPr id="4" name="Image 4">
            <a:extLst>
              <a:ext uri="{FF2B5EF4-FFF2-40B4-BE49-F238E27FC236}">
                <a16:creationId xmlns:a16="http://schemas.microsoft.com/office/drawing/2014/main" xmlns="" id="{B69DF087-3063-21FF-5D87-B8052E30637A}"/>
              </a:ext>
            </a:extLst>
          </p:cNvPr>
          <p:cNvPicPr>
            <a:picLocks noChangeAspect="1"/>
          </p:cNvPicPr>
          <p:nvPr/>
        </p:nvPicPr>
        <p:blipFill>
          <a:blip r:embed="rId2"/>
          <a:stretch>
            <a:fillRect/>
          </a:stretch>
        </p:blipFill>
        <p:spPr>
          <a:xfrm>
            <a:off x="7424671" y="929072"/>
            <a:ext cx="3834594" cy="2017170"/>
          </a:xfrm>
          <a:prstGeom prst="rect">
            <a:avLst/>
          </a:prstGeom>
        </p:spPr>
      </p:pic>
    </p:spTree>
    <p:extLst>
      <p:ext uri="{BB962C8B-B14F-4D97-AF65-F5344CB8AC3E}">
        <p14:creationId xmlns:p14="http://schemas.microsoft.com/office/powerpoint/2010/main" val="154899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Bulle narrative : rectangle à coins arrondis 3">
            <a:extLst>
              <a:ext uri="{FF2B5EF4-FFF2-40B4-BE49-F238E27FC236}">
                <a16:creationId xmlns:a16="http://schemas.microsoft.com/office/drawing/2014/main" xmlns="" id="{5E50BFB5-B1CC-195F-2B29-DDCE5974A7B5}"/>
              </a:ext>
            </a:extLst>
          </p:cNvPr>
          <p:cNvSpPr/>
          <p:nvPr/>
        </p:nvSpPr>
        <p:spPr>
          <a:xfrm>
            <a:off x="1561863" y="1029410"/>
            <a:ext cx="9504696" cy="5052602"/>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sz="2800" b="1" u="sng" dirty="0">
                <a:solidFill>
                  <a:schemeClr val="bg1"/>
                </a:solidFill>
              </a:rPr>
              <a:t>Conclusion</a:t>
            </a:r>
            <a:r>
              <a:rPr lang="" dirty="0">
                <a:solidFill>
                  <a:schemeClr val="bg1"/>
                </a:solidFill>
              </a:rPr>
              <a:t> </a:t>
            </a:r>
            <a:r>
              <a:rPr lang="" sz="2800" dirty="0">
                <a:solidFill>
                  <a:schemeClr val="bg1"/>
                </a:solidFill>
              </a:rPr>
              <a:t>Malgré toutes ces lois, certaines institutions et entreprises ne respectent pas ces lois et appliquent un système injuste à l’encontre des travailleurs</a:t>
            </a:r>
          </a:p>
        </p:txBody>
      </p:sp>
    </p:spTree>
    <p:extLst>
      <p:ext uri="{BB962C8B-B14F-4D97-AF65-F5344CB8AC3E}">
        <p14:creationId xmlns:p14="http://schemas.microsoft.com/office/powerpoint/2010/main" val="426486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6C19F25-FC73-117A-BD27-A69BAE29F70C}"/>
              </a:ext>
            </a:extLst>
          </p:cNvPr>
          <p:cNvSpPr>
            <a:spLocks noGrp="1"/>
          </p:cNvSpPr>
          <p:nvPr>
            <p:ph type="title"/>
          </p:nvPr>
        </p:nvSpPr>
        <p:spPr>
          <a:xfrm>
            <a:off x="1931032" y="1066798"/>
            <a:ext cx="9905999" cy="1905000"/>
          </a:xfrm>
        </p:spPr>
        <p:txBody>
          <a:bodyPr/>
          <a:lstStyle/>
          <a:p>
            <a:r>
              <a:rPr lang="" b="1" dirty="0">
                <a:solidFill>
                  <a:schemeClr val="bg1"/>
                </a:solidFill>
              </a:rPr>
              <a:t>C’est quoi le droit de travailler ?</a:t>
            </a:r>
          </a:p>
        </p:txBody>
      </p:sp>
      <p:sp>
        <p:nvSpPr>
          <p:cNvPr id="3" name="Espace réservé du contenu 2">
            <a:extLst>
              <a:ext uri="{FF2B5EF4-FFF2-40B4-BE49-F238E27FC236}">
                <a16:creationId xmlns:a16="http://schemas.microsoft.com/office/drawing/2014/main" xmlns="" id="{409D6E6C-0D13-A128-8EB8-5EF7EF21566F}"/>
              </a:ext>
            </a:extLst>
          </p:cNvPr>
          <p:cNvSpPr>
            <a:spLocks noGrp="1"/>
          </p:cNvSpPr>
          <p:nvPr>
            <p:ph idx="1"/>
          </p:nvPr>
        </p:nvSpPr>
        <p:spPr>
          <a:xfrm>
            <a:off x="156152" y="2751932"/>
            <a:ext cx="6921098" cy="4106068"/>
          </a:xfrm>
        </p:spPr>
        <p:txBody>
          <a:bodyPr anchor="t">
            <a:normAutofit/>
          </a:bodyPr>
          <a:lstStyle/>
          <a:p>
            <a:pPr algn="dist"/>
            <a:r>
              <a:rPr lang="" sz="2800" dirty="0">
                <a:solidFill>
                  <a:schemeClr val="bg1"/>
                </a:solidFill>
              </a:rPr>
              <a:t>Le droit au travail est un droit fondamental reconnu dans les instruments juridiques internationaux, car toute personne a le droit d’avoir la possibilité de travailler d’une manière qui lui permette de vivre dans la dignité.</a:t>
            </a:r>
          </a:p>
        </p:txBody>
      </p:sp>
      <p:pic>
        <p:nvPicPr>
          <p:cNvPr id="4" name="Image 4">
            <a:extLst>
              <a:ext uri="{FF2B5EF4-FFF2-40B4-BE49-F238E27FC236}">
                <a16:creationId xmlns:a16="http://schemas.microsoft.com/office/drawing/2014/main" xmlns="" id="{500EFE8A-0E5D-742F-E3F4-7DEC2EEFA0E2}"/>
              </a:ext>
            </a:extLst>
          </p:cNvPr>
          <p:cNvPicPr>
            <a:picLocks noChangeAspect="1"/>
          </p:cNvPicPr>
          <p:nvPr/>
        </p:nvPicPr>
        <p:blipFill>
          <a:blip r:embed="rId2"/>
          <a:stretch>
            <a:fillRect/>
          </a:stretch>
        </p:blipFill>
        <p:spPr>
          <a:xfrm>
            <a:off x="7680743" y="2751932"/>
            <a:ext cx="4156288" cy="2765821"/>
          </a:xfrm>
          <a:prstGeom prst="rect">
            <a:avLst/>
          </a:prstGeom>
        </p:spPr>
      </p:pic>
    </p:spTree>
    <p:extLst>
      <p:ext uri="{BB962C8B-B14F-4D97-AF65-F5344CB8AC3E}">
        <p14:creationId xmlns:p14="http://schemas.microsoft.com/office/powerpoint/2010/main" val="181124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rganigramme : Alternative 3" descr="Le ">
            <a:extLst>
              <a:ext uri="{FF2B5EF4-FFF2-40B4-BE49-F238E27FC236}">
                <a16:creationId xmlns:a16="http://schemas.microsoft.com/office/drawing/2014/main" xmlns="" id="{8F3205C9-ADA3-782A-8FFD-A605124D10F1}"/>
              </a:ext>
              <a:ext uri="{C183D7F6-B498-43B3-948B-1728B52AA6E4}">
                <adec:decorative xmlns:adec="http://schemas.microsoft.com/office/drawing/2017/decorative" xmlns="" val="0"/>
              </a:ext>
            </a:extLst>
          </p:cNvPr>
          <p:cNvSpPr/>
          <p:nvPr/>
        </p:nvSpPr>
        <p:spPr>
          <a:xfrm>
            <a:off x="4573479" y="486601"/>
            <a:ext cx="3441424" cy="1359238"/>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 sz="2400" b="1" dirty="0"/>
              <a:t>Le droit Du travail</a:t>
            </a:r>
            <a:r>
              <a:rPr lang="" b="1" dirty="0"/>
              <a:t> </a:t>
            </a:r>
          </a:p>
        </p:txBody>
      </p:sp>
      <p:sp>
        <p:nvSpPr>
          <p:cNvPr id="5" name="Organigramme : Alternative 4">
            <a:extLst>
              <a:ext uri="{FF2B5EF4-FFF2-40B4-BE49-F238E27FC236}">
                <a16:creationId xmlns:a16="http://schemas.microsoft.com/office/drawing/2014/main" xmlns="" id="{6D0B8025-E985-2328-F0D6-59A9D336B245}"/>
              </a:ext>
            </a:extLst>
          </p:cNvPr>
          <p:cNvSpPr/>
          <p:nvPr/>
        </p:nvSpPr>
        <p:spPr>
          <a:xfrm>
            <a:off x="248188" y="2420918"/>
            <a:ext cx="5023176" cy="384353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400" b="1" u="sng" dirty="0">
                <a:solidFill>
                  <a:schemeClr val="bg1"/>
                </a:solidFill>
              </a:rPr>
              <a:t>Subjective</a:t>
            </a:r>
            <a:r>
              <a:rPr lang="" sz="2400" b="1" dirty="0">
                <a:solidFill>
                  <a:schemeClr val="bg1"/>
                </a:solidFill>
              </a:rPr>
              <a:t> :</a:t>
            </a:r>
          </a:p>
          <a:p>
            <a:pPr algn="ctr"/>
            <a:r>
              <a:rPr lang="" sz="2400" b="1" dirty="0">
                <a:solidFill>
                  <a:schemeClr val="bg1"/>
                </a:solidFill>
              </a:rPr>
              <a:t>Un droit est un pouvoir accordé par la loi à une personne dans un certain cadre qui lui permet d’obtenir des droits et de protéger les civils ; et il est divisé en deux parties</a:t>
            </a:r>
          </a:p>
        </p:txBody>
      </p:sp>
      <p:sp>
        <p:nvSpPr>
          <p:cNvPr id="6" name="Organigramme : Alternative 5">
            <a:extLst>
              <a:ext uri="{FF2B5EF4-FFF2-40B4-BE49-F238E27FC236}">
                <a16:creationId xmlns:a16="http://schemas.microsoft.com/office/drawing/2014/main" xmlns="" id="{03C17529-C2DD-A608-ED8E-43362BEA51A6}"/>
              </a:ext>
            </a:extLst>
          </p:cNvPr>
          <p:cNvSpPr/>
          <p:nvPr/>
        </p:nvSpPr>
        <p:spPr>
          <a:xfrm flipH="1">
            <a:off x="7067825" y="2420917"/>
            <a:ext cx="4606033" cy="395048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400" b="1" u="sng" dirty="0">
                <a:solidFill>
                  <a:schemeClr val="bg1"/>
                </a:solidFill>
              </a:rPr>
              <a:t>Loi objectif:</a:t>
            </a:r>
            <a:r>
              <a:rPr lang="" sz="2400" b="1" dirty="0">
                <a:solidFill>
                  <a:schemeClr val="bg1"/>
                </a:solidFill>
              </a:rPr>
              <a:t>
La loi est un ensemble de règles qui réglementent et régissent le comportement des personnes dans une société et est divisé en deux parties.</a:t>
            </a:r>
          </a:p>
        </p:txBody>
      </p:sp>
      <p:sp>
        <p:nvSpPr>
          <p:cNvPr id="14" name="Flèche : trois pointes 13">
            <a:extLst>
              <a:ext uri="{FF2B5EF4-FFF2-40B4-BE49-F238E27FC236}">
                <a16:creationId xmlns:a16="http://schemas.microsoft.com/office/drawing/2014/main" xmlns="" id="{3336BB2E-EA2F-8551-B429-9AAD16B1CF35}"/>
              </a:ext>
            </a:extLst>
          </p:cNvPr>
          <p:cNvSpPr/>
          <p:nvPr/>
        </p:nvSpPr>
        <p:spPr>
          <a:xfrm>
            <a:off x="5648973" y="1845839"/>
            <a:ext cx="1276136" cy="1457783"/>
          </a:xfrm>
          <a:prstGeom prst="leftRightUpArrow">
            <a:avLst>
              <a:gd name="adj1" fmla="val 0"/>
              <a:gd name="adj2" fmla="val 25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
          </a:p>
        </p:txBody>
      </p:sp>
    </p:spTree>
    <p:extLst>
      <p:ext uri="{BB962C8B-B14F-4D97-AF65-F5344CB8AC3E}">
        <p14:creationId xmlns:p14="http://schemas.microsoft.com/office/powerpoint/2010/main" val="167190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xmlns="" id="{568D5E56-F27F-5727-C2ED-E35ABE01053C}"/>
              </a:ext>
            </a:extLst>
          </p:cNvPr>
          <p:cNvSpPr/>
          <p:nvPr/>
        </p:nvSpPr>
        <p:spPr>
          <a:xfrm>
            <a:off x="4485751" y="588302"/>
            <a:ext cx="4002631" cy="134959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800" b="1" dirty="0">
                <a:solidFill>
                  <a:schemeClr val="bg1"/>
                </a:solidFill>
              </a:rPr>
              <a:t>Droit subjective</a:t>
            </a:r>
          </a:p>
        </p:txBody>
      </p:sp>
      <p:sp>
        <p:nvSpPr>
          <p:cNvPr id="5" name="Rectangle : coins arrondis 4">
            <a:extLst>
              <a:ext uri="{FF2B5EF4-FFF2-40B4-BE49-F238E27FC236}">
                <a16:creationId xmlns:a16="http://schemas.microsoft.com/office/drawing/2014/main" xmlns="" id="{181CC6F8-472C-292E-7968-101B37DDA3CA}"/>
              </a:ext>
            </a:extLst>
          </p:cNvPr>
          <p:cNvSpPr/>
          <p:nvPr/>
        </p:nvSpPr>
        <p:spPr>
          <a:xfrm>
            <a:off x="288708" y="2220421"/>
            <a:ext cx="4160236" cy="4083444"/>
          </a:xfrm>
          <a:prstGeom prst="roundRect">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 sz="2400" b="1" dirty="0"/>
              <a:t>1_</a:t>
            </a:r>
            <a:r>
              <a:rPr lang="" sz="2800" b="1" u="sng" dirty="0"/>
              <a:t>droits internationaux:</a:t>
            </a:r>
            <a:r>
              <a:rPr lang="" sz="2400" b="1" dirty="0"/>
              <a:t>
C’est une loi établie par le droit international public et son peuple 
exemple :Le droit de l’État à la souveraineté de son territoire et à la non-ingérence dans ses affaires intérieures</a:t>
            </a:r>
          </a:p>
        </p:txBody>
      </p:sp>
      <p:sp>
        <p:nvSpPr>
          <p:cNvPr id="6" name="Rectangle : coins arrondis 5">
            <a:extLst>
              <a:ext uri="{FF2B5EF4-FFF2-40B4-BE49-F238E27FC236}">
                <a16:creationId xmlns:a16="http://schemas.microsoft.com/office/drawing/2014/main" xmlns="" id="{7E75717F-7966-4F87-D3DF-4B34DC4AD133}"/>
              </a:ext>
            </a:extLst>
          </p:cNvPr>
          <p:cNvSpPr/>
          <p:nvPr/>
        </p:nvSpPr>
        <p:spPr>
          <a:xfrm>
            <a:off x="8010466" y="2220421"/>
            <a:ext cx="3798168" cy="40834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 sz="2800" b="1" u="sng" dirty="0"/>
              <a:t>2_droits internes:</a:t>
            </a:r>
            <a:r>
              <a:rPr lang="" sz="2400" b="1" dirty="0"/>
              <a:t>
Par vous-même les deux parties:
•droits politiques: droits constitutionnels (Le droit de voter et de se présenter)
•droits civiques: Elle gouverne les civils</a:t>
            </a:r>
          </a:p>
        </p:txBody>
      </p:sp>
      <p:pic>
        <p:nvPicPr>
          <p:cNvPr id="7" name="Image 7">
            <a:extLst>
              <a:ext uri="{FF2B5EF4-FFF2-40B4-BE49-F238E27FC236}">
                <a16:creationId xmlns:a16="http://schemas.microsoft.com/office/drawing/2014/main" xmlns="" id="{AF48A7BC-BD69-36E0-B1DB-9F3FC6DAFBA3}"/>
              </a:ext>
            </a:extLst>
          </p:cNvPr>
          <p:cNvPicPr>
            <a:picLocks noChangeAspect="1"/>
          </p:cNvPicPr>
          <p:nvPr/>
        </p:nvPicPr>
        <p:blipFill>
          <a:blip r:embed="rId2"/>
          <a:stretch>
            <a:fillRect/>
          </a:stretch>
        </p:blipFill>
        <p:spPr>
          <a:xfrm>
            <a:off x="4954785" y="3275932"/>
            <a:ext cx="2549840" cy="1972421"/>
          </a:xfrm>
          <a:prstGeom prst="rect">
            <a:avLst/>
          </a:prstGeom>
        </p:spPr>
      </p:pic>
    </p:spTree>
    <p:extLst>
      <p:ext uri="{BB962C8B-B14F-4D97-AF65-F5344CB8AC3E}">
        <p14:creationId xmlns:p14="http://schemas.microsoft.com/office/powerpoint/2010/main" val="389886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xmlns="" id="{9CA36F27-80C6-5071-B2A0-9B4862BFB154}"/>
              </a:ext>
            </a:extLst>
          </p:cNvPr>
          <p:cNvSpPr/>
          <p:nvPr/>
        </p:nvSpPr>
        <p:spPr>
          <a:xfrm>
            <a:off x="4291810" y="895942"/>
            <a:ext cx="3245363" cy="10682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sz="2800" b="1" dirty="0"/>
              <a:t>Loi objectif</a:t>
            </a:r>
          </a:p>
        </p:txBody>
      </p:sp>
      <p:sp>
        <p:nvSpPr>
          <p:cNvPr id="5" name="Rectangle : coins arrondis 4">
            <a:extLst>
              <a:ext uri="{FF2B5EF4-FFF2-40B4-BE49-F238E27FC236}">
                <a16:creationId xmlns:a16="http://schemas.microsoft.com/office/drawing/2014/main" xmlns="" id="{9AC84F6F-FDC2-0C76-3B73-BC3057D6E008}"/>
              </a:ext>
            </a:extLst>
          </p:cNvPr>
          <p:cNvSpPr/>
          <p:nvPr/>
        </p:nvSpPr>
        <p:spPr>
          <a:xfrm>
            <a:off x="7986801" y="2124133"/>
            <a:ext cx="4011149" cy="37683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sz="2400" b="1" u="sng" dirty="0"/>
              <a:t>2_loi public :</a:t>
            </a:r>
            <a:r>
              <a:rPr lang="" sz="2400" b="1" dirty="0"/>
              <a:t>
C’est un ensemble de règles et de lois qui régissent les relations entre l’État et ses institutions
Exemple : Droit financier, droit constitutionnel, droit administratif</a:t>
            </a:r>
          </a:p>
        </p:txBody>
      </p:sp>
      <p:sp>
        <p:nvSpPr>
          <p:cNvPr id="6" name="Rectangle : coins arrondis 5">
            <a:extLst>
              <a:ext uri="{FF2B5EF4-FFF2-40B4-BE49-F238E27FC236}">
                <a16:creationId xmlns:a16="http://schemas.microsoft.com/office/drawing/2014/main" xmlns="" id="{9D84C35D-DAF2-1CFF-5238-2190BA709109}"/>
              </a:ext>
            </a:extLst>
          </p:cNvPr>
          <p:cNvSpPr/>
          <p:nvPr/>
        </p:nvSpPr>
        <p:spPr>
          <a:xfrm>
            <a:off x="709938" y="2301144"/>
            <a:ext cx="4484442" cy="19419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sz="2400" b="1" u="sng" dirty="0"/>
              <a:t>1_Loi privé</a:t>
            </a:r>
            <a:r>
              <a:rPr lang="" sz="2400" b="1" dirty="0"/>
              <a:t> :
Il détermine les droits et devoirs légaux de chacun et comporte deux volets:</a:t>
            </a:r>
          </a:p>
        </p:txBody>
      </p:sp>
      <p:sp>
        <p:nvSpPr>
          <p:cNvPr id="7" name="Organigramme : Procédé 6">
            <a:extLst>
              <a:ext uri="{FF2B5EF4-FFF2-40B4-BE49-F238E27FC236}">
                <a16:creationId xmlns:a16="http://schemas.microsoft.com/office/drawing/2014/main" xmlns="" id="{C67C22EE-AAD1-F1FF-D00C-B9C238B6B26E}"/>
              </a:ext>
            </a:extLst>
          </p:cNvPr>
          <p:cNvSpPr/>
          <p:nvPr/>
        </p:nvSpPr>
        <p:spPr>
          <a:xfrm>
            <a:off x="452231" y="4662873"/>
            <a:ext cx="2919974" cy="170290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400" b="1" dirty="0"/>
              <a:t>_</a:t>
            </a:r>
            <a:r>
              <a:rPr lang="" sz="2400" b="1" u="sng" dirty="0">
                <a:solidFill>
                  <a:schemeClr val="bg1"/>
                </a:solidFill>
              </a:rPr>
              <a:t>Droit civil:</a:t>
            </a:r>
            <a:r>
              <a:rPr lang="" sz="2400" b="1" dirty="0"/>
              <a:t> : </a:t>
            </a:r>
            <a:r>
              <a:rPr lang="" sz="2400" b="1" dirty="0">
                <a:solidFill>
                  <a:schemeClr val="bg1"/>
                </a:solidFill>
              </a:rPr>
              <a:t>Droits de propriété et droit d’obtenir la citoyenneté</a:t>
            </a:r>
          </a:p>
        </p:txBody>
      </p:sp>
      <p:sp>
        <p:nvSpPr>
          <p:cNvPr id="8" name="Organigramme : Procédé 7">
            <a:extLst>
              <a:ext uri="{FF2B5EF4-FFF2-40B4-BE49-F238E27FC236}">
                <a16:creationId xmlns:a16="http://schemas.microsoft.com/office/drawing/2014/main" xmlns="" id="{ADB0AE82-4EBA-60CD-8A24-6676E01B9B73}"/>
              </a:ext>
            </a:extLst>
          </p:cNvPr>
          <p:cNvSpPr/>
          <p:nvPr/>
        </p:nvSpPr>
        <p:spPr>
          <a:xfrm>
            <a:off x="3936839" y="4662873"/>
            <a:ext cx="3600334" cy="170290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400" b="1" u="sng" dirty="0">
                <a:solidFill>
                  <a:schemeClr val="bg1"/>
                </a:solidFill>
              </a:rPr>
              <a:t>Droit commercial</a:t>
            </a:r>
            <a:r>
              <a:rPr lang="" sz="2400" b="1" dirty="0">
                <a:solidFill>
                  <a:schemeClr val="bg1"/>
                </a:solidFill>
              </a:rPr>
              <a:t>: Droit bancaire et droit de l’achat et de la vente d’actions </a:t>
            </a:r>
          </a:p>
        </p:txBody>
      </p:sp>
      <p:pic>
        <p:nvPicPr>
          <p:cNvPr id="9" name="Image 9">
            <a:extLst>
              <a:ext uri="{FF2B5EF4-FFF2-40B4-BE49-F238E27FC236}">
                <a16:creationId xmlns:a16="http://schemas.microsoft.com/office/drawing/2014/main" xmlns="" id="{35657B7E-3453-1397-2D45-0ED08FB59B1E}"/>
              </a:ext>
            </a:extLst>
          </p:cNvPr>
          <p:cNvPicPr>
            <a:picLocks noChangeAspect="1"/>
          </p:cNvPicPr>
          <p:nvPr/>
        </p:nvPicPr>
        <p:blipFill>
          <a:blip r:embed="rId2"/>
          <a:stretch>
            <a:fillRect/>
          </a:stretch>
        </p:blipFill>
        <p:spPr>
          <a:xfrm>
            <a:off x="5660912" y="2399966"/>
            <a:ext cx="2195732" cy="1702903"/>
          </a:xfrm>
          <a:prstGeom prst="rect">
            <a:avLst/>
          </a:prstGeom>
        </p:spPr>
      </p:pic>
    </p:spTree>
    <p:extLst>
      <p:ext uri="{BB962C8B-B14F-4D97-AF65-F5344CB8AC3E}">
        <p14:creationId xmlns:p14="http://schemas.microsoft.com/office/powerpoint/2010/main" val="359915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EDE5C81-48EB-E0DE-C631-D2A74B6AC5B7}"/>
              </a:ext>
            </a:extLst>
          </p:cNvPr>
          <p:cNvSpPr>
            <a:spLocks noGrp="1"/>
          </p:cNvSpPr>
          <p:nvPr>
            <p:ph type="title"/>
          </p:nvPr>
        </p:nvSpPr>
        <p:spPr>
          <a:xfrm>
            <a:off x="2823186" y="383367"/>
            <a:ext cx="9905999" cy="1905000"/>
          </a:xfrm>
        </p:spPr>
        <p:txBody>
          <a:bodyPr>
            <a:normAutofit/>
          </a:bodyPr>
          <a:lstStyle/>
          <a:p>
            <a:r>
              <a:rPr lang="" b="1" u="sng" dirty="0">
                <a:solidFill>
                  <a:schemeClr val="bg1"/>
                </a:solidFill>
              </a:rPr>
              <a:t>1) Loi de travail</a:t>
            </a:r>
            <a:r>
              <a:rPr lang="" b="1" dirty="0">
                <a:solidFill>
                  <a:schemeClr val="bg1"/>
                </a:solidFill>
              </a:rPr>
              <a:t> </a:t>
            </a:r>
          </a:p>
        </p:txBody>
      </p:sp>
      <p:sp>
        <p:nvSpPr>
          <p:cNvPr id="3" name="Espace réservé du contenu 2">
            <a:extLst>
              <a:ext uri="{FF2B5EF4-FFF2-40B4-BE49-F238E27FC236}">
                <a16:creationId xmlns:a16="http://schemas.microsoft.com/office/drawing/2014/main" xmlns="" id="{00A5F11D-A602-82CF-7F08-18639B19C6EF}"/>
              </a:ext>
            </a:extLst>
          </p:cNvPr>
          <p:cNvSpPr>
            <a:spLocks noGrp="1"/>
          </p:cNvSpPr>
          <p:nvPr>
            <p:ph idx="1"/>
          </p:nvPr>
        </p:nvSpPr>
        <p:spPr>
          <a:xfrm>
            <a:off x="106491" y="2278902"/>
            <a:ext cx="7963137" cy="3124201"/>
          </a:xfrm>
        </p:spPr>
        <p:txBody>
          <a:bodyPr/>
          <a:lstStyle/>
          <a:p>
            <a:r>
              <a:rPr lang="" sz="3200" u="sng" dirty="0">
                <a:solidFill>
                  <a:schemeClr val="bg1"/>
                </a:solidFill>
              </a:rPr>
              <a:t>Définition</a:t>
            </a:r>
            <a:r>
              <a:rPr lang="" dirty="0"/>
              <a:t> :</a:t>
            </a:r>
            <a:r>
              <a:rPr lang="" dirty="0">
                <a:solidFill>
                  <a:schemeClr val="bg1"/>
                </a:solidFill>
              </a:rPr>
              <a:t>:</a:t>
            </a:r>
            <a:endParaRPr lang="" sz="2800" dirty="0">
              <a:solidFill>
                <a:schemeClr val="bg1"/>
              </a:solidFill>
            </a:endParaRPr>
          </a:p>
          <a:p>
            <a:r>
              <a:rPr lang="" sz="3200" dirty="0">
                <a:solidFill>
                  <a:schemeClr val="bg1"/>
                </a:solidFill>
              </a:rPr>
              <a:t>Le droit du travail est l’ensemble des règles juridiques applicables aux relations entre employeurs privés et salariés, à l’occasion du travail.</a:t>
            </a:r>
          </a:p>
          <a:p>
            <a:endParaRPr lang="" dirty="0"/>
          </a:p>
        </p:txBody>
      </p:sp>
      <p:pic>
        <p:nvPicPr>
          <p:cNvPr id="4" name="Image 4">
            <a:extLst>
              <a:ext uri="{FF2B5EF4-FFF2-40B4-BE49-F238E27FC236}">
                <a16:creationId xmlns:a16="http://schemas.microsoft.com/office/drawing/2014/main" xmlns="" id="{958AD3BD-218D-A987-3A86-C3E89072AEE4}"/>
              </a:ext>
            </a:extLst>
          </p:cNvPr>
          <p:cNvPicPr>
            <a:picLocks noChangeAspect="1"/>
          </p:cNvPicPr>
          <p:nvPr/>
        </p:nvPicPr>
        <p:blipFill>
          <a:blip r:embed="rId2"/>
          <a:stretch>
            <a:fillRect/>
          </a:stretch>
        </p:blipFill>
        <p:spPr>
          <a:xfrm>
            <a:off x="8679339" y="2535511"/>
            <a:ext cx="2867592" cy="2867592"/>
          </a:xfrm>
          <a:prstGeom prst="rect">
            <a:avLst/>
          </a:prstGeom>
        </p:spPr>
      </p:pic>
    </p:spTree>
    <p:extLst>
      <p:ext uri="{BB962C8B-B14F-4D97-AF65-F5344CB8AC3E}">
        <p14:creationId xmlns:p14="http://schemas.microsoft.com/office/powerpoint/2010/main" val="130955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FDD6E5A-4D48-E4E0-5D36-D5564E8E21DC}"/>
              </a:ext>
            </a:extLst>
          </p:cNvPr>
          <p:cNvSpPr>
            <a:spLocks noGrp="1"/>
          </p:cNvSpPr>
          <p:nvPr>
            <p:ph type="title"/>
          </p:nvPr>
        </p:nvSpPr>
        <p:spPr/>
        <p:txBody>
          <a:bodyPr/>
          <a:lstStyle/>
          <a:p>
            <a:r>
              <a:rPr lang="" b="1" u="sng" dirty="0">
                <a:solidFill>
                  <a:schemeClr val="bg1"/>
                </a:solidFill>
              </a:rPr>
              <a:t>2)Les caractéristiques du droit du travail :</a:t>
            </a:r>
          </a:p>
        </p:txBody>
      </p:sp>
      <p:sp>
        <p:nvSpPr>
          <p:cNvPr id="3" name="Espace réservé du contenu 2">
            <a:extLst>
              <a:ext uri="{FF2B5EF4-FFF2-40B4-BE49-F238E27FC236}">
                <a16:creationId xmlns:a16="http://schemas.microsoft.com/office/drawing/2014/main" xmlns="" id="{1376ADCE-B344-0869-A6C7-DF1DE7920729}"/>
              </a:ext>
            </a:extLst>
          </p:cNvPr>
          <p:cNvSpPr>
            <a:spLocks noGrp="1"/>
          </p:cNvSpPr>
          <p:nvPr>
            <p:ph idx="1"/>
          </p:nvPr>
        </p:nvSpPr>
        <p:spPr>
          <a:xfrm>
            <a:off x="1460886" y="2076805"/>
            <a:ext cx="6880885" cy="3638195"/>
          </a:xfrm>
        </p:spPr>
        <p:txBody>
          <a:bodyPr>
            <a:normAutofit/>
          </a:bodyPr>
          <a:lstStyle/>
          <a:p>
            <a:pPr marL="0" indent="0">
              <a:buNone/>
            </a:pPr>
            <a:r>
              <a:rPr lang="" sz="2800" dirty="0">
                <a:solidFill>
                  <a:schemeClr val="bg1"/>
                </a:solidFill>
              </a:rPr>
              <a:t>Auto-source</a:t>
            </a:r>
          </a:p>
          <a:p>
            <a:pPr marL="0" indent="0">
              <a:buNone/>
            </a:pPr>
            <a:r>
              <a:rPr lang="" sz="2800" dirty="0">
                <a:solidFill>
                  <a:schemeClr val="bg1"/>
                </a:solidFill>
              </a:rPr>
              <a:t>La formule impérative</a:t>
            </a:r>
          </a:p>
          <a:p>
            <a:pPr marL="0" indent="0">
              <a:buNone/>
            </a:pPr>
            <a:r>
              <a:rPr lang="" sz="2800" dirty="0">
                <a:solidFill>
                  <a:schemeClr val="bg1"/>
                </a:solidFill>
              </a:rPr>
              <a:t>La tendance à l’internationalisation </a:t>
            </a:r>
          </a:p>
          <a:p>
            <a:pPr marL="0" indent="0">
              <a:buNone/>
            </a:pPr>
            <a:r>
              <a:rPr lang="" sz="2800" dirty="0">
                <a:solidFill>
                  <a:schemeClr val="bg1"/>
                </a:solidFill>
              </a:rPr>
              <a:t>Réalisme</a:t>
            </a:r>
          </a:p>
          <a:p>
            <a:pPr marL="0" indent="0">
              <a:buNone/>
            </a:pPr>
            <a:endParaRPr lang="" sz="2800" dirty="0">
              <a:solidFill>
                <a:schemeClr val="bg1"/>
              </a:solidFill>
            </a:endParaRPr>
          </a:p>
        </p:txBody>
      </p:sp>
    </p:spTree>
    <p:extLst>
      <p:ext uri="{BB962C8B-B14F-4D97-AF65-F5344CB8AC3E}">
        <p14:creationId xmlns:p14="http://schemas.microsoft.com/office/powerpoint/2010/main" val="91486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CCC1E04E-4C6F-5A1C-D130-8995F7D07D62}"/>
              </a:ext>
            </a:extLst>
          </p:cNvPr>
          <p:cNvSpPr>
            <a:spLocks noGrp="1"/>
          </p:cNvSpPr>
          <p:nvPr>
            <p:ph type="title"/>
          </p:nvPr>
        </p:nvSpPr>
        <p:spPr>
          <a:xfrm>
            <a:off x="1143000" y="609600"/>
            <a:ext cx="9905999" cy="1905000"/>
          </a:xfrm>
        </p:spPr>
        <p:txBody>
          <a:bodyPr>
            <a:normAutofit/>
          </a:bodyPr>
          <a:lstStyle/>
          <a:p>
            <a:r>
              <a:rPr lang="" sz="3600" b="1" u="sng" dirty="0">
                <a:solidFill>
                  <a:schemeClr val="bg1"/>
                </a:solidFill>
              </a:rPr>
              <a:t>3)Les sources du droit du travail :                                     </a:t>
            </a:r>
          </a:p>
        </p:txBody>
      </p:sp>
      <p:sp>
        <p:nvSpPr>
          <p:cNvPr id="5" name="Espace réservé du contenu 4">
            <a:extLst>
              <a:ext uri="{FF2B5EF4-FFF2-40B4-BE49-F238E27FC236}">
                <a16:creationId xmlns:a16="http://schemas.microsoft.com/office/drawing/2014/main" xmlns="" id="{FEC78107-580D-57C4-EB28-E8056F68CFAA}"/>
              </a:ext>
            </a:extLst>
          </p:cNvPr>
          <p:cNvSpPr>
            <a:spLocks noGrp="1"/>
          </p:cNvSpPr>
          <p:nvPr>
            <p:ph idx="1"/>
          </p:nvPr>
        </p:nvSpPr>
        <p:spPr>
          <a:xfrm>
            <a:off x="1017577" y="1998477"/>
            <a:ext cx="9905999" cy="3124201"/>
          </a:xfrm>
        </p:spPr>
        <p:txBody>
          <a:bodyPr>
            <a:normAutofit/>
          </a:bodyPr>
          <a:lstStyle/>
          <a:p>
            <a:r>
              <a:rPr lang="" sz="3200" dirty="0">
                <a:solidFill>
                  <a:schemeClr val="bg1"/>
                </a:solidFill>
              </a:rPr>
              <a:t>Les sources du droit du travail désignent les sources dont la base juridique tire son fondement et son origine et avec lesquelles se dessinent ses frontières internationales.</a:t>
            </a:r>
          </a:p>
        </p:txBody>
      </p:sp>
    </p:spTree>
    <p:extLst>
      <p:ext uri="{BB962C8B-B14F-4D97-AF65-F5344CB8AC3E}">
        <p14:creationId xmlns:p14="http://schemas.microsoft.com/office/powerpoint/2010/main" val="11584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xmlns="" id="{FC785773-7BCF-3089-D305-3C6FA75591AC}"/>
              </a:ext>
            </a:extLst>
          </p:cNvPr>
          <p:cNvSpPr/>
          <p:nvPr/>
        </p:nvSpPr>
        <p:spPr>
          <a:xfrm>
            <a:off x="4208215" y="144328"/>
            <a:ext cx="3775569" cy="12470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 sz="3200" b="1" u="sng" dirty="0">
                <a:solidFill>
                  <a:schemeClr val="bg1"/>
                </a:solidFill>
              </a:rPr>
              <a:t>Sources internes</a:t>
            </a:r>
          </a:p>
        </p:txBody>
      </p:sp>
      <p:sp>
        <p:nvSpPr>
          <p:cNvPr id="5" name="Organigramme : Procédé 4">
            <a:extLst>
              <a:ext uri="{FF2B5EF4-FFF2-40B4-BE49-F238E27FC236}">
                <a16:creationId xmlns:a16="http://schemas.microsoft.com/office/drawing/2014/main" xmlns="" id="{1A4CC569-F97C-5837-665A-7169AABD2D1F}"/>
              </a:ext>
            </a:extLst>
          </p:cNvPr>
          <p:cNvSpPr/>
          <p:nvPr/>
        </p:nvSpPr>
        <p:spPr>
          <a:xfrm>
            <a:off x="229547" y="1401836"/>
            <a:ext cx="2926659" cy="884109"/>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sz="2800" b="1" dirty="0"/>
              <a:t>Les sources officielles</a:t>
            </a:r>
          </a:p>
        </p:txBody>
      </p:sp>
      <p:sp>
        <p:nvSpPr>
          <p:cNvPr id="6" name="Organigramme : Procédé 5">
            <a:extLst>
              <a:ext uri="{FF2B5EF4-FFF2-40B4-BE49-F238E27FC236}">
                <a16:creationId xmlns:a16="http://schemas.microsoft.com/office/drawing/2014/main" xmlns="" id="{42EEAC85-164C-4028-2AEF-0B2E27FBD473}"/>
              </a:ext>
            </a:extLst>
          </p:cNvPr>
          <p:cNvSpPr/>
          <p:nvPr/>
        </p:nvSpPr>
        <p:spPr>
          <a:xfrm>
            <a:off x="9154885" y="1401836"/>
            <a:ext cx="2570922" cy="955103"/>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sz="2800" b="1" dirty="0">
                <a:solidFill>
                  <a:schemeClr val="bg1"/>
                </a:solidFill>
              </a:rPr>
              <a:t>Le système interne </a:t>
            </a:r>
          </a:p>
        </p:txBody>
      </p:sp>
      <p:sp>
        <p:nvSpPr>
          <p:cNvPr id="8" name="Rectangle : coins arrondis 7">
            <a:extLst>
              <a:ext uri="{FF2B5EF4-FFF2-40B4-BE49-F238E27FC236}">
                <a16:creationId xmlns:a16="http://schemas.microsoft.com/office/drawing/2014/main" xmlns="" id="{27FE156E-7EA8-3442-8DEB-6F0E619DE174}"/>
              </a:ext>
            </a:extLst>
          </p:cNvPr>
          <p:cNvSpPr/>
          <p:nvPr/>
        </p:nvSpPr>
        <p:spPr>
          <a:xfrm>
            <a:off x="4485534" y="1757751"/>
            <a:ext cx="3340023" cy="105638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 sz="2800" b="1" dirty="0">
                <a:solidFill>
                  <a:schemeClr val="bg1"/>
                </a:solidFill>
              </a:rPr>
              <a:t>Les sources interprétatives</a:t>
            </a:r>
          </a:p>
        </p:txBody>
      </p:sp>
      <p:sp>
        <p:nvSpPr>
          <p:cNvPr id="15" name="Rectangle : coins arrondis 14">
            <a:extLst>
              <a:ext uri="{FF2B5EF4-FFF2-40B4-BE49-F238E27FC236}">
                <a16:creationId xmlns:a16="http://schemas.microsoft.com/office/drawing/2014/main" xmlns="" id="{344992A5-EDDD-810C-BF30-E338190E7723}"/>
              </a:ext>
            </a:extLst>
          </p:cNvPr>
          <p:cNvSpPr/>
          <p:nvPr/>
        </p:nvSpPr>
        <p:spPr>
          <a:xfrm>
            <a:off x="0" y="2569502"/>
            <a:ext cx="4014464" cy="366612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 sz="2800" b="1" dirty="0">
                <a:solidFill>
                  <a:schemeClr val="bg1"/>
                </a:solidFill>
              </a:rPr>
              <a:t>•La constitution •Législation</a:t>
            </a:r>
          </a:p>
          <a:p>
            <a:r>
              <a:rPr lang="" sz="2800" b="1" dirty="0">
                <a:solidFill>
                  <a:schemeClr val="bg1"/>
                </a:solidFill>
              </a:rPr>
              <a:t> •Textes réglementairesles</a:t>
            </a:r>
          </a:p>
          <a:p>
            <a:r>
              <a:rPr lang="" sz="2800" b="1" dirty="0">
                <a:solidFill>
                  <a:schemeClr val="bg1"/>
                </a:solidFill>
              </a:rPr>
              <a:t> •décisions judiciaires</a:t>
            </a:r>
          </a:p>
        </p:txBody>
      </p:sp>
      <p:sp>
        <p:nvSpPr>
          <p:cNvPr id="16" name="Rectangle : coins arrondis 15">
            <a:extLst>
              <a:ext uri="{FF2B5EF4-FFF2-40B4-BE49-F238E27FC236}">
                <a16:creationId xmlns:a16="http://schemas.microsoft.com/office/drawing/2014/main" xmlns="" id="{0772CF70-476B-4630-5149-954967EBED44}"/>
              </a:ext>
            </a:extLst>
          </p:cNvPr>
          <p:cNvSpPr/>
          <p:nvPr/>
        </p:nvSpPr>
        <p:spPr>
          <a:xfrm>
            <a:off x="4485534" y="3061253"/>
            <a:ext cx="3340023" cy="31743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800" b="1" dirty="0">
                <a:solidFill>
                  <a:schemeClr val="bg1"/>
                </a:solidFill>
              </a:rPr>
              <a:t>•Coutumes et coutumes professionnelles </a:t>
            </a:r>
          </a:p>
          <a:p>
            <a:pPr algn="ctr"/>
            <a:r>
              <a:rPr lang="" sz="2800" b="1" dirty="0">
                <a:solidFill>
                  <a:schemeClr val="bg1"/>
                </a:solidFill>
              </a:rPr>
              <a:t>•Les conventions collectives</a:t>
            </a:r>
          </a:p>
        </p:txBody>
      </p:sp>
      <p:sp>
        <p:nvSpPr>
          <p:cNvPr id="17" name="Rectangle : coins arrondis 16">
            <a:extLst>
              <a:ext uri="{FF2B5EF4-FFF2-40B4-BE49-F238E27FC236}">
                <a16:creationId xmlns:a16="http://schemas.microsoft.com/office/drawing/2014/main" xmlns="" id="{FCED0A6C-6B97-B849-8658-391243DA4BFD}"/>
              </a:ext>
            </a:extLst>
          </p:cNvPr>
          <p:cNvSpPr/>
          <p:nvPr/>
        </p:nvSpPr>
        <p:spPr>
          <a:xfrm>
            <a:off x="8628347" y="2815377"/>
            <a:ext cx="3340022" cy="3666120"/>
          </a:xfrm>
          <a:prstGeom prst="roundRect">
            <a:avLst>
              <a:gd name="adj" fmla="val 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sz="2800" b="1" dirty="0">
                <a:solidFill>
                  <a:schemeClr val="bg1"/>
                </a:solidFill>
              </a:rPr>
              <a:t>Chaque institution doit avoir son propre système interne système si le nombre de travailleurs dépasse 20 travailleurs.</a:t>
            </a:r>
          </a:p>
        </p:txBody>
      </p:sp>
    </p:spTree>
    <p:extLst>
      <p:ext uri="{BB962C8B-B14F-4D97-AF65-F5344CB8AC3E}">
        <p14:creationId xmlns:p14="http://schemas.microsoft.com/office/powerpoint/2010/main" val="3875111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454</Words>
  <Application>Microsoft Office PowerPoint</Application>
  <PresentationFormat>Personnalisé</PresentationFormat>
  <Paragraphs>60</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Maillage</vt:lpstr>
      <vt:lpstr>Connaître le droit du travail </vt:lpstr>
      <vt:lpstr>C’est quoi le droit de travailler ?</vt:lpstr>
      <vt:lpstr>Présentation PowerPoint</vt:lpstr>
      <vt:lpstr>Présentation PowerPoint</vt:lpstr>
      <vt:lpstr>Présentation PowerPoint</vt:lpstr>
      <vt:lpstr>1) Loi de travail </vt:lpstr>
      <vt:lpstr>2)Les caractéristiques du droit du travail :</vt:lpstr>
      <vt:lpstr>3)Les sources du droit du travail :                                     </vt:lpstr>
      <vt:lpstr>Présentation PowerPoint</vt:lpstr>
      <vt:lpstr>Présentation PowerPoint</vt:lpstr>
      <vt:lpstr>L'importance du  loi du travail :</vt:lpstr>
      <vt:lpstr>Droit de travail :</vt:lpstr>
      <vt:lpstr>Présentation PowerPoint</vt:lpstr>
      <vt:lpstr>Les conditions de travail:</vt:lpstr>
      <vt:lpstr>Droits du travailleurs :</vt:lpstr>
      <vt:lpstr>Domaines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213771519819</dc:creator>
  <cp:lastModifiedBy>MAISON XP</cp:lastModifiedBy>
  <cp:revision>8</cp:revision>
  <dcterms:created xsi:type="dcterms:W3CDTF">2022-11-22T20:25:45Z</dcterms:created>
  <dcterms:modified xsi:type="dcterms:W3CDTF">2022-11-23T10:00:15Z</dcterms:modified>
</cp:coreProperties>
</file>