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77" r:id="rId5"/>
    <p:sldId id="259" r:id="rId6"/>
    <p:sldId id="276" r:id="rId7"/>
    <p:sldId id="275" r:id="rId8"/>
    <p:sldId id="260" r:id="rId9"/>
    <p:sldId id="274" r:id="rId10"/>
    <p:sldId id="261" r:id="rId11"/>
    <p:sldId id="262" r:id="rId12"/>
    <p:sldId id="273" r:id="rId13"/>
    <p:sldId id="263" r:id="rId14"/>
    <p:sldId id="279" r:id="rId15"/>
    <p:sldId id="280" r:id="rId16"/>
    <p:sldId id="281" r:id="rId17"/>
    <p:sldId id="264" r:id="rId18"/>
    <p:sldId id="278" r:id="rId19"/>
    <p:sldId id="265" r:id="rId20"/>
    <p:sldId id="266" r:id="rId21"/>
    <p:sldId id="267" r:id="rId22"/>
    <p:sldId id="268" r:id="rId23"/>
    <p:sldId id="269" r:id="rId24"/>
    <p:sldId id="270" r:id="rId25"/>
    <p:sldId id="271" r:id="rId26"/>
    <p:sldId id="27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195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E2DB4-A853-450F-AA5B-9CC529DEF681}" type="datetimeFigureOut">
              <a:rPr lang="fr-FR" smtClean="0"/>
              <a:pPr/>
              <a:t>13/02/2021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4E0B89-CF6B-4AF5-B7ED-B8468B41513D}"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47D33-B8C3-41E9-9A64-B0B8036D3785}" type="datetimeFigureOut">
              <a:rPr lang="fr-FR" smtClean="0"/>
              <a:pPr/>
              <a:t>13/02/2021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2B0A7-2D72-4881-9FCB-E9B505B7CA1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E020182-A6CA-4BE2-B286-0DBF4F14682F}" type="datetime1">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567A71-94FC-4472-8CA7-56B898BF50DF}" type="datetime1">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923C2A-637F-4E86-B74F-073B28D37124}" type="datetime1">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0F0DD9-1D4C-42E4-A584-31BC896892BF}" type="datetime1">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0F6613B-E640-42E7-966E-110F4BEEEBA9}" type="datetime1">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BB8491-2E48-44EC-93AC-82C82B7AAC0E}" type="datetime1">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0CDACD-682E-4969-9BDC-C1B46520E619}" type="datetime1">
              <a:rPr lang="fr-FR" smtClean="0"/>
              <a:pPr/>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AEA5012-4108-46D5-972E-C1EBF773EB43}" type="datetime1">
              <a:rPr lang="fr-FR" smtClean="0"/>
              <a:pPr/>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99F147-CB8C-4E6E-91D5-7C80E0D906F8}" type="datetime1">
              <a:rPr lang="fr-FR" smtClean="0"/>
              <a:pPr/>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4DAB26-678E-4928-93FE-A6DC8A25950F}" type="datetime1">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CF6675-53DE-424F-8DC2-9CFC95296ED2}" type="datetime1">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A14DDA-8654-413E-9EFF-732459B13AE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ABAF-97B9-45AA-A823-B7637BDA4C51}" type="datetime1">
              <a:rPr lang="fr-FR" smtClean="0"/>
              <a:pPr/>
              <a:t>13/02/2021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4DDA-8654-413E-9EFF-732459B13AE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r.wikipedia.org/wiki/Moteur_%C3%A0_combustion_et_explo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420888"/>
            <a:ext cx="8892480" cy="2520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a:t>
            </a:r>
          </a:p>
          <a:p>
            <a:pPr lvl="0" algn="ctr">
              <a:spcBef>
                <a:spcPct val="0"/>
              </a:spcBef>
              <a:defRPr/>
            </a:pP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a:t>
            </a:r>
            <a:r>
              <a:rPr lang="fr-FR"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ycles thermodynamiques, effets pariétaux et flux d’énergie</a:t>
            </a:r>
            <a:endPar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FDA14DDA-8654-413E-9EFF-732459B13AEE}" type="slidenum">
              <a:rPr lang="fr-FR" smtClean="0"/>
              <a:pPr/>
              <a:t>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10</a:t>
            </a:fld>
            <a:endParaRPr lang="fr-FR"/>
          </a:p>
        </p:txBody>
      </p:sp>
      <p:sp>
        <p:nvSpPr>
          <p:cNvPr id="6" name="Rectangle 5"/>
          <p:cNvSpPr/>
          <p:nvPr/>
        </p:nvSpPr>
        <p:spPr>
          <a:xfrm>
            <a:off x="0" y="980728"/>
            <a:ext cx="9144000" cy="4708981"/>
          </a:xfrm>
          <a:prstGeom prst="rect">
            <a:avLst/>
          </a:prstGeom>
        </p:spPr>
        <p:txBody>
          <a:bodyPr wrap="square">
            <a:spAutoFit/>
          </a:bodyPr>
          <a:lstStyle/>
          <a:p>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transfert thermique pariétal </a:t>
            </a:r>
          </a:p>
          <a:p>
            <a:pPr algn="just"/>
            <a:r>
              <a:rPr lang="fr-FR" sz="3000" dirty="0" smtClean="0">
                <a:effectLst>
                  <a:outerShdw blurRad="38100" dist="38100" dir="2700000" algn="tl">
                    <a:srgbClr val="000000">
                      <a:alpha val="43137"/>
                    </a:srgbClr>
                  </a:outerShdw>
                </a:effectLst>
                <a:latin typeface="Times New Roman" pitchFamily="18" charset="0"/>
                <a:cs typeface="Times New Roman" pitchFamily="18" charset="0"/>
              </a:rPr>
              <a:t>Lors de la combustion, la chaleur libérée est absorbée dans les gaz frais et augmente leur température. Lorsque le front de flamme s’approche de la </a:t>
            </a:r>
            <a:r>
              <a:rPr lang="fr-FR" sz="3000" b="1" dirty="0" smtClean="0">
                <a:effectLst>
                  <a:outerShdw blurRad="38100" dist="38100" dir="2700000" algn="tl">
                    <a:srgbClr val="000000">
                      <a:alpha val="43137"/>
                    </a:srgbClr>
                  </a:outerShdw>
                </a:effectLst>
                <a:latin typeface="Times New Roman" pitchFamily="18" charset="0"/>
                <a:cs typeface="Times New Roman" pitchFamily="18" charset="0"/>
              </a:rPr>
              <a:t>paroi</a:t>
            </a:r>
            <a:r>
              <a:rPr lang="fr-FR" sz="3000" dirty="0" smtClean="0">
                <a:effectLst>
                  <a:outerShdw blurRad="38100" dist="38100" dir="2700000" algn="tl">
                    <a:srgbClr val="000000">
                      <a:alpha val="43137"/>
                    </a:srgbClr>
                  </a:outerShdw>
                </a:effectLst>
                <a:latin typeface="Times New Roman" pitchFamily="18" charset="0"/>
                <a:cs typeface="Times New Roman" pitchFamily="18" charset="0"/>
              </a:rPr>
              <a:t>, une partie de cette chaleur est transférée à celle-ci, ce qui refroidit d’autant les gaz ; ce transfert est d’autant plus important que le front de flamme est proche. En termes d’échanges thermiques, comme le front de flamme est une zone de température très élevée, des gradients thermiques sont créés lors de l’interaction flamme-paroi. </a:t>
            </a:r>
            <a:endParaRPr lang="fr-FR" sz="3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11</a:t>
            </a:fld>
            <a:endParaRPr lang="fr-FR"/>
          </a:p>
        </p:txBody>
      </p:sp>
      <p:sp>
        <p:nvSpPr>
          <p:cNvPr id="6" name="Rectangle 5"/>
          <p:cNvSpPr/>
          <p:nvPr/>
        </p:nvSpPr>
        <p:spPr>
          <a:xfrm>
            <a:off x="0" y="2924944"/>
            <a:ext cx="3810659" cy="584775"/>
          </a:xfrm>
          <a:prstGeom prst="rect">
            <a:avLst/>
          </a:prstGeom>
        </p:spPr>
        <p:txBody>
          <a:bodyPr wrap="none">
            <a:spAutoFit/>
          </a:bodyPr>
          <a:lstStyle/>
          <a:p>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Rendement théorique </a:t>
            </a:r>
            <a:endParaRPr lang="fr-FR" sz="3200" dirty="0"/>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3573016"/>
            <a:ext cx="1224136" cy="720080"/>
          </a:xfrm>
          <a:prstGeom prst="rect">
            <a:avLst/>
          </a:prstGeom>
          <a:noFill/>
        </p:spPr>
      </p:pic>
      <p:sp>
        <p:nvSpPr>
          <p:cNvPr id="8" name="Rectangle 7"/>
          <p:cNvSpPr/>
          <p:nvPr/>
        </p:nvSpPr>
        <p:spPr>
          <a:xfrm>
            <a:off x="0" y="4293096"/>
            <a:ext cx="3389069" cy="584775"/>
          </a:xfrm>
          <a:prstGeom prst="rect">
            <a:avLst/>
          </a:prstGeom>
        </p:spPr>
        <p:txBody>
          <a:bodyPr wrap="none">
            <a:spAutoFit/>
          </a:bodyPr>
          <a:lstStyle/>
          <a:p>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Rendement indiqué</a:t>
            </a:r>
            <a:endParaRPr lang="fr-FR" sz="3200" dirty="0"/>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4941168"/>
            <a:ext cx="1296144" cy="659507"/>
          </a:xfrm>
          <a:prstGeom prst="rect">
            <a:avLst/>
          </a:prstGeom>
          <a:noFill/>
        </p:spPr>
      </p:pic>
      <p:sp>
        <p:nvSpPr>
          <p:cNvPr id="10" name="Rectangle 9"/>
          <p:cNvSpPr/>
          <p:nvPr/>
        </p:nvSpPr>
        <p:spPr>
          <a:xfrm>
            <a:off x="-36512" y="5517232"/>
            <a:ext cx="3297698" cy="584775"/>
          </a:xfrm>
          <a:prstGeom prst="rect">
            <a:avLst/>
          </a:prstGeom>
        </p:spPr>
        <p:txBody>
          <a:bodyPr wrap="none">
            <a:spAutoFit/>
          </a:bodyPr>
          <a:lstStyle/>
          <a:p>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Rendement interne</a:t>
            </a:r>
            <a:endParaRPr lang="fr-FR" sz="3200" dirty="0"/>
          </a:p>
        </p:txBody>
      </p:sp>
      <p:pic>
        <p:nvPicPr>
          <p:cNvPr id="11"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6021288"/>
            <a:ext cx="1224136" cy="792088"/>
          </a:xfrm>
          <a:prstGeom prst="rect">
            <a:avLst/>
          </a:prstGeom>
          <a:noFill/>
        </p:spPr>
      </p:pic>
      <p:sp>
        <p:nvSpPr>
          <p:cNvPr id="12" name="Rectangle 11"/>
          <p:cNvSpPr/>
          <p:nvPr/>
        </p:nvSpPr>
        <p:spPr>
          <a:xfrm>
            <a:off x="0" y="900009"/>
            <a:ext cx="9144000" cy="1569660"/>
          </a:xfrm>
          <a:prstGeom prst="rect">
            <a:avLst/>
          </a:prstGeom>
        </p:spPr>
        <p:txBody>
          <a:bodyPr wrap="square">
            <a:spAutoFit/>
          </a:bodyPr>
          <a:lstStyle/>
          <a:p>
            <a:pPr algn="just"/>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Quelque soit le type de moteur, l’apport de chaleur se fait pendant la phase de combustion, l’énergie calorifique est désigne par </a:t>
            </a:r>
            <a:r>
              <a:rPr lang="fr-FR" sz="3200" i="1" dirty="0" smtClean="0">
                <a:effectLst>
                  <a:outerShdw blurRad="38100" dist="38100" dir="2700000" algn="tl">
                    <a:srgbClr val="000000">
                      <a:alpha val="43137"/>
                    </a:srgbClr>
                  </a:outerShdw>
                </a:effectLst>
                <a:latin typeface="Times New Roman" pitchFamily="18" charset="0"/>
                <a:cs typeface="Times New Roman" pitchFamily="18" charset="0"/>
              </a:rPr>
              <a:t>Q</a:t>
            </a:r>
            <a:r>
              <a:rPr lang="fr-FR" i="1" dirty="0" smtClean="0">
                <a:effectLst>
                  <a:outerShdw blurRad="38100" dist="38100" dir="2700000" algn="tl">
                    <a:srgbClr val="000000">
                      <a:alpha val="43137"/>
                    </a:srgbClr>
                  </a:outerShdw>
                </a:effectLst>
                <a:latin typeface="Times New Roman" pitchFamily="18" charset="0"/>
                <a:cs typeface="Times New Roman" pitchFamily="18" charset="0"/>
              </a:rPr>
              <a:t>com.</a:t>
            </a:r>
            <a:endParaRPr lang="fr-FR" sz="3200" dirty="0"/>
          </a:p>
        </p:txBody>
      </p:sp>
      <p:sp>
        <p:nvSpPr>
          <p:cNvPr id="13" name="Rectangle 12"/>
          <p:cNvSpPr/>
          <p:nvPr/>
        </p:nvSpPr>
        <p:spPr>
          <a:xfrm>
            <a:off x="0" y="2420888"/>
            <a:ext cx="6901248" cy="584775"/>
          </a:xfrm>
          <a:prstGeom prst="rect">
            <a:avLst/>
          </a:prstGeom>
        </p:spPr>
        <p:txBody>
          <a:bodyPr wrap="none">
            <a:spAutoFit/>
          </a:bodyPr>
          <a:lstStyle/>
          <a:p>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Donc, on définie les paramètres suivant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12</a:t>
            </a:fld>
            <a:endParaRPr lang="fr-FR"/>
          </a:p>
        </p:txBody>
      </p:sp>
      <p:sp>
        <p:nvSpPr>
          <p:cNvPr id="7" name="Rectangle à coins arrondis 6"/>
          <p:cNvSpPr/>
          <p:nvPr/>
        </p:nvSpPr>
        <p:spPr>
          <a:xfrm>
            <a:off x="72008" y="2420888"/>
            <a:ext cx="8892480" cy="2520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a:t>
            </a:r>
          </a:p>
          <a:p>
            <a:pPr lvl="0" algn="ctr">
              <a:spcBef>
                <a:spcPct val="0"/>
              </a:spcBef>
              <a:defRPr/>
            </a:pPr>
            <a:r>
              <a:rPr lang="fr-FR"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40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13</a:t>
            </a:fld>
            <a:endParaRPr lang="fr-FR" dirty="0"/>
          </a:p>
        </p:txBody>
      </p:sp>
      <p:sp>
        <p:nvSpPr>
          <p:cNvPr id="6" name="Rectangle à coins arrondis 5"/>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0" y="3204265"/>
            <a:ext cx="9144000" cy="954107"/>
          </a:xfrm>
          <a:prstGeom prst="rect">
            <a:avLst/>
          </a:prstGeom>
        </p:spPr>
        <p:txBody>
          <a:bodyPr wrap="squar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mélange d'air et de carburant est  aspiré dans la chambre de combustion</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4604935"/>
            <a:ext cx="9144000" cy="1384995"/>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premier temps est l'admission : le cylindre aspire de l'air pur par la soupape d'admission, des que l’air est comprimé, on injecte le Diesel en fin de phase d’amission.</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908720"/>
            <a:ext cx="9088129" cy="584775"/>
          </a:xfrm>
          <a:prstGeom prst="rect">
            <a:avLst/>
          </a:prstGeom>
        </p:spPr>
        <p:txBody>
          <a:bodyPr wrap="none">
            <a:spAutoFit/>
          </a:bodyPr>
          <a:lstStyle/>
          <a:p>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Aspiration dans un moteur à combustion interne</a:t>
            </a:r>
            <a:endParaRPr lang="fr-FR" sz="3200" dirty="0"/>
          </a:p>
        </p:txBody>
      </p:sp>
      <p:sp>
        <p:nvSpPr>
          <p:cNvPr id="9" name="Rectangle 8"/>
          <p:cNvSpPr/>
          <p:nvPr/>
        </p:nvSpPr>
        <p:spPr>
          <a:xfrm>
            <a:off x="-17462" y="2763506"/>
            <a:ext cx="7291163" cy="584775"/>
          </a:xfrm>
          <a:prstGeom prst="rect">
            <a:avLst/>
          </a:prstGeom>
        </p:spPr>
        <p:txBody>
          <a:bodyPr wrap="none">
            <a:spAutoFit/>
          </a:bodyPr>
          <a:lstStyle/>
          <a:p>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1.1. Aspiration dans un moteur à essence</a:t>
            </a:r>
            <a:endParaRPr lang="fr-FR" sz="3200" dirty="0"/>
          </a:p>
        </p:txBody>
      </p:sp>
      <p:sp>
        <p:nvSpPr>
          <p:cNvPr id="10" name="Rectangle 9"/>
          <p:cNvSpPr/>
          <p:nvPr/>
        </p:nvSpPr>
        <p:spPr>
          <a:xfrm>
            <a:off x="0" y="4068361"/>
            <a:ext cx="6754157" cy="584775"/>
          </a:xfrm>
          <a:prstGeom prst="rect">
            <a:avLst/>
          </a:prstGeom>
        </p:spPr>
        <p:txBody>
          <a:bodyPr wrap="none">
            <a:spAutoFit/>
          </a:bodyPr>
          <a:lstStyle/>
          <a:p>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1.2. Aspiration dans un moteur Diesel</a:t>
            </a:r>
            <a:endParaRPr lang="fr-FR" sz="3200" dirty="0"/>
          </a:p>
        </p:txBody>
      </p:sp>
      <p:sp>
        <p:nvSpPr>
          <p:cNvPr id="11" name="Rectangle 10"/>
          <p:cNvSpPr/>
          <p:nvPr/>
        </p:nvSpPr>
        <p:spPr>
          <a:xfrm>
            <a:off x="0" y="1476073"/>
            <a:ext cx="9144000" cy="1384995"/>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premier temps du cycle est l'aspiration (admission) : la soupape d'admission est ouverte (la soupape d'échappement reste fermée) et le piston descend.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14</a:t>
            </a:fld>
            <a:endParaRPr lang="fr-FR"/>
          </a:p>
        </p:txBody>
      </p:sp>
      <p:sp>
        <p:nvSpPr>
          <p:cNvPr id="5" name="Rectangle 4"/>
          <p:cNvSpPr/>
          <p:nvPr/>
        </p:nvSpPr>
        <p:spPr>
          <a:xfrm>
            <a:off x="0" y="2778015"/>
            <a:ext cx="9144000" cy="3539430"/>
          </a:xfrm>
          <a:prstGeom prst="rect">
            <a:avLst/>
          </a:prstGeom>
        </p:spPr>
        <p:txBody>
          <a:bodyPr wrap="square">
            <a:spAutoFit/>
          </a:bodyPr>
          <a:lstStyle/>
          <a:p>
            <a:pPr algn="just">
              <a:buFontTx/>
              <a:buChar char="-"/>
            </a:pP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L’augmentation du régime de rotation du moteur est une solution utilisée en compétition, cette technique entraîne des usures multiples dans le moteur et réduit cependant sa durée de vie. La consommation du moteur ainsi que la pollution augmentent lors de l’utilisation de cette technique, tous ces désavantages diminuent la fiabilité, et la rendent incapable d’obéir aux normes actuelles de construction des moteurs automobiles. </a:t>
            </a:r>
          </a:p>
        </p:txBody>
      </p:sp>
      <p:sp>
        <p:nvSpPr>
          <p:cNvPr id="6" name="Rectangle à coins arrondis 5"/>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1052736"/>
            <a:ext cx="9144000" cy="1815882"/>
          </a:xfrm>
          <a:prstGeom prst="rect">
            <a:avLst/>
          </a:prstGeom>
        </p:spPr>
        <p:txBody>
          <a:bodyPr wrap="square">
            <a:spAutoFit/>
          </a:bodyPr>
          <a:lstStyle/>
          <a:p>
            <a:pPr algn="just"/>
            <a:r>
              <a:rPr lang="fr-FR" sz="2800" dirty="0" smtClean="0">
                <a:solidFill>
                  <a:srgbClr val="061F39"/>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Le moteur à combustion interne n’a pas de très bon rendement avec le mode d’aspiration classique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par le mouvement des pistons)</a:t>
            </a:r>
            <a:r>
              <a:rPr lang="fr-FR" sz="2800" dirty="0" smtClean="0">
                <a:solidFill>
                  <a:srgbClr val="061F39"/>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plusieurs solutions ont été proposées permettant d’augmenter la puissance spécifique de ce moteur:</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15</a:t>
            </a:fld>
            <a:endParaRPr lang="fr-FR"/>
          </a:p>
        </p:txBody>
      </p:sp>
      <p:sp>
        <p:nvSpPr>
          <p:cNvPr id="5" name="Rectangle 4"/>
          <p:cNvSpPr/>
          <p:nvPr/>
        </p:nvSpPr>
        <p:spPr>
          <a:xfrm>
            <a:off x="0" y="1240299"/>
            <a:ext cx="9144000" cy="4708981"/>
          </a:xfrm>
          <a:prstGeom prst="rect">
            <a:avLst/>
          </a:prstGeom>
        </p:spPr>
        <p:txBody>
          <a:bodyPr wrap="square">
            <a:spAutoFit/>
          </a:bodyPr>
          <a:lstStyle/>
          <a:p>
            <a:pPr algn="just">
              <a:buFontTx/>
              <a:buChar char="-"/>
            </a:pPr>
            <a:r>
              <a:rPr lang="fr-FR" sz="3000" dirty="0" smtClean="0">
                <a:effectLst>
                  <a:outerShdw blurRad="38100" dist="38100" dir="2700000" algn="tl">
                    <a:srgbClr val="000000">
                      <a:alpha val="43137"/>
                    </a:srgbClr>
                  </a:outerShdw>
                </a:effectLst>
                <a:latin typeface="Times New Roman" pitchFamily="18" charset="0"/>
                <a:cs typeface="Times New Roman" pitchFamily="18" charset="0"/>
              </a:rPr>
              <a:t> Une solution plus facile consiste à augmenter la cylindrée du moteur, par augmentation de la cylindrée unitaire ou bien du nombre des cylindres. L’augmentation de la masse, l’encombrement du moteur, ainsi que la consommation sont des conséquences qui pénalisent cette technique.</a:t>
            </a:r>
          </a:p>
          <a:p>
            <a:pPr algn="just">
              <a:buFontTx/>
              <a:buChar char="-"/>
            </a:pPr>
            <a:r>
              <a:rPr lang="fr-FR" sz="3000" dirty="0" smtClean="0">
                <a:effectLst>
                  <a:outerShdw blurRad="38100" dist="38100" dir="2700000" algn="tl">
                    <a:srgbClr val="000000">
                      <a:alpha val="43137"/>
                    </a:srgbClr>
                  </a:outerShdw>
                </a:effectLst>
                <a:latin typeface="Times New Roman" pitchFamily="18" charset="0"/>
                <a:cs typeface="Times New Roman" pitchFamily="18" charset="0"/>
              </a:rPr>
              <a:t> Envoyer plus d'air dans le moteur. Au lieu de se limiter à l'aspiration naturelle du moteur, on ajoute un système qui va en plus "souffler" beaucoup d'air à l'intérieur. Cette technique est appelée suralimentation.</a:t>
            </a:r>
            <a:endParaRPr lang="fr-FR" sz="3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à coins arrondis 5"/>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16</a:t>
            </a:fld>
            <a:endParaRPr lang="fr-FR" dirty="0"/>
          </a:p>
        </p:txBody>
      </p:sp>
      <p:sp>
        <p:nvSpPr>
          <p:cNvPr id="7" name="Rectangle à coins arrondis 6"/>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1467941"/>
            <a:ext cx="9144000" cy="4401205"/>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la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suralimentation</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est un procédé qui vise à augmenter le rendement d'un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hlinkClick r:id="rId2" tooltip="Moteur à combustion et explosion"/>
              </a:rPr>
              <a:t>Moteur à combustion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interne, sans augmenter sa vitesse de rotation. Cette technique va permettre d'envoyer plus d'air dans le moteur. Au lieu de se limiter à l'aspiration naturelle du moteur, on ajoute un système qui va en plus "souffler" beaucoup d'air à l'intérieur. De cette manière, on peut alors aussi augmenter la quantité de carburant et donc la combustion. Un turbo marche bien dans les hauts régimes car il s'alimente par les flux d'échappement (plus importants à haut régime). </a:t>
            </a:r>
          </a:p>
        </p:txBody>
      </p:sp>
      <p:sp>
        <p:nvSpPr>
          <p:cNvPr id="10" name="Rectangle 9"/>
          <p:cNvSpPr/>
          <p:nvPr/>
        </p:nvSpPr>
        <p:spPr>
          <a:xfrm>
            <a:off x="0" y="908720"/>
            <a:ext cx="6256841" cy="584775"/>
          </a:xfrm>
          <a:prstGeom prst="rect">
            <a:avLst/>
          </a:prstGeom>
        </p:spPr>
        <p:txBody>
          <a:bodyPr wrap="none">
            <a:spAutoFit/>
          </a:bodyPr>
          <a:lstStyle/>
          <a:p>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La suralimentation d’un moteur</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17</a:t>
            </a:fld>
            <a:endParaRPr lang="fr-FR"/>
          </a:p>
        </p:txBody>
      </p:sp>
      <p:sp>
        <p:nvSpPr>
          <p:cNvPr id="6" name="Rectangle à coins arrondis 5"/>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
          <p:cNvSpPr>
            <a:spLocks noChangeArrowheads="1"/>
          </p:cNvSpPr>
          <p:nvPr/>
        </p:nvSpPr>
        <p:spPr bwMode="auto">
          <a:xfrm>
            <a:off x="0" y="2838995"/>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3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 suralimentation </a:t>
            </a:r>
            <a:r>
              <a:rPr kumimoji="0" lang="fr-FR" sz="300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est fondée sur l’utilisation d’un compresseur ou d’un </a:t>
            </a:r>
            <a:r>
              <a:rPr lang="fr-FR" sz="3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turbo sur échappement. A titre d’exemple, La puissance spécifique des moteurs passe de ~ 55cv/l à des valeurs dépassant les 100cv/l grâce à différentes solutions améliorant le remplissage</a:t>
            </a:r>
          </a:p>
        </p:txBody>
      </p:sp>
      <p:sp>
        <p:nvSpPr>
          <p:cNvPr id="12" name="Rectangle 11"/>
          <p:cNvSpPr/>
          <p:nvPr/>
        </p:nvSpPr>
        <p:spPr>
          <a:xfrm>
            <a:off x="0" y="965046"/>
            <a:ext cx="6721712" cy="1938992"/>
          </a:xfrm>
          <a:prstGeom prst="rect">
            <a:avLst/>
          </a:prstGeom>
        </p:spPr>
        <p:txBody>
          <a:bodyPr wrap="none">
            <a:spAutoFit/>
          </a:bodyPr>
          <a:lstStyle/>
          <a:p>
            <a:r>
              <a:rPr lang="fr-FR" sz="3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 suralimentation </a:t>
            </a:r>
            <a:r>
              <a:rPr lang="fr-FR" sz="3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permet :</a:t>
            </a:r>
          </a:p>
          <a:p>
            <a:pPr>
              <a:buFontTx/>
              <a:buChar char="-"/>
            </a:pPr>
            <a:r>
              <a:rPr lang="fr-FR" sz="3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D’améliorer le remplissage  des cylindres</a:t>
            </a:r>
          </a:p>
          <a:p>
            <a:pPr>
              <a:buFontTx/>
              <a:buChar char="-"/>
            </a:pPr>
            <a:r>
              <a:rPr lang="fr-FR" sz="3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De diminuer la pollution </a:t>
            </a:r>
          </a:p>
          <a:p>
            <a:pPr>
              <a:buFontTx/>
              <a:buChar char="-"/>
            </a:pPr>
            <a:r>
              <a:rPr lang="fr-FR" sz="3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D’augmenter le couple du moteur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18</a:t>
            </a:fld>
            <a:endParaRPr lang="fr-FR"/>
          </a:p>
        </p:txBody>
      </p:sp>
      <p:sp>
        <p:nvSpPr>
          <p:cNvPr id="8" name="Rectangle à coins arrondis 7"/>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908720"/>
            <a:ext cx="7049815" cy="553998"/>
          </a:xfrm>
          <a:prstGeom prst="rect">
            <a:avLst/>
          </a:prstGeom>
        </p:spPr>
        <p:txBody>
          <a:bodyPr wrap="none">
            <a:spAutoFit/>
          </a:bodyPr>
          <a:lstStyle/>
          <a:p>
            <a:pPr fontAlgn="base"/>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 Les </a:t>
            </a:r>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différents types de suralimentation </a:t>
            </a:r>
            <a:endParaRPr lang="fr-FR" sz="3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1412776"/>
            <a:ext cx="4572000" cy="553998"/>
          </a:xfrm>
          <a:prstGeom prst="rect">
            <a:avLst/>
          </a:prstGeom>
        </p:spPr>
        <p:txBody>
          <a:bodyPr wrap="square">
            <a:spAutoFit/>
          </a:bodyPr>
          <a:lstStyle/>
          <a:p>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3.1. </a:t>
            </a:r>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 turbocompresseur</a:t>
            </a:r>
            <a:r>
              <a:rPr lang="fr-FR" dirty="0" smtClean="0"/>
              <a:t> </a:t>
            </a:r>
            <a:endParaRPr lang="fr-FR" dirty="0"/>
          </a:p>
        </p:txBody>
      </p:sp>
      <p:sp>
        <p:nvSpPr>
          <p:cNvPr id="11" name="Rectangle 10"/>
          <p:cNvSpPr/>
          <p:nvPr/>
        </p:nvSpPr>
        <p:spPr>
          <a:xfrm>
            <a:off x="0" y="1899989"/>
            <a:ext cx="9144000" cy="1384995"/>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Le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turbocompresseur, plus communément appelé « turbo », est le système de suralimentation le plus utilisé au monde dans le secteur automobile.</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0" y="3140968"/>
            <a:ext cx="5436096" cy="3539430"/>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Le turbo fonctionne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comme une pompe centrifuge. Sous l’effet de la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force centrifuge</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due à une vitesse de rotation élevée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(~150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000 tr/min ) l’air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d’aspiration est chassé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vers la périphérie de la roue du compresseur, ce qui entraîne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une aspiration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en son centre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1). </a:t>
            </a:r>
            <a:endParaRPr lang="fr-FR" sz="2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652120" y="2924944"/>
            <a:ext cx="3240360" cy="3168352"/>
          </a:xfrm>
          <a:prstGeom prst="rect">
            <a:avLst/>
          </a:prstGeom>
          <a:noFill/>
          <a:ln w="9525">
            <a:noFill/>
            <a:miter lim="800000"/>
            <a:headEnd/>
            <a:tailEnd/>
          </a:ln>
        </p:spPr>
      </p:pic>
      <p:sp>
        <p:nvSpPr>
          <p:cNvPr id="13" name="Rectangle 12"/>
          <p:cNvSpPr/>
          <p:nvPr/>
        </p:nvSpPr>
        <p:spPr>
          <a:xfrm>
            <a:off x="6588224" y="6237312"/>
            <a:ext cx="1152128"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Fig. 1</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A14DDA-8654-413E-9EFF-732459B13AEE}" type="slidenum">
              <a:rPr lang="fr-FR" smtClean="0"/>
              <a:pPr/>
              <a:t>19</a:t>
            </a:fld>
            <a:endParaRPr lang="fr-FR" dirty="0"/>
          </a:p>
        </p:txBody>
      </p:sp>
      <p:sp>
        <p:nvSpPr>
          <p:cNvPr id="4" name="Rectangle à coins arrondis 3"/>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1052736"/>
            <a:ext cx="9144000" cy="2246769"/>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Une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fois cette turbine en action, elle compressera l’air, qui sera ensuite dirigé vers les chambres de combustion. Le mélange air-essence étant ainsi plus oxygénée, les explosions générées par les pistons seront plus fortes et donneront au moteur plus de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puissance</a:t>
            </a:r>
            <a:endParaRPr lang="fr-FR" sz="2800" dirty="0"/>
          </a:p>
        </p:txBody>
      </p:sp>
      <p:pic>
        <p:nvPicPr>
          <p:cNvPr id="1027" name="Picture 3"/>
          <p:cNvPicPr>
            <a:picLocks noChangeAspect="1" noChangeArrowheads="1"/>
          </p:cNvPicPr>
          <p:nvPr/>
        </p:nvPicPr>
        <p:blipFill>
          <a:blip r:embed="rId2" cstate="print"/>
          <a:srcRect/>
          <a:stretch>
            <a:fillRect/>
          </a:stretch>
        </p:blipFill>
        <p:spPr bwMode="auto">
          <a:xfrm>
            <a:off x="5220072" y="2852936"/>
            <a:ext cx="3923928" cy="3528392"/>
          </a:xfrm>
          <a:prstGeom prst="rect">
            <a:avLst/>
          </a:prstGeom>
          <a:noFill/>
          <a:ln w="9525">
            <a:noFill/>
            <a:miter lim="800000"/>
            <a:headEnd/>
            <a:tailEnd/>
          </a:ln>
        </p:spPr>
      </p:pic>
      <p:sp>
        <p:nvSpPr>
          <p:cNvPr id="10" name="Rectangle 9"/>
          <p:cNvSpPr/>
          <p:nvPr/>
        </p:nvSpPr>
        <p:spPr>
          <a:xfrm>
            <a:off x="0" y="3284984"/>
            <a:ext cx="5364088" cy="3046988"/>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flux de gaz d’échappement entraîne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la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turbine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«1»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2).</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mouvement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se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transmis directement au compresseur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«2»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par un axe de liaison. Le compresseur alimente le moteur en air sous pression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fr-FR" sz="2400" dirty="0" smtClean="0"/>
              <a:t/>
            </a:r>
            <a:br>
              <a:rPr lang="fr-FR" sz="2400" dirty="0" smtClean="0"/>
            </a:br>
            <a:endParaRPr lang="fr-FR" sz="2400" dirty="0"/>
          </a:p>
        </p:txBody>
      </p:sp>
      <p:sp>
        <p:nvSpPr>
          <p:cNvPr id="11" name="Rectangle 10"/>
          <p:cNvSpPr/>
          <p:nvPr/>
        </p:nvSpPr>
        <p:spPr>
          <a:xfrm>
            <a:off x="6660232" y="6381328"/>
            <a:ext cx="918841"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2</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0" y="908720"/>
            <a:ext cx="4918334" cy="553998"/>
          </a:xfrm>
          <a:prstGeom prst="rect">
            <a:avLst/>
          </a:prstGeom>
        </p:spPr>
        <p:txBody>
          <a:bodyPr wrap="none">
            <a:spAutoFit/>
          </a:bodyPr>
          <a:lstStyle/>
          <a:p>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Cycles thermodynamiques</a:t>
            </a:r>
            <a:endParaRPr lang="fr-FR" sz="3000" dirty="0"/>
          </a:p>
        </p:txBody>
      </p:sp>
      <p:sp>
        <p:nvSpPr>
          <p:cNvPr id="6" name="Rectangle 5"/>
          <p:cNvSpPr/>
          <p:nvPr/>
        </p:nvSpPr>
        <p:spPr>
          <a:xfrm>
            <a:off x="19579" y="1362834"/>
            <a:ext cx="6587060" cy="553998"/>
          </a:xfrm>
          <a:prstGeom prst="rect">
            <a:avLst/>
          </a:prstGeom>
        </p:spPr>
        <p:txBody>
          <a:bodyPr wrap="none">
            <a:spAutoFit/>
          </a:bodyPr>
          <a:lstStyle/>
          <a:p>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1.1. Cycle thermodynamique théorique</a:t>
            </a:r>
            <a:endParaRPr lang="fr-FR" sz="3000" dirty="0"/>
          </a:p>
        </p:txBody>
      </p:sp>
      <p:pic>
        <p:nvPicPr>
          <p:cNvPr id="1026" name="Picture 2"/>
          <p:cNvPicPr>
            <a:picLocks noChangeAspect="1" noChangeArrowheads="1"/>
          </p:cNvPicPr>
          <p:nvPr/>
        </p:nvPicPr>
        <p:blipFill>
          <a:blip r:embed="rId2" cstate="print"/>
          <a:srcRect/>
          <a:stretch>
            <a:fillRect/>
          </a:stretch>
        </p:blipFill>
        <p:spPr bwMode="auto">
          <a:xfrm>
            <a:off x="2971205" y="2276872"/>
            <a:ext cx="5993283" cy="4176464"/>
          </a:xfrm>
          <a:prstGeom prst="rect">
            <a:avLst/>
          </a:prstGeom>
          <a:noFill/>
          <a:ln w="9525">
            <a:noFill/>
            <a:miter lim="800000"/>
            <a:headEnd/>
            <a:tailEnd/>
          </a:ln>
        </p:spPr>
      </p:pic>
      <p:sp>
        <p:nvSpPr>
          <p:cNvPr id="1027" name="Rectangle 3"/>
          <p:cNvSpPr>
            <a:spLocks noChangeArrowheads="1"/>
          </p:cNvSpPr>
          <p:nvPr/>
        </p:nvSpPr>
        <p:spPr bwMode="auto">
          <a:xfrm>
            <a:off x="0" y="175481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Moteur à allumage commandé</a:t>
            </a:r>
            <a:r>
              <a:rPr kumimoji="0" lang="fr-FR" sz="2800" b="0"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on utilise le </a:t>
            </a:r>
            <a:r>
              <a:rPr kumimoji="0" lang="fr-FR" sz="28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cycle de </a:t>
            </a:r>
            <a:r>
              <a:rPr kumimoji="0" lang="fr-F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Beau de  Rochas</a:t>
            </a:r>
            <a:r>
              <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(Fig. 1)</a:t>
            </a:r>
            <a:endParaRPr kumimoji="0" lang="fr-F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5635501" y="6362164"/>
            <a:ext cx="1023037"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Fig. 1</a:t>
            </a:r>
            <a:endParaRPr lang="fr-FR" sz="2800" dirty="0">
              <a:effectLst>
                <a:outerShdw blurRad="38100" dist="38100" dir="2700000" algn="tl">
                  <a:srgbClr val="000000">
                    <a:alpha val="43137"/>
                  </a:srgbClr>
                </a:outerShdw>
              </a:effectLst>
            </a:endParaRPr>
          </a:p>
        </p:txBody>
      </p:sp>
      <p:sp>
        <p:nvSpPr>
          <p:cNvPr id="11" name="Espace réservé du numéro de diapositive 10"/>
          <p:cNvSpPr>
            <a:spLocks noGrp="1"/>
          </p:cNvSpPr>
          <p:nvPr>
            <p:ph type="sldNum" sz="quarter" idx="12"/>
          </p:nvPr>
        </p:nvSpPr>
        <p:spPr/>
        <p:txBody>
          <a:bodyPr/>
          <a:lstStyle/>
          <a:p>
            <a:fld id="{FDA14DDA-8654-413E-9EFF-732459B13AEE}" type="slidenum">
              <a:rPr lang="fr-FR" smtClean="0"/>
              <a:pPr/>
              <a:t>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20</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788024" y="2309961"/>
            <a:ext cx="4320480" cy="41433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5496" y="2348880"/>
            <a:ext cx="4752528" cy="404812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668344" y="2636912"/>
            <a:ext cx="1475656" cy="549399"/>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572000" y="3068960"/>
            <a:ext cx="1638655" cy="360040"/>
          </a:xfrm>
          <a:prstGeom prst="rect">
            <a:avLst/>
          </a:prstGeom>
          <a:noFill/>
          <a:ln w="9525">
            <a:noFill/>
            <a:miter lim="800000"/>
            <a:headEnd/>
            <a:tailEnd/>
          </a:ln>
        </p:spPr>
      </p:pic>
      <p:sp>
        <p:nvSpPr>
          <p:cNvPr id="8" name="Rectangle 7"/>
          <p:cNvSpPr/>
          <p:nvPr/>
        </p:nvSpPr>
        <p:spPr>
          <a:xfrm>
            <a:off x="2267744" y="6381328"/>
            <a:ext cx="1175322"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a-3</a:t>
            </a:r>
            <a:endParaRPr lang="fr-FR" sz="2400" b="1" dirty="0"/>
          </a:p>
        </p:txBody>
      </p:sp>
      <p:sp>
        <p:nvSpPr>
          <p:cNvPr id="9" name="Rectangle 8"/>
          <p:cNvSpPr/>
          <p:nvPr/>
        </p:nvSpPr>
        <p:spPr>
          <a:xfrm>
            <a:off x="6012160" y="6423719"/>
            <a:ext cx="1192955"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b-3</a:t>
            </a:r>
            <a:endParaRPr lang="fr-FR" sz="2400" b="1" dirty="0"/>
          </a:p>
        </p:txBody>
      </p:sp>
      <p:sp>
        <p:nvSpPr>
          <p:cNvPr id="10" name="Rectangle 9"/>
          <p:cNvSpPr/>
          <p:nvPr/>
        </p:nvSpPr>
        <p:spPr>
          <a:xfrm>
            <a:off x="35496" y="908720"/>
            <a:ext cx="8953092" cy="954107"/>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Circulation des gaz d’échappement et le gaz comprimé par le</a:t>
            </a:r>
          </a:p>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Turbocompresseur  (Fig. a et b 3)</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21</a:t>
            </a:fld>
            <a:endParaRPr lang="fr-FR"/>
          </a:p>
        </p:txBody>
      </p:sp>
      <p:sp>
        <p:nvSpPr>
          <p:cNvPr id="5" name="Rectangle à coins arrondis 4"/>
          <p:cNvSpPr/>
          <p:nvPr/>
        </p:nvSpPr>
        <p:spPr>
          <a:xfrm>
            <a:off x="-36512"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6512" y="1110223"/>
            <a:ext cx="4536504" cy="2246769"/>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Plus le remplissage du moteur augmente,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plus le turbo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est efficace. Plus le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turbo est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efficace</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plus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remplissage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augmente … (Fig. 4)</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572000" y="936104"/>
            <a:ext cx="4536504" cy="5877272"/>
          </a:xfrm>
          <a:prstGeom prst="rect">
            <a:avLst/>
          </a:prstGeom>
          <a:noFill/>
          <a:ln w="9525">
            <a:noFill/>
            <a:miter lim="800000"/>
            <a:headEnd/>
            <a:tailEnd/>
          </a:ln>
        </p:spPr>
      </p:pic>
      <p:sp>
        <p:nvSpPr>
          <p:cNvPr id="8" name="Rectangle 7"/>
          <p:cNvSpPr/>
          <p:nvPr/>
        </p:nvSpPr>
        <p:spPr>
          <a:xfrm>
            <a:off x="6372200" y="6488668"/>
            <a:ext cx="918841"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4</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22</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980728"/>
            <a:ext cx="4932040" cy="3539430"/>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Quand la pression désirée est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atteinte, une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dérivation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«1»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contrôlée par une soupape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«2» diminue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flux de gaz d’échappement sollicitant</a:t>
            </a:r>
            <a:b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la turbine du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turbo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limitant ainsi sa vitesse de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rotation (Fig. 5).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a:r>
            <a:b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b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5004048" y="980728"/>
            <a:ext cx="4139952" cy="5472608"/>
          </a:xfrm>
          <a:prstGeom prst="rect">
            <a:avLst/>
          </a:prstGeom>
          <a:noFill/>
          <a:ln w="9525">
            <a:noFill/>
            <a:miter lim="800000"/>
            <a:headEnd/>
            <a:tailEnd/>
          </a:ln>
        </p:spPr>
      </p:pic>
      <p:sp>
        <p:nvSpPr>
          <p:cNvPr id="8" name="Rectangle 7"/>
          <p:cNvSpPr/>
          <p:nvPr/>
        </p:nvSpPr>
        <p:spPr>
          <a:xfrm>
            <a:off x="7092280" y="6453336"/>
            <a:ext cx="918841"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5</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23</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4149080"/>
            <a:ext cx="5148064" cy="2092881"/>
          </a:xfrm>
          <a:prstGeom prst="rect">
            <a:avLst/>
          </a:prstGeom>
        </p:spPr>
        <p:txBody>
          <a:bodyPr wrap="square">
            <a:spAutoFit/>
          </a:bodyPr>
          <a:lstStyle/>
          <a:p>
            <a:pPr algn="just"/>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échangeur améliore les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performances de la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suralimentation (Fig. 6).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Chaque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abaissement de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10°C de la température d’admission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permet une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augmentation de puissance de ~ 3</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fr-FR" sz="2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5148064" y="1556792"/>
            <a:ext cx="4032448" cy="4968552"/>
          </a:xfrm>
          <a:prstGeom prst="rect">
            <a:avLst/>
          </a:prstGeom>
          <a:noFill/>
          <a:ln w="9525">
            <a:noFill/>
            <a:miter lim="800000"/>
            <a:headEnd/>
            <a:tailEnd/>
          </a:ln>
        </p:spPr>
      </p:pic>
      <p:sp>
        <p:nvSpPr>
          <p:cNvPr id="7" name="Rectangle 6"/>
          <p:cNvSpPr/>
          <p:nvPr/>
        </p:nvSpPr>
        <p:spPr>
          <a:xfrm>
            <a:off x="7092280" y="6488668"/>
            <a:ext cx="918841" cy="461665"/>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Fig. 6</a:t>
            </a:r>
            <a:endParaRPr lang="fr-FR" sz="2400" b="1" dirty="0"/>
          </a:p>
        </p:txBody>
      </p:sp>
      <p:sp>
        <p:nvSpPr>
          <p:cNvPr id="8" name="Rectangle 7"/>
          <p:cNvSpPr/>
          <p:nvPr/>
        </p:nvSpPr>
        <p:spPr>
          <a:xfrm>
            <a:off x="0" y="1340768"/>
            <a:ext cx="6012160" cy="2893100"/>
          </a:xfrm>
          <a:prstGeom prst="rect">
            <a:avLst/>
          </a:prstGeom>
        </p:spPr>
        <p:txBody>
          <a:bodyPr wrap="square">
            <a:spAutoFit/>
          </a:bodyPr>
          <a:lstStyle/>
          <a:p>
            <a:pPr algn="just"/>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L’augmentation de la pression d’admission entraîne une augmentation importante de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la température </a:t>
            </a:r>
            <a:r>
              <a:rPr lang="fr-FR" sz="2600" dirty="0" smtClean="0">
                <a:effectLst>
                  <a:outerShdw blurRad="38100" dist="38100" dir="2700000" algn="tl">
                    <a:srgbClr val="000000">
                      <a:alpha val="43137"/>
                    </a:srgbClr>
                  </a:outerShdw>
                </a:effectLst>
                <a:latin typeface="Times New Roman" pitchFamily="18" charset="0"/>
                <a:cs typeface="Times New Roman" pitchFamily="18" charset="0"/>
              </a:rPr>
              <a:t>du mélange (20°C à l’entrée du turbo, &gt; 100°C à la sortie ). L’amélioration du remplissage n’est pas aussi importante qu’elle puisse l’être. Le refroidissement de l’air (T° admission ~50°C) à l’aide d’un </a:t>
            </a:r>
            <a:endParaRPr lang="fr-FR" sz="2600" dirty="0"/>
          </a:p>
        </p:txBody>
      </p:sp>
      <p:sp>
        <p:nvSpPr>
          <p:cNvPr id="9" name="Rectangle 8"/>
          <p:cNvSpPr/>
          <p:nvPr/>
        </p:nvSpPr>
        <p:spPr>
          <a:xfrm>
            <a:off x="0" y="908720"/>
            <a:ext cx="4572000" cy="523220"/>
          </a:xfrm>
          <a:prstGeom prst="rect">
            <a:avLst/>
          </a:prstGeom>
        </p:spPr>
        <p:txBody>
          <a:bodyPr>
            <a:spAutoFit/>
          </a:bodyPr>
          <a:lstStyle/>
          <a:p>
            <a:r>
              <a:rPr lang="fr-FR" sz="28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4. Suralimentation </a:t>
            </a:r>
            <a:r>
              <a:rPr lang="fr-FR" sz="28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refroidie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24</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25</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26</a:t>
            </a:fld>
            <a:endParaRPr lang="fr-FR"/>
          </a:p>
        </p:txBody>
      </p:sp>
      <p:sp>
        <p:nvSpPr>
          <p:cNvPr id="5" name="Rectangle à coins arrondis 4"/>
          <p:cNvSpPr/>
          <p:nvPr/>
        </p:nvSpPr>
        <p:spPr>
          <a:xfrm>
            <a:off x="0" y="-27384"/>
            <a:ext cx="914400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 -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Respirations : modes opératoires, aspiration et suralimentation</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3</a:t>
            </a:fld>
            <a:endParaRPr lang="fr-FR"/>
          </a:p>
        </p:txBody>
      </p:sp>
      <p:pic>
        <p:nvPicPr>
          <p:cNvPr id="6" name="Picture 2"/>
          <p:cNvPicPr>
            <a:picLocks noChangeAspect="1" noChangeArrowheads="1"/>
          </p:cNvPicPr>
          <p:nvPr/>
        </p:nvPicPr>
        <p:blipFill>
          <a:blip r:embed="rId2" cstate="print"/>
          <a:srcRect/>
          <a:stretch>
            <a:fillRect/>
          </a:stretch>
        </p:blipFill>
        <p:spPr bwMode="auto">
          <a:xfrm>
            <a:off x="3131840" y="1484784"/>
            <a:ext cx="6012160" cy="5256584"/>
          </a:xfrm>
          <a:prstGeom prst="rect">
            <a:avLst/>
          </a:prstGeom>
          <a:noFill/>
          <a:ln w="9525">
            <a:noFill/>
            <a:miter lim="800000"/>
            <a:headEnd/>
            <a:tailEnd/>
          </a:ln>
        </p:spPr>
      </p:pic>
      <p:sp>
        <p:nvSpPr>
          <p:cNvPr id="8" name="Rectangle 3"/>
          <p:cNvSpPr>
            <a:spLocks noChangeArrowheads="1"/>
          </p:cNvSpPr>
          <p:nvPr/>
        </p:nvSpPr>
        <p:spPr bwMode="auto">
          <a:xfrm>
            <a:off x="0" y="98072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Moteur Diesel </a:t>
            </a:r>
            <a:r>
              <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commandé</a:t>
            </a:r>
            <a:r>
              <a:rPr kumimoji="0" lang="fr-FR" sz="2800" b="0"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on utilise le cycle </a:t>
            </a:r>
            <a:r>
              <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(Fig. 2)</a:t>
            </a:r>
            <a:endParaRPr kumimoji="0" lang="fr-F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5868144" y="6381328"/>
            <a:ext cx="1023037"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Fig. 2</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4</a:t>
            </a:fld>
            <a:endParaRPr lang="fr-FR"/>
          </a:p>
        </p:txBody>
      </p:sp>
      <p:pic>
        <p:nvPicPr>
          <p:cNvPr id="5" name="Picture 1"/>
          <p:cNvPicPr>
            <a:picLocks noChangeAspect="1" noChangeArrowheads="1"/>
          </p:cNvPicPr>
          <p:nvPr/>
        </p:nvPicPr>
        <p:blipFill>
          <a:blip r:embed="rId2" cstate="print"/>
          <a:srcRect/>
          <a:stretch>
            <a:fillRect/>
          </a:stretch>
        </p:blipFill>
        <p:spPr bwMode="auto">
          <a:xfrm>
            <a:off x="2771800" y="2204864"/>
            <a:ext cx="6408712" cy="4626097"/>
          </a:xfrm>
          <a:prstGeom prst="rect">
            <a:avLst/>
          </a:prstGeom>
          <a:noFill/>
          <a:ln w="9525">
            <a:noFill/>
            <a:miter lim="800000"/>
            <a:headEnd/>
            <a:tailEnd/>
          </a:ln>
        </p:spPr>
      </p:pic>
      <p:sp>
        <p:nvSpPr>
          <p:cNvPr id="6" name="Rectangle 5"/>
          <p:cNvSpPr/>
          <p:nvPr/>
        </p:nvSpPr>
        <p:spPr>
          <a:xfrm>
            <a:off x="-35496" y="908720"/>
            <a:ext cx="9144000" cy="1815882"/>
          </a:xfrm>
          <a:prstGeom prst="rect">
            <a:avLst/>
          </a:prstGeom>
        </p:spPr>
        <p:txBody>
          <a:bodyPr wrap="square">
            <a:spAutoFit/>
          </a:bodyPr>
          <a:lstStyle/>
          <a:p>
            <a:r>
              <a:rPr lang="fr-FR" sz="2800" b="1" dirty="0" smtClean="0">
                <a:latin typeface="Times New Roman" pitchFamily="18" charset="0"/>
                <a:cs typeface="Times New Roman" pitchFamily="18" charset="0"/>
              </a:rPr>
              <a:t>Cycle de </a:t>
            </a:r>
            <a:r>
              <a:rPr lang="fr-FR" sz="2800" b="1" dirty="0" err="1" smtClean="0">
                <a:latin typeface="Times New Roman" pitchFamily="18" charset="0"/>
                <a:cs typeface="Times New Roman" pitchFamily="18" charset="0"/>
              </a:rPr>
              <a:t>Sabathe</a:t>
            </a:r>
            <a:r>
              <a:rPr lang="fr-FR" sz="2800" b="1" dirty="0" smtClean="0">
                <a:latin typeface="Times New Roman" pitchFamily="18" charset="0"/>
                <a:cs typeface="Times New Roman" pitchFamily="18" charset="0"/>
              </a:rPr>
              <a:t>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fr-FR" sz="2800" dirty="0" err="1" smtClean="0">
                <a:effectLst>
                  <a:outerShdw blurRad="38100" dist="38100" dir="2700000" algn="tl">
                    <a:srgbClr val="000000">
                      <a:alpha val="43137"/>
                    </a:srgbClr>
                  </a:outerShdw>
                </a:effectLst>
                <a:latin typeface="Times New Roman" pitchFamily="18" charset="0"/>
                <a:cs typeface="Times New Roman" pitchFamily="18" charset="0"/>
              </a:rPr>
              <a:t>Seiliger</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est un cycle mixte employé principalement sur les Diesel modernes à grande vitesse (1500 à 5400 tr/min). C'est une combinaison des deux cycles classiques (Fig. 3).</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à coins arrondis 6"/>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300192" y="6363743"/>
            <a:ext cx="1023037"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3</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5</a:t>
            </a:fld>
            <a:endParaRPr lang="fr-FR" dirty="0"/>
          </a:p>
        </p:txBody>
      </p:sp>
      <p:sp>
        <p:nvSpPr>
          <p:cNvPr id="6" name="Rectangle 5"/>
          <p:cNvSpPr/>
          <p:nvPr/>
        </p:nvSpPr>
        <p:spPr>
          <a:xfrm>
            <a:off x="0" y="1268760"/>
            <a:ext cx="9144000" cy="1815882"/>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En pratique, toute la chaleur fournie ne peut pas être récupérée mécaniquement, donc il est impossible qu’un moteur thermique peut fonctionner suivant le cycle théorique pour les raisons suivantes :</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08520" y="3067799"/>
            <a:ext cx="8236486"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1- Perte de chaleur à travers les parois (Effets pariétaux)</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89470" y="3499847"/>
            <a:ext cx="9233470" cy="954107"/>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2-Les pertes de charge ne sont pas négligeables dans les soupapes, les tubulures, les collecteurs et  les papillons.</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108520" y="4435951"/>
            <a:ext cx="9252520" cy="523220"/>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3- À l’admission, la pression est inférieure à l’atmosphérique</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108520" y="5012015"/>
            <a:ext cx="9144000" cy="954107"/>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4-Le balayage des gaz d’échappement ne se fait pas convenablement</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108520" y="6002124"/>
            <a:ext cx="9144000" cy="523220"/>
          </a:xfrm>
          <a:prstGeom prst="rect">
            <a:avLst/>
          </a:prstGeom>
        </p:spPr>
        <p:txBody>
          <a:bodyPr wrap="square">
            <a:spAutoFit/>
          </a:bodyPr>
          <a:lstStyle/>
          <a:p>
            <a:pPr algn="just"/>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5-Une part restante se perdant dans les gaz d’échappement</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19579" y="836712"/>
            <a:ext cx="5626861" cy="553998"/>
          </a:xfrm>
          <a:prstGeom prst="rect">
            <a:avLst/>
          </a:prstGeom>
        </p:spPr>
        <p:txBody>
          <a:bodyPr wrap="none">
            <a:spAutoFit/>
          </a:bodyPr>
          <a:lstStyle/>
          <a:p>
            <a:r>
              <a:rPr lang="fr-FR" sz="3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1.1. Cycle thermodynamique réel</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6</a:t>
            </a:fld>
            <a:endParaRPr lang="fr-FR"/>
          </a:p>
        </p:txBody>
      </p:sp>
      <p:pic>
        <p:nvPicPr>
          <p:cNvPr id="6" name="Picture 1"/>
          <p:cNvPicPr>
            <a:picLocks noChangeAspect="1" noChangeArrowheads="1"/>
          </p:cNvPicPr>
          <p:nvPr/>
        </p:nvPicPr>
        <p:blipFill>
          <a:blip r:embed="rId2" cstate="print"/>
          <a:srcRect/>
          <a:stretch>
            <a:fillRect/>
          </a:stretch>
        </p:blipFill>
        <p:spPr bwMode="auto">
          <a:xfrm>
            <a:off x="467544" y="1484784"/>
            <a:ext cx="8676456" cy="5373216"/>
          </a:xfrm>
          <a:prstGeom prst="rect">
            <a:avLst/>
          </a:prstGeom>
          <a:noFill/>
          <a:ln w="9525">
            <a:noFill/>
            <a:miter lim="800000"/>
            <a:headEnd/>
            <a:tailEnd/>
          </a:ln>
        </p:spPr>
      </p:pic>
      <p:sp>
        <p:nvSpPr>
          <p:cNvPr id="7" name="Rectangle à coins arrondis 6"/>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980728"/>
            <a:ext cx="8691738"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Donc, Les cycles réels sont différents des cycles théoriques</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1484784"/>
            <a:ext cx="1802096"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3,4,5)</a:t>
            </a:r>
            <a:endParaRPr lang="fr-FR" sz="2800" dirty="0"/>
          </a:p>
        </p:txBody>
      </p:sp>
      <p:sp>
        <p:nvSpPr>
          <p:cNvPr id="10" name="Rectangle 9"/>
          <p:cNvSpPr/>
          <p:nvPr/>
        </p:nvSpPr>
        <p:spPr>
          <a:xfrm>
            <a:off x="3707904" y="6381328"/>
            <a:ext cx="902811" cy="461665"/>
          </a:xfrm>
          <a:prstGeom prst="rect">
            <a:avLst/>
          </a:prstGeom>
        </p:spPr>
        <p:txBody>
          <a:bodyPr wrap="none">
            <a:spAutoFit/>
          </a:bodyPr>
          <a:lstStyle/>
          <a:p>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Fig. 3</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7</a:t>
            </a:fld>
            <a:endParaRPr lang="fr-FR"/>
          </a:p>
        </p:txBody>
      </p:sp>
      <p:sp>
        <p:nvSpPr>
          <p:cNvPr id="7" name="Rectangle à coins arrondis 6"/>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1619672" y="1882527"/>
            <a:ext cx="7524328" cy="4975473"/>
          </a:xfrm>
          <a:prstGeom prst="rect">
            <a:avLst/>
          </a:prstGeom>
          <a:noFill/>
          <a:ln w="9525">
            <a:noFill/>
            <a:miter lim="800000"/>
            <a:headEnd/>
            <a:tailEnd/>
          </a:ln>
        </p:spPr>
      </p:pic>
      <p:sp>
        <p:nvSpPr>
          <p:cNvPr id="10" name="Rectangle 9"/>
          <p:cNvSpPr/>
          <p:nvPr/>
        </p:nvSpPr>
        <p:spPr>
          <a:xfrm>
            <a:off x="3779912" y="6415236"/>
            <a:ext cx="1112805"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4 </a:t>
            </a:r>
            <a:endParaRPr lang="fr-FR" sz="2800" dirty="0"/>
          </a:p>
        </p:txBody>
      </p:sp>
      <p:sp>
        <p:nvSpPr>
          <p:cNvPr id="11" name="Rectangle 10"/>
          <p:cNvSpPr/>
          <p:nvPr/>
        </p:nvSpPr>
        <p:spPr>
          <a:xfrm>
            <a:off x="251520" y="1052736"/>
            <a:ext cx="2185214" cy="553998"/>
          </a:xfrm>
          <a:prstGeom prst="rect">
            <a:avLst/>
          </a:prstGeom>
        </p:spPr>
        <p:txBody>
          <a:bodyPr wrap="none">
            <a:spAutoFit/>
          </a:bodyPr>
          <a:lstStyle/>
          <a:p>
            <a:r>
              <a:rPr lang="fr-FR" sz="3000" b="1" dirty="0" smtClean="0">
                <a:effectLst>
                  <a:outerShdw blurRad="38100" dist="38100" dir="2700000" algn="tl">
                    <a:srgbClr val="000000">
                      <a:alpha val="43137"/>
                    </a:srgbClr>
                  </a:outerShdw>
                </a:effectLst>
                <a:latin typeface="Times New Roman" pitchFamily="18" charset="0"/>
                <a:cs typeface="Times New Roman" pitchFamily="18" charset="0"/>
              </a:rPr>
              <a:t>Cycle Diesel</a:t>
            </a:r>
            <a:endParaRPr lang="fr-FR"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FDA14DDA-8654-413E-9EFF-732459B13AEE}" type="slidenum">
              <a:rPr lang="fr-FR" smtClean="0"/>
              <a:pPr/>
              <a:t>8</a:t>
            </a:fld>
            <a:endParaRPr lang="fr-FR"/>
          </a:p>
        </p:txBody>
      </p:sp>
      <p:pic>
        <p:nvPicPr>
          <p:cNvPr id="7" name="Picture 1"/>
          <p:cNvPicPr>
            <a:picLocks noChangeAspect="1" noChangeArrowheads="1"/>
          </p:cNvPicPr>
          <p:nvPr/>
        </p:nvPicPr>
        <p:blipFill>
          <a:blip r:embed="rId2" cstate="print"/>
          <a:srcRect/>
          <a:stretch>
            <a:fillRect/>
          </a:stretch>
        </p:blipFill>
        <p:spPr bwMode="auto">
          <a:xfrm>
            <a:off x="2195736" y="980728"/>
            <a:ext cx="6840760" cy="5616625"/>
          </a:xfrm>
          <a:prstGeom prst="rect">
            <a:avLst/>
          </a:prstGeom>
          <a:noFill/>
          <a:ln w="9525">
            <a:noFill/>
            <a:miter lim="800000"/>
            <a:headEnd/>
            <a:tailEnd/>
          </a:ln>
        </p:spPr>
      </p:pic>
      <p:sp>
        <p:nvSpPr>
          <p:cNvPr id="9" name="Rectangle 8"/>
          <p:cNvSpPr/>
          <p:nvPr/>
        </p:nvSpPr>
        <p:spPr>
          <a:xfrm>
            <a:off x="4611323" y="6309320"/>
            <a:ext cx="1112805"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5 </a:t>
            </a:r>
            <a:endParaRPr lang="fr-FR" sz="2800" dirty="0"/>
          </a:p>
        </p:txBody>
      </p:sp>
      <p:sp>
        <p:nvSpPr>
          <p:cNvPr id="10" name="Rectangle 9"/>
          <p:cNvSpPr/>
          <p:nvPr/>
        </p:nvSpPr>
        <p:spPr>
          <a:xfrm>
            <a:off x="0" y="908720"/>
            <a:ext cx="3012363" cy="584775"/>
          </a:xfrm>
          <a:prstGeom prst="rect">
            <a:avLst/>
          </a:prstGeom>
        </p:spPr>
        <p:txBody>
          <a:bodyPr wrap="none">
            <a:spAutoFit/>
          </a:bodyPr>
          <a:lstStyle/>
          <a:p>
            <a:r>
              <a:rPr lang="fr-FR" sz="3200" b="1" dirty="0" smtClean="0">
                <a:effectLst>
                  <a:outerShdw blurRad="38100" dist="38100" dir="2700000" algn="tl">
                    <a:srgbClr val="000000">
                      <a:alpha val="43137"/>
                    </a:srgbClr>
                  </a:outerShdw>
                </a:effectLst>
                <a:latin typeface="Times New Roman" pitchFamily="18" charset="0"/>
                <a:cs typeface="Times New Roman" pitchFamily="18" charset="0"/>
              </a:rPr>
              <a:t>Cycle réel mixte</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A14DDA-8654-413E-9EFF-732459B13AEE}" type="slidenum">
              <a:rPr lang="fr-FR" smtClean="0"/>
              <a:pPr/>
              <a:t>9</a:t>
            </a:fld>
            <a:endParaRPr lang="fr-FR"/>
          </a:p>
        </p:txBody>
      </p:sp>
      <p:sp>
        <p:nvSpPr>
          <p:cNvPr id="6" name="Rectangle à coins arrondis 5"/>
          <p:cNvSpPr/>
          <p:nvPr/>
        </p:nvSpPr>
        <p:spPr>
          <a:xfrm>
            <a:off x="72008" y="-27384"/>
            <a:ext cx="889248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0"/>
              </a:spcBef>
              <a:defRPr/>
            </a:pPr>
            <a:endPar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artie</a:t>
            </a:r>
            <a:r>
              <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 </a:t>
            </a:r>
            <a:r>
              <a:rPr lang="fr-FR"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Cycles thermodynamiques, effets pariétaux, flux d’énergie</a:t>
            </a:r>
            <a:endParaRPr lang="fr-FR" sz="32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spcBef>
                <a:spcPct val="0"/>
              </a:spcBef>
              <a:defRPr/>
            </a:pPr>
            <a:r>
              <a:rPr lang="fr-FR" sz="2800" b="1" cap="all"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115616" y="2060848"/>
            <a:ext cx="7128792" cy="3857972"/>
          </a:xfrm>
          <a:prstGeom prst="rect">
            <a:avLst/>
          </a:prstGeom>
          <a:noFill/>
          <a:ln w="9525">
            <a:noFill/>
            <a:miter lim="800000"/>
            <a:headEnd/>
            <a:tailEnd/>
          </a:ln>
        </p:spPr>
      </p:pic>
      <p:sp>
        <p:nvSpPr>
          <p:cNvPr id="7" name="Rectangle 6"/>
          <p:cNvSpPr/>
          <p:nvPr/>
        </p:nvSpPr>
        <p:spPr>
          <a:xfrm>
            <a:off x="5331403" y="6434286"/>
            <a:ext cx="1112805" cy="523220"/>
          </a:xfrm>
          <a:prstGeom prst="rect">
            <a:avLst/>
          </a:prstGeom>
        </p:spPr>
        <p:txBody>
          <a:bodyPr wrap="square">
            <a:spAutoFit/>
          </a:bodyPr>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Fig. 5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5620</TotalTime>
  <Words>1330</Words>
  <Application>Microsoft Office PowerPoint</Application>
  <PresentationFormat>Affichage à l'écran (4:3)</PresentationFormat>
  <Paragraphs>171</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ZERGANE</dc:creator>
  <cp:lastModifiedBy>ZERGANE</cp:lastModifiedBy>
  <cp:revision>266</cp:revision>
  <dcterms:created xsi:type="dcterms:W3CDTF">2021-01-20T20:28:19Z</dcterms:created>
  <dcterms:modified xsi:type="dcterms:W3CDTF">2021-02-13T21:01:43Z</dcterms:modified>
</cp:coreProperties>
</file>