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660"/>
  </p:normalViewPr>
  <p:slideViewPr>
    <p:cSldViewPr>
      <p:cViewPr varScale="1">
        <p:scale>
          <a:sx n="49" d="100"/>
          <a:sy n="49" d="100"/>
        </p:scale>
        <p:origin x="78" y="1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A46657-E4E1-4A2D-A1C7-DE07F818A07A}" type="datetimeFigureOut">
              <a:rPr lang="fr-FR" smtClean="0"/>
              <a:pPr/>
              <a:t>15/10/2024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39D286-336D-4AA1-99DE-6490A879F97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60CB7FA4-1DF0-4C1F-B6D8-EA008E6B7FC0}"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4B29BDD-5A04-45D0-8246-F66E2F00685D}"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5DC2453-29EE-46A6-A967-45FAC9DD200D}"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2CE7A6C-9A43-4692-87DC-45C6C424BD13}"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5E374A64-65AD-4232-8150-9EFDFA39A062}"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12278B0-4B9C-4792-9E2E-F8DBCA79DEBA}" type="datetime1">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DDCF02E-7DF2-40BD-B434-FE7A3D50453B}" type="datetime1">
              <a:rPr lang="fr-FR" smtClean="0"/>
              <a:pPr/>
              <a:t>15/10/2024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B46709C-0F18-4789-9D7C-D0687AF17D33}" type="datetime1">
              <a:rPr lang="fr-FR" smtClean="0"/>
              <a:pPr/>
              <a:t>15/10/2024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26DF19D-A6C1-4937-A0FB-3E77D5D58089}" type="datetime1">
              <a:rPr lang="fr-FR" smtClean="0"/>
              <a:pPr/>
              <a:t>15/10/2024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FC39B41-C4A1-44F2-B158-111660829A23}" type="datetime1">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5319EF8-3C06-4206-A770-CBB46E6DF81F}" type="datetime1">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B7105-A6D3-4BFA-BC9C-B572AA6EC842}" type="datetime1">
              <a:rPr lang="fr-FR" smtClean="0"/>
              <a:pPr/>
              <a:t>15/10/2024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3EAC4-AD19-4B85-8B59-3BE7126AD85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r.wikipedia.org/wiki/Interac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420888"/>
            <a:ext cx="8892480" cy="25202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r>
              <a:rPr lang="fr-FR" sz="4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4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4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a:t>
            </a:r>
          </a:p>
          <a:p>
            <a:pPr lvl="0" algn="ctr">
              <a:spcBef>
                <a:spcPct val="0"/>
              </a:spcBef>
              <a:defRPr/>
            </a:pPr>
            <a:r>
              <a:rPr lang="fr-FR" sz="4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F</a:t>
            </a:r>
            <a:r>
              <a:rPr lang="fr-FR" sz="4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principales</a:t>
            </a:r>
            <a:endParaRPr lang="fr-FR" sz="4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4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4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5E63EAC4-AD19-4B85-8B59-3BE7126AD857}" type="slidenum">
              <a:rPr lang="fr-FR" smtClean="0"/>
              <a:pPr/>
              <a:t>1</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principales</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903491"/>
            <a:ext cx="9144000" cy="1877437"/>
          </a:xfrm>
          <a:prstGeom prst="rect">
            <a:avLst/>
          </a:prstGeom>
        </p:spPr>
        <p:txBody>
          <a:bodyPr wrap="square">
            <a:spAutoFit/>
          </a:bodyPr>
          <a:lstStyle/>
          <a:p>
            <a:pPr marL="342900" indent="-342900">
              <a:buAutoNum type="arabicPeriod"/>
            </a:pPr>
            <a:r>
              <a:rPr lang="fr-FR" sz="32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Frottement </a:t>
            </a:r>
          </a:p>
          <a:p>
            <a:pPr algn="just"/>
            <a:r>
              <a:rPr lang="fr-FR" sz="2800" dirty="0">
                <a:effectLst>
                  <a:outerShdw blurRad="38100" dist="38100" dir="2700000" algn="tl">
                    <a:srgbClr val="000000">
                      <a:alpha val="43137"/>
                    </a:srgbClr>
                  </a:outerShdw>
                </a:effectLst>
                <a:latin typeface="Times New Roman" pitchFamily="18" charset="0"/>
                <a:cs typeface="Times New Roman" pitchFamily="18" charset="0"/>
              </a:rPr>
              <a:t>Dans un moteur, le frottement est une </a:t>
            </a:r>
            <a:r>
              <a:rPr lang="fr-FR" sz="2800" dirty="0">
                <a:effectLst>
                  <a:outerShdw blurRad="38100" dist="38100" dir="2700000" algn="tl">
                    <a:srgbClr val="000000">
                      <a:alpha val="43137"/>
                    </a:srgbClr>
                  </a:outerShdw>
                </a:effectLst>
                <a:latin typeface="Times New Roman" pitchFamily="18" charset="0"/>
                <a:cs typeface="Times New Roman" pitchFamily="18" charset="0"/>
                <a:hlinkClick r:id="rId2" tooltip="Interaction"/>
              </a:rPr>
              <a:t>interaction</a:t>
            </a:r>
            <a:r>
              <a:rPr lang="fr-FR" sz="2800" dirty="0">
                <a:effectLst>
                  <a:outerShdw blurRad="38100" dist="38100" dir="2700000" algn="tl">
                    <a:srgbClr val="000000">
                      <a:alpha val="43137"/>
                    </a:srgbClr>
                  </a:outerShdw>
                </a:effectLst>
                <a:latin typeface="Times New Roman" pitchFamily="18" charset="0"/>
                <a:cs typeface="Times New Roman" pitchFamily="18" charset="0"/>
              </a:rPr>
              <a:t> qui s'oppose au mouvement relatif entre éléments en contact du moteur entraînant une dissipation de puissance.</a:t>
            </a:r>
          </a:p>
        </p:txBody>
      </p:sp>
      <p:sp>
        <p:nvSpPr>
          <p:cNvPr id="7" name="Rectangle 6"/>
          <p:cNvSpPr/>
          <p:nvPr/>
        </p:nvSpPr>
        <p:spPr>
          <a:xfrm>
            <a:off x="0" y="2833772"/>
            <a:ext cx="6694461" cy="523220"/>
          </a:xfrm>
          <a:prstGeom prst="rect">
            <a:avLst/>
          </a:prstGeom>
        </p:spPr>
        <p:txBody>
          <a:bodyPr wrap="none">
            <a:spAutoFit/>
          </a:bodyPr>
          <a:lstStyle/>
          <a:p>
            <a:r>
              <a:rPr lang="fr-FR" sz="2800" dirty="0">
                <a:effectLst>
                  <a:outerShdw blurRad="38100" dist="38100" dir="2700000" algn="tl">
                    <a:srgbClr val="000000">
                      <a:alpha val="43137"/>
                    </a:srgbClr>
                  </a:outerShdw>
                </a:effectLst>
                <a:latin typeface="Times New Roman" pitchFamily="18" charset="0"/>
                <a:cs typeface="Times New Roman" pitchFamily="18" charset="0"/>
              </a:rPr>
              <a:t>- La puissance dissipée  </a:t>
            </a:r>
            <a:r>
              <a:rPr lang="fr-FR" sz="28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i="1" dirty="0" err="1">
                <a:effectLst>
                  <a:outerShdw blurRad="38100" dist="38100" dir="2700000" algn="tl">
                    <a:srgbClr val="000000">
                      <a:alpha val="43137"/>
                    </a:srgbClr>
                  </a:outerShdw>
                </a:effectLst>
                <a:latin typeface="Times New Roman" pitchFamily="18" charset="0"/>
                <a:cs typeface="Times New Roman" pitchFamily="18" charset="0"/>
              </a:rPr>
              <a:t>méc</a:t>
            </a:r>
            <a:r>
              <a:rPr lang="fr-FR" sz="2800" i="1" dirty="0">
                <a:effectLst>
                  <a:outerShdw blurRad="38100" dist="38100" dir="2700000" algn="tl">
                    <a:srgbClr val="000000">
                      <a:alpha val="43137"/>
                    </a:srgbClr>
                  </a:outerShdw>
                </a:effectLst>
                <a:latin typeface="Times New Roman" pitchFamily="18" charset="0"/>
                <a:cs typeface="Times New Roman" pitchFamily="18" charset="0"/>
              </a:rPr>
              <a:t> </a:t>
            </a:r>
            <a:r>
              <a:rPr lang="fr-FR" sz="2800" dirty="0">
                <a:effectLst>
                  <a:outerShdw blurRad="38100" dist="38100" dir="2700000" algn="tl">
                    <a:srgbClr val="000000">
                      <a:alpha val="43137"/>
                    </a:srgbClr>
                  </a:outerShdw>
                </a:effectLst>
                <a:latin typeface="Times New Roman" pitchFamily="18" charset="0"/>
                <a:cs typeface="Times New Roman" pitchFamily="18" charset="0"/>
              </a:rPr>
              <a:t>est comme suit :</a:t>
            </a:r>
            <a:endParaRPr lang="fr-FR" sz="2800" dirty="0"/>
          </a:p>
        </p:txBody>
      </p:sp>
      <p:sp>
        <p:nvSpPr>
          <p:cNvPr id="9" name="Rectangle 8"/>
          <p:cNvSpPr/>
          <p:nvPr/>
        </p:nvSpPr>
        <p:spPr>
          <a:xfrm>
            <a:off x="-953" y="4337809"/>
            <a:ext cx="2400016" cy="1323439"/>
          </a:xfrm>
          <a:prstGeom prst="rect">
            <a:avLst/>
          </a:prstGeom>
        </p:spPr>
        <p:txBody>
          <a:bodyPr wrap="none">
            <a:spAutoFit/>
          </a:bodyPr>
          <a:lstStyle/>
          <a:p>
            <a:r>
              <a:rPr lang="fr-FR" sz="28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i="1" dirty="0" err="1">
                <a:effectLst>
                  <a:outerShdw blurRad="38100" dist="38100" dir="2700000" algn="tl">
                    <a:srgbClr val="000000">
                      <a:alpha val="43137"/>
                    </a:srgbClr>
                  </a:outerShdw>
                </a:effectLst>
                <a:latin typeface="Times New Roman" pitchFamily="18" charset="0"/>
                <a:cs typeface="Times New Roman" pitchFamily="18" charset="0"/>
              </a:rPr>
              <a:t>méc</a:t>
            </a:r>
            <a:r>
              <a:rPr lang="fr-FR" sz="2800" i="1" dirty="0">
                <a:effectLst>
                  <a:outerShdw blurRad="38100" dist="38100" dir="2700000" algn="tl">
                    <a:srgbClr val="000000">
                      <a:alpha val="43137"/>
                    </a:srgbClr>
                  </a:outerShdw>
                </a:effectLst>
                <a:latin typeface="Times New Roman" pitchFamily="18" charset="0"/>
                <a:cs typeface="Times New Roman" pitchFamily="18" charset="0"/>
              </a:rPr>
              <a:t>= </a:t>
            </a:r>
            <a:r>
              <a:rPr lang="fr-FR" sz="28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i="1" dirty="0" err="1">
                <a:effectLst>
                  <a:outerShdw blurRad="38100" dist="38100" dir="2700000" algn="tl">
                    <a:srgbClr val="000000">
                      <a:alpha val="43137"/>
                    </a:srgbClr>
                  </a:outerShdw>
                </a:effectLst>
                <a:latin typeface="Times New Roman" pitchFamily="18" charset="0"/>
                <a:cs typeface="Times New Roman" pitchFamily="18" charset="0"/>
              </a:rPr>
              <a:t>ind</a:t>
            </a:r>
            <a:r>
              <a:rPr lang="fr-FR" i="1" dirty="0">
                <a:effectLst>
                  <a:outerShdw blurRad="38100" dist="38100" dir="2700000" algn="tl">
                    <a:srgbClr val="000000">
                      <a:alpha val="43137"/>
                    </a:srgbClr>
                  </a:outerShdw>
                </a:effectLst>
                <a:latin typeface="Times New Roman" pitchFamily="18" charset="0"/>
                <a:cs typeface="Times New Roman" pitchFamily="18" charset="0"/>
              </a:rPr>
              <a:t> </a:t>
            </a:r>
            <a:r>
              <a:rPr lang="fr-FR" sz="2800" i="1" dirty="0">
                <a:effectLst>
                  <a:outerShdw blurRad="38100" dist="38100" dir="2700000" algn="tl">
                    <a:srgbClr val="000000">
                      <a:alpha val="43137"/>
                    </a:srgbClr>
                  </a:outerShdw>
                </a:effectLst>
                <a:latin typeface="Times New Roman" pitchFamily="18" charset="0"/>
                <a:cs typeface="Times New Roman" pitchFamily="18" charset="0"/>
              </a:rPr>
              <a:t>– </a:t>
            </a:r>
            <a:r>
              <a:rPr lang="fr-FR" sz="28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i="1" dirty="0" err="1">
                <a:effectLst>
                  <a:outerShdw blurRad="38100" dist="38100" dir="2700000" algn="tl">
                    <a:srgbClr val="000000">
                      <a:alpha val="43137"/>
                    </a:srgbClr>
                  </a:outerShdw>
                </a:effectLst>
                <a:latin typeface="Times New Roman" pitchFamily="18" charset="0"/>
                <a:cs typeface="Times New Roman" pitchFamily="18" charset="0"/>
              </a:rPr>
              <a:t>eff</a:t>
            </a:r>
            <a:endParaRPr lang="fr-FR" i="1" dirty="0">
              <a:effectLst>
                <a:outerShdw blurRad="38100" dist="38100" dir="2700000" algn="tl">
                  <a:srgbClr val="000000">
                    <a:alpha val="43137"/>
                  </a:srgbClr>
                </a:outerShdw>
              </a:effectLst>
              <a:latin typeface="Times New Roman" pitchFamily="18" charset="0"/>
              <a:cs typeface="Times New Roman" pitchFamily="18" charset="0"/>
            </a:endParaRPr>
          </a:p>
          <a:p>
            <a:r>
              <a:rPr lang="fr-FR" sz="2800" dirty="0">
                <a:effectLst>
                  <a:outerShdw blurRad="38100" dist="38100" dir="2700000" algn="tl">
                    <a:srgbClr val="000000">
                      <a:alpha val="43137"/>
                    </a:srgbClr>
                  </a:outerShdw>
                </a:effectLst>
                <a:latin typeface="Times New Roman" pitchFamily="18" charset="0"/>
                <a:cs typeface="Times New Roman" pitchFamily="18" charset="0"/>
              </a:rPr>
              <a:t>d’où</a:t>
            </a:r>
          </a:p>
          <a:p>
            <a:r>
              <a:rPr lang="el-GR" sz="2400" b="1" i="1" dirty="0">
                <a:effectLst>
                  <a:outerShdw blurRad="38100" dist="38100" dir="2700000" algn="tl">
                    <a:srgbClr val="000000">
                      <a:alpha val="43137"/>
                    </a:srgbClr>
                  </a:outerShdw>
                </a:effectLst>
                <a:latin typeface="Times New Roman" pitchFamily="18" charset="0"/>
                <a:cs typeface="Times New Roman" pitchFamily="18" charset="0"/>
              </a:rPr>
              <a:t>η</a:t>
            </a:r>
            <a:r>
              <a:rPr lang="fr-FR" sz="2400" i="1" dirty="0" err="1">
                <a:effectLst>
                  <a:outerShdw blurRad="38100" dist="38100" dir="2700000" algn="tl">
                    <a:srgbClr val="000000">
                      <a:alpha val="43137"/>
                    </a:srgbClr>
                  </a:outerShdw>
                </a:effectLst>
                <a:latin typeface="Times New Roman" pitchFamily="18" charset="0"/>
                <a:cs typeface="Times New Roman" pitchFamily="18" charset="0"/>
              </a:rPr>
              <a:t>méc</a:t>
            </a:r>
            <a:r>
              <a:rPr lang="fr-FR" sz="2400" i="1" dirty="0">
                <a:effectLst>
                  <a:outerShdw blurRad="38100" dist="38100" dir="2700000" algn="tl">
                    <a:srgbClr val="000000">
                      <a:alpha val="43137"/>
                    </a:srgbClr>
                  </a:outerShdw>
                </a:effectLst>
                <a:latin typeface="Times New Roman" pitchFamily="18" charset="0"/>
                <a:cs typeface="Times New Roman" pitchFamily="18" charset="0"/>
              </a:rPr>
              <a:t>=</a:t>
            </a:r>
            <a:r>
              <a:rPr lang="fr-FR" sz="24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sz="1600" i="1" dirty="0" err="1">
                <a:effectLst>
                  <a:outerShdw blurRad="38100" dist="38100" dir="2700000" algn="tl">
                    <a:srgbClr val="000000">
                      <a:alpha val="43137"/>
                    </a:srgbClr>
                  </a:outerShdw>
                </a:effectLst>
                <a:latin typeface="Times New Roman" pitchFamily="18" charset="0"/>
                <a:cs typeface="Times New Roman" pitchFamily="18" charset="0"/>
              </a:rPr>
              <a:t>eff</a:t>
            </a:r>
            <a:r>
              <a:rPr lang="fr-FR" sz="2400" i="1" dirty="0">
                <a:effectLst>
                  <a:outerShdw blurRad="38100" dist="38100" dir="2700000" algn="tl">
                    <a:srgbClr val="000000">
                      <a:alpha val="43137"/>
                    </a:srgbClr>
                  </a:outerShdw>
                </a:effectLst>
                <a:latin typeface="Times New Roman" pitchFamily="18" charset="0"/>
                <a:cs typeface="Times New Roman" pitchFamily="18" charset="0"/>
              </a:rPr>
              <a:t>/ </a:t>
            </a:r>
            <a:r>
              <a:rPr lang="fr-FR" sz="2400" i="1" dirty="0" err="1">
                <a:effectLst>
                  <a:outerShdw blurRad="38100" dist="38100" dir="2700000" algn="tl">
                    <a:srgbClr val="000000">
                      <a:alpha val="43137"/>
                    </a:srgbClr>
                  </a:outerShdw>
                </a:effectLst>
                <a:latin typeface="Times New Roman" pitchFamily="18" charset="0"/>
                <a:cs typeface="Times New Roman" pitchFamily="18" charset="0"/>
              </a:rPr>
              <a:t>P</a:t>
            </a:r>
            <a:r>
              <a:rPr lang="fr-FR" sz="1600" i="1" dirty="0" err="1">
                <a:effectLst>
                  <a:outerShdw blurRad="38100" dist="38100" dir="2700000" algn="tl">
                    <a:srgbClr val="000000">
                      <a:alpha val="43137"/>
                    </a:srgbClr>
                  </a:outerShdw>
                </a:effectLst>
                <a:latin typeface="Times New Roman" pitchFamily="18" charset="0"/>
                <a:cs typeface="Times New Roman" pitchFamily="18" charset="0"/>
              </a:rPr>
              <a:t>ind</a:t>
            </a:r>
            <a:endParaRPr lang="fr-FR" sz="2400" i="1" dirty="0"/>
          </a:p>
        </p:txBody>
      </p:sp>
      <p:sp>
        <p:nvSpPr>
          <p:cNvPr id="153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536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1520" y="3429000"/>
            <a:ext cx="1835696" cy="659507"/>
          </a:xfrm>
          <a:prstGeom prst="rect">
            <a:avLst/>
          </a:prstGeom>
          <a:noFill/>
        </p:spPr>
      </p:pic>
      <p:sp>
        <p:nvSpPr>
          <p:cNvPr id="10" name="Espace réservé du numéro de diapositive 9"/>
          <p:cNvSpPr>
            <a:spLocks noGrp="1"/>
          </p:cNvSpPr>
          <p:nvPr>
            <p:ph type="sldNum" sz="quarter" idx="12"/>
          </p:nvPr>
        </p:nvSpPr>
        <p:spPr/>
        <p:txBody>
          <a:bodyPr/>
          <a:lstStyle/>
          <a:p>
            <a:fld id="{5E63EAC4-AD19-4B85-8B59-3BE7126AD857}" type="slidenum">
              <a:rPr lang="fr-FR" smtClean="0"/>
              <a:pPr/>
              <a:t>2</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principales</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3573016"/>
            <a:ext cx="9144000" cy="2246769"/>
          </a:xfrm>
          <a:prstGeom prst="rect">
            <a:avLst/>
          </a:prstGeom>
        </p:spPr>
        <p:txBody>
          <a:bodyPr wrap="square">
            <a:spAutoFit/>
          </a:bodyPr>
          <a:lstStyle/>
          <a:p>
            <a:r>
              <a:rPr lang="fr-FR" sz="32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1.2. Comment réduire l’effet du frottement </a:t>
            </a:r>
            <a:r>
              <a:rPr lang="fr-FR" sz="2800" dirty="0">
                <a:effectLst>
                  <a:outerShdw blurRad="38100" dist="38100" dir="2700000" algn="tl">
                    <a:srgbClr val="000000">
                      <a:alpha val="43137"/>
                    </a:srgbClr>
                  </a:outerShdw>
                </a:effectLst>
                <a:latin typeface="Times New Roman" pitchFamily="18" charset="0"/>
                <a:cs typeface="Times New Roman" pitchFamily="18" charset="0"/>
              </a:rPr>
              <a:t>:</a:t>
            </a:r>
          </a:p>
          <a:p>
            <a:r>
              <a:rPr lang="fr-FR" sz="2700" dirty="0">
                <a:effectLst>
                  <a:outerShdw blurRad="38100" dist="38100" dir="2700000" algn="tl">
                    <a:srgbClr val="000000">
                      <a:alpha val="43137"/>
                    </a:srgbClr>
                  </a:outerShdw>
                </a:effectLst>
                <a:latin typeface="Times New Roman" pitchFamily="18" charset="0"/>
                <a:cs typeface="Times New Roman" pitchFamily="18" charset="0"/>
              </a:rPr>
              <a:t>- Par le choix des matériaux : matériaux antifriction </a:t>
            </a:r>
          </a:p>
          <a:p>
            <a:r>
              <a:rPr lang="fr-FR" sz="2700" dirty="0">
                <a:effectLst>
                  <a:outerShdw blurRad="38100" dist="38100" dir="2700000" algn="tl">
                    <a:srgbClr val="000000">
                      <a:alpha val="43137"/>
                    </a:srgbClr>
                  </a:outerShdw>
                </a:effectLst>
                <a:latin typeface="Times New Roman" pitchFamily="18" charset="0"/>
                <a:cs typeface="Times New Roman" pitchFamily="18" charset="0"/>
              </a:rPr>
              <a:t>- Par amélioration des états de surfaces (rectification – polissage) </a:t>
            </a:r>
          </a:p>
          <a:p>
            <a:pPr>
              <a:buFontTx/>
              <a:buChar char="-"/>
            </a:pPr>
            <a:r>
              <a:rPr lang="fr-FR" sz="2700" dirty="0">
                <a:effectLst>
                  <a:outerShdw blurRad="38100" dist="38100" dir="2700000" algn="tl">
                    <a:srgbClr val="000000">
                      <a:alpha val="43137"/>
                    </a:srgbClr>
                  </a:outerShdw>
                </a:effectLst>
                <a:latin typeface="Times New Roman" pitchFamily="18" charset="0"/>
                <a:cs typeface="Times New Roman" pitchFamily="18" charset="0"/>
              </a:rPr>
              <a:t> Par l’utilisation de roulements, </a:t>
            </a:r>
          </a:p>
          <a:p>
            <a:pPr>
              <a:buFontTx/>
              <a:buChar char="-"/>
            </a:pPr>
            <a:r>
              <a:rPr lang="fr-FR" sz="2700" dirty="0">
                <a:effectLst>
                  <a:outerShdw blurRad="38100" dist="38100" dir="2700000" algn="tl">
                    <a:srgbClr val="000000">
                      <a:alpha val="43137"/>
                    </a:srgbClr>
                  </a:outerShdw>
                </a:effectLst>
                <a:latin typeface="Times New Roman" pitchFamily="18" charset="0"/>
                <a:cs typeface="Times New Roman" pitchFamily="18" charset="0"/>
              </a:rPr>
              <a:t> Par le graissage</a:t>
            </a:r>
            <a:endParaRPr lang="fr-FR" sz="2700" dirty="0"/>
          </a:p>
        </p:txBody>
      </p:sp>
      <p:sp>
        <p:nvSpPr>
          <p:cNvPr id="6" name="Rectangle 5"/>
          <p:cNvSpPr/>
          <p:nvPr/>
        </p:nvSpPr>
        <p:spPr>
          <a:xfrm>
            <a:off x="0" y="927770"/>
            <a:ext cx="9144000" cy="2739211"/>
          </a:xfrm>
          <a:prstGeom prst="rect">
            <a:avLst/>
          </a:prstGeom>
        </p:spPr>
        <p:txBody>
          <a:bodyPr wrap="square">
            <a:spAutoFit/>
          </a:bodyPr>
          <a:lstStyle/>
          <a:p>
            <a:r>
              <a:rPr lang="fr-FR" sz="32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1.1. Effet du frottement</a:t>
            </a:r>
          </a:p>
          <a:p>
            <a:r>
              <a:rPr lang="fr-FR" sz="2800" dirty="0">
                <a:effectLst>
                  <a:outerShdw blurRad="38100" dist="38100" dir="2700000" algn="tl">
                    <a:srgbClr val="000000">
                      <a:alpha val="43137"/>
                    </a:srgbClr>
                  </a:outerShdw>
                </a:effectLst>
                <a:latin typeface="Times New Roman" pitchFamily="18" charset="0"/>
                <a:cs typeface="Times New Roman" pitchFamily="18" charset="0"/>
              </a:rPr>
              <a:t>Le frottement provoque : </a:t>
            </a:r>
          </a:p>
          <a:p>
            <a:pPr>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un échauffement donc une dilatation des pièces (grippage).</a:t>
            </a:r>
          </a:p>
          <a:p>
            <a:pPr>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une usure des surfaces en contact (arrachement des particules de métal)</a:t>
            </a:r>
          </a:p>
          <a:p>
            <a:pPr>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 une diminution du rendement mécanique. </a:t>
            </a: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3</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principales</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5E63EAC4-AD19-4B85-8B59-3BE7126AD857}" type="slidenum">
              <a:rPr lang="fr-FR" smtClean="0"/>
              <a:pPr/>
              <a:t>4</a:t>
            </a:fld>
            <a:endParaRPr lang="fr-FR"/>
          </a:p>
        </p:txBody>
      </p:sp>
      <p:sp>
        <p:nvSpPr>
          <p:cNvPr id="6" name="Rectangle 5"/>
          <p:cNvSpPr/>
          <p:nvPr/>
        </p:nvSpPr>
        <p:spPr>
          <a:xfrm>
            <a:off x="-72008" y="1412776"/>
            <a:ext cx="8758808" cy="954107"/>
          </a:xfrm>
          <a:prstGeom prst="rect">
            <a:avLst/>
          </a:prstGeom>
        </p:spPr>
        <p:txBody>
          <a:bodyPr wrap="square">
            <a:spAutoFit/>
          </a:bodyPr>
          <a:lstStyle/>
          <a:p>
            <a:r>
              <a:rPr lang="fr-FR" sz="2800" dirty="0">
                <a:effectLst>
                  <a:outerShdw blurRad="38100" dist="38100" dir="2700000" algn="tl">
                    <a:srgbClr val="000000">
                      <a:alpha val="43137"/>
                    </a:srgbClr>
                  </a:outerShdw>
                </a:effectLst>
                <a:latin typeface="Times New Roman" pitchFamily="18" charset="0"/>
                <a:cs typeface="Times New Roman" pitchFamily="18" charset="0"/>
              </a:rPr>
              <a:t>L’architecture  générale du moteur est présentée sur la figure 1. </a:t>
            </a:r>
          </a:p>
        </p:txBody>
      </p:sp>
      <p:sp>
        <p:nvSpPr>
          <p:cNvPr id="7" name="Rectangle 6"/>
          <p:cNvSpPr/>
          <p:nvPr/>
        </p:nvSpPr>
        <p:spPr>
          <a:xfrm>
            <a:off x="0" y="942628"/>
            <a:ext cx="3846822" cy="523220"/>
          </a:xfrm>
          <a:prstGeom prst="rect">
            <a:avLst/>
          </a:prstGeom>
        </p:spPr>
        <p:txBody>
          <a:bodyPr wrap="none">
            <a:spAutoFit/>
          </a:bodyPr>
          <a:lstStyle/>
          <a:p>
            <a:r>
              <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2. Architecture générale</a:t>
            </a:r>
            <a:endParaRPr lang="fr-FR" sz="2800" dirty="0"/>
          </a:p>
        </p:txBody>
      </p:sp>
      <p:sp>
        <p:nvSpPr>
          <p:cNvPr id="8" name="Rectangle 7"/>
          <p:cNvSpPr/>
          <p:nvPr/>
        </p:nvSpPr>
        <p:spPr>
          <a:xfrm>
            <a:off x="6012160" y="6381328"/>
            <a:ext cx="1023037" cy="523220"/>
          </a:xfrm>
          <a:prstGeom prst="rect">
            <a:avLst/>
          </a:prstGeom>
        </p:spPr>
        <p:txBody>
          <a:bodyPr wrap="none">
            <a:spAutoFit/>
          </a:bodyPr>
          <a:lstStyle/>
          <a:p>
            <a:r>
              <a:rPr lang="fr-FR" sz="2800" dirty="0">
                <a:effectLst>
                  <a:outerShdw blurRad="38100" dist="38100" dir="2700000" algn="tl">
                    <a:srgbClr val="000000">
                      <a:alpha val="43137"/>
                    </a:srgbClr>
                  </a:outerShdw>
                </a:effectLst>
                <a:latin typeface="Times New Roman" pitchFamily="18" charset="0"/>
                <a:cs typeface="Times New Roman" pitchFamily="18" charset="0"/>
              </a:rPr>
              <a:t>Fig. 1</a:t>
            </a:r>
            <a:endParaRPr lang="fr-FR" sz="2800" dirty="0"/>
          </a:p>
        </p:txBody>
      </p:sp>
      <p:pic>
        <p:nvPicPr>
          <p:cNvPr id="2" name="Picture 2" descr="Engine Parts Engine Components: The Building Blocks of Automotive Power |  by Tracktech fasteners | Medium">
            <a:extLst>
              <a:ext uri="{FF2B5EF4-FFF2-40B4-BE49-F238E27FC236}">
                <a16:creationId xmlns:a16="http://schemas.microsoft.com/office/drawing/2014/main" id="{0B29C099-CDBE-0819-D6A0-C48765BD64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9464" y="1930643"/>
            <a:ext cx="7871048" cy="49205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principales</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5E63EAC4-AD19-4B85-8B59-3BE7126AD857}" type="slidenum">
              <a:rPr lang="fr-FR" smtClean="0"/>
              <a:pPr/>
              <a:t>5</a:t>
            </a:fld>
            <a:endParaRPr lang="fr-FR"/>
          </a:p>
        </p:txBody>
      </p:sp>
      <p:sp>
        <p:nvSpPr>
          <p:cNvPr id="5" name="Rectangle 4"/>
          <p:cNvSpPr/>
          <p:nvPr/>
        </p:nvSpPr>
        <p:spPr>
          <a:xfrm>
            <a:off x="0" y="836712"/>
            <a:ext cx="9028434" cy="954107"/>
          </a:xfrm>
          <a:prstGeom prst="rect">
            <a:avLst/>
          </a:prstGeom>
        </p:spPr>
        <p:txBody>
          <a:bodyPr wrap="none">
            <a:spAutoFit/>
          </a:bodyPr>
          <a:lstStyle/>
          <a:p>
            <a:pPr algn="just"/>
            <a:r>
              <a:rPr lang="fr-FR" sz="2800" dirty="0">
                <a:latin typeface="Times New Roman" pitchFamily="18" charset="0"/>
                <a:cs typeface="Times New Roman" pitchFamily="18" charset="0"/>
              </a:rPr>
              <a:t>Un moteur à combustion interne est composé de deux parties </a:t>
            </a:r>
          </a:p>
          <a:p>
            <a:pPr algn="just"/>
            <a:r>
              <a:rPr lang="fr-FR" sz="2800" dirty="0">
                <a:latin typeface="Times New Roman" pitchFamily="18" charset="0"/>
                <a:cs typeface="Times New Roman" pitchFamily="18" charset="0"/>
              </a:rPr>
              <a:t>essentielles :</a:t>
            </a:r>
          </a:p>
        </p:txBody>
      </p:sp>
      <p:sp>
        <p:nvSpPr>
          <p:cNvPr id="6" name="Rectangle 5"/>
          <p:cNvSpPr/>
          <p:nvPr/>
        </p:nvSpPr>
        <p:spPr>
          <a:xfrm>
            <a:off x="0" y="1628800"/>
            <a:ext cx="9144000" cy="2708434"/>
          </a:xfrm>
          <a:prstGeom prst="rect">
            <a:avLst/>
          </a:prstGeom>
        </p:spPr>
        <p:txBody>
          <a:bodyPr wrap="square">
            <a:spAutoFit/>
          </a:bodyPr>
          <a:lstStyle/>
          <a:p>
            <a:pPr algn="just"/>
            <a:r>
              <a:rPr lang="fr-FR" sz="3000" b="1" dirty="0">
                <a:solidFill>
                  <a:schemeClr val="tx2"/>
                </a:solidFill>
                <a:latin typeface="Times New Roman" pitchFamily="18" charset="0"/>
                <a:cs typeface="Times New Roman" pitchFamily="18" charset="0"/>
              </a:rPr>
              <a:t>2.1.  Parties fixes </a:t>
            </a:r>
          </a:p>
          <a:p>
            <a:pPr algn="just"/>
            <a:r>
              <a:rPr lang="fr-FR" sz="2800" dirty="0">
                <a:effectLst>
                  <a:outerShdw blurRad="38100" dist="38100" dir="2700000" algn="tl">
                    <a:srgbClr val="000000">
                      <a:alpha val="43137"/>
                    </a:srgbClr>
                  </a:outerShdw>
                </a:effectLst>
                <a:latin typeface="Times New Roman" pitchFamily="18" charset="0"/>
                <a:cs typeface="Times New Roman" pitchFamily="18" charset="0"/>
              </a:rPr>
              <a:t>comprennent principalement :</a:t>
            </a:r>
          </a:p>
          <a:p>
            <a:pPr algn="just">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 Le bloc moteur ou bloc cylindre</a:t>
            </a:r>
          </a:p>
          <a:p>
            <a:pPr algn="just">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 La culasse supportant les éléments de la distribution (arbre à cames, soupapes,..) et servant de couvercle hermétique au bloc moteur.</a:t>
            </a:r>
          </a:p>
        </p:txBody>
      </p:sp>
      <p:sp>
        <p:nvSpPr>
          <p:cNvPr id="7" name="Rectangle 6"/>
          <p:cNvSpPr/>
          <p:nvPr/>
        </p:nvSpPr>
        <p:spPr>
          <a:xfrm>
            <a:off x="0" y="4149080"/>
            <a:ext cx="9144000" cy="3262432"/>
          </a:xfrm>
          <a:prstGeom prst="rect">
            <a:avLst/>
          </a:prstGeom>
        </p:spPr>
        <p:txBody>
          <a:bodyPr wrap="square">
            <a:spAutoFit/>
          </a:bodyPr>
          <a:lstStyle/>
          <a:p>
            <a:pPr algn="just"/>
            <a:r>
              <a:rPr lang="fr-FR" dirty="0">
                <a:latin typeface="Times New Roman" pitchFamily="18" charset="0"/>
                <a:cs typeface="Times New Roman" pitchFamily="18" charset="0"/>
              </a:rPr>
              <a:t> </a:t>
            </a:r>
            <a:r>
              <a:rPr lang="fr-FR" sz="3000" b="1" dirty="0">
                <a:solidFill>
                  <a:schemeClr val="tx2"/>
                </a:solidFill>
                <a:latin typeface="Times New Roman" pitchFamily="18" charset="0"/>
                <a:cs typeface="Times New Roman" pitchFamily="18" charset="0"/>
              </a:rPr>
              <a:t>2.2. Parties mobiles </a:t>
            </a:r>
          </a:p>
          <a:p>
            <a:pPr algn="just"/>
            <a:r>
              <a:rPr lang="fr-FR" sz="2800" dirty="0">
                <a:effectLst>
                  <a:outerShdw blurRad="38100" dist="38100" dir="2700000" algn="tl">
                    <a:srgbClr val="000000">
                      <a:alpha val="43137"/>
                    </a:srgbClr>
                  </a:outerShdw>
                </a:effectLst>
                <a:latin typeface="Times New Roman" pitchFamily="18" charset="0"/>
                <a:cs typeface="Times New Roman" pitchFamily="18" charset="0"/>
              </a:rPr>
              <a:t>comprennent deux parties essentielles :</a:t>
            </a:r>
          </a:p>
          <a:p>
            <a:pPr algn="just"/>
            <a:r>
              <a:rPr lang="fr-FR" sz="2800" dirty="0">
                <a:effectLst>
                  <a:outerShdw blurRad="38100" dist="38100" dir="2700000" algn="tl">
                    <a:srgbClr val="000000">
                      <a:alpha val="43137"/>
                    </a:srgbClr>
                  </a:outerShdw>
                </a:effectLst>
                <a:latin typeface="Times New Roman" pitchFamily="18" charset="0"/>
                <a:cs typeface="Times New Roman" pitchFamily="18" charset="0"/>
              </a:rPr>
              <a:t>- L’attelage mobile composé de vilebrequin, des bielles et des pistons dotés de leurs segments</a:t>
            </a:r>
          </a:p>
          <a:p>
            <a:pPr algn="just"/>
            <a:r>
              <a:rPr lang="fr-FR" sz="2800" dirty="0">
                <a:effectLst>
                  <a:outerShdw blurRad="38100" dist="38100" dir="2700000" algn="tl">
                    <a:srgbClr val="000000">
                      <a:alpha val="43137"/>
                    </a:srgbClr>
                  </a:outerShdw>
                </a:effectLst>
                <a:latin typeface="Times New Roman" pitchFamily="18" charset="0"/>
                <a:cs typeface="Times New Roman" pitchFamily="18" charset="0"/>
              </a:rPr>
              <a:t>- La distribution incluant : l’arbre à came, les soupapes munies de leurs ressorts de rappel, chaînes ou courroies crantées</a:t>
            </a:r>
          </a:p>
          <a:p>
            <a:pPr algn="just"/>
            <a:br>
              <a:rPr lang="fr-FR" dirty="0">
                <a:latin typeface="Times New Roman" pitchFamily="18" charset="0"/>
                <a:cs typeface="Times New Roman" pitchFamily="18" charset="0"/>
              </a:rPr>
            </a:b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principales</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5E63EAC4-AD19-4B85-8B59-3BE7126AD857}" type="slidenum">
              <a:rPr lang="fr-FR" smtClean="0"/>
              <a:pPr/>
              <a:t>6</a:t>
            </a:fld>
            <a:endParaRPr lang="fr-FR"/>
          </a:p>
        </p:txBody>
      </p:sp>
      <p:sp>
        <p:nvSpPr>
          <p:cNvPr id="5" name="Rectangle 4"/>
          <p:cNvSpPr/>
          <p:nvPr/>
        </p:nvSpPr>
        <p:spPr>
          <a:xfrm>
            <a:off x="0" y="1052736"/>
            <a:ext cx="4104009" cy="523220"/>
          </a:xfrm>
          <a:prstGeom prst="rect">
            <a:avLst/>
          </a:prstGeom>
        </p:spPr>
        <p:txBody>
          <a:bodyPr wrap="none">
            <a:spAutoFit/>
          </a:bodyPr>
          <a:lstStyle/>
          <a:p>
            <a:r>
              <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3. Dimensions principales</a:t>
            </a:r>
            <a:endParaRPr lang="fr-FR" sz="2800" dirty="0"/>
          </a:p>
        </p:txBody>
      </p:sp>
      <p:sp>
        <p:nvSpPr>
          <p:cNvPr id="6" name="Rectangle 5"/>
          <p:cNvSpPr/>
          <p:nvPr/>
        </p:nvSpPr>
        <p:spPr>
          <a:xfrm>
            <a:off x="0" y="1628800"/>
            <a:ext cx="9144000" cy="5262979"/>
          </a:xfrm>
          <a:prstGeom prst="rect">
            <a:avLst/>
          </a:prstGeom>
        </p:spPr>
        <p:txBody>
          <a:bodyPr wrap="square">
            <a:spAutoFit/>
          </a:bodyPr>
          <a:lstStyle/>
          <a:p>
            <a:pPr algn="just"/>
            <a:r>
              <a:rPr lang="fr-FR" sz="2800" dirty="0">
                <a:latin typeface="Times New Roman" pitchFamily="18" charset="0"/>
                <a:cs typeface="Times New Roman" pitchFamily="18" charset="0"/>
              </a:rPr>
              <a:t>Les dimensions principales du moteur, c'est-à-dire à la course du piston (𝑐)et à l’alésage du cylindre (𝐷)</a:t>
            </a:r>
          </a:p>
          <a:p>
            <a:pPr algn="just"/>
            <a:r>
              <a:rPr lang="fr-FR" sz="2800" b="1" i="1" dirty="0">
                <a:latin typeface="Times New Roman" pitchFamily="18" charset="0"/>
                <a:cs typeface="Times New Roman" pitchFamily="18" charset="0"/>
              </a:rPr>
              <a:t>a) Alésage </a:t>
            </a:r>
            <a:r>
              <a:rPr lang="fr-FR" sz="2800" i="1" dirty="0">
                <a:latin typeface="Times New Roman" pitchFamily="18" charset="0"/>
                <a:cs typeface="Times New Roman" pitchFamily="18" charset="0"/>
              </a:rPr>
              <a:t>: </a:t>
            </a:r>
            <a:r>
              <a:rPr lang="fr-FR" sz="2800" dirty="0">
                <a:latin typeface="Times New Roman" pitchFamily="18" charset="0"/>
                <a:cs typeface="Times New Roman" pitchFamily="18" charset="0"/>
              </a:rPr>
              <a:t>C'est le diamètre des cylindres exprimés en millimètres. Il varie de 90 à150 mm environ.</a:t>
            </a:r>
            <a:br>
              <a:rPr lang="fr-FR" sz="2800" dirty="0">
                <a:latin typeface="Times New Roman" pitchFamily="18" charset="0"/>
                <a:cs typeface="Times New Roman" pitchFamily="18" charset="0"/>
              </a:rPr>
            </a:br>
            <a:r>
              <a:rPr lang="fr-FR" sz="2800" b="1" i="1" dirty="0">
                <a:latin typeface="Times New Roman" pitchFamily="18" charset="0"/>
                <a:cs typeface="Times New Roman" pitchFamily="18" charset="0"/>
              </a:rPr>
              <a:t>b) Course </a:t>
            </a:r>
            <a:r>
              <a:rPr lang="fr-FR" sz="2800" i="1" dirty="0">
                <a:latin typeface="Times New Roman" pitchFamily="18" charset="0"/>
                <a:cs typeface="Times New Roman" pitchFamily="18" charset="0"/>
              </a:rPr>
              <a:t>: </a:t>
            </a:r>
            <a:r>
              <a:rPr lang="fr-FR" sz="2800" dirty="0">
                <a:latin typeface="Times New Roman" pitchFamily="18" charset="0"/>
                <a:cs typeface="Times New Roman" pitchFamily="18" charset="0"/>
              </a:rPr>
              <a:t>C'est la distance parcourue verticalement par le piston entre le Point Mort Haut (PMH) et le Point Mort Bas (PMB) qui varie de 90 à 179'nm environ. L'alésage est généralement inférieur à la course. S'ils sont identiques, le moteur est appelé "carré". Si l'alésage est supérieur à la course, il est appelé "</a:t>
            </a:r>
            <a:r>
              <a:rPr lang="fr-FR" sz="2800" dirty="0" err="1">
                <a:latin typeface="Times New Roman" pitchFamily="18" charset="0"/>
                <a:cs typeface="Times New Roman" pitchFamily="18" charset="0"/>
              </a:rPr>
              <a:t>super-carré</a:t>
            </a:r>
            <a:r>
              <a:rPr lang="fr-FR" sz="2800" dirty="0">
                <a:latin typeface="Times New Roman" pitchFamily="18" charset="0"/>
                <a:cs typeface="Times New Roman" pitchFamily="18" charset="0"/>
              </a:rPr>
              <a:t>".</a:t>
            </a:r>
          </a:p>
          <a:p>
            <a:pPr algn="just"/>
            <a:r>
              <a:rPr lang="fr-FR" sz="2800" dirty="0">
                <a:latin typeface="Times New Roman" pitchFamily="18" charset="0"/>
                <a:cs typeface="Times New Roman" pitchFamily="18" charset="0"/>
              </a:rPr>
              <a:t> La tendance actuelle est aux moteurs ayant une course supérieure à l'alésage.</a:t>
            </a:r>
            <a:r>
              <a:rPr lang="fr-FR" sz="2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principales</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5E63EAC4-AD19-4B85-8B59-3BE7126AD857}" type="slidenum">
              <a:rPr lang="fr-FR" smtClean="0"/>
              <a:pPr/>
              <a:t>7</a:t>
            </a:fld>
            <a:endParaRPr lang="fr-FR"/>
          </a:p>
        </p:txBody>
      </p:sp>
      <p:sp>
        <p:nvSpPr>
          <p:cNvPr id="5" name="Rectangle 4"/>
          <p:cNvSpPr/>
          <p:nvPr/>
        </p:nvSpPr>
        <p:spPr>
          <a:xfrm>
            <a:off x="0" y="1997839"/>
            <a:ext cx="9144000" cy="4616648"/>
          </a:xfrm>
          <a:prstGeom prst="rect">
            <a:avLst/>
          </a:prstGeom>
        </p:spPr>
        <p:txBody>
          <a:bodyPr wrap="square">
            <a:spAutoFit/>
          </a:bodyPr>
          <a:lstStyle/>
          <a:p>
            <a:pPr algn="just">
              <a:lnSpc>
                <a:spcPct val="150000"/>
              </a:lnSpc>
            </a:pPr>
            <a:r>
              <a:rPr lang="fr-FR" sz="2800" b="1" i="1" dirty="0">
                <a:effectLst>
                  <a:outerShdw blurRad="38100" dist="38100" dir="2700000" algn="tl">
                    <a:srgbClr val="000000">
                      <a:alpha val="43137"/>
                    </a:srgbClr>
                  </a:outerShdw>
                </a:effectLst>
                <a:latin typeface="Times New Roman" pitchFamily="18" charset="0"/>
                <a:cs typeface="Times New Roman" pitchFamily="18" charset="0"/>
              </a:rPr>
              <a:t>a) Cylindrée : </a:t>
            </a:r>
            <a:r>
              <a:rPr lang="fr-FR" sz="2800" dirty="0">
                <a:effectLst>
                  <a:outerShdw blurRad="38100" dist="38100" dir="2700000" algn="tl">
                    <a:srgbClr val="000000">
                      <a:alpha val="43137"/>
                    </a:srgbClr>
                  </a:outerShdw>
                </a:effectLst>
                <a:latin typeface="Times New Roman" pitchFamily="18" charset="0"/>
                <a:cs typeface="Times New Roman" pitchFamily="18" charset="0"/>
              </a:rPr>
              <a:t>Le volume engendré par le déplacement du piston entre ses points morts (PMHPMB) s'appelle la cylindrée unitaire. La cylindrée unitaire multipliée par le nombre de cylindres donne la cylindrée du moteur. Elle varie de 3 à 17 litres. En raison du développement de la</a:t>
            </a:r>
            <a:br>
              <a:rPr lang="fr-FR" sz="2800" dirty="0">
                <a:effectLst>
                  <a:outerShdw blurRad="38100" dist="38100" dir="2700000" algn="tl">
                    <a:srgbClr val="000000">
                      <a:alpha val="43137"/>
                    </a:srgbClr>
                  </a:outerShdw>
                </a:effectLst>
                <a:latin typeface="Times New Roman" pitchFamily="18" charset="0"/>
                <a:cs typeface="Times New Roman" pitchFamily="18" charset="0"/>
              </a:rPr>
            </a:br>
            <a:r>
              <a:rPr lang="fr-FR" sz="2800" dirty="0">
                <a:effectLst>
                  <a:outerShdw blurRad="38100" dist="38100" dir="2700000" algn="tl">
                    <a:srgbClr val="000000">
                      <a:alpha val="43137"/>
                    </a:srgbClr>
                  </a:outerShdw>
                </a:effectLst>
                <a:latin typeface="Times New Roman" pitchFamily="18" charset="0"/>
                <a:cs typeface="Times New Roman" pitchFamily="18" charset="0"/>
              </a:rPr>
              <a:t>suralimentation, les cylindrées moyennes des moteurs modernes sont en diminution </a:t>
            </a:r>
          </a:p>
        </p:txBody>
      </p:sp>
      <p:sp>
        <p:nvSpPr>
          <p:cNvPr id="6" name="Rectangle 5"/>
          <p:cNvSpPr/>
          <p:nvPr/>
        </p:nvSpPr>
        <p:spPr>
          <a:xfrm>
            <a:off x="0" y="1124744"/>
            <a:ext cx="8669361" cy="523220"/>
          </a:xfrm>
          <a:prstGeom prst="rect">
            <a:avLst/>
          </a:prstGeom>
        </p:spPr>
        <p:txBody>
          <a:bodyPr wrap="none">
            <a:spAutoFit/>
          </a:bodyPr>
          <a:lstStyle/>
          <a:p>
            <a:r>
              <a:rPr lang="fr-FR" sz="2800" dirty="0">
                <a:effectLst>
                  <a:outerShdw blurRad="38100" dist="38100" dir="2700000" algn="tl">
                    <a:srgbClr val="000000">
                      <a:alpha val="43137"/>
                    </a:srgbClr>
                  </a:outerShdw>
                </a:effectLst>
                <a:latin typeface="Times New Roman" pitchFamily="18" charset="0"/>
                <a:cs typeface="Times New Roman" pitchFamily="18" charset="0"/>
              </a:rPr>
              <a:t>On définie la cylindrée qui est liée aux dimensions du MCI</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8</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principales</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1124744"/>
            <a:ext cx="9144000" cy="6986528"/>
          </a:xfrm>
          <a:prstGeom prst="rect">
            <a:avLst/>
          </a:prstGeom>
        </p:spPr>
        <p:txBody>
          <a:bodyPr wrap="square">
            <a:spAutoFit/>
          </a:bodyPr>
          <a:lstStyle/>
          <a:p>
            <a:pPr>
              <a:lnSpc>
                <a:spcPct val="150000"/>
              </a:lnSpc>
            </a:pPr>
            <a:r>
              <a:rPr lang="fr-FR" sz="2800" dirty="0">
                <a:effectLst>
                  <a:outerShdw blurRad="38100" dist="38100" dir="2700000" algn="tl">
                    <a:srgbClr val="000000">
                      <a:alpha val="43137"/>
                    </a:srgbClr>
                  </a:outerShdw>
                </a:effectLst>
                <a:latin typeface="Times New Roman" pitchFamily="18" charset="0"/>
                <a:cs typeface="Times New Roman" pitchFamily="18" charset="0"/>
              </a:rPr>
              <a:t>Egalement on définie</a:t>
            </a:r>
          </a:p>
          <a:p>
            <a:pPr>
              <a:lnSpc>
                <a:spcPct val="150000"/>
              </a:lnSpc>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 R   le rayon de la manivelle</a:t>
            </a:r>
          </a:p>
          <a:p>
            <a:pPr>
              <a:lnSpc>
                <a:spcPct val="150000"/>
              </a:lnSpc>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 L   la longueur de la bielle</a:t>
            </a:r>
          </a:p>
          <a:p>
            <a:pPr>
              <a:lnSpc>
                <a:spcPct val="150000"/>
              </a:lnSpc>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 Le rapport bielle/rayon manivelle  </a:t>
            </a:r>
            <a:r>
              <a:rPr lang="el-GR" sz="2800" dirty="0">
                <a:effectLst>
                  <a:outerShdw blurRad="38100" dist="38100" dir="2700000" algn="tl">
                    <a:srgbClr val="000000">
                      <a:alpha val="43137"/>
                    </a:srgbClr>
                  </a:outerShdw>
                </a:effectLst>
                <a:latin typeface="Times New Roman" pitchFamily="18" charset="0"/>
                <a:cs typeface="Times New Roman" pitchFamily="18" charset="0"/>
              </a:rPr>
              <a:t>λ</a:t>
            </a:r>
            <a:r>
              <a:rPr lang="fr-FR" sz="2800" dirty="0">
                <a:effectLst>
                  <a:outerShdw blurRad="38100" dist="38100" dir="2700000" algn="tl">
                    <a:srgbClr val="000000">
                      <a:alpha val="43137"/>
                    </a:srgbClr>
                  </a:outerShdw>
                </a:effectLst>
                <a:latin typeface="Times New Roman" pitchFamily="18" charset="0"/>
                <a:cs typeface="Times New Roman" pitchFamily="18" charset="0"/>
              </a:rPr>
              <a:t>= L/R</a:t>
            </a:r>
          </a:p>
          <a:p>
            <a:r>
              <a:rPr lang="fr-FR" sz="2800" b="1" u="sng" dirty="0">
                <a:effectLst>
                  <a:outerShdw blurRad="38100" dist="38100" dir="2700000" algn="tl">
                    <a:srgbClr val="000000">
                      <a:alpha val="43137"/>
                    </a:srgbClr>
                  </a:outerShdw>
                </a:effectLst>
                <a:latin typeface="Times New Roman" pitchFamily="18" charset="0"/>
                <a:cs typeface="Times New Roman" pitchFamily="18" charset="0"/>
              </a:rPr>
              <a:t>Remarques</a:t>
            </a:r>
          </a:p>
          <a:p>
            <a:pPr>
              <a:lnSpc>
                <a:spcPct val="150000"/>
              </a:lnSpc>
            </a:pPr>
            <a:r>
              <a:rPr lang="fr-FR" sz="2800" dirty="0">
                <a:effectLst>
                  <a:outerShdw blurRad="38100" dist="38100" dir="2700000" algn="tl">
                    <a:srgbClr val="000000">
                      <a:alpha val="43137"/>
                    </a:srgbClr>
                  </a:outerShdw>
                </a:effectLst>
                <a:latin typeface="Times New Roman" pitchFamily="18" charset="0"/>
                <a:cs typeface="Times New Roman" pitchFamily="18" charset="0"/>
              </a:rPr>
              <a:t>- La course du piston vaut deux fois le rayon (R).</a:t>
            </a:r>
          </a:p>
          <a:p>
            <a:pPr>
              <a:lnSpc>
                <a:spcPct val="150000"/>
              </a:lnSpc>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La longueur (L) de bielle n'a pas d'incidence sur la course.</a:t>
            </a:r>
          </a:p>
          <a:p>
            <a:pPr>
              <a:lnSpc>
                <a:spcPct val="150000"/>
              </a:lnSpc>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 pour les moteurs Diesel λ=3.63 à 4.20. </a:t>
            </a:r>
          </a:p>
          <a:p>
            <a:pPr>
              <a:lnSpc>
                <a:spcPct val="150000"/>
              </a:lnSpc>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 pour les moteurs  à essence λ= 3.8 à 4.5</a:t>
            </a:r>
          </a:p>
          <a:p>
            <a:pPr>
              <a:buFontTx/>
              <a:buChar char="-"/>
            </a:pP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a:p>
            <a:pPr>
              <a:buFontTx/>
              <a:buChar char="-"/>
            </a:pP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a:p>
            <a:endParaRPr lang="fr-FR" sz="2800" b="1" u="sng"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2558</TotalTime>
  <Words>619</Words>
  <Application>Microsoft Office PowerPoint</Application>
  <PresentationFormat>Affichage à l'écran (4:3)</PresentationFormat>
  <Paragraphs>78</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ZERGANE</dc:creator>
  <cp:lastModifiedBy>GM</cp:lastModifiedBy>
  <cp:revision>89</cp:revision>
  <dcterms:created xsi:type="dcterms:W3CDTF">2021-02-07T18:00:40Z</dcterms:created>
  <dcterms:modified xsi:type="dcterms:W3CDTF">2024-10-16T10:23:19Z</dcterms:modified>
</cp:coreProperties>
</file>