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76" r:id="rId1"/>
  </p:sldMasterIdLst>
  <p:notesMasterIdLst>
    <p:notesMasterId r:id="rId67"/>
  </p:notesMasterIdLst>
  <p:sldIdLst>
    <p:sldId id="426" r:id="rId2"/>
    <p:sldId id="341" r:id="rId3"/>
    <p:sldId id="357" r:id="rId4"/>
    <p:sldId id="358" r:id="rId5"/>
    <p:sldId id="381" r:id="rId6"/>
    <p:sldId id="404" r:id="rId7"/>
    <p:sldId id="360" r:id="rId8"/>
    <p:sldId id="361" r:id="rId9"/>
    <p:sldId id="362" r:id="rId10"/>
    <p:sldId id="363" r:id="rId11"/>
    <p:sldId id="364" r:id="rId12"/>
    <p:sldId id="365" r:id="rId13"/>
    <p:sldId id="389" r:id="rId14"/>
    <p:sldId id="366" r:id="rId15"/>
    <p:sldId id="376" r:id="rId16"/>
    <p:sldId id="377" r:id="rId17"/>
    <p:sldId id="378" r:id="rId18"/>
    <p:sldId id="379" r:id="rId19"/>
    <p:sldId id="380" r:id="rId20"/>
    <p:sldId id="382" r:id="rId21"/>
    <p:sldId id="383" r:id="rId22"/>
    <p:sldId id="384" r:id="rId23"/>
    <p:sldId id="385" r:id="rId24"/>
    <p:sldId id="386" r:id="rId25"/>
    <p:sldId id="402" r:id="rId26"/>
    <p:sldId id="367" r:id="rId27"/>
    <p:sldId id="369" r:id="rId28"/>
    <p:sldId id="370" r:id="rId29"/>
    <p:sldId id="371" r:id="rId30"/>
    <p:sldId id="372" r:id="rId31"/>
    <p:sldId id="373" r:id="rId32"/>
    <p:sldId id="374" r:id="rId33"/>
    <p:sldId id="403" r:id="rId34"/>
    <p:sldId id="387" r:id="rId35"/>
    <p:sldId id="397" r:id="rId36"/>
    <p:sldId id="398" r:id="rId37"/>
    <p:sldId id="390" r:id="rId38"/>
    <p:sldId id="391" r:id="rId39"/>
    <p:sldId id="392" r:id="rId40"/>
    <p:sldId id="393" r:id="rId41"/>
    <p:sldId id="394" r:id="rId42"/>
    <p:sldId id="395" r:id="rId43"/>
    <p:sldId id="396" r:id="rId44"/>
    <p:sldId id="400" r:id="rId45"/>
    <p:sldId id="399" r:id="rId46"/>
    <p:sldId id="401" r:id="rId47"/>
    <p:sldId id="405" r:id="rId48"/>
    <p:sldId id="409" r:id="rId49"/>
    <p:sldId id="410" r:id="rId50"/>
    <p:sldId id="411" r:id="rId51"/>
    <p:sldId id="412" r:id="rId52"/>
    <p:sldId id="414" r:id="rId53"/>
    <p:sldId id="415" r:id="rId54"/>
    <p:sldId id="408" r:id="rId55"/>
    <p:sldId id="416" r:id="rId56"/>
    <p:sldId id="417" r:id="rId57"/>
    <p:sldId id="418" r:id="rId58"/>
    <p:sldId id="419" r:id="rId59"/>
    <p:sldId id="420" r:id="rId60"/>
    <p:sldId id="421" r:id="rId61"/>
    <p:sldId id="424" r:id="rId62"/>
    <p:sldId id="422" r:id="rId63"/>
    <p:sldId id="423" r:id="rId64"/>
    <p:sldId id="425" r:id="rId65"/>
    <p:sldId id="356" r:id="rId66"/>
  </p:sldIdLst>
  <p:sldSz cx="9144000" cy="6858000" type="screen4x3"/>
  <p:notesSz cx="6858000" cy="9144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FF99"/>
    <a:srgbClr val="0099CC"/>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a:tblStyle styleId="{3B4B98B0-60AC-42C2-AFA5-B58CD77FA1E5}" styleName="Style léger 1 - Accentuation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8EC20E35-A176-4012-BC5E-935CFFF8708E}" styleName="Style moyen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632" autoAdjust="0"/>
    <p:restoredTop sz="98062" autoAdjust="0"/>
  </p:normalViewPr>
  <p:slideViewPr>
    <p:cSldViewPr snapToGrid="0">
      <p:cViewPr varScale="1">
        <p:scale>
          <a:sx n="52" d="100"/>
          <a:sy n="52" d="100"/>
        </p:scale>
        <p:origin x="998"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77" Type="http://schemas.microsoft.com/office/2015/10/relationships/revisionInfo" Target="revisionInfo.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C5F3E9-254A-4E4B-8F8E-6A51EB9B74F5}" type="datetimeFigureOut">
              <a:rPr lang="fr-FR" smtClean="0"/>
              <a:pPr/>
              <a:t>16/01/2021</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commentair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C67660E-6B4D-40D1-BC63-9ED74637B456}" type="slidenum">
              <a:rPr lang="fr-FR" smtClean="0"/>
              <a:pPr/>
              <a:t>‹N°›</a:t>
            </a:fld>
            <a:endParaRPr lang="fr-FR"/>
          </a:p>
        </p:txBody>
      </p:sp>
    </p:spTree>
    <p:extLst>
      <p:ext uri="{BB962C8B-B14F-4D97-AF65-F5344CB8AC3E}">
        <p14:creationId xmlns:p14="http://schemas.microsoft.com/office/powerpoint/2010/main" val="7651071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rgbClr val="004A84"/>
                </a:solidFill>
                <a:latin typeface="Times New Roman" panose="02020603050405020304" pitchFamily="18" charset="0"/>
              </a:defRPr>
            </a:lvl1pPr>
            <a:lvl2pPr marL="742950" indent="-285750">
              <a:defRPr sz="1400" b="1">
                <a:solidFill>
                  <a:srgbClr val="004A84"/>
                </a:solidFill>
                <a:latin typeface="Times New Roman" panose="02020603050405020304" pitchFamily="18" charset="0"/>
              </a:defRPr>
            </a:lvl2pPr>
            <a:lvl3pPr marL="1143000" indent="-228600">
              <a:defRPr sz="1400" b="1">
                <a:solidFill>
                  <a:srgbClr val="004A84"/>
                </a:solidFill>
                <a:latin typeface="Times New Roman" panose="02020603050405020304" pitchFamily="18" charset="0"/>
              </a:defRPr>
            </a:lvl3pPr>
            <a:lvl4pPr marL="1600200" indent="-228600">
              <a:defRPr sz="1400" b="1">
                <a:solidFill>
                  <a:srgbClr val="004A84"/>
                </a:solidFill>
                <a:latin typeface="Times New Roman" panose="02020603050405020304" pitchFamily="18" charset="0"/>
              </a:defRPr>
            </a:lvl4pPr>
            <a:lvl5pPr marL="2057400" indent="-228600">
              <a:defRPr sz="1400" b="1">
                <a:solidFill>
                  <a:srgbClr val="004A84"/>
                </a:solidFill>
                <a:latin typeface="Times New Roman" panose="02020603050405020304" pitchFamily="18" charset="0"/>
              </a:defRPr>
            </a:lvl5pPr>
            <a:lvl6pPr marL="2514600" indent="-228600" algn="ctr" eaLnBrk="0" fontAlgn="base" hangingPunct="0">
              <a:spcBef>
                <a:spcPct val="0"/>
              </a:spcBef>
              <a:spcAft>
                <a:spcPct val="0"/>
              </a:spcAft>
              <a:defRPr sz="1400" b="1">
                <a:solidFill>
                  <a:srgbClr val="004A84"/>
                </a:solidFill>
                <a:latin typeface="Times New Roman" panose="02020603050405020304" pitchFamily="18" charset="0"/>
              </a:defRPr>
            </a:lvl6pPr>
            <a:lvl7pPr marL="2971800" indent="-228600" algn="ctr" eaLnBrk="0" fontAlgn="base" hangingPunct="0">
              <a:spcBef>
                <a:spcPct val="0"/>
              </a:spcBef>
              <a:spcAft>
                <a:spcPct val="0"/>
              </a:spcAft>
              <a:defRPr sz="1400" b="1">
                <a:solidFill>
                  <a:srgbClr val="004A84"/>
                </a:solidFill>
                <a:latin typeface="Times New Roman" panose="02020603050405020304" pitchFamily="18" charset="0"/>
              </a:defRPr>
            </a:lvl7pPr>
            <a:lvl8pPr marL="3429000" indent="-228600" algn="ctr" eaLnBrk="0" fontAlgn="base" hangingPunct="0">
              <a:spcBef>
                <a:spcPct val="0"/>
              </a:spcBef>
              <a:spcAft>
                <a:spcPct val="0"/>
              </a:spcAft>
              <a:defRPr sz="1400" b="1">
                <a:solidFill>
                  <a:srgbClr val="004A84"/>
                </a:solidFill>
                <a:latin typeface="Times New Roman" panose="02020603050405020304" pitchFamily="18" charset="0"/>
              </a:defRPr>
            </a:lvl8pPr>
            <a:lvl9pPr marL="3886200" indent="-228600" algn="ctr" eaLnBrk="0" fontAlgn="base" hangingPunct="0">
              <a:spcBef>
                <a:spcPct val="0"/>
              </a:spcBef>
              <a:spcAft>
                <a:spcPct val="0"/>
              </a:spcAft>
              <a:defRPr sz="1400" b="1">
                <a:solidFill>
                  <a:srgbClr val="004A84"/>
                </a:solidFill>
                <a:latin typeface="Times New Roman" panose="02020603050405020304" pitchFamily="18" charset="0"/>
              </a:defRPr>
            </a:lvl9pPr>
          </a:lstStyle>
          <a:p>
            <a:fld id="{CDB18C59-4A78-4377-8DA2-5A375D55CED7}" type="slidenum">
              <a:rPr lang="en-GB" altLang="fr-FR" sz="1200" b="0">
                <a:solidFill>
                  <a:schemeClr val="tx1"/>
                </a:solidFill>
              </a:rPr>
              <a:pPr/>
              <a:t>1</a:t>
            </a:fld>
            <a:endParaRPr lang="en-GB" altLang="fr-FR" sz="1200" b="0">
              <a:solidFill>
                <a:schemeClr val="tx1"/>
              </a:solidFill>
            </a:endParaRPr>
          </a:p>
        </p:txBody>
      </p:sp>
      <p:sp>
        <p:nvSpPr>
          <p:cNvPr id="2" name="Espace réservé des commentaires 1"/>
          <p:cNvSpPr>
            <a:spLocks noGrp="1"/>
          </p:cNvSpPr>
          <p:nvPr>
            <p:ph type="body" idx="1"/>
          </p:nvPr>
        </p:nvSpPr>
        <p:spPr/>
        <p:txBody>
          <a:bodyPr/>
          <a:lstStyle/>
          <a:p>
            <a:endParaRPr lang="fr-FR"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645870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10</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01257145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11</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9061445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12</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5375741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13</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819274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14</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8813464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15</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960118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16</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4846702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17</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6058649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18</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124945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19</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7655502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3670027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20</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5702922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21</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8579005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22</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0761477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23</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40785097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24</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8891435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rgbClr val="004A84"/>
                </a:solidFill>
                <a:latin typeface="Times New Roman" panose="02020603050405020304" pitchFamily="18" charset="0"/>
              </a:defRPr>
            </a:lvl1pPr>
            <a:lvl2pPr marL="742950" indent="-285750">
              <a:defRPr sz="1400" b="1">
                <a:solidFill>
                  <a:srgbClr val="004A84"/>
                </a:solidFill>
                <a:latin typeface="Times New Roman" panose="02020603050405020304" pitchFamily="18" charset="0"/>
              </a:defRPr>
            </a:lvl2pPr>
            <a:lvl3pPr marL="1143000" indent="-228600">
              <a:defRPr sz="1400" b="1">
                <a:solidFill>
                  <a:srgbClr val="004A84"/>
                </a:solidFill>
                <a:latin typeface="Times New Roman" panose="02020603050405020304" pitchFamily="18" charset="0"/>
              </a:defRPr>
            </a:lvl3pPr>
            <a:lvl4pPr marL="1600200" indent="-228600">
              <a:defRPr sz="1400" b="1">
                <a:solidFill>
                  <a:srgbClr val="004A84"/>
                </a:solidFill>
                <a:latin typeface="Times New Roman" panose="02020603050405020304" pitchFamily="18" charset="0"/>
              </a:defRPr>
            </a:lvl4pPr>
            <a:lvl5pPr marL="2057400" indent="-228600">
              <a:defRPr sz="1400" b="1">
                <a:solidFill>
                  <a:srgbClr val="004A84"/>
                </a:solidFill>
                <a:latin typeface="Times New Roman" panose="02020603050405020304" pitchFamily="18" charset="0"/>
              </a:defRPr>
            </a:lvl5pPr>
            <a:lvl6pPr marL="2514600" indent="-228600" algn="ctr" eaLnBrk="0" fontAlgn="base" hangingPunct="0">
              <a:spcBef>
                <a:spcPct val="0"/>
              </a:spcBef>
              <a:spcAft>
                <a:spcPct val="0"/>
              </a:spcAft>
              <a:defRPr sz="1400" b="1">
                <a:solidFill>
                  <a:srgbClr val="004A84"/>
                </a:solidFill>
                <a:latin typeface="Times New Roman" panose="02020603050405020304" pitchFamily="18" charset="0"/>
              </a:defRPr>
            </a:lvl6pPr>
            <a:lvl7pPr marL="2971800" indent="-228600" algn="ctr" eaLnBrk="0" fontAlgn="base" hangingPunct="0">
              <a:spcBef>
                <a:spcPct val="0"/>
              </a:spcBef>
              <a:spcAft>
                <a:spcPct val="0"/>
              </a:spcAft>
              <a:defRPr sz="1400" b="1">
                <a:solidFill>
                  <a:srgbClr val="004A84"/>
                </a:solidFill>
                <a:latin typeface="Times New Roman" panose="02020603050405020304" pitchFamily="18" charset="0"/>
              </a:defRPr>
            </a:lvl7pPr>
            <a:lvl8pPr marL="3429000" indent="-228600" algn="ctr" eaLnBrk="0" fontAlgn="base" hangingPunct="0">
              <a:spcBef>
                <a:spcPct val="0"/>
              </a:spcBef>
              <a:spcAft>
                <a:spcPct val="0"/>
              </a:spcAft>
              <a:defRPr sz="1400" b="1">
                <a:solidFill>
                  <a:srgbClr val="004A84"/>
                </a:solidFill>
                <a:latin typeface="Times New Roman" panose="02020603050405020304" pitchFamily="18" charset="0"/>
              </a:defRPr>
            </a:lvl8pPr>
            <a:lvl9pPr marL="3886200" indent="-228600" algn="ctr" eaLnBrk="0" fontAlgn="base" hangingPunct="0">
              <a:spcBef>
                <a:spcPct val="0"/>
              </a:spcBef>
              <a:spcAft>
                <a:spcPct val="0"/>
              </a:spcAft>
              <a:defRPr sz="1400" b="1">
                <a:solidFill>
                  <a:srgbClr val="004A84"/>
                </a:solidFill>
                <a:latin typeface="Times New Roman" panose="02020603050405020304" pitchFamily="18" charset="0"/>
              </a:defRPr>
            </a:lvl9pPr>
          </a:lstStyle>
          <a:p>
            <a:fld id="{CDB18C59-4A78-4377-8DA2-5A375D55CED7}" type="slidenum">
              <a:rPr lang="en-GB" altLang="fr-FR" sz="1200" b="0">
                <a:solidFill>
                  <a:schemeClr val="tx1"/>
                </a:solidFill>
              </a:rPr>
              <a:pPr/>
              <a:t>25</a:t>
            </a:fld>
            <a:endParaRPr lang="en-GB" altLang="fr-FR" sz="1200" b="0">
              <a:solidFill>
                <a:schemeClr val="tx1"/>
              </a:solidFill>
            </a:endParaRPr>
          </a:p>
        </p:txBody>
      </p:sp>
      <p:sp>
        <p:nvSpPr>
          <p:cNvPr id="2" name="Espace réservé des commentaires 1"/>
          <p:cNvSpPr>
            <a:spLocks noGrp="1"/>
          </p:cNvSpPr>
          <p:nvPr>
            <p:ph type="body" idx="1"/>
          </p:nvPr>
        </p:nvSpPr>
        <p:spPr/>
        <p:txBody>
          <a:bodyPr/>
          <a:lstStyle/>
          <a:p>
            <a:endParaRPr lang="fr-FR"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29684816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26</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2416466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27</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50997793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28</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4411758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29</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40832057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56962286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30</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5881819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31</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9777631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32</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33345389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rgbClr val="004A84"/>
                </a:solidFill>
                <a:latin typeface="Times New Roman" panose="02020603050405020304" pitchFamily="18" charset="0"/>
              </a:defRPr>
            </a:lvl1pPr>
            <a:lvl2pPr marL="742950" indent="-285750">
              <a:defRPr sz="1400" b="1">
                <a:solidFill>
                  <a:srgbClr val="004A84"/>
                </a:solidFill>
                <a:latin typeface="Times New Roman" panose="02020603050405020304" pitchFamily="18" charset="0"/>
              </a:defRPr>
            </a:lvl2pPr>
            <a:lvl3pPr marL="1143000" indent="-228600">
              <a:defRPr sz="1400" b="1">
                <a:solidFill>
                  <a:srgbClr val="004A84"/>
                </a:solidFill>
                <a:latin typeface="Times New Roman" panose="02020603050405020304" pitchFamily="18" charset="0"/>
              </a:defRPr>
            </a:lvl3pPr>
            <a:lvl4pPr marL="1600200" indent="-228600">
              <a:defRPr sz="1400" b="1">
                <a:solidFill>
                  <a:srgbClr val="004A84"/>
                </a:solidFill>
                <a:latin typeface="Times New Roman" panose="02020603050405020304" pitchFamily="18" charset="0"/>
              </a:defRPr>
            </a:lvl4pPr>
            <a:lvl5pPr marL="2057400" indent="-228600">
              <a:defRPr sz="1400" b="1">
                <a:solidFill>
                  <a:srgbClr val="004A84"/>
                </a:solidFill>
                <a:latin typeface="Times New Roman" panose="02020603050405020304" pitchFamily="18" charset="0"/>
              </a:defRPr>
            </a:lvl5pPr>
            <a:lvl6pPr marL="2514600" indent="-228600" algn="ctr" eaLnBrk="0" fontAlgn="base" hangingPunct="0">
              <a:spcBef>
                <a:spcPct val="0"/>
              </a:spcBef>
              <a:spcAft>
                <a:spcPct val="0"/>
              </a:spcAft>
              <a:defRPr sz="1400" b="1">
                <a:solidFill>
                  <a:srgbClr val="004A84"/>
                </a:solidFill>
                <a:latin typeface="Times New Roman" panose="02020603050405020304" pitchFamily="18" charset="0"/>
              </a:defRPr>
            </a:lvl6pPr>
            <a:lvl7pPr marL="2971800" indent="-228600" algn="ctr" eaLnBrk="0" fontAlgn="base" hangingPunct="0">
              <a:spcBef>
                <a:spcPct val="0"/>
              </a:spcBef>
              <a:spcAft>
                <a:spcPct val="0"/>
              </a:spcAft>
              <a:defRPr sz="1400" b="1">
                <a:solidFill>
                  <a:srgbClr val="004A84"/>
                </a:solidFill>
                <a:latin typeface="Times New Roman" panose="02020603050405020304" pitchFamily="18" charset="0"/>
              </a:defRPr>
            </a:lvl7pPr>
            <a:lvl8pPr marL="3429000" indent="-228600" algn="ctr" eaLnBrk="0" fontAlgn="base" hangingPunct="0">
              <a:spcBef>
                <a:spcPct val="0"/>
              </a:spcBef>
              <a:spcAft>
                <a:spcPct val="0"/>
              </a:spcAft>
              <a:defRPr sz="1400" b="1">
                <a:solidFill>
                  <a:srgbClr val="004A84"/>
                </a:solidFill>
                <a:latin typeface="Times New Roman" panose="02020603050405020304" pitchFamily="18" charset="0"/>
              </a:defRPr>
            </a:lvl8pPr>
            <a:lvl9pPr marL="3886200" indent="-228600" algn="ctr" eaLnBrk="0" fontAlgn="base" hangingPunct="0">
              <a:spcBef>
                <a:spcPct val="0"/>
              </a:spcBef>
              <a:spcAft>
                <a:spcPct val="0"/>
              </a:spcAft>
              <a:defRPr sz="1400" b="1">
                <a:solidFill>
                  <a:srgbClr val="004A84"/>
                </a:solidFill>
                <a:latin typeface="Times New Roman" panose="02020603050405020304" pitchFamily="18" charset="0"/>
              </a:defRPr>
            </a:lvl9pPr>
          </a:lstStyle>
          <a:p>
            <a:fld id="{CDB18C59-4A78-4377-8DA2-5A375D55CED7}" type="slidenum">
              <a:rPr lang="en-GB" altLang="fr-FR" sz="1200" b="0">
                <a:solidFill>
                  <a:schemeClr val="tx1"/>
                </a:solidFill>
              </a:rPr>
              <a:pPr/>
              <a:t>33</a:t>
            </a:fld>
            <a:endParaRPr lang="en-GB" altLang="fr-FR" sz="1200" b="0">
              <a:solidFill>
                <a:schemeClr val="tx1"/>
              </a:solidFill>
            </a:endParaRPr>
          </a:p>
        </p:txBody>
      </p:sp>
      <p:sp>
        <p:nvSpPr>
          <p:cNvPr id="2" name="Espace réservé des commentaires 1"/>
          <p:cNvSpPr>
            <a:spLocks noGrp="1"/>
          </p:cNvSpPr>
          <p:nvPr>
            <p:ph type="body" idx="1"/>
          </p:nvPr>
        </p:nvSpPr>
        <p:spPr/>
        <p:txBody>
          <a:bodyPr/>
          <a:lstStyle/>
          <a:p>
            <a:endParaRPr lang="fr-FR"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36987989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34</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35086234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35</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410208903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36</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74610397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37</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67945694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38</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20040173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39</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7423015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9361656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40</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59328960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41</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82201887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42</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204721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43</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81756702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44</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50342176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45</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92838497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46</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83075896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rgbClr val="004A84"/>
                </a:solidFill>
                <a:latin typeface="Times New Roman" panose="02020603050405020304" pitchFamily="18" charset="0"/>
              </a:defRPr>
            </a:lvl1pPr>
            <a:lvl2pPr marL="742950" indent="-285750">
              <a:defRPr sz="1400" b="1">
                <a:solidFill>
                  <a:srgbClr val="004A84"/>
                </a:solidFill>
                <a:latin typeface="Times New Roman" panose="02020603050405020304" pitchFamily="18" charset="0"/>
              </a:defRPr>
            </a:lvl2pPr>
            <a:lvl3pPr marL="1143000" indent="-228600">
              <a:defRPr sz="1400" b="1">
                <a:solidFill>
                  <a:srgbClr val="004A84"/>
                </a:solidFill>
                <a:latin typeface="Times New Roman" panose="02020603050405020304" pitchFamily="18" charset="0"/>
              </a:defRPr>
            </a:lvl3pPr>
            <a:lvl4pPr marL="1600200" indent="-228600">
              <a:defRPr sz="1400" b="1">
                <a:solidFill>
                  <a:srgbClr val="004A84"/>
                </a:solidFill>
                <a:latin typeface="Times New Roman" panose="02020603050405020304" pitchFamily="18" charset="0"/>
              </a:defRPr>
            </a:lvl4pPr>
            <a:lvl5pPr marL="2057400" indent="-228600">
              <a:defRPr sz="1400" b="1">
                <a:solidFill>
                  <a:srgbClr val="004A84"/>
                </a:solidFill>
                <a:latin typeface="Times New Roman" panose="02020603050405020304" pitchFamily="18" charset="0"/>
              </a:defRPr>
            </a:lvl5pPr>
            <a:lvl6pPr marL="2514600" indent="-228600" algn="ctr" eaLnBrk="0" fontAlgn="base" hangingPunct="0">
              <a:spcBef>
                <a:spcPct val="0"/>
              </a:spcBef>
              <a:spcAft>
                <a:spcPct val="0"/>
              </a:spcAft>
              <a:defRPr sz="1400" b="1">
                <a:solidFill>
                  <a:srgbClr val="004A84"/>
                </a:solidFill>
                <a:latin typeface="Times New Roman" panose="02020603050405020304" pitchFamily="18" charset="0"/>
              </a:defRPr>
            </a:lvl6pPr>
            <a:lvl7pPr marL="2971800" indent="-228600" algn="ctr" eaLnBrk="0" fontAlgn="base" hangingPunct="0">
              <a:spcBef>
                <a:spcPct val="0"/>
              </a:spcBef>
              <a:spcAft>
                <a:spcPct val="0"/>
              </a:spcAft>
              <a:defRPr sz="1400" b="1">
                <a:solidFill>
                  <a:srgbClr val="004A84"/>
                </a:solidFill>
                <a:latin typeface="Times New Roman" panose="02020603050405020304" pitchFamily="18" charset="0"/>
              </a:defRPr>
            </a:lvl7pPr>
            <a:lvl8pPr marL="3429000" indent="-228600" algn="ctr" eaLnBrk="0" fontAlgn="base" hangingPunct="0">
              <a:spcBef>
                <a:spcPct val="0"/>
              </a:spcBef>
              <a:spcAft>
                <a:spcPct val="0"/>
              </a:spcAft>
              <a:defRPr sz="1400" b="1">
                <a:solidFill>
                  <a:srgbClr val="004A84"/>
                </a:solidFill>
                <a:latin typeface="Times New Roman" panose="02020603050405020304" pitchFamily="18" charset="0"/>
              </a:defRPr>
            </a:lvl8pPr>
            <a:lvl9pPr marL="3886200" indent="-228600" algn="ctr" eaLnBrk="0" fontAlgn="base" hangingPunct="0">
              <a:spcBef>
                <a:spcPct val="0"/>
              </a:spcBef>
              <a:spcAft>
                <a:spcPct val="0"/>
              </a:spcAft>
              <a:defRPr sz="1400" b="1">
                <a:solidFill>
                  <a:srgbClr val="004A84"/>
                </a:solidFill>
                <a:latin typeface="Times New Roman" panose="02020603050405020304" pitchFamily="18" charset="0"/>
              </a:defRPr>
            </a:lvl9pPr>
          </a:lstStyle>
          <a:p>
            <a:fld id="{CDB18C59-4A78-4377-8DA2-5A375D55CED7}" type="slidenum">
              <a:rPr lang="en-GB" altLang="fr-FR" sz="1200" b="0">
                <a:solidFill>
                  <a:schemeClr val="tx1"/>
                </a:solidFill>
              </a:rPr>
              <a:pPr/>
              <a:t>47</a:t>
            </a:fld>
            <a:endParaRPr lang="en-GB" altLang="fr-FR" sz="1200" b="0">
              <a:solidFill>
                <a:schemeClr val="tx1"/>
              </a:solidFill>
            </a:endParaRPr>
          </a:p>
        </p:txBody>
      </p:sp>
      <p:sp>
        <p:nvSpPr>
          <p:cNvPr id="2" name="Espace réservé des commentaires 1"/>
          <p:cNvSpPr>
            <a:spLocks noGrp="1"/>
          </p:cNvSpPr>
          <p:nvPr>
            <p:ph type="body" idx="1"/>
          </p:nvPr>
        </p:nvSpPr>
        <p:spPr/>
        <p:txBody>
          <a:bodyPr/>
          <a:lstStyle/>
          <a:p>
            <a:endParaRPr lang="fr-FR"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420642516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48</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29985370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49</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9083539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8770561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50</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773896697"/>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51</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7547161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52</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426828785"/>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53</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28994339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54</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68434161"/>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55</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2471291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56</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806605543"/>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57</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31869043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58</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39114939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59</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La différence fondamentale entre les méthodes </a:t>
            </a:r>
            <a:r>
              <a:rPr lang="fr-FR" dirty="0" err="1"/>
              <a:t>assign</a:t>
            </a:r>
            <a:r>
              <a:rPr lang="fr-FR" dirty="0"/>
              <a:t>()</a:t>
            </a:r>
            <a:r>
              <a:rPr lang="fr-FR" sz="1200" b="0" i="0" kern="1200" dirty="0">
                <a:solidFill>
                  <a:schemeClr val="tx1"/>
                </a:solidFill>
                <a:effectLst/>
                <a:latin typeface="+mn-lt"/>
                <a:ea typeface="+mn-ea"/>
                <a:cs typeface="+mn-cs"/>
              </a:rPr>
              <a:t> et </a:t>
            </a:r>
            <a:r>
              <a:rPr lang="fr-FR" dirty="0"/>
              <a:t>replace()</a:t>
            </a:r>
            <a:r>
              <a:rPr lang="fr-FR" sz="1200" b="0" i="0" kern="1200" dirty="0">
                <a:solidFill>
                  <a:schemeClr val="tx1"/>
                </a:solidFill>
                <a:effectLst/>
                <a:latin typeface="+mn-lt"/>
                <a:ea typeface="+mn-ea"/>
                <a:cs typeface="+mn-cs"/>
              </a:rPr>
              <a:t> est la suivante : avec </a:t>
            </a:r>
            <a:r>
              <a:rPr lang="fr-FR" dirty="0" err="1"/>
              <a:t>assign</a:t>
            </a:r>
            <a:r>
              <a:rPr lang="fr-FR" dirty="0"/>
              <a:t>()</a:t>
            </a:r>
            <a:r>
              <a:rPr lang="fr-FR" sz="1200" b="0" i="0" kern="1200" dirty="0">
                <a:solidFill>
                  <a:schemeClr val="tx1"/>
                </a:solidFill>
                <a:effectLst/>
                <a:latin typeface="+mn-lt"/>
                <a:ea typeface="+mn-ea"/>
                <a:cs typeface="+mn-cs"/>
              </a:rPr>
              <a:t>, on peut revenir en arrière pour revenir sur notre page de départ, ce qui est impossible avec </a:t>
            </a:r>
            <a:r>
              <a:rPr lang="fr-FR" dirty="0"/>
              <a:t>replace()</a:t>
            </a:r>
            <a:r>
              <a:rPr lang="fr-FR" sz="1200" b="0" i="0" kern="1200" dirty="0">
                <a:solidFill>
                  <a:schemeClr val="tx1"/>
                </a:solidFill>
                <a:effectLst/>
                <a:latin typeface="+mn-lt"/>
                <a:ea typeface="+mn-ea"/>
                <a:cs typeface="+mn-cs"/>
              </a:rPr>
              <a:t> vu que cette méthode charge une page qui remplace complètement la précédente.</a:t>
            </a:r>
            <a:endParaRPr lang="fr-FR" dirty="0"/>
          </a:p>
        </p:txBody>
      </p:sp>
    </p:spTree>
    <p:extLst>
      <p:ext uri="{BB962C8B-B14F-4D97-AF65-F5344CB8AC3E}">
        <p14:creationId xmlns:p14="http://schemas.microsoft.com/office/powerpoint/2010/main" val="9628204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Espace réservé de l'image des diapositives 1"/>
          <p:cNvSpPr>
            <a:spLocks noGrp="1" noRot="1" noChangeAspect="1" noTextEdit="1"/>
          </p:cNvSpPr>
          <p:nvPr>
            <p:ph type="sldImg"/>
          </p:nvPr>
        </p:nvSpPr>
        <p:spPr>
          <a:ln/>
        </p:spPr>
      </p:sp>
      <p:sp>
        <p:nvSpPr>
          <p:cNvPr id="22531"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400" b="1">
                <a:solidFill>
                  <a:srgbClr val="004A84"/>
                </a:solidFill>
                <a:latin typeface="Times New Roman" panose="02020603050405020304" pitchFamily="18" charset="0"/>
              </a:defRPr>
            </a:lvl1pPr>
            <a:lvl2pPr marL="742950" indent="-285750">
              <a:defRPr sz="1400" b="1">
                <a:solidFill>
                  <a:srgbClr val="004A84"/>
                </a:solidFill>
                <a:latin typeface="Times New Roman" panose="02020603050405020304" pitchFamily="18" charset="0"/>
              </a:defRPr>
            </a:lvl2pPr>
            <a:lvl3pPr marL="1143000" indent="-228600">
              <a:defRPr sz="1400" b="1">
                <a:solidFill>
                  <a:srgbClr val="004A84"/>
                </a:solidFill>
                <a:latin typeface="Times New Roman" panose="02020603050405020304" pitchFamily="18" charset="0"/>
              </a:defRPr>
            </a:lvl3pPr>
            <a:lvl4pPr marL="1600200" indent="-228600">
              <a:defRPr sz="1400" b="1">
                <a:solidFill>
                  <a:srgbClr val="004A84"/>
                </a:solidFill>
                <a:latin typeface="Times New Roman" panose="02020603050405020304" pitchFamily="18" charset="0"/>
              </a:defRPr>
            </a:lvl4pPr>
            <a:lvl5pPr marL="2057400" indent="-228600">
              <a:defRPr sz="1400" b="1">
                <a:solidFill>
                  <a:srgbClr val="004A84"/>
                </a:solidFill>
                <a:latin typeface="Times New Roman" panose="02020603050405020304" pitchFamily="18" charset="0"/>
              </a:defRPr>
            </a:lvl5pPr>
            <a:lvl6pPr marL="2514600" indent="-228600" algn="ctr" eaLnBrk="0" fontAlgn="base" hangingPunct="0">
              <a:spcBef>
                <a:spcPct val="0"/>
              </a:spcBef>
              <a:spcAft>
                <a:spcPct val="0"/>
              </a:spcAft>
              <a:defRPr sz="1400" b="1">
                <a:solidFill>
                  <a:srgbClr val="004A84"/>
                </a:solidFill>
                <a:latin typeface="Times New Roman" panose="02020603050405020304" pitchFamily="18" charset="0"/>
              </a:defRPr>
            </a:lvl6pPr>
            <a:lvl7pPr marL="2971800" indent="-228600" algn="ctr" eaLnBrk="0" fontAlgn="base" hangingPunct="0">
              <a:spcBef>
                <a:spcPct val="0"/>
              </a:spcBef>
              <a:spcAft>
                <a:spcPct val="0"/>
              </a:spcAft>
              <a:defRPr sz="1400" b="1">
                <a:solidFill>
                  <a:srgbClr val="004A84"/>
                </a:solidFill>
                <a:latin typeface="Times New Roman" panose="02020603050405020304" pitchFamily="18" charset="0"/>
              </a:defRPr>
            </a:lvl7pPr>
            <a:lvl8pPr marL="3429000" indent="-228600" algn="ctr" eaLnBrk="0" fontAlgn="base" hangingPunct="0">
              <a:spcBef>
                <a:spcPct val="0"/>
              </a:spcBef>
              <a:spcAft>
                <a:spcPct val="0"/>
              </a:spcAft>
              <a:defRPr sz="1400" b="1">
                <a:solidFill>
                  <a:srgbClr val="004A84"/>
                </a:solidFill>
                <a:latin typeface="Times New Roman" panose="02020603050405020304" pitchFamily="18" charset="0"/>
              </a:defRPr>
            </a:lvl8pPr>
            <a:lvl9pPr marL="3886200" indent="-228600" algn="ctr" eaLnBrk="0" fontAlgn="base" hangingPunct="0">
              <a:spcBef>
                <a:spcPct val="0"/>
              </a:spcBef>
              <a:spcAft>
                <a:spcPct val="0"/>
              </a:spcAft>
              <a:defRPr sz="1400" b="1">
                <a:solidFill>
                  <a:srgbClr val="004A84"/>
                </a:solidFill>
                <a:latin typeface="Times New Roman" panose="02020603050405020304" pitchFamily="18" charset="0"/>
              </a:defRPr>
            </a:lvl9pPr>
          </a:lstStyle>
          <a:p>
            <a:fld id="{CDB18C59-4A78-4377-8DA2-5A375D55CED7}" type="slidenum">
              <a:rPr lang="en-GB" altLang="fr-FR" sz="1200" b="0">
                <a:solidFill>
                  <a:schemeClr val="tx1"/>
                </a:solidFill>
              </a:rPr>
              <a:pPr/>
              <a:t>6</a:t>
            </a:fld>
            <a:endParaRPr lang="en-GB" altLang="fr-FR" sz="1200" b="0">
              <a:solidFill>
                <a:schemeClr val="tx1"/>
              </a:solidFill>
            </a:endParaRPr>
          </a:p>
        </p:txBody>
      </p:sp>
      <p:sp>
        <p:nvSpPr>
          <p:cNvPr id="2" name="Espace réservé des commentaires 1"/>
          <p:cNvSpPr>
            <a:spLocks noGrp="1"/>
          </p:cNvSpPr>
          <p:nvPr>
            <p:ph type="body" idx="1"/>
          </p:nvPr>
        </p:nvSpPr>
        <p:spPr/>
        <p:txBody>
          <a:bodyPr/>
          <a:lstStyle/>
          <a:p>
            <a:endParaRPr lang="fr-FR" sz="1200" kern="1200" dirty="0">
              <a:solidFill>
                <a:schemeClr val="tx1"/>
              </a:solidFill>
              <a:effectLst/>
              <a:latin typeface="+mn-lt"/>
              <a:ea typeface="+mn-ea"/>
              <a:cs typeface="+mn-cs"/>
            </a:endParaRPr>
          </a:p>
        </p:txBody>
      </p:sp>
    </p:spTree>
    <p:extLst>
      <p:ext uri="{BB962C8B-B14F-4D97-AF65-F5344CB8AC3E}">
        <p14:creationId xmlns:p14="http://schemas.microsoft.com/office/powerpoint/2010/main" val="197949924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60</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137292709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61</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76377090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62</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0" indent="0">
              <a:buFont typeface="Arial" panose="020B0604020202020204" pitchFamily="34" charset="0"/>
              <a:buNone/>
            </a:pPr>
            <a:endParaRPr lang="fr-FR" dirty="0"/>
          </a:p>
        </p:txBody>
      </p:sp>
    </p:spTree>
    <p:extLst>
      <p:ext uri="{BB962C8B-B14F-4D97-AF65-F5344CB8AC3E}">
        <p14:creationId xmlns:p14="http://schemas.microsoft.com/office/powerpoint/2010/main" val="12827678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63</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0" indent="0">
              <a:buFont typeface="Arial" panose="020B0604020202020204" pitchFamily="34" charset="0"/>
              <a:buNone/>
            </a:pPr>
            <a:endParaRPr lang="fr-FR" dirty="0"/>
          </a:p>
        </p:txBody>
      </p:sp>
    </p:spTree>
    <p:extLst>
      <p:ext uri="{BB962C8B-B14F-4D97-AF65-F5344CB8AC3E}">
        <p14:creationId xmlns:p14="http://schemas.microsoft.com/office/powerpoint/2010/main" val="201159643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64</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0" indent="0">
              <a:buFont typeface="Arial" panose="020B0604020202020204" pitchFamily="34" charset="0"/>
              <a:buNone/>
            </a:pPr>
            <a:endParaRPr lang="fr-FR" dirty="0"/>
          </a:p>
        </p:txBody>
      </p:sp>
    </p:spTree>
    <p:extLst>
      <p:ext uri="{BB962C8B-B14F-4D97-AF65-F5344CB8AC3E}">
        <p14:creationId xmlns:p14="http://schemas.microsoft.com/office/powerpoint/2010/main" val="126986731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65</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41962488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7</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5759565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8</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2217382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5254F97-52C6-417E-A7E3-2405198BB89E}" type="slidenum">
              <a:rPr lang="fr-FR"/>
              <a:pPr/>
              <a:t>9</a:t>
            </a:fld>
            <a:endParaRPr lang="fr-FR"/>
          </a:p>
        </p:txBody>
      </p:sp>
      <p:sp>
        <p:nvSpPr>
          <p:cNvPr id="448514" name="Rectangle 2"/>
          <p:cNvSpPr>
            <a:spLocks noGrp="1" noRot="1" noChangeAspect="1" noChangeArrowheads="1" noTextEdit="1"/>
          </p:cNvSpPr>
          <p:nvPr>
            <p:ph type="sldImg"/>
          </p:nvPr>
        </p:nvSpPr>
        <p:spPr>
          <a:ln/>
        </p:spPr>
      </p:sp>
      <p:sp>
        <p:nvSpPr>
          <p:cNvPr id="448515" name="Rectangle 3"/>
          <p:cNvSpPr>
            <a:spLocks noGrp="1" noChangeArrowheads="1"/>
          </p:cNvSpPr>
          <p:nvPr>
            <p:ph type="body" idx="1"/>
          </p:nvPr>
        </p:nvSpPr>
        <p:spPr/>
        <p:txBody>
          <a:bodyPr/>
          <a:lstStyle/>
          <a:p>
            <a:pPr marL="171450" indent="-171450">
              <a:buFont typeface="Arial" panose="020B0604020202020204" pitchFamily="34" charset="0"/>
              <a:buChar char="•"/>
            </a:pPr>
            <a:endParaRPr lang="fr-FR" dirty="0"/>
          </a:p>
        </p:txBody>
      </p:sp>
    </p:spTree>
    <p:extLst>
      <p:ext uri="{BB962C8B-B14F-4D97-AF65-F5344CB8AC3E}">
        <p14:creationId xmlns:p14="http://schemas.microsoft.com/office/powerpoint/2010/main" val="39233612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E61F2889-DDE6-48BD-AE84-6B25B50B0904}" type="datetime1">
              <a:rPr lang="fr-FR" smtClean="0"/>
              <a:pPr/>
              <a:t>16/01/2021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38194929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7FBB9BB-3D16-4A45-B2D7-C04B13895128}" type="datetime1">
              <a:rPr lang="fr-FR" smtClean="0"/>
              <a:pPr/>
              <a:t>16/01/2021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3524915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402CAFF6-DFCF-4543-BC27-02A2E1654D88}" type="datetime1">
              <a:rPr lang="fr-FR" smtClean="0"/>
              <a:pPr/>
              <a:t>16/01/2021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37863245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a:xfrm>
            <a:off x="0" y="196851"/>
            <a:ext cx="5715000" cy="600074"/>
          </a:xfrm>
        </p:spPr>
        <p:txBody>
          <a:bodyPr>
            <a:noAutofit/>
          </a:bodyPr>
          <a:lstStyle>
            <a:lvl1pPr>
              <a:defRPr sz="4000" b="0">
                <a:solidFill>
                  <a:schemeClr val="bg1"/>
                </a:solidFill>
                <a:latin typeface="Bernard MT Condensed" panose="02050806060905020404" pitchFamily="18" charset="0"/>
              </a:defRPr>
            </a:lvl1pPr>
          </a:lstStyle>
          <a:p>
            <a:r>
              <a:rPr lang="fr-FR" dirty="0"/>
              <a:t>Modifiez le style du titre</a:t>
            </a:r>
            <a:endParaRPr lang="en-US" dirty="0"/>
          </a:p>
        </p:txBody>
      </p:sp>
      <p:sp>
        <p:nvSpPr>
          <p:cNvPr id="3" name="Content Placeholder 2"/>
          <p:cNvSpPr>
            <a:spLocks noGrp="1"/>
          </p:cNvSpPr>
          <p:nvPr>
            <p:ph idx="1"/>
          </p:nvPr>
        </p:nvSpPr>
        <p:spPr/>
        <p:txBody>
          <a:bodyPr/>
          <a:lstStyle>
            <a:lvl1pPr>
              <a:defRPr>
                <a:latin typeface="Century Gothic" panose="020B0502020202020204" pitchFamily="34" charset="0"/>
              </a:defRPr>
            </a:lvl1pPr>
            <a:lvl2pPr>
              <a:defRPr>
                <a:latin typeface="Century Gothic" panose="020B0502020202020204" pitchFamily="34" charset="0"/>
              </a:defRPr>
            </a:lvl2pPr>
            <a:lvl3pPr>
              <a:defRPr>
                <a:latin typeface="Century Gothic" panose="020B0502020202020204" pitchFamily="34" charset="0"/>
              </a:defRPr>
            </a:lvl3pPr>
            <a:lvl4pPr>
              <a:defRPr>
                <a:latin typeface="Century Gothic" panose="020B0502020202020204" pitchFamily="34" charset="0"/>
              </a:defRPr>
            </a:lvl4pPr>
            <a:lvl5pPr>
              <a:defRPr>
                <a:latin typeface="Century Gothic" panose="020B0502020202020204" pitchFamily="34" charset="0"/>
              </a:defRPr>
            </a:lvl5pPr>
          </a:lstStyle>
          <a:p>
            <a:pPr lvl="0"/>
            <a:r>
              <a:rPr lang="fr-FR" dirty="0"/>
              <a:t>Modifiez les styles du texte du masque</a:t>
            </a:r>
          </a:p>
          <a:p>
            <a:pPr lvl="1"/>
            <a:r>
              <a:rPr lang="fr-FR" dirty="0"/>
              <a:t>Deuxième niveau</a:t>
            </a:r>
          </a:p>
          <a:p>
            <a:pPr lvl="2"/>
            <a:r>
              <a:rPr lang="fr-FR" dirty="0"/>
              <a:t>Troisième niveau</a:t>
            </a:r>
          </a:p>
          <a:p>
            <a:pPr lvl="3"/>
            <a:r>
              <a:rPr lang="fr-FR" dirty="0"/>
              <a:t>Quatrième niveau</a:t>
            </a:r>
          </a:p>
          <a:p>
            <a:pPr lvl="4"/>
            <a:r>
              <a:rPr lang="fr-FR" dirty="0"/>
              <a:t>Cinquième niveau</a:t>
            </a:r>
            <a:endParaRPr lang="en-US" dirty="0"/>
          </a:p>
        </p:txBody>
      </p:sp>
      <p:sp>
        <p:nvSpPr>
          <p:cNvPr id="4" name="Date Placeholder 3"/>
          <p:cNvSpPr>
            <a:spLocks noGrp="1"/>
          </p:cNvSpPr>
          <p:nvPr>
            <p:ph type="dt" sz="half" idx="10"/>
          </p:nvPr>
        </p:nvSpPr>
        <p:spPr/>
        <p:txBody>
          <a:bodyPr/>
          <a:lstStyle/>
          <a:p>
            <a:fld id="{CD9E7D58-D14C-430D-8BDC-66A0DB2C6118}" type="datetime1">
              <a:rPr lang="fr-FR" smtClean="0"/>
              <a:pPr/>
              <a:t>16/01/2021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a:xfrm>
            <a:off x="5753100" y="314326"/>
            <a:ext cx="539750" cy="365125"/>
          </a:xfrm>
        </p:spPr>
        <p:txBody>
          <a:bodyPr/>
          <a:lstStyle>
            <a:lvl1pPr algn="ctr">
              <a:defRPr sz="1800">
                <a:solidFill>
                  <a:schemeClr val="tx1"/>
                </a:solidFill>
                <a:latin typeface="Bernard MT Condensed" panose="02050806060905020404" pitchFamily="18" charset="0"/>
              </a:defRPr>
            </a:lvl1pPr>
          </a:lstStyle>
          <a:p>
            <a:fld id="{B5B4FF39-2D77-443F-96ED-AC822870153E}" type="slidenum">
              <a:rPr lang="fr-FR" smtClean="0"/>
              <a:pPr/>
              <a:t>‹N°›</a:t>
            </a:fld>
            <a:endParaRPr lang="fr-FR" dirty="0"/>
          </a:p>
        </p:txBody>
      </p:sp>
    </p:spTree>
    <p:extLst>
      <p:ext uri="{BB962C8B-B14F-4D97-AF65-F5344CB8AC3E}">
        <p14:creationId xmlns:p14="http://schemas.microsoft.com/office/powerpoint/2010/main" val="19349998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dirty="0"/>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latin typeface="Century Gothic" panose="020B050202020202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dirty="0"/>
              <a:t>Modifiez les styles du texte du masque</a:t>
            </a:r>
          </a:p>
        </p:txBody>
      </p:sp>
      <p:sp>
        <p:nvSpPr>
          <p:cNvPr id="4" name="Date Placeholder 3"/>
          <p:cNvSpPr>
            <a:spLocks noGrp="1"/>
          </p:cNvSpPr>
          <p:nvPr>
            <p:ph type="dt" sz="half" idx="10"/>
          </p:nvPr>
        </p:nvSpPr>
        <p:spPr/>
        <p:txBody>
          <a:bodyPr/>
          <a:lstStyle/>
          <a:p>
            <a:fld id="{20A0E6C2-ABAF-45E8-883A-45FFB19AFCF3}" type="datetime1">
              <a:rPr lang="fr-FR" smtClean="0"/>
              <a:pPr/>
              <a:t>16/01/2021</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13813165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9F8D6DDE-6517-470C-9695-F37ED41F5D8B}" type="datetime1">
              <a:rPr lang="fr-FR" smtClean="0"/>
              <a:pPr/>
              <a:t>16/01/2021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931791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28A35644-3F63-45C9-8BFE-9BDDA6B95BA3}" type="datetime1">
              <a:rPr lang="fr-FR" smtClean="0"/>
              <a:pPr/>
              <a:t>16/01/2021</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2845551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2A54D071-251A-4D50-B115-BAFF9CD3A17B}" type="datetime1">
              <a:rPr lang="fr-FR" smtClean="0"/>
              <a:pPr/>
              <a:t>16/01/2021</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37875519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A18B6B8-1DBF-4005-848B-1D3245B03414}" type="datetime1">
              <a:rPr lang="fr-FR" smtClean="0"/>
              <a:pPr/>
              <a:t>16/01/2021</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2904070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041BE31A-450B-49A1-96CC-A61CD2B3EC4A}" type="datetime1">
              <a:rPr lang="fr-FR" smtClean="0"/>
              <a:pPr/>
              <a:t>16/01/2021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17825624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Modifiez les styles du texte du masque</a:t>
            </a:r>
          </a:p>
        </p:txBody>
      </p:sp>
      <p:sp>
        <p:nvSpPr>
          <p:cNvPr id="5" name="Date Placeholder 4"/>
          <p:cNvSpPr>
            <a:spLocks noGrp="1"/>
          </p:cNvSpPr>
          <p:nvPr>
            <p:ph type="dt" sz="half" idx="10"/>
          </p:nvPr>
        </p:nvSpPr>
        <p:spPr/>
        <p:txBody>
          <a:bodyPr/>
          <a:lstStyle/>
          <a:p>
            <a:fld id="{C2CDAA2C-B033-4C39-B3AD-09B110A88915}" type="datetime1">
              <a:rPr lang="fr-FR" smtClean="0"/>
              <a:pPr/>
              <a:t>16/01/2021</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B5B4FF39-2D77-443F-96ED-AC822870153E}" type="slidenum">
              <a:rPr lang="fr-FR" smtClean="0"/>
              <a:pPr/>
              <a:t>‹N°›</a:t>
            </a:fld>
            <a:endParaRPr lang="fr-FR"/>
          </a:p>
        </p:txBody>
      </p:sp>
    </p:spTree>
    <p:extLst>
      <p:ext uri="{BB962C8B-B14F-4D97-AF65-F5344CB8AC3E}">
        <p14:creationId xmlns:p14="http://schemas.microsoft.com/office/powerpoint/2010/main" val="21907748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9968EF-02A4-4981-8A30-E28EE1ED2861}" type="datetime1">
              <a:rPr lang="fr-FR" smtClean="0"/>
              <a:pPr/>
              <a:t>16/01/2021</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B4FF39-2D77-443F-96ED-AC822870153E}" type="slidenum">
              <a:rPr lang="fr-FR" smtClean="0"/>
              <a:pPr/>
              <a:t>‹N°›</a:t>
            </a:fld>
            <a:endParaRPr lang="fr-FR"/>
          </a:p>
        </p:txBody>
      </p:sp>
    </p:spTree>
    <p:extLst>
      <p:ext uri="{BB962C8B-B14F-4D97-AF65-F5344CB8AC3E}">
        <p14:creationId xmlns:p14="http://schemas.microsoft.com/office/powerpoint/2010/main" val="957219584"/>
      </p:ext>
    </p:extLst>
  </p:cSld>
  <p:clrMap bg1="lt1" tx1="dk1" bg2="lt2" tx2="dk2" accent1="accent1" accent2="accent2" accent3="accent3" accent4="accent4" accent5="accent5" accent6="accent6" hlink="hlink" folHlink="folHlink"/>
  <p:sldLayoutIdLst>
    <p:sldLayoutId id="2147483977" r:id="rId1"/>
    <p:sldLayoutId id="2147483978" r:id="rId2"/>
    <p:sldLayoutId id="2147483979" r:id="rId3"/>
    <p:sldLayoutId id="2147483980" r:id="rId4"/>
    <p:sldLayoutId id="2147483981" r:id="rId5"/>
    <p:sldLayoutId id="2147483982" r:id="rId6"/>
    <p:sldLayoutId id="2147483983" r:id="rId7"/>
    <p:sldLayoutId id="2147483984" r:id="rId8"/>
    <p:sldLayoutId id="2147483985" r:id="rId9"/>
    <p:sldLayoutId id="2147483986" r:id="rId10"/>
    <p:sldLayoutId id="2147483987"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microsoft.com/office/2007/relationships/hdphoto" Target="../media/hdphoto3.wdp"/></Relationships>
</file>

<file path=ppt/slides/_rels/slide1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13.png"/><Relationship Id="rId4" Type="http://schemas.microsoft.com/office/2007/relationships/hdphoto" Target="../media/hdphoto4.wdp"/></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4.xml"/><Relationship Id="rId1" Type="http://schemas.openxmlformats.org/officeDocument/2006/relationships/slideLayout" Target="../slideLayouts/slideLayout2.xml"/><Relationship Id="rId5" Type="http://schemas.openxmlformats.org/officeDocument/2006/relationships/image" Target="../media/image16.png"/><Relationship Id="rId4" Type="http://schemas.microsoft.com/office/2007/relationships/hdphoto" Target="../media/hdphoto5.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microsoft.com/office/2007/relationships/hdphoto" Target="../media/hdphoto6.wdp"/></Relationships>
</file>

<file path=ppt/slides/_rels/slide2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7.xml"/><Relationship Id="rId1" Type="http://schemas.openxmlformats.org/officeDocument/2006/relationships/slideLayout" Target="../slideLayouts/slideLayout2.xml"/><Relationship Id="rId5" Type="http://schemas.openxmlformats.org/officeDocument/2006/relationships/image" Target="../media/image19.png"/><Relationship Id="rId4" Type="http://schemas.microsoft.com/office/2007/relationships/hdphoto" Target="../media/hdphoto7.wdp"/></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8.xml"/><Relationship Id="rId1" Type="http://schemas.openxmlformats.org/officeDocument/2006/relationships/slideLayout" Target="../slideLayouts/slideLayout2.xml"/><Relationship Id="rId5" Type="http://schemas.openxmlformats.org/officeDocument/2006/relationships/image" Target="../media/image24.png"/><Relationship Id="rId4" Type="http://schemas.openxmlformats.org/officeDocument/2006/relationships/image" Target="../media/image23.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40.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4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31.png"/></Relationships>
</file>

<file path=ppt/slides/_rels/slide4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46.xml"/><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microsoft.com/office/2007/relationships/hdphoto" Target="../media/hdphoto1.wdp"/><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0.xml"/><Relationship Id="rId1" Type="http://schemas.openxmlformats.org/officeDocument/2006/relationships/slideLayout" Target="../slideLayouts/slideLayout2.xml"/><Relationship Id="rId4" Type="http://schemas.microsoft.com/office/2007/relationships/hdphoto" Target="../media/hdphoto8.wdp"/></Relationships>
</file>

<file path=ppt/slides/_rels/slide6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61.xml"/><Relationship Id="rId1" Type="http://schemas.openxmlformats.org/officeDocument/2006/relationships/slideLayout" Target="../slideLayouts/slideLayout2.xml"/><Relationship Id="rId4" Type="http://schemas.microsoft.com/office/2007/relationships/hdphoto" Target="../media/hdphoto8.wdp"/></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hyperlink" Target="http://defeo.lu/aws/" TargetMode="External"/><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hyperlink" Target="http://pierre-giraud.com/javascript/cours-complet/javascript-presentation.php"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a:xfrm>
            <a:off x="391886" y="2926080"/>
            <a:ext cx="8229599" cy="1298448"/>
          </a:xfrm>
        </p:spPr>
        <p:txBody>
          <a:bodyPr>
            <a:noAutofit/>
          </a:bodyPr>
          <a:lstStyle/>
          <a:p>
            <a:pPr marL="0" indent="0" algn="ctr">
              <a:lnSpc>
                <a:spcPct val="150000"/>
              </a:lnSpc>
              <a:spcBef>
                <a:spcPts val="0"/>
              </a:spcBef>
              <a:buNone/>
            </a:pPr>
            <a:r>
              <a:rPr lang="fr-FR" sz="4400" dirty="0" smtClean="0">
                <a:latin typeface="Rockwell Extra Bold" panose="02060903040505020403" pitchFamily="18" charset="0"/>
              </a:rPr>
              <a:t>Document Object Model (DOM)</a:t>
            </a:r>
            <a:endParaRPr lang="fr-FR" sz="4400" dirty="0">
              <a:latin typeface="Berlin Sans FB Demi" panose="020E0802020502020306" pitchFamily="34" charset="0"/>
            </a:endParaRP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a:t>
            </a:fld>
            <a:endParaRPr lang="fr-FR"/>
          </a:p>
        </p:txBody>
      </p:sp>
      <p:sp>
        <p:nvSpPr>
          <p:cNvPr id="5" name="Rectangle 4"/>
          <p:cNvSpPr/>
          <p:nvPr/>
        </p:nvSpPr>
        <p:spPr>
          <a:xfrm>
            <a:off x="366205" y="0"/>
            <a:ext cx="7272337" cy="1338828"/>
          </a:xfrm>
          <a:prstGeom prst="rect">
            <a:avLst/>
          </a:prstGeom>
        </p:spPr>
        <p:txBody>
          <a:bodyPr>
            <a:spAutoFit/>
          </a:bodyPr>
          <a:lstStyle/>
          <a:p>
            <a:pPr algn="ctr">
              <a:lnSpc>
                <a:spcPct val="150000"/>
              </a:lnSpc>
              <a:defRPr/>
            </a:pPr>
            <a:r>
              <a:rPr lang="fr-FR" b="1" dirty="0">
                <a:effectLst>
                  <a:outerShdw blurRad="38100" dist="38100" dir="2700000" algn="tl">
                    <a:srgbClr val="C0C0C0"/>
                  </a:outerShdw>
                </a:effectLst>
              </a:rPr>
              <a:t>Université de Msila</a:t>
            </a:r>
          </a:p>
          <a:p>
            <a:pPr algn="ctr">
              <a:lnSpc>
                <a:spcPct val="150000"/>
              </a:lnSpc>
              <a:defRPr/>
            </a:pPr>
            <a:r>
              <a:rPr lang="fr-FR" b="1" dirty="0">
                <a:effectLst>
                  <a:outerShdw blurRad="38100" dist="38100" dir="2700000" algn="tl">
                    <a:srgbClr val="C0C0C0"/>
                  </a:outerShdw>
                </a:effectLst>
              </a:rPr>
              <a:t>Faculté </a:t>
            </a:r>
            <a:r>
              <a:rPr lang="fr-FR" b="1" dirty="0" smtClean="0">
                <a:effectLst>
                  <a:outerShdw blurRad="38100" dist="38100" dir="2700000" algn="tl">
                    <a:srgbClr val="C0C0C0"/>
                  </a:outerShdw>
                </a:effectLst>
              </a:rPr>
              <a:t>des mathématiques </a:t>
            </a:r>
            <a:r>
              <a:rPr lang="fr-FR" b="1" dirty="0">
                <a:effectLst>
                  <a:outerShdw blurRad="38100" dist="38100" dir="2700000" algn="tl">
                    <a:srgbClr val="C0C0C0"/>
                  </a:outerShdw>
                </a:effectLst>
              </a:rPr>
              <a:t>et </a:t>
            </a:r>
            <a:r>
              <a:rPr lang="fr-FR" b="1" dirty="0" smtClean="0">
                <a:effectLst>
                  <a:outerShdw blurRad="38100" dist="38100" dir="2700000" algn="tl">
                    <a:srgbClr val="C0C0C0"/>
                  </a:outerShdw>
                </a:effectLst>
              </a:rPr>
              <a:t>de l’informatique </a:t>
            </a:r>
            <a:r>
              <a:rPr lang="en-US" b="1" dirty="0" smtClean="0">
                <a:effectLst>
                  <a:outerShdw blurRad="38100" dist="38100" dir="2700000" algn="tl">
                    <a:srgbClr val="C0C0C0"/>
                  </a:outerShdw>
                </a:effectLst>
              </a:rPr>
              <a:t>  </a:t>
            </a:r>
            <a:endParaRPr lang="en-US" b="1" dirty="0">
              <a:effectLst>
                <a:outerShdw blurRad="38100" dist="38100" dir="2700000" algn="tl">
                  <a:srgbClr val="C0C0C0"/>
                </a:outerShdw>
              </a:effectLst>
            </a:endParaRPr>
          </a:p>
          <a:p>
            <a:pPr algn="ctr">
              <a:lnSpc>
                <a:spcPct val="150000"/>
              </a:lnSpc>
              <a:defRPr/>
            </a:pPr>
            <a:r>
              <a:rPr lang="fr-FR" b="1" dirty="0">
                <a:effectLst>
                  <a:outerShdw blurRad="38100" dist="38100" dir="2700000" algn="tl">
                    <a:srgbClr val="C0C0C0"/>
                  </a:outerShdw>
                </a:effectLst>
              </a:rPr>
              <a:t>Département d’informatique</a:t>
            </a:r>
          </a:p>
        </p:txBody>
      </p:sp>
      <p:sp>
        <p:nvSpPr>
          <p:cNvPr id="6" name="Text Box 5"/>
          <p:cNvSpPr txBox="1">
            <a:spLocks noChangeArrowheads="1"/>
          </p:cNvSpPr>
          <p:nvPr/>
        </p:nvSpPr>
        <p:spPr bwMode="auto">
          <a:xfrm>
            <a:off x="2928938" y="1928813"/>
            <a:ext cx="3448050" cy="457200"/>
          </a:xfrm>
          <a:prstGeom prst="rect">
            <a:avLst/>
          </a:prstGeom>
          <a:noFill/>
          <a:ln w="9525">
            <a:noFill/>
            <a:miter lim="800000"/>
            <a:headEnd/>
            <a:tailEnd/>
          </a:ln>
        </p:spPr>
        <p:txBody>
          <a:bodyPr>
            <a:spAutoFit/>
          </a:bodyPr>
          <a:lstStyle/>
          <a:p>
            <a:pPr algn="ctr"/>
            <a:r>
              <a:rPr lang="fr-FR" altLang="en-US" sz="2400" dirty="0" smtClean="0">
                <a:latin typeface="Times New Roman" charset="0"/>
                <a:cs typeface="Times New Roman" charset="0"/>
              </a:rPr>
              <a:t>3</a:t>
            </a:r>
            <a:r>
              <a:rPr lang="fr-FR" altLang="en-US" sz="2400" baseline="30000" dirty="0" smtClean="0">
                <a:latin typeface="Times New Roman" charset="0"/>
                <a:cs typeface="Times New Roman" charset="0"/>
              </a:rPr>
              <a:t>ième</a:t>
            </a:r>
            <a:r>
              <a:rPr lang="fr-FR" altLang="en-US" sz="2400" dirty="0" smtClean="0">
                <a:latin typeface="Times New Roman" charset="0"/>
                <a:cs typeface="Times New Roman" charset="0"/>
              </a:rPr>
              <a:t> </a:t>
            </a:r>
            <a:r>
              <a:rPr lang="fr-FR" altLang="en-US" sz="2400" dirty="0">
                <a:latin typeface="Times New Roman" charset="0"/>
                <a:cs typeface="Times New Roman" charset="0"/>
              </a:rPr>
              <a:t>année </a:t>
            </a:r>
            <a:r>
              <a:rPr lang="fr-FR" altLang="en-US" sz="2400" dirty="0" smtClean="0">
                <a:latin typeface="Times New Roman" charset="0"/>
                <a:cs typeface="Times New Roman" charset="0"/>
              </a:rPr>
              <a:t>Licence ISIL</a:t>
            </a:r>
            <a:endParaRPr lang="fr-FR" altLang="en-US" sz="2400" dirty="0">
              <a:latin typeface="Times New Roman" charset="0"/>
              <a:cs typeface="Times New Roman" charset="0"/>
            </a:endParaRPr>
          </a:p>
        </p:txBody>
      </p:sp>
    </p:spTree>
    <p:extLst>
      <p:ext uri="{BB962C8B-B14F-4D97-AF65-F5344CB8AC3E}">
        <p14:creationId xmlns:p14="http://schemas.microsoft.com/office/powerpoint/2010/main" val="26907458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ACCEDER A UN ELEMENT HTML</a:t>
            </a:r>
          </a:p>
        </p:txBody>
      </p:sp>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t>La méthode </a:t>
            </a:r>
            <a:r>
              <a:rPr lang="fr-FR" b="1" dirty="0" err="1">
                <a:solidFill>
                  <a:srgbClr val="FF0000"/>
                </a:solidFill>
              </a:rPr>
              <a:t>getElementsByName</a:t>
            </a:r>
            <a:r>
              <a:rPr lang="fr-FR" b="1" dirty="0">
                <a:solidFill>
                  <a:srgbClr val="FF0000"/>
                </a:solidFill>
              </a:rPr>
              <a:t>() :</a:t>
            </a:r>
          </a:p>
          <a:p>
            <a:pPr>
              <a:lnSpc>
                <a:spcPct val="100000"/>
              </a:lnSpc>
              <a:spcBef>
                <a:spcPts val="600"/>
              </a:spcBef>
              <a:spcAft>
                <a:spcPts val="600"/>
              </a:spcAft>
            </a:pPr>
            <a:r>
              <a:rPr lang="fr-FR" sz="2000" dirty="0"/>
              <a:t>permet de ne récupérer que les éléments qui possèdent un attribut </a:t>
            </a:r>
            <a:r>
              <a:rPr lang="fr-FR" sz="2000" b="1" dirty="0" err="1">
                <a:solidFill>
                  <a:srgbClr val="00B0F0"/>
                </a:solidFill>
              </a:rPr>
              <a:t>name</a:t>
            </a:r>
            <a:r>
              <a:rPr lang="fr-FR" sz="2000" dirty="0"/>
              <a:t> que vous spécifiez.</a:t>
            </a:r>
          </a:p>
          <a:p>
            <a:pPr marL="0" indent="0">
              <a:lnSpc>
                <a:spcPct val="100000"/>
              </a:lnSpc>
              <a:spcBef>
                <a:spcPts val="600"/>
              </a:spcBef>
              <a:spcAft>
                <a:spcPts val="600"/>
              </a:spcAft>
              <a:buNone/>
            </a:pPr>
            <a:r>
              <a:rPr lang="fr-FR" sz="2400" b="1" dirty="0"/>
              <a:t>La méthode </a:t>
            </a:r>
            <a:r>
              <a:rPr lang="fr-FR" sz="2400" b="1" dirty="0" err="1">
                <a:solidFill>
                  <a:srgbClr val="FF0000"/>
                </a:solidFill>
              </a:rPr>
              <a:t>getElementsByClassName</a:t>
            </a:r>
            <a:r>
              <a:rPr lang="fr-FR" sz="2400" b="1" dirty="0">
                <a:solidFill>
                  <a:srgbClr val="FF0000"/>
                </a:solidFill>
              </a:rPr>
              <a:t> () :</a:t>
            </a:r>
          </a:p>
          <a:p>
            <a:pPr>
              <a:lnSpc>
                <a:spcPct val="100000"/>
              </a:lnSpc>
              <a:spcBef>
                <a:spcPts val="600"/>
              </a:spcBef>
              <a:spcAft>
                <a:spcPts val="600"/>
              </a:spcAft>
            </a:pPr>
            <a:r>
              <a:rPr lang="fr-FR" sz="2000" dirty="0"/>
              <a:t>Permet d’accéder aux éléments HTML disposant d’un attribut </a:t>
            </a:r>
            <a:r>
              <a:rPr lang="fr-FR" sz="2000" b="1" dirty="0">
                <a:solidFill>
                  <a:srgbClr val="00B0F0"/>
                </a:solidFill>
              </a:rPr>
              <a:t>class</a:t>
            </a:r>
            <a:r>
              <a:rPr lang="fr-FR" sz="2000" dirty="0"/>
              <a:t> en particulier.  Cette méthode est une méthode de l’objet Document.</a:t>
            </a:r>
          </a:p>
          <a:p>
            <a:pPr>
              <a:lnSpc>
                <a:spcPct val="100000"/>
              </a:lnSpc>
              <a:spcBef>
                <a:spcPts val="600"/>
              </a:spcBef>
              <a:spcAft>
                <a:spcPts val="600"/>
              </a:spcAft>
            </a:pPr>
            <a:endParaRPr lang="fr-FR" sz="24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10</a:t>
            </a:fld>
            <a:endParaRPr lang="fr-FR" dirty="0"/>
          </a:p>
        </p:txBody>
      </p:sp>
      <p:pic>
        <p:nvPicPr>
          <p:cNvPr id="8199" name="Picture 7" descr="La méthode getElementsByClassName() de l’objet JavaScript document">
            <a:extLst>
              <a:ext uri="{FF2B5EF4-FFF2-40B4-BE49-F238E27FC236}">
                <a16:creationId xmlns:a16="http://schemas.microsoft.com/office/drawing/2014/main" xmlns="" id="{21A5E0BD-7644-4A63-B906-B1573FFAF3E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3551" b="6078"/>
          <a:stretch/>
        </p:blipFill>
        <p:spPr bwMode="auto">
          <a:xfrm>
            <a:off x="133188" y="3559126"/>
            <a:ext cx="8710047" cy="30667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90258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ACCEDER A UN ELEMENT HTML</a:t>
            </a:r>
          </a:p>
        </p:txBody>
      </p:sp>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t>Les méthodes </a:t>
            </a:r>
            <a:r>
              <a:rPr lang="fr-FR" b="1" dirty="0" err="1">
                <a:solidFill>
                  <a:srgbClr val="FF0000"/>
                </a:solidFill>
              </a:rPr>
              <a:t>querySelector</a:t>
            </a:r>
            <a:r>
              <a:rPr lang="fr-FR" b="1" dirty="0">
                <a:solidFill>
                  <a:srgbClr val="FF0000"/>
                </a:solidFill>
              </a:rPr>
              <a:t>() </a:t>
            </a:r>
            <a:r>
              <a:rPr lang="fr-FR" b="1" dirty="0"/>
              <a:t>et</a:t>
            </a:r>
            <a:r>
              <a:rPr lang="fr-FR" b="1" dirty="0">
                <a:solidFill>
                  <a:srgbClr val="FF0000"/>
                </a:solidFill>
              </a:rPr>
              <a:t> </a:t>
            </a:r>
            <a:r>
              <a:rPr lang="fr-FR" b="1" dirty="0" err="1">
                <a:solidFill>
                  <a:srgbClr val="FF0000"/>
                </a:solidFill>
              </a:rPr>
              <a:t>querySelectorAll</a:t>
            </a:r>
            <a:r>
              <a:rPr lang="fr-FR" b="1" dirty="0">
                <a:solidFill>
                  <a:srgbClr val="FF0000"/>
                </a:solidFill>
              </a:rPr>
              <a:t>()</a:t>
            </a:r>
          </a:p>
          <a:p>
            <a:pPr algn="just">
              <a:lnSpc>
                <a:spcPct val="100000"/>
              </a:lnSpc>
              <a:spcBef>
                <a:spcPts val="600"/>
              </a:spcBef>
              <a:spcAft>
                <a:spcPts val="600"/>
              </a:spcAft>
            </a:pPr>
            <a:r>
              <a:rPr lang="fr-FR" sz="2000" dirty="0"/>
              <a:t>Les méthodes </a:t>
            </a:r>
            <a:r>
              <a:rPr lang="fr-FR" sz="2000" b="1" dirty="0" err="1"/>
              <a:t>querySelector</a:t>
            </a:r>
            <a:r>
              <a:rPr lang="fr-FR" sz="2000" b="1" dirty="0"/>
              <a:t>() </a:t>
            </a:r>
            <a:r>
              <a:rPr lang="fr-FR" sz="2000" dirty="0"/>
              <a:t>et </a:t>
            </a:r>
            <a:r>
              <a:rPr lang="fr-FR" sz="2000" b="1" dirty="0" err="1"/>
              <a:t>querySelectorAll</a:t>
            </a:r>
            <a:r>
              <a:rPr lang="fr-FR" sz="2000" b="1" dirty="0"/>
              <a:t>() </a:t>
            </a:r>
            <a:r>
              <a:rPr lang="fr-FR" sz="2000" dirty="0"/>
              <a:t>permettent d’accéder à des éléments HTML correspondant à un certain sélecteur </a:t>
            </a:r>
            <a:r>
              <a:rPr lang="fr-FR" sz="2000" b="1" u="sng" dirty="0">
                <a:solidFill>
                  <a:srgbClr val="00B0F0"/>
                </a:solidFill>
              </a:rPr>
              <a:t>CSS</a:t>
            </a:r>
            <a:r>
              <a:rPr lang="fr-FR" sz="2000" dirty="0"/>
              <a:t>, que ce soit un </a:t>
            </a:r>
            <a:r>
              <a:rPr lang="fr-FR" sz="2000" b="1" dirty="0"/>
              <a:t>id</a:t>
            </a:r>
            <a:r>
              <a:rPr lang="fr-FR" sz="2000" dirty="0"/>
              <a:t>, une </a:t>
            </a:r>
            <a:r>
              <a:rPr lang="fr-FR" sz="2000" b="1" dirty="0"/>
              <a:t>class</a:t>
            </a:r>
            <a:r>
              <a:rPr lang="fr-FR" sz="2000" dirty="0"/>
              <a:t>, un </a:t>
            </a:r>
            <a:r>
              <a:rPr lang="fr-FR" sz="2000" b="1" dirty="0"/>
              <a:t>type d’élément</a:t>
            </a:r>
            <a:r>
              <a:rPr lang="fr-FR" sz="2000" dirty="0"/>
              <a:t>, un </a:t>
            </a:r>
            <a:r>
              <a:rPr lang="fr-FR" sz="2000" b="1" dirty="0"/>
              <a:t>attribut</a:t>
            </a:r>
            <a:r>
              <a:rPr lang="fr-FR" sz="2000" dirty="0"/>
              <a:t> ou autre.</a:t>
            </a:r>
          </a:p>
          <a:p>
            <a:pPr algn="just">
              <a:lnSpc>
                <a:spcPct val="100000"/>
              </a:lnSpc>
              <a:spcBef>
                <a:spcPts val="600"/>
              </a:spcBef>
              <a:spcAft>
                <a:spcPts val="600"/>
              </a:spcAft>
            </a:pPr>
            <a:r>
              <a:rPr lang="fr-FR" sz="2000" dirty="0"/>
              <a:t>Les deux méthodes sont récentes et ne sont pas supportées par les très vieilles versions des navigateurs, leur support commence à partir de la version 8 d'Internet Explorer, pour les autres navigateurs vous n'avez normalement pas de soucis à vous faire.</a:t>
            </a:r>
          </a:p>
          <a:p>
            <a:pPr algn="just">
              <a:lnSpc>
                <a:spcPct val="100000"/>
              </a:lnSpc>
              <a:spcBef>
                <a:spcPts val="600"/>
              </a:spcBef>
              <a:spcAft>
                <a:spcPts val="600"/>
              </a:spcAft>
            </a:pPr>
            <a:r>
              <a:rPr lang="fr-FR" sz="2000" b="1" dirty="0" err="1"/>
              <a:t>querySelector</a:t>
            </a:r>
            <a:r>
              <a:rPr lang="fr-FR" sz="2000" b="1" dirty="0"/>
              <a:t>() </a:t>
            </a:r>
            <a:r>
              <a:rPr lang="fr-FR" sz="2000" dirty="0"/>
              <a:t>va renvoyer des informations relatives au </a:t>
            </a:r>
            <a:r>
              <a:rPr lang="fr-FR" sz="2000" b="1" dirty="0"/>
              <a:t>premier</a:t>
            </a:r>
            <a:r>
              <a:rPr lang="fr-FR" sz="2000" dirty="0"/>
              <a:t> élément trouvé correspondant au sélecteur CSS sélectionné,</a:t>
            </a:r>
          </a:p>
          <a:p>
            <a:pPr algn="just">
              <a:lnSpc>
                <a:spcPct val="100000"/>
              </a:lnSpc>
              <a:spcBef>
                <a:spcPts val="600"/>
              </a:spcBef>
              <a:spcAft>
                <a:spcPts val="600"/>
              </a:spcAft>
            </a:pPr>
            <a:r>
              <a:rPr lang="fr-FR" sz="2000" dirty="0"/>
              <a:t>tandis que </a:t>
            </a:r>
            <a:r>
              <a:rPr lang="fr-FR" sz="2000" b="1" dirty="0" err="1"/>
              <a:t>querySelectorAll</a:t>
            </a:r>
            <a:r>
              <a:rPr lang="fr-FR" sz="2000" b="1" dirty="0"/>
              <a:t>() </a:t>
            </a:r>
            <a:r>
              <a:rPr lang="fr-FR" sz="2000" dirty="0"/>
              <a:t>va renvoyer des informations sur </a:t>
            </a:r>
            <a:r>
              <a:rPr lang="fr-FR" sz="2000" b="1" dirty="0"/>
              <a:t>tous</a:t>
            </a:r>
            <a:r>
              <a:rPr lang="fr-FR" sz="2000" dirty="0"/>
              <a:t> les éléments correspondants.</a:t>
            </a:r>
          </a:p>
          <a:p>
            <a:pPr algn="just">
              <a:lnSpc>
                <a:spcPct val="100000"/>
              </a:lnSpc>
              <a:spcBef>
                <a:spcPts val="600"/>
              </a:spcBef>
              <a:spcAft>
                <a:spcPts val="600"/>
              </a:spcAft>
            </a:pPr>
            <a:r>
              <a:rPr lang="fr-FR" sz="2000" dirty="0"/>
              <a:t>Une nouvelle fois, un tableau va être créé lorsqu’on utilise </a:t>
            </a:r>
            <a:r>
              <a:rPr lang="fr-FR" sz="2000" dirty="0" err="1"/>
              <a:t>querySelectorAll</a:t>
            </a:r>
            <a:r>
              <a:rPr lang="fr-FR" sz="2000" dirty="0"/>
              <a:t>().</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11</a:t>
            </a:fld>
            <a:endParaRPr lang="fr-FR" dirty="0"/>
          </a:p>
        </p:txBody>
      </p:sp>
    </p:spTree>
    <p:extLst>
      <p:ext uri="{BB962C8B-B14F-4D97-AF65-F5344CB8AC3E}">
        <p14:creationId xmlns:p14="http://schemas.microsoft.com/office/powerpoint/2010/main" val="109483156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ACCEDER A UN ELEMENT HTML</a:t>
            </a:r>
          </a:p>
        </p:txBody>
      </p:sp>
      <p:sp>
        <p:nvSpPr>
          <p:cNvPr id="111619" name="Rectangle 3"/>
          <p:cNvSpPr>
            <a:spLocks noGrp="1" noChangeArrowheads="1"/>
          </p:cNvSpPr>
          <p:nvPr>
            <p:ph idx="1"/>
          </p:nvPr>
        </p:nvSpPr>
        <p:spPr>
          <a:xfrm>
            <a:off x="71196" y="888803"/>
            <a:ext cx="9072804" cy="5822797"/>
          </a:xfrm>
        </p:spPr>
        <p:txBody>
          <a:bodyPr>
            <a:noAutofit/>
          </a:bodyPr>
          <a:lstStyle/>
          <a:p>
            <a:pPr marL="0" indent="0">
              <a:lnSpc>
                <a:spcPct val="100000"/>
              </a:lnSpc>
              <a:spcBef>
                <a:spcPts val="600"/>
              </a:spcBef>
              <a:spcAft>
                <a:spcPts val="600"/>
              </a:spcAft>
              <a:buNone/>
            </a:pPr>
            <a:r>
              <a:rPr lang="fr-FR" b="1" dirty="0"/>
              <a:t>Les méthodes </a:t>
            </a:r>
            <a:r>
              <a:rPr lang="fr-FR" b="1" dirty="0" err="1">
                <a:solidFill>
                  <a:srgbClr val="FF0000"/>
                </a:solidFill>
              </a:rPr>
              <a:t>querySelector</a:t>
            </a:r>
            <a:r>
              <a:rPr lang="fr-FR" b="1" dirty="0">
                <a:solidFill>
                  <a:srgbClr val="FF0000"/>
                </a:solidFill>
              </a:rPr>
              <a:t>() </a:t>
            </a:r>
            <a:r>
              <a:rPr lang="fr-FR" b="1" dirty="0"/>
              <a:t>et</a:t>
            </a:r>
            <a:r>
              <a:rPr lang="fr-FR" b="1" dirty="0">
                <a:solidFill>
                  <a:srgbClr val="FF0000"/>
                </a:solidFill>
              </a:rPr>
              <a:t> </a:t>
            </a:r>
            <a:r>
              <a:rPr lang="fr-FR" b="1" dirty="0" err="1">
                <a:solidFill>
                  <a:srgbClr val="FF0000"/>
                </a:solidFill>
              </a:rPr>
              <a:t>querySelectorAll</a:t>
            </a:r>
            <a:r>
              <a:rPr lang="fr-FR" b="1" dirty="0">
                <a:solidFill>
                  <a:srgbClr val="FF0000"/>
                </a:solidFill>
              </a:rPr>
              <a:t>()</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12</a:t>
            </a:fld>
            <a:endParaRPr lang="fr-FR" dirty="0"/>
          </a:p>
        </p:txBody>
      </p:sp>
      <p:sp>
        <p:nvSpPr>
          <p:cNvPr id="3" name="Rectangle 2">
            <a:extLst>
              <a:ext uri="{FF2B5EF4-FFF2-40B4-BE49-F238E27FC236}">
                <a16:creationId xmlns:a16="http://schemas.microsoft.com/office/drawing/2014/main" xmlns="" id="{EE0135DF-8F03-42E1-B1F9-E961F079966A}"/>
              </a:ext>
            </a:extLst>
          </p:cNvPr>
          <p:cNvSpPr/>
          <p:nvPr/>
        </p:nvSpPr>
        <p:spPr>
          <a:xfrm>
            <a:off x="309966" y="1389362"/>
            <a:ext cx="8648054" cy="3564610"/>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fr-FR" dirty="0">
                <a:latin typeface="Arial Black" panose="020B0A04020102020204" pitchFamily="34" charset="0"/>
              </a:rPr>
              <a:t>&lt;</a:t>
            </a:r>
            <a:r>
              <a:rPr lang="fr-FR" dirty="0">
                <a:solidFill>
                  <a:srgbClr val="FF0000"/>
                </a:solidFill>
                <a:latin typeface="Arial Black" panose="020B0A04020102020204" pitchFamily="34" charset="0"/>
              </a:rPr>
              <a:t>div</a:t>
            </a:r>
            <a:r>
              <a:rPr lang="fr-FR" dirty="0">
                <a:latin typeface="Arial Black" panose="020B0A04020102020204" pitchFamily="34" charset="0"/>
              </a:rPr>
              <a:t> id="</a:t>
            </a:r>
            <a:r>
              <a:rPr lang="fr-FR" dirty="0">
                <a:solidFill>
                  <a:srgbClr val="FFFF00"/>
                </a:solidFill>
                <a:latin typeface="Arial Black" panose="020B0A04020102020204" pitchFamily="34" charset="0"/>
              </a:rPr>
              <a:t>menu</a:t>
            </a:r>
            <a:r>
              <a:rPr lang="fr-FR" dirty="0">
                <a:latin typeface="Arial Black" panose="020B0A04020102020204" pitchFamily="34" charset="0"/>
              </a:rPr>
              <a:t>"&gt;</a:t>
            </a:r>
          </a:p>
          <a:p>
            <a:r>
              <a:rPr lang="fr-FR" dirty="0">
                <a:latin typeface="Arial Black" panose="020B0A04020102020204" pitchFamily="34" charset="0"/>
              </a:rPr>
              <a:t>    &lt;</a:t>
            </a:r>
            <a:r>
              <a:rPr lang="fr-FR" dirty="0">
                <a:solidFill>
                  <a:srgbClr val="FF0000"/>
                </a:solidFill>
                <a:latin typeface="Arial Black" panose="020B0A04020102020204" pitchFamily="34" charset="0"/>
              </a:rPr>
              <a:t>div</a:t>
            </a:r>
            <a:r>
              <a:rPr lang="fr-FR" dirty="0">
                <a:latin typeface="Arial Black" panose="020B0A04020102020204" pitchFamily="34" charset="0"/>
              </a:rPr>
              <a:t> class="</a:t>
            </a:r>
            <a:r>
              <a:rPr lang="fr-FR" dirty="0">
                <a:solidFill>
                  <a:srgbClr val="FFFF00"/>
                </a:solidFill>
                <a:latin typeface="Arial Black" panose="020B0A04020102020204" pitchFamily="34" charset="0"/>
              </a:rPr>
              <a:t>item</a:t>
            </a:r>
            <a:r>
              <a:rPr lang="fr-FR" dirty="0">
                <a:latin typeface="Arial Black" panose="020B0A04020102020204" pitchFamily="34" charset="0"/>
              </a:rPr>
              <a:t>"&gt;</a:t>
            </a:r>
          </a:p>
          <a:p>
            <a:r>
              <a:rPr lang="fr-FR" dirty="0">
                <a:latin typeface="Arial Black" panose="020B0A04020102020204" pitchFamily="34" charset="0"/>
              </a:rPr>
              <a:t>        &lt;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&gt;Élément 1&lt;/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a:t>
            </a:r>
          </a:p>
          <a:p>
            <a:r>
              <a:rPr lang="fr-FR" dirty="0">
                <a:latin typeface="Arial Black" panose="020B0A04020102020204" pitchFamily="34" charset="0"/>
              </a:rPr>
              <a:t>        &lt;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&gt;Élément 2&lt;/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a:t>
            </a:r>
          </a:p>
          <a:p>
            <a:r>
              <a:rPr lang="fr-FR" dirty="0">
                <a:latin typeface="Arial Black" panose="020B0A04020102020204" pitchFamily="34" charset="0"/>
              </a:rPr>
              <a:t>    &lt;/</a:t>
            </a:r>
            <a:r>
              <a:rPr lang="fr-FR" dirty="0">
                <a:solidFill>
                  <a:srgbClr val="FF0000"/>
                </a:solidFill>
                <a:latin typeface="Arial Black" panose="020B0A04020102020204" pitchFamily="34" charset="0"/>
              </a:rPr>
              <a:t>div</a:t>
            </a:r>
            <a:r>
              <a:rPr lang="fr-FR" dirty="0">
                <a:latin typeface="Arial Black" panose="020B0A04020102020204" pitchFamily="34" charset="0"/>
              </a:rPr>
              <a:t>&gt;</a:t>
            </a:r>
          </a:p>
          <a:p>
            <a:r>
              <a:rPr lang="fr-FR" dirty="0">
                <a:latin typeface="Arial Black" panose="020B0A04020102020204" pitchFamily="34" charset="0"/>
              </a:rPr>
              <a:t>    &lt;</a:t>
            </a:r>
            <a:r>
              <a:rPr lang="fr-FR" dirty="0">
                <a:solidFill>
                  <a:srgbClr val="FF0000"/>
                </a:solidFill>
                <a:latin typeface="Arial Black" panose="020B0A04020102020204" pitchFamily="34" charset="0"/>
              </a:rPr>
              <a:t>div</a:t>
            </a:r>
            <a:r>
              <a:rPr lang="fr-FR" dirty="0">
                <a:latin typeface="Arial Black" panose="020B0A04020102020204" pitchFamily="34" charset="0"/>
              </a:rPr>
              <a:t> class="</a:t>
            </a:r>
            <a:r>
              <a:rPr lang="fr-FR" dirty="0" err="1">
                <a:solidFill>
                  <a:srgbClr val="FFFF00"/>
                </a:solidFill>
                <a:latin typeface="Arial Black" panose="020B0A04020102020204" pitchFamily="34" charset="0"/>
              </a:rPr>
              <a:t>publicite</a:t>
            </a:r>
            <a:r>
              <a:rPr lang="fr-FR" dirty="0">
                <a:latin typeface="Arial Black" panose="020B0A04020102020204" pitchFamily="34" charset="0"/>
              </a:rPr>
              <a:t>"&gt;</a:t>
            </a:r>
          </a:p>
          <a:p>
            <a:r>
              <a:rPr lang="fr-FR" dirty="0">
                <a:latin typeface="Arial Black" panose="020B0A04020102020204" pitchFamily="34" charset="0"/>
              </a:rPr>
              <a:t>        &lt;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&gt;Élément 3&lt;/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a:t>
            </a:r>
          </a:p>
          <a:p>
            <a:r>
              <a:rPr lang="fr-FR" dirty="0">
                <a:latin typeface="Arial Black" panose="020B0A04020102020204" pitchFamily="34" charset="0"/>
              </a:rPr>
              <a:t>        &lt;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&gt;Élément 4&lt;/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a:t>
            </a:r>
          </a:p>
          <a:p>
            <a:r>
              <a:rPr lang="fr-FR" dirty="0">
                <a:latin typeface="Arial Black" panose="020B0A04020102020204" pitchFamily="34" charset="0"/>
              </a:rPr>
              <a:t>    &lt;/</a:t>
            </a:r>
            <a:r>
              <a:rPr lang="fr-FR" dirty="0">
                <a:solidFill>
                  <a:srgbClr val="FF0000"/>
                </a:solidFill>
                <a:latin typeface="Arial Black" panose="020B0A04020102020204" pitchFamily="34" charset="0"/>
              </a:rPr>
              <a:t>div</a:t>
            </a:r>
            <a:r>
              <a:rPr lang="fr-FR" dirty="0">
                <a:latin typeface="Arial Black" panose="020B0A04020102020204" pitchFamily="34" charset="0"/>
              </a:rPr>
              <a:t>&gt;</a:t>
            </a:r>
          </a:p>
          <a:p>
            <a:r>
              <a:rPr lang="fr-FR" dirty="0">
                <a:latin typeface="Arial Black" panose="020B0A04020102020204" pitchFamily="34" charset="0"/>
              </a:rPr>
              <a:t>&lt;/</a:t>
            </a:r>
            <a:r>
              <a:rPr lang="fr-FR" dirty="0">
                <a:solidFill>
                  <a:srgbClr val="FF0000"/>
                </a:solidFill>
                <a:latin typeface="Arial Black" panose="020B0A04020102020204" pitchFamily="34" charset="0"/>
              </a:rPr>
              <a:t>div</a:t>
            </a:r>
            <a:r>
              <a:rPr lang="fr-FR" dirty="0">
                <a:latin typeface="Arial Black" panose="020B0A04020102020204" pitchFamily="34" charset="0"/>
              </a:rPr>
              <a:t>&gt;</a:t>
            </a:r>
          </a:p>
          <a:p>
            <a:r>
              <a:rPr lang="fr-FR" dirty="0">
                <a:latin typeface="Arial Black" panose="020B0A04020102020204" pitchFamily="34" charset="0"/>
              </a:rPr>
              <a:t>&lt;</a:t>
            </a:r>
            <a:r>
              <a:rPr lang="fr-FR" dirty="0">
                <a:solidFill>
                  <a:srgbClr val="FF0000"/>
                </a:solidFill>
                <a:latin typeface="Arial Black" panose="020B0A04020102020204" pitchFamily="34" charset="0"/>
              </a:rPr>
              <a:t>div</a:t>
            </a:r>
            <a:r>
              <a:rPr lang="fr-FR" dirty="0">
                <a:latin typeface="Arial Black" panose="020B0A04020102020204" pitchFamily="34" charset="0"/>
              </a:rPr>
              <a:t> id="</a:t>
            </a:r>
            <a:r>
              <a:rPr lang="fr-FR" dirty="0">
                <a:solidFill>
                  <a:srgbClr val="FFFF00"/>
                </a:solidFill>
                <a:latin typeface="Arial Black" panose="020B0A04020102020204" pitchFamily="34" charset="0"/>
              </a:rPr>
              <a:t>contenu</a:t>
            </a:r>
            <a:r>
              <a:rPr lang="fr-FR" dirty="0">
                <a:latin typeface="Arial Black" panose="020B0A04020102020204" pitchFamily="34" charset="0"/>
              </a:rPr>
              <a:t>"&gt;</a:t>
            </a:r>
          </a:p>
          <a:p>
            <a:r>
              <a:rPr lang="fr-FR" dirty="0">
                <a:latin typeface="Arial Black" panose="020B0A04020102020204" pitchFamily="34" charset="0"/>
              </a:rPr>
              <a:t>    &lt;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&gt;Introduction au contenu de la page...&lt;/</a:t>
            </a:r>
            <a:r>
              <a:rPr lang="fr-FR" dirty="0" err="1">
                <a:solidFill>
                  <a:srgbClr val="FF0000"/>
                </a:solidFill>
                <a:latin typeface="Arial Black" panose="020B0A04020102020204" pitchFamily="34" charset="0"/>
              </a:rPr>
              <a:t>span</a:t>
            </a:r>
            <a:r>
              <a:rPr lang="fr-FR" dirty="0">
                <a:latin typeface="Arial Black" panose="020B0A04020102020204" pitchFamily="34" charset="0"/>
              </a:rPr>
              <a:t>&gt;</a:t>
            </a:r>
          </a:p>
          <a:p>
            <a:r>
              <a:rPr lang="fr-FR" dirty="0">
                <a:latin typeface="Arial Black" panose="020B0A04020102020204" pitchFamily="34" charset="0"/>
              </a:rPr>
              <a:t>&lt;/</a:t>
            </a:r>
            <a:r>
              <a:rPr lang="fr-FR" dirty="0">
                <a:solidFill>
                  <a:srgbClr val="FF0000"/>
                </a:solidFill>
                <a:latin typeface="Arial Black" panose="020B0A04020102020204" pitchFamily="34" charset="0"/>
              </a:rPr>
              <a:t>div</a:t>
            </a:r>
            <a:r>
              <a:rPr lang="fr-FR" dirty="0">
                <a:latin typeface="Arial Black" panose="020B0A04020102020204" pitchFamily="34" charset="0"/>
              </a:rPr>
              <a:t>&gt;</a:t>
            </a:r>
          </a:p>
        </p:txBody>
      </p:sp>
      <p:sp>
        <p:nvSpPr>
          <p:cNvPr id="6" name="Rectangle 5">
            <a:extLst>
              <a:ext uri="{FF2B5EF4-FFF2-40B4-BE49-F238E27FC236}">
                <a16:creationId xmlns:a16="http://schemas.microsoft.com/office/drawing/2014/main" xmlns="" id="{7B1FDD22-3F71-41B0-9F56-47E407A1F011}"/>
              </a:ext>
            </a:extLst>
          </p:cNvPr>
          <p:cNvSpPr/>
          <p:nvPr/>
        </p:nvSpPr>
        <p:spPr>
          <a:xfrm>
            <a:off x="309966" y="5064200"/>
            <a:ext cx="8648054" cy="1675535"/>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fr-FR" b="1" dirty="0">
                <a:solidFill>
                  <a:schemeClr val="accent1"/>
                </a:solidFill>
                <a:latin typeface="Arial Black" panose="020B0A04020102020204" pitchFamily="34" charset="0"/>
              </a:rPr>
              <a:t>var</a:t>
            </a:r>
            <a:r>
              <a:rPr lang="fr-FR" b="1" dirty="0">
                <a:latin typeface="Arial Black" panose="020B0A04020102020204" pitchFamily="34" charset="0"/>
              </a:rPr>
              <a:t> </a:t>
            </a:r>
            <a:r>
              <a:rPr lang="fr-FR" b="1" dirty="0" err="1">
                <a:latin typeface="Arial Black" panose="020B0A04020102020204" pitchFamily="34" charset="0"/>
              </a:rPr>
              <a:t>query</a:t>
            </a:r>
            <a:r>
              <a:rPr lang="fr-FR" b="1" dirty="0">
                <a:latin typeface="Arial Black" panose="020B0A04020102020204" pitchFamily="34" charset="0"/>
              </a:rPr>
              <a:t> = </a:t>
            </a:r>
            <a:r>
              <a:rPr lang="fr-FR" b="1" dirty="0" err="1">
                <a:latin typeface="Arial Black" panose="020B0A04020102020204" pitchFamily="34" charset="0"/>
              </a:rPr>
              <a:t>document.querySelector</a:t>
            </a:r>
            <a:r>
              <a:rPr lang="fr-FR" b="1" dirty="0">
                <a:latin typeface="Arial Black" panose="020B0A04020102020204" pitchFamily="34" charset="0"/>
              </a:rPr>
              <a:t>('</a:t>
            </a:r>
            <a:r>
              <a:rPr lang="fr-FR" b="1" dirty="0">
                <a:solidFill>
                  <a:srgbClr val="FFFF00"/>
                </a:solidFill>
                <a:latin typeface="Arial Black" panose="020B0A04020102020204" pitchFamily="34" charset="0"/>
              </a:rPr>
              <a:t>#menu .item </a:t>
            </a:r>
            <a:r>
              <a:rPr lang="fr-FR" b="1" dirty="0" err="1">
                <a:solidFill>
                  <a:srgbClr val="FFFF00"/>
                </a:solidFill>
                <a:latin typeface="Arial Black" panose="020B0A04020102020204" pitchFamily="34" charset="0"/>
              </a:rPr>
              <a:t>span</a:t>
            </a:r>
            <a:r>
              <a:rPr lang="fr-FR" b="1" dirty="0">
                <a:latin typeface="Arial Black" panose="020B0A04020102020204" pitchFamily="34" charset="0"/>
              </a:rPr>
              <a:t>'),</a:t>
            </a:r>
          </a:p>
          <a:p>
            <a:r>
              <a:rPr lang="fr-FR" b="1" dirty="0">
                <a:latin typeface="Arial Black" panose="020B0A04020102020204" pitchFamily="34" charset="0"/>
              </a:rPr>
              <a:t>      </a:t>
            </a:r>
            <a:r>
              <a:rPr lang="fr-FR" b="1" dirty="0" err="1">
                <a:latin typeface="Arial Black" panose="020B0A04020102020204" pitchFamily="34" charset="0"/>
              </a:rPr>
              <a:t>queryAll</a:t>
            </a:r>
            <a:r>
              <a:rPr lang="fr-FR" b="1" dirty="0">
                <a:latin typeface="Arial Black" panose="020B0A04020102020204" pitchFamily="34" charset="0"/>
              </a:rPr>
              <a:t> = </a:t>
            </a:r>
            <a:r>
              <a:rPr lang="fr-FR" b="1" dirty="0" err="1">
                <a:latin typeface="Arial Black" panose="020B0A04020102020204" pitchFamily="34" charset="0"/>
              </a:rPr>
              <a:t>document.querySelectorAll</a:t>
            </a:r>
            <a:r>
              <a:rPr lang="fr-FR" b="1" dirty="0">
                <a:solidFill>
                  <a:srgbClr val="FFFF00"/>
                </a:solidFill>
                <a:latin typeface="Arial Black" panose="020B0A04020102020204" pitchFamily="34" charset="0"/>
              </a:rPr>
              <a:t>('#menu .item </a:t>
            </a:r>
            <a:r>
              <a:rPr lang="fr-FR" b="1" dirty="0" err="1">
                <a:solidFill>
                  <a:srgbClr val="FFFF00"/>
                </a:solidFill>
                <a:latin typeface="Arial Black" panose="020B0A04020102020204" pitchFamily="34" charset="0"/>
              </a:rPr>
              <a:t>span</a:t>
            </a:r>
            <a:r>
              <a:rPr lang="fr-FR" b="1" dirty="0">
                <a:latin typeface="Arial Black" panose="020B0A04020102020204" pitchFamily="34" charset="0"/>
              </a:rPr>
              <a:t>');</a:t>
            </a:r>
          </a:p>
          <a:p>
            <a:r>
              <a:rPr lang="fr-FR" b="1" dirty="0" err="1">
                <a:solidFill>
                  <a:schemeClr val="accent1"/>
                </a:solidFill>
                <a:latin typeface="Arial Black" panose="020B0A04020102020204" pitchFamily="34" charset="0"/>
              </a:rPr>
              <a:t>alert</a:t>
            </a:r>
            <a:r>
              <a:rPr lang="fr-FR" b="1" dirty="0">
                <a:latin typeface="Arial Black" panose="020B0A04020102020204" pitchFamily="34" charset="0"/>
              </a:rPr>
              <a:t>(</a:t>
            </a:r>
            <a:r>
              <a:rPr lang="fr-FR" b="1" dirty="0" err="1">
                <a:latin typeface="Arial Black" panose="020B0A04020102020204" pitchFamily="34" charset="0"/>
              </a:rPr>
              <a:t>query.innerHTML</a:t>
            </a:r>
            <a:r>
              <a:rPr lang="fr-FR" b="1" dirty="0">
                <a:latin typeface="Arial Black" panose="020B0A04020102020204" pitchFamily="34" charset="0"/>
              </a:rPr>
              <a:t>); </a:t>
            </a:r>
            <a:r>
              <a:rPr lang="fr-FR" b="1" dirty="0">
                <a:solidFill>
                  <a:srgbClr val="92D050"/>
                </a:solidFill>
                <a:latin typeface="Arial Black" panose="020B0A04020102020204" pitchFamily="34" charset="0"/>
              </a:rPr>
              <a:t>// Affiche : "Élément 1"</a:t>
            </a:r>
          </a:p>
          <a:p>
            <a:r>
              <a:rPr lang="fr-FR" b="1" dirty="0" err="1">
                <a:solidFill>
                  <a:schemeClr val="accent1"/>
                </a:solidFill>
                <a:latin typeface="Arial Black" panose="020B0A04020102020204" pitchFamily="34" charset="0"/>
              </a:rPr>
              <a:t>alert</a:t>
            </a:r>
            <a:r>
              <a:rPr lang="fr-FR" b="1" dirty="0">
                <a:latin typeface="Arial Black" panose="020B0A04020102020204" pitchFamily="34" charset="0"/>
              </a:rPr>
              <a:t>(</a:t>
            </a:r>
            <a:r>
              <a:rPr lang="fr-FR" b="1" dirty="0" err="1">
                <a:latin typeface="Arial Black" panose="020B0A04020102020204" pitchFamily="34" charset="0"/>
              </a:rPr>
              <a:t>queryAll.</a:t>
            </a:r>
            <a:r>
              <a:rPr lang="fr-FR" b="1" dirty="0" err="1">
                <a:solidFill>
                  <a:schemeClr val="accent1"/>
                </a:solidFill>
                <a:latin typeface="Arial Black" panose="020B0A04020102020204" pitchFamily="34" charset="0"/>
              </a:rPr>
              <a:t>length</a:t>
            </a:r>
            <a:r>
              <a:rPr lang="fr-FR" b="1" dirty="0">
                <a:latin typeface="Arial Black" panose="020B0A04020102020204" pitchFamily="34" charset="0"/>
              </a:rPr>
              <a:t>); </a:t>
            </a:r>
            <a:r>
              <a:rPr lang="fr-FR" b="1" dirty="0">
                <a:solidFill>
                  <a:srgbClr val="92D050"/>
                </a:solidFill>
                <a:latin typeface="Arial Black" panose="020B0A04020102020204" pitchFamily="34" charset="0"/>
              </a:rPr>
              <a:t>// Affiche : "2"</a:t>
            </a:r>
          </a:p>
          <a:p>
            <a:r>
              <a:rPr lang="fr-FR" b="1" dirty="0" err="1">
                <a:solidFill>
                  <a:schemeClr val="accent1"/>
                </a:solidFill>
                <a:latin typeface="Arial Black" panose="020B0A04020102020204" pitchFamily="34" charset="0"/>
              </a:rPr>
              <a:t>alert</a:t>
            </a:r>
            <a:r>
              <a:rPr lang="fr-FR" b="1" dirty="0">
                <a:latin typeface="Arial Black" panose="020B0A04020102020204" pitchFamily="34" charset="0"/>
              </a:rPr>
              <a:t>(</a:t>
            </a:r>
            <a:r>
              <a:rPr lang="fr-FR" b="1" dirty="0" err="1">
                <a:latin typeface="Arial Black" panose="020B0A04020102020204" pitchFamily="34" charset="0"/>
              </a:rPr>
              <a:t>queryAll</a:t>
            </a:r>
            <a:r>
              <a:rPr lang="fr-FR" b="1" dirty="0">
                <a:latin typeface="Arial Black" panose="020B0A04020102020204" pitchFamily="34" charset="0"/>
              </a:rPr>
              <a:t>[0].</a:t>
            </a:r>
            <a:r>
              <a:rPr lang="fr-FR" b="1" dirty="0" err="1">
                <a:latin typeface="Arial Black" panose="020B0A04020102020204" pitchFamily="34" charset="0"/>
              </a:rPr>
              <a:t>innerHTML</a:t>
            </a:r>
            <a:r>
              <a:rPr lang="fr-FR" b="1" dirty="0">
                <a:latin typeface="Arial Black" panose="020B0A04020102020204" pitchFamily="34" charset="0"/>
              </a:rPr>
              <a:t> + ' - ' + </a:t>
            </a:r>
            <a:r>
              <a:rPr lang="fr-FR" b="1" dirty="0" err="1">
                <a:latin typeface="Arial Black" panose="020B0A04020102020204" pitchFamily="34" charset="0"/>
              </a:rPr>
              <a:t>queryAll</a:t>
            </a:r>
            <a:r>
              <a:rPr lang="fr-FR" b="1" dirty="0">
                <a:latin typeface="Arial Black" panose="020B0A04020102020204" pitchFamily="34" charset="0"/>
              </a:rPr>
              <a:t>[1].</a:t>
            </a:r>
            <a:r>
              <a:rPr lang="fr-FR" b="1" dirty="0" err="1">
                <a:latin typeface="Arial Black" panose="020B0A04020102020204" pitchFamily="34" charset="0"/>
              </a:rPr>
              <a:t>innerHTML</a:t>
            </a:r>
            <a:r>
              <a:rPr lang="fr-FR" b="1" dirty="0">
                <a:latin typeface="Arial Black" panose="020B0A04020102020204" pitchFamily="34" charset="0"/>
              </a:rPr>
              <a:t>); </a:t>
            </a:r>
            <a:r>
              <a:rPr lang="fr-FR" b="1" dirty="0">
                <a:solidFill>
                  <a:srgbClr val="92D050"/>
                </a:solidFill>
                <a:latin typeface="Arial Black" panose="020B0A04020102020204" pitchFamily="34" charset="0"/>
              </a:rPr>
              <a:t>// Affiche : "Élément 1 - Élément 2"</a:t>
            </a:r>
          </a:p>
        </p:txBody>
      </p:sp>
    </p:spTree>
    <p:extLst>
      <p:ext uri="{BB962C8B-B14F-4D97-AF65-F5344CB8AC3E}">
        <p14:creationId xmlns:p14="http://schemas.microsoft.com/office/powerpoint/2010/main" val="32259243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ACCEDER A UN ELEMENT HTML</a:t>
            </a:r>
          </a:p>
        </p:txBody>
      </p:sp>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t>Les méthodes </a:t>
            </a:r>
            <a:r>
              <a:rPr lang="fr-FR" b="1" dirty="0" err="1">
                <a:solidFill>
                  <a:srgbClr val="FF0000"/>
                </a:solidFill>
              </a:rPr>
              <a:t>querySelector</a:t>
            </a:r>
            <a:r>
              <a:rPr lang="fr-FR" b="1" dirty="0">
                <a:solidFill>
                  <a:srgbClr val="FF0000"/>
                </a:solidFill>
              </a:rPr>
              <a:t>() </a:t>
            </a:r>
            <a:r>
              <a:rPr lang="fr-FR" b="1" dirty="0"/>
              <a:t>et</a:t>
            </a:r>
            <a:r>
              <a:rPr lang="fr-FR" b="1" dirty="0">
                <a:solidFill>
                  <a:srgbClr val="FF0000"/>
                </a:solidFill>
              </a:rPr>
              <a:t> </a:t>
            </a:r>
            <a:r>
              <a:rPr lang="fr-FR" b="1" dirty="0" err="1">
                <a:solidFill>
                  <a:srgbClr val="FF0000"/>
                </a:solidFill>
              </a:rPr>
              <a:t>querySelectorAll</a:t>
            </a:r>
            <a:r>
              <a:rPr lang="fr-FR" b="1" dirty="0">
                <a:solidFill>
                  <a:srgbClr val="FF0000"/>
                </a:solidFill>
              </a:rPr>
              <a:t>()</a:t>
            </a:r>
          </a:p>
          <a:p>
            <a:pPr>
              <a:lnSpc>
                <a:spcPct val="100000"/>
              </a:lnSpc>
              <a:spcBef>
                <a:spcPts val="600"/>
              </a:spcBef>
              <a:spcAft>
                <a:spcPts val="600"/>
              </a:spcAft>
            </a:pPr>
            <a:r>
              <a:rPr lang="fr-FR" sz="2400" b="1" dirty="0">
                <a:solidFill>
                  <a:srgbClr val="FF0000"/>
                </a:solidFill>
              </a:rPr>
              <a:t>Rappel sur les sélecteurs </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13</a:t>
            </a:fld>
            <a:endParaRPr lang="fr-FR" dirty="0"/>
          </a:p>
        </p:txBody>
      </p:sp>
      <p:graphicFrame>
        <p:nvGraphicFramePr>
          <p:cNvPr id="3" name="Tableau 2">
            <a:extLst>
              <a:ext uri="{FF2B5EF4-FFF2-40B4-BE49-F238E27FC236}">
                <a16:creationId xmlns:a16="http://schemas.microsoft.com/office/drawing/2014/main" xmlns="" id="{05D0A7C7-EEEC-4B93-AA82-ADD54EE9C19E}"/>
              </a:ext>
            </a:extLst>
          </p:cNvPr>
          <p:cNvGraphicFramePr>
            <a:graphicFrameLocks noGrp="1"/>
          </p:cNvGraphicFramePr>
          <p:nvPr>
            <p:extLst>
              <p:ext uri="{D42A27DB-BD31-4B8C-83A1-F6EECF244321}">
                <p14:modId xmlns:p14="http://schemas.microsoft.com/office/powerpoint/2010/main" val="1323804682"/>
              </p:ext>
            </p:extLst>
          </p:nvPr>
        </p:nvGraphicFramePr>
        <p:xfrm>
          <a:off x="225084" y="1946177"/>
          <a:ext cx="8792308" cy="4892040"/>
        </p:xfrm>
        <a:graphic>
          <a:graphicData uri="http://schemas.openxmlformats.org/drawingml/2006/table">
            <a:tbl>
              <a:tblPr bandRow="1">
                <a:tableStyleId>{5C22544A-7EE6-4342-B048-85BDC9FD1C3A}</a:tableStyleId>
              </a:tblPr>
              <a:tblGrid>
                <a:gridCol w="1808874">
                  <a:extLst>
                    <a:ext uri="{9D8B030D-6E8A-4147-A177-3AD203B41FA5}">
                      <a16:colId xmlns:a16="http://schemas.microsoft.com/office/drawing/2014/main" xmlns="" val="1360818565"/>
                    </a:ext>
                  </a:extLst>
                </a:gridCol>
                <a:gridCol w="3958763">
                  <a:extLst>
                    <a:ext uri="{9D8B030D-6E8A-4147-A177-3AD203B41FA5}">
                      <a16:colId xmlns:a16="http://schemas.microsoft.com/office/drawing/2014/main" xmlns="" val="2255512900"/>
                    </a:ext>
                  </a:extLst>
                </a:gridCol>
                <a:gridCol w="3024671">
                  <a:extLst>
                    <a:ext uri="{9D8B030D-6E8A-4147-A177-3AD203B41FA5}">
                      <a16:colId xmlns:a16="http://schemas.microsoft.com/office/drawing/2014/main" xmlns="" val="224209506"/>
                    </a:ext>
                  </a:extLst>
                </a:gridCol>
              </a:tblGrid>
              <a:tr h="370840">
                <a:tc>
                  <a:txBody>
                    <a:bodyPr/>
                    <a:lstStyle/>
                    <a:p>
                      <a:r>
                        <a:rPr lang="fr-FR" b="1" dirty="0"/>
                        <a:t>*</a:t>
                      </a:r>
                      <a:endParaRPr lang="x-none" b="1" dirty="0"/>
                    </a:p>
                  </a:txBody>
                  <a:tcPr/>
                </a:tc>
                <a:tc>
                  <a:txBody>
                    <a:bodyPr/>
                    <a:lstStyle/>
                    <a:p>
                      <a:r>
                        <a:rPr lang="fr-FR" dirty="0"/>
                        <a:t>Sélectionne tout </a:t>
                      </a:r>
                      <a:endParaRPr lang="x-none" dirty="0"/>
                    </a:p>
                  </a:txBody>
                  <a:tcPr/>
                </a:tc>
                <a:tc>
                  <a:txBody>
                    <a:bodyPr/>
                    <a:lstStyle/>
                    <a:p>
                      <a:endParaRPr lang="x-none" dirty="0"/>
                    </a:p>
                  </a:txBody>
                  <a:tcPr/>
                </a:tc>
                <a:extLst>
                  <a:ext uri="{0D108BD9-81ED-4DB2-BD59-A6C34878D82A}">
                    <a16:rowId xmlns:a16="http://schemas.microsoft.com/office/drawing/2014/main" xmlns="" val="270147785"/>
                  </a:ext>
                </a:extLst>
              </a:tr>
              <a:tr h="370840">
                <a:tc>
                  <a:txBody>
                    <a:bodyPr/>
                    <a:lstStyle/>
                    <a:p>
                      <a:r>
                        <a:rPr lang="fr-FR" b="1" dirty="0"/>
                        <a:t>tag</a:t>
                      </a:r>
                      <a:endParaRPr lang="x-none" b="1" dirty="0"/>
                    </a:p>
                  </a:txBody>
                  <a:tcPr/>
                </a:tc>
                <a:tc>
                  <a:txBody>
                    <a:bodyPr/>
                    <a:lstStyle/>
                    <a:p>
                      <a:r>
                        <a:rPr lang="fr-FR" dirty="0"/>
                        <a:t>Toute balise &lt;tag&gt; </a:t>
                      </a:r>
                      <a:endParaRPr lang="x-none" dirty="0"/>
                    </a:p>
                  </a:txBody>
                  <a:tcPr/>
                </a:tc>
                <a:tc>
                  <a:txBody>
                    <a:bodyPr/>
                    <a:lstStyle/>
                    <a:p>
                      <a:r>
                        <a:rPr lang="fr-FR" dirty="0"/>
                        <a:t>p</a:t>
                      </a:r>
                      <a:endParaRPr lang="x-none" dirty="0"/>
                    </a:p>
                  </a:txBody>
                  <a:tcPr/>
                </a:tc>
                <a:extLst>
                  <a:ext uri="{0D108BD9-81ED-4DB2-BD59-A6C34878D82A}">
                    <a16:rowId xmlns:a16="http://schemas.microsoft.com/office/drawing/2014/main" xmlns="" val="2987417354"/>
                  </a:ext>
                </a:extLst>
              </a:tr>
              <a:tr h="370840">
                <a:tc>
                  <a:txBody>
                    <a:bodyPr/>
                    <a:lstStyle/>
                    <a:p>
                      <a:r>
                        <a:rPr lang="fr-FR" b="1" dirty="0" err="1"/>
                        <a:t>tag.class</a:t>
                      </a:r>
                      <a:r>
                        <a:rPr lang="fr-FR" b="1" dirty="0"/>
                        <a:t> </a:t>
                      </a:r>
                      <a:endParaRPr lang="x-none" b="1" dirty="0"/>
                    </a:p>
                  </a:txBody>
                  <a:tcPr/>
                </a:tc>
                <a:tc>
                  <a:txBody>
                    <a:bodyPr/>
                    <a:lstStyle/>
                    <a:p>
                      <a:r>
                        <a:rPr lang="fr-FR" dirty="0"/>
                        <a:t>Tout &lt;tag&gt; de classe class </a:t>
                      </a:r>
                      <a:endParaRPr lang="x-none" dirty="0"/>
                    </a:p>
                  </a:txBody>
                  <a:tcPr/>
                </a:tc>
                <a:tc>
                  <a:txBody>
                    <a:bodyPr/>
                    <a:lstStyle/>
                    <a:p>
                      <a:r>
                        <a:rPr lang="fr-FR" sz="1800" b="0" i="0" kern="1200" dirty="0" err="1">
                          <a:solidFill>
                            <a:schemeClr val="dk1"/>
                          </a:solidFill>
                          <a:effectLst/>
                          <a:latin typeface="+mn-lt"/>
                          <a:ea typeface="+mn-ea"/>
                          <a:cs typeface="+mn-cs"/>
                        </a:rPr>
                        <a:t>p.intro</a:t>
                      </a:r>
                      <a:endParaRPr lang="x-none" dirty="0"/>
                    </a:p>
                  </a:txBody>
                  <a:tcPr/>
                </a:tc>
                <a:extLst>
                  <a:ext uri="{0D108BD9-81ED-4DB2-BD59-A6C34878D82A}">
                    <a16:rowId xmlns:a16="http://schemas.microsoft.com/office/drawing/2014/main" xmlns="" val="1252780388"/>
                  </a:ext>
                </a:extLst>
              </a:tr>
              <a:tr h="370840">
                <a:tc>
                  <a:txBody>
                    <a:bodyPr/>
                    <a:lstStyle/>
                    <a:p>
                      <a:r>
                        <a:rPr lang="fr-FR" b="1" dirty="0"/>
                        <a:t>#id </a:t>
                      </a:r>
                      <a:endParaRPr lang="x-none" b="1" dirty="0"/>
                    </a:p>
                  </a:txBody>
                  <a:tcPr/>
                </a:tc>
                <a:tc>
                  <a:txBody>
                    <a:bodyPr/>
                    <a:lstStyle/>
                    <a:p>
                      <a:r>
                        <a:rPr lang="fr-FR" dirty="0"/>
                        <a:t>La balise identifiée par id </a:t>
                      </a:r>
                      <a:endParaRPr lang="x-none" dirty="0"/>
                    </a:p>
                  </a:txBody>
                  <a:tcPr/>
                </a:tc>
                <a:tc>
                  <a:txBody>
                    <a:bodyPr/>
                    <a:lstStyle/>
                    <a:p>
                      <a:r>
                        <a:rPr lang="fr-FR" sz="1800" b="0" i="0" kern="1200" dirty="0">
                          <a:solidFill>
                            <a:schemeClr val="dk1"/>
                          </a:solidFill>
                          <a:effectLst/>
                          <a:latin typeface="+mn-lt"/>
                          <a:ea typeface="+mn-ea"/>
                          <a:cs typeface="+mn-cs"/>
                        </a:rPr>
                        <a:t>#</a:t>
                      </a:r>
                      <a:r>
                        <a:rPr lang="fr-FR" sz="1800" b="0" i="0" kern="1200" dirty="0" err="1">
                          <a:solidFill>
                            <a:schemeClr val="dk1"/>
                          </a:solidFill>
                          <a:effectLst/>
                          <a:latin typeface="+mn-lt"/>
                          <a:ea typeface="+mn-ea"/>
                          <a:cs typeface="+mn-cs"/>
                        </a:rPr>
                        <a:t>firstname</a:t>
                      </a:r>
                      <a:endParaRPr lang="x-none" dirty="0"/>
                    </a:p>
                  </a:txBody>
                  <a:tcPr/>
                </a:tc>
                <a:extLst>
                  <a:ext uri="{0D108BD9-81ED-4DB2-BD59-A6C34878D82A}">
                    <a16:rowId xmlns:a16="http://schemas.microsoft.com/office/drawing/2014/main" xmlns="" val="768458956"/>
                  </a:ext>
                </a:extLst>
              </a:tr>
              <a:tr h="370840">
                <a:tc>
                  <a:txBody>
                    <a:bodyPr/>
                    <a:lstStyle/>
                    <a:p>
                      <a:r>
                        <a:rPr lang="fr-FR" b="1" dirty="0" err="1"/>
                        <a:t>tag</a:t>
                      </a:r>
                      <a:r>
                        <a:rPr lang="fr-FR" b="1" dirty="0" err="1">
                          <a:solidFill>
                            <a:srgbClr val="FF0000"/>
                          </a:solidFill>
                        </a:rPr>
                        <a:t>:pseudoclass</a:t>
                      </a:r>
                      <a:r>
                        <a:rPr lang="fr-FR" b="1" dirty="0">
                          <a:solidFill>
                            <a:srgbClr val="FF0000"/>
                          </a:solidFill>
                        </a:rPr>
                        <a:t> </a:t>
                      </a:r>
                      <a:endParaRPr lang="x-none" b="1" dirty="0">
                        <a:solidFill>
                          <a:srgbClr val="FF0000"/>
                        </a:solidFill>
                      </a:endParaRPr>
                    </a:p>
                  </a:txBody>
                  <a:tcPr/>
                </a:tc>
                <a:tc>
                  <a:txBody>
                    <a:bodyPr/>
                    <a:lstStyle/>
                    <a:p>
                      <a:r>
                        <a:rPr lang="fr-FR" dirty="0"/>
                        <a:t>Sélection de contenu spécial </a:t>
                      </a:r>
                      <a:endParaRPr lang="x-none" dirty="0"/>
                    </a:p>
                  </a:txBody>
                  <a:tcPr/>
                </a:tc>
                <a:tc>
                  <a:txBody>
                    <a:bodyPr/>
                    <a:lstStyle/>
                    <a:p>
                      <a:r>
                        <a:rPr lang="fr-FR" sz="1800" b="0" i="0" kern="1200" dirty="0">
                          <a:solidFill>
                            <a:schemeClr val="dk1"/>
                          </a:solidFill>
                          <a:effectLst/>
                          <a:latin typeface="+mn-lt"/>
                          <a:ea typeface="+mn-ea"/>
                          <a:cs typeface="+mn-cs"/>
                        </a:rPr>
                        <a:t>p::first-letter, a:visited,    p:first-child, </a:t>
                      </a:r>
                      <a:r>
                        <a:rPr lang="fr-FR" sz="1800" b="0" i="0" kern="1200" dirty="0" err="1">
                          <a:solidFill>
                            <a:schemeClr val="dk1"/>
                          </a:solidFill>
                          <a:effectLst/>
                          <a:latin typeface="+mn-lt"/>
                          <a:ea typeface="+mn-ea"/>
                          <a:cs typeface="+mn-cs"/>
                        </a:rPr>
                        <a:t>input:checked</a:t>
                      </a:r>
                      <a:r>
                        <a:rPr lang="fr-FR" sz="1800" b="0" i="0" kern="1200" dirty="0">
                          <a:solidFill>
                            <a:schemeClr val="dk1"/>
                          </a:solidFill>
                          <a:effectLst/>
                          <a:latin typeface="+mn-lt"/>
                          <a:ea typeface="+mn-ea"/>
                          <a:cs typeface="+mn-cs"/>
                        </a:rPr>
                        <a:t>, </a:t>
                      </a:r>
                      <a:endParaRPr lang="x-none" dirty="0"/>
                    </a:p>
                  </a:txBody>
                  <a:tcPr/>
                </a:tc>
                <a:extLst>
                  <a:ext uri="{0D108BD9-81ED-4DB2-BD59-A6C34878D82A}">
                    <a16:rowId xmlns:a16="http://schemas.microsoft.com/office/drawing/2014/main" xmlns="" val="950516429"/>
                  </a:ext>
                </a:extLst>
              </a:tr>
              <a:tr h="370840">
                <a:tc>
                  <a:txBody>
                    <a:bodyPr/>
                    <a:lstStyle/>
                    <a:p>
                      <a:r>
                        <a:rPr lang="fr-FR" b="1" dirty="0"/>
                        <a:t>tag</a:t>
                      </a:r>
                      <a:r>
                        <a:rPr lang="fr-FR" b="1" dirty="0">
                          <a:solidFill>
                            <a:srgbClr val="FF0000"/>
                          </a:solidFill>
                        </a:rPr>
                        <a:t>[att=</a:t>
                      </a:r>
                      <a:r>
                        <a:rPr lang="fr-FR" b="1" dirty="0">
                          <a:solidFill>
                            <a:srgbClr val="00B050"/>
                          </a:solidFill>
                        </a:rPr>
                        <a:t>val</a:t>
                      </a:r>
                      <a:r>
                        <a:rPr lang="fr-FR" b="1" dirty="0">
                          <a:solidFill>
                            <a:srgbClr val="FF0000"/>
                          </a:solidFill>
                        </a:rPr>
                        <a:t>] </a:t>
                      </a:r>
                      <a:endParaRPr lang="x-none" b="1" dirty="0">
                        <a:solidFill>
                          <a:srgbClr val="FF0000"/>
                        </a:solidFill>
                      </a:endParaRPr>
                    </a:p>
                  </a:txBody>
                  <a:tcPr/>
                </a:tc>
                <a:tc>
                  <a:txBody>
                    <a:bodyPr/>
                    <a:lstStyle/>
                    <a:p>
                      <a:r>
                        <a:rPr lang="fr-FR" dirty="0"/>
                        <a:t>Tout &lt;tag&gt; ayant attribut att égal à val </a:t>
                      </a:r>
                      <a:endParaRPr lang="x-none" dirty="0"/>
                    </a:p>
                  </a:txBody>
                  <a:tcPr/>
                </a:tc>
                <a:tc>
                  <a:txBody>
                    <a:bodyPr/>
                    <a:lstStyle/>
                    <a:p>
                      <a:r>
                        <a:rPr lang="fr-FR" sz="1800" b="0" i="0" kern="1200" dirty="0">
                          <a:solidFill>
                            <a:schemeClr val="dk1"/>
                          </a:solidFill>
                          <a:effectLst/>
                          <a:latin typeface="+mn-lt"/>
                          <a:ea typeface="+mn-ea"/>
                          <a:cs typeface="+mn-cs"/>
                        </a:rPr>
                        <a:t>[</a:t>
                      </a:r>
                      <a:r>
                        <a:rPr lang="fr-FR" sz="1800" b="0" i="0" kern="1200" dirty="0" err="1">
                          <a:solidFill>
                            <a:schemeClr val="dk1"/>
                          </a:solidFill>
                          <a:effectLst/>
                          <a:latin typeface="+mn-lt"/>
                          <a:ea typeface="+mn-ea"/>
                          <a:cs typeface="+mn-cs"/>
                        </a:rPr>
                        <a:t>target</a:t>
                      </a:r>
                      <a:r>
                        <a:rPr lang="fr-FR" sz="1800" b="0" i="0" kern="1200" dirty="0">
                          <a:solidFill>
                            <a:schemeClr val="dk1"/>
                          </a:solidFill>
                          <a:effectLst/>
                          <a:latin typeface="+mn-lt"/>
                          <a:ea typeface="+mn-ea"/>
                          <a:cs typeface="+mn-cs"/>
                        </a:rPr>
                        <a:t>], [</a:t>
                      </a:r>
                      <a:r>
                        <a:rPr lang="fr-FR" sz="1800" b="0" i="0" kern="1200" dirty="0" err="1">
                          <a:solidFill>
                            <a:schemeClr val="dk1"/>
                          </a:solidFill>
                          <a:effectLst/>
                          <a:latin typeface="+mn-lt"/>
                          <a:ea typeface="+mn-ea"/>
                          <a:cs typeface="+mn-cs"/>
                        </a:rPr>
                        <a:t>title</a:t>
                      </a:r>
                      <a:r>
                        <a:rPr lang="fr-FR" sz="1800" b="0" i="0" kern="1200" dirty="0">
                          <a:solidFill>
                            <a:schemeClr val="dk1"/>
                          </a:solidFill>
                          <a:effectLst/>
                          <a:latin typeface="+mn-lt"/>
                          <a:ea typeface="+mn-ea"/>
                          <a:cs typeface="+mn-cs"/>
                        </a:rPr>
                        <a:t>~=</a:t>
                      </a:r>
                      <a:r>
                        <a:rPr lang="fr-FR" sz="1800" b="0" i="0" kern="1200" dirty="0" err="1">
                          <a:solidFill>
                            <a:schemeClr val="dk1"/>
                          </a:solidFill>
                          <a:effectLst/>
                          <a:latin typeface="+mn-lt"/>
                          <a:ea typeface="+mn-ea"/>
                          <a:cs typeface="+mn-cs"/>
                        </a:rPr>
                        <a:t>flower</a:t>
                      </a:r>
                      <a:r>
                        <a:rPr lang="fr-FR" sz="1800" b="0" i="0" kern="1200" dirty="0">
                          <a:solidFill>
                            <a:schemeClr val="dk1"/>
                          </a:solidFill>
                          <a:effectLst/>
                          <a:latin typeface="+mn-lt"/>
                          <a:ea typeface="+mn-ea"/>
                          <a:cs typeface="+mn-cs"/>
                        </a:rPr>
                        <a:t>], a[href^="https"], a[href$=".</a:t>
                      </a:r>
                      <a:r>
                        <a:rPr lang="fr-FR" sz="1800" b="0" i="0" kern="1200" dirty="0" err="1">
                          <a:solidFill>
                            <a:schemeClr val="dk1"/>
                          </a:solidFill>
                          <a:effectLst/>
                          <a:latin typeface="+mn-lt"/>
                          <a:ea typeface="+mn-ea"/>
                          <a:cs typeface="+mn-cs"/>
                        </a:rPr>
                        <a:t>pdf</a:t>
                      </a:r>
                      <a:r>
                        <a:rPr lang="fr-FR" sz="1800" b="0" i="0" kern="1200" dirty="0">
                          <a:solidFill>
                            <a:schemeClr val="dk1"/>
                          </a:solidFill>
                          <a:effectLst/>
                          <a:latin typeface="+mn-lt"/>
                          <a:ea typeface="+mn-ea"/>
                          <a:cs typeface="+mn-cs"/>
                        </a:rPr>
                        <a:t>"], </a:t>
                      </a:r>
                      <a:endParaRPr lang="x-none" dirty="0"/>
                    </a:p>
                  </a:txBody>
                  <a:tcPr/>
                </a:tc>
                <a:extLst>
                  <a:ext uri="{0D108BD9-81ED-4DB2-BD59-A6C34878D82A}">
                    <a16:rowId xmlns:a16="http://schemas.microsoft.com/office/drawing/2014/main" xmlns="" val="199643628"/>
                  </a:ext>
                </a:extLst>
              </a:tr>
              <a:tr h="370840">
                <a:tc>
                  <a:txBody>
                    <a:bodyPr/>
                    <a:lstStyle/>
                    <a:p>
                      <a:r>
                        <a:rPr lang="fr-FR" sz="1800" b="1" i="0" kern="1200" dirty="0">
                          <a:solidFill>
                            <a:schemeClr val="dk1"/>
                          </a:solidFill>
                          <a:effectLst/>
                          <a:latin typeface="+mn-lt"/>
                          <a:ea typeface="+mn-ea"/>
                          <a:cs typeface="+mn-cs"/>
                        </a:rPr>
                        <a:t>sel1, sel2</a:t>
                      </a:r>
                      <a:endParaRPr lang="x-none" b="1" dirty="0"/>
                    </a:p>
                  </a:txBody>
                  <a:tcPr/>
                </a:tc>
                <a:tc>
                  <a:txBody>
                    <a:bodyPr/>
                    <a:lstStyle/>
                    <a:p>
                      <a:r>
                        <a:rPr lang="fr-FR" sz="1800" b="0" i="0" kern="1200" dirty="0">
                          <a:solidFill>
                            <a:schemeClr val="dk1"/>
                          </a:solidFill>
                          <a:effectLst/>
                          <a:latin typeface="+mn-lt"/>
                          <a:ea typeface="+mn-ea"/>
                          <a:cs typeface="+mn-cs"/>
                        </a:rPr>
                        <a:t>Chacun des sélecteurs</a:t>
                      </a:r>
                      <a:endParaRPr lang="x-none" dirty="0"/>
                    </a:p>
                  </a:txBody>
                  <a:tcPr/>
                </a:tc>
                <a:tc>
                  <a:txBody>
                    <a:bodyPr/>
                    <a:lstStyle/>
                    <a:p>
                      <a:r>
                        <a:rPr lang="fr-FR" sz="1800" b="0" i="0" kern="1200" dirty="0">
                          <a:solidFill>
                            <a:schemeClr val="dk1"/>
                          </a:solidFill>
                          <a:effectLst/>
                          <a:latin typeface="+mn-lt"/>
                          <a:ea typeface="+mn-ea"/>
                          <a:cs typeface="+mn-cs"/>
                        </a:rPr>
                        <a:t>div, p</a:t>
                      </a:r>
                      <a:endParaRPr lang="x-none" dirty="0"/>
                    </a:p>
                  </a:txBody>
                  <a:tcPr/>
                </a:tc>
                <a:extLst>
                  <a:ext uri="{0D108BD9-81ED-4DB2-BD59-A6C34878D82A}">
                    <a16:rowId xmlns:a16="http://schemas.microsoft.com/office/drawing/2014/main" xmlns="" val="3972883317"/>
                  </a:ext>
                </a:extLst>
              </a:tr>
              <a:tr h="370840">
                <a:tc>
                  <a:txBody>
                    <a:bodyPr/>
                    <a:lstStyle/>
                    <a:p>
                      <a:r>
                        <a:rPr lang="fr-FR" sz="1800" b="1" i="0" kern="1200" dirty="0">
                          <a:solidFill>
                            <a:schemeClr val="dk1"/>
                          </a:solidFill>
                          <a:effectLst/>
                          <a:latin typeface="+mn-lt"/>
                          <a:ea typeface="+mn-ea"/>
                          <a:cs typeface="+mn-cs"/>
                        </a:rPr>
                        <a:t>parent </a:t>
                      </a:r>
                      <a:r>
                        <a:rPr lang="fr-FR" sz="1800" b="1" i="0" kern="1200" dirty="0" err="1">
                          <a:solidFill>
                            <a:schemeClr val="dk1"/>
                          </a:solidFill>
                          <a:effectLst/>
                          <a:latin typeface="+mn-lt"/>
                          <a:ea typeface="+mn-ea"/>
                          <a:cs typeface="+mn-cs"/>
                        </a:rPr>
                        <a:t>child</a:t>
                      </a:r>
                      <a:endParaRPr lang="x-none" b="1" dirty="0"/>
                    </a:p>
                  </a:txBody>
                  <a:tcPr/>
                </a:tc>
                <a:tc>
                  <a:txBody>
                    <a:bodyPr/>
                    <a:lstStyle/>
                    <a:p>
                      <a:r>
                        <a:rPr lang="fr-FR" sz="1800" b="0" i="0" kern="1200" dirty="0" err="1">
                          <a:solidFill>
                            <a:schemeClr val="dk1"/>
                          </a:solidFill>
                          <a:effectLst/>
                          <a:latin typeface="+mn-lt"/>
                          <a:ea typeface="+mn-ea"/>
                          <a:cs typeface="+mn-cs"/>
                        </a:rPr>
                        <a:t>child</a:t>
                      </a:r>
                      <a:r>
                        <a:rPr lang="fr-FR" sz="1800" b="0" i="0" kern="1200" dirty="0">
                          <a:solidFill>
                            <a:schemeClr val="dk1"/>
                          </a:solidFill>
                          <a:effectLst/>
                          <a:latin typeface="+mn-lt"/>
                          <a:ea typeface="+mn-ea"/>
                          <a:cs typeface="+mn-cs"/>
                        </a:rPr>
                        <a:t> s'il est un fils de parent</a:t>
                      </a:r>
                      <a:endParaRPr lang="x-none" dirty="0"/>
                    </a:p>
                  </a:txBody>
                  <a:tcPr/>
                </a:tc>
                <a:tc>
                  <a:txBody>
                    <a:bodyPr/>
                    <a:lstStyle/>
                    <a:p>
                      <a:r>
                        <a:rPr lang="fr-FR" sz="1800" b="0" i="0" kern="1200" dirty="0">
                          <a:solidFill>
                            <a:schemeClr val="dk1"/>
                          </a:solidFill>
                          <a:effectLst/>
                          <a:latin typeface="+mn-lt"/>
                          <a:ea typeface="+mn-ea"/>
                          <a:cs typeface="+mn-cs"/>
                        </a:rPr>
                        <a:t>div  p</a:t>
                      </a:r>
                      <a:endParaRPr lang="x-none" dirty="0"/>
                    </a:p>
                  </a:txBody>
                  <a:tcPr/>
                </a:tc>
                <a:extLst>
                  <a:ext uri="{0D108BD9-81ED-4DB2-BD59-A6C34878D82A}">
                    <a16:rowId xmlns:a16="http://schemas.microsoft.com/office/drawing/2014/main" xmlns="" val="1169693207"/>
                  </a:ext>
                </a:extLst>
              </a:tr>
              <a:tr h="370840">
                <a:tc>
                  <a:txBody>
                    <a:bodyPr/>
                    <a:lstStyle/>
                    <a:p>
                      <a:r>
                        <a:rPr lang="fr-FR" sz="1800" b="1" i="0" kern="1200" dirty="0">
                          <a:solidFill>
                            <a:schemeClr val="dk1"/>
                          </a:solidFill>
                          <a:effectLst/>
                          <a:latin typeface="+mn-lt"/>
                          <a:ea typeface="+mn-ea"/>
                          <a:cs typeface="+mn-cs"/>
                        </a:rPr>
                        <a:t>parent &gt; </a:t>
                      </a:r>
                      <a:r>
                        <a:rPr lang="fr-FR" sz="1800" b="1" i="0" kern="1200" dirty="0" err="1">
                          <a:solidFill>
                            <a:schemeClr val="dk1"/>
                          </a:solidFill>
                          <a:effectLst/>
                          <a:latin typeface="+mn-lt"/>
                          <a:ea typeface="+mn-ea"/>
                          <a:cs typeface="+mn-cs"/>
                        </a:rPr>
                        <a:t>child</a:t>
                      </a:r>
                      <a:endParaRPr lang="x-none" b="1" dirty="0"/>
                    </a:p>
                  </a:txBody>
                  <a:tcPr/>
                </a:tc>
                <a:tc>
                  <a:txBody>
                    <a:bodyPr/>
                    <a:lstStyle/>
                    <a:p>
                      <a:r>
                        <a:rPr lang="fr-FR" sz="1800" b="0" i="0" kern="1200" dirty="0" err="1">
                          <a:solidFill>
                            <a:schemeClr val="dk1"/>
                          </a:solidFill>
                          <a:effectLst/>
                          <a:latin typeface="+mn-lt"/>
                          <a:ea typeface="+mn-ea"/>
                          <a:cs typeface="+mn-cs"/>
                        </a:rPr>
                        <a:t>child</a:t>
                      </a:r>
                      <a:r>
                        <a:rPr lang="fr-FR" sz="1800" b="0" i="0" kern="1200" dirty="0">
                          <a:solidFill>
                            <a:schemeClr val="dk1"/>
                          </a:solidFill>
                          <a:effectLst/>
                          <a:latin typeface="+mn-lt"/>
                          <a:ea typeface="+mn-ea"/>
                          <a:cs typeface="+mn-cs"/>
                        </a:rPr>
                        <a:t> seulement s'il est un fils direct</a:t>
                      </a:r>
                      <a:endParaRPr lang="x-none" dirty="0"/>
                    </a:p>
                  </a:txBody>
                  <a:tcPr/>
                </a:tc>
                <a:tc>
                  <a:txBody>
                    <a:bodyPr/>
                    <a:lstStyle/>
                    <a:p>
                      <a:r>
                        <a:rPr lang="fr-FR" sz="1800" b="0" i="0" kern="1200" dirty="0">
                          <a:solidFill>
                            <a:schemeClr val="dk1"/>
                          </a:solidFill>
                          <a:effectLst/>
                          <a:latin typeface="+mn-lt"/>
                          <a:ea typeface="+mn-ea"/>
                          <a:cs typeface="+mn-cs"/>
                        </a:rPr>
                        <a:t>div &gt; p</a:t>
                      </a:r>
                      <a:endParaRPr lang="x-none" dirty="0"/>
                    </a:p>
                  </a:txBody>
                  <a:tcPr/>
                </a:tc>
                <a:extLst>
                  <a:ext uri="{0D108BD9-81ED-4DB2-BD59-A6C34878D82A}">
                    <a16:rowId xmlns:a16="http://schemas.microsoft.com/office/drawing/2014/main" xmlns="" val="3544837100"/>
                  </a:ext>
                </a:extLst>
              </a:tr>
              <a:tr h="370840">
                <a:tc>
                  <a:txBody>
                    <a:bodyPr/>
                    <a:lstStyle/>
                    <a:p>
                      <a:r>
                        <a:rPr lang="fr-FR" sz="1800" b="1" i="0" kern="1200" dirty="0" err="1">
                          <a:solidFill>
                            <a:schemeClr val="dk1"/>
                          </a:solidFill>
                          <a:effectLst/>
                          <a:latin typeface="+mn-lt"/>
                          <a:ea typeface="+mn-ea"/>
                          <a:cs typeface="+mn-cs"/>
                        </a:rPr>
                        <a:t>sister</a:t>
                      </a:r>
                      <a:r>
                        <a:rPr lang="fr-FR" sz="1800" b="1" i="0" kern="1200" dirty="0">
                          <a:solidFill>
                            <a:schemeClr val="dk1"/>
                          </a:solidFill>
                          <a:effectLst/>
                          <a:latin typeface="+mn-lt"/>
                          <a:ea typeface="+mn-ea"/>
                          <a:cs typeface="+mn-cs"/>
                        </a:rPr>
                        <a:t> ~ </a:t>
                      </a:r>
                      <a:r>
                        <a:rPr lang="fr-FR" sz="1800" b="1" i="0" kern="1200" dirty="0" err="1">
                          <a:solidFill>
                            <a:schemeClr val="dk1"/>
                          </a:solidFill>
                          <a:effectLst/>
                          <a:latin typeface="+mn-lt"/>
                          <a:ea typeface="+mn-ea"/>
                          <a:cs typeface="+mn-cs"/>
                        </a:rPr>
                        <a:t>brother</a:t>
                      </a:r>
                      <a:endParaRPr lang="x-none" b="1" dirty="0"/>
                    </a:p>
                  </a:txBody>
                  <a:tcPr/>
                </a:tc>
                <a:tc>
                  <a:txBody>
                    <a:bodyPr/>
                    <a:lstStyle/>
                    <a:p>
                      <a:r>
                        <a:rPr lang="fr-FR" sz="1800" b="0" i="0" kern="1200" dirty="0" err="1">
                          <a:solidFill>
                            <a:schemeClr val="dk1"/>
                          </a:solidFill>
                          <a:effectLst/>
                          <a:latin typeface="+mn-lt"/>
                          <a:ea typeface="+mn-ea"/>
                          <a:cs typeface="+mn-cs"/>
                        </a:rPr>
                        <a:t>brother</a:t>
                      </a:r>
                      <a:r>
                        <a:rPr lang="fr-FR" sz="1800" b="0" i="0" kern="1200" dirty="0">
                          <a:solidFill>
                            <a:schemeClr val="dk1"/>
                          </a:solidFill>
                          <a:effectLst/>
                          <a:latin typeface="+mn-lt"/>
                          <a:ea typeface="+mn-ea"/>
                          <a:cs typeface="+mn-cs"/>
                        </a:rPr>
                        <a:t> s'il suit </a:t>
                      </a:r>
                      <a:r>
                        <a:rPr lang="fr-FR" sz="1800" b="0" i="0" kern="1200" dirty="0" err="1">
                          <a:solidFill>
                            <a:schemeClr val="dk1"/>
                          </a:solidFill>
                          <a:effectLst/>
                          <a:latin typeface="+mn-lt"/>
                          <a:ea typeface="+mn-ea"/>
                          <a:cs typeface="+mn-cs"/>
                        </a:rPr>
                        <a:t>sister</a:t>
                      </a:r>
                      <a:endParaRPr lang="x-none" dirty="0"/>
                    </a:p>
                  </a:txBody>
                  <a:tcPr/>
                </a:tc>
                <a:tc>
                  <a:txBody>
                    <a:bodyPr/>
                    <a:lstStyle/>
                    <a:p>
                      <a:r>
                        <a:rPr lang="fr-FR" sz="1800" b="0" i="0" kern="1200" dirty="0">
                          <a:solidFill>
                            <a:schemeClr val="dk1"/>
                          </a:solidFill>
                          <a:effectLst/>
                          <a:latin typeface="+mn-lt"/>
                          <a:ea typeface="+mn-ea"/>
                          <a:cs typeface="+mn-cs"/>
                        </a:rPr>
                        <a:t>p ~ </a:t>
                      </a:r>
                      <a:r>
                        <a:rPr lang="fr-FR" sz="1800" b="0" i="0" kern="1200" dirty="0" err="1">
                          <a:solidFill>
                            <a:schemeClr val="dk1"/>
                          </a:solidFill>
                          <a:effectLst/>
                          <a:latin typeface="+mn-lt"/>
                          <a:ea typeface="+mn-ea"/>
                          <a:cs typeface="+mn-cs"/>
                        </a:rPr>
                        <a:t>ul</a:t>
                      </a:r>
                      <a:endParaRPr lang="x-none" dirty="0"/>
                    </a:p>
                  </a:txBody>
                  <a:tcPr/>
                </a:tc>
                <a:extLst>
                  <a:ext uri="{0D108BD9-81ED-4DB2-BD59-A6C34878D82A}">
                    <a16:rowId xmlns:a16="http://schemas.microsoft.com/office/drawing/2014/main" xmlns="" val="3852119737"/>
                  </a:ext>
                </a:extLst>
              </a:tr>
              <a:tr h="370840">
                <a:tc>
                  <a:txBody>
                    <a:bodyPr/>
                    <a:lstStyle/>
                    <a:p>
                      <a:r>
                        <a:rPr lang="fr-FR" sz="1800" b="1" i="0" kern="1200" dirty="0" err="1">
                          <a:solidFill>
                            <a:schemeClr val="dk1"/>
                          </a:solidFill>
                          <a:effectLst/>
                          <a:latin typeface="+mn-lt"/>
                          <a:ea typeface="+mn-ea"/>
                          <a:cs typeface="+mn-cs"/>
                        </a:rPr>
                        <a:t>sister</a:t>
                      </a:r>
                      <a:r>
                        <a:rPr lang="fr-FR" sz="1800" b="1" i="0" kern="1200" dirty="0">
                          <a:solidFill>
                            <a:schemeClr val="dk1"/>
                          </a:solidFill>
                          <a:effectLst/>
                          <a:latin typeface="+mn-lt"/>
                          <a:ea typeface="+mn-ea"/>
                          <a:cs typeface="+mn-cs"/>
                        </a:rPr>
                        <a:t> + </a:t>
                      </a:r>
                      <a:r>
                        <a:rPr lang="fr-FR" sz="1800" b="1" i="0" kern="1200" dirty="0" err="1">
                          <a:solidFill>
                            <a:schemeClr val="dk1"/>
                          </a:solidFill>
                          <a:effectLst/>
                          <a:latin typeface="+mn-lt"/>
                          <a:ea typeface="+mn-ea"/>
                          <a:cs typeface="+mn-cs"/>
                        </a:rPr>
                        <a:t>brother</a:t>
                      </a:r>
                      <a:endParaRPr lang="x-none" b="1" dirty="0"/>
                    </a:p>
                  </a:txBody>
                  <a:tcPr/>
                </a:tc>
                <a:tc>
                  <a:txBody>
                    <a:bodyPr/>
                    <a:lstStyle/>
                    <a:p>
                      <a:r>
                        <a:rPr lang="fr-FR" sz="1800" b="0" i="0" kern="1200" dirty="0" err="1">
                          <a:solidFill>
                            <a:schemeClr val="dk1"/>
                          </a:solidFill>
                          <a:effectLst/>
                          <a:latin typeface="+mn-lt"/>
                          <a:ea typeface="+mn-ea"/>
                          <a:cs typeface="+mn-cs"/>
                        </a:rPr>
                        <a:t>brother</a:t>
                      </a:r>
                      <a:r>
                        <a:rPr lang="fr-FR" sz="1800" b="0" i="0" kern="1200" dirty="0">
                          <a:solidFill>
                            <a:schemeClr val="dk1"/>
                          </a:solidFill>
                          <a:effectLst/>
                          <a:latin typeface="+mn-lt"/>
                          <a:ea typeface="+mn-ea"/>
                          <a:cs typeface="+mn-cs"/>
                        </a:rPr>
                        <a:t> s'il suit immédiatement </a:t>
                      </a:r>
                      <a:r>
                        <a:rPr lang="fr-FR" sz="1800" b="0" i="0" kern="1200" dirty="0" err="1">
                          <a:solidFill>
                            <a:schemeClr val="dk1"/>
                          </a:solidFill>
                          <a:effectLst/>
                          <a:latin typeface="+mn-lt"/>
                          <a:ea typeface="+mn-ea"/>
                          <a:cs typeface="+mn-cs"/>
                        </a:rPr>
                        <a:t>sister</a:t>
                      </a:r>
                      <a:endParaRPr lang="x-none" dirty="0"/>
                    </a:p>
                  </a:txBody>
                  <a:tcPr/>
                </a:tc>
                <a:tc>
                  <a:txBody>
                    <a:bodyPr/>
                    <a:lstStyle/>
                    <a:p>
                      <a:r>
                        <a:rPr lang="fr-FR" sz="1800" b="0" i="0" kern="1200" dirty="0">
                          <a:solidFill>
                            <a:schemeClr val="dk1"/>
                          </a:solidFill>
                          <a:effectLst/>
                          <a:latin typeface="+mn-lt"/>
                          <a:ea typeface="+mn-ea"/>
                          <a:cs typeface="+mn-cs"/>
                        </a:rPr>
                        <a:t>div + p</a:t>
                      </a:r>
                      <a:endParaRPr lang="x-none" dirty="0"/>
                    </a:p>
                  </a:txBody>
                  <a:tcPr/>
                </a:tc>
                <a:extLst>
                  <a:ext uri="{0D108BD9-81ED-4DB2-BD59-A6C34878D82A}">
                    <a16:rowId xmlns:a16="http://schemas.microsoft.com/office/drawing/2014/main" xmlns="" val="787929348"/>
                  </a:ext>
                </a:extLst>
              </a:tr>
            </a:tbl>
          </a:graphicData>
        </a:graphic>
      </p:graphicFrame>
    </p:spTree>
    <p:extLst>
      <p:ext uri="{BB962C8B-B14F-4D97-AF65-F5344CB8AC3E}">
        <p14:creationId xmlns:p14="http://schemas.microsoft.com/office/powerpoint/2010/main" val="1744658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ACCEDER A UN ELEMENT HTML</a:t>
            </a:r>
          </a:p>
        </p:txBody>
      </p:sp>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t>Les méthodes </a:t>
            </a:r>
            <a:r>
              <a:rPr lang="fr-FR" b="1" dirty="0" err="1">
                <a:solidFill>
                  <a:srgbClr val="FF0000"/>
                </a:solidFill>
              </a:rPr>
              <a:t>querySelector</a:t>
            </a:r>
            <a:r>
              <a:rPr lang="fr-FR" b="1" dirty="0">
                <a:solidFill>
                  <a:srgbClr val="FF0000"/>
                </a:solidFill>
              </a:rPr>
              <a:t>() </a:t>
            </a:r>
            <a:r>
              <a:rPr lang="fr-FR" b="1" dirty="0"/>
              <a:t>et</a:t>
            </a:r>
            <a:r>
              <a:rPr lang="fr-FR" b="1" dirty="0">
                <a:solidFill>
                  <a:srgbClr val="FF0000"/>
                </a:solidFill>
              </a:rPr>
              <a:t> </a:t>
            </a:r>
            <a:r>
              <a:rPr lang="fr-FR" b="1" dirty="0" err="1">
                <a:solidFill>
                  <a:srgbClr val="FF0000"/>
                </a:solidFill>
              </a:rPr>
              <a:t>querySelectorAll</a:t>
            </a:r>
            <a:r>
              <a:rPr lang="fr-FR" b="1" dirty="0">
                <a:solidFill>
                  <a:srgbClr val="FF0000"/>
                </a:solidFill>
              </a:rPr>
              <a:t>()</a:t>
            </a:r>
          </a:p>
          <a:p>
            <a:pPr>
              <a:lnSpc>
                <a:spcPct val="100000"/>
              </a:lnSpc>
              <a:spcBef>
                <a:spcPts val="600"/>
              </a:spcBef>
              <a:spcAft>
                <a:spcPts val="600"/>
              </a:spcAft>
            </a:pPr>
            <a:r>
              <a:rPr lang="fr-FR" sz="2400" b="1" dirty="0">
                <a:solidFill>
                  <a:srgbClr val="FF0000"/>
                </a:solidFill>
              </a:rPr>
              <a:t>Remarque</a:t>
            </a:r>
          </a:p>
          <a:p>
            <a:pPr lvl="1">
              <a:lnSpc>
                <a:spcPct val="100000"/>
              </a:lnSpc>
              <a:spcBef>
                <a:spcPts val="1200"/>
              </a:spcBef>
              <a:spcAft>
                <a:spcPts val="1200"/>
              </a:spcAft>
            </a:pPr>
            <a:r>
              <a:rPr lang="fr-FR" b="1" dirty="0" err="1"/>
              <a:t>getElementById</a:t>
            </a:r>
            <a:r>
              <a:rPr lang="fr-FR" b="1" dirty="0"/>
              <a:t>(‘id’)</a:t>
            </a:r>
            <a:r>
              <a:rPr lang="fr-FR" dirty="0"/>
              <a:t> est équivalent à </a:t>
            </a:r>
            <a:r>
              <a:rPr lang="fr-FR" b="1" dirty="0" err="1"/>
              <a:t>querySelector</a:t>
            </a:r>
            <a:r>
              <a:rPr lang="fr-FR" b="1" dirty="0"/>
              <a:t>(#id),</a:t>
            </a:r>
          </a:p>
          <a:p>
            <a:pPr lvl="1">
              <a:lnSpc>
                <a:spcPct val="100000"/>
              </a:lnSpc>
              <a:spcBef>
                <a:spcPts val="1200"/>
              </a:spcBef>
              <a:spcAft>
                <a:spcPts val="1200"/>
              </a:spcAft>
            </a:pPr>
            <a:r>
              <a:rPr lang="fr-FR" b="1" dirty="0" err="1"/>
              <a:t>getElementsByName</a:t>
            </a:r>
            <a:r>
              <a:rPr lang="fr-FR" b="1" dirty="0"/>
              <a:t>(‘</a:t>
            </a:r>
            <a:r>
              <a:rPr lang="fr-FR" b="1" dirty="0" err="1"/>
              <a:t>name</a:t>
            </a:r>
            <a:r>
              <a:rPr lang="fr-FR" b="1" dirty="0"/>
              <a:t>’)</a:t>
            </a:r>
            <a:r>
              <a:rPr lang="fr-FR" dirty="0"/>
              <a:t> est équivalent à </a:t>
            </a:r>
            <a:r>
              <a:rPr lang="fr-FR" b="1" dirty="0" err="1"/>
              <a:t>querySelector</a:t>
            </a:r>
            <a:r>
              <a:rPr lang="fr-FR" b="1" dirty="0"/>
              <a:t>(</a:t>
            </a:r>
            <a:r>
              <a:rPr lang="fr-FR" dirty="0"/>
              <a:t>[</a:t>
            </a:r>
            <a:r>
              <a:rPr lang="fr-FR" b="1" dirty="0" err="1"/>
              <a:t>name</a:t>
            </a:r>
            <a:r>
              <a:rPr lang="fr-FR" b="1" dirty="0"/>
              <a:t>=...]),</a:t>
            </a:r>
          </a:p>
          <a:p>
            <a:pPr lvl="1">
              <a:lnSpc>
                <a:spcPct val="100000"/>
              </a:lnSpc>
              <a:spcBef>
                <a:spcPts val="1200"/>
              </a:spcBef>
              <a:spcAft>
                <a:spcPts val="1200"/>
              </a:spcAft>
            </a:pPr>
            <a:r>
              <a:rPr lang="fr-FR" b="1" dirty="0" err="1"/>
              <a:t>getElementsByTagName</a:t>
            </a:r>
            <a:r>
              <a:rPr lang="fr-FR" b="1" dirty="0"/>
              <a:t>(‘tag’)</a:t>
            </a:r>
            <a:r>
              <a:rPr lang="fr-FR" dirty="0"/>
              <a:t> est équivalent à </a:t>
            </a:r>
            <a:r>
              <a:rPr lang="fr-FR" b="1" dirty="0" err="1"/>
              <a:t>querySelectorAll</a:t>
            </a:r>
            <a:r>
              <a:rPr lang="fr-FR" b="1" dirty="0"/>
              <a:t>(tag).</a:t>
            </a:r>
          </a:p>
          <a:p>
            <a:pPr lvl="1">
              <a:lnSpc>
                <a:spcPct val="100000"/>
              </a:lnSpc>
              <a:spcBef>
                <a:spcPts val="1200"/>
              </a:spcBef>
              <a:spcAft>
                <a:spcPts val="1200"/>
              </a:spcAft>
            </a:pPr>
            <a:r>
              <a:rPr lang="fr-FR" b="1" dirty="0" err="1"/>
              <a:t>getElementsByClassName</a:t>
            </a:r>
            <a:r>
              <a:rPr lang="fr-FR" dirty="0"/>
              <a:t> est équivalent à </a:t>
            </a:r>
            <a:r>
              <a:rPr lang="fr-FR" b="1" dirty="0" err="1"/>
              <a:t>querySelectorAll</a:t>
            </a:r>
            <a:r>
              <a:rPr lang="fr-FR" b="1" dirty="0"/>
              <a:t>(.class).</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14</a:t>
            </a:fld>
            <a:endParaRPr lang="fr-FR" dirty="0"/>
          </a:p>
        </p:txBody>
      </p:sp>
    </p:spTree>
    <p:extLst>
      <p:ext uri="{BB962C8B-B14F-4D97-AF65-F5344CB8AC3E}">
        <p14:creationId xmlns:p14="http://schemas.microsoft.com/office/powerpoint/2010/main" val="1680769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t>La propriété </a:t>
            </a:r>
            <a:r>
              <a:rPr lang="fr-FR" b="1" dirty="0" err="1">
                <a:solidFill>
                  <a:srgbClr val="FF0000"/>
                </a:solidFill>
              </a:rPr>
              <a:t>innerHTML</a:t>
            </a:r>
            <a:endParaRPr lang="fr-FR" b="1" dirty="0">
              <a:solidFill>
                <a:srgbClr val="FF0000"/>
              </a:solidFill>
            </a:endParaRPr>
          </a:p>
          <a:p>
            <a:pPr algn="just">
              <a:lnSpc>
                <a:spcPct val="100000"/>
              </a:lnSpc>
              <a:spcBef>
                <a:spcPts val="600"/>
              </a:spcBef>
              <a:spcAft>
                <a:spcPts val="600"/>
              </a:spcAft>
            </a:pPr>
            <a:r>
              <a:rPr lang="fr-FR" sz="2400" b="1" dirty="0" err="1"/>
              <a:t>innerHtml</a:t>
            </a:r>
            <a:r>
              <a:rPr lang="fr-FR" sz="2400" b="1" dirty="0"/>
              <a:t> </a:t>
            </a:r>
            <a:r>
              <a:rPr lang="fr-FR" sz="2400" dirty="0"/>
              <a:t>est une propriété des éléments DOM, et représente le code HTML compris </a:t>
            </a:r>
            <a:r>
              <a:rPr lang="fr-FR" sz="2400" i="1" dirty="0"/>
              <a:t>à l'intérieur </a:t>
            </a:r>
            <a:r>
              <a:rPr lang="fr-FR" sz="2400" dirty="0"/>
              <a:t>d’une balise. Par exemple, si j'ai la balise :</a:t>
            </a:r>
          </a:p>
          <a:p>
            <a:pPr marL="0" indent="0">
              <a:lnSpc>
                <a:spcPct val="100000"/>
              </a:lnSpc>
              <a:spcBef>
                <a:spcPts val="600"/>
              </a:spcBef>
              <a:spcAft>
                <a:spcPts val="600"/>
              </a:spcAft>
              <a:buNone/>
            </a:pPr>
            <a:endParaRPr lang="fr-FR" sz="2400" dirty="0"/>
          </a:p>
          <a:p>
            <a:pPr marL="0" indent="0">
              <a:lnSpc>
                <a:spcPct val="100000"/>
              </a:lnSpc>
              <a:spcBef>
                <a:spcPts val="600"/>
              </a:spcBef>
              <a:spcAft>
                <a:spcPts val="600"/>
              </a:spcAft>
              <a:buNone/>
            </a:pPr>
            <a:endParaRPr lang="fr-FR" sz="1200" dirty="0"/>
          </a:p>
          <a:p>
            <a:pPr marL="0" indent="0">
              <a:lnSpc>
                <a:spcPct val="100000"/>
              </a:lnSpc>
              <a:spcBef>
                <a:spcPts val="600"/>
              </a:spcBef>
              <a:spcAft>
                <a:spcPts val="600"/>
              </a:spcAft>
              <a:buNone/>
            </a:pPr>
            <a:endParaRPr lang="fr-FR" sz="2400" dirty="0"/>
          </a:p>
          <a:p>
            <a:pPr marL="0" indent="0">
              <a:lnSpc>
                <a:spcPct val="100000"/>
              </a:lnSpc>
              <a:spcBef>
                <a:spcPts val="600"/>
              </a:spcBef>
              <a:spcAft>
                <a:spcPts val="600"/>
              </a:spcAft>
              <a:buNone/>
            </a:pPr>
            <a:r>
              <a:rPr lang="fr-FR" sz="2400" dirty="0"/>
              <a:t>Alors, </a:t>
            </a:r>
            <a:r>
              <a:rPr lang="fr-FR" sz="2400" b="1" dirty="0" err="1"/>
              <a:t>document.getElementById</a:t>
            </a:r>
            <a:r>
              <a:rPr lang="fr-FR" sz="2400" b="1" dirty="0"/>
              <a:t>("</a:t>
            </a:r>
            <a:r>
              <a:rPr lang="fr-FR" sz="2400" b="1" dirty="0" err="1"/>
              <a:t>maliste</a:t>
            </a:r>
            <a:r>
              <a:rPr lang="fr-FR" sz="2400" b="1" dirty="0"/>
              <a:t>").</a:t>
            </a:r>
            <a:r>
              <a:rPr lang="fr-FR" sz="2400" b="1" dirty="0" err="1"/>
              <a:t>innerHTML</a:t>
            </a:r>
            <a:r>
              <a:rPr lang="fr-FR" sz="2400" b="1" dirty="0"/>
              <a:t> </a:t>
            </a:r>
            <a:r>
              <a:rPr lang="fr-FR" sz="2400" dirty="0"/>
              <a:t>vaut:</a:t>
            </a:r>
          </a:p>
          <a:p>
            <a:pPr>
              <a:lnSpc>
                <a:spcPct val="100000"/>
              </a:lnSpc>
              <a:spcBef>
                <a:spcPts val="1200"/>
              </a:spcBef>
              <a:spcAft>
                <a:spcPts val="600"/>
              </a:spcAft>
            </a:pPr>
            <a:endParaRPr lang="fr-FR" sz="4000" dirty="0"/>
          </a:p>
          <a:p>
            <a:pPr algn="just">
              <a:lnSpc>
                <a:spcPct val="100000"/>
              </a:lnSpc>
              <a:spcBef>
                <a:spcPts val="1200"/>
              </a:spcBef>
              <a:spcAft>
                <a:spcPts val="600"/>
              </a:spcAft>
            </a:pPr>
            <a:r>
              <a:rPr lang="fr-FR" sz="2400" dirty="0"/>
              <a:t>L'intérêt de cette propriété est qu'on peut l'utiliser pour modifier le contenu d'une balise.</a:t>
            </a:r>
          </a:p>
          <a:p>
            <a:pPr marL="0" indent="0">
              <a:buNone/>
            </a:pPr>
            <a:endParaRPr lang="fr-FR" sz="2000" b="1" dirty="0"/>
          </a:p>
        </p:txBody>
      </p:sp>
      <p:sp>
        <p:nvSpPr>
          <p:cNvPr id="111618" name="Rectangle 2"/>
          <p:cNvSpPr>
            <a:spLocks noGrp="1" noChangeArrowheads="1"/>
          </p:cNvSpPr>
          <p:nvPr>
            <p:ph type="title"/>
          </p:nvPr>
        </p:nvSpPr>
        <p:spPr>
          <a:xfrm>
            <a:off x="51837" y="112591"/>
            <a:ext cx="6013342" cy="792595"/>
          </a:xfrm>
        </p:spPr>
        <p:txBody>
          <a:bodyPr>
            <a:normAutofit/>
          </a:bodyPr>
          <a:lstStyle/>
          <a:p>
            <a:r>
              <a:rPr lang="fr-FR" dirty="0"/>
              <a:t>MODIFIER DU CONTENU HTML</a:t>
            </a:r>
          </a:p>
        </p:txBody>
      </p:sp>
      <p:sp>
        <p:nvSpPr>
          <p:cNvPr id="3" name="Rectangle 2">
            <a:extLst>
              <a:ext uri="{FF2B5EF4-FFF2-40B4-BE49-F238E27FC236}">
                <a16:creationId xmlns:a16="http://schemas.microsoft.com/office/drawing/2014/main" xmlns="" id="{EC253E76-0FF3-48D6-9D27-00D8477C5B87}"/>
              </a:ext>
            </a:extLst>
          </p:cNvPr>
          <p:cNvSpPr/>
          <p:nvPr/>
        </p:nvSpPr>
        <p:spPr>
          <a:xfrm>
            <a:off x="478302" y="2785402"/>
            <a:ext cx="6850966" cy="13223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it-IT" sz="2000" b="1" dirty="0">
                <a:latin typeface="Courier New" panose="02070309020205020404" pitchFamily="49" charset="0"/>
                <a:cs typeface="Courier New" panose="02070309020205020404" pitchFamily="49" charset="0"/>
              </a:rPr>
              <a:t>&lt;ul id='maliste'&gt;</a:t>
            </a:r>
          </a:p>
          <a:p>
            <a:pPr lvl="1"/>
            <a:r>
              <a:rPr lang="it-IT" sz="2000" b="1" dirty="0">
                <a:latin typeface="Courier New" panose="02070309020205020404" pitchFamily="49" charset="0"/>
                <a:cs typeface="Courier New" panose="02070309020205020404" pitchFamily="49" charset="0"/>
              </a:rPr>
              <a:t>&lt;li&gt; un&lt;/li&gt;</a:t>
            </a:r>
          </a:p>
          <a:p>
            <a:pPr lvl="1"/>
            <a:r>
              <a:rPr lang="it-IT" sz="2000" b="1" dirty="0">
                <a:latin typeface="Courier New" panose="02070309020205020404" pitchFamily="49" charset="0"/>
                <a:cs typeface="Courier New" panose="02070309020205020404" pitchFamily="49" charset="0"/>
              </a:rPr>
              <a:t>&lt;li&gt; deux&lt;/li&gt;</a:t>
            </a:r>
          </a:p>
          <a:p>
            <a:pPr lvl="1"/>
            <a:r>
              <a:rPr lang="it-IT" sz="2000" b="1" dirty="0">
                <a:latin typeface="Courier New" panose="02070309020205020404" pitchFamily="49" charset="0"/>
                <a:cs typeface="Courier New" panose="02070309020205020404" pitchFamily="49" charset="0"/>
              </a:rPr>
              <a:t>&lt;/ul&gt;</a:t>
            </a:r>
          </a:p>
        </p:txBody>
      </p:sp>
      <p:sp>
        <p:nvSpPr>
          <p:cNvPr id="6" name="Rectangle 5">
            <a:extLst>
              <a:ext uri="{FF2B5EF4-FFF2-40B4-BE49-F238E27FC236}">
                <a16:creationId xmlns:a16="http://schemas.microsoft.com/office/drawing/2014/main" xmlns="" id="{BDBCC32B-318F-4D02-AD6E-5BF7B11F562A}"/>
              </a:ext>
            </a:extLst>
          </p:cNvPr>
          <p:cNvSpPr/>
          <p:nvPr/>
        </p:nvSpPr>
        <p:spPr>
          <a:xfrm>
            <a:off x="478302" y="4716801"/>
            <a:ext cx="6850966" cy="8136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fr-FR" sz="2000" b="1" dirty="0">
                <a:latin typeface="Courier New" panose="02070309020205020404" pitchFamily="49" charset="0"/>
                <a:cs typeface="Courier New" panose="02070309020205020404" pitchFamily="49" charset="0"/>
              </a:rPr>
              <a:t>&lt;li&gt; un&lt;/li&gt;</a:t>
            </a:r>
          </a:p>
          <a:p>
            <a:pPr lvl="1"/>
            <a:r>
              <a:rPr lang="fr-FR" sz="2000" b="1" dirty="0">
                <a:latin typeface="Courier New" panose="02070309020205020404" pitchFamily="49" charset="0"/>
                <a:cs typeface="Courier New" panose="02070309020205020404" pitchFamily="49" charset="0"/>
              </a:rPr>
              <a:t>&lt;li&gt; deux&lt;/li&gt;</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15</a:t>
            </a:fld>
            <a:endParaRPr lang="fr-FR" dirty="0"/>
          </a:p>
        </p:txBody>
      </p:sp>
    </p:spTree>
    <p:extLst>
      <p:ext uri="{BB962C8B-B14F-4D97-AF65-F5344CB8AC3E}">
        <p14:creationId xmlns:p14="http://schemas.microsoft.com/office/powerpoint/2010/main" val="3829552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t>La propriété </a:t>
            </a:r>
            <a:r>
              <a:rPr lang="fr-FR" b="1" dirty="0" err="1">
                <a:solidFill>
                  <a:srgbClr val="FF0000"/>
                </a:solidFill>
              </a:rPr>
              <a:t>innerHTML</a:t>
            </a:r>
            <a:endParaRPr lang="fr-FR" b="1" dirty="0">
              <a:solidFill>
                <a:srgbClr val="FF0000"/>
              </a:solidFill>
            </a:endParaRPr>
          </a:p>
          <a:p>
            <a:pPr>
              <a:lnSpc>
                <a:spcPct val="100000"/>
              </a:lnSpc>
              <a:spcBef>
                <a:spcPts val="600"/>
              </a:spcBef>
              <a:spcAft>
                <a:spcPts val="600"/>
              </a:spcAft>
            </a:pPr>
            <a:r>
              <a:rPr lang="fr-FR" sz="2400" b="1" dirty="0"/>
              <a:t>Exemple 2</a:t>
            </a:r>
            <a:r>
              <a:rPr lang="fr-FR" sz="2400" dirty="0"/>
              <a:t>:</a:t>
            </a:r>
          </a:p>
          <a:p>
            <a:pPr>
              <a:lnSpc>
                <a:spcPct val="100000"/>
              </a:lnSpc>
              <a:spcBef>
                <a:spcPts val="1200"/>
              </a:spcBef>
              <a:spcAft>
                <a:spcPts val="600"/>
              </a:spcAft>
            </a:pPr>
            <a:endParaRPr lang="fr-FR" sz="4000" dirty="0"/>
          </a:p>
          <a:p>
            <a:pPr marL="0" indent="0">
              <a:buNone/>
            </a:pPr>
            <a:endParaRPr lang="fr-FR" sz="2000" b="1" dirty="0"/>
          </a:p>
        </p:txBody>
      </p:sp>
      <p:sp>
        <p:nvSpPr>
          <p:cNvPr id="111618" name="Rectangle 2"/>
          <p:cNvSpPr>
            <a:spLocks noGrp="1" noChangeArrowheads="1"/>
          </p:cNvSpPr>
          <p:nvPr>
            <p:ph type="title"/>
          </p:nvPr>
        </p:nvSpPr>
        <p:spPr>
          <a:xfrm>
            <a:off x="51837" y="112591"/>
            <a:ext cx="6013342" cy="792595"/>
          </a:xfrm>
        </p:spPr>
        <p:txBody>
          <a:bodyPr>
            <a:normAutofit/>
          </a:bodyPr>
          <a:lstStyle/>
          <a:p>
            <a:r>
              <a:rPr lang="fr-FR" dirty="0"/>
              <a:t>MODIFIER DU CONTENU HTML</a:t>
            </a:r>
          </a:p>
        </p:txBody>
      </p:sp>
      <p:sp>
        <p:nvSpPr>
          <p:cNvPr id="3" name="Rectangle 2">
            <a:extLst>
              <a:ext uri="{FF2B5EF4-FFF2-40B4-BE49-F238E27FC236}">
                <a16:creationId xmlns:a16="http://schemas.microsoft.com/office/drawing/2014/main" xmlns="" id="{EC253E76-0FF3-48D6-9D27-00D8477C5B87}"/>
              </a:ext>
            </a:extLst>
          </p:cNvPr>
          <p:cNvSpPr/>
          <p:nvPr/>
        </p:nvSpPr>
        <p:spPr>
          <a:xfrm>
            <a:off x="337626" y="2124223"/>
            <a:ext cx="8440614" cy="46014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200" b="1" dirty="0"/>
              <a:t>&lt;p&gt;&lt;</a:t>
            </a:r>
            <a:r>
              <a:rPr lang="fr-FR" sz="2200" b="1" dirty="0" err="1"/>
              <a:t>span</a:t>
            </a:r>
            <a:r>
              <a:rPr lang="fr-FR" sz="2200" b="1" dirty="0"/>
              <a:t> id="</a:t>
            </a:r>
            <a:r>
              <a:rPr lang="fr-FR" sz="2200" b="1" dirty="0" err="1"/>
              <a:t>testInnerHTML</a:t>
            </a:r>
            <a:r>
              <a:rPr lang="fr-FR" sz="2200" b="1" dirty="0"/>
              <a:t>"&gt;</a:t>
            </a:r>
          </a:p>
          <a:p>
            <a:r>
              <a:rPr lang="fr-FR" sz="2200" b="1" dirty="0"/>
              <a:t>Du texte à remplacer.... &lt;/</a:t>
            </a:r>
            <a:r>
              <a:rPr lang="fr-FR" sz="2200" b="1" dirty="0" err="1"/>
              <a:t>span</a:t>
            </a:r>
            <a:r>
              <a:rPr lang="fr-FR" sz="2200" b="1" dirty="0"/>
              <a:t>&gt;&lt;/p&gt;</a:t>
            </a:r>
          </a:p>
          <a:p>
            <a:endParaRPr lang="fr-FR" sz="2200" b="1" dirty="0"/>
          </a:p>
          <a:p>
            <a:r>
              <a:rPr lang="fr-FR" sz="2200" b="1" dirty="0"/>
              <a:t>&lt;p&gt;&lt;</a:t>
            </a:r>
            <a:r>
              <a:rPr lang="fr-FR" sz="2200" b="1" dirty="0" err="1"/>
              <a:t>button</a:t>
            </a:r>
            <a:r>
              <a:rPr lang="fr-FR" sz="2200" b="1" dirty="0"/>
              <a:t> </a:t>
            </a:r>
            <a:r>
              <a:rPr lang="fr-FR" sz="2200" b="1" dirty="0" err="1"/>
              <a:t>onclick</a:t>
            </a:r>
            <a:r>
              <a:rPr lang="fr-FR" sz="2200" b="1" dirty="0"/>
              <a:t>="</a:t>
            </a:r>
            <a:r>
              <a:rPr lang="fr-FR" sz="2200" b="1" dirty="0" err="1"/>
              <a:t>javascript:remplacerInnerHTML</a:t>
            </a:r>
            <a:r>
              <a:rPr lang="fr-FR" sz="2200" b="1" dirty="0"/>
              <a:t>()"&gt;remplacer texte&lt;/</a:t>
            </a:r>
            <a:r>
              <a:rPr lang="fr-FR" sz="2200" b="1" dirty="0" err="1"/>
              <a:t>button</a:t>
            </a:r>
            <a:r>
              <a:rPr lang="fr-FR" sz="2200" b="1" dirty="0"/>
              <a:t>&gt;&lt;/p&gt;</a:t>
            </a:r>
          </a:p>
          <a:p>
            <a:endParaRPr lang="fr-FR" sz="2200" b="1" dirty="0"/>
          </a:p>
          <a:p>
            <a:r>
              <a:rPr lang="fr-FR" sz="2200" b="1" dirty="0"/>
              <a:t>&lt;script type="</a:t>
            </a:r>
            <a:r>
              <a:rPr lang="fr-FR" sz="2200" b="1" dirty="0" err="1"/>
              <a:t>text</a:t>
            </a:r>
            <a:r>
              <a:rPr lang="fr-FR" sz="2200" b="1" dirty="0"/>
              <a:t>/javascript"&gt;</a:t>
            </a:r>
          </a:p>
          <a:p>
            <a:pPr lvl="1"/>
            <a:r>
              <a:rPr lang="fr-FR" sz="2200" b="1" dirty="0" err="1"/>
              <a:t>function</a:t>
            </a:r>
            <a:r>
              <a:rPr lang="fr-FR" sz="2200" b="1" dirty="0"/>
              <a:t> </a:t>
            </a:r>
            <a:r>
              <a:rPr lang="fr-FR" sz="2200" b="1" dirty="0" err="1"/>
              <a:t>remplacerInnerHTML</a:t>
            </a:r>
            <a:r>
              <a:rPr lang="fr-FR" sz="2200" b="1" dirty="0"/>
              <a:t>() {</a:t>
            </a:r>
          </a:p>
          <a:p>
            <a:pPr lvl="2"/>
            <a:r>
              <a:rPr lang="fr-FR" sz="2200" b="1" dirty="0" err="1"/>
              <a:t>document.getElementById</a:t>
            </a:r>
            <a:r>
              <a:rPr lang="fr-FR" sz="2200" b="1" dirty="0"/>
              <a:t>('</a:t>
            </a:r>
            <a:r>
              <a:rPr lang="fr-FR" sz="2200" b="1" dirty="0" err="1"/>
              <a:t>testInnerHTML</a:t>
            </a:r>
            <a:r>
              <a:rPr lang="fr-FR" sz="2200" b="1" dirty="0"/>
              <a:t>').</a:t>
            </a:r>
            <a:r>
              <a:rPr lang="fr-FR" sz="2200" b="1" dirty="0" err="1"/>
              <a:t>innerHTML</a:t>
            </a:r>
            <a:r>
              <a:rPr lang="fr-FR" sz="2200" b="1" dirty="0"/>
              <a:t>=</a:t>
            </a:r>
          </a:p>
          <a:p>
            <a:pPr lvl="2"/>
            <a:r>
              <a:rPr lang="fr-FR" sz="2200" b="1" dirty="0"/>
              <a:t>"le &lt;b&gt;texte de remplacement&lt;/b&gt;";</a:t>
            </a:r>
          </a:p>
          <a:p>
            <a:pPr lvl="1"/>
            <a:r>
              <a:rPr lang="x-none" sz="2200" b="1" dirty="0"/>
              <a:t>}</a:t>
            </a:r>
          </a:p>
          <a:p>
            <a:r>
              <a:rPr lang="fr-FR" sz="2200" b="1" dirty="0"/>
              <a:t>&lt;/script&gt;</a:t>
            </a:r>
            <a:endParaRPr lang="it-IT" sz="2200" b="1" dirty="0">
              <a:latin typeface="Courier New" panose="02070309020205020404" pitchFamily="49" charset="0"/>
              <a:cs typeface="Courier New" panose="02070309020205020404" pitchFamily="49" charset="0"/>
            </a:endParaRP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16</a:t>
            </a:fld>
            <a:endParaRPr lang="fr-FR" dirty="0"/>
          </a:p>
        </p:txBody>
      </p:sp>
      <p:pic>
        <p:nvPicPr>
          <p:cNvPr id="4" name="Image 3">
            <a:extLst>
              <a:ext uri="{FF2B5EF4-FFF2-40B4-BE49-F238E27FC236}">
                <a16:creationId xmlns:a16="http://schemas.microsoft.com/office/drawing/2014/main" xmlns="" id="{0C0F3D73-FCAA-483C-B804-31EDFAECA781}"/>
              </a:ext>
            </a:extLst>
          </p:cNvPr>
          <p:cNvPicPr>
            <a:picLocks noChangeAspect="1"/>
          </p:cNvPicPr>
          <p:nvPr/>
        </p:nvPicPr>
        <p:blipFill>
          <a:blip r:embed="rId3"/>
          <a:stretch>
            <a:fillRect/>
          </a:stretch>
        </p:blipFill>
        <p:spPr>
          <a:xfrm>
            <a:off x="5534346" y="2166427"/>
            <a:ext cx="3048792" cy="1247409"/>
          </a:xfrm>
          <a:prstGeom prst="rect">
            <a:avLst/>
          </a:prstGeom>
        </p:spPr>
      </p:pic>
    </p:spTree>
    <p:extLst>
      <p:ext uri="{BB962C8B-B14F-4D97-AF65-F5344CB8AC3E}">
        <p14:creationId xmlns:p14="http://schemas.microsoft.com/office/powerpoint/2010/main" val="124355621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solidFill>
                  <a:srgbClr val="FF0000"/>
                </a:solidFill>
              </a:rPr>
              <a:t>Modifier la valeur d’un attribut HTML</a:t>
            </a:r>
          </a:p>
          <a:p>
            <a:pPr>
              <a:lnSpc>
                <a:spcPct val="100000"/>
              </a:lnSpc>
              <a:spcBef>
                <a:spcPts val="600"/>
              </a:spcBef>
              <a:spcAft>
                <a:spcPts val="600"/>
              </a:spcAft>
            </a:pPr>
            <a:r>
              <a:rPr lang="fr-FR" sz="2000" dirty="0"/>
              <a:t>Pour modifier la valeur d’un attribut HTML, il suffit d’affecter une nouvelle valeur à l’attribut ciblé par son nom (href par exemple). .</a:t>
            </a:r>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1000" dirty="0"/>
          </a:p>
          <a:p>
            <a:pPr>
              <a:lnSpc>
                <a:spcPct val="100000"/>
              </a:lnSpc>
              <a:spcBef>
                <a:spcPts val="600"/>
              </a:spcBef>
              <a:spcAft>
                <a:spcPts val="600"/>
              </a:spcAft>
            </a:pPr>
            <a:r>
              <a:rPr lang="fr-FR" sz="2000" b="1" dirty="0"/>
              <a:t>Attention</a:t>
            </a:r>
            <a:r>
              <a:rPr lang="fr-FR" sz="2000" dirty="0"/>
              <a:t> Si vous souhaitez modifier la valeur d’un attribut </a:t>
            </a:r>
            <a:r>
              <a:rPr lang="fr-FR" sz="2000" b="1" dirty="0"/>
              <a:t>class</a:t>
            </a:r>
            <a:r>
              <a:rPr lang="fr-FR" sz="2000" dirty="0"/>
              <a:t> : ce mot est un mot réservé en JavaScript et on ne peut donc pas l’utiliser. Utiliser </a:t>
            </a:r>
            <a:r>
              <a:rPr lang="fr-FR" sz="2000" b="1" dirty="0" err="1"/>
              <a:t>className</a:t>
            </a:r>
            <a:r>
              <a:rPr lang="fr-FR" sz="2000" dirty="0"/>
              <a:t> à sa place.</a:t>
            </a:r>
          </a:p>
          <a:p>
            <a:pPr>
              <a:lnSpc>
                <a:spcPct val="100000"/>
              </a:lnSpc>
              <a:spcBef>
                <a:spcPts val="600"/>
              </a:spcBef>
              <a:spcAft>
                <a:spcPts val="600"/>
              </a:spcAft>
            </a:pPr>
            <a:endParaRPr lang="fr-FR" sz="2000" dirty="0"/>
          </a:p>
          <a:p>
            <a:pPr marL="0" indent="0">
              <a:buNone/>
            </a:pPr>
            <a:endParaRPr lang="fr-FR" sz="2000" b="1" dirty="0"/>
          </a:p>
        </p:txBody>
      </p:sp>
      <p:sp>
        <p:nvSpPr>
          <p:cNvPr id="111618" name="Rectangle 2"/>
          <p:cNvSpPr>
            <a:spLocks noGrp="1" noChangeArrowheads="1"/>
          </p:cNvSpPr>
          <p:nvPr>
            <p:ph type="title"/>
          </p:nvPr>
        </p:nvSpPr>
        <p:spPr>
          <a:xfrm>
            <a:off x="51837" y="112591"/>
            <a:ext cx="6013342" cy="792595"/>
          </a:xfrm>
        </p:spPr>
        <p:txBody>
          <a:bodyPr>
            <a:normAutofit/>
          </a:bodyPr>
          <a:lstStyle/>
          <a:p>
            <a:r>
              <a:rPr lang="fr-FR" dirty="0"/>
              <a:t>MODIFIER DU CONTENU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17</a:t>
            </a:fld>
            <a:endParaRPr lang="fr-FR" dirty="0"/>
          </a:p>
        </p:txBody>
      </p:sp>
      <p:pic>
        <p:nvPicPr>
          <p:cNvPr id="18435" name="Picture 3" descr="Utilisation de la propriété attribute de l’objet JavaScript element">
            <a:extLst>
              <a:ext uri="{FF2B5EF4-FFF2-40B4-BE49-F238E27FC236}">
                <a16:creationId xmlns:a16="http://schemas.microsoft.com/office/drawing/2014/main" xmlns="" id="{917D34A2-8FC9-4586-A6D2-1BF43E96FD37}"/>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t="35448" b="5613"/>
          <a:stretch/>
        </p:blipFill>
        <p:spPr bwMode="auto">
          <a:xfrm>
            <a:off x="303250" y="2433711"/>
            <a:ext cx="8608695" cy="31230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2188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solidFill>
                  <a:srgbClr val="FF0000"/>
                </a:solidFill>
              </a:rPr>
              <a:t>Modifier le </a:t>
            </a:r>
            <a:r>
              <a:rPr lang="fr-FR" b="1" dirty="0" err="1">
                <a:solidFill>
                  <a:srgbClr val="FF0000"/>
                </a:solidFill>
              </a:rPr>
              <a:t>css</a:t>
            </a:r>
            <a:r>
              <a:rPr lang="fr-FR" b="1" dirty="0">
                <a:solidFill>
                  <a:srgbClr val="FF0000"/>
                </a:solidFill>
              </a:rPr>
              <a:t> d’un attribut HTML</a:t>
            </a:r>
          </a:p>
          <a:p>
            <a:pPr>
              <a:lnSpc>
                <a:spcPct val="100000"/>
              </a:lnSpc>
              <a:spcBef>
                <a:spcPts val="600"/>
              </a:spcBef>
              <a:spcAft>
                <a:spcPts val="600"/>
              </a:spcAft>
            </a:pPr>
            <a:r>
              <a:rPr lang="fr-FR" sz="2000" dirty="0"/>
              <a:t>Pour ajouter ou modifier le style CSS d’un élément HTML, on va utiliser la propriété style de l’objet </a:t>
            </a:r>
            <a:r>
              <a:rPr lang="fr-FR" sz="2000" dirty="0" err="1"/>
              <a:t>Element</a:t>
            </a:r>
            <a:r>
              <a:rPr lang="fr-FR" sz="2000" dirty="0"/>
              <a:t> suivie de la propriété CSS à ajouter / modifier.</a:t>
            </a:r>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1000" dirty="0"/>
          </a:p>
          <a:p>
            <a:pPr>
              <a:lnSpc>
                <a:spcPct val="100000"/>
              </a:lnSpc>
              <a:spcBef>
                <a:spcPts val="600"/>
              </a:spcBef>
              <a:spcAft>
                <a:spcPts val="600"/>
              </a:spcAft>
            </a:pPr>
            <a:r>
              <a:rPr lang="fr-FR" sz="2000" b="1" dirty="0"/>
              <a:t>Attention</a:t>
            </a:r>
            <a:r>
              <a:rPr lang="fr-FR" sz="2000" dirty="0"/>
              <a:t> lorsqu’on utilise cette propriété, il faut </a:t>
            </a:r>
            <a:r>
              <a:rPr lang="fr-FR" sz="2000" b="1" dirty="0"/>
              <a:t>supprimer le tiret </a:t>
            </a:r>
            <a:r>
              <a:rPr lang="fr-FR" sz="2000" dirty="0"/>
              <a:t>des propriétés CSS qui en contiennent et mettre une majuscule au deuxième mot (font-size devient </a:t>
            </a:r>
            <a:r>
              <a:rPr lang="fr-FR" sz="2000" dirty="0" err="1"/>
              <a:t>fontSize</a:t>
            </a:r>
            <a:r>
              <a:rPr lang="fr-FR" sz="2000" dirty="0"/>
              <a:t> par exemple)..</a:t>
            </a:r>
          </a:p>
          <a:p>
            <a:pPr>
              <a:lnSpc>
                <a:spcPct val="100000"/>
              </a:lnSpc>
              <a:spcBef>
                <a:spcPts val="600"/>
              </a:spcBef>
              <a:spcAft>
                <a:spcPts val="600"/>
              </a:spcAft>
            </a:pPr>
            <a:endParaRPr lang="fr-FR" sz="2000" dirty="0"/>
          </a:p>
          <a:p>
            <a:pPr marL="0" indent="0">
              <a:buNone/>
            </a:pPr>
            <a:endParaRPr lang="fr-FR" sz="2000" b="1" dirty="0"/>
          </a:p>
        </p:txBody>
      </p:sp>
      <p:sp>
        <p:nvSpPr>
          <p:cNvPr id="111618" name="Rectangle 2"/>
          <p:cNvSpPr>
            <a:spLocks noGrp="1" noChangeArrowheads="1"/>
          </p:cNvSpPr>
          <p:nvPr>
            <p:ph type="title"/>
          </p:nvPr>
        </p:nvSpPr>
        <p:spPr>
          <a:xfrm>
            <a:off x="51837" y="112591"/>
            <a:ext cx="6013342" cy="792595"/>
          </a:xfrm>
        </p:spPr>
        <p:txBody>
          <a:bodyPr>
            <a:normAutofit/>
          </a:bodyPr>
          <a:lstStyle/>
          <a:p>
            <a:r>
              <a:rPr lang="fr-FR" dirty="0"/>
              <a:t>MODIFIER DU CONTENU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18</a:t>
            </a:fld>
            <a:endParaRPr lang="fr-FR" dirty="0"/>
          </a:p>
        </p:txBody>
      </p:sp>
      <p:pic>
        <p:nvPicPr>
          <p:cNvPr id="26628" name="Picture 4" descr="Utilisation de la propriété style de l’objet JavaScript element">
            <a:extLst>
              <a:ext uri="{FF2B5EF4-FFF2-40B4-BE49-F238E27FC236}">
                <a16:creationId xmlns:a16="http://schemas.microsoft.com/office/drawing/2014/main" xmlns="" id="{6BE2DF18-6AF3-407D-9692-9561D8DF2036}"/>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t="30586" b="5758"/>
          <a:stretch/>
        </p:blipFill>
        <p:spPr bwMode="auto">
          <a:xfrm>
            <a:off x="309489" y="2546249"/>
            <a:ext cx="8665699" cy="3080825"/>
          </a:xfrm>
          <a:prstGeom prst="rect">
            <a:avLst/>
          </a:prstGeom>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500377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solidFill>
                  <a:srgbClr val="FF0000"/>
                </a:solidFill>
              </a:rPr>
              <a:t>Créer un nouvel élément HTML</a:t>
            </a:r>
          </a:p>
          <a:p>
            <a:pPr marL="0" indent="0">
              <a:lnSpc>
                <a:spcPct val="100000"/>
              </a:lnSpc>
              <a:spcBef>
                <a:spcPts val="600"/>
              </a:spcBef>
              <a:spcAft>
                <a:spcPts val="600"/>
              </a:spcAft>
              <a:buNone/>
            </a:pPr>
            <a:r>
              <a:rPr lang="fr-FR" sz="2000" dirty="0"/>
              <a:t>Pour créer un nouvel élément HTML en JavaScript, nous utiliserons généralement la méthode </a:t>
            </a:r>
            <a:r>
              <a:rPr lang="fr-FR" sz="2000" b="1" dirty="0" err="1"/>
              <a:t>createElement</a:t>
            </a:r>
            <a:r>
              <a:rPr lang="fr-FR" sz="2000" b="1" dirty="0"/>
              <a:t>() </a:t>
            </a:r>
            <a:r>
              <a:rPr lang="fr-FR" sz="2000" dirty="0"/>
              <a:t>de l’objet Document.</a:t>
            </a:r>
          </a:p>
          <a:p>
            <a:pPr marL="0" indent="0">
              <a:lnSpc>
                <a:spcPct val="100000"/>
              </a:lnSpc>
              <a:spcBef>
                <a:spcPts val="600"/>
              </a:spcBef>
              <a:spcAft>
                <a:spcPts val="600"/>
              </a:spcAft>
              <a:buNone/>
            </a:pPr>
            <a:r>
              <a:rPr lang="fr-FR" sz="2000" dirty="0"/>
              <a:t>Cette méthode va prendre en argument le nom de l’élément HTML que l’on souhaite créer.</a:t>
            </a:r>
          </a:p>
          <a:p>
            <a:pPr marL="0" indent="0">
              <a:lnSpc>
                <a:spcPct val="100000"/>
              </a:lnSpc>
              <a:spcBef>
                <a:spcPts val="600"/>
              </a:spcBef>
              <a:spcAft>
                <a:spcPts val="600"/>
              </a:spcAft>
              <a:buNone/>
            </a:pPr>
            <a:endParaRPr lang="fr-FR" sz="11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900" dirty="0"/>
          </a:p>
          <a:p>
            <a:pPr>
              <a:lnSpc>
                <a:spcPct val="100000"/>
              </a:lnSpc>
              <a:spcBef>
                <a:spcPts val="600"/>
              </a:spcBef>
              <a:spcAft>
                <a:spcPts val="600"/>
              </a:spcAft>
            </a:pPr>
            <a:r>
              <a:rPr lang="fr-FR" sz="2000" b="1" dirty="0"/>
              <a:t>Remarque: </a:t>
            </a:r>
            <a:r>
              <a:rPr lang="fr-FR" sz="2000" dirty="0"/>
              <a:t> Nous avons ici créé un nouvel élément p. Cependant, l’élément ne contient pour le moment ni attribut ni contenu textuel, et n’a pas encore été inséré à l’intérieur de la page à un endroit précis.</a:t>
            </a:r>
          </a:p>
          <a:p>
            <a:pPr marL="0" indent="0">
              <a:buNone/>
            </a:pPr>
            <a:endParaRPr lang="fr-FR" sz="2000" b="1" dirty="0"/>
          </a:p>
        </p:txBody>
      </p:sp>
      <p:sp>
        <p:nvSpPr>
          <p:cNvPr id="111618" name="Rectangle 2"/>
          <p:cNvSpPr>
            <a:spLocks noGrp="1" noChangeArrowheads="1"/>
          </p:cNvSpPr>
          <p:nvPr>
            <p:ph type="title"/>
          </p:nvPr>
        </p:nvSpPr>
        <p:spPr>
          <a:xfrm>
            <a:off x="23701" y="112591"/>
            <a:ext cx="6013342" cy="792595"/>
          </a:xfrm>
        </p:spPr>
        <p:txBody>
          <a:bodyPr>
            <a:noAutofit/>
          </a:bodyPr>
          <a:lstStyle/>
          <a:p>
            <a:r>
              <a:rPr lang="fr-FR" sz="3000" dirty="0"/>
              <a:t>AJOUTER ET INSERER DES ELEMENTS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19</a:t>
            </a:fld>
            <a:endParaRPr lang="fr-FR" dirty="0"/>
          </a:p>
        </p:txBody>
      </p:sp>
      <p:pic>
        <p:nvPicPr>
          <p:cNvPr id="27650" name="Picture 2" descr="On utilise la méthode JavaScript createElement() pour créer un élément HTML">
            <a:extLst>
              <a:ext uri="{FF2B5EF4-FFF2-40B4-BE49-F238E27FC236}">
                <a16:creationId xmlns:a16="http://schemas.microsoft.com/office/drawing/2014/main" xmlns="" id="{F34EA7FC-6654-4747-B740-1386875D622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3994" b="6286"/>
          <a:stretch/>
        </p:blipFill>
        <p:spPr bwMode="auto">
          <a:xfrm>
            <a:off x="352548" y="3052690"/>
            <a:ext cx="8707169" cy="24477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6633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 Document Object Model (DOM)</a:t>
            </a:r>
          </a:p>
        </p:txBody>
      </p:sp>
      <p:sp>
        <p:nvSpPr>
          <p:cNvPr id="111619" name="Rectangle 3"/>
          <p:cNvSpPr>
            <a:spLocks noGrp="1" noChangeArrowheads="1"/>
          </p:cNvSpPr>
          <p:nvPr>
            <p:ph idx="1"/>
          </p:nvPr>
        </p:nvSpPr>
        <p:spPr>
          <a:xfrm>
            <a:off x="0" y="969889"/>
            <a:ext cx="9144000" cy="5629068"/>
          </a:xfrm>
        </p:spPr>
        <p:txBody>
          <a:bodyPr>
            <a:noAutofit/>
          </a:bodyPr>
          <a:lstStyle/>
          <a:p>
            <a:pPr algn="just">
              <a:lnSpc>
                <a:spcPct val="100000"/>
              </a:lnSpc>
              <a:spcBef>
                <a:spcPts val="1200"/>
              </a:spcBef>
              <a:spcAft>
                <a:spcPts val="1200"/>
              </a:spcAft>
            </a:pPr>
            <a:r>
              <a:rPr lang="fr-FR" sz="2200" dirty="0" smtClean="0"/>
              <a:t>Le</a:t>
            </a:r>
            <a:r>
              <a:rPr lang="fr-FR" sz="2200" dirty="0"/>
              <a:t> </a:t>
            </a:r>
            <a:r>
              <a:rPr lang="fr-FR" sz="2200" b="1" dirty="0"/>
              <a:t>Document Object Model</a:t>
            </a:r>
            <a:r>
              <a:rPr lang="fr-FR" sz="2200" dirty="0"/>
              <a:t> (abrégé </a:t>
            </a:r>
            <a:r>
              <a:rPr lang="fr-FR" sz="2200" b="1" dirty="0"/>
              <a:t>DOM</a:t>
            </a:r>
            <a:r>
              <a:rPr lang="fr-FR" sz="2200" dirty="0"/>
              <a:t>) est une interface de programmation pour les documents XML et HTML.</a:t>
            </a:r>
          </a:p>
          <a:p>
            <a:pPr marL="261938" lvl="1" indent="-261938" algn="just">
              <a:lnSpc>
                <a:spcPct val="100000"/>
              </a:lnSpc>
              <a:spcBef>
                <a:spcPts val="1200"/>
              </a:spcBef>
              <a:spcAft>
                <a:spcPts val="1200"/>
              </a:spcAft>
            </a:pPr>
            <a:r>
              <a:rPr lang="fr-FR" sz="2200" dirty="0"/>
              <a:t>Une interface de programmation, qu'on appelle aussi une API (pour Application </a:t>
            </a:r>
            <a:r>
              <a:rPr lang="fr-FR" sz="2200" dirty="0" err="1"/>
              <a:t>Programming</a:t>
            </a:r>
            <a:r>
              <a:rPr lang="fr-FR" sz="2200" dirty="0"/>
              <a:t> Interface), est un ensemble d'outils qui permettent de faire communiquer entre eux plusieurs programmes ou, dans le cas présent, différents langages.</a:t>
            </a:r>
          </a:p>
          <a:p>
            <a:pPr algn="just">
              <a:lnSpc>
                <a:spcPct val="100000"/>
              </a:lnSpc>
              <a:spcBef>
                <a:spcPts val="1200"/>
              </a:spcBef>
              <a:spcAft>
                <a:spcPts val="1200"/>
              </a:spcAft>
            </a:pPr>
            <a:r>
              <a:rPr lang="fr-FR" sz="2200" dirty="0"/>
              <a:t>Le DOM est donc une API qui s'utilise avec les documents XML et HTML, et qui va nous permettre, via le JavaScript, d'accéder au code XML et/ou HTML d'un document. </a:t>
            </a:r>
          </a:p>
          <a:p>
            <a:pPr algn="just">
              <a:lnSpc>
                <a:spcPct val="100000"/>
              </a:lnSpc>
              <a:spcBef>
                <a:spcPts val="1200"/>
              </a:spcBef>
              <a:spcAft>
                <a:spcPts val="1200"/>
              </a:spcAft>
            </a:pPr>
            <a:r>
              <a:rPr lang="fr-FR" sz="2200" dirty="0"/>
              <a:t>C'est grâce au DOM que nous allons pouvoir modifier des éléments HTML (afficher ou masquer un&lt;div&gt;par exemple), en ajouter, en déplacer ou même en supprimer.</a:t>
            </a:r>
          </a:p>
          <a:p>
            <a:pPr lvl="1">
              <a:lnSpc>
                <a:spcPct val="150000"/>
              </a:lnSpc>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a:t>
            </a:fld>
            <a:endParaRPr lang="fr-FR" dirty="0"/>
          </a:p>
        </p:txBody>
      </p:sp>
    </p:spTree>
    <p:extLst>
      <p:ext uri="{BB962C8B-B14F-4D97-AF65-F5344CB8AC3E}">
        <p14:creationId xmlns:p14="http://schemas.microsoft.com/office/powerpoint/2010/main" val="279322297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solidFill>
                  <a:srgbClr val="FF0000"/>
                </a:solidFill>
              </a:rPr>
              <a:t>Ajouter un attribut et du texte à un élément HTML</a:t>
            </a:r>
          </a:p>
          <a:p>
            <a:pPr>
              <a:lnSpc>
                <a:spcPct val="100000"/>
              </a:lnSpc>
              <a:spcBef>
                <a:spcPts val="600"/>
              </a:spcBef>
              <a:spcAft>
                <a:spcPts val="600"/>
              </a:spcAft>
            </a:pPr>
            <a:r>
              <a:rPr lang="fr-FR" b="1" dirty="0">
                <a:solidFill>
                  <a:srgbClr val="FF0000"/>
                </a:solidFill>
              </a:rPr>
              <a:t> </a:t>
            </a:r>
            <a:r>
              <a:rPr lang="fr-FR" sz="1900" dirty="0"/>
              <a:t>Pour ajouter des attributs, nous allons procéder de la </a:t>
            </a:r>
            <a:r>
              <a:rPr lang="fr-FR" sz="1900" dirty="0" err="1"/>
              <a:t>meme</a:t>
            </a:r>
            <a:r>
              <a:rPr lang="fr-FR" sz="1900" dirty="0"/>
              <a:t> façon que pour  modifier la valeur d’un attribut HTML ou exceptionnellement avec la méthode </a:t>
            </a:r>
            <a:r>
              <a:rPr lang="fr-FR" sz="1900" b="1" dirty="0" err="1"/>
              <a:t>setAttribute</a:t>
            </a:r>
            <a:r>
              <a:rPr lang="fr-FR" sz="1900" b="1" dirty="0"/>
              <a:t>().</a:t>
            </a:r>
          </a:p>
          <a:p>
            <a:pPr>
              <a:lnSpc>
                <a:spcPct val="100000"/>
              </a:lnSpc>
              <a:spcBef>
                <a:spcPts val="600"/>
              </a:spcBef>
              <a:spcAft>
                <a:spcPts val="600"/>
              </a:spcAft>
            </a:pPr>
            <a:r>
              <a:rPr lang="fr-FR" sz="1800" dirty="0"/>
              <a:t>Pour ajouter du texte, nous allons utiliser la méthode </a:t>
            </a:r>
            <a:r>
              <a:rPr lang="fr-FR" sz="1800" b="1" dirty="0" err="1"/>
              <a:t>createTextNode</a:t>
            </a:r>
            <a:r>
              <a:rPr lang="fr-FR" sz="1800" b="1" dirty="0"/>
              <a:t>() </a:t>
            </a:r>
            <a:r>
              <a:rPr lang="fr-FR" sz="1800" dirty="0"/>
              <a:t>qui, comme son nom l’indique, va créer un nouveau nœud de type texte</a:t>
            </a:r>
            <a:r>
              <a:rPr lang="fr-FR" sz="1900" dirty="0"/>
              <a:t>.</a:t>
            </a:r>
          </a:p>
          <a:p>
            <a:pPr>
              <a:lnSpc>
                <a:spcPct val="100000"/>
              </a:lnSpc>
              <a:spcBef>
                <a:spcPts val="600"/>
              </a:spcBef>
              <a:spcAft>
                <a:spcPts val="600"/>
              </a:spcAft>
            </a:pPr>
            <a:endParaRPr lang="fr-FR" sz="1900" dirty="0"/>
          </a:p>
          <a:p>
            <a:pPr>
              <a:lnSpc>
                <a:spcPct val="100000"/>
              </a:lnSpc>
              <a:spcBef>
                <a:spcPts val="600"/>
              </a:spcBef>
              <a:spcAft>
                <a:spcPts val="600"/>
              </a:spcAft>
            </a:pPr>
            <a:endParaRPr lang="fr-FR" sz="1900" dirty="0"/>
          </a:p>
          <a:p>
            <a:pPr>
              <a:lnSpc>
                <a:spcPct val="100000"/>
              </a:lnSpc>
              <a:spcBef>
                <a:spcPts val="600"/>
              </a:spcBef>
              <a:spcAft>
                <a:spcPts val="600"/>
              </a:spcAft>
            </a:pPr>
            <a:endParaRPr lang="fr-FR" sz="3200" dirty="0"/>
          </a:p>
          <a:p>
            <a:pPr>
              <a:lnSpc>
                <a:spcPct val="100000"/>
              </a:lnSpc>
              <a:spcBef>
                <a:spcPts val="600"/>
              </a:spcBef>
              <a:spcAft>
                <a:spcPts val="600"/>
              </a:spcAft>
            </a:pPr>
            <a:endParaRPr lang="fr-FR" sz="4000" dirty="0"/>
          </a:p>
          <a:p>
            <a:pPr>
              <a:lnSpc>
                <a:spcPct val="100000"/>
              </a:lnSpc>
              <a:spcBef>
                <a:spcPts val="600"/>
              </a:spcBef>
              <a:spcAft>
                <a:spcPts val="600"/>
              </a:spcAft>
            </a:pPr>
            <a:endParaRPr lang="fr-FR" sz="1900" dirty="0"/>
          </a:p>
          <a:p>
            <a:pPr>
              <a:lnSpc>
                <a:spcPct val="100000"/>
              </a:lnSpc>
              <a:spcBef>
                <a:spcPts val="600"/>
              </a:spcBef>
              <a:spcAft>
                <a:spcPts val="600"/>
              </a:spcAft>
            </a:pPr>
            <a:r>
              <a:rPr lang="fr-FR" sz="1900" dirty="0"/>
              <a:t> il nous reste donc à insérer le texte dans le nouveau paragraphe puis le paragraphe dans la page.</a:t>
            </a:r>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900" dirty="0"/>
          </a:p>
          <a:p>
            <a:pPr marL="0" indent="0">
              <a:buNone/>
            </a:pPr>
            <a:endParaRPr lang="fr-FR" sz="2000" b="1" dirty="0"/>
          </a:p>
        </p:txBody>
      </p:sp>
      <p:sp>
        <p:nvSpPr>
          <p:cNvPr id="111618" name="Rectangle 2"/>
          <p:cNvSpPr>
            <a:spLocks noGrp="1" noChangeArrowheads="1"/>
          </p:cNvSpPr>
          <p:nvPr>
            <p:ph type="title"/>
          </p:nvPr>
        </p:nvSpPr>
        <p:spPr>
          <a:xfrm>
            <a:off x="23701" y="112591"/>
            <a:ext cx="6013342" cy="792595"/>
          </a:xfrm>
        </p:spPr>
        <p:txBody>
          <a:bodyPr>
            <a:noAutofit/>
          </a:bodyPr>
          <a:lstStyle/>
          <a:p>
            <a:r>
              <a:rPr lang="fr-FR" sz="3000" dirty="0"/>
              <a:t>AJOUTER ET INSERER DES ELEMENTS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20</a:t>
            </a:fld>
            <a:endParaRPr lang="fr-FR" dirty="0"/>
          </a:p>
        </p:txBody>
      </p:sp>
      <p:pic>
        <p:nvPicPr>
          <p:cNvPr id="28675" name="Picture 3" descr="On crée un attribut pour notre élément HTML">
            <a:extLst>
              <a:ext uri="{FF2B5EF4-FFF2-40B4-BE49-F238E27FC236}">
                <a16:creationId xmlns:a16="http://schemas.microsoft.com/office/drawing/2014/main" xmlns="" id="{5B31C384-15ED-497A-9106-803B03A3F34B}"/>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5465" r="8829" b="4205"/>
          <a:stretch/>
        </p:blipFill>
        <p:spPr bwMode="auto">
          <a:xfrm>
            <a:off x="366491" y="3334042"/>
            <a:ext cx="8566493" cy="27994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240395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860667"/>
            <a:ext cx="9072804" cy="5822797"/>
          </a:xfrm>
        </p:spPr>
        <p:txBody>
          <a:bodyPr>
            <a:noAutofit/>
          </a:bodyPr>
          <a:lstStyle/>
          <a:p>
            <a:pPr marL="0" indent="0">
              <a:lnSpc>
                <a:spcPct val="100000"/>
              </a:lnSpc>
              <a:spcBef>
                <a:spcPts val="0"/>
              </a:spcBef>
              <a:spcAft>
                <a:spcPts val="600"/>
              </a:spcAft>
              <a:buNone/>
            </a:pPr>
            <a:r>
              <a:rPr lang="fr-FR" b="1" dirty="0">
                <a:solidFill>
                  <a:srgbClr val="FF0000"/>
                </a:solidFill>
              </a:rPr>
              <a:t>Insérer du texte et un élément dans une page HTML</a:t>
            </a:r>
          </a:p>
          <a:p>
            <a:pPr>
              <a:lnSpc>
                <a:spcPct val="100000"/>
              </a:lnSpc>
              <a:spcBef>
                <a:spcPts val="0"/>
              </a:spcBef>
              <a:spcAft>
                <a:spcPts val="600"/>
              </a:spcAft>
            </a:pPr>
            <a:r>
              <a:rPr lang="fr-FR" sz="2000" dirty="0"/>
              <a:t>Pour insérer le texte dans le nouveau élément et l’élément dans le flux de la page, nous allons utiliser la méthode </a:t>
            </a:r>
            <a:r>
              <a:rPr lang="fr-FR" sz="2000" b="1" dirty="0" err="1"/>
              <a:t>appendChild</a:t>
            </a:r>
            <a:r>
              <a:rPr lang="fr-FR" sz="2000" b="1" dirty="0"/>
              <a:t>().</a:t>
            </a:r>
          </a:p>
          <a:p>
            <a:pPr>
              <a:lnSpc>
                <a:spcPct val="100000"/>
              </a:lnSpc>
              <a:spcBef>
                <a:spcPts val="0"/>
              </a:spcBef>
              <a:spcAft>
                <a:spcPts val="600"/>
              </a:spcAft>
            </a:pPr>
            <a:r>
              <a:rPr lang="fr-FR" sz="2000" dirty="0"/>
              <a:t>La méthode </a:t>
            </a:r>
            <a:r>
              <a:rPr lang="fr-FR" sz="2000" dirty="0" err="1"/>
              <a:t>appendChild</a:t>
            </a:r>
            <a:r>
              <a:rPr lang="fr-FR" sz="2000" dirty="0"/>
              <a:t>() va insérer un objet en tant que dernier enfant d’un autre objet. Cette méthode appartient à l’objet </a:t>
            </a:r>
            <a:r>
              <a:rPr lang="fr-FR" sz="2000" dirty="0" err="1"/>
              <a:t>Element</a:t>
            </a:r>
            <a:r>
              <a:rPr lang="fr-FR" sz="2000" dirty="0"/>
              <a:t> et va prendre le nom de l’objet à insérer en argument.</a:t>
            </a:r>
            <a:endParaRPr lang="fr-FR" sz="11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900" dirty="0"/>
          </a:p>
          <a:p>
            <a:pPr marL="0" indent="0">
              <a:buNone/>
            </a:pPr>
            <a:endParaRPr lang="fr-FR" sz="2000" b="1" dirty="0"/>
          </a:p>
        </p:txBody>
      </p:sp>
      <p:sp>
        <p:nvSpPr>
          <p:cNvPr id="111618" name="Rectangle 2"/>
          <p:cNvSpPr>
            <a:spLocks noGrp="1" noChangeArrowheads="1"/>
          </p:cNvSpPr>
          <p:nvPr>
            <p:ph type="title"/>
          </p:nvPr>
        </p:nvSpPr>
        <p:spPr>
          <a:xfrm>
            <a:off x="23701" y="112591"/>
            <a:ext cx="6013342" cy="792595"/>
          </a:xfrm>
        </p:spPr>
        <p:txBody>
          <a:bodyPr>
            <a:noAutofit/>
          </a:bodyPr>
          <a:lstStyle/>
          <a:p>
            <a:r>
              <a:rPr lang="fr-FR" sz="3000" dirty="0"/>
              <a:t>AJOUTER ET INSERER DES ELEMENTS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21</a:t>
            </a:fld>
            <a:endParaRPr lang="fr-FR" dirty="0"/>
          </a:p>
        </p:txBody>
      </p:sp>
      <p:pic>
        <p:nvPicPr>
          <p:cNvPr id="30724" name="Picture 4" descr="Utilisation de la méthode appendChild de l’objet JavaScript element">
            <a:extLst>
              <a:ext uri="{FF2B5EF4-FFF2-40B4-BE49-F238E27FC236}">
                <a16:creationId xmlns:a16="http://schemas.microsoft.com/office/drawing/2014/main" xmlns="" id="{40604E8E-5F8A-49FD-A272-6604C1FF9E0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8767" r="7804" b="3002"/>
          <a:stretch/>
        </p:blipFill>
        <p:spPr bwMode="auto">
          <a:xfrm>
            <a:off x="197805" y="2996418"/>
            <a:ext cx="8819586" cy="38615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9181818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860667"/>
            <a:ext cx="9072804" cy="5822797"/>
          </a:xfrm>
        </p:spPr>
        <p:txBody>
          <a:bodyPr>
            <a:noAutofit/>
          </a:bodyPr>
          <a:lstStyle/>
          <a:p>
            <a:pPr marL="0" indent="0">
              <a:lnSpc>
                <a:spcPct val="100000"/>
              </a:lnSpc>
              <a:spcBef>
                <a:spcPts val="0"/>
              </a:spcBef>
              <a:spcAft>
                <a:spcPts val="600"/>
              </a:spcAft>
              <a:buNone/>
            </a:pPr>
            <a:r>
              <a:rPr lang="fr-FR" b="1" dirty="0">
                <a:solidFill>
                  <a:srgbClr val="FF0000"/>
                </a:solidFill>
              </a:rPr>
              <a:t>Insérer un élément HTML à un endroit précis</a:t>
            </a:r>
          </a:p>
          <a:p>
            <a:pPr>
              <a:lnSpc>
                <a:spcPct val="100000"/>
              </a:lnSpc>
              <a:spcBef>
                <a:spcPts val="0"/>
              </a:spcBef>
              <a:spcAft>
                <a:spcPts val="600"/>
              </a:spcAft>
            </a:pPr>
            <a:r>
              <a:rPr lang="fr-FR" sz="2000" dirty="0"/>
              <a:t>Pour insérer un élément dans un endroit précis d’une page HTML on peut utiliser la méthode </a:t>
            </a:r>
            <a:r>
              <a:rPr lang="fr-FR" sz="2000" b="1" dirty="0" err="1"/>
              <a:t>insertBefore</a:t>
            </a:r>
            <a:r>
              <a:rPr lang="fr-FR" sz="2000" b="1" dirty="0"/>
              <a:t>()</a:t>
            </a:r>
            <a:r>
              <a:rPr lang="fr-FR" sz="2000" dirty="0"/>
              <a:t>, qui va insérer un objet juste avant un élément comme son nom l’indique.</a:t>
            </a:r>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900" dirty="0"/>
          </a:p>
          <a:p>
            <a:pPr marL="0" indent="0">
              <a:buNone/>
            </a:pPr>
            <a:endParaRPr lang="fr-FR" sz="2000" b="1" dirty="0"/>
          </a:p>
        </p:txBody>
      </p:sp>
      <p:sp>
        <p:nvSpPr>
          <p:cNvPr id="111618" name="Rectangle 2"/>
          <p:cNvSpPr>
            <a:spLocks noGrp="1" noChangeArrowheads="1"/>
          </p:cNvSpPr>
          <p:nvPr>
            <p:ph type="title"/>
          </p:nvPr>
        </p:nvSpPr>
        <p:spPr>
          <a:xfrm>
            <a:off x="23701" y="112591"/>
            <a:ext cx="6013342" cy="792595"/>
          </a:xfrm>
        </p:spPr>
        <p:txBody>
          <a:bodyPr>
            <a:noAutofit/>
          </a:bodyPr>
          <a:lstStyle/>
          <a:p>
            <a:r>
              <a:rPr lang="fr-FR" sz="3000" dirty="0"/>
              <a:t>AJOUTER ET INSERER DES ELEMENTS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22</a:t>
            </a:fld>
            <a:endParaRPr lang="fr-FR" dirty="0"/>
          </a:p>
        </p:txBody>
      </p:sp>
      <p:pic>
        <p:nvPicPr>
          <p:cNvPr id="31747" name="Picture 3" descr="Utilisation de la méthode JavaScript insertBefore()">
            <a:extLst>
              <a:ext uri="{FF2B5EF4-FFF2-40B4-BE49-F238E27FC236}">
                <a16:creationId xmlns:a16="http://schemas.microsoft.com/office/drawing/2014/main" xmlns="" id="{0869D90E-5C8F-4CD5-91A6-CD56DC4F5D8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t="19279" b="2856"/>
          <a:stretch/>
        </p:blipFill>
        <p:spPr bwMode="auto">
          <a:xfrm>
            <a:off x="225083" y="2321169"/>
            <a:ext cx="8764172" cy="4446703"/>
          </a:xfrm>
          <a:prstGeom prst="rect">
            <a:avLst/>
          </a:prstGeom>
          <a:noFill/>
          <a:extLst>
            <a:ext uri="{909E8E84-426E-40DD-AFC4-6F175D3DCCD1}">
              <a14:hiddenFill xmlns:a14="http://schemas.microsoft.com/office/drawing/2010/main">
                <a:solidFill>
                  <a:srgbClr val="FFFFFF"/>
                </a:solidFill>
              </a14:hiddenFill>
            </a:ext>
          </a:extLst>
        </p:spPr>
      </p:pic>
      <p:pic>
        <p:nvPicPr>
          <p:cNvPr id="31749" name="Picture 5" descr="On peut insérer un élément HTML n’importe où dans une page en JavaScript grâce à insertBfore()">
            <a:extLst>
              <a:ext uri="{FF2B5EF4-FFF2-40B4-BE49-F238E27FC236}">
                <a16:creationId xmlns:a16="http://schemas.microsoft.com/office/drawing/2014/main" xmlns="" id="{2B827317-CD81-4267-8BFC-32279D4F65B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73410"/>
          <a:stretch/>
        </p:blipFill>
        <p:spPr bwMode="auto">
          <a:xfrm>
            <a:off x="6836898" y="2058793"/>
            <a:ext cx="2152357" cy="17676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85682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860667"/>
            <a:ext cx="9072804" cy="5822797"/>
          </a:xfrm>
        </p:spPr>
        <p:txBody>
          <a:bodyPr>
            <a:noAutofit/>
          </a:bodyPr>
          <a:lstStyle/>
          <a:p>
            <a:pPr marL="0" indent="0">
              <a:lnSpc>
                <a:spcPct val="100000"/>
              </a:lnSpc>
              <a:spcBef>
                <a:spcPts val="0"/>
              </a:spcBef>
              <a:spcAft>
                <a:spcPts val="600"/>
              </a:spcAft>
              <a:buNone/>
            </a:pPr>
            <a:r>
              <a:rPr lang="fr-FR" b="1" dirty="0">
                <a:solidFill>
                  <a:srgbClr val="FF0000"/>
                </a:solidFill>
              </a:rPr>
              <a:t>Supprimer un élément HTML en JavaScript</a:t>
            </a:r>
          </a:p>
          <a:p>
            <a:pPr>
              <a:lnSpc>
                <a:spcPct val="100000"/>
              </a:lnSpc>
              <a:spcBef>
                <a:spcPts val="0"/>
              </a:spcBef>
              <a:spcAft>
                <a:spcPts val="600"/>
              </a:spcAft>
            </a:pPr>
            <a:r>
              <a:rPr lang="fr-FR" sz="2000" dirty="0"/>
              <a:t>Pour retirer un élément HTML d’une page en JavaScript, nous allons utiliser la méthode </a:t>
            </a:r>
            <a:r>
              <a:rPr lang="fr-FR" sz="2000" dirty="0" err="1"/>
              <a:t>removeChild</a:t>
            </a:r>
            <a:r>
              <a:rPr lang="fr-FR" sz="2000" dirty="0"/>
              <a:t>().</a:t>
            </a:r>
          </a:p>
          <a:p>
            <a:pPr>
              <a:lnSpc>
                <a:spcPct val="100000"/>
              </a:lnSpc>
              <a:spcBef>
                <a:spcPts val="0"/>
              </a:spcBef>
              <a:spcAft>
                <a:spcPts val="600"/>
              </a:spcAft>
            </a:pPr>
            <a:r>
              <a:rPr lang="fr-FR" sz="2000" dirty="0"/>
              <a:t>Cette méthode va supprimer un élément HTML enfant ciblé relativement à son parent. Nous allons donc appliquer cette méthode à partir de l’élément parent comme ceci :</a:t>
            </a:r>
          </a:p>
          <a:p>
            <a:pPr>
              <a:lnSpc>
                <a:spcPct val="100000"/>
              </a:lnSpc>
              <a:spcBef>
                <a:spcPts val="600"/>
              </a:spcBef>
              <a:spcAft>
                <a:spcPts val="600"/>
              </a:spcAft>
            </a:pPr>
            <a:endParaRPr lang="fr-FR" sz="2000" dirty="0"/>
          </a:p>
          <a:p>
            <a:pPr>
              <a:lnSpc>
                <a:spcPct val="100000"/>
              </a:lnSpc>
              <a:spcBef>
                <a:spcPts val="600"/>
              </a:spcBef>
              <a:spcAft>
                <a:spcPts val="600"/>
              </a:spcAft>
            </a:pPr>
            <a:endParaRPr lang="fr-FR" sz="900" dirty="0"/>
          </a:p>
          <a:p>
            <a:pPr marL="0" indent="0">
              <a:buNone/>
            </a:pPr>
            <a:endParaRPr lang="fr-FR" sz="2000" b="1" dirty="0"/>
          </a:p>
        </p:txBody>
      </p:sp>
      <p:sp>
        <p:nvSpPr>
          <p:cNvPr id="111618" name="Rectangle 2"/>
          <p:cNvSpPr>
            <a:spLocks noGrp="1" noChangeArrowheads="1"/>
          </p:cNvSpPr>
          <p:nvPr>
            <p:ph type="title"/>
          </p:nvPr>
        </p:nvSpPr>
        <p:spPr>
          <a:xfrm>
            <a:off x="23701" y="112591"/>
            <a:ext cx="6013342" cy="792595"/>
          </a:xfrm>
        </p:spPr>
        <p:txBody>
          <a:bodyPr>
            <a:noAutofit/>
          </a:bodyPr>
          <a:lstStyle/>
          <a:p>
            <a:r>
              <a:rPr lang="fr-FR" sz="2700" dirty="0"/>
              <a:t>MODIFIER OU SUPPRIMER DES ELEMENTS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23</a:t>
            </a:fld>
            <a:endParaRPr lang="fr-FR" dirty="0"/>
          </a:p>
        </p:txBody>
      </p:sp>
      <p:pic>
        <p:nvPicPr>
          <p:cNvPr id="32771" name="Picture 3" descr="Utilisation de la méthode removeChild de l’objet element en JavaScript">
            <a:extLst>
              <a:ext uri="{FF2B5EF4-FFF2-40B4-BE49-F238E27FC236}">
                <a16:creationId xmlns:a16="http://schemas.microsoft.com/office/drawing/2014/main" xmlns="" id="{5FE3E059-13FF-4BC8-A871-B5A59AE63EE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444" b="4762"/>
          <a:stretch/>
        </p:blipFill>
        <p:spPr bwMode="auto">
          <a:xfrm>
            <a:off x="310222" y="3038622"/>
            <a:ext cx="8650898" cy="364484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7750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Rectangle 3"/>
          <p:cNvSpPr>
            <a:spLocks noGrp="1" noChangeArrowheads="1"/>
          </p:cNvSpPr>
          <p:nvPr>
            <p:ph idx="1"/>
          </p:nvPr>
        </p:nvSpPr>
        <p:spPr>
          <a:xfrm>
            <a:off x="71196" y="860667"/>
            <a:ext cx="9072804" cy="5822797"/>
          </a:xfrm>
        </p:spPr>
        <p:txBody>
          <a:bodyPr>
            <a:noAutofit/>
          </a:bodyPr>
          <a:lstStyle/>
          <a:p>
            <a:pPr marL="0" indent="0">
              <a:lnSpc>
                <a:spcPct val="100000"/>
              </a:lnSpc>
              <a:spcBef>
                <a:spcPts val="0"/>
              </a:spcBef>
              <a:spcAft>
                <a:spcPts val="600"/>
              </a:spcAft>
              <a:buNone/>
            </a:pPr>
            <a:r>
              <a:rPr lang="fr-FR" b="1" dirty="0">
                <a:solidFill>
                  <a:srgbClr val="FF0000"/>
                </a:solidFill>
              </a:rPr>
              <a:t>Modifier un élément HTML en JavaScript</a:t>
            </a:r>
          </a:p>
          <a:p>
            <a:pPr>
              <a:lnSpc>
                <a:spcPct val="100000"/>
              </a:lnSpc>
              <a:spcBef>
                <a:spcPts val="0"/>
              </a:spcBef>
              <a:spcAft>
                <a:spcPts val="600"/>
              </a:spcAft>
            </a:pPr>
            <a:r>
              <a:rPr lang="fr-FR" sz="2000" dirty="0"/>
              <a:t>Pour modifier ou remplacer des nœuds / éléments HTML par d’autres, on va utiliser la méthode </a:t>
            </a:r>
            <a:r>
              <a:rPr lang="fr-FR" sz="2000" dirty="0" err="1"/>
              <a:t>replaceChild</a:t>
            </a:r>
            <a:r>
              <a:rPr lang="fr-FR" sz="2000" dirty="0"/>
              <a:t>(), </a:t>
            </a:r>
          </a:p>
          <a:p>
            <a:pPr>
              <a:lnSpc>
                <a:spcPct val="100000"/>
              </a:lnSpc>
              <a:spcBef>
                <a:spcPts val="0"/>
              </a:spcBef>
              <a:spcAft>
                <a:spcPts val="600"/>
              </a:spcAft>
            </a:pPr>
            <a:r>
              <a:rPr lang="fr-FR" sz="2000" dirty="0"/>
              <a:t>Cette méthode va prendre deux arguments : la valeur de remplacement et le nœud qui doit être remplacé.</a:t>
            </a:r>
          </a:p>
          <a:p>
            <a:pPr>
              <a:lnSpc>
                <a:spcPct val="100000"/>
              </a:lnSpc>
              <a:spcBef>
                <a:spcPts val="600"/>
              </a:spcBef>
              <a:spcAft>
                <a:spcPts val="600"/>
              </a:spcAft>
            </a:pPr>
            <a:endParaRPr lang="fr-FR" sz="900" dirty="0"/>
          </a:p>
          <a:p>
            <a:pPr marL="0" indent="0">
              <a:buNone/>
            </a:pPr>
            <a:endParaRPr lang="fr-FR" sz="2000" b="1" dirty="0"/>
          </a:p>
        </p:txBody>
      </p:sp>
      <p:sp>
        <p:nvSpPr>
          <p:cNvPr id="111618" name="Rectangle 2"/>
          <p:cNvSpPr>
            <a:spLocks noGrp="1" noChangeArrowheads="1"/>
          </p:cNvSpPr>
          <p:nvPr>
            <p:ph type="title"/>
          </p:nvPr>
        </p:nvSpPr>
        <p:spPr>
          <a:xfrm>
            <a:off x="23701" y="112591"/>
            <a:ext cx="6013342" cy="792595"/>
          </a:xfrm>
        </p:spPr>
        <p:txBody>
          <a:bodyPr>
            <a:noAutofit/>
          </a:bodyPr>
          <a:lstStyle/>
          <a:p>
            <a:r>
              <a:rPr lang="fr-FR" sz="2700" dirty="0"/>
              <a:t>MODIFIER OU SUPPRIMER DES ELEMENTS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24</a:t>
            </a:fld>
            <a:endParaRPr lang="fr-FR" dirty="0"/>
          </a:p>
        </p:txBody>
      </p:sp>
      <p:pic>
        <p:nvPicPr>
          <p:cNvPr id="33795" name="Picture 3" descr="Utilisation de la méthode replaceChild de l’objet JavaScript element">
            <a:extLst>
              <a:ext uri="{FF2B5EF4-FFF2-40B4-BE49-F238E27FC236}">
                <a16:creationId xmlns:a16="http://schemas.microsoft.com/office/drawing/2014/main" xmlns="" id="{CED1A319-C3EE-4917-8B6C-20412D5894E8}"/>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 uri="{28A0092B-C50C-407E-A947-70E740481C1C}">
                <a14:useLocalDpi xmlns:a14="http://schemas.microsoft.com/office/drawing/2010/main" val="0"/>
              </a:ext>
            </a:extLst>
          </a:blip>
          <a:srcRect t="19083" b="3402"/>
          <a:stretch/>
        </p:blipFill>
        <p:spPr bwMode="auto">
          <a:xfrm>
            <a:off x="267286" y="2715064"/>
            <a:ext cx="8736037" cy="4142935"/>
          </a:xfrm>
          <a:prstGeom prst="rect">
            <a:avLst/>
          </a:prstGeom>
          <a:noFill/>
          <a:extLst>
            <a:ext uri="{909E8E84-426E-40DD-AFC4-6F175D3DCCD1}">
              <a14:hiddenFill xmlns:a14="http://schemas.microsoft.com/office/drawing/2010/main">
                <a:solidFill>
                  <a:srgbClr val="FFFFFF"/>
                </a:solidFill>
              </a14:hiddenFill>
            </a:ext>
          </a:extLst>
        </p:spPr>
      </p:pic>
      <p:pic>
        <p:nvPicPr>
          <p:cNvPr id="33797" name="Picture 5" descr="On peut remplacer un élément HTML par un autre en JavaScript grâce à replaceChild">
            <a:extLst>
              <a:ext uri="{FF2B5EF4-FFF2-40B4-BE49-F238E27FC236}">
                <a16:creationId xmlns:a16="http://schemas.microsoft.com/office/drawing/2014/main" xmlns="" id="{F11137AD-733A-4117-BD39-16F5DA9FA1A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68515"/>
          <a:stretch/>
        </p:blipFill>
        <p:spPr bwMode="auto">
          <a:xfrm>
            <a:off x="6795428" y="2349305"/>
            <a:ext cx="2081286" cy="14227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4322226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182959" y="125413"/>
            <a:ext cx="5840016" cy="742950"/>
          </a:xfrm>
        </p:spPr>
        <p:txBody>
          <a:bodyPr/>
          <a:lstStyle/>
          <a:p>
            <a:endParaRPr lang="fr-FR" dirty="0"/>
          </a:p>
        </p:txBody>
      </p:sp>
      <p:sp>
        <p:nvSpPr>
          <p:cNvPr id="7172" name="Rectangle 3"/>
          <p:cNvSpPr>
            <a:spLocks noGrp="1" noChangeArrowheads="1"/>
          </p:cNvSpPr>
          <p:nvPr>
            <p:ph idx="1"/>
          </p:nvPr>
        </p:nvSpPr>
        <p:spPr>
          <a:xfrm>
            <a:off x="0" y="832195"/>
            <a:ext cx="9144001" cy="5459434"/>
          </a:xfrm>
        </p:spPr>
        <p:txBody>
          <a:bodyPr>
            <a:noAutofit/>
          </a:bodyPr>
          <a:lstStyle/>
          <a:p>
            <a:pPr marL="0" indent="0" algn="ctr">
              <a:lnSpc>
                <a:spcPct val="150000"/>
              </a:lnSpc>
              <a:buNone/>
            </a:pPr>
            <a:r>
              <a:rPr lang="fr-FR" sz="8800" dirty="0">
                <a:latin typeface="Rockwell Extra Bold" panose="02060903040505020403" pitchFamily="18" charset="0"/>
              </a:rPr>
              <a:t>Navigation dans l’arbre DOM</a:t>
            </a:r>
            <a:endParaRPr lang="fr-FR" sz="8800" dirty="0">
              <a:latin typeface="Berlin Sans FB Demi" panose="020E0802020502020306" pitchFamily="34" charset="0"/>
            </a:endParaRP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25</a:t>
            </a:fld>
            <a:endParaRPr lang="fr-FR"/>
          </a:p>
        </p:txBody>
      </p:sp>
    </p:spTree>
    <p:extLst>
      <p:ext uri="{BB962C8B-B14F-4D97-AF65-F5344CB8AC3E}">
        <p14:creationId xmlns:p14="http://schemas.microsoft.com/office/powerpoint/2010/main" val="3901451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Navigation dans l’arbre</a:t>
            </a:r>
          </a:p>
        </p:txBody>
      </p:sp>
      <p:sp>
        <p:nvSpPr>
          <p:cNvPr id="111619" name="Rectangle 3"/>
          <p:cNvSpPr>
            <a:spLocks noGrp="1" noChangeArrowheads="1"/>
          </p:cNvSpPr>
          <p:nvPr>
            <p:ph idx="1"/>
          </p:nvPr>
        </p:nvSpPr>
        <p:spPr>
          <a:xfrm>
            <a:off x="71196" y="973211"/>
            <a:ext cx="9072804" cy="5822797"/>
          </a:xfrm>
        </p:spPr>
        <p:txBody>
          <a:bodyPr>
            <a:noAutofit/>
          </a:bodyPr>
          <a:lstStyle/>
          <a:p>
            <a:pPr>
              <a:lnSpc>
                <a:spcPct val="100000"/>
              </a:lnSpc>
              <a:spcBef>
                <a:spcPts val="600"/>
              </a:spcBef>
              <a:spcAft>
                <a:spcPts val="600"/>
              </a:spcAft>
            </a:pPr>
            <a:r>
              <a:rPr lang="fr-FR" sz="2700" dirty="0"/>
              <a:t>Les méthodes de base pour naviguer dans l’arbre:  </a:t>
            </a:r>
          </a:p>
          <a:p>
            <a:pPr marL="457200" lvl="1" indent="0">
              <a:lnSpc>
                <a:spcPct val="100000"/>
              </a:lnSpc>
              <a:spcBef>
                <a:spcPts val="600"/>
              </a:spcBef>
              <a:spcAft>
                <a:spcPts val="600"/>
              </a:spcAft>
              <a:buNone/>
            </a:pPr>
            <a:r>
              <a:rPr lang="en-US" b="1" dirty="0" err="1"/>
              <a:t>Fils</a:t>
            </a:r>
            <a:r>
              <a:rPr lang="en-US" b="1" dirty="0"/>
              <a:t> : </a:t>
            </a:r>
            <a:r>
              <a:rPr lang="en-US" dirty="0"/>
              <a:t>children, </a:t>
            </a:r>
            <a:r>
              <a:rPr lang="en-US" dirty="0" err="1"/>
              <a:t>firstElementChild</a:t>
            </a:r>
            <a:r>
              <a:rPr lang="en-US" dirty="0"/>
              <a:t>, </a:t>
            </a:r>
            <a:r>
              <a:rPr lang="en-US" dirty="0" err="1"/>
              <a:t>lastElementChild</a:t>
            </a:r>
            <a:r>
              <a:rPr lang="en-US" dirty="0"/>
              <a:t>, …</a:t>
            </a:r>
          </a:p>
          <a:p>
            <a:pPr marL="457200" lvl="1" indent="0">
              <a:lnSpc>
                <a:spcPct val="100000"/>
              </a:lnSpc>
              <a:spcBef>
                <a:spcPts val="600"/>
              </a:spcBef>
              <a:spcAft>
                <a:spcPts val="600"/>
              </a:spcAft>
              <a:buNone/>
            </a:pPr>
            <a:r>
              <a:rPr lang="en-US" b="1" dirty="0" err="1"/>
              <a:t>Sœurs</a:t>
            </a:r>
            <a:r>
              <a:rPr lang="en-US" b="1" dirty="0"/>
              <a:t> : </a:t>
            </a:r>
            <a:r>
              <a:rPr lang="en-US" dirty="0" err="1"/>
              <a:t>nextElementSibling</a:t>
            </a:r>
            <a:r>
              <a:rPr lang="en-US" dirty="0"/>
              <a:t>, </a:t>
            </a:r>
            <a:r>
              <a:rPr lang="en-US" dirty="0" err="1"/>
              <a:t>previousElementSibling</a:t>
            </a:r>
            <a:r>
              <a:rPr lang="en-US" dirty="0"/>
              <a:t>,</a:t>
            </a:r>
          </a:p>
          <a:p>
            <a:pPr marL="457200" lvl="1" indent="0">
              <a:lnSpc>
                <a:spcPct val="100000"/>
              </a:lnSpc>
              <a:spcBef>
                <a:spcPts val="600"/>
              </a:spcBef>
              <a:spcAft>
                <a:spcPts val="600"/>
              </a:spcAft>
              <a:buNone/>
            </a:pPr>
            <a:r>
              <a:rPr lang="en-US" b="1" dirty="0"/>
              <a:t>Parent : </a:t>
            </a:r>
            <a:r>
              <a:rPr lang="en-US" dirty="0" err="1"/>
              <a:t>parentElement</a:t>
            </a:r>
            <a:r>
              <a:rPr lang="en-US" dirty="0"/>
              <a:t>.</a:t>
            </a:r>
            <a:endParaRPr lang="fr-FR"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26</a:t>
            </a:fld>
            <a:endParaRPr lang="fr-FR" dirty="0"/>
          </a:p>
        </p:txBody>
      </p:sp>
      <p:pic>
        <p:nvPicPr>
          <p:cNvPr id="13317" name="Picture 5" descr="Navigation dans l'arbre">
            <a:extLst>
              <a:ext uri="{FF2B5EF4-FFF2-40B4-BE49-F238E27FC236}">
                <a16:creationId xmlns:a16="http://schemas.microsoft.com/office/drawing/2014/main" xmlns="" id="{6C3F8D07-BF9C-4E2F-BE2F-B5A3CC74CFF2}"/>
              </a:ext>
            </a:extLst>
          </p:cNvPr>
          <p:cNvPicPr>
            <a:picLocks noChangeAspect="1" noChangeArrowheads="1"/>
          </p:cNvPicPr>
          <p:nvPr/>
        </p:nvPicPr>
        <p:blipFill>
          <a:blip r:embed="rId3">
            <a:duotone>
              <a:prstClr val="black"/>
              <a:schemeClr val="accent1">
                <a:tint val="45000"/>
                <a:satMod val="400000"/>
              </a:schemeClr>
            </a:duotone>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78079" y="3080825"/>
            <a:ext cx="7059038" cy="36013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6568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Navigation dans l’arbre</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600"/>
              </a:spcAft>
              <a:buNone/>
            </a:pPr>
            <a:r>
              <a:rPr lang="fr-FR" b="1" dirty="0"/>
              <a:t>La propriété </a:t>
            </a:r>
            <a:r>
              <a:rPr lang="fr-FR" b="1" dirty="0" err="1">
                <a:solidFill>
                  <a:srgbClr val="FF0000"/>
                </a:solidFill>
              </a:rPr>
              <a:t>parentNode</a:t>
            </a:r>
            <a:r>
              <a:rPr lang="fr-FR" b="1" dirty="0">
                <a:solidFill>
                  <a:srgbClr val="FF0000"/>
                </a:solidFill>
              </a:rPr>
              <a:t> </a:t>
            </a:r>
          </a:p>
          <a:p>
            <a:pPr>
              <a:lnSpc>
                <a:spcPct val="100000"/>
              </a:lnSpc>
              <a:spcBef>
                <a:spcPts val="600"/>
              </a:spcBef>
              <a:spcAft>
                <a:spcPts val="600"/>
              </a:spcAft>
            </a:pPr>
            <a:r>
              <a:rPr lang="fr-FR" sz="2000" dirty="0"/>
              <a:t> La propriété </a:t>
            </a:r>
            <a:r>
              <a:rPr lang="fr-FR" sz="2000" dirty="0" err="1"/>
              <a:t>parentNode</a:t>
            </a:r>
            <a:r>
              <a:rPr lang="fr-FR" sz="2000" dirty="0"/>
              <a:t> va nous permettre d’accéder au nœud parent d’un certain nœud, et donc de nous déplacer dans le DOM de notre page HTML.</a:t>
            </a:r>
          </a:p>
          <a:p>
            <a:pPr>
              <a:lnSpc>
                <a:spcPct val="100000"/>
              </a:lnSpc>
              <a:spcBef>
                <a:spcPts val="600"/>
              </a:spcBef>
              <a:spcAft>
                <a:spcPts val="600"/>
              </a:spcAft>
            </a:pPr>
            <a:r>
              <a:rPr lang="fr-FR" sz="2000" dirty="0"/>
              <a:t>Cette propriété est une propriété de l’objet </a:t>
            </a:r>
            <a:r>
              <a:rPr lang="fr-FR" sz="2000" b="1" dirty="0" err="1"/>
              <a:t>Element</a:t>
            </a:r>
            <a:r>
              <a:rPr lang="fr-FR" sz="2000" dirty="0"/>
              <a:t>.</a:t>
            </a: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27</a:t>
            </a:fld>
            <a:endParaRPr lang="fr-FR" dirty="0"/>
          </a:p>
        </p:txBody>
      </p:sp>
      <p:pic>
        <p:nvPicPr>
          <p:cNvPr id="14339" name="Picture 3" descr="Utilisation de la propriété JavaScript parentNode">
            <a:extLst>
              <a:ext uri="{FF2B5EF4-FFF2-40B4-BE49-F238E27FC236}">
                <a16:creationId xmlns:a16="http://schemas.microsoft.com/office/drawing/2014/main" xmlns="" id="{782E5C90-5FAB-4F7B-AD4F-A1F4C81EC2EF}"/>
              </a:ext>
            </a:extLst>
          </p:cNvPr>
          <p:cNvPicPr>
            <a:picLocks noChangeAspect="1" noChangeArrowheads="1"/>
          </p:cNvPicPr>
          <p:nvPr/>
        </p:nvPicPr>
        <p:blipFill rotWithShape="1">
          <a:blip r:embed="rId3">
            <a:extLst>
              <a:ext uri="{BEBA8EAE-BF5A-486C-A8C5-ECC9F3942E4B}">
                <a14:imgProps xmlns:a14="http://schemas.microsoft.com/office/drawing/2010/main">
                  <a14:imgLayer r:embed="rId4">
                    <a14:imgEffect>
                      <a14:brightnessContrast bright="-20000" contrast="40000"/>
                    </a14:imgEffect>
                  </a14:imgLayer>
                </a14:imgProps>
              </a:ext>
              <a:ext uri="{28A0092B-C50C-407E-A947-70E740481C1C}">
                <a14:useLocalDpi xmlns:a14="http://schemas.microsoft.com/office/drawing/2010/main" val="0"/>
              </a:ext>
            </a:extLst>
          </a:blip>
          <a:srcRect r="15952"/>
          <a:stretch/>
        </p:blipFill>
        <p:spPr bwMode="auto">
          <a:xfrm>
            <a:off x="71196" y="2982350"/>
            <a:ext cx="7384681" cy="3875649"/>
          </a:xfrm>
          <a:prstGeom prst="rect">
            <a:avLst/>
          </a:prstGeom>
          <a:noFill/>
          <a:extLst>
            <a:ext uri="{909E8E84-426E-40DD-AFC4-6F175D3DCCD1}">
              <a14:hiddenFill xmlns:a14="http://schemas.microsoft.com/office/drawing/2010/main">
                <a:solidFill>
                  <a:srgbClr val="FFFFFF"/>
                </a:solidFill>
              </a14:hiddenFill>
            </a:ext>
          </a:extLst>
        </p:spPr>
      </p:pic>
      <p:pic>
        <p:nvPicPr>
          <p:cNvPr id="14341" name="Picture 5" descr="Grâce à parentNode, on peut accéder au nœud parent d’un certain nœud JavaScript">
            <a:extLst>
              <a:ext uri="{FF2B5EF4-FFF2-40B4-BE49-F238E27FC236}">
                <a16:creationId xmlns:a16="http://schemas.microsoft.com/office/drawing/2014/main" xmlns="" id="{4583A55B-BF6E-4BDC-B30E-E2CE7956BAF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74899"/>
          <a:stretch/>
        </p:blipFill>
        <p:spPr bwMode="auto">
          <a:xfrm>
            <a:off x="6795245" y="3114630"/>
            <a:ext cx="2194194" cy="220427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3925720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Navigation dans l’arbre</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600"/>
              </a:spcAft>
              <a:buNone/>
            </a:pPr>
            <a:r>
              <a:rPr lang="fr-FR" b="1" dirty="0"/>
              <a:t>La propriété </a:t>
            </a:r>
            <a:r>
              <a:rPr lang="fr-FR" b="1" dirty="0" err="1">
                <a:solidFill>
                  <a:srgbClr val="FF0000"/>
                </a:solidFill>
              </a:rPr>
              <a:t>childNodes</a:t>
            </a:r>
            <a:r>
              <a:rPr lang="fr-FR" b="1" dirty="0">
                <a:solidFill>
                  <a:srgbClr val="FF0000"/>
                </a:solidFill>
              </a:rPr>
              <a:t> </a:t>
            </a:r>
          </a:p>
          <a:p>
            <a:pPr>
              <a:lnSpc>
                <a:spcPct val="100000"/>
              </a:lnSpc>
              <a:spcBef>
                <a:spcPts val="600"/>
              </a:spcBef>
              <a:spcAft>
                <a:spcPts val="600"/>
              </a:spcAft>
            </a:pPr>
            <a:r>
              <a:rPr lang="fr-FR" sz="2000" dirty="0"/>
              <a:t> La propriété </a:t>
            </a:r>
            <a:r>
              <a:rPr lang="fr-FR" sz="2000" b="1" dirty="0" err="1"/>
              <a:t>childNodes</a:t>
            </a:r>
            <a:r>
              <a:rPr lang="fr-FR" sz="2000" dirty="0"/>
              <a:t> permet d’accéder aux nœuds enfants d’un certain nœud HTML.</a:t>
            </a:r>
          </a:p>
          <a:p>
            <a:pPr>
              <a:lnSpc>
                <a:spcPct val="100000"/>
              </a:lnSpc>
              <a:spcBef>
                <a:spcPts val="600"/>
              </a:spcBef>
              <a:spcAft>
                <a:spcPts val="600"/>
              </a:spcAft>
            </a:pPr>
            <a:r>
              <a:rPr lang="fr-FR" sz="2000" dirty="0"/>
              <a:t>Cette propriété va renvoyer un </a:t>
            </a:r>
            <a:r>
              <a:rPr lang="fr-FR" sz="2000" b="1" dirty="0"/>
              <a:t>tableau</a:t>
            </a:r>
            <a:r>
              <a:rPr lang="fr-FR" sz="2000" dirty="0"/>
              <a:t> contenant les enfants d’un certain nœud.</a:t>
            </a: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28</a:t>
            </a:fld>
            <a:endParaRPr lang="fr-FR" dirty="0"/>
          </a:p>
        </p:txBody>
      </p:sp>
      <p:sp>
        <p:nvSpPr>
          <p:cNvPr id="3" name="Rectangle 2">
            <a:extLst>
              <a:ext uri="{FF2B5EF4-FFF2-40B4-BE49-F238E27FC236}">
                <a16:creationId xmlns:a16="http://schemas.microsoft.com/office/drawing/2014/main" xmlns="" id="{6D2BA967-BCE9-4EE8-96F7-DE70229721D2}"/>
              </a:ext>
            </a:extLst>
          </p:cNvPr>
          <p:cNvSpPr/>
          <p:nvPr/>
        </p:nvSpPr>
        <p:spPr>
          <a:xfrm>
            <a:off x="225083" y="2912012"/>
            <a:ext cx="8778240" cy="394598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fr-FR" dirty="0">
                <a:solidFill>
                  <a:schemeClr val="tx1"/>
                </a:solidFill>
              </a:rPr>
              <a:t>&lt;</a:t>
            </a:r>
            <a:r>
              <a:rPr lang="fr-FR" b="1" dirty="0">
                <a:solidFill>
                  <a:schemeClr val="tx1"/>
                </a:solidFill>
              </a:rPr>
              <a:t>html&gt;</a:t>
            </a:r>
          </a:p>
          <a:p>
            <a:r>
              <a:rPr lang="fr-FR" b="1" dirty="0">
                <a:solidFill>
                  <a:schemeClr val="tx1"/>
                </a:solidFill>
              </a:rPr>
              <a:t>&lt;body&gt;</a:t>
            </a:r>
          </a:p>
          <a:p>
            <a:r>
              <a:rPr lang="fr-FR" b="1" dirty="0">
                <a:solidFill>
                  <a:schemeClr val="tx1"/>
                </a:solidFill>
              </a:rPr>
              <a:t>  &lt;div&gt;Begin&lt;/div&gt;</a:t>
            </a:r>
          </a:p>
          <a:p>
            <a:r>
              <a:rPr lang="fr-FR" b="1" dirty="0">
                <a:solidFill>
                  <a:schemeClr val="tx1"/>
                </a:solidFill>
              </a:rPr>
              <a:t>  &lt;</a:t>
            </a:r>
            <a:r>
              <a:rPr lang="fr-FR" b="1" dirty="0" err="1">
                <a:solidFill>
                  <a:schemeClr val="tx1"/>
                </a:solidFill>
              </a:rPr>
              <a:t>ul</a:t>
            </a:r>
            <a:r>
              <a:rPr lang="fr-FR" b="1" dirty="0">
                <a:solidFill>
                  <a:schemeClr val="tx1"/>
                </a:solidFill>
              </a:rPr>
              <a:t>&gt;</a:t>
            </a:r>
          </a:p>
          <a:p>
            <a:r>
              <a:rPr lang="fr-FR" b="1" dirty="0">
                <a:solidFill>
                  <a:schemeClr val="tx1"/>
                </a:solidFill>
              </a:rPr>
              <a:t>       &lt;li&gt;Information&lt;/li&gt;</a:t>
            </a:r>
          </a:p>
          <a:p>
            <a:r>
              <a:rPr lang="fr-FR" b="1" dirty="0">
                <a:solidFill>
                  <a:schemeClr val="tx1"/>
                </a:solidFill>
              </a:rPr>
              <a:t>  &lt;/</a:t>
            </a:r>
            <a:r>
              <a:rPr lang="fr-FR" b="1" dirty="0" err="1">
                <a:solidFill>
                  <a:schemeClr val="tx1"/>
                </a:solidFill>
              </a:rPr>
              <a:t>ul</a:t>
            </a:r>
            <a:r>
              <a:rPr lang="fr-FR" b="1" dirty="0">
                <a:solidFill>
                  <a:schemeClr val="tx1"/>
                </a:solidFill>
              </a:rPr>
              <a:t>&gt;</a:t>
            </a:r>
          </a:p>
          <a:p>
            <a:r>
              <a:rPr lang="fr-FR" b="1" dirty="0">
                <a:solidFill>
                  <a:schemeClr val="tx1"/>
                </a:solidFill>
              </a:rPr>
              <a:t>  &lt;div&gt;End&lt;/div&gt;</a:t>
            </a:r>
          </a:p>
          <a:p>
            <a:r>
              <a:rPr lang="fr-FR" b="1" dirty="0">
                <a:solidFill>
                  <a:schemeClr val="tx1"/>
                </a:solidFill>
              </a:rPr>
              <a:t>  &lt;script&gt;</a:t>
            </a:r>
          </a:p>
          <a:p>
            <a:r>
              <a:rPr lang="fr-FR" b="1" dirty="0">
                <a:solidFill>
                  <a:schemeClr val="tx1"/>
                </a:solidFill>
              </a:rPr>
              <a:t>    for (let i = 0; i &lt; </a:t>
            </a:r>
            <a:r>
              <a:rPr lang="fr-FR" b="1" dirty="0" err="1">
                <a:solidFill>
                  <a:schemeClr val="tx1"/>
                </a:solidFill>
              </a:rPr>
              <a:t>document.body.childNodes.length</a:t>
            </a:r>
            <a:r>
              <a:rPr lang="fr-FR" b="1" dirty="0">
                <a:solidFill>
                  <a:schemeClr val="tx1"/>
                </a:solidFill>
              </a:rPr>
              <a:t>; i++) {</a:t>
            </a:r>
          </a:p>
          <a:p>
            <a:r>
              <a:rPr lang="fr-FR" b="1" dirty="0">
                <a:solidFill>
                  <a:schemeClr val="tx1"/>
                </a:solidFill>
              </a:rPr>
              <a:t>      </a:t>
            </a:r>
            <a:r>
              <a:rPr lang="fr-FR" b="1" dirty="0" err="1">
                <a:solidFill>
                  <a:schemeClr val="tx1"/>
                </a:solidFill>
              </a:rPr>
              <a:t>alert</a:t>
            </a:r>
            <a:r>
              <a:rPr lang="fr-FR" b="1" dirty="0">
                <a:solidFill>
                  <a:schemeClr val="tx1"/>
                </a:solidFill>
              </a:rPr>
              <a:t>( </a:t>
            </a:r>
            <a:r>
              <a:rPr lang="fr-FR" b="1" dirty="0" err="1">
                <a:solidFill>
                  <a:schemeClr val="tx1"/>
                </a:solidFill>
              </a:rPr>
              <a:t>document.body.childNodes</a:t>
            </a:r>
            <a:r>
              <a:rPr lang="fr-FR" b="1" dirty="0">
                <a:solidFill>
                  <a:schemeClr val="tx1"/>
                </a:solidFill>
              </a:rPr>
              <a:t>[i] ); </a:t>
            </a:r>
          </a:p>
          <a:p>
            <a:r>
              <a:rPr lang="fr-FR" b="1" dirty="0">
                <a:solidFill>
                  <a:schemeClr val="tx1"/>
                </a:solidFill>
              </a:rPr>
              <a:t>    }</a:t>
            </a:r>
          </a:p>
          <a:p>
            <a:r>
              <a:rPr lang="fr-FR" b="1" dirty="0">
                <a:solidFill>
                  <a:schemeClr val="tx1"/>
                </a:solidFill>
              </a:rPr>
              <a:t>  &lt;/script&gt;</a:t>
            </a:r>
          </a:p>
          <a:p>
            <a:r>
              <a:rPr lang="fr-FR" b="1" dirty="0">
                <a:solidFill>
                  <a:schemeClr val="tx1"/>
                </a:solidFill>
              </a:rPr>
              <a:t>  ...more </a:t>
            </a:r>
            <a:r>
              <a:rPr lang="fr-FR" b="1" dirty="0" err="1">
                <a:solidFill>
                  <a:schemeClr val="tx1"/>
                </a:solidFill>
              </a:rPr>
              <a:t>stuff</a:t>
            </a:r>
            <a:r>
              <a:rPr lang="fr-FR" b="1" dirty="0">
                <a:solidFill>
                  <a:schemeClr val="tx1"/>
                </a:solidFill>
              </a:rPr>
              <a:t>...</a:t>
            </a:r>
          </a:p>
          <a:p>
            <a:r>
              <a:rPr lang="fr-FR" b="1" dirty="0">
                <a:solidFill>
                  <a:schemeClr val="tx1"/>
                </a:solidFill>
              </a:rPr>
              <a:t>&lt;/body&gt;</a:t>
            </a:r>
          </a:p>
          <a:p>
            <a:r>
              <a:rPr lang="fr-FR" b="1" dirty="0">
                <a:solidFill>
                  <a:schemeClr val="tx1"/>
                </a:solidFill>
              </a:rPr>
              <a:t>&lt;/html&gt;</a:t>
            </a:r>
            <a:endParaRPr lang="x-none" b="1" dirty="0">
              <a:solidFill>
                <a:schemeClr val="tx1"/>
              </a:solidFill>
            </a:endParaRPr>
          </a:p>
        </p:txBody>
      </p:sp>
      <p:sp>
        <p:nvSpPr>
          <p:cNvPr id="4" name="Rectangle 3">
            <a:extLst>
              <a:ext uri="{FF2B5EF4-FFF2-40B4-BE49-F238E27FC236}">
                <a16:creationId xmlns:a16="http://schemas.microsoft.com/office/drawing/2014/main" xmlns="" id="{A8974123-36DE-4CA9-BDE5-2FF71ADC31B7}"/>
              </a:ext>
            </a:extLst>
          </p:cNvPr>
          <p:cNvSpPr/>
          <p:nvPr/>
        </p:nvSpPr>
        <p:spPr>
          <a:xfrm>
            <a:off x="4034985" y="3084340"/>
            <a:ext cx="4853354" cy="1800666"/>
          </a:xfrm>
          <a:prstGeom prst="rect">
            <a:avLst/>
          </a:prstGeom>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dk1">
              <a:shade val="50000"/>
            </a:schemeClr>
          </a:lnRef>
          <a:fillRef idx="1">
            <a:schemeClr val="dk1"/>
          </a:fillRef>
          <a:effectRef idx="0">
            <a:schemeClr val="dk1"/>
          </a:effectRef>
          <a:fontRef idx="minor">
            <a:schemeClr val="lt1"/>
          </a:fontRef>
        </p:style>
        <p:txBody>
          <a:bodyPr rtlCol="0" anchor="ctr"/>
          <a:lstStyle/>
          <a:p>
            <a:r>
              <a:rPr lang="fr-FR" sz="2000" b="1" dirty="0"/>
              <a:t>[</a:t>
            </a:r>
            <a:r>
              <a:rPr lang="fr-FR" sz="2000" b="1" dirty="0" err="1"/>
              <a:t>object</a:t>
            </a:r>
            <a:r>
              <a:rPr lang="fr-FR" sz="2000" b="1" dirty="0"/>
              <a:t> </a:t>
            </a:r>
            <a:r>
              <a:rPr lang="fr-FR" sz="2000" b="1" dirty="0" err="1"/>
              <a:t>Text</a:t>
            </a:r>
            <a:r>
              <a:rPr lang="fr-FR" sz="2000" b="1" dirty="0"/>
              <a:t>][</a:t>
            </a:r>
            <a:r>
              <a:rPr lang="fr-FR" sz="2000" b="1" dirty="0" err="1"/>
              <a:t>object</a:t>
            </a:r>
            <a:r>
              <a:rPr lang="fr-FR" sz="2000" b="1" dirty="0"/>
              <a:t> </a:t>
            </a:r>
            <a:r>
              <a:rPr lang="fr-FR" sz="2000" b="1" dirty="0" err="1"/>
              <a:t>HTMLDivElement</a:t>
            </a:r>
            <a:r>
              <a:rPr lang="fr-FR" sz="2000" b="1" dirty="0"/>
              <a:t>]</a:t>
            </a:r>
          </a:p>
          <a:p>
            <a:r>
              <a:rPr lang="fr-FR" sz="2000" b="1" dirty="0"/>
              <a:t>[</a:t>
            </a:r>
            <a:r>
              <a:rPr lang="fr-FR" sz="2000" b="1" dirty="0" err="1"/>
              <a:t>object</a:t>
            </a:r>
            <a:r>
              <a:rPr lang="fr-FR" sz="2000" b="1" dirty="0"/>
              <a:t> </a:t>
            </a:r>
            <a:r>
              <a:rPr lang="fr-FR" sz="2000" b="1" dirty="0" err="1"/>
              <a:t>Text</a:t>
            </a:r>
            <a:r>
              <a:rPr lang="fr-FR" sz="2000" b="1" dirty="0"/>
              <a:t>] [</a:t>
            </a:r>
            <a:r>
              <a:rPr lang="fr-FR" sz="2000" b="1" dirty="0" err="1"/>
              <a:t>object</a:t>
            </a:r>
            <a:r>
              <a:rPr lang="fr-FR" sz="2000" b="1" dirty="0"/>
              <a:t> </a:t>
            </a:r>
            <a:r>
              <a:rPr lang="fr-FR" sz="2000" b="1" dirty="0" err="1"/>
              <a:t>HTMLUListElement</a:t>
            </a:r>
            <a:r>
              <a:rPr lang="fr-FR" sz="2000" b="1" dirty="0"/>
              <a:t>]</a:t>
            </a:r>
          </a:p>
          <a:p>
            <a:r>
              <a:rPr lang="fr-FR" sz="2000" b="1" dirty="0"/>
              <a:t>[</a:t>
            </a:r>
            <a:r>
              <a:rPr lang="fr-FR" sz="2000" b="1" dirty="0" err="1"/>
              <a:t>object</a:t>
            </a:r>
            <a:r>
              <a:rPr lang="fr-FR" sz="2000" b="1" dirty="0"/>
              <a:t> </a:t>
            </a:r>
            <a:r>
              <a:rPr lang="fr-FR" sz="2000" b="1" dirty="0" err="1"/>
              <a:t>Text</a:t>
            </a:r>
            <a:r>
              <a:rPr lang="fr-FR" sz="2000" b="1" dirty="0"/>
              <a:t>][</a:t>
            </a:r>
            <a:r>
              <a:rPr lang="fr-FR" sz="2000" b="1" dirty="0" err="1"/>
              <a:t>object</a:t>
            </a:r>
            <a:r>
              <a:rPr lang="fr-FR" sz="2000" b="1" dirty="0"/>
              <a:t> </a:t>
            </a:r>
            <a:r>
              <a:rPr lang="fr-FR" sz="2000" b="1" dirty="0" err="1"/>
              <a:t>HTMLDivElement</a:t>
            </a:r>
            <a:r>
              <a:rPr lang="fr-FR" sz="2000" b="1" dirty="0"/>
              <a:t>]</a:t>
            </a:r>
          </a:p>
          <a:p>
            <a:r>
              <a:rPr lang="fr-FR" sz="2000" b="1" dirty="0"/>
              <a:t>[</a:t>
            </a:r>
            <a:r>
              <a:rPr lang="fr-FR" sz="2000" b="1" dirty="0" err="1"/>
              <a:t>object</a:t>
            </a:r>
            <a:r>
              <a:rPr lang="fr-FR" sz="2000" b="1" dirty="0"/>
              <a:t> </a:t>
            </a:r>
            <a:r>
              <a:rPr lang="fr-FR" sz="2000" b="1" dirty="0" err="1"/>
              <a:t>Text</a:t>
            </a:r>
            <a:r>
              <a:rPr lang="fr-FR" sz="2000" b="1" dirty="0"/>
              <a:t>][</a:t>
            </a:r>
            <a:r>
              <a:rPr lang="fr-FR" sz="2000" b="1" dirty="0" err="1"/>
              <a:t>object</a:t>
            </a:r>
            <a:r>
              <a:rPr lang="fr-FR" sz="2000" b="1" dirty="0"/>
              <a:t> </a:t>
            </a:r>
            <a:r>
              <a:rPr lang="fr-FR" sz="2000" b="1" dirty="0" err="1"/>
              <a:t>HTMLScriptElement</a:t>
            </a:r>
            <a:r>
              <a:rPr lang="fr-FR" sz="2000" b="1" dirty="0"/>
              <a:t>]</a:t>
            </a:r>
          </a:p>
          <a:p>
            <a:r>
              <a:rPr lang="fr-FR" sz="2000" b="1" dirty="0"/>
              <a:t>[</a:t>
            </a:r>
            <a:r>
              <a:rPr lang="fr-FR" sz="2000" b="1" dirty="0" err="1"/>
              <a:t>object</a:t>
            </a:r>
            <a:r>
              <a:rPr lang="fr-FR" sz="2000" b="1" dirty="0"/>
              <a:t> </a:t>
            </a:r>
            <a:r>
              <a:rPr lang="fr-FR" sz="2000" b="1" dirty="0" err="1"/>
              <a:t>Text</a:t>
            </a:r>
            <a:r>
              <a:rPr lang="fr-FR" sz="2000" b="1" dirty="0"/>
              <a:t>] </a:t>
            </a:r>
            <a:endParaRPr lang="x-none" sz="2000" b="1" dirty="0"/>
          </a:p>
        </p:txBody>
      </p:sp>
    </p:spTree>
    <p:extLst>
      <p:ext uri="{BB962C8B-B14F-4D97-AF65-F5344CB8AC3E}">
        <p14:creationId xmlns:p14="http://schemas.microsoft.com/office/powerpoint/2010/main" val="38253960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Navigation dans l’arbre</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600"/>
              </a:spcAft>
              <a:buNone/>
            </a:pPr>
            <a:r>
              <a:rPr lang="fr-FR" b="1" dirty="0"/>
              <a:t>Les propriétés </a:t>
            </a:r>
            <a:r>
              <a:rPr lang="fr-FR" b="1" dirty="0" err="1">
                <a:solidFill>
                  <a:srgbClr val="FF0000"/>
                </a:solidFill>
              </a:rPr>
              <a:t>firstChild</a:t>
            </a:r>
            <a:r>
              <a:rPr lang="fr-FR" b="1" dirty="0">
                <a:solidFill>
                  <a:srgbClr val="FF0000"/>
                </a:solidFill>
              </a:rPr>
              <a:t>  </a:t>
            </a:r>
            <a:r>
              <a:rPr lang="fr-FR" b="1" dirty="0"/>
              <a:t>et</a:t>
            </a:r>
            <a:r>
              <a:rPr lang="fr-FR" b="1" dirty="0">
                <a:solidFill>
                  <a:srgbClr val="FF0000"/>
                </a:solidFill>
              </a:rPr>
              <a:t> </a:t>
            </a:r>
            <a:r>
              <a:rPr lang="fr-FR" b="1" dirty="0" err="1">
                <a:solidFill>
                  <a:srgbClr val="FF0000"/>
                </a:solidFill>
              </a:rPr>
              <a:t>lastChild</a:t>
            </a:r>
            <a:endParaRPr lang="fr-FR" b="1" dirty="0">
              <a:solidFill>
                <a:srgbClr val="FF0000"/>
              </a:solidFill>
            </a:endParaRPr>
          </a:p>
          <a:p>
            <a:pPr>
              <a:lnSpc>
                <a:spcPct val="100000"/>
              </a:lnSpc>
              <a:spcBef>
                <a:spcPts val="0"/>
              </a:spcBef>
            </a:pPr>
            <a:r>
              <a:rPr lang="fr-FR" sz="2400" dirty="0"/>
              <a:t>C</a:t>
            </a:r>
            <a:r>
              <a:rPr lang="fr-FR" sz="2000" dirty="0"/>
              <a:t>es deux propriétés permettent d’accéder respectivement au premier et au dernier enfant d’un nœud.</a:t>
            </a:r>
          </a:p>
          <a:p>
            <a:pPr>
              <a:lnSpc>
                <a:spcPct val="100000"/>
              </a:lnSpc>
              <a:spcBef>
                <a:spcPts val="0"/>
              </a:spcBef>
            </a:pPr>
            <a:r>
              <a:rPr lang="fr-FR" sz="2000" b="1" dirty="0">
                <a:solidFill>
                  <a:srgbClr val="FF0000"/>
                </a:solidFill>
              </a:rPr>
              <a:t>Exemple</a:t>
            </a:r>
          </a:p>
          <a:p>
            <a:pPr>
              <a:lnSpc>
                <a:spcPct val="100000"/>
              </a:lnSpc>
              <a:spcBef>
                <a:spcPts val="0"/>
              </a:spcBef>
            </a:pPr>
            <a:endParaRPr lang="fr-FR" sz="1600" b="1" dirty="0">
              <a:solidFill>
                <a:srgbClr val="FF3399"/>
              </a:solidFill>
            </a:endParaRPr>
          </a:p>
          <a:p>
            <a:pPr>
              <a:lnSpc>
                <a:spcPct val="100000"/>
              </a:lnSpc>
              <a:spcBef>
                <a:spcPts val="0"/>
              </a:spcBef>
            </a:pPr>
            <a:endParaRPr lang="fr-FR" sz="14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r>
              <a:rPr lang="fr-FR" sz="2000" dirty="0"/>
              <a:t>Si on enlève les blancs du code source, il y aura plus de nœuds #</a:t>
            </a:r>
            <a:r>
              <a:rPr lang="fr-FR" sz="2000" dirty="0" err="1"/>
              <a:t>text</a:t>
            </a:r>
            <a:r>
              <a:rPr lang="fr-FR" sz="2000" dirty="0"/>
              <a:t> dans &lt;div&gt; et &lt;p&gt; deviendra le premier enfant(</a:t>
            </a:r>
            <a:r>
              <a:rPr lang="fr-FR" sz="2000" b="1" dirty="0" err="1"/>
              <a:t>firstChild</a:t>
            </a:r>
            <a:r>
              <a:rPr lang="fr-FR" sz="2000" dirty="0"/>
              <a:t>).</a:t>
            </a: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29</a:t>
            </a:fld>
            <a:endParaRPr lang="fr-FR" dirty="0"/>
          </a:p>
        </p:txBody>
      </p:sp>
      <p:sp>
        <p:nvSpPr>
          <p:cNvPr id="6" name="Rectangle 5">
            <a:extLst>
              <a:ext uri="{FF2B5EF4-FFF2-40B4-BE49-F238E27FC236}">
                <a16:creationId xmlns:a16="http://schemas.microsoft.com/office/drawing/2014/main" xmlns="" id="{C7A9D3BE-7168-42A2-A39C-04AEA776AD8E}"/>
              </a:ext>
            </a:extLst>
          </p:cNvPr>
          <p:cNvSpPr/>
          <p:nvPr/>
        </p:nvSpPr>
        <p:spPr>
          <a:xfrm>
            <a:off x="239151" y="2450860"/>
            <a:ext cx="8736037" cy="2574388"/>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fr-FR" sz="2000" b="1" dirty="0"/>
              <a:t>&lt;div id="</a:t>
            </a:r>
            <a:r>
              <a:rPr lang="fr-FR" sz="2000" b="1" dirty="0" err="1"/>
              <a:t>myDIV</a:t>
            </a:r>
            <a:r>
              <a:rPr lang="fr-FR" sz="2000" b="1" dirty="0"/>
              <a:t>"&gt;</a:t>
            </a:r>
            <a:br>
              <a:rPr lang="fr-FR" sz="2000" b="1" dirty="0"/>
            </a:br>
            <a:r>
              <a:rPr lang="fr-FR" sz="2000" b="1" dirty="0"/>
              <a:t>  &lt;p&gt;Looks like first </a:t>
            </a:r>
            <a:r>
              <a:rPr lang="fr-FR" sz="2000" b="1" dirty="0" err="1"/>
              <a:t>child</a:t>
            </a:r>
            <a:r>
              <a:rPr lang="fr-FR" sz="2000" b="1" dirty="0"/>
              <a:t>&lt;/p&gt;</a:t>
            </a:r>
            <a:br>
              <a:rPr lang="fr-FR" sz="2000" b="1" dirty="0"/>
            </a:br>
            <a:r>
              <a:rPr lang="fr-FR" sz="2000" b="1" dirty="0"/>
              <a:t>  &lt;</a:t>
            </a:r>
            <a:r>
              <a:rPr lang="fr-FR" sz="2000" b="1" dirty="0" err="1"/>
              <a:t>span</a:t>
            </a:r>
            <a:r>
              <a:rPr lang="fr-FR" sz="2000" b="1" dirty="0"/>
              <a:t>&gt;Looks like last Child&lt;/</a:t>
            </a:r>
            <a:r>
              <a:rPr lang="fr-FR" sz="2000" b="1" dirty="0" err="1"/>
              <a:t>span</a:t>
            </a:r>
            <a:r>
              <a:rPr lang="fr-FR" sz="2000" b="1" dirty="0"/>
              <a:t>&gt;</a:t>
            </a:r>
            <a:br>
              <a:rPr lang="fr-FR" sz="2000" b="1" dirty="0"/>
            </a:br>
            <a:r>
              <a:rPr lang="fr-FR" sz="2000" b="1" dirty="0"/>
              <a:t>&lt;/div&gt;</a:t>
            </a:r>
            <a:br>
              <a:rPr lang="fr-FR" sz="2000" b="1" dirty="0"/>
            </a:br>
            <a:r>
              <a:rPr lang="fr-FR" sz="800" b="1" dirty="0"/>
              <a:t/>
            </a:r>
            <a:br>
              <a:rPr lang="fr-FR" sz="800" b="1" dirty="0"/>
            </a:br>
            <a:r>
              <a:rPr lang="fr-FR" sz="2000" b="1" dirty="0"/>
              <a:t>&lt;script&gt;</a:t>
            </a:r>
            <a:br>
              <a:rPr lang="fr-FR" sz="2000" b="1" dirty="0"/>
            </a:br>
            <a:r>
              <a:rPr lang="fr-FR" sz="2000" b="1" dirty="0"/>
              <a:t>var x = </a:t>
            </a:r>
            <a:r>
              <a:rPr lang="fr-FR" sz="2000" b="1" dirty="0" err="1"/>
              <a:t>document.getElementById</a:t>
            </a:r>
            <a:r>
              <a:rPr lang="fr-FR" sz="2000" b="1" dirty="0"/>
              <a:t>("</a:t>
            </a:r>
            <a:r>
              <a:rPr lang="fr-FR" sz="2000" b="1" dirty="0" err="1"/>
              <a:t>myDIV</a:t>
            </a:r>
            <a:r>
              <a:rPr lang="fr-FR" sz="2000" b="1" dirty="0"/>
              <a:t>").</a:t>
            </a:r>
            <a:r>
              <a:rPr lang="fr-FR" sz="2000" b="1" dirty="0" err="1"/>
              <a:t>firstChild.nodeName</a:t>
            </a:r>
            <a:r>
              <a:rPr lang="fr-FR" sz="2000" b="1" dirty="0"/>
              <a:t>;</a:t>
            </a:r>
            <a:br>
              <a:rPr lang="fr-FR" sz="2000" b="1" dirty="0"/>
            </a:br>
            <a:r>
              <a:rPr lang="fr-FR" sz="2000" b="1" dirty="0" err="1"/>
              <a:t>alert</a:t>
            </a:r>
            <a:r>
              <a:rPr lang="fr-FR" sz="2000" b="1" dirty="0"/>
              <a:t> ( x ) ;  </a:t>
            </a:r>
            <a:r>
              <a:rPr lang="fr-FR" sz="2000" b="1" dirty="0">
                <a:solidFill>
                  <a:srgbClr val="FFFF00"/>
                </a:solidFill>
                <a:latin typeface="Consolas" panose="020B0609020204030204" pitchFamily="49" charset="0"/>
              </a:rPr>
              <a:t>// Affiche #</a:t>
            </a:r>
            <a:r>
              <a:rPr lang="fr-FR" sz="2000" b="1" dirty="0" err="1">
                <a:solidFill>
                  <a:srgbClr val="FFFF00"/>
                </a:solidFill>
                <a:latin typeface="Consolas" panose="020B0609020204030204" pitchFamily="49" charset="0"/>
              </a:rPr>
              <a:t>text</a:t>
            </a:r>
            <a:r>
              <a:rPr lang="fr-FR" sz="2000" b="1" dirty="0"/>
              <a:t/>
            </a:r>
            <a:br>
              <a:rPr lang="fr-FR" sz="2000" b="1" dirty="0"/>
            </a:br>
            <a:r>
              <a:rPr lang="fr-FR" sz="2000" b="1" dirty="0"/>
              <a:t>&lt;/script&gt;</a:t>
            </a:r>
            <a:endParaRPr lang="x-none" sz="2000" b="1" dirty="0"/>
          </a:p>
        </p:txBody>
      </p:sp>
      <p:sp>
        <p:nvSpPr>
          <p:cNvPr id="12" name="Rectangle 11">
            <a:extLst>
              <a:ext uri="{FF2B5EF4-FFF2-40B4-BE49-F238E27FC236}">
                <a16:creationId xmlns:a16="http://schemas.microsoft.com/office/drawing/2014/main" xmlns="" id="{C0336EAB-6D45-4ED3-82A7-F6AD52AEC252}"/>
              </a:ext>
            </a:extLst>
          </p:cNvPr>
          <p:cNvSpPr/>
          <p:nvPr/>
        </p:nvSpPr>
        <p:spPr>
          <a:xfrm>
            <a:off x="239151" y="5683345"/>
            <a:ext cx="8736037" cy="367520"/>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en-US" sz="2000" b="1" dirty="0"/>
              <a:t>&lt;div id="</a:t>
            </a:r>
            <a:r>
              <a:rPr lang="en-US" sz="2000" b="1" dirty="0" err="1"/>
              <a:t>myDIV</a:t>
            </a:r>
            <a:r>
              <a:rPr lang="en-US" sz="2000" b="1" dirty="0"/>
              <a:t>"&gt;&lt;p&gt;First child&lt;/p&gt;&lt;span&gt;Last Child&lt;/span&gt;&lt;/div&gt;</a:t>
            </a:r>
            <a:endParaRPr lang="x-none" sz="2000" b="1" dirty="0"/>
          </a:p>
        </p:txBody>
      </p:sp>
      <p:sp>
        <p:nvSpPr>
          <p:cNvPr id="9" name="Rectangle 8">
            <a:extLst>
              <a:ext uri="{FF2B5EF4-FFF2-40B4-BE49-F238E27FC236}">
                <a16:creationId xmlns:a16="http://schemas.microsoft.com/office/drawing/2014/main" xmlns="" id="{3855839A-26D8-4727-8DAA-E1A040730E00}"/>
              </a:ext>
            </a:extLst>
          </p:cNvPr>
          <p:cNvSpPr/>
          <p:nvPr/>
        </p:nvSpPr>
        <p:spPr>
          <a:xfrm>
            <a:off x="239151" y="6191545"/>
            <a:ext cx="8736037" cy="666455"/>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fr-FR" sz="2000" b="1" dirty="0"/>
              <a:t>var x = </a:t>
            </a:r>
            <a:r>
              <a:rPr lang="fr-FR" sz="2000" b="1" dirty="0" err="1"/>
              <a:t>document.getElementById</a:t>
            </a:r>
            <a:r>
              <a:rPr lang="fr-FR" sz="2000" b="1" dirty="0"/>
              <a:t>("</a:t>
            </a:r>
            <a:r>
              <a:rPr lang="fr-FR" sz="2000" b="1" dirty="0" err="1"/>
              <a:t>myDIV</a:t>
            </a:r>
            <a:r>
              <a:rPr lang="fr-FR" sz="2000" b="1" dirty="0"/>
              <a:t>").</a:t>
            </a:r>
            <a:r>
              <a:rPr lang="fr-FR" sz="2000" b="1" dirty="0" err="1"/>
              <a:t>firstChild.nodeName</a:t>
            </a:r>
            <a:r>
              <a:rPr lang="fr-FR" sz="2000" b="1" dirty="0"/>
              <a:t>; </a:t>
            </a:r>
            <a:r>
              <a:rPr lang="fr-FR" sz="2000" b="1" dirty="0">
                <a:solidFill>
                  <a:srgbClr val="FFFF00"/>
                </a:solidFill>
                <a:latin typeface="Consolas" panose="020B0609020204030204" pitchFamily="49" charset="0"/>
              </a:rPr>
              <a:t>// x= P</a:t>
            </a:r>
            <a:r>
              <a:rPr lang="fr-FR" sz="2000" b="1" dirty="0">
                <a:solidFill>
                  <a:srgbClr val="FFFF00"/>
                </a:solidFill>
              </a:rPr>
              <a:t/>
            </a:r>
            <a:br>
              <a:rPr lang="fr-FR" sz="2000" b="1" dirty="0">
                <a:solidFill>
                  <a:srgbClr val="FFFF00"/>
                </a:solidFill>
              </a:rPr>
            </a:br>
            <a:r>
              <a:rPr lang="fr-FR" sz="2000" b="1" dirty="0"/>
              <a:t>var y = </a:t>
            </a:r>
            <a:r>
              <a:rPr lang="fr-FR" sz="2000" b="1" dirty="0" err="1"/>
              <a:t>document.getElementById</a:t>
            </a:r>
            <a:r>
              <a:rPr lang="fr-FR" sz="2000" b="1" dirty="0"/>
              <a:t>("</a:t>
            </a:r>
            <a:r>
              <a:rPr lang="fr-FR" sz="2000" b="1" dirty="0" err="1"/>
              <a:t>myDIV</a:t>
            </a:r>
            <a:r>
              <a:rPr lang="fr-FR" sz="2000" b="1" dirty="0"/>
              <a:t>").</a:t>
            </a:r>
            <a:r>
              <a:rPr lang="fr-FR" sz="2000" b="1" dirty="0" err="1"/>
              <a:t>lastChild.nodeName</a:t>
            </a:r>
            <a:r>
              <a:rPr lang="fr-FR" sz="2000" b="1" dirty="0"/>
              <a:t>; </a:t>
            </a:r>
            <a:r>
              <a:rPr lang="fr-FR" sz="2000" b="1" dirty="0">
                <a:solidFill>
                  <a:srgbClr val="FFFF00"/>
                </a:solidFill>
                <a:latin typeface="Consolas" panose="020B0609020204030204" pitchFamily="49" charset="0"/>
              </a:rPr>
              <a:t>// y= </a:t>
            </a:r>
            <a:r>
              <a:rPr lang="fr-FR" sz="2000" b="1" dirty="0" err="1">
                <a:solidFill>
                  <a:srgbClr val="FFFF00"/>
                </a:solidFill>
                <a:latin typeface="Consolas" panose="020B0609020204030204" pitchFamily="49" charset="0"/>
              </a:rPr>
              <a:t>span</a:t>
            </a:r>
            <a:endParaRPr lang="x-none" sz="2000" b="1" dirty="0">
              <a:solidFill>
                <a:srgbClr val="FFFF00"/>
              </a:solidFill>
              <a:latin typeface="Consolas" panose="020B0609020204030204" pitchFamily="49" charset="0"/>
            </a:endParaRPr>
          </a:p>
        </p:txBody>
      </p:sp>
    </p:spTree>
    <p:extLst>
      <p:ext uri="{BB962C8B-B14F-4D97-AF65-F5344CB8AC3E}">
        <p14:creationId xmlns:p14="http://schemas.microsoft.com/office/powerpoint/2010/main" val="135919932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 Document Object Model (DOM)</a:t>
            </a:r>
          </a:p>
        </p:txBody>
      </p:sp>
      <p:sp>
        <p:nvSpPr>
          <p:cNvPr id="111619" name="Rectangle 3"/>
          <p:cNvSpPr>
            <a:spLocks noGrp="1" noChangeArrowheads="1"/>
          </p:cNvSpPr>
          <p:nvPr>
            <p:ph idx="1"/>
          </p:nvPr>
        </p:nvSpPr>
        <p:spPr>
          <a:xfrm>
            <a:off x="232895" y="1035202"/>
            <a:ext cx="8911105" cy="5822797"/>
          </a:xfrm>
        </p:spPr>
        <p:txBody>
          <a:bodyPr>
            <a:noAutofit/>
          </a:bodyPr>
          <a:lstStyle/>
          <a:p>
            <a:pPr>
              <a:lnSpc>
                <a:spcPct val="100000"/>
              </a:lnSpc>
              <a:spcBef>
                <a:spcPts val="1200"/>
              </a:spcBef>
              <a:spcAft>
                <a:spcPts val="1200"/>
              </a:spcAft>
            </a:pPr>
            <a:r>
              <a:rPr lang="fr-FR" b="1" dirty="0">
                <a:solidFill>
                  <a:srgbClr val="FF0000"/>
                </a:solidFill>
              </a:rPr>
              <a:t>Qu’est-ce que le DOM ?</a:t>
            </a:r>
          </a:p>
          <a:p>
            <a:pPr algn="just">
              <a:lnSpc>
                <a:spcPct val="100000"/>
              </a:lnSpc>
              <a:spcBef>
                <a:spcPts val="600"/>
              </a:spcBef>
              <a:spcAft>
                <a:spcPts val="1200"/>
              </a:spcAft>
            </a:pPr>
            <a:r>
              <a:rPr lang="fr-FR" sz="2200" dirty="0"/>
              <a:t>Le Document Object Model d’une page web va être créé automatiquement par le navigateur lors du chargement de la page.</a:t>
            </a:r>
          </a:p>
          <a:p>
            <a:pPr algn="just">
              <a:lnSpc>
                <a:spcPct val="100000"/>
              </a:lnSpc>
              <a:spcBef>
                <a:spcPts val="600"/>
              </a:spcBef>
              <a:spcAft>
                <a:spcPts val="1200"/>
              </a:spcAft>
            </a:pPr>
            <a:r>
              <a:rPr lang="fr-FR" sz="2200" dirty="0"/>
              <a:t>Le navigateur lit donc le html, puis en dégage une structure qu’il mémorise (arbre). Lorsque l’on interagit ensuite avec la page par du code (javascript principalement), on agit sur le dom, pas sur le code html d’origine.</a:t>
            </a:r>
          </a:p>
          <a:p>
            <a:pPr algn="just">
              <a:lnSpc>
                <a:spcPct val="100000"/>
              </a:lnSpc>
              <a:spcBef>
                <a:spcPts val="600"/>
              </a:spcBef>
              <a:spcAft>
                <a:spcPts val="1200"/>
              </a:spcAft>
            </a:pPr>
            <a:r>
              <a:rPr lang="fr-FR" sz="2200" dirty="0"/>
              <a:t>Le DOM HTML est un standard de programmation reconnu par tous et considère les éléments HTML comme des </a:t>
            </a:r>
            <a:r>
              <a:rPr lang="fr-FR" sz="2200" b="1" dirty="0"/>
              <a:t>objets</a:t>
            </a:r>
            <a:r>
              <a:rPr lang="fr-FR" sz="2200" dirty="0"/>
              <a:t>. Ainsi, les éléments HTML vont posséder des propriétés et des méthodes.</a:t>
            </a:r>
          </a:p>
          <a:p>
            <a:pPr algn="just">
              <a:lnSpc>
                <a:spcPct val="100000"/>
              </a:lnSpc>
              <a:spcBef>
                <a:spcPts val="600"/>
              </a:spcBef>
              <a:spcAft>
                <a:spcPts val="1200"/>
              </a:spcAft>
            </a:pPr>
            <a:r>
              <a:rPr lang="fr-FR" sz="2200" dirty="0"/>
              <a:t>Le DOM HTML va également permettre de déclencher ce qu’on appelle des </a:t>
            </a:r>
            <a:r>
              <a:rPr lang="fr-FR" sz="2200" b="1" dirty="0"/>
              <a:t>événements</a:t>
            </a:r>
            <a:r>
              <a:rPr lang="fr-FR" sz="2200" dirty="0"/>
              <a:t>,</a:t>
            </a:r>
          </a:p>
          <a:p>
            <a:pPr lvl="1">
              <a:lnSpc>
                <a:spcPct val="150000"/>
              </a:lnSpc>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a:t>
            </a:fld>
            <a:endParaRPr lang="fr-FR" dirty="0"/>
          </a:p>
        </p:txBody>
      </p:sp>
    </p:spTree>
    <p:extLst>
      <p:ext uri="{BB962C8B-B14F-4D97-AF65-F5344CB8AC3E}">
        <p14:creationId xmlns:p14="http://schemas.microsoft.com/office/powerpoint/2010/main" val="7674595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Navigation dans l’arbre</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600"/>
              </a:spcAft>
              <a:buNone/>
            </a:pPr>
            <a:r>
              <a:rPr lang="fr-FR" b="1" dirty="0"/>
              <a:t>Les propriétés </a:t>
            </a:r>
            <a:r>
              <a:rPr lang="fr-FR" b="1" dirty="0" err="1">
                <a:solidFill>
                  <a:srgbClr val="FF0000"/>
                </a:solidFill>
              </a:rPr>
              <a:t>nextSibling</a:t>
            </a:r>
            <a:r>
              <a:rPr lang="fr-FR" b="1" dirty="0">
                <a:solidFill>
                  <a:srgbClr val="FF0000"/>
                </a:solidFill>
              </a:rPr>
              <a:t>   </a:t>
            </a:r>
            <a:r>
              <a:rPr lang="fr-FR" b="1" dirty="0"/>
              <a:t>et</a:t>
            </a:r>
            <a:r>
              <a:rPr lang="fr-FR" b="1" dirty="0">
                <a:solidFill>
                  <a:srgbClr val="FF0000"/>
                </a:solidFill>
              </a:rPr>
              <a:t> </a:t>
            </a:r>
            <a:r>
              <a:rPr lang="fr-FR" b="1" dirty="0" err="1">
                <a:solidFill>
                  <a:srgbClr val="FF0000"/>
                </a:solidFill>
              </a:rPr>
              <a:t>previousSibling</a:t>
            </a:r>
            <a:endParaRPr lang="fr-FR" b="1" dirty="0">
              <a:solidFill>
                <a:srgbClr val="FF0000"/>
              </a:solidFill>
            </a:endParaRPr>
          </a:p>
          <a:p>
            <a:pPr>
              <a:lnSpc>
                <a:spcPct val="100000"/>
              </a:lnSpc>
              <a:spcBef>
                <a:spcPts val="0"/>
              </a:spcBef>
            </a:pPr>
            <a:r>
              <a:rPr lang="fr-FR" sz="2400" dirty="0"/>
              <a:t>C</a:t>
            </a:r>
            <a:r>
              <a:rPr lang="fr-FR" sz="2000" dirty="0"/>
              <a:t>es deux propriétés permettent d’accéder respectivement au nœud « frère » (c’est-à-dire de même niveau) suivant le nœud ciblé ou à celui précédent le nœud ciblé.</a:t>
            </a:r>
          </a:p>
          <a:p>
            <a:pPr>
              <a:lnSpc>
                <a:spcPct val="100000"/>
              </a:lnSpc>
              <a:spcBef>
                <a:spcPts val="0"/>
              </a:spcBef>
            </a:pPr>
            <a:r>
              <a:rPr lang="fr-FR" sz="2000" b="1" dirty="0">
                <a:solidFill>
                  <a:srgbClr val="FF0000"/>
                </a:solidFill>
              </a:rPr>
              <a:t>Exemple</a:t>
            </a:r>
          </a:p>
          <a:p>
            <a:pPr>
              <a:lnSpc>
                <a:spcPct val="100000"/>
              </a:lnSpc>
              <a:spcBef>
                <a:spcPts val="0"/>
              </a:spcBef>
            </a:pPr>
            <a:endParaRPr lang="fr-FR" sz="1600" b="1" dirty="0">
              <a:solidFill>
                <a:srgbClr val="FF3399"/>
              </a:solidFill>
            </a:endParaRPr>
          </a:p>
          <a:p>
            <a:pPr>
              <a:lnSpc>
                <a:spcPct val="100000"/>
              </a:lnSpc>
              <a:spcBef>
                <a:spcPts val="0"/>
              </a:spcBef>
            </a:pPr>
            <a:endParaRPr lang="fr-FR" sz="14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30</a:t>
            </a:fld>
            <a:endParaRPr lang="fr-FR" dirty="0"/>
          </a:p>
        </p:txBody>
      </p:sp>
      <p:sp>
        <p:nvSpPr>
          <p:cNvPr id="8" name="Rectangle 7">
            <a:extLst>
              <a:ext uri="{FF2B5EF4-FFF2-40B4-BE49-F238E27FC236}">
                <a16:creationId xmlns:a16="http://schemas.microsoft.com/office/drawing/2014/main" xmlns="" id="{5263748E-DCF1-44AE-8F94-8B4BD887A993}"/>
              </a:ext>
            </a:extLst>
          </p:cNvPr>
          <p:cNvSpPr/>
          <p:nvPr/>
        </p:nvSpPr>
        <p:spPr>
          <a:xfrm>
            <a:off x="239579" y="2760350"/>
            <a:ext cx="8736037" cy="380926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r>
              <a:rPr lang="it-IT" sz="2000" b="1" dirty="0"/>
              <a:t>&lt;ul</a:t>
            </a:r>
            <a:r>
              <a:rPr lang="it-IT" sz="2000" b="1" dirty="0" smtClean="0"/>
              <a:t>&gt;</a:t>
            </a:r>
          </a:p>
          <a:p>
            <a:r>
              <a:rPr lang="it-IT" sz="2000" b="1" dirty="0" smtClean="0"/>
              <a:t>&lt;</a:t>
            </a:r>
            <a:r>
              <a:rPr lang="it-IT" sz="2000" b="1" dirty="0"/>
              <a:t>li id="item1"&gt;Coffee (first li)&lt;/li</a:t>
            </a:r>
            <a:r>
              <a:rPr lang="it-IT" sz="2000" b="1" dirty="0" smtClean="0"/>
              <a:t>&gt;</a:t>
            </a:r>
          </a:p>
          <a:p>
            <a:r>
              <a:rPr lang="it-IT" sz="2000" b="1" dirty="0" smtClean="0"/>
              <a:t>&lt;</a:t>
            </a:r>
            <a:r>
              <a:rPr lang="it-IT" sz="2000" b="1" dirty="0"/>
              <a:t>li id="item2"&gt;Tea (second li)&lt;/li</a:t>
            </a:r>
            <a:r>
              <a:rPr lang="it-IT" sz="2000" b="1" dirty="0" smtClean="0"/>
              <a:t>&gt;</a:t>
            </a:r>
          </a:p>
          <a:p>
            <a:r>
              <a:rPr lang="it-IT" sz="2000" b="1" dirty="0" smtClean="0"/>
              <a:t>&lt;/</a:t>
            </a:r>
            <a:r>
              <a:rPr lang="it-IT" sz="2000" b="1" dirty="0"/>
              <a:t>ul&gt;</a:t>
            </a:r>
          </a:p>
          <a:p>
            <a:pPr>
              <a:spcBef>
                <a:spcPts val="600"/>
              </a:spcBef>
              <a:spcAft>
                <a:spcPts val="600"/>
              </a:spcAft>
            </a:pPr>
            <a:r>
              <a:rPr lang="fr-FR" sz="2000" b="1" dirty="0"/>
              <a:t>&lt;script&gt;</a:t>
            </a:r>
          </a:p>
          <a:p>
            <a:pPr>
              <a:spcBef>
                <a:spcPts val="600"/>
              </a:spcBef>
              <a:spcAft>
                <a:spcPts val="600"/>
              </a:spcAft>
            </a:pPr>
            <a:r>
              <a:rPr lang="fr-FR" sz="2000" b="1" dirty="0"/>
              <a:t>var x = </a:t>
            </a:r>
            <a:r>
              <a:rPr lang="fr-FR" sz="2000" b="1" dirty="0" err="1"/>
              <a:t>document.getElementById</a:t>
            </a:r>
            <a:r>
              <a:rPr lang="fr-FR" sz="2000" b="1" dirty="0"/>
              <a:t>("item1").</a:t>
            </a:r>
            <a:r>
              <a:rPr lang="fr-FR" sz="2000" b="1" dirty="0" err="1">
                <a:solidFill>
                  <a:srgbClr val="FFFF00"/>
                </a:solidFill>
              </a:rPr>
              <a:t>nextSibling</a:t>
            </a:r>
            <a:r>
              <a:rPr lang="fr-FR" sz="2000" b="1" dirty="0" err="1"/>
              <a:t>.innerHTML</a:t>
            </a:r>
            <a:r>
              <a:rPr lang="fr-FR" sz="2000" b="1" dirty="0"/>
              <a:t>; </a:t>
            </a:r>
          </a:p>
          <a:p>
            <a:pPr>
              <a:spcBef>
                <a:spcPts val="600"/>
              </a:spcBef>
              <a:spcAft>
                <a:spcPts val="600"/>
              </a:spcAft>
            </a:pPr>
            <a:r>
              <a:rPr lang="fr-FR" sz="2000" b="1" dirty="0"/>
              <a:t>var y = </a:t>
            </a:r>
            <a:r>
              <a:rPr lang="fr-FR" sz="2000" b="1" dirty="0" err="1"/>
              <a:t>document.getElementById</a:t>
            </a:r>
            <a:r>
              <a:rPr lang="fr-FR" sz="2000" b="1" dirty="0"/>
              <a:t>("item2").</a:t>
            </a:r>
            <a:r>
              <a:rPr lang="fr-FR" sz="2000" b="1" dirty="0" err="1">
                <a:solidFill>
                  <a:srgbClr val="FFFF00"/>
                </a:solidFill>
              </a:rPr>
              <a:t>previousSibling</a:t>
            </a:r>
            <a:r>
              <a:rPr lang="fr-FR" sz="2000" b="1" dirty="0" err="1"/>
              <a:t>.innerHTML</a:t>
            </a:r>
            <a:r>
              <a:rPr lang="fr-FR" sz="2000" b="1" dirty="0"/>
              <a:t>; </a:t>
            </a:r>
          </a:p>
          <a:p>
            <a:pPr>
              <a:spcBef>
                <a:spcPts val="600"/>
              </a:spcBef>
              <a:spcAft>
                <a:spcPts val="600"/>
              </a:spcAft>
            </a:pPr>
            <a:r>
              <a:rPr lang="fr-FR" sz="2000" b="1" dirty="0" err="1"/>
              <a:t>alert</a:t>
            </a:r>
            <a:r>
              <a:rPr lang="fr-FR" sz="2000" b="1" dirty="0"/>
              <a:t>(x); </a:t>
            </a:r>
            <a:r>
              <a:rPr lang="fr-FR" sz="2000" b="1" dirty="0">
                <a:solidFill>
                  <a:srgbClr val="FFFF00"/>
                </a:solidFill>
              </a:rPr>
              <a:t>// affiche Tea (second li)</a:t>
            </a:r>
          </a:p>
          <a:p>
            <a:pPr>
              <a:spcBef>
                <a:spcPts val="600"/>
              </a:spcBef>
              <a:spcAft>
                <a:spcPts val="600"/>
              </a:spcAft>
            </a:pPr>
            <a:r>
              <a:rPr lang="fr-FR" sz="2000" b="1" dirty="0" err="1"/>
              <a:t>alert</a:t>
            </a:r>
            <a:r>
              <a:rPr lang="fr-FR" sz="2000" b="1" dirty="0"/>
              <a:t>(y); </a:t>
            </a:r>
            <a:r>
              <a:rPr lang="fr-FR" sz="2000" b="1" dirty="0">
                <a:solidFill>
                  <a:srgbClr val="FFFF00"/>
                </a:solidFill>
              </a:rPr>
              <a:t>// affiche Coffee (first li)</a:t>
            </a:r>
            <a:endParaRPr lang="x-none" sz="2000" b="1" dirty="0">
              <a:solidFill>
                <a:srgbClr val="FFFF00"/>
              </a:solidFill>
            </a:endParaRPr>
          </a:p>
        </p:txBody>
      </p:sp>
    </p:spTree>
    <p:extLst>
      <p:ext uri="{BB962C8B-B14F-4D97-AF65-F5344CB8AC3E}">
        <p14:creationId xmlns:p14="http://schemas.microsoft.com/office/powerpoint/2010/main" val="1388647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Navigation dans l’arbre</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600"/>
              </a:spcAft>
              <a:buNone/>
            </a:pPr>
            <a:r>
              <a:rPr lang="fr-FR" b="1" dirty="0">
                <a:solidFill>
                  <a:srgbClr val="FF0000"/>
                </a:solidFill>
              </a:rPr>
              <a:t>Autres</a:t>
            </a:r>
            <a:r>
              <a:rPr lang="fr-FR" b="1" dirty="0"/>
              <a:t> </a:t>
            </a:r>
            <a:r>
              <a:rPr lang="fr-FR" b="1" dirty="0">
                <a:solidFill>
                  <a:srgbClr val="FF0000"/>
                </a:solidFill>
              </a:rPr>
              <a:t>propriétés </a:t>
            </a:r>
          </a:p>
          <a:p>
            <a:pPr>
              <a:lnSpc>
                <a:spcPct val="100000"/>
              </a:lnSpc>
              <a:spcBef>
                <a:spcPts val="600"/>
              </a:spcBef>
              <a:spcAft>
                <a:spcPts val="600"/>
              </a:spcAft>
            </a:pPr>
            <a:r>
              <a:rPr lang="fr-FR" sz="2400" b="1" dirty="0" err="1"/>
              <a:t>innerHTML</a:t>
            </a:r>
            <a:r>
              <a:rPr lang="fr-FR" sz="2400" dirty="0"/>
              <a:t> : non standard (mais implémenté partout), code HTML interne de l'élément ;</a:t>
            </a:r>
          </a:p>
          <a:p>
            <a:pPr>
              <a:lnSpc>
                <a:spcPct val="100000"/>
              </a:lnSpc>
              <a:spcBef>
                <a:spcPts val="600"/>
              </a:spcBef>
              <a:spcAft>
                <a:spcPts val="600"/>
              </a:spcAft>
            </a:pPr>
            <a:r>
              <a:rPr lang="fr-FR" sz="2400" b="1" dirty="0" err="1"/>
              <a:t>textContent</a:t>
            </a:r>
            <a:r>
              <a:rPr lang="fr-FR" sz="2400" dirty="0"/>
              <a:t> : contenu textuel de l'élément (tout le texte, en ignorant les balises). Pour IE: à partir d'IE 9.</a:t>
            </a:r>
          </a:p>
          <a:p>
            <a:pPr>
              <a:lnSpc>
                <a:spcPct val="100000"/>
              </a:lnSpc>
              <a:spcBef>
                <a:spcPts val="600"/>
              </a:spcBef>
              <a:spcAft>
                <a:spcPts val="600"/>
              </a:spcAft>
            </a:pPr>
            <a:r>
              <a:rPr lang="fr-FR" sz="2400" b="1" dirty="0" err="1"/>
              <a:t>parentNode</a:t>
            </a:r>
            <a:r>
              <a:rPr lang="fr-FR" sz="2400" dirty="0"/>
              <a:t> : </a:t>
            </a:r>
            <a:r>
              <a:rPr lang="fr-FR" sz="2400" dirty="0" err="1"/>
              <a:t>noeud</a:t>
            </a:r>
            <a:r>
              <a:rPr lang="fr-FR" sz="2400" dirty="0"/>
              <a:t> parent ;</a:t>
            </a:r>
          </a:p>
          <a:p>
            <a:pPr>
              <a:lnSpc>
                <a:spcPct val="100000"/>
              </a:lnSpc>
              <a:spcBef>
                <a:spcPts val="600"/>
              </a:spcBef>
              <a:spcAft>
                <a:spcPts val="600"/>
              </a:spcAft>
            </a:pPr>
            <a:r>
              <a:rPr lang="fr-FR" sz="2400" b="1" dirty="0" err="1"/>
              <a:t>childNodes</a:t>
            </a:r>
            <a:r>
              <a:rPr lang="fr-FR" sz="2400" dirty="0"/>
              <a:t> : tableaux des </a:t>
            </a:r>
            <a:r>
              <a:rPr lang="fr-FR" sz="2400" dirty="0" err="1"/>
              <a:t>noeuds</a:t>
            </a:r>
            <a:r>
              <a:rPr lang="fr-FR" sz="2400" dirty="0"/>
              <a:t> fils. Chaque </a:t>
            </a:r>
            <a:r>
              <a:rPr lang="fr-FR" sz="2400" dirty="0" err="1"/>
              <a:t>noeud</a:t>
            </a:r>
            <a:r>
              <a:rPr lang="fr-FR" sz="2400" dirty="0"/>
              <a:t> fils est, soit un </a:t>
            </a:r>
            <a:r>
              <a:rPr lang="fr-FR" sz="2400" dirty="0" err="1"/>
              <a:t>noeud</a:t>
            </a:r>
            <a:r>
              <a:rPr lang="fr-FR" sz="2400" dirty="0"/>
              <a:t> élément (de </a:t>
            </a:r>
            <a:r>
              <a:rPr lang="fr-FR" sz="2400" dirty="0" err="1"/>
              <a:t>nodeType</a:t>
            </a:r>
            <a:r>
              <a:rPr lang="fr-FR" sz="2400" dirty="0"/>
              <a:t> 1), soit un </a:t>
            </a:r>
            <a:r>
              <a:rPr lang="fr-FR" sz="2400" dirty="0" err="1"/>
              <a:t>noeud</a:t>
            </a:r>
            <a:r>
              <a:rPr lang="fr-FR" sz="2400" dirty="0"/>
              <a:t> texte (</a:t>
            </a:r>
            <a:r>
              <a:rPr lang="fr-FR" sz="2400" dirty="0" err="1"/>
              <a:t>nodeType</a:t>
            </a:r>
            <a:r>
              <a:rPr lang="fr-FR" sz="2400" dirty="0"/>
              <a:t> 3) ;</a:t>
            </a:r>
          </a:p>
          <a:p>
            <a:pPr>
              <a:lnSpc>
                <a:spcPct val="100000"/>
              </a:lnSpc>
              <a:spcBef>
                <a:spcPts val="600"/>
              </a:spcBef>
              <a:spcAft>
                <a:spcPts val="600"/>
              </a:spcAft>
            </a:pPr>
            <a:r>
              <a:rPr lang="fr-FR" sz="2400" b="1" dirty="0" err="1"/>
              <a:t>firstChild</a:t>
            </a:r>
            <a:r>
              <a:rPr lang="fr-FR" sz="2400" dirty="0"/>
              <a:t> : équivalent de </a:t>
            </a:r>
            <a:r>
              <a:rPr lang="fr-FR" sz="2400" dirty="0" err="1"/>
              <a:t>childNodes</a:t>
            </a:r>
            <a:r>
              <a:rPr lang="fr-FR" sz="2400" dirty="0"/>
              <a:t>[0] ;</a:t>
            </a:r>
          </a:p>
          <a:p>
            <a:pPr>
              <a:lnSpc>
                <a:spcPct val="100000"/>
              </a:lnSpc>
              <a:spcBef>
                <a:spcPts val="600"/>
              </a:spcBef>
              <a:spcAft>
                <a:spcPts val="600"/>
              </a:spcAft>
            </a:pPr>
            <a:r>
              <a:rPr lang="fr-FR" sz="2400" b="1" dirty="0" err="1"/>
              <a:t>lastChild</a:t>
            </a:r>
            <a:r>
              <a:rPr lang="fr-FR" sz="2400" dirty="0"/>
              <a:t> : dernier fils ;</a:t>
            </a:r>
          </a:p>
          <a:p>
            <a:pPr>
              <a:lnSpc>
                <a:spcPct val="100000"/>
              </a:lnSpc>
              <a:spcBef>
                <a:spcPts val="600"/>
              </a:spcBef>
              <a:spcAft>
                <a:spcPts val="600"/>
              </a:spcAft>
            </a:pPr>
            <a:r>
              <a:rPr lang="fr-FR" sz="2400" b="1" dirty="0" err="1"/>
              <a:t>nodeValue</a:t>
            </a:r>
            <a:r>
              <a:rPr lang="fr-FR" sz="2400" dirty="0"/>
              <a:t> : texte contenu dans un nœud texte. On peut modifier cette valeur.</a:t>
            </a:r>
          </a:p>
          <a:p>
            <a:pPr>
              <a:lnSpc>
                <a:spcPct val="100000"/>
              </a:lnSpc>
              <a:spcBef>
                <a:spcPts val="0"/>
              </a:spcBef>
            </a:pPr>
            <a:endParaRPr lang="fr-FR" sz="2400" dirty="0"/>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31</a:t>
            </a:fld>
            <a:endParaRPr lang="fr-FR" dirty="0"/>
          </a:p>
        </p:txBody>
      </p:sp>
    </p:spTree>
    <p:extLst>
      <p:ext uri="{BB962C8B-B14F-4D97-AF65-F5344CB8AC3E}">
        <p14:creationId xmlns:p14="http://schemas.microsoft.com/office/powerpoint/2010/main" val="12875388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Navigation dans l’arbre</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600"/>
              </a:spcAft>
              <a:buNone/>
            </a:pPr>
            <a:r>
              <a:rPr lang="fr-FR" b="1" dirty="0">
                <a:solidFill>
                  <a:srgbClr val="FF0000"/>
                </a:solidFill>
              </a:rPr>
              <a:t>Autres</a:t>
            </a:r>
            <a:r>
              <a:rPr lang="fr-FR" b="1" dirty="0"/>
              <a:t> </a:t>
            </a:r>
            <a:r>
              <a:rPr lang="fr-FR" b="1" dirty="0">
                <a:solidFill>
                  <a:srgbClr val="FF0000"/>
                </a:solidFill>
              </a:rPr>
              <a:t>propriétés </a:t>
            </a:r>
          </a:p>
          <a:p>
            <a:pPr>
              <a:lnSpc>
                <a:spcPct val="100000"/>
              </a:lnSpc>
              <a:spcBef>
                <a:spcPts val="600"/>
              </a:spcBef>
              <a:spcAft>
                <a:spcPts val="600"/>
              </a:spcAft>
            </a:pPr>
            <a:r>
              <a:rPr lang="fr-FR" sz="2400" b="1" dirty="0" err="1"/>
              <a:t>nodeName</a:t>
            </a:r>
            <a:r>
              <a:rPr lang="fr-FR" sz="2400" dirty="0"/>
              <a:t> : nom de la balise ;</a:t>
            </a:r>
          </a:p>
          <a:p>
            <a:pPr>
              <a:lnSpc>
                <a:spcPct val="100000"/>
              </a:lnSpc>
              <a:spcBef>
                <a:spcPts val="600"/>
              </a:spcBef>
              <a:spcAft>
                <a:spcPts val="600"/>
              </a:spcAft>
            </a:pPr>
            <a:r>
              <a:rPr lang="fr-FR" sz="2400" b="1" dirty="0" err="1"/>
              <a:t>nodeType</a:t>
            </a:r>
            <a:r>
              <a:rPr lang="fr-FR" sz="2400" dirty="0"/>
              <a:t> : 1 pour éléments (balises) et 3 pour un </a:t>
            </a:r>
            <a:r>
              <a:rPr lang="fr-FR" sz="2400" dirty="0" err="1"/>
              <a:t>noeud</a:t>
            </a:r>
            <a:r>
              <a:rPr lang="fr-FR" sz="2400" dirty="0"/>
              <a:t> texte;</a:t>
            </a:r>
          </a:p>
          <a:p>
            <a:pPr>
              <a:lnSpc>
                <a:spcPct val="100000"/>
              </a:lnSpc>
              <a:spcBef>
                <a:spcPts val="600"/>
              </a:spcBef>
              <a:spcAft>
                <a:spcPts val="600"/>
              </a:spcAft>
            </a:pPr>
            <a:r>
              <a:rPr lang="fr-FR" sz="2400" b="1" dirty="0"/>
              <a:t>id</a:t>
            </a:r>
            <a:r>
              <a:rPr lang="fr-FR" sz="2400" dirty="0"/>
              <a:t> : identifiant du </a:t>
            </a:r>
            <a:r>
              <a:rPr lang="fr-FR" sz="2400" dirty="0" err="1"/>
              <a:t>noeud</a:t>
            </a:r>
            <a:r>
              <a:rPr lang="fr-FR" sz="2400" dirty="0"/>
              <a:t> ;</a:t>
            </a:r>
          </a:p>
          <a:p>
            <a:pPr>
              <a:lnSpc>
                <a:spcPct val="100000"/>
              </a:lnSpc>
              <a:spcBef>
                <a:spcPts val="600"/>
              </a:spcBef>
              <a:spcAft>
                <a:spcPts val="600"/>
              </a:spcAft>
            </a:pPr>
            <a:r>
              <a:rPr lang="fr-FR" sz="2400" b="1" dirty="0" err="1"/>
              <a:t>className</a:t>
            </a:r>
            <a:r>
              <a:rPr lang="fr-FR" sz="2400" dirty="0"/>
              <a:t> : classe (au sens CSS) de l'élément ;</a:t>
            </a:r>
          </a:p>
          <a:p>
            <a:pPr>
              <a:lnSpc>
                <a:spcPct val="100000"/>
              </a:lnSpc>
              <a:spcBef>
                <a:spcPts val="600"/>
              </a:spcBef>
              <a:spcAft>
                <a:spcPts val="600"/>
              </a:spcAft>
            </a:pPr>
            <a:r>
              <a:rPr lang="fr-FR" sz="2400" b="1" dirty="0"/>
              <a:t>style</a:t>
            </a:r>
            <a:r>
              <a:rPr lang="fr-FR" sz="2400" dirty="0"/>
              <a:t> : accès aux propriétés CSS de l'élément ;</a:t>
            </a:r>
          </a:p>
          <a:p>
            <a:pPr>
              <a:lnSpc>
                <a:spcPct val="100000"/>
              </a:lnSpc>
              <a:spcBef>
                <a:spcPts val="600"/>
              </a:spcBef>
              <a:spcAft>
                <a:spcPts val="600"/>
              </a:spcAft>
            </a:pPr>
            <a:r>
              <a:rPr lang="fr-FR" sz="2400" b="1" dirty="0" err="1"/>
              <a:t>getAttribute</a:t>
            </a:r>
            <a:r>
              <a:rPr lang="fr-FR" sz="2400" b="1" dirty="0"/>
              <a:t>(NOM) </a:t>
            </a:r>
            <a:r>
              <a:rPr lang="fr-FR" sz="2400" dirty="0"/>
              <a:t>: valeur d'un de ses attributs. Ne fonctionne pas pour l'attribut "class" sous IE.</a:t>
            </a:r>
          </a:p>
          <a:p>
            <a:pPr>
              <a:lnSpc>
                <a:spcPct val="100000"/>
              </a:lnSpc>
              <a:spcBef>
                <a:spcPts val="600"/>
              </a:spcBef>
              <a:spcAft>
                <a:spcPts val="600"/>
              </a:spcAft>
            </a:pPr>
            <a:r>
              <a:rPr lang="fr-FR" sz="2400" b="1" dirty="0" err="1"/>
              <a:t>setAttribute</a:t>
            </a:r>
            <a:r>
              <a:rPr lang="fr-FR" sz="2400" b="1" dirty="0"/>
              <a:t>(NOM,VALEUR)</a:t>
            </a:r>
            <a:r>
              <a:rPr lang="fr-FR" sz="2400" dirty="0"/>
              <a:t> : pour un </a:t>
            </a:r>
            <a:r>
              <a:rPr lang="fr-FR" sz="2400" dirty="0" err="1"/>
              <a:t>noeud</a:t>
            </a:r>
            <a:r>
              <a:rPr lang="fr-FR" sz="2400" dirty="0"/>
              <a:t>/élément, permet de fixer la valeur d'un attribut. Ne fonctionne pas sous IE pour les styles </a:t>
            </a:r>
            <a:r>
              <a:rPr lang="fr-FR" sz="2400" dirty="0" err="1"/>
              <a:t>css</a:t>
            </a:r>
            <a:r>
              <a:rPr lang="fr-FR" sz="2400" dirty="0"/>
              <a:t> ni pour l'attribut "class".</a:t>
            </a:r>
            <a:endParaRPr lang="fr-FR" sz="2400" b="1" dirty="0">
              <a:solidFill>
                <a:srgbClr val="FF3399"/>
              </a:solidFill>
            </a:endParaRPr>
          </a:p>
          <a:p>
            <a:pPr>
              <a:lnSpc>
                <a:spcPct val="100000"/>
              </a:lnSpc>
              <a:spcBef>
                <a:spcPts val="0"/>
              </a:spcBef>
            </a:pPr>
            <a:endParaRPr lang="fr-FR" sz="14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32</a:t>
            </a:fld>
            <a:endParaRPr lang="fr-FR" dirty="0"/>
          </a:p>
        </p:txBody>
      </p:sp>
    </p:spTree>
    <p:extLst>
      <p:ext uri="{BB962C8B-B14F-4D97-AF65-F5344CB8AC3E}">
        <p14:creationId xmlns:p14="http://schemas.microsoft.com/office/powerpoint/2010/main" val="179110304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182959" y="125413"/>
            <a:ext cx="5840016" cy="742950"/>
          </a:xfrm>
        </p:spPr>
        <p:txBody>
          <a:bodyPr/>
          <a:lstStyle/>
          <a:p>
            <a:endParaRPr lang="fr-FR" dirty="0"/>
          </a:p>
        </p:txBody>
      </p:sp>
      <p:sp>
        <p:nvSpPr>
          <p:cNvPr id="7172" name="Rectangle 3"/>
          <p:cNvSpPr>
            <a:spLocks noGrp="1" noChangeArrowheads="1"/>
          </p:cNvSpPr>
          <p:nvPr>
            <p:ph idx="1"/>
          </p:nvPr>
        </p:nvSpPr>
        <p:spPr>
          <a:xfrm>
            <a:off x="0" y="832195"/>
            <a:ext cx="9144001" cy="5459434"/>
          </a:xfrm>
        </p:spPr>
        <p:txBody>
          <a:bodyPr>
            <a:noAutofit/>
          </a:bodyPr>
          <a:lstStyle/>
          <a:p>
            <a:pPr marL="0" indent="0" algn="ctr">
              <a:lnSpc>
                <a:spcPct val="150000"/>
              </a:lnSpc>
              <a:buNone/>
            </a:pPr>
            <a:r>
              <a:rPr lang="fr-FR" sz="8000" dirty="0">
                <a:latin typeface="Rockwell Extra Bold" panose="02060903040505020403" pitchFamily="18" charset="0"/>
              </a:rPr>
              <a:t>Les Evènements en  </a:t>
            </a:r>
            <a:r>
              <a:rPr lang="fr-FR" sz="8000" dirty="0" err="1">
                <a:latin typeface="Rockwell Extra Bold" panose="02060903040505020403" pitchFamily="18" charset="0"/>
              </a:rPr>
              <a:t>JavaScripT</a:t>
            </a:r>
            <a:endParaRPr lang="fr-FR" sz="8000" dirty="0">
              <a:latin typeface="Berlin Sans FB Demi" panose="020E0802020502020306" pitchFamily="34" charset="0"/>
            </a:endParaRP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33</a:t>
            </a:fld>
            <a:endParaRPr lang="fr-FR"/>
          </a:p>
        </p:txBody>
      </p:sp>
    </p:spTree>
    <p:extLst>
      <p:ext uri="{BB962C8B-B14F-4D97-AF65-F5344CB8AC3E}">
        <p14:creationId xmlns:p14="http://schemas.microsoft.com/office/powerpoint/2010/main" val="330741000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89595"/>
            <a:ext cx="9072804" cy="5890822"/>
          </a:xfrm>
        </p:spPr>
        <p:txBody>
          <a:bodyPr>
            <a:noAutofit/>
          </a:bodyPr>
          <a:lstStyle/>
          <a:p>
            <a:pPr>
              <a:lnSpc>
                <a:spcPct val="100000"/>
              </a:lnSpc>
              <a:spcBef>
                <a:spcPts val="1200"/>
              </a:spcBef>
              <a:spcAft>
                <a:spcPts val="1200"/>
              </a:spcAft>
            </a:pPr>
            <a:r>
              <a:rPr lang="fr-FR" sz="2400" dirty="0"/>
              <a:t>Les </a:t>
            </a:r>
            <a:r>
              <a:rPr lang="fr-FR" sz="2400" b="1" dirty="0"/>
              <a:t>évènements</a:t>
            </a:r>
            <a:r>
              <a:rPr lang="fr-FR" sz="2400" dirty="0"/>
              <a:t> correspondent à des </a:t>
            </a:r>
            <a:r>
              <a:rPr lang="fr-FR" sz="2400" u="sng" dirty="0"/>
              <a:t>actions</a:t>
            </a:r>
            <a:r>
              <a:rPr lang="fr-FR" sz="2400" dirty="0"/>
              <a:t> effectuées soit par un </a:t>
            </a:r>
            <a:r>
              <a:rPr lang="fr-FR" sz="2400" u="sng" dirty="0"/>
              <a:t>utilisateur</a:t>
            </a:r>
            <a:r>
              <a:rPr lang="fr-FR" sz="2400" dirty="0"/>
              <a:t>, soit par le </a:t>
            </a:r>
            <a:r>
              <a:rPr lang="fr-FR" sz="2400" u="sng" dirty="0"/>
              <a:t>navigateur</a:t>
            </a:r>
            <a:r>
              <a:rPr lang="fr-FR" sz="2400" dirty="0"/>
              <a:t> lui-même.</a:t>
            </a:r>
          </a:p>
          <a:p>
            <a:pPr>
              <a:lnSpc>
                <a:spcPct val="100000"/>
              </a:lnSpc>
              <a:spcBef>
                <a:spcPts val="1200"/>
              </a:spcBef>
              <a:spcAft>
                <a:spcPts val="1200"/>
              </a:spcAft>
            </a:pPr>
            <a:r>
              <a:rPr lang="fr-FR" sz="2400" dirty="0"/>
              <a:t>Par exemple, lorsqu’un utilisateur clique sur un bouton HTML ou lorsque le navigateur va finir de charger une page web, on va parler d’événement.</a:t>
            </a:r>
          </a:p>
          <a:p>
            <a:pPr>
              <a:lnSpc>
                <a:spcPct val="100000"/>
              </a:lnSpc>
              <a:spcBef>
                <a:spcPts val="1200"/>
              </a:spcBef>
              <a:spcAft>
                <a:spcPts val="1200"/>
              </a:spcAft>
            </a:pPr>
            <a:r>
              <a:rPr lang="fr-FR" sz="2400" dirty="0"/>
              <a:t>Parfois, on va vouloir « attacher » une action spécifique à un évènement, comme par exemple modifier la taille des textes sur une page lorsque l’utilisateur clique sur un bouton.</a:t>
            </a: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0"/>
              </a:spcBef>
            </a:pPr>
            <a:endParaRPr lang="fr-FR" sz="2000" b="1" dirty="0">
              <a:solidFill>
                <a:srgbClr val="FF3399"/>
              </a:solidFill>
            </a:endParaRP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34</a:t>
            </a:fld>
            <a:endParaRPr lang="fr-FR" dirty="0"/>
          </a:p>
        </p:txBody>
      </p:sp>
    </p:spTree>
    <p:extLst>
      <p:ext uri="{BB962C8B-B14F-4D97-AF65-F5344CB8AC3E}">
        <p14:creationId xmlns:p14="http://schemas.microsoft.com/office/powerpoint/2010/main" val="53045210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Des événements courants</a:t>
            </a: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35</a:t>
            </a:fld>
            <a:endParaRPr lang="fr-FR" dirty="0"/>
          </a:p>
        </p:txBody>
      </p:sp>
      <p:graphicFrame>
        <p:nvGraphicFramePr>
          <p:cNvPr id="3" name="Tableau 2">
            <a:extLst>
              <a:ext uri="{FF2B5EF4-FFF2-40B4-BE49-F238E27FC236}">
                <a16:creationId xmlns:a16="http://schemas.microsoft.com/office/drawing/2014/main" xmlns="" id="{8D966C22-87D1-48E5-ABB5-77992052CBA0}"/>
              </a:ext>
            </a:extLst>
          </p:cNvPr>
          <p:cNvGraphicFramePr>
            <a:graphicFrameLocks noGrp="1"/>
          </p:cNvGraphicFramePr>
          <p:nvPr>
            <p:extLst>
              <p:ext uri="{D42A27DB-BD31-4B8C-83A1-F6EECF244321}">
                <p14:modId xmlns:p14="http://schemas.microsoft.com/office/powerpoint/2010/main" val="1368661372"/>
              </p:ext>
            </p:extLst>
          </p:nvPr>
        </p:nvGraphicFramePr>
        <p:xfrm>
          <a:off x="225083" y="1336430"/>
          <a:ext cx="8736037" cy="5284350"/>
        </p:xfrm>
        <a:graphic>
          <a:graphicData uri="http://schemas.openxmlformats.org/drawingml/2006/table">
            <a:tbl>
              <a:tblPr firstRow="1" bandRow="1">
                <a:tableStyleId>{B301B821-A1FF-4177-AEE7-76D212191A09}</a:tableStyleId>
              </a:tblPr>
              <a:tblGrid>
                <a:gridCol w="2729132">
                  <a:extLst>
                    <a:ext uri="{9D8B030D-6E8A-4147-A177-3AD203B41FA5}">
                      <a16:colId xmlns:a16="http://schemas.microsoft.com/office/drawing/2014/main" xmlns="" val="3820314105"/>
                    </a:ext>
                  </a:extLst>
                </a:gridCol>
                <a:gridCol w="6006905">
                  <a:extLst>
                    <a:ext uri="{9D8B030D-6E8A-4147-A177-3AD203B41FA5}">
                      <a16:colId xmlns:a16="http://schemas.microsoft.com/office/drawing/2014/main" xmlns="" val="1352619470"/>
                    </a:ext>
                  </a:extLst>
                </a:gridCol>
              </a:tblGrid>
              <a:tr h="460510">
                <a:tc>
                  <a:txBody>
                    <a:bodyPr/>
                    <a:lstStyle/>
                    <a:p>
                      <a:pPr algn="ctr"/>
                      <a:r>
                        <a:rPr lang="fr-FR" sz="2000" dirty="0">
                          <a:effectLst/>
                        </a:rPr>
                        <a:t>Nom de l'événement</a:t>
                      </a:r>
                      <a:endParaRPr lang="fr-FR" sz="2000" b="1" dirty="0">
                        <a:solidFill>
                          <a:srgbClr val="FF0000"/>
                        </a:solidFill>
                        <a:effectLst/>
                      </a:endParaRPr>
                    </a:p>
                  </a:txBody>
                  <a:tcPr marL="76200" marR="76200" marT="76200" marB="76200" anchor="ctr"/>
                </a:tc>
                <a:tc>
                  <a:txBody>
                    <a:bodyPr/>
                    <a:lstStyle/>
                    <a:p>
                      <a:pPr algn="ctr"/>
                      <a:r>
                        <a:rPr lang="fr-FR" sz="2400" dirty="0">
                          <a:effectLst/>
                        </a:rPr>
                        <a:t>Action pour le déclencher</a:t>
                      </a:r>
                      <a:endParaRPr lang="fr-FR" sz="2400" b="1" dirty="0">
                        <a:solidFill>
                          <a:srgbClr val="FF0000"/>
                        </a:solidFill>
                        <a:effectLst/>
                      </a:endParaRPr>
                    </a:p>
                  </a:txBody>
                  <a:tcPr marL="76200" marR="76200" marT="76200" marB="76200" anchor="ctr"/>
                </a:tc>
                <a:extLst>
                  <a:ext uri="{0D108BD9-81ED-4DB2-BD59-A6C34878D82A}">
                    <a16:rowId xmlns:a16="http://schemas.microsoft.com/office/drawing/2014/main" xmlns="" val="2422503778"/>
                  </a:ext>
                </a:extLst>
              </a:tr>
              <a:tr h="424376">
                <a:tc>
                  <a:txBody>
                    <a:bodyPr/>
                    <a:lstStyle/>
                    <a:p>
                      <a:pPr fontAlgn="t"/>
                      <a:r>
                        <a:rPr lang="fr-FR" sz="2000" b="1" dirty="0">
                          <a:solidFill>
                            <a:srgbClr val="0070C0"/>
                          </a:solidFill>
                          <a:effectLst/>
                          <a:latin typeface="Century Gothic" panose="020B0502020202020204" pitchFamily="34" charset="0"/>
                        </a:rPr>
                        <a:t>click</a:t>
                      </a:r>
                    </a:p>
                  </a:txBody>
                  <a:tcPr marL="76200" marR="76200" marT="76200" marB="76200"/>
                </a:tc>
                <a:tc>
                  <a:txBody>
                    <a:bodyPr/>
                    <a:lstStyle/>
                    <a:p>
                      <a:pPr fontAlgn="t"/>
                      <a:r>
                        <a:rPr lang="fr-FR" sz="2000" dirty="0">
                          <a:effectLst/>
                          <a:latin typeface="Century Gothic" panose="020B0502020202020204" pitchFamily="34" charset="0"/>
                        </a:rPr>
                        <a:t>Cliquer (appuyer puis relâcher) sur l'élément</a:t>
                      </a:r>
                    </a:p>
                  </a:txBody>
                  <a:tcPr marL="76200" marR="76200" marT="76200" marB="76200"/>
                </a:tc>
                <a:extLst>
                  <a:ext uri="{0D108BD9-81ED-4DB2-BD59-A6C34878D82A}">
                    <a16:rowId xmlns:a16="http://schemas.microsoft.com/office/drawing/2014/main" xmlns="" val="1329717671"/>
                  </a:ext>
                </a:extLst>
              </a:tr>
              <a:tr h="460510">
                <a:tc>
                  <a:txBody>
                    <a:bodyPr/>
                    <a:lstStyle/>
                    <a:p>
                      <a:pPr fontAlgn="t"/>
                      <a:r>
                        <a:rPr lang="fr-FR" sz="2000" b="1" dirty="0" err="1">
                          <a:solidFill>
                            <a:srgbClr val="0070C0"/>
                          </a:solidFill>
                          <a:effectLst/>
                          <a:latin typeface="Century Gothic" panose="020B0502020202020204" pitchFamily="34" charset="0"/>
                        </a:rPr>
                        <a:t>dblclick</a:t>
                      </a:r>
                      <a:endParaRPr lang="fr-FR" sz="2000" b="1" dirty="0">
                        <a:solidFill>
                          <a:srgbClr val="0070C0"/>
                        </a:solidFill>
                        <a:effectLst/>
                        <a:latin typeface="Century Gothic" panose="020B0502020202020204" pitchFamily="34" charset="0"/>
                      </a:endParaRPr>
                    </a:p>
                  </a:txBody>
                  <a:tcPr marL="76200" marR="76200" marT="76200" marB="76200"/>
                </a:tc>
                <a:tc>
                  <a:txBody>
                    <a:bodyPr/>
                    <a:lstStyle/>
                    <a:p>
                      <a:pPr fontAlgn="t"/>
                      <a:r>
                        <a:rPr lang="fr-FR" sz="2000">
                          <a:effectLst/>
                          <a:latin typeface="Century Gothic" panose="020B0502020202020204" pitchFamily="34" charset="0"/>
                        </a:rPr>
                        <a:t>Double-cliquer sur l'élément</a:t>
                      </a:r>
                    </a:p>
                  </a:txBody>
                  <a:tcPr marL="76200" marR="76200" marT="76200" marB="76200"/>
                </a:tc>
                <a:extLst>
                  <a:ext uri="{0D108BD9-81ED-4DB2-BD59-A6C34878D82A}">
                    <a16:rowId xmlns:a16="http://schemas.microsoft.com/office/drawing/2014/main" xmlns="" val="3212166524"/>
                  </a:ext>
                </a:extLst>
              </a:tr>
              <a:tr h="460510">
                <a:tc>
                  <a:txBody>
                    <a:bodyPr/>
                    <a:lstStyle/>
                    <a:p>
                      <a:pPr fontAlgn="t"/>
                      <a:r>
                        <a:rPr lang="fr-FR" sz="2000" b="1" dirty="0" err="1">
                          <a:solidFill>
                            <a:srgbClr val="0070C0"/>
                          </a:solidFill>
                          <a:effectLst/>
                          <a:latin typeface="Century Gothic" panose="020B0502020202020204" pitchFamily="34" charset="0"/>
                        </a:rPr>
                        <a:t>mouseover</a:t>
                      </a:r>
                      <a:endParaRPr lang="fr-FR" sz="2000" b="1" dirty="0">
                        <a:solidFill>
                          <a:srgbClr val="0070C0"/>
                        </a:solidFill>
                        <a:effectLst/>
                        <a:latin typeface="Century Gothic" panose="020B0502020202020204" pitchFamily="34" charset="0"/>
                      </a:endParaRPr>
                    </a:p>
                  </a:txBody>
                  <a:tcPr marL="76200" marR="76200" marT="76200" marB="76200"/>
                </a:tc>
                <a:tc>
                  <a:txBody>
                    <a:bodyPr/>
                    <a:lstStyle/>
                    <a:p>
                      <a:pPr fontAlgn="t"/>
                      <a:r>
                        <a:rPr lang="fr-FR" sz="2000" dirty="0">
                          <a:effectLst/>
                          <a:latin typeface="Century Gothic" panose="020B0502020202020204" pitchFamily="34" charset="0"/>
                        </a:rPr>
                        <a:t>Faire entrer le curseur sur l'élément</a:t>
                      </a:r>
                    </a:p>
                  </a:txBody>
                  <a:tcPr marL="76200" marR="76200" marT="76200" marB="76200"/>
                </a:tc>
                <a:extLst>
                  <a:ext uri="{0D108BD9-81ED-4DB2-BD59-A6C34878D82A}">
                    <a16:rowId xmlns:a16="http://schemas.microsoft.com/office/drawing/2014/main" xmlns="" val="2220033528"/>
                  </a:ext>
                </a:extLst>
              </a:tr>
              <a:tr h="460510">
                <a:tc>
                  <a:txBody>
                    <a:bodyPr/>
                    <a:lstStyle/>
                    <a:p>
                      <a:pPr fontAlgn="t"/>
                      <a:r>
                        <a:rPr lang="fr-FR" sz="2000" b="1">
                          <a:solidFill>
                            <a:srgbClr val="0070C0"/>
                          </a:solidFill>
                          <a:effectLst/>
                          <a:latin typeface="Century Gothic" panose="020B0502020202020204" pitchFamily="34" charset="0"/>
                        </a:rPr>
                        <a:t>mouseout</a:t>
                      </a:r>
                    </a:p>
                  </a:txBody>
                  <a:tcPr marL="76200" marR="76200" marT="76200" marB="76200"/>
                </a:tc>
                <a:tc>
                  <a:txBody>
                    <a:bodyPr/>
                    <a:lstStyle/>
                    <a:p>
                      <a:pPr fontAlgn="t"/>
                      <a:r>
                        <a:rPr lang="fr-FR" sz="2000" dirty="0">
                          <a:effectLst/>
                          <a:latin typeface="Century Gothic" panose="020B0502020202020204" pitchFamily="34" charset="0"/>
                        </a:rPr>
                        <a:t>Faire sortir le curseur de l'élément</a:t>
                      </a:r>
                    </a:p>
                  </a:txBody>
                  <a:tcPr marL="76200" marR="76200" marT="76200" marB="76200"/>
                </a:tc>
                <a:extLst>
                  <a:ext uri="{0D108BD9-81ED-4DB2-BD59-A6C34878D82A}">
                    <a16:rowId xmlns:a16="http://schemas.microsoft.com/office/drawing/2014/main" xmlns="" val="2808737829"/>
                  </a:ext>
                </a:extLst>
              </a:tr>
              <a:tr h="756552">
                <a:tc>
                  <a:txBody>
                    <a:bodyPr/>
                    <a:lstStyle/>
                    <a:p>
                      <a:pPr fontAlgn="t"/>
                      <a:r>
                        <a:rPr lang="fr-FR" sz="2000" b="1" dirty="0" err="1">
                          <a:solidFill>
                            <a:srgbClr val="0070C0"/>
                          </a:solidFill>
                          <a:effectLst/>
                          <a:latin typeface="Century Gothic" panose="020B0502020202020204" pitchFamily="34" charset="0"/>
                        </a:rPr>
                        <a:t>mousedown</a:t>
                      </a:r>
                      <a:endParaRPr lang="fr-FR" sz="2000" b="1" dirty="0">
                        <a:solidFill>
                          <a:srgbClr val="0070C0"/>
                        </a:solidFill>
                        <a:effectLst/>
                        <a:latin typeface="Century Gothic" panose="020B0502020202020204" pitchFamily="34" charset="0"/>
                      </a:endParaRPr>
                    </a:p>
                  </a:txBody>
                  <a:tcPr marL="76200" marR="76200" marT="76200" marB="76200"/>
                </a:tc>
                <a:tc>
                  <a:txBody>
                    <a:bodyPr/>
                    <a:lstStyle/>
                    <a:p>
                      <a:pPr fontAlgn="t"/>
                      <a:r>
                        <a:rPr lang="fr-FR" sz="2000">
                          <a:effectLst/>
                          <a:latin typeface="Century Gothic" panose="020B0502020202020204" pitchFamily="34" charset="0"/>
                        </a:rPr>
                        <a:t>Appuyer (sans relâcher) sur le bouton gauche de la souris sur l'élément</a:t>
                      </a:r>
                    </a:p>
                  </a:txBody>
                  <a:tcPr marL="76200" marR="76200" marT="76200" marB="76200"/>
                </a:tc>
                <a:extLst>
                  <a:ext uri="{0D108BD9-81ED-4DB2-BD59-A6C34878D82A}">
                    <a16:rowId xmlns:a16="http://schemas.microsoft.com/office/drawing/2014/main" xmlns="" val="3939373917"/>
                  </a:ext>
                </a:extLst>
              </a:tr>
              <a:tr h="482440">
                <a:tc>
                  <a:txBody>
                    <a:bodyPr/>
                    <a:lstStyle/>
                    <a:p>
                      <a:pPr fontAlgn="t"/>
                      <a:r>
                        <a:rPr lang="fr-FR" sz="2000" b="1" dirty="0" err="1">
                          <a:solidFill>
                            <a:srgbClr val="0070C0"/>
                          </a:solidFill>
                          <a:effectLst/>
                          <a:latin typeface="Century Gothic" panose="020B0502020202020204" pitchFamily="34" charset="0"/>
                        </a:rPr>
                        <a:t>mouseup</a:t>
                      </a:r>
                      <a:endParaRPr lang="fr-FR" sz="2000" b="1" dirty="0">
                        <a:solidFill>
                          <a:srgbClr val="0070C0"/>
                        </a:solidFill>
                        <a:effectLst/>
                        <a:latin typeface="Century Gothic" panose="020B0502020202020204" pitchFamily="34" charset="0"/>
                      </a:endParaRPr>
                    </a:p>
                  </a:txBody>
                  <a:tcPr marL="76200" marR="76200" marT="76200" marB="76200"/>
                </a:tc>
                <a:tc>
                  <a:txBody>
                    <a:bodyPr/>
                    <a:lstStyle/>
                    <a:p>
                      <a:pPr fontAlgn="t"/>
                      <a:r>
                        <a:rPr lang="fr-FR" sz="2000" dirty="0">
                          <a:effectLst/>
                          <a:latin typeface="Century Gothic" panose="020B0502020202020204" pitchFamily="34" charset="0"/>
                        </a:rPr>
                        <a:t>Relâcher le bouton de la souris sur l'élément</a:t>
                      </a:r>
                    </a:p>
                  </a:txBody>
                  <a:tcPr marL="76200" marR="76200" marT="76200" marB="76200"/>
                </a:tc>
                <a:extLst>
                  <a:ext uri="{0D108BD9-81ED-4DB2-BD59-A6C34878D82A}">
                    <a16:rowId xmlns:a16="http://schemas.microsoft.com/office/drawing/2014/main" xmlns="" val="2576108532"/>
                  </a:ext>
                </a:extLst>
              </a:tr>
              <a:tr h="460510">
                <a:tc>
                  <a:txBody>
                    <a:bodyPr/>
                    <a:lstStyle/>
                    <a:p>
                      <a:pPr fontAlgn="t"/>
                      <a:r>
                        <a:rPr lang="fr-FR" sz="2000" b="1" dirty="0" err="1">
                          <a:solidFill>
                            <a:srgbClr val="0070C0"/>
                          </a:solidFill>
                          <a:effectLst/>
                          <a:latin typeface="Century Gothic" panose="020B0502020202020204" pitchFamily="34" charset="0"/>
                        </a:rPr>
                        <a:t>mousemove</a:t>
                      </a:r>
                      <a:endParaRPr lang="fr-FR" sz="2000" b="1" dirty="0">
                        <a:solidFill>
                          <a:srgbClr val="0070C0"/>
                        </a:solidFill>
                        <a:effectLst/>
                        <a:latin typeface="Century Gothic" panose="020B0502020202020204" pitchFamily="34" charset="0"/>
                      </a:endParaRPr>
                    </a:p>
                  </a:txBody>
                  <a:tcPr marL="76200" marR="76200" marT="76200" marB="76200"/>
                </a:tc>
                <a:tc>
                  <a:txBody>
                    <a:bodyPr/>
                    <a:lstStyle/>
                    <a:p>
                      <a:pPr fontAlgn="t"/>
                      <a:r>
                        <a:rPr lang="fr-FR" sz="2000" dirty="0">
                          <a:effectLst/>
                          <a:latin typeface="Century Gothic" panose="020B0502020202020204" pitchFamily="34" charset="0"/>
                        </a:rPr>
                        <a:t>Faire déplacer le curseur sur l'élément</a:t>
                      </a:r>
                    </a:p>
                  </a:txBody>
                  <a:tcPr marL="76200" marR="76200" marT="76200" marB="76200"/>
                </a:tc>
                <a:extLst>
                  <a:ext uri="{0D108BD9-81ED-4DB2-BD59-A6C34878D82A}">
                    <a16:rowId xmlns:a16="http://schemas.microsoft.com/office/drawing/2014/main" xmlns="" val="3252951704"/>
                  </a:ext>
                </a:extLst>
              </a:tr>
              <a:tr h="460510">
                <a:tc>
                  <a:txBody>
                    <a:bodyPr/>
                    <a:lstStyle/>
                    <a:p>
                      <a:pPr fontAlgn="t"/>
                      <a:r>
                        <a:rPr lang="fr-FR" sz="2000" b="1" kern="1200" dirty="0" err="1">
                          <a:solidFill>
                            <a:srgbClr val="0070C0"/>
                          </a:solidFill>
                          <a:effectLst/>
                          <a:latin typeface="Century Gothic" panose="020B0502020202020204" pitchFamily="34" charset="0"/>
                          <a:ea typeface="+mn-ea"/>
                          <a:cs typeface="+mn-cs"/>
                        </a:rPr>
                        <a:t>load</a:t>
                      </a:r>
                      <a:endParaRPr lang="fr-FR" sz="2000" b="1" kern="1200" dirty="0">
                        <a:solidFill>
                          <a:srgbClr val="0070C0"/>
                        </a:solidFill>
                        <a:effectLst/>
                        <a:latin typeface="Century Gothic" panose="020B0502020202020204" pitchFamily="34" charset="0"/>
                        <a:ea typeface="+mn-ea"/>
                        <a:cs typeface="+mn-cs"/>
                      </a:endParaRPr>
                    </a:p>
                  </a:txBody>
                  <a:tcPr marL="76200" marR="76200" marT="76200" marB="76200"/>
                </a:tc>
                <a:tc>
                  <a:txBody>
                    <a:bodyPr/>
                    <a:lstStyle/>
                    <a:p>
                      <a:pPr fontAlgn="t"/>
                      <a:r>
                        <a:rPr lang="fr-FR" sz="2000" dirty="0">
                          <a:effectLst/>
                          <a:latin typeface="Century Gothic" panose="020B0502020202020204" pitchFamily="34" charset="0"/>
                        </a:rPr>
                        <a:t>chargement terminé d’une ressource et de ses dépendances</a:t>
                      </a:r>
                    </a:p>
                  </a:txBody>
                  <a:tcPr marL="76200" marR="76200" marT="76200" marB="76200"/>
                </a:tc>
                <a:extLst>
                  <a:ext uri="{0D108BD9-81ED-4DB2-BD59-A6C34878D82A}">
                    <a16:rowId xmlns:a16="http://schemas.microsoft.com/office/drawing/2014/main" xmlns="" val="882151680"/>
                  </a:ext>
                </a:extLst>
              </a:tr>
              <a:tr h="460510">
                <a:tc>
                  <a:txBody>
                    <a:bodyPr/>
                    <a:lstStyle/>
                    <a:p>
                      <a:pPr fontAlgn="t"/>
                      <a:r>
                        <a:rPr lang="fr-FR" sz="2000" b="1" kern="1200" dirty="0" err="1">
                          <a:solidFill>
                            <a:srgbClr val="0070C0"/>
                          </a:solidFill>
                          <a:effectLst/>
                          <a:latin typeface="Century Gothic" panose="020B0502020202020204" pitchFamily="34" charset="0"/>
                          <a:ea typeface="+mn-ea"/>
                          <a:cs typeface="+mn-cs"/>
                        </a:rPr>
                        <a:t>DOMContentLoaded</a:t>
                      </a:r>
                      <a:endParaRPr lang="fr-FR" sz="2000" b="1" kern="1200" dirty="0">
                        <a:solidFill>
                          <a:srgbClr val="0070C0"/>
                        </a:solidFill>
                        <a:effectLst/>
                        <a:latin typeface="Century Gothic" panose="020B0502020202020204" pitchFamily="34" charset="0"/>
                        <a:ea typeface="+mn-ea"/>
                        <a:cs typeface="+mn-cs"/>
                      </a:endParaRPr>
                    </a:p>
                  </a:txBody>
                  <a:tcPr marL="76200" marR="76200" marT="76200" marB="76200"/>
                </a:tc>
                <a:tc>
                  <a:txBody>
                    <a:bodyPr/>
                    <a:lstStyle/>
                    <a:p>
                      <a:pPr fontAlgn="t"/>
                      <a:r>
                        <a:rPr lang="fr-FR" sz="2000" dirty="0">
                          <a:effectLst/>
                          <a:latin typeface="Century Gothic" panose="020B0502020202020204" pitchFamily="34" charset="0"/>
                        </a:rPr>
                        <a:t>chargement terminé du DOM</a:t>
                      </a:r>
                    </a:p>
                  </a:txBody>
                  <a:tcPr marL="76200" marR="76200" marT="76200" marB="76200"/>
                </a:tc>
                <a:extLst>
                  <a:ext uri="{0D108BD9-81ED-4DB2-BD59-A6C34878D82A}">
                    <a16:rowId xmlns:a16="http://schemas.microsoft.com/office/drawing/2014/main" xmlns="" val="179358135"/>
                  </a:ext>
                </a:extLst>
              </a:tr>
            </a:tbl>
          </a:graphicData>
        </a:graphic>
      </p:graphicFrame>
    </p:spTree>
    <p:extLst>
      <p:ext uri="{BB962C8B-B14F-4D97-AF65-F5344CB8AC3E}">
        <p14:creationId xmlns:p14="http://schemas.microsoft.com/office/powerpoint/2010/main" val="376963059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Des événements courants</a:t>
            </a: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36</a:t>
            </a:fld>
            <a:endParaRPr lang="fr-FR" dirty="0"/>
          </a:p>
        </p:txBody>
      </p:sp>
      <p:graphicFrame>
        <p:nvGraphicFramePr>
          <p:cNvPr id="3" name="Tableau 2">
            <a:extLst>
              <a:ext uri="{FF2B5EF4-FFF2-40B4-BE49-F238E27FC236}">
                <a16:creationId xmlns:a16="http://schemas.microsoft.com/office/drawing/2014/main" xmlns="" id="{28811D3B-8624-45D1-8B32-EB863E9BB564}"/>
              </a:ext>
            </a:extLst>
          </p:cNvPr>
          <p:cNvGraphicFramePr>
            <a:graphicFrameLocks noGrp="1"/>
          </p:cNvGraphicFramePr>
          <p:nvPr>
            <p:extLst>
              <p:ext uri="{D42A27DB-BD31-4B8C-83A1-F6EECF244321}">
                <p14:modId xmlns:p14="http://schemas.microsoft.com/office/powerpoint/2010/main" val="175784714"/>
              </p:ext>
            </p:extLst>
          </p:nvPr>
        </p:nvGraphicFramePr>
        <p:xfrm>
          <a:off x="253218" y="1357212"/>
          <a:ext cx="8736037" cy="5205855"/>
        </p:xfrm>
        <a:graphic>
          <a:graphicData uri="http://schemas.openxmlformats.org/drawingml/2006/table">
            <a:tbl>
              <a:tblPr firstRow="1" bandRow="1">
                <a:tableStyleId>{B301B821-A1FF-4177-AEE7-76D212191A09}</a:tableStyleId>
              </a:tblPr>
              <a:tblGrid>
                <a:gridCol w="2518117">
                  <a:extLst>
                    <a:ext uri="{9D8B030D-6E8A-4147-A177-3AD203B41FA5}">
                      <a16:colId xmlns:a16="http://schemas.microsoft.com/office/drawing/2014/main" xmlns="" val="2680294679"/>
                    </a:ext>
                  </a:extLst>
                </a:gridCol>
                <a:gridCol w="6217920">
                  <a:extLst>
                    <a:ext uri="{9D8B030D-6E8A-4147-A177-3AD203B41FA5}">
                      <a16:colId xmlns:a16="http://schemas.microsoft.com/office/drawing/2014/main" xmlns="" val="3081988168"/>
                    </a:ext>
                  </a:extLst>
                </a:gridCol>
              </a:tblGrid>
              <a:tr h="543917">
                <a:tc>
                  <a:txBody>
                    <a:bodyPr/>
                    <a:lstStyle/>
                    <a:p>
                      <a:r>
                        <a:rPr lang="fr-FR" sz="2000" dirty="0">
                          <a:effectLst/>
                        </a:rPr>
                        <a:t>Nom de l'événement</a:t>
                      </a:r>
                      <a:endParaRPr lang="fr-FR" sz="2000" b="1" dirty="0">
                        <a:solidFill>
                          <a:srgbClr val="FF0000"/>
                        </a:solidFill>
                        <a:effectLst/>
                      </a:endParaRPr>
                    </a:p>
                  </a:txBody>
                  <a:tcPr marL="76200" marR="76200" marT="76200" marB="76200" anchor="ctr"/>
                </a:tc>
                <a:tc>
                  <a:txBody>
                    <a:bodyPr/>
                    <a:lstStyle/>
                    <a:p>
                      <a:r>
                        <a:rPr lang="fr-FR" sz="2400" dirty="0">
                          <a:effectLst/>
                        </a:rPr>
                        <a:t>Action pour le déclencher</a:t>
                      </a:r>
                      <a:endParaRPr lang="fr-FR" sz="2400" b="1" dirty="0">
                        <a:solidFill>
                          <a:srgbClr val="FF0000"/>
                        </a:solidFill>
                        <a:effectLst/>
                      </a:endParaRPr>
                    </a:p>
                  </a:txBody>
                  <a:tcPr marL="76200" marR="76200" marT="76200" marB="76200" anchor="ctr"/>
                </a:tc>
                <a:extLst>
                  <a:ext uri="{0D108BD9-81ED-4DB2-BD59-A6C34878D82A}">
                    <a16:rowId xmlns:a16="http://schemas.microsoft.com/office/drawing/2014/main" xmlns="" val="1253153122"/>
                  </a:ext>
                </a:extLst>
              </a:tr>
              <a:tr h="543917">
                <a:tc>
                  <a:txBody>
                    <a:bodyPr/>
                    <a:lstStyle/>
                    <a:p>
                      <a:pPr fontAlgn="t"/>
                      <a:r>
                        <a:rPr lang="fr-FR" sz="2000" b="1" kern="1200" dirty="0" err="1">
                          <a:solidFill>
                            <a:srgbClr val="0070C0"/>
                          </a:solidFill>
                          <a:latin typeface="Century Gothic" panose="020B0502020202020204" pitchFamily="34" charset="0"/>
                          <a:ea typeface="+mn-ea"/>
                          <a:cs typeface="+mn-cs"/>
                        </a:rPr>
                        <a:t>keydown</a:t>
                      </a:r>
                      <a:endParaRPr lang="fr-FR" sz="2000" b="1" kern="1200" dirty="0">
                        <a:solidFill>
                          <a:srgbClr val="0070C0"/>
                        </a:solidFill>
                        <a:latin typeface="Century Gothic" panose="020B0502020202020204" pitchFamily="34" charset="0"/>
                        <a:ea typeface="+mn-ea"/>
                        <a:cs typeface="+mn-cs"/>
                      </a:endParaRPr>
                    </a:p>
                  </a:txBody>
                  <a:tcPr marL="59121" marR="59121" marT="59121" marB="59121"/>
                </a:tc>
                <a:tc>
                  <a:txBody>
                    <a:bodyPr/>
                    <a:lstStyle/>
                    <a:p>
                      <a:pPr fontAlgn="t"/>
                      <a:r>
                        <a:rPr lang="fr-FR" sz="2000" b="0" kern="1200" dirty="0">
                          <a:solidFill>
                            <a:schemeClr val="tx1"/>
                          </a:solidFill>
                          <a:latin typeface="Century Gothic" panose="020B0502020202020204" pitchFamily="34" charset="0"/>
                          <a:ea typeface="+mn-ea"/>
                          <a:cs typeface="+mn-cs"/>
                        </a:rPr>
                        <a:t>Appuyer (sans relâcher) sur une touche de clavier sur l'élément</a:t>
                      </a:r>
                    </a:p>
                  </a:txBody>
                  <a:tcPr marL="59121" marR="59121" marT="59121" marB="59121"/>
                </a:tc>
                <a:extLst>
                  <a:ext uri="{0D108BD9-81ED-4DB2-BD59-A6C34878D82A}">
                    <a16:rowId xmlns:a16="http://schemas.microsoft.com/office/drawing/2014/main" xmlns="" val="3672552421"/>
                  </a:ext>
                </a:extLst>
              </a:tr>
              <a:tr h="409651">
                <a:tc>
                  <a:txBody>
                    <a:bodyPr/>
                    <a:lstStyle/>
                    <a:p>
                      <a:pPr fontAlgn="t"/>
                      <a:r>
                        <a:rPr lang="fr-FR" sz="2000" b="1" kern="1200">
                          <a:solidFill>
                            <a:srgbClr val="0070C0"/>
                          </a:solidFill>
                          <a:latin typeface="Century Gothic" panose="020B0502020202020204" pitchFamily="34" charset="0"/>
                          <a:ea typeface="+mn-ea"/>
                          <a:cs typeface="+mn-cs"/>
                        </a:rPr>
                        <a:t>keyup</a:t>
                      </a:r>
                    </a:p>
                  </a:txBody>
                  <a:tcPr marL="59121" marR="59121" marT="59121" marB="59121"/>
                </a:tc>
                <a:tc>
                  <a:txBody>
                    <a:bodyPr/>
                    <a:lstStyle/>
                    <a:p>
                      <a:pPr fontAlgn="t"/>
                      <a:r>
                        <a:rPr lang="fr-FR" sz="2000" b="0" kern="1200" dirty="0">
                          <a:solidFill>
                            <a:schemeClr val="tx1"/>
                          </a:solidFill>
                          <a:latin typeface="Century Gothic" panose="020B0502020202020204" pitchFamily="34" charset="0"/>
                          <a:ea typeface="+mn-ea"/>
                          <a:cs typeface="+mn-cs"/>
                        </a:rPr>
                        <a:t>Relâcher une touche de clavier sur l'élément</a:t>
                      </a:r>
                    </a:p>
                  </a:txBody>
                  <a:tcPr marL="59121" marR="59121" marT="59121" marB="59121"/>
                </a:tc>
                <a:extLst>
                  <a:ext uri="{0D108BD9-81ED-4DB2-BD59-A6C34878D82A}">
                    <a16:rowId xmlns:a16="http://schemas.microsoft.com/office/drawing/2014/main" xmlns="" val="2114758554"/>
                  </a:ext>
                </a:extLst>
              </a:tr>
              <a:tr h="543917">
                <a:tc>
                  <a:txBody>
                    <a:bodyPr/>
                    <a:lstStyle/>
                    <a:p>
                      <a:pPr fontAlgn="t"/>
                      <a:r>
                        <a:rPr lang="fr-FR" sz="2000" b="1" kern="1200" dirty="0" err="1">
                          <a:solidFill>
                            <a:srgbClr val="0070C0"/>
                          </a:solidFill>
                          <a:latin typeface="Century Gothic" panose="020B0502020202020204" pitchFamily="34" charset="0"/>
                          <a:ea typeface="+mn-ea"/>
                          <a:cs typeface="+mn-cs"/>
                        </a:rPr>
                        <a:t>keypress</a:t>
                      </a:r>
                      <a:endParaRPr lang="fr-FR" sz="2000" b="1" kern="1200" dirty="0">
                        <a:solidFill>
                          <a:srgbClr val="0070C0"/>
                        </a:solidFill>
                        <a:latin typeface="Century Gothic" panose="020B0502020202020204" pitchFamily="34" charset="0"/>
                        <a:ea typeface="+mn-ea"/>
                        <a:cs typeface="+mn-cs"/>
                      </a:endParaRPr>
                    </a:p>
                  </a:txBody>
                  <a:tcPr marL="59121" marR="59121" marT="59121" marB="59121"/>
                </a:tc>
                <a:tc>
                  <a:txBody>
                    <a:bodyPr/>
                    <a:lstStyle/>
                    <a:p>
                      <a:pPr fontAlgn="t"/>
                      <a:r>
                        <a:rPr lang="fr-FR" sz="2000" b="0" kern="1200" dirty="0">
                          <a:solidFill>
                            <a:schemeClr val="tx1"/>
                          </a:solidFill>
                          <a:latin typeface="Century Gothic" panose="020B0502020202020204" pitchFamily="34" charset="0"/>
                          <a:ea typeface="+mn-ea"/>
                          <a:cs typeface="+mn-cs"/>
                        </a:rPr>
                        <a:t>Frapper (appuyer puis relâcher) une touche de clavier sur l'élément</a:t>
                      </a:r>
                    </a:p>
                  </a:txBody>
                  <a:tcPr marL="59121" marR="59121" marT="59121" marB="59121"/>
                </a:tc>
                <a:extLst>
                  <a:ext uri="{0D108BD9-81ED-4DB2-BD59-A6C34878D82A}">
                    <a16:rowId xmlns:a16="http://schemas.microsoft.com/office/drawing/2014/main" xmlns="" val="3536389791"/>
                  </a:ext>
                </a:extLst>
              </a:tr>
              <a:tr h="331080">
                <a:tc>
                  <a:txBody>
                    <a:bodyPr/>
                    <a:lstStyle/>
                    <a:p>
                      <a:pPr fontAlgn="t"/>
                      <a:r>
                        <a:rPr lang="fr-FR" sz="2000" b="1" kern="1200">
                          <a:solidFill>
                            <a:srgbClr val="0070C0"/>
                          </a:solidFill>
                          <a:latin typeface="Century Gothic" panose="020B0502020202020204" pitchFamily="34" charset="0"/>
                          <a:ea typeface="+mn-ea"/>
                          <a:cs typeface="+mn-cs"/>
                        </a:rPr>
                        <a:t>focus</a:t>
                      </a:r>
                    </a:p>
                  </a:txBody>
                  <a:tcPr marL="59121" marR="59121" marT="59121" marB="59121"/>
                </a:tc>
                <a:tc>
                  <a:txBody>
                    <a:bodyPr/>
                    <a:lstStyle/>
                    <a:p>
                      <a:pPr fontAlgn="t"/>
                      <a:r>
                        <a:rPr lang="fr-FR" sz="2000" b="0" kern="1200" dirty="0">
                          <a:solidFill>
                            <a:schemeClr val="tx1"/>
                          </a:solidFill>
                          <a:latin typeface="Century Gothic" panose="020B0502020202020204" pitchFamily="34" charset="0"/>
                          <a:ea typeface="+mn-ea"/>
                          <a:cs typeface="+mn-cs"/>
                        </a:rPr>
                        <a:t>« Cibler » l'élément</a:t>
                      </a:r>
                    </a:p>
                  </a:txBody>
                  <a:tcPr marL="59121" marR="59121" marT="59121" marB="59121"/>
                </a:tc>
                <a:extLst>
                  <a:ext uri="{0D108BD9-81ED-4DB2-BD59-A6C34878D82A}">
                    <a16:rowId xmlns:a16="http://schemas.microsoft.com/office/drawing/2014/main" xmlns="" val="657663392"/>
                  </a:ext>
                </a:extLst>
              </a:tr>
              <a:tr h="331080">
                <a:tc>
                  <a:txBody>
                    <a:bodyPr/>
                    <a:lstStyle/>
                    <a:p>
                      <a:pPr fontAlgn="t"/>
                      <a:r>
                        <a:rPr lang="fr-FR" sz="2000" b="1" kern="1200">
                          <a:solidFill>
                            <a:srgbClr val="0070C0"/>
                          </a:solidFill>
                          <a:latin typeface="Century Gothic" panose="020B0502020202020204" pitchFamily="34" charset="0"/>
                          <a:ea typeface="+mn-ea"/>
                          <a:cs typeface="+mn-cs"/>
                        </a:rPr>
                        <a:t>blur</a:t>
                      </a:r>
                    </a:p>
                  </a:txBody>
                  <a:tcPr marL="59121" marR="59121" marT="59121" marB="59121"/>
                </a:tc>
                <a:tc>
                  <a:txBody>
                    <a:bodyPr/>
                    <a:lstStyle/>
                    <a:p>
                      <a:pPr fontAlgn="t"/>
                      <a:r>
                        <a:rPr lang="fr-FR" sz="2000" b="0" kern="1200" dirty="0">
                          <a:solidFill>
                            <a:schemeClr val="tx1"/>
                          </a:solidFill>
                          <a:latin typeface="Century Gothic" panose="020B0502020202020204" pitchFamily="34" charset="0"/>
                          <a:ea typeface="+mn-ea"/>
                          <a:cs typeface="+mn-cs"/>
                        </a:rPr>
                        <a:t>Annuler le « ciblage » de l'élément</a:t>
                      </a:r>
                    </a:p>
                  </a:txBody>
                  <a:tcPr marL="59121" marR="59121" marT="59121" marB="59121"/>
                </a:tc>
                <a:extLst>
                  <a:ext uri="{0D108BD9-81ED-4DB2-BD59-A6C34878D82A}">
                    <a16:rowId xmlns:a16="http://schemas.microsoft.com/office/drawing/2014/main" xmlns="" val="1630733890"/>
                  </a:ext>
                </a:extLst>
              </a:tr>
              <a:tr h="756754">
                <a:tc>
                  <a:txBody>
                    <a:bodyPr/>
                    <a:lstStyle/>
                    <a:p>
                      <a:pPr fontAlgn="t"/>
                      <a:r>
                        <a:rPr lang="fr-FR" sz="2000" b="1" kern="1200">
                          <a:solidFill>
                            <a:srgbClr val="0070C0"/>
                          </a:solidFill>
                          <a:latin typeface="Century Gothic" panose="020B0502020202020204" pitchFamily="34" charset="0"/>
                          <a:ea typeface="+mn-ea"/>
                          <a:cs typeface="+mn-cs"/>
                        </a:rPr>
                        <a:t>change</a:t>
                      </a:r>
                    </a:p>
                  </a:txBody>
                  <a:tcPr marL="59121" marR="59121" marT="59121" marB="59121"/>
                </a:tc>
                <a:tc>
                  <a:txBody>
                    <a:bodyPr/>
                    <a:lstStyle/>
                    <a:p>
                      <a:pPr fontAlgn="t"/>
                      <a:r>
                        <a:rPr lang="fr-FR" sz="2000" b="0" kern="1200" dirty="0">
                          <a:solidFill>
                            <a:schemeClr val="tx1"/>
                          </a:solidFill>
                          <a:latin typeface="Century Gothic" panose="020B0502020202020204" pitchFamily="34" charset="0"/>
                          <a:ea typeface="+mn-ea"/>
                          <a:cs typeface="+mn-cs"/>
                        </a:rPr>
                        <a:t>Changer la valeur d'un élément spécifique aux formulaires (</a:t>
                      </a:r>
                      <a:r>
                        <a:rPr lang="fr-FR" sz="2000" b="0" kern="1200" dirty="0" err="1">
                          <a:solidFill>
                            <a:schemeClr val="tx1"/>
                          </a:solidFill>
                          <a:latin typeface="Century Gothic" panose="020B0502020202020204" pitchFamily="34" charset="0"/>
                          <a:ea typeface="+mn-ea"/>
                          <a:cs typeface="+mn-cs"/>
                        </a:rPr>
                        <a:t>input,checkbox</a:t>
                      </a:r>
                      <a:r>
                        <a:rPr lang="fr-FR" sz="2000" b="0" kern="1200" dirty="0">
                          <a:solidFill>
                            <a:schemeClr val="tx1"/>
                          </a:solidFill>
                          <a:latin typeface="Century Gothic" panose="020B0502020202020204" pitchFamily="34" charset="0"/>
                          <a:ea typeface="+mn-ea"/>
                          <a:cs typeface="+mn-cs"/>
                        </a:rPr>
                        <a:t>, etc.)</a:t>
                      </a:r>
                    </a:p>
                  </a:txBody>
                  <a:tcPr marL="59121" marR="59121" marT="59121" marB="59121"/>
                </a:tc>
                <a:extLst>
                  <a:ext uri="{0D108BD9-81ED-4DB2-BD59-A6C34878D82A}">
                    <a16:rowId xmlns:a16="http://schemas.microsoft.com/office/drawing/2014/main" xmlns="" val="1897254365"/>
                  </a:ext>
                </a:extLst>
              </a:tr>
              <a:tr h="452532">
                <a:tc>
                  <a:txBody>
                    <a:bodyPr/>
                    <a:lstStyle/>
                    <a:p>
                      <a:pPr fontAlgn="t"/>
                      <a:r>
                        <a:rPr lang="fr-FR" sz="2000" b="1" kern="1200">
                          <a:solidFill>
                            <a:srgbClr val="0070C0"/>
                          </a:solidFill>
                          <a:latin typeface="Century Gothic" panose="020B0502020202020204" pitchFamily="34" charset="0"/>
                          <a:ea typeface="+mn-ea"/>
                          <a:cs typeface="+mn-cs"/>
                        </a:rPr>
                        <a:t>input</a:t>
                      </a:r>
                    </a:p>
                  </a:txBody>
                  <a:tcPr marL="59121" marR="59121" marT="59121" marB="59121"/>
                </a:tc>
                <a:tc>
                  <a:txBody>
                    <a:bodyPr/>
                    <a:lstStyle/>
                    <a:p>
                      <a:pPr fontAlgn="t"/>
                      <a:r>
                        <a:rPr lang="fr-FR" sz="2000" b="0" kern="1200" dirty="0">
                          <a:solidFill>
                            <a:schemeClr val="tx1"/>
                          </a:solidFill>
                          <a:latin typeface="Century Gothic" panose="020B0502020202020204" pitchFamily="34" charset="0"/>
                          <a:ea typeface="+mn-ea"/>
                          <a:cs typeface="+mn-cs"/>
                        </a:rPr>
                        <a:t>Taper un caractère dans un champ de texte </a:t>
                      </a:r>
                    </a:p>
                  </a:txBody>
                  <a:tcPr marL="59121" marR="59121" marT="59121" marB="59121"/>
                </a:tc>
                <a:extLst>
                  <a:ext uri="{0D108BD9-81ED-4DB2-BD59-A6C34878D82A}">
                    <a16:rowId xmlns:a16="http://schemas.microsoft.com/office/drawing/2014/main" xmlns="" val="1275645789"/>
                  </a:ext>
                </a:extLst>
              </a:tr>
              <a:tr h="543917">
                <a:tc>
                  <a:txBody>
                    <a:bodyPr/>
                    <a:lstStyle/>
                    <a:p>
                      <a:pPr fontAlgn="t"/>
                      <a:r>
                        <a:rPr lang="fr-FR" sz="2000" b="1" kern="1200" dirty="0">
                          <a:solidFill>
                            <a:srgbClr val="0070C0"/>
                          </a:solidFill>
                          <a:latin typeface="Century Gothic" panose="020B0502020202020204" pitchFamily="34" charset="0"/>
                          <a:ea typeface="+mn-ea"/>
                          <a:cs typeface="+mn-cs"/>
                        </a:rPr>
                        <a:t>select</a:t>
                      </a:r>
                    </a:p>
                  </a:txBody>
                  <a:tcPr marL="59121" marR="59121" marT="59121" marB="59121"/>
                </a:tc>
                <a:tc>
                  <a:txBody>
                    <a:bodyPr/>
                    <a:lstStyle/>
                    <a:p>
                      <a:pPr fontAlgn="t"/>
                      <a:r>
                        <a:rPr lang="fr-FR" sz="2000" b="0" kern="1200" dirty="0">
                          <a:solidFill>
                            <a:schemeClr val="tx1"/>
                          </a:solidFill>
                          <a:latin typeface="Century Gothic" panose="020B0502020202020204" pitchFamily="34" charset="0"/>
                          <a:ea typeface="+mn-ea"/>
                          <a:cs typeface="+mn-cs"/>
                        </a:rPr>
                        <a:t>Sélectionner le contenu d'un champ de texte (</a:t>
                      </a:r>
                      <a:r>
                        <a:rPr lang="fr-FR" sz="2000" b="0" kern="1200" dirty="0" err="1">
                          <a:solidFill>
                            <a:schemeClr val="tx1"/>
                          </a:solidFill>
                          <a:latin typeface="Century Gothic" panose="020B0502020202020204" pitchFamily="34" charset="0"/>
                          <a:ea typeface="+mn-ea"/>
                          <a:cs typeface="+mn-cs"/>
                        </a:rPr>
                        <a:t>input,textarea</a:t>
                      </a:r>
                      <a:r>
                        <a:rPr lang="fr-FR" sz="2000" b="0" kern="1200" dirty="0">
                          <a:solidFill>
                            <a:schemeClr val="tx1"/>
                          </a:solidFill>
                          <a:latin typeface="Century Gothic" panose="020B0502020202020204" pitchFamily="34" charset="0"/>
                          <a:ea typeface="+mn-ea"/>
                          <a:cs typeface="+mn-cs"/>
                        </a:rPr>
                        <a:t>, etc.)</a:t>
                      </a:r>
                    </a:p>
                  </a:txBody>
                  <a:tcPr marL="59121" marR="59121" marT="59121" marB="59121"/>
                </a:tc>
                <a:extLst>
                  <a:ext uri="{0D108BD9-81ED-4DB2-BD59-A6C34878D82A}">
                    <a16:rowId xmlns:a16="http://schemas.microsoft.com/office/drawing/2014/main" xmlns="" val="2271300038"/>
                  </a:ext>
                </a:extLst>
              </a:tr>
            </a:tbl>
          </a:graphicData>
        </a:graphic>
      </p:graphicFrame>
    </p:spTree>
    <p:extLst>
      <p:ext uri="{BB962C8B-B14F-4D97-AF65-F5344CB8AC3E}">
        <p14:creationId xmlns:p14="http://schemas.microsoft.com/office/powerpoint/2010/main" val="6783254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Exemple</a:t>
            </a:r>
          </a:p>
          <a:p>
            <a:pPr>
              <a:lnSpc>
                <a:spcPct val="100000"/>
              </a:lnSpc>
              <a:spcBef>
                <a:spcPts val="600"/>
              </a:spcBef>
              <a:spcAft>
                <a:spcPts val="600"/>
              </a:spcAft>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37</a:t>
            </a:fld>
            <a:endParaRPr lang="fr-FR" dirty="0"/>
          </a:p>
        </p:txBody>
      </p:sp>
      <p:pic>
        <p:nvPicPr>
          <p:cNvPr id="37890" name="Picture 2" descr="Premier exemple sur les évènements">
            <a:extLst>
              <a:ext uri="{FF2B5EF4-FFF2-40B4-BE49-F238E27FC236}">
                <a16:creationId xmlns:a16="http://schemas.microsoft.com/office/drawing/2014/main" xmlns="" id="{624EBB13-58F9-4F04-B8E5-A6B123FDD3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025" y="1908858"/>
            <a:ext cx="8807145" cy="4843639"/>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La gestion des évènements en HTML">
            <a:extLst>
              <a:ext uri="{FF2B5EF4-FFF2-40B4-BE49-F238E27FC236}">
                <a16:creationId xmlns:a16="http://schemas.microsoft.com/office/drawing/2014/main" xmlns="" id="{769D6834-5D84-4651-B2C8-C912280D88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72684" y="1007798"/>
            <a:ext cx="661035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11370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L’utilisation du mot clef </a:t>
            </a:r>
            <a:r>
              <a:rPr lang="fr-FR" sz="2400" b="1" dirty="0">
                <a:solidFill>
                  <a:srgbClr val="FF0000"/>
                </a:solidFill>
                <a:latin typeface="Calibri" panose="020F0502020204030204" pitchFamily="34" charset="0"/>
                <a:cs typeface="Calibri" panose="020F0502020204030204" pitchFamily="34" charset="0"/>
              </a:rPr>
              <a:t>" </a:t>
            </a:r>
            <a:r>
              <a:rPr lang="fr-FR" sz="2400" b="1" dirty="0" err="1">
                <a:solidFill>
                  <a:srgbClr val="00B0F0"/>
                </a:solidFill>
              </a:rPr>
              <a:t>this</a:t>
            </a:r>
            <a:r>
              <a:rPr lang="fr-FR" sz="2400" b="1" dirty="0">
                <a:solidFill>
                  <a:srgbClr val="FF0000"/>
                </a:solidFill>
                <a:latin typeface="Calibri" panose="020F0502020204030204" pitchFamily="34" charset="0"/>
                <a:cs typeface="Calibri" panose="020F0502020204030204" pitchFamily="34" charset="0"/>
              </a:rPr>
              <a:t> "</a:t>
            </a:r>
            <a:r>
              <a:rPr lang="fr-FR" sz="2400" b="1" dirty="0">
                <a:solidFill>
                  <a:srgbClr val="FF0000"/>
                </a:solidFill>
              </a:rPr>
              <a:t> dans la gestion d’évènements</a:t>
            </a:r>
          </a:p>
          <a:p>
            <a:pPr marL="0" indent="0">
              <a:lnSpc>
                <a:spcPct val="100000"/>
              </a:lnSpc>
              <a:spcBef>
                <a:spcPts val="600"/>
              </a:spcBef>
              <a:spcAft>
                <a:spcPts val="1200"/>
              </a:spcAft>
              <a:buNone/>
            </a:pPr>
            <a:r>
              <a:rPr lang="fr-FR" sz="2000" dirty="0"/>
              <a:t>Dans le contexte de la gestion d’événements, </a:t>
            </a:r>
            <a:r>
              <a:rPr lang="fr-FR" sz="2000" b="1" dirty="0" err="1">
                <a:solidFill>
                  <a:srgbClr val="00B0F0"/>
                </a:solidFill>
              </a:rPr>
              <a:t>this</a:t>
            </a:r>
            <a:r>
              <a:rPr lang="fr-FR" sz="2000" dirty="0"/>
              <a:t> va faire référence à l’objet (représentant l’élément HTML) qui est le sujet de l’événement.</a:t>
            </a:r>
          </a:p>
          <a:p>
            <a:pPr marL="0" indent="0">
              <a:lnSpc>
                <a:spcPct val="100000"/>
              </a:lnSpc>
              <a:spcBef>
                <a:spcPts val="600"/>
              </a:spcBef>
              <a:spcAft>
                <a:spcPts val="600"/>
              </a:spcAft>
              <a:buNone/>
            </a:pP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38</a:t>
            </a:fld>
            <a:endParaRPr lang="fr-FR" dirty="0"/>
          </a:p>
        </p:txBody>
      </p:sp>
      <p:pic>
        <p:nvPicPr>
          <p:cNvPr id="38915" name="Picture 3" descr="L’évènement onclick et le mot clef this">
            <a:extLst>
              <a:ext uri="{FF2B5EF4-FFF2-40B4-BE49-F238E27FC236}">
                <a16:creationId xmlns:a16="http://schemas.microsoft.com/office/drawing/2014/main" xmlns="" id="{0B71F23F-F17D-4FBC-BAD4-C8F7941381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033" y="2546253"/>
            <a:ext cx="8439883" cy="4276582"/>
          </a:xfrm>
          <a:prstGeom prst="rect">
            <a:avLst/>
          </a:prstGeom>
          <a:noFill/>
          <a:extLst>
            <a:ext uri="{909E8E84-426E-40DD-AFC4-6F175D3DCCD1}">
              <a14:hiddenFill xmlns:a14="http://schemas.microsoft.com/office/drawing/2010/main">
                <a:solidFill>
                  <a:srgbClr val="FFFFFF"/>
                </a:solidFill>
              </a14:hiddenFill>
            </a:ext>
          </a:extLst>
        </p:spPr>
      </p:pic>
      <p:pic>
        <p:nvPicPr>
          <p:cNvPr id="38917" name="Picture 5" descr="Notre paragraphe avant le déclenchement de l’évènement JavaScript">
            <a:extLst>
              <a:ext uri="{FF2B5EF4-FFF2-40B4-BE49-F238E27FC236}">
                <a16:creationId xmlns:a16="http://schemas.microsoft.com/office/drawing/2014/main" xmlns="" id="{5C95CD0E-DFE6-47BA-9868-705AA6E91A44}"/>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0853"/>
          <a:stretch/>
        </p:blipFill>
        <p:spPr bwMode="auto">
          <a:xfrm>
            <a:off x="4998988" y="2438771"/>
            <a:ext cx="2587723" cy="1647825"/>
          </a:xfrm>
          <a:prstGeom prst="rect">
            <a:avLst/>
          </a:prstGeom>
          <a:noFill/>
          <a:extLst>
            <a:ext uri="{909E8E84-426E-40DD-AFC4-6F175D3DCCD1}">
              <a14:hiddenFill xmlns:a14="http://schemas.microsoft.com/office/drawing/2010/main">
                <a:solidFill>
                  <a:srgbClr val="FFFFFF"/>
                </a:solidFill>
              </a14:hiddenFill>
            </a:ext>
          </a:extLst>
        </p:spPr>
      </p:pic>
      <p:pic>
        <p:nvPicPr>
          <p:cNvPr id="38919" name="Picture 7" descr="Après le déclenchement de l’évènement JavaScript onclick">
            <a:extLst>
              <a:ext uri="{FF2B5EF4-FFF2-40B4-BE49-F238E27FC236}">
                <a16:creationId xmlns:a16="http://schemas.microsoft.com/office/drawing/2014/main" xmlns="" id="{4B6A6070-0615-4A46-A6F2-CDB4D46AE9F8}"/>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63694"/>
          <a:stretch/>
        </p:blipFill>
        <p:spPr bwMode="auto">
          <a:xfrm>
            <a:off x="6603364" y="4000930"/>
            <a:ext cx="2399958" cy="1619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126472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La méthode JavaScript </a:t>
            </a:r>
            <a:r>
              <a:rPr lang="fr-FR" sz="2400" b="1" dirty="0" err="1">
                <a:solidFill>
                  <a:srgbClr val="00B0F0"/>
                </a:solidFill>
              </a:rPr>
              <a:t>addEventListener</a:t>
            </a:r>
            <a:r>
              <a:rPr lang="fr-FR" sz="2400" b="1" dirty="0">
                <a:solidFill>
                  <a:srgbClr val="00B0F0"/>
                </a:solidFill>
              </a:rPr>
              <a:t>()</a:t>
            </a:r>
          </a:p>
          <a:p>
            <a:pPr>
              <a:lnSpc>
                <a:spcPct val="100000"/>
              </a:lnSpc>
              <a:spcBef>
                <a:spcPts val="1200"/>
              </a:spcBef>
              <a:spcAft>
                <a:spcPts val="1200"/>
              </a:spcAft>
            </a:pPr>
            <a:r>
              <a:rPr lang="fr-FR" sz="2000" dirty="0"/>
              <a:t>La méthode </a:t>
            </a:r>
            <a:r>
              <a:rPr lang="fr-FR" sz="2000" b="1" dirty="0" err="1">
                <a:solidFill>
                  <a:srgbClr val="00B0F0"/>
                </a:solidFill>
              </a:rPr>
              <a:t>addEventListener</a:t>
            </a:r>
            <a:r>
              <a:rPr lang="fr-FR" sz="2000" b="1" dirty="0">
                <a:solidFill>
                  <a:srgbClr val="00B0F0"/>
                </a:solidFill>
              </a:rPr>
              <a:t>() </a:t>
            </a:r>
            <a:r>
              <a:rPr lang="fr-FR" sz="2000" dirty="0"/>
              <a:t>va nous permettre de lier du code à un évènement. On parlera alors de </a:t>
            </a:r>
            <a:r>
              <a:rPr lang="fr-FR" sz="2000" b="1" dirty="0"/>
              <a:t>gestionnaire d’évènements</a:t>
            </a:r>
            <a:r>
              <a:rPr lang="fr-FR" sz="2000" dirty="0"/>
              <a:t>.</a:t>
            </a:r>
          </a:p>
          <a:p>
            <a:pPr>
              <a:lnSpc>
                <a:spcPct val="100000"/>
              </a:lnSpc>
              <a:spcBef>
                <a:spcPts val="1200"/>
              </a:spcBef>
              <a:spcAft>
                <a:spcPts val="1200"/>
              </a:spcAft>
            </a:pPr>
            <a:r>
              <a:rPr lang="fr-FR" sz="2000" dirty="0"/>
              <a:t>Le code sera alors exécuté dès le déclenchement de l’évènement.</a:t>
            </a:r>
          </a:p>
          <a:p>
            <a:pPr>
              <a:lnSpc>
                <a:spcPct val="100000"/>
              </a:lnSpc>
              <a:spcBef>
                <a:spcPts val="1200"/>
              </a:spcBef>
              <a:spcAft>
                <a:spcPts val="1200"/>
              </a:spcAft>
            </a:pPr>
            <a:r>
              <a:rPr lang="fr-FR" sz="2000" dirty="0"/>
              <a:t>Cette méthode appartient à l’objet </a:t>
            </a:r>
            <a:r>
              <a:rPr lang="fr-FR" sz="2000" b="1" dirty="0" err="1"/>
              <a:t>Element</a:t>
            </a:r>
            <a:r>
              <a:rPr lang="fr-FR" sz="2000" dirty="0"/>
              <a:t> et va avoir besoin de deux arguments pour fonctionner : </a:t>
            </a:r>
          </a:p>
          <a:p>
            <a:pPr lvl="1">
              <a:lnSpc>
                <a:spcPct val="100000"/>
              </a:lnSpc>
              <a:spcBef>
                <a:spcPts val="1200"/>
              </a:spcBef>
              <a:spcAft>
                <a:spcPts val="1200"/>
              </a:spcAft>
              <a:buFont typeface="Wingdings" panose="05000000000000000000" pitchFamily="2" charset="2"/>
              <a:buChar char="Ø"/>
            </a:pPr>
            <a:r>
              <a:rPr lang="fr-FR" sz="2000" dirty="0"/>
              <a:t>Le nom de l’évènement déclencheur de l'action et </a:t>
            </a:r>
          </a:p>
          <a:p>
            <a:pPr lvl="1">
              <a:lnSpc>
                <a:spcPct val="100000"/>
              </a:lnSpc>
              <a:spcBef>
                <a:spcPts val="1200"/>
              </a:spcBef>
              <a:spcAft>
                <a:spcPts val="1200"/>
              </a:spcAft>
              <a:buFont typeface="Wingdings" panose="05000000000000000000" pitchFamily="2" charset="2"/>
              <a:buChar char="Ø"/>
            </a:pPr>
            <a:r>
              <a:rPr lang="fr-FR" sz="2000" dirty="0"/>
              <a:t>Le code relatif à l’action à effectuer.</a:t>
            </a:r>
          </a:p>
          <a:p>
            <a:pPr>
              <a:lnSpc>
                <a:spcPct val="100000"/>
              </a:lnSpc>
              <a:spcBef>
                <a:spcPts val="1200"/>
              </a:spcBef>
              <a:spcAft>
                <a:spcPts val="1200"/>
              </a:spcAft>
            </a:pPr>
            <a:r>
              <a:rPr lang="fr-FR" sz="2000" dirty="0"/>
              <a:t>Les événements vont une nouvelle fois avoir des noms similaires aux attributs HTML </a:t>
            </a:r>
            <a:r>
              <a:rPr lang="fr-FR" sz="2000" b="1" dirty="0">
                <a:solidFill>
                  <a:srgbClr val="FF0000"/>
                </a:solidFill>
              </a:rPr>
              <a:t>mais ne vont plus être précédés du « on » </a:t>
            </a:r>
            <a:r>
              <a:rPr lang="fr-FR" sz="2000" dirty="0"/>
              <a:t>(par exemple, </a:t>
            </a:r>
            <a:r>
              <a:rPr lang="fr-FR" sz="2000" dirty="0" err="1"/>
              <a:t>onclick</a:t>
            </a:r>
            <a:r>
              <a:rPr lang="fr-FR" sz="2000" dirty="0"/>
              <a:t> devient click).</a:t>
            </a:r>
            <a:endParaRPr lang="fr-FR" sz="2400" b="1"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39</a:t>
            </a:fld>
            <a:endParaRPr lang="fr-FR" dirty="0"/>
          </a:p>
        </p:txBody>
      </p:sp>
    </p:spTree>
    <p:extLst>
      <p:ext uri="{BB962C8B-B14F-4D97-AF65-F5344CB8AC3E}">
        <p14:creationId xmlns:p14="http://schemas.microsoft.com/office/powerpoint/2010/main" val="22051324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Représentation d'un document</a:t>
            </a:r>
          </a:p>
        </p:txBody>
      </p:sp>
      <p:sp>
        <p:nvSpPr>
          <p:cNvPr id="111619" name="Rectangle 3"/>
          <p:cNvSpPr>
            <a:spLocks noGrp="1" noChangeArrowheads="1"/>
          </p:cNvSpPr>
          <p:nvPr>
            <p:ph idx="1"/>
          </p:nvPr>
        </p:nvSpPr>
        <p:spPr>
          <a:xfrm>
            <a:off x="71197" y="1035202"/>
            <a:ext cx="9072804" cy="5822797"/>
          </a:xfrm>
        </p:spPr>
        <p:txBody>
          <a:bodyPr>
            <a:noAutofit/>
          </a:bodyPr>
          <a:lstStyle/>
          <a:p>
            <a:pPr algn="just">
              <a:lnSpc>
                <a:spcPct val="100000"/>
              </a:lnSpc>
              <a:spcBef>
                <a:spcPts val="600"/>
              </a:spcBef>
              <a:spcAft>
                <a:spcPts val="600"/>
              </a:spcAft>
            </a:pPr>
            <a:r>
              <a:rPr lang="fr-FR" sz="2400" dirty="0"/>
              <a:t>Un document HTML, aux yeux du DOM, est un arbre composé de </a:t>
            </a:r>
            <a:r>
              <a:rPr lang="fr-FR" sz="2400" b="1" dirty="0"/>
              <a:t>nœuds (</a:t>
            </a:r>
            <a:r>
              <a:rPr lang="fr-FR" sz="2400" b="1" dirty="0" err="1"/>
              <a:t>node</a:t>
            </a:r>
            <a:r>
              <a:rPr lang="fr-FR" sz="2400" b="1" dirty="0"/>
              <a:t>)</a:t>
            </a:r>
            <a:r>
              <a:rPr lang="fr-FR" sz="2400" dirty="0"/>
              <a:t>, qui représentent les </a:t>
            </a:r>
            <a:r>
              <a:rPr lang="fr-FR" sz="2400" b="1" i="1" dirty="0"/>
              <a:t>balises</a:t>
            </a:r>
            <a:r>
              <a:rPr lang="fr-FR" sz="2400" i="1" dirty="0"/>
              <a:t> </a:t>
            </a:r>
            <a:r>
              <a:rPr lang="fr-FR" sz="2400" dirty="0"/>
              <a:t>(appelées </a:t>
            </a:r>
            <a:r>
              <a:rPr lang="fr-FR" sz="2400" b="1" i="1" dirty="0"/>
              <a:t>éléments </a:t>
            </a:r>
            <a:r>
              <a:rPr lang="fr-FR" sz="2400" dirty="0"/>
              <a:t>ou</a:t>
            </a:r>
            <a:r>
              <a:rPr lang="fr-FR" sz="2400" b="1" i="1" dirty="0"/>
              <a:t> </a:t>
            </a:r>
            <a:r>
              <a:rPr lang="fr-FR" sz="2400" b="1" dirty="0"/>
              <a:t>ELEMENT_NODE</a:t>
            </a:r>
            <a:r>
              <a:rPr lang="fr-FR" sz="2400" dirty="0"/>
              <a:t>), le </a:t>
            </a:r>
            <a:r>
              <a:rPr lang="fr-FR" sz="2400" b="1" i="1" dirty="0"/>
              <a:t>texte</a:t>
            </a:r>
            <a:r>
              <a:rPr lang="fr-FR" sz="2400" i="1" dirty="0"/>
              <a:t> </a:t>
            </a:r>
            <a:r>
              <a:rPr lang="fr-FR" sz="2400" dirty="0"/>
              <a:t>(</a:t>
            </a:r>
            <a:r>
              <a:rPr lang="fr-FR" sz="2400" b="1" dirty="0"/>
              <a:t>TEXT_NODE</a:t>
            </a:r>
            <a:r>
              <a:rPr lang="fr-FR" sz="2400" dirty="0"/>
              <a:t>), et les </a:t>
            </a:r>
            <a:r>
              <a:rPr lang="fr-FR" sz="2400" b="1" i="1" dirty="0"/>
              <a:t>attributs</a:t>
            </a:r>
            <a:r>
              <a:rPr lang="fr-FR" sz="2400" dirty="0"/>
              <a:t>.</a:t>
            </a:r>
          </a:p>
          <a:p>
            <a:pPr algn="just">
              <a:lnSpc>
                <a:spcPct val="100000"/>
              </a:lnSpc>
              <a:spcBef>
                <a:spcPts val="600"/>
              </a:spcBef>
              <a:spcAft>
                <a:spcPts val="600"/>
              </a:spcAft>
            </a:pPr>
            <a:r>
              <a:rPr lang="fr-FR" sz="2400" dirty="0"/>
              <a:t>prenons l’exemple d’une page HTML très simple et observons sa représentation sous forme de structure DOM HTML.</a:t>
            </a:r>
          </a:p>
          <a:p>
            <a:pPr>
              <a:lnSpc>
                <a:spcPct val="100000"/>
              </a:lnSpc>
              <a:spcBef>
                <a:spcPts val="600"/>
              </a:spcBef>
              <a:spcAft>
                <a:spcPts val="600"/>
              </a:spcAft>
            </a:pPr>
            <a:endParaRPr lang="fr-FR" sz="2400" dirty="0"/>
          </a:p>
          <a:p>
            <a:pPr marL="0" indent="0">
              <a:lnSpc>
                <a:spcPct val="100000"/>
              </a:lnSpc>
              <a:spcBef>
                <a:spcPts val="600"/>
              </a:spcBef>
              <a:spcAft>
                <a:spcPts val="600"/>
              </a:spcAft>
              <a:buNone/>
            </a:pPr>
            <a:endParaRPr lang="fr-FR" sz="18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a:t>
            </a:fld>
            <a:endParaRPr lang="fr-FR" dirty="0"/>
          </a:p>
        </p:txBody>
      </p:sp>
    </p:spTree>
    <p:extLst>
      <p:ext uri="{BB962C8B-B14F-4D97-AF65-F5344CB8AC3E}">
        <p14:creationId xmlns:p14="http://schemas.microsoft.com/office/powerpoint/2010/main" val="15500021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La méthode JavaScript </a:t>
            </a:r>
            <a:r>
              <a:rPr lang="fr-FR" sz="2400" b="1" dirty="0" err="1">
                <a:solidFill>
                  <a:srgbClr val="00B0F0"/>
                </a:solidFill>
              </a:rPr>
              <a:t>addEventListener</a:t>
            </a:r>
            <a:r>
              <a:rPr lang="fr-FR" sz="2400" b="1" dirty="0">
                <a:solidFill>
                  <a:srgbClr val="00B0F0"/>
                </a:solidFill>
              </a:rPr>
              <a:t>()</a:t>
            </a:r>
          </a:p>
          <a:p>
            <a:pPr marL="0" indent="0">
              <a:lnSpc>
                <a:spcPct val="100000"/>
              </a:lnSpc>
              <a:spcBef>
                <a:spcPts val="600"/>
              </a:spcBef>
              <a:spcAft>
                <a:spcPts val="1200"/>
              </a:spcAft>
              <a:buNone/>
            </a:pPr>
            <a:endParaRPr lang="fr-FR" sz="2400" b="1" dirty="0">
              <a:solidFill>
                <a:srgbClr val="00B0F0"/>
              </a:solidFill>
            </a:endParaRP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40</a:t>
            </a:fld>
            <a:endParaRPr lang="fr-FR" dirty="0"/>
          </a:p>
        </p:txBody>
      </p:sp>
      <p:pic>
        <p:nvPicPr>
          <p:cNvPr id="39938" name="Picture 2" descr="Un premier exemple d’utilisation de la méthode JavaScript addEventListener()">
            <a:extLst>
              <a:ext uri="{FF2B5EF4-FFF2-40B4-BE49-F238E27FC236}">
                <a16:creationId xmlns:a16="http://schemas.microsoft.com/office/drawing/2014/main" xmlns="" id="{902E5D01-9D40-4952-A6F1-29F935875FF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2064" b="3697"/>
          <a:stretch/>
        </p:blipFill>
        <p:spPr bwMode="auto">
          <a:xfrm>
            <a:off x="71197" y="1491177"/>
            <a:ext cx="8214674" cy="5190979"/>
          </a:xfrm>
          <a:prstGeom prst="rect">
            <a:avLst/>
          </a:prstGeom>
          <a:noFill/>
          <a:extLst>
            <a:ext uri="{909E8E84-426E-40DD-AFC4-6F175D3DCCD1}">
              <a14:hiddenFill xmlns:a14="http://schemas.microsoft.com/office/drawing/2010/main">
                <a:solidFill>
                  <a:srgbClr val="FFFFFF"/>
                </a:solidFill>
              </a14:hiddenFill>
            </a:ext>
          </a:extLst>
        </p:spPr>
      </p:pic>
      <p:pic>
        <p:nvPicPr>
          <p:cNvPr id="39940" name="Picture 4" descr="Une fois cliqué, notre évènement JavaScript se déclenche">
            <a:extLst>
              <a:ext uri="{FF2B5EF4-FFF2-40B4-BE49-F238E27FC236}">
                <a16:creationId xmlns:a16="http://schemas.microsoft.com/office/drawing/2014/main" xmlns="" id="{4FD64041-C129-40CC-8C74-394D706C710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6599"/>
          <a:stretch/>
        </p:blipFill>
        <p:spPr bwMode="auto">
          <a:xfrm>
            <a:off x="6879834" y="2853328"/>
            <a:ext cx="2207895" cy="1685925"/>
          </a:xfrm>
          <a:prstGeom prst="rect">
            <a:avLst/>
          </a:prstGeom>
          <a:noFill/>
          <a:extLst>
            <a:ext uri="{909E8E84-426E-40DD-AFC4-6F175D3DCCD1}">
              <a14:hiddenFill xmlns:a14="http://schemas.microsoft.com/office/drawing/2010/main">
                <a:solidFill>
                  <a:srgbClr val="FFFFFF"/>
                </a:solidFill>
              </a14:hiddenFill>
            </a:ext>
          </a:extLst>
        </p:spPr>
      </p:pic>
      <p:pic>
        <p:nvPicPr>
          <p:cNvPr id="39942" name="Picture 6" descr="Notre page web avant déclenchement de l’évènement">
            <a:extLst>
              <a:ext uri="{FF2B5EF4-FFF2-40B4-BE49-F238E27FC236}">
                <a16:creationId xmlns:a16="http://schemas.microsoft.com/office/drawing/2014/main" xmlns="" id="{514DBDE3-B82F-45E8-9DD7-697693F58CCF}"/>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r="64684"/>
          <a:stretch/>
        </p:blipFill>
        <p:spPr bwMode="auto">
          <a:xfrm>
            <a:off x="6416235" y="1110807"/>
            <a:ext cx="2334504" cy="16859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334342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La méthode JavaScript </a:t>
            </a:r>
            <a:r>
              <a:rPr lang="fr-FR" sz="2400" b="1" dirty="0" err="1">
                <a:solidFill>
                  <a:srgbClr val="00B0F0"/>
                </a:solidFill>
              </a:rPr>
              <a:t>addEventListener</a:t>
            </a:r>
            <a:r>
              <a:rPr lang="fr-FR" sz="2400" b="1" dirty="0">
                <a:solidFill>
                  <a:srgbClr val="00B0F0"/>
                </a:solidFill>
              </a:rPr>
              <a:t>()</a:t>
            </a:r>
          </a:p>
          <a:p>
            <a:pPr>
              <a:lnSpc>
                <a:spcPct val="100000"/>
              </a:lnSpc>
              <a:spcBef>
                <a:spcPts val="1200"/>
              </a:spcBef>
              <a:spcAft>
                <a:spcPts val="1200"/>
              </a:spcAft>
            </a:pPr>
            <a:r>
              <a:rPr lang="fr-FR" sz="2000" dirty="0"/>
              <a:t>L’un des grands avantages de la méthode </a:t>
            </a:r>
            <a:r>
              <a:rPr lang="fr-FR" sz="2000" dirty="0" err="1"/>
              <a:t>addEventListener</a:t>
            </a:r>
            <a:r>
              <a:rPr lang="fr-FR" sz="2000" dirty="0"/>
              <a:t>() est de pouvoir lier plusieurs gestionnaires d’évènements </a:t>
            </a:r>
            <a:r>
              <a:rPr lang="fr-FR" sz="2000" b="1" dirty="0"/>
              <a:t>de même type </a:t>
            </a:r>
            <a:r>
              <a:rPr lang="fr-FR" sz="2000" dirty="0"/>
              <a:t>sur un élément HTML. </a:t>
            </a:r>
          </a:p>
          <a:p>
            <a:pPr>
              <a:lnSpc>
                <a:spcPct val="100000"/>
              </a:lnSpc>
              <a:spcBef>
                <a:spcPts val="1200"/>
              </a:spcBef>
              <a:spcAft>
                <a:spcPts val="1200"/>
              </a:spcAft>
            </a:pPr>
            <a:endParaRPr lang="fr-FR" sz="2000" dirty="0"/>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41</a:t>
            </a:fld>
            <a:endParaRPr lang="fr-FR" dirty="0"/>
          </a:p>
        </p:txBody>
      </p:sp>
      <p:pic>
        <p:nvPicPr>
          <p:cNvPr id="41988" name="Picture 4" descr="On peut lier plusieurs évènements à un élément avec addEventListener()">
            <a:extLst>
              <a:ext uri="{FF2B5EF4-FFF2-40B4-BE49-F238E27FC236}">
                <a16:creationId xmlns:a16="http://schemas.microsoft.com/office/drawing/2014/main" xmlns="" id="{2C57E95D-C912-4FCF-87CC-D89D9FAC67E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1499" b="2849"/>
          <a:stretch/>
        </p:blipFill>
        <p:spPr bwMode="auto">
          <a:xfrm>
            <a:off x="71196" y="2532185"/>
            <a:ext cx="9072804" cy="426382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558724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La méthode JavaScript </a:t>
            </a:r>
            <a:r>
              <a:rPr lang="fr-FR" sz="2400" b="1" dirty="0" err="1">
                <a:solidFill>
                  <a:srgbClr val="00B0F0"/>
                </a:solidFill>
              </a:rPr>
              <a:t>addEventListener</a:t>
            </a:r>
            <a:r>
              <a:rPr lang="fr-FR" sz="2400" b="1" dirty="0">
                <a:solidFill>
                  <a:srgbClr val="00B0F0"/>
                </a:solidFill>
              </a:rPr>
              <a:t>()</a:t>
            </a:r>
          </a:p>
          <a:p>
            <a:pPr>
              <a:lnSpc>
                <a:spcPct val="100000"/>
              </a:lnSpc>
              <a:spcBef>
                <a:spcPts val="1200"/>
              </a:spcBef>
              <a:spcAft>
                <a:spcPts val="1200"/>
              </a:spcAft>
            </a:pPr>
            <a:r>
              <a:rPr lang="fr-FR" sz="2000" dirty="0"/>
              <a:t>Elle va également nous permettre de lier plusieurs </a:t>
            </a:r>
            <a:r>
              <a:rPr lang="fr-FR" sz="2000" b="1" dirty="0"/>
              <a:t>évènements différents</a:t>
            </a:r>
            <a:r>
              <a:rPr lang="fr-FR" sz="2000" dirty="0"/>
              <a:t> à un même élément HTML.</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42</a:t>
            </a:fld>
            <a:endParaRPr lang="fr-FR" dirty="0"/>
          </a:p>
        </p:txBody>
      </p:sp>
      <p:pic>
        <p:nvPicPr>
          <p:cNvPr id="43010" name="Picture 2" descr="Utilisation de addEventListener() et des évènements mousedown et mouseover">
            <a:extLst>
              <a:ext uri="{FF2B5EF4-FFF2-40B4-BE49-F238E27FC236}">
                <a16:creationId xmlns:a16="http://schemas.microsoft.com/office/drawing/2014/main" xmlns="" id="{5B368DB9-C679-4E38-B450-6F003C79E7E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34318" b="5892"/>
          <a:stretch/>
        </p:blipFill>
        <p:spPr bwMode="auto">
          <a:xfrm>
            <a:off x="211015" y="2250831"/>
            <a:ext cx="8806376" cy="45451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939616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L’objet </a:t>
            </a:r>
            <a:r>
              <a:rPr lang="fr-FR" sz="2400" b="1" dirty="0">
                <a:solidFill>
                  <a:srgbClr val="00B0F0"/>
                </a:solidFill>
              </a:rPr>
              <a:t>Event</a:t>
            </a:r>
            <a:r>
              <a:rPr lang="fr-FR" sz="2400" b="1" dirty="0">
                <a:solidFill>
                  <a:srgbClr val="FF0000"/>
                </a:solidFill>
              </a:rPr>
              <a:t> </a:t>
            </a:r>
            <a:endParaRPr lang="fr-FR" sz="2400" b="1" dirty="0">
              <a:solidFill>
                <a:srgbClr val="00B0F0"/>
              </a:solidFill>
            </a:endParaRPr>
          </a:p>
          <a:p>
            <a:pPr>
              <a:lnSpc>
                <a:spcPct val="100000"/>
              </a:lnSpc>
              <a:spcBef>
                <a:spcPts val="1200"/>
              </a:spcBef>
              <a:spcAft>
                <a:spcPts val="1200"/>
              </a:spcAft>
            </a:pPr>
            <a:r>
              <a:rPr lang="fr-FR" sz="2000" dirty="0"/>
              <a:t> L’objet </a:t>
            </a:r>
            <a:r>
              <a:rPr lang="fr-FR" sz="2000" b="1" dirty="0" err="1"/>
              <a:t>event</a:t>
            </a:r>
            <a:r>
              <a:rPr lang="fr-FR" sz="2000" dirty="0"/>
              <a:t> permet de fournir une multitude d'informations sur l'événement actuellement déclenché. Par exemple, vous pouvez récupérer </a:t>
            </a:r>
          </a:p>
          <a:p>
            <a:pPr>
              <a:lnSpc>
                <a:spcPct val="100000"/>
              </a:lnSpc>
              <a:spcBef>
                <a:spcPts val="1200"/>
              </a:spcBef>
              <a:spcAft>
                <a:spcPts val="1200"/>
              </a:spcAft>
            </a:pPr>
            <a:r>
              <a:rPr lang="fr-FR" sz="2000" dirty="0"/>
              <a:t>quelles sont les touches actuellement enfoncées, les coordonnées du curseur, l'élément qui a déclenché l'événement… Les possibilités sont nombreuses !</a:t>
            </a:r>
          </a:p>
          <a:p>
            <a:pPr>
              <a:lnSpc>
                <a:spcPct val="100000"/>
              </a:lnSpc>
              <a:spcBef>
                <a:spcPts val="1200"/>
              </a:spcBef>
              <a:spcAft>
                <a:spcPts val="1200"/>
              </a:spcAft>
            </a:pPr>
            <a:r>
              <a:rPr lang="fr-FR" sz="2000" dirty="0"/>
              <a:t>Exemple</a:t>
            </a:r>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43</a:t>
            </a:fld>
            <a:endParaRPr lang="fr-FR" dirty="0"/>
          </a:p>
        </p:txBody>
      </p:sp>
      <p:sp>
        <p:nvSpPr>
          <p:cNvPr id="3" name="Rectangle 2">
            <a:extLst>
              <a:ext uri="{FF2B5EF4-FFF2-40B4-BE49-F238E27FC236}">
                <a16:creationId xmlns:a16="http://schemas.microsoft.com/office/drawing/2014/main" xmlns="" id="{9045D86D-4F15-4EE9-BE42-5909C249E7A5}"/>
              </a:ext>
            </a:extLst>
          </p:cNvPr>
          <p:cNvSpPr/>
          <p:nvPr/>
        </p:nvSpPr>
        <p:spPr>
          <a:xfrm>
            <a:off x="281354" y="3840482"/>
            <a:ext cx="8553157" cy="2954216"/>
          </a:xfrm>
          <a:prstGeom prst="rect">
            <a:avLst/>
          </a:prstGeom>
        </p:spPr>
        <p:style>
          <a:lnRef idx="2">
            <a:schemeClr val="dk1">
              <a:shade val="50000"/>
            </a:schemeClr>
          </a:lnRef>
          <a:fillRef idx="1">
            <a:schemeClr val="dk1"/>
          </a:fillRef>
          <a:effectRef idx="0">
            <a:schemeClr val="dk1"/>
          </a:effectRef>
          <a:fontRef idx="minor">
            <a:schemeClr val="lt1"/>
          </a:fontRef>
        </p:style>
        <p:txBody>
          <a:bodyPr rtlCol="0" anchor="ctr"/>
          <a:lstStyle/>
          <a:p>
            <a:r>
              <a:rPr lang="fr-FR" sz="2000" dirty="0">
                <a:latin typeface="Century Gothic" panose="020B0502020202020204" pitchFamily="34" charset="0"/>
              </a:rPr>
              <a:t>p1.</a:t>
            </a:r>
            <a:r>
              <a:rPr lang="fr-FR" sz="2000" b="1" dirty="0">
                <a:solidFill>
                  <a:srgbClr val="FFFF00"/>
                </a:solidFill>
                <a:latin typeface="Century Gothic" panose="020B0502020202020204" pitchFamily="34" charset="0"/>
              </a:rPr>
              <a:t>addEventListener</a:t>
            </a:r>
            <a:r>
              <a:rPr lang="fr-FR" sz="2000" dirty="0">
                <a:latin typeface="Century Gothic" panose="020B0502020202020204" pitchFamily="34" charset="0"/>
              </a:rPr>
              <a:t>('click’, message);</a:t>
            </a:r>
          </a:p>
          <a:p>
            <a:endParaRPr lang="fr-FR" sz="2000" dirty="0">
              <a:latin typeface="Century Gothic" panose="020B0502020202020204" pitchFamily="34" charset="0"/>
            </a:endParaRPr>
          </a:p>
          <a:p>
            <a:pPr>
              <a:lnSpc>
                <a:spcPct val="150000"/>
              </a:lnSpc>
            </a:pPr>
            <a:r>
              <a:rPr lang="fr-FR" sz="2000" dirty="0" err="1">
                <a:latin typeface="Century Gothic" panose="020B0502020202020204" pitchFamily="34" charset="0"/>
              </a:rPr>
              <a:t>Function</a:t>
            </a:r>
            <a:r>
              <a:rPr lang="fr-FR" sz="2000" dirty="0">
                <a:latin typeface="Century Gothic" panose="020B0502020202020204" pitchFamily="34" charset="0"/>
              </a:rPr>
              <a:t> message(</a:t>
            </a:r>
            <a:r>
              <a:rPr lang="fr-FR" sz="2000" b="1" dirty="0">
                <a:solidFill>
                  <a:srgbClr val="FFFF00"/>
                </a:solidFill>
                <a:latin typeface="Century Gothic" panose="020B0502020202020204" pitchFamily="34" charset="0"/>
              </a:rPr>
              <a:t>e</a:t>
            </a:r>
            <a:r>
              <a:rPr lang="fr-FR" sz="2000" dirty="0">
                <a:latin typeface="Century Gothic" panose="020B0502020202020204" pitchFamily="34" charset="0"/>
              </a:rPr>
              <a:t>) { </a:t>
            </a:r>
          </a:p>
          <a:p>
            <a:pPr>
              <a:lnSpc>
                <a:spcPct val="150000"/>
              </a:lnSpc>
            </a:pPr>
            <a:r>
              <a:rPr lang="fr-FR" sz="2000" b="1" dirty="0">
                <a:solidFill>
                  <a:srgbClr val="00FF99"/>
                </a:solidFill>
                <a:latin typeface="Century Gothic" panose="020B0502020202020204" pitchFamily="34" charset="0"/>
              </a:rPr>
              <a:t>// L'argument « e » va récupérer une référence vers l'objet « Event »</a:t>
            </a:r>
          </a:p>
          <a:p>
            <a:pPr>
              <a:lnSpc>
                <a:spcPct val="150000"/>
              </a:lnSpc>
            </a:pPr>
            <a:r>
              <a:rPr lang="fr-FR" sz="2000" dirty="0">
                <a:latin typeface="Century Gothic" panose="020B0502020202020204" pitchFamily="34" charset="0"/>
              </a:rPr>
              <a:t>    </a:t>
            </a:r>
            <a:r>
              <a:rPr lang="fr-FR" sz="2000" dirty="0" err="1">
                <a:latin typeface="Century Gothic" panose="020B0502020202020204" pitchFamily="34" charset="0"/>
              </a:rPr>
              <a:t>alert</a:t>
            </a:r>
            <a:r>
              <a:rPr lang="fr-FR" sz="2000" dirty="0">
                <a:latin typeface="Century Gothic" panose="020B0502020202020204" pitchFamily="34" charset="0"/>
              </a:rPr>
              <a:t>(</a:t>
            </a:r>
            <a:r>
              <a:rPr lang="fr-FR" sz="2000" dirty="0" err="1">
                <a:latin typeface="Century Gothic" panose="020B0502020202020204" pitchFamily="34" charset="0"/>
              </a:rPr>
              <a:t>e.type</a:t>
            </a:r>
            <a:r>
              <a:rPr lang="fr-FR" sz="2000" dirty="0">
                <a:latin typeface="Century Gothic" panose="020B0502020202020204" pitchFamily="34" charset="0"/>
              </a:rPr>
              <a:t>); </a:t>
            </a:r>
          </a:p>
          <a:p>
            <a:pPr>
              <a:lnSpc>
                <a:spcPct val="150000"/>
              </a:lnSpc>
            </a:pPr>
            <a:r>
              <a:rPr lang="fr-FR" sz="2000" b="1" dirty="0">
                <a:solidFill>
                  <a:srgbClr val="00FF99"/>
                </a:solidFill>
                <a:latin typeface="Century Gothic" panose="020B0502020202020204" pitchFamily="34" charset="0"/>
              </a:rPr>
              <a:t>// Ceci affiche le type de l'événement (click, </a:t>
            </a:r>
            <a:r>
              <a:rPr lang="fr-FR" sz="2000" b="1" dirty="0" err="1">
                <a:solidFill>
                  <a:srgbClr val="00FF99"/>
                </a:solidFill>
                <a:latin typeface="Century Gothic" panose="020B0502020202020204" pitchFamily="34" charset="0"/>
              </a:rPr>
              <a:t>mouseover</a:t>
            </a:r>
            <a:r>
              <a:rPr lang="fr-FR" sz="2000" b="1" dirty="0">
                <a:solidFill>
                  <a:srgbClr val="00FF99"/>
                </a:solidFill>
                <a:latin typeface="Century Gothic" panose="020B0502020202020204" pitchFamily="34" charset="0"/>
              </a:rPr>
              <a:t>, etc.)</a:t>
            </a:r>
          </a:p>
          <a:p>
            <a:pPr>
              <a:lnSpc>
                <a:spcPct val="150000"/>
              </a:lnSpc>
            </a:pPr>
            <a:r>
              <a:rPr lang="fr-FR" sz="2000" dirty="0">
                <a:latin typeface="Century Gothic" panose="020B0502020202020204" pitchFamily="34" charset="0"/>
              </a:rPr>
              <a:t>};</a:t>
            </a:r>
            <a:endParaRPr lang="x-none" sz="2000" dirty="0">
              <a:latin typeface="Century Gothic" panose="020B0502020202020204" pitchFamily="34" charset="0"/>
            </a:endParaRPr>
          </a:p>
        </p:txBody>
      </p:sp>
    </p:spTree>
    <p:extLst>
      <p:ext uri="{BB962C8B-B14F-4D97-AF65-F5344CB8AC3E}">
        <p14:creationId xmlns:p14="http://schemas.microsoft.com/office/powerpoint/2010/main" val="20312858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L’objet </a:t>
            </a:r>
            <a:r>
              <a:rPr lang="fr-FR" sz="2400" b="1" dirty="0">
                <a:solidFill>
                  <a:srgbClr val="00B0F0"/>
                </a:solidFill>
              </a:rPr>
              <a:t>Event</a:t>
            </a:r>
            <a:r>
              <a:rPr lang="fr-FR" sz="2400" b="1" dirty="0">
                <a:solidFill>
                  <a:srgbClr val="FF0000"/>
                </a:solidFill>
              </a:rPr>
              <a:t> </a:t>
            </a:r>
            <a:endParaRPr lang="fr-FR" sz="2400" b="1" dirty="0">
              <a:solidFill>
                <a:srgbClr val="00B0F0"/>
              </a:solidFill>
            </a:endParaRPr>
          </a:p>
          <a:p>
            <a:pPr marL="0" indent="0">
              <a:lnSpc>
                <a:spcPct val="100000"/>
              </a:lnSpc>
              <a:spcBef>
                <a:spcPts val="600"/>
              </a:spcBef>
              <a:spcAft>
                <a:spcPts val="1200"/>
              </a:spcAft>
              <a:buNone/>
            </a:pPr>
            <a:r>
              <a:rPr lang="fr-FR" sz="2400" b="1" dirty="0"/>
              <a:t>Quelques fonctionnalités de l'objet Event </a:t>
            </a:r>
          </a:p>
          <a:p>
            <a:pPr>
              <a:lnSpc>
                <a:spcPct val="100000"/>
              </a:lnSpc>
              <a:spcBef>
                <a:spcPts val="1200"/>
              </a:spcBef>
              <a:spcAft>
                <a:spcPts val="1200"/>
              </a:spcAft>
            </a:pPr>
            <a:r>
              <a:rPr lang="fr-FR" sz="2000" dirty="0"/>
              <a:t> </a:t>
            </a:r>
            <a:r>
              <a:rPr lang="fr-FR" sz="2000" b="1" dirty="0" err="1">
                <a:solidFill>
                  <a:srgbClr val="FF0000"/>
                </a:solidFill>
              </a:rPr>
              <a:t>currentTarget</a:t>
            </a:r>
            <a:r>
              <a:rPr lang="fr-FR" sz="2000" dirty="0"/>
              <a:t>: élément à qui le gestionnaire est associé ;</a:t>
            </a:r>
          </a:p>
          <a:p>
            <a:pPr>
              <a:lnSpc>
                <a:spcPct val="100000"/>
              </a:lnSpc>
              <a:spcBef>
                <a:spcPts val="1200"/>
              </a:spcBef>
              <a:spcAft>
                <a:spcPts val="1200"/>
              </a:spcAft>
            </a:pPr>
            <a:r>
              <a:rPr lang="fr-FR" sz="2000" b="1" dirty="0" err="1">
                <a:solidFill>
                  <a:srgbClr val="FF0000"/>
                </a:solidFill>
              </a:rPr>
              <a:t>target</a:t>
            </a:r>
            <a:r>
              <a:rPr lang="fr-FR" sz="2000" dirty="0"/>
              <a:t>: élément qui a déclenché l’événement (peut être un fils de </a:t>
            </a:r>
            <a:r>
              <a:rPr lang="fr-FR" sz="2000" dirty="0" err="1"/>
              <a:t>currentTarget</a:t>
            </a:r>
            <a:r>
              <a:rPr lang="fr-FR" sz="2000" dirty="0"/>
              <a:t>) ;</a:t>
            </a:r>
          </a:p>
          <a:p>
            <a:pPr>
              <a:lnSpc>
                <a:spcPct val="100000"/>
              </a:lnSpc>
              <a:spcBef>
                <a:spcPts val="1200"/>
              </a:spcBef>
              <a:spcAft>
                <a:spcPts val="1200"/>
              </a:spcAft>
            </a:pPr>
            <a:r>
              <a:rPr lang="fr-FR" sz="2000" b="1" dirty="0">
                <a:solidFill>
                  <a:srgbClr val="FF0000"/>
                </a:solidFill>
              </a:rPr>
              <a:t>type</a:t>
            </a:r>
            <a:r>
              <a:rPr lang="fr-FR" sz="2000" dirty="0"/>
              <a:t>: le type d’évènement qui a été déclenché.</a:t>
            </a:r>
          </a:p>
          <a:p>
            <a:pPr>
              <a:lnSpc>
                <a:spcPct val="100000"/>
              </a:lnSpc>
              <a:spcBef>
                <a:spcPts val="1200"/>
              </a:spcBef>
              <a:spcAft>
                <a:spcPts val="1200"/>
              </a:spcAft>
            </a:pPr>
            <a:r>
              <a:rPr lang="fr-FR" sz="2000" b="1" dirty="0" err="1">
                <a:solidFill>
                  <a:srgbClr val="FF0000"/>
                </a:solidFill>
              </a:rPr>
              <a:t>clientX</a:t>
            </a:r>
            <a:r>
              <a:rPr lang="fr-FR" dirty="0"/>
              <a:t>, </a:t>
            </a:r>
            <a:r>
              <a:rPr lang="fr-FR" sz="2000" b="1" dirty="0" err="1">
                <a:solidFill>
                  <a:srgbClr val="FF0000"/>
                </a:solidFill>
              </a:rPr>
              <a:t>clientY</a:t>
            </a:r>
            <a:r>
              <a:rPr lang="fr-FR" sz="2000" dirty="0"/>
              <a:t>: Récupérer la position du curseur (très utile lors du </a:t>
            </a:r>
            <a:r>
              <a:rPr lang="fr-FR" sz="2000" b="1" dirty="0" err="1"/>
              <a:t>drag&amp;drop</a:t>
            </a:r>
            <a:r>
              <a:rPr lang="fr-FR" sz="2000" dirty="0"/>
              <a:t>)</a:t>
            </a:r>
          </a:p>
          <a:p>
            <a:pPr>
              <a:lnSpc>
                <a:spcPct val="100000"/>
              </a:lnSpc>
              <a:spcBef>
                <a:spcPts val="1200"/>
              </a:spcBef>
              <a:spcAft>
                <a:spcPts val="1200"/>
              </a:spcAft>
            </a:pPr>
            <a:r>
              <a:rPr lang="fr-FR" sz="2000" b="1" dirty="0" err="1">
                <a:solidFill>
                  <a:srgbClr val="FF0000"/>
                </a:solidFill>
              </a:rPr>
              <a:t>which</a:t>
            </a:r>
            <a:r>
              <a:rPr lang="fr-FR" sz="2000" b="1" dirty="0">
                <a:solidFill>
                  <a:srgbClr val="FF0000"/>
                </a:solidFill>
              </a:rPr>
              <a:t> : </a:t>
            </a:r>
            <a:r>
              <a:rPr lang="fr-FR" sz="2000" dirty="0"/>
              <a:t>quelle touche a été appuyée ;</a:t>
            </a:r>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44</a:t>
            </a:fld>
            <a:endParaRPr lang="fr-FR" dirty="0"/>
          </a:p>
        </p:txBody>
      </p:sp>
    </p:spTree>
    <p:extLst>
      <p:ext uri="{BB962C8B-B14F-4D97-AF65-F5344CB8AC3E}">
        <p14:creationId xmlns:p14="http://schemas.microsoft.com/office/powerpoint/2010/main" val="425183202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05187"/>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L’objet </a:t>
            </a:r>
            <a:r>
              <a:rPr lang="fr-FR" sz="2400" b="1" dirty="0">
                <a:solidFill>
                  <a:srgbClr val="00B0F0"/>
                </a:solidFill>
              </a:rPr>
              <a:t>Event</a:t>
            </a:r>
            <a:r>
              <a:rPr lang="fr-FR" sz="2400" b="1" dirty="0">
                <a:solidFill>
                  <a:srgbClr val="FF0000"/>
                </a:solidFill>
              </a:rPr>
              <a:t> </a:t>
            </a:r>
            <a:endParaRPr lang="fr-FR" sz="2400" b="1" dirty="0">
              <a:solidFill>
                <a:srgbClr val="00B0F0"/>
              </a:solidFill>
            </a:endParaRPr>
          </a:p>
          <a:p>
            <a:pPr>
              <a:lnSpc>
                <a:spcPct val="100000"/>
              </a:lnSpc>
              <a:spcBef>
                <a:spcPts val="1200"/>
              </a:spcBef>
              <a:spcAft>
                <a:spcPts val="1200"/>
              </a:spcAft>
            </a:pPr>
            <a:endParaRPr lang="fr-FR" sz="2000" dirty="0"/>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45</a:t>
            </a:fld>
            <a:endParaRPr lang="fr-FR" dirty="0"/>
          </a:p>
        </p:txBody>
      </p:sp>
      <p:pic>
        <p:nvPicPr>
          <p:cNvPr id="48130" name="Picture 2" descr="Utilisation des propriétés target et currentTarget de l’objet event">
            <a:extLst>
              <a:ext uri="{FF2B5EF4-FFF2-40B4-BE49-F238E27FC236}">
                <a16:creationId xmlns:a16="http://schemas.microsoft.com/office/drawing/2014/main" xmlns="" id="{63743C0E-1A2C-4CBB-9EEB-53607685E00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0050" b="2916"/>
          <a:stretch/>
        </p:blipFill>
        <p:spPr bwMode="auto">
          <a:xfrm>
            <a:off x="71196" y="1420837"/>
            <a:ext cx="8073998" cy="5375172"/>
          </a:xfrm>
          <a:prstGeom prst="rect">
            <a:avLst/>
          </a:prstGeom>
          <a:noFill/>
          <a:extLst>
            <a:ext uri="{909E8E84-426E-40DD-AFC4-6F175D3DCCD1}">
              <a14:hiddenFill xmlns:a14="http://schemas.microsoft.com/office/drawing/2010/main">
                <a:solidFill>
                  <a:srgbClr val="FFFFFF"/>
                </a:solidFill>
              </a14:hiddenFill>
            </a:ext>
          </a:extLst>
        </p:spPr>
      </p:pic>
      <p:pic>
        <p:nvPicPr>
          <p:cNvPr id="48132" name="Picture 4" descr="Grâce à target et currentTarget, on peut savoir quel élément porte l’évènement et lequel le déclenche">
            <a:extLst>
              <a:ext uri="{FF2B5EF4-FFF2-40B4-BE49-F238E27FC236}">
                <a16:creationId xmlns:a16="http://schemas.microsoft.com/office/drawing/2014/main" xmlns="" id="{3AF6A5A7-C53E-43FD-B7BE-CFF524D8762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38934"/>
          <a:stretch/>
        </p:blipFill>
        <p:spPr bwMode="auto">
          <a:xfrm>
            <a:off x="4994762" y="1106921"/>
            <a:ext cx="4036695" cy="22189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74498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LES EVENEMENTS EN JAVASCRIPT</a:t>
            </a:r>
          </a:p>
        </p:txBody>
      </p:sp>
      <p:sp>
        <p:nvSpPr>
          <p:cNvPr id="111619" name="Rectangle 3"/>
          <p:cNvSpPr>
            <a:spLocks noGrp="1" noChangeArrowheads="1"/>
          </p:cNvSpPr>
          <p:nvPr>
            <p:ph idx="1"/>
          </p:nvPr>
        </p:nvSpPr>
        <p:spPr>
          <a:xfrm>
            <a:off x="71196" y="919255"/>
            <a:ext cx="9072804" cy="5890822"/>
          </a:xfrm>
        </p:spPr>
        <p:txBody>
          <a:bodyPr>
            <a:noAutofit/>
          </a:bodyPr>
          <a:lstStyle/>
          <a:p>
            <a:pPr marL="0" indent="0">
              <a:lnSpc>
                <a:spcPct val="100000"/>
              </a:lnSpc>
              <a:spcBef>
                <a:spcPts val="600"/>
              </a:spcBef>
              <a:spcAft>
                <a:spcPts val="1200"/>
              </a:spcAft>
              <a:buNone/>
            </a:pPr>
            <a:r>
              <a:rPr lang="fr-FR" sz="2400" b="1" dirty="0">
                <a:solidFill>
                  <a:srgbClr val="FF0000"/>
                </a:solidFill>
              </a:rPr>
              <a:t>L’objet </a:t>
            </a:r>
            <a:r>
              <a:rPr lang="fr-FR" sz="2400" b="1" dirty="0">
                <a:solidFill>
                  <a:srgbClr val="00B0F0"/>
                </a:solidFill>
              </a:rPr>
              <a:t>Event</a:t>
            </a:r>
            <a:r>
              <a:rPr lang="fr-FR" sz="2400" b="1" dirty="0">
                <a:solidFill>
                  <a:srgbClr val="FF0000"/>
                </a:solidFill>
              </a:rPr>
              <a:t> </a:t>
            </a:r>
            <a:endParaRPr lang="fr-FR" sz="2400" b="1" dirty="0">
              <a:solidFill>
                <a:srgbClr val="00B0F0"/>
              </a:solidFill>
            </a:endParaRPr>
          </a:p>
          <a:p>
            <a:pPr>
              <a:lnSpc>
                <a:spcPct val="100000"/>
              </a:lnSpc>
              <a:spcBef>
                <a:spcPts val="1200"/>
              </a:spcBef>
              <a:spcAft>
                <a:spcPts val="1200"/>
              </a:spcAft>
            </a:pPr>
            <a:endParaRPr lang="fr-FR" sz="2000" dirty="0"/>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46</a:t>
            </a:fld>
            <a:endParaRPr lang="fr-FR" dirty="0"/>
          </a:p>
        </p:txBody>
      </p:sp>
      <p:pic>
        <p:nvPicPr>
          <p:cNvPr id="49154" name="Picture 2" descr="Utilisation de la propriété type de l’objet event">
            <a:extLst>
              <a:ext uri="{FF2B5EF4-FFF2-40B4-BE49-F238E27FC236}">
                <a16:creationId xmlns:a16="http://schemas.microsoft.com/office/drawing/2014/main" xmlns="" id="{720CC5FA-4A80-4EAC-8924-7830F17754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1342" b="2799"/>
          <a:stretch/>
        </p:blipFill>
        <p:spPr bwMode="auto">
          <a:xfrm>
            <a:off x="71196" y="1420837"/>
            <a:ext cx="8467893" cy="5375172"/>
          </a:xfrm>
          <a:prstGeom prst="rect">
            <a:avLst/>
          </a:prstGeom>
          <a:noFill/>
          <a:extLst>
            <a:ext uri="{909E8E84-426E-40DD-AFC4-6F175D3DCCD1}">
              <a14:hiddenFill xmlns:a14="http://schemas.microsoft.com/office/drawing/2010/main">
                <a:solidFill>
                  <a:srgbClr val="FFFFFF"/>
                </a:solidFill>
              </a14:hiddenFill>
            </a:ext>
          </a:extLst>
        </p:spPr>
      </p:pic>
      <p:pic>
        <p:nvPicPr>
          <p:cNvPr id="49156" name="Picture 4" descr="La propriété type de l’objet event nous permet de connaître le type d’évènement déclenché">
            <a:extLst>
              <a:ext uri="{FF2B5EF4-FFF2-40B4-BE49-F238E27FC236}">
                <a16:creationId xmlns:a16="http://schemas.microsoft.com/office/drawing/2014/main" xmlns="" id="{12390372-2498-4BBC-BAF2-931CA8B96AB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58938"/>
          <a:stretch/>
        </p:blipFill>
        <p:spPr bwMode="auto">
          <a:xfrm>
            <a:off x="5753100" y="1106921"/>
            <a:ext cx="3254082" cy="20782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848698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2"/>
          <p:cNvSpPr>
            <a:spLocks noGrp="1" noChangeArrowheads="1"/>
          </p:cNvSpPr>
          <p:nvPr>
            <p:ph type="title"/>
          </p:nvPr>
        </p:nvSpPr>
        <p:spPr>
          <a:xfrm>
            <a:off x="182959" y="125413"/>
            <a:ext cx="5840016" cy="742950"/>
          </a:xfrm>
        </p:spPr>
        <p:txBody>
          <a:bodyPr/>
          <a:lstStyle/>
          <a:p>
            <a:endParaRPr lang="fr-FR" dirty="0"/>
          </a:p>
        </p:txBody>
      </p:sp>
      <p:sp>
        <p:nvSpPr>
          <p:cNvPr id="7172" name="Rectangle 3"/>
          <p:cNvSpPr>
            <a:spLocks noGrp="1" noChangeArrowheads="1"/>
          </p:cNvSpPr>
          <p:nvPr>
            <p:ph idx="1"/>
          </p:nvPr>
        </p:nvSpPr>
        <p:spPr>
          <a:xfrm>
            <a:off x="0" y="1057276"/>
            <a:ext cx="9144001" cy="5459434"/>
          </a:xfrm>
        </p:spPr>
        <p:txBody>
          <a:bodyPr>
            <a:noAutofit/>
          </a:bodyPr>
          <a:lstStyle/>
          <a:p>
            <a:pPr marL="0" indent="0" algn="ctr">
              <a:lnSpc>
                <a:spcPct val="150000"/>
              </a:lnSpc>
              <a:buNone/>
            </a:pPr>
            <a:r>
              <a:rPr lang="fr-FR" sz="8800" dirty="0">
                <a:latin typeface="Rockwell Extra Bold" panose="02060903040505020403" pitchFamily="18" charset="0"/>
              </a:rPr>
              <a:t>Browser  Object Model</a:t>
            </a:r>
          </a:p>
          <a:p>
            <a:pPr marL="0" indent="0" algn="ctr">
              <a:lnSpc>
                <a:spcPct val="150000"/>
              </a:lnSpc>
              <a:buNone/>
            </a:pPr>
            <a:r>
              <a:rPr lang="fr-FR" sz="8000" dirty="0">
                <a:latin typeface="Rockwell Extra Bold" panose="02060903040505020403" pitchFamily="18" charset="0"/>
              </a:rPr>
              <a:t>(BOM)</a:t>
            </a:r>
            <a:endParaRPr lang="fr-FR" sz="8000" dirty="0">
              <a:latin typeface="Berlin Sans FB Demi" panose="020E0802020502020306" pitchFamily="34" charset="0"/>
            </a:endParaRP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47</a:t>
            </a:fld>
            <a:endParaRPr lang="fr-FR"/>
          </a:p>
        </p:txBody>
      </p:sp>
    </p:spTree>
    <p:extLst>
      <p:ext uri="{BB962C8B-B14F-4D97-AF65-F5344CB8AC3E}">
        <p14:creationId xmlns:p14="http://schemas.microsoft.com/office/powerpoint/2010/main" val="183020000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a:lnSpc>
                <a:spcPct val="100000"/>
              </a:lnSpc>
              <a:spcBef>
                <a:spcPts val="600"/>
              </a:spcBef>
              <a:spcAft>
                <a:spcPts val="600"/>
              </a:spcAft>
            </a:pPr>
            <a:r>
              <a:rPr lang="fr-FR" b="1" dirty="0">
                <a:solidFill>
                  <a:srgbClr val="FF0000"/>
                </a:solidFill>
              </a:rPr>
              <a:t>Qu’est-ce que le BOM ?</a:t>
            </a:r>
          </a:p>
          <a:p>
            <a:pPr>
              <a:lnSpc>
                <a:spcPct val="100000"/>
              </a:lnSpc>
              <a:spcBef>
                <a:spcPts val="600"/>
              </a:spcBef>
              <a:spcAft>
                <a:spcPts val="600"/>
              </a:spcAft>
            </a:pPr>
            <a:r>
              <a:rPr lang="fr-FR" sz="2000" dirty="0"/>
              <a:t>Le </a:t>
            </a:r>
            <a:r>
              <a:rPr lang="fr-FR" sz="2000" b="1" dirty="0">
                <a:solidFill>
                  <a:srgbClr val="00B0F0"/>
                </a:solidFill>
              </a:rPr>
              <a:t>BOM</a:t>
            </a:r>
            <a:r>
              <a:rPr lang="fr-FR" sz="2000" dirty="0"/>
              <a:t>, ou </a:t>
            </a:r>
            <a:r>
              <a:rPr lang="fr-FR" sz="2000" b="1" dirty="0">
                <a:solidFill>
                  <a:srgbClr val="00B0F0"/>
                </a:solidFill>
              </a:rPr>
              <a:t>B</a:t>
            </a:r>
            <a:r>
              <a:rPr lang="fr-FR" sz="2000" dirty="0"/>
              <a:t>rowser </a:t>
            </a:r>
            <a:r>
              <a:rPr lang="fr-FR" sz="2000" b="1" dirty="0">
                <a:solidFill>
                  <a:srgbClr val="00B0F0"/>
                </a:solidFill>
              </a:rPr>
              <a:t>O</a:t>
            </a:r>
            <a:r>
              <a:rPr lang="fr-FR" sz="2000" dirty="0"/>
              <a:t>bject </a:t>
            </a:r>
            <a:r>
              <a:rPr lang="fr-FR" sz="2000" b="1" dirty="0">
                <a:solidFill>
                  <a:srgbClr val="00B0F0"/>
                </a:solidFill>
              </a:rPr>
              <a:t>M</a:t>
            </a:r>
            <a:r>
              <a:rPr lang="fr-FR" sz="2000" dirty="0"/>
              <a:t>odel va nous permettre d’accéder au navigateur, et notamment à la fenêtre ouverte actuellement en utilisant le JavaScript.</a:t>
            </a:r>
          </a:p>
          <a:p>
            <a:pPr>
              <a:lnSpc>
                <a:spcPct val="100000"/>
              </a:lnSpc>
              <a:spcBef>
                <a:spcPts val="600"/>
              </a:spcBef>
              <a:spcAft>
                <a:spcPts val="600"/>
              </a:spcAft>
            </a:pPr>
            <a:r>
              <a:rPr lang="fr-FR" sz="2000" dirty="0"/>
              <a:t>L’objet le plus célèbre et le plus utilisé du BOM est l’objet </a:t>
            </a:r>
            <a:r>
              <a:rPr lang="fr-FR" sz="2000" b="1" dirty="0" err="1">
                <a:solidFill>
                  <a:srgbClr val="00B0F0"/>
                </a:solidFill>
              </a:rPr>
              <a:t>Window</a:t>
            </a:r>
            <a:r>
              <a:rPr lang="fr-FR" sz="2000" dirty="0"/>
              <a:t>.</a:t>
            </a:r>
          </a:p>
          <a:p>
            <a:pPr>
              <a:lnSpc>
                <a:spcPct val="100000"/>
              </a:lnSpc>
              <a:spcBef>
                <a:spcPts val="600"/>
              </a:spcBef>
              <a:spcAft>
                <a:spcPts val="600"/>
              </a:spcAft>
            </a:pPr>
            <a:r>
              <a:rPr lang="fr-FR" sz="2000" dirty="0"/>
              <a:t> L’objet </a:t>
            </a:r>
            <a:r>
              <a:rPr lang="fr-FR" sz="2000" b="1" dirty="0" err="1">
                <a:solidFill>
                  <a:srgbClr val="00B0F0"/>
                </a:solidFill>
              </a:rPr>
              <a:t>Window</a:t>
            </a:r>
            <a:r>
              <a:rPr lang="fr-FR" sz="2000" dirty="0"/>
              <a:t> va tout simplement représenter la fenêtre du navigateur.</a:t>
            </a:r>
          </a:p>
          <a:p>
            <a:pPr>
              <a:lnSpc>
                <a:spcPct val="100000"/>
              </a:lnSpc>
              <a:spcBef>
                <a:spcPts val="600"/>
              </a:spcBef>
              <a:spcAft>
                <a:spcPts val="600"/>
              </a:spcAft>
            </a:pPr>
            <a:r>
              <a:rPr lang="fr-FR" sz="2000" dirty="0"/>
              <a:t>Vous devez savoir que toutes les fonctions, variables et objets </a:t>
            </a:r>
            <a:r>
              <a:rPr lang="fr-FR" sz="2000" b="1" dirty="0">
                <a:solidFill>
                  <a:srgbClr val="00B0F0"/>
                </a:solidFill>
              </a:rPr>
              <a:t>globaux</a:t>
            </a:r>
            <a:r>
              <a:rPr lang="fr-FR" sz="2000" dirty="0"/>
              <a:t> appartiennent automatiquement à l’objet </a:t>
            </a:r>
            <a:r>
              <a:rPr lang="fr-FR" sz="2000" dirty="0" err="1"/>
              <a:t>Window</a:t>
            </a:r>
            <a:r>
              <a:rPr lang="fr-FR" sz="2000" dirty="0"/>
              <a:t>.</a:t>
            </a:r>
          </a:p>
          <a:p>
            <a:pPr>
              <a:lnSpc>
                <a:spcPct val="100000"/>
              </a:lnSpc>
              <a:spcBef>
                <a:spcPts val="600"/>
              </a:spcBef>
              <a:spcAft>
                <a:spcPts val="600"/>
              </a:spcAft>
            </a:pPr>
            <a:r>
              <a:rPr lang="fr-FR" sz="2000" dirty="0"/>
              <a:t>Cependant, l’objet </a:t>
            </a:r>
            <a:r>
              <a:rPr lang="fr-FR" sz="2000" dirty="0" err="1"/>
              <a:t>Window</a:t>
            </a:r>
            <a:r>
              <a:rPr lang="fr-FR" sz="2000" dirty="0"/>
              <a:t> est dit </a:t>
            </a:r>
            <a:r>
              <a:rPr lang="fr-FR" sz="2000" b="1" dirty="0">
                <a:solidFill>
                  <a:srgbClr val="00B0F0"/>
                </a:solidFill>
              </a:rPr>
              <a:t>implicite</a:t>
            </a:r>
            <a:r>
              <a:rPr lang="fr-FR" sz="2000" dirty="0"/>
              <a:t>. Cela signifie que nous n’aurons généralement pas besoin de le mentionner pour utiliser les méthodes (ou fonctions globales) et propriétés (ou variables globales) lui appartenant.</a:t>
            </a:r>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48</a:t>
            </a:fld>
            <a:endParaRPr lang="fr-FR" dirty="0"/>
          </a:p>
        </p:txBody>
      </p:sp>
    </p:spTree>
    <p:extLst>
      <p:ext uri="{BB962C8B-B14F-4D97-AF65-F5344CB8AC3E}">
        <p14:creationId xmlns:p14="http://schemas.microsoft.com/office/powerpoint/2010/main" val="15150135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a:lnSpc>
                <a:spcPct val="100000"/>
              </a:lnSpc>
              <a:spcBef>
                <a:spcPts val="600"/>
              </a:spcBef>
              <a:spcAft>
                <a:spcPts val="600"/>
              </a:spcAft>
            </a:pPr>
            <a:r>
              <a:rPr lang="fr-FR" b="1" dirty="0">
                <a:solidFill>
                  <a:srgbClr val="FF0000"/>
                </a:solidFill>
              </a:rPr>
              <a:t>Qu’est-ce que le BOM ?</a:t>
            </a:r>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49</a:t>
            </a:fld>
            <a:endParaRPr lang="fr-FR" dirty="0"/>
          </a:p>
        </p:txBody>
      </p:sp>
      <p:pic>
        <p:nvPicPr>
          <p:cNvPr id="54274" name="Picture 2" descr="L’objet window est implicite : on ne le précise généralement pas">
            <a:extLst>
              <a:ext uri="{FF2B5EF4-FFF2-40B4-BE49-F238E27FC236}">
                <a16:creationId xmlns:a16="http://schemas.microsoft.com/office/drawing/2014/main" xmlns="" id="{A9562AAC-C083-4E41-9FB5-DB74FBE2EE0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038" y="1614487"/>
            <a:ext cx="8945149" cy="509603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37300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fontScale="90000"/>
          </a:bodyPr>
          <a:lstStyle/>
          <a:p>
            <a:r>
              <a:rPr lang="fr-FR" dirty="0"/>
              <a:t>Représentation d'un document</a:t>
            </a:r>
          </a:p>
        </p:txBody>
      </p:sp>
      <p:sp>
        <p:nvSpPr>
          <p:cNvPr id="111619" name="Rectangle 3"/>
          <p:cNvSpPr>
            <a:spLocks noGrp="1" noChangeArrowheads="1"/>
          </p:cNvSpPr>
          <p:nvPr>
            <p:ph idx="1"/>
          </p:nvPr>
        </p:nvSpPr>
        <p:spPr>
          <a:xfrm>
            <a:off x="71197" y="1035202"/>
            <a:ext cx="9072804" cy="5822797"/>
          </a:xfrm>
        </p:spPr>
        <p:txBody>
          <a:bodyPr>
            <a:noAutofit/>
          </a:bodyPr>
          <a:lstStyle/>
          <a:p>
            <a:pPr>
              <a:lnSpc>
                <a:spcPct val="100000"/>
              </a:lnSpc>
              <a:spcBef>
                <a:spcPts val="600"/>
              </a:spcBef>
              <a:spcAft>
                <a:spcPts val="600"/>
              </a:spcAft>
            </a:pPr>
            <a:r>
              <a:rPr lang="fr-FR" sz="2400" dirty="0"/>
              <a:t>.</a:t>
            </a:r>
          </a:p>
          <a:p>
            <a:pPr>
              <a:lnSpc>
                <a:spcPct val="100000"/>
              </a:lnSpc>
              <a:spcBef>
                <a:spcPts val="600"/>
              </a:spcBef>
              <a:spcAft>
                <a:spcPts val="600"/>
              </a:spcAft>
            </a:pPr>
            <a:endParaRPr lang="fr-FR" sz="2400" dirty="0"/>
          </a:p>
          <a:p>
            <a:pPr>
              <a:lnSpc>
                <a:spcPct val="100000"/>
              </a:lnSpc>
              <a:spcBef>
                <a:spcPts val="600"/>
              </a:spcBef>
              <a:spcAft>
                <a:spcPts val="600"/>
              </a:spcAft>
            </a:pPr>
            <a:endParaRPr lang="fr-FR" sz="18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a:t>
            </a:fld>
            <a:endParaRPr lang="fr-FR" dirty="0"/>
          </a:p>
        </p:txBody>
      </p:sp>
      <p:pic>
        <p:nvPicPr>
          <p:cNvPr id="2050" name="Picture 2" descr="Une page HTML simple">
            <a:extLst>
              <a:ext uri="{FF2B5EF4-FFF2-40B4-BE49-F238E27FC236}">
                <a16:creationId xmlns:a16="http://schemas.microsoft.com/office/drawing/2014/main" xmlns="" id="{8C073453-1C73-48EA-8F65-E4796D720F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33" y="980310"/>
            <a:ext cx="8849532" cy="235373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La représentation de notre page web sous forme de DOM HTML">
            <a:extLst>
              <a:ext uri="{FF2B5EF4-FFF2-40B4-BE49-F238E27FC236}">
                <a16:creationId xmlns:a16="http://schemas.microsoft.com/office/drawing/2014/main" xmlns="" id="{98772984-46A0-44A9-BA9B-2CB864A256E0}"/>
              </a:ext>
            </a:extLst>
          </p:cNvPr>
          <p:cNvPicPr>
            <a:picLocks noChangeAspect="1" noChangeArrowheads="1"/>
          </p:cNvPicPr>
          <p:nvPr/>
        </p:nvPicPr>
        <p:blipFill>
          <a:blip r:embed="rId4">
            <a:extLst>
              <a:ext uri="{BEBA8EAE-BF5A-486C-A8C5-ECC9F3942E4B}">
                <a14:imgProps xmlns:a14="http://schemas.microsoft.com/office/drawing/2010/main">
                  <a14:imgLayer r:embed="rId5">
                    <a14:imgEffect>
                      <a14:sharpenSoften amount="50000"/>
                    </a14:imgEffect>
                    <a14:imgEffect>
                      <a14:saturation sat="400000"/>
                    </a14:imgEffect>
                  </a14:imgLayer>
                </a14:imgProps>
              </a:ext>
              <a:ext uri="{28A0092B-C50C-407E-A947-70E740481C1C}">
                <a14:useLocalDpi xmlns:a14="http://schemas.microsoft.com/office/drawing/2010/main" val="0"/>
              </a:ext>
            </a:extLst>
          </a:blip>
          <a:srcRect/>
          <a:stretch>
            <a:fillRect/>
          </a:stretch>
        </p:blipFill>
        <p:spPr bwMode="auto">
          <a:xfrm>
            <a:off x="182833" y="3464059"/>
            <a:ext cx="8803036" cy="33939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9668369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a:lnSpc>
                <a:spcPct val="100000"/>
              </a:lnSpc>
              <a:spcBef>
                <a:spcPts val="600"/>
              </a:spcBef>
              <a:spcAft>
                <a:spcPts val="600"/>
              </a:spcAft>
            </a:pPr>
            <a:r>
              <a:rPr lang="fr-FR" b="1" dirty="0">
                <a:solidFill>
                  <a:srgbClr val="FF0000"/>
                </a:solidFill>
              </a:rPr>
              <a:t>Qu’est-ce que le BOM ?</a:t>
            </a:r>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50</a:t>
            </a:fld>
            <a:endParaRPr lang="fr-FR" dirty="0"/>
          </a:p>
        </p:txBody>
      </p:sp>
      <p:pic>
        <p:nvPicPr>
          <p:cNvPr id="55298" name="Picture 2" descr="L’objet document est une propriété de l’objet window">
            <a:extLst>
              <a:ext uri="{FF2B5EF4-FFF2-40B4-BE49-F238E27FC236}">
                <a16:creationId xmlns:a16="http://schemas.microsoft.com/office/drawing/2014/main" xmlns="" id="{99C08788-29AC-4B1E-A5FA-6A5EF0F819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177" y="1447316"/>
            <a:ext cx="8881146" cy="506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3259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a:lnSpc>
                <a:spcPct val="100000"/>
              </a:lnSpc>
              <a:spcBef>
                <a:spcPts val="600"/>
              </a:spcBef>
              <a:spcAft>
                <a:spcPts val="600"/>
              </a:spcAft>
            </a:pPr>
            <a:r>
              <a:rPr lang="fr-FR" b="1" dirty="0">
                <a:solidFill>
                  <a:srgbClr val="FF0000"/>
                </a:solidFill>
              </a:rPr>
              <a:t>Méthode </a:t>
            </a:r>
            <a:r>
              <a:rPr lang="fr-FR" b="1" dirty="0">
                <a:solidFill>
                  <a:srgbClr val="00B0F0"/>
                </a:solidFill>
              </a:rPr>
              <a:t>open() </a:t>
            </a:r>
            <a:r>
              <a:rPr lang="fr-FR" b="1" dirty="0">
                <a:solidFill>
                  <a:srgbClr val="FF0000"/>
                </a:solidFill>
              </a:rPr>
              <a:t>de l’objet </a:t>
            </a:r>
            <a:r>
              <a:rPr lang="fr-FR" b="1" dirty="0" err="1">
                <a:solidFill>
                  <a:srgbClr val="FF0000"/>
                </a:solidFill>
              </a:rPr>
              <a:t>Window</a:t>
            </a:r>
            <a:r>
              <a:rPr lang="fr-FR" b="1" dirty="0">
                <a:solidFill>
                  <a:srgbClr val="FF0000"/>
                </a:solidFill>
              </a:rPr>
              <a:t>:</a:t>
            </a:r>
          </a:p>
          <a:p>
            <a:pPr>
              <a:lnSpc>
                <a:spcPct val="100000"/>
              </a:lnSpc>
              <a:spcBef>
                <a:spcPts val="600"/>
              </a:spcBef>
              <a:spcAft>
                <a:spcPts val="600"/>
              </a:spcAft>
            </a:pPr>
            <a:r>
              <a:rPr lang="fr-FR" sz="2400" dirty="0"/>
              <a:t>open(): ouvrir un nouvel onglet ou une nouvelle fenêtre.</a:t>
            </a:r>
          </a:p>
          <a:p>
            <a:pPr>
              <a:lnSpc>
                <a:spcPct val="100000"/>
              </a:lnSpc>
              <a:spcBef>
                <a:spcPts val="600"/>
              </a:spcBef>
              <a:spcAft>
                <a:spcPts val="600"/>
              </a:spcAft>
            </a:pPr>
            <a:r>
              <a:rPr lang="fr-FR" sz="2400" dirty="0"/>
              <a:t> 4 arguments:</a:t>
            </a:r>
          </a:p>
          <a:p>
            <a:pPr marL="914400" lvl="1" indent="-457200">
              <a:lnSpc>
                <a:spcPct val="100000"/>
              </a:lnSpc>
              <a:spcBef>
                <a:spcPts val="600"/>
              </a:spcBef>
              <a:spcAft>
                <a:spcPts val="600"/>
              </a:spcAft>
              <a:buFont typeface="+mj-lt"/>
              <a:buAutoNum type="arabicPeriod"/>
            </a:pPr>
            <a:r>
              <a:rPr lang="fr-FR" sz="2000" dirty="0"/>
              <a:t>URL de destination</a:t>
            </a:r>
          </a:p>
          <a:p>
            <a:pPr marL="914400" lvl="1" indent="-457200">
              <a:lnSpc>
                <a:spcPct val="100000"/>
              </a:lnSpc>
              <a:spcBef>
                <a:spcPts val="600"/>
              </a:spcBef>
              <a:spcAft>
                <a:spcPts val="600"/>
              </a:spcAft>
              <a:buFont typeface="+mj-lt"/>
              <a:buAutoNum type="arabicPeriod"/>
            </a:pPr>
            <a:r>
              <a:rPr lang="fr-FR" sz="2000" dirty="0"/>
              <a:t>permettre de choisir où doit s’ouvrir notre nouvelle page (onglet courant, nouvel onglet, nouvelle fenêtre, etc.). La valeur qui va nous intéresser ici est </a:t>
            </a:r>
            <a:r>
              <a:rPr lang="fr-FR" sz="2000" b="1" dirty="0"/>
              <a:t>_</a:t>
            </a:r>
            <a:r>
              <a:rPr lang="fr-FR" sz="2000" b="1" dirty="0" err="1"/>
              <a:t>blank</a:t>
            </a:r>
            <a:r>
              <a:rPr lang="fr-FR" sz="2000" dirty="0"/>
              <a:t> qui permet d’ouvrir une nouvelle fenêtre.</a:t>
            </a:r>
          </a:p>
          <a:p>
            <a:pPr marL="914400" lvl="1" indent="-457200">
              <a:lnSpc>
                <a:spcPct val="100000"/>
              </a:lnSpc>
              <a:spcBef>
                <a:spcPts val="600"/>
              </a:spcBef>
              <a:spcAft>
                <a:spcPts val="600"/>
              </a:spcAft>
              <a:buFont typeface="+mj-lt"/>
              <a:buAutoNum type="arabicPeriod"/>
            </a:pPr>
            <a:r>
              <a:rPr lang="fr-FR" sz="2000" dirty="0"/>
              <a:t>liste d’éléments nous permettant d’agir directement sur la fenêtre ouverte (largeur, hauteur, position de la fenêtre, affichage d’une barre de menu ou pas, etc.).</a:t>
            </a:r>
          </a:p>
          <a:p>
            <a:pPr marL="914400" lvl="1" indent="-457200">
              <a:lnSpc>
                <a:spcPct val="100000"/>
              </a:lnSpc>
              <a:spcBef>
                <a:spcPts val="600"/>
              </a:spcBef>
              <a:spcAft>
                <a:spcPts val="600"/>
              </a:spcAft>
              <a:buFont typeface="+mj-lt"/>
              <a:buAutoNum type="arabicPeriod"/>
            </a:pPr>
            <a:r>
              <a:rPr lang="fr-FR" sz="2000" dirty="0"/>
              <a:t>Finalement, le dernier argument va être un booléen spécifiant si la nouvelle fenêtre ouverte doit remplacer la fenêtre actuelle dans l’historique de navigation ou être ajoutée à celui-ci.</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51</a:t>
            </a:fld>
            <a:endParaRPr lang="fr-FR" dirty="0"/>
          </a:p>
        </p:txBody>
      </p:sp>
    </p:spTree>
    <p:extLst>
      <p:ext uri="{BB962C8B-B14F-4D97-AF65-F5344CB8AC3E}">
        <p14:creationId xmlns:p14="http://schemas.microsoft.com/office/powerpoint/2010/main" val="410322412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a:lnSpc>
                <a:spcPct val="100000"/>
              </a:lnSpc>
              <a:spcBef>
                <a:spcPts val="600"/>
              </a:spcBef>
              <a:spcAft>
                <a:spcPts val="600"/>
              </a:spcAft>
            </a:pPr>
            <a:r>
              <a:rPr lang="fr-FR" b="1" dirty="0">
                <a:solidFill>
                  <a:srgbClr val="FF0000"/>
                </a:solidFill>
              </a:rPr>
              <a:t>Méthode </a:t>
            </a:r>
            <a:r>
              <a:rPr lang="fr-FR" b="1" dirty="0">
                <a:solidFill>
                  <a:srgbClr val="00B0F0"/>
                </a:solidFill>
              </a:rPr>
              <a:t>open() </a:t>
            </a:r>
            <a:r>
              <a:rPr lang="fr-FR" b="1" dirty="0">
                <a:solidFill>
                  <a:srgbClr val="FF0000"/>
                </a:solidFill>
              </a:rPr>
              <a:t>de l’objet </a:t>
            </a:r>
            <a:r>
              <a:rPr lang="fr-FR" b="1" dirty="0" err="1">
                <a:solidFill>
                  <a:srgbClr val="FF0000"/>
                </a:solidFill>
              </a:rPr>
              <a:t>Window</a:t>
            </a:r>
            <a:r>
              <a:rPr lang="fr-FR" b="1" dirty="0">
                <a:solidFill>
                  <a:srgbClr val="FF0000"/>
                </a:solidFill>
              </a:rPr>
              <a:t>: </a:t>
            </a:r>
            <a:r>
              <a:rPr lang="fr-FR" b="1" dirty="0"/>
              <a:t>exemple</a:t>
            </a:r>
          </a:p>
          <a:p>
            <a:pPr>
              <a:lnSpc>
                <a:spcPct val="100000"/>
              </a:lnSpc>
              <a:spcBef>
                <a:spcPts val="600"/>
              </a:spcBef>
              <a:spcAft>
                <a:spcPts val="600"/>
              </a:spcAft>
            </a:pPr>
            <a:endParaRPr lang="fr-FR" b="1" dirty="0">
              <a:solidFill>
                <a:srgbClr val="FF0000"/>
              </a:solidFill>
            </a:endParaRP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52</a:t>
            </a:fld>
            <a:endParaRPr lang="fr-FR" dirty="0"/>
          </a:p>
        </p:txBody>
      </p:sp>
      <p:pic>
        <p:nvPicPr>
          <p:cNvPr id="57346" name="Picture 2" descr="Utilisation de la méthode open() de l’objet JavaScript window">
            <a:extLst>
              <a:ext uri="{FF2B5EF4-FFF2-40B4-BE49-F238E27FC236}">
                <a16:creationId xmlns:a16="http://schemas.microsoft.com/office/drawing/2014/main" xmlns="" id="{30A98A3A-B5AA-4F0D-A8C8-8E0A9E371685}"/>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7561" b="3819"/>
          <a:stretch/>
        </p:blipFill>
        <p:spPr bwMode="auto">
          <a:xfrm>
            <a:off x="101952" y="1447316"/>
            <a:ext cx="8901370" cy="5062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0408042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a:lnSpc>
                <a:spcPct val="100000"/>
              </a:lnSpc>
              <a:spcBef>
                <a:spcPts val="600"/>
              </a:spcBef>
              <a:spcAft>
                <a:spcPts val="600"/>
              </a:spcAft>
            </a:pPr>
            <a:r>
              <a:rPr lang="fr-FR" b="1" dirty="0">
                <a:solidFill>
                  <a:srgbClr val="FF0000"/>
                </a:solidFill>
              </a:rPr>
              <a:t>Méthode </a:t>
            </a:r>
            <a:r>
              <a:rPr lang="fr-FR" b="1" dirty="0">
                <a:solidFill>
                  <a:srgbClr val="00B0F0"/>
                </a:solidFill>
              </a:rPr>
              <a:t>close() </a:t>
            </a:r>
            <a:r>
              <a:rPr lang="fr-FR" b="1" dirty="0">
                <a:solidFill>
                  <a:srgbClr val="FF0000"/>
                </a:solidFill>
              </a:rPr>
              <a:t>de l’objet </a:t>
            </a:r>
            <a:r>
              <a:rPr lang="fr-FR" b="1" dirty="0" err="1">
                <a:solidFill>
                  <a:srgbClr val="FF0000"/>
                </a:solidFill>
              </a:rPr>
              <a:t>Window</a:t>
            </a:r>
            <a:r>
              <a:rPr lang="fr-FR" b="1" dirty="0">
                <a:solidFill>
                  <a:srgbClr val="FF0000"/>
                </a:solidFill>
              </a:rPr>
              <a:t>:</a:t>
            </a:r>
          </a:p>
          <a:p>
            <a:pPr>
              <a:lnSpc>
                <a:spcPct val="100000"/>
              </a:lnSpc>
              <a:spcBef>
                <a:spcPts val="600"/>
              </a:spcBef>
              <a:spcAft>
                <a:spcPts val="600"/>
              </a:spcAft>
            </a:pPr>
            <a:r>
              <a:rPr lang="fr-FR" sz="2400" dirty="0"/>
              <a:t>La méthode close() va elle permettre de fermer un onglet / une fenêtre. Cette méthode n'a pas besoin d'argument.</a:t>
            </a:r>
          </a:p>
          <a:p>
            <a:pPr marL="0" indent="0">
              <a:lnSpc>
                <a:spcPct val="100000"/>
              </a:lnSpc>
              <a:spcBef>
                <a:spcPts val="600"/>
              </a:spcBef>
              <a:spcAft>
                <a:spcPts val="600"/>
              </a:spcAft>
              <a:buNone/>
            </a:pPr>
            <a:r>
              <a:rPr lang="fr-FR" b="1" dirty="0">
                <a:solidFill>
                  <a:srgbClr val="FF0000"/>
                </a:solidFill>
              </a:rPr>
              <a:t>Méthode </a:t>
            </a:r>
            <a:r>
              <a:rPr lang="fr-FR" b="1" dirty="0" err="1">
                <a:solidFill>
                  <a:srgbClr val="00B0F0"/>
                </a:solidFill>
              </a:rPr>
              <a:t>resizeTo</a:t>
            </a:r>
            <a:r>
              <a:rPr lang="fr-FR" b="1" dirty="0">
                <a:solidFill>
                  <a:srgbClr val="00B0F0"/>
                </a:solidFill>
              </a:rPr>
              <a:t>() </a:t>
            </a:r>
            <a:r>
              <a:rPr lang="fr-FR" b="1" dirty="0">
                <a:solidFill>
                  <a:srgbClr val="FF0000"/>
                </a:solidFill>
              </a:rPr>
              <a:t>de </a:t>
            </a:r>
            <a:r>
              <a:rPr lang="fr-FR" b="1" dirty="0" err="1">
                <a:solidFill>
                  <a:srgbClr val="FF0000"/>
                </a:solidFill>
              </a:rPr>
              <a:t>Window</a:t>
            </a:r>
            <a:endParaRPr lang="fr-FR" b="1" dirty="0">
              <a:solidFill>
                <a:srgbClr val="FF0000"/>
              </a:solidFill>
            </a:endParaRPr>
          </a:p>
          <a:p>
            <a:pPr>
              <a:lnSpc>
                <a:spcPct val="100000"/>
              </a:lnSpc>
              <a:spcBef>
                <a:spcPts val="600"/>
              </a:spcBef>
              <a:spcAft>
                <a:spcPts val="600"/>
              </a:spcAft>
            </a:pPr>
            <a:r>
              <a:rPr lang="fr-FR" sz="2400" dirty="0"/>
              <a:t>La méthode </a:t>
            </a:r>
            <a:r>
              <a:rPr lang="fr-FR" sz="2400" dirty="0" err="1"/>
              <a:t>resizeTo</a:t>
            </a:r>
            <a:r>
              <a:rPr lang="fr-FR" sz="2400" dirty="0"/>
              <a:t>() va nous permettre de redimensionner une fenêtre ou un onglet. Cette méthode s’utilise très simplement sur la fenêtre ou l’onglet de notre choix.</a:t>
            </a:r>
          </a:p>
          <a:p>
            <a:pPr>
              <a:lnSpc>
                <a:spcPct val="100000"/>
              </a:lnSpc>
              <a:spcBef>
                <a:spcPts val="600"/>
              </a:spcBef>
              <a:spcAft>
                <a:spcPts val="600"/>
              </a:spcAft>
            </a:pPr>
            <a:endParaRPr lang="fr-FR" sz="2400" dirty="0"/>
          </a:p>
          <a:p>
            <a:pPr>
              <a:lnSpc>
                <a:spcPct val="100000"/>
              </a:lnSpc>
              <a:spcBef>
                <a:spcPts val="600"/>
              </a:spcBef>
              <a:spcAft>
                <a:spcPts val="600"/>
              </a:spcAft>
            </a:pPr>
            <a:r>
              <a:rPr lang="fr-FR" sz="2400" dirty="0"/>
              <a:t>Cette méthode va prendre comme arguments la largeur et la hauteur en pixels auxquelles on souhaite redimensionner notre fenêtre ou notre onglet.</a:t>
            </a:r>
          </a:p>
          <a:p>
            <a:pPr>
              <a:lnSpc>
                <a:spcPct val="100000"/>
              </a:lnSpc>
              <a:spcBef>
                <a:spcPts val="600"/>
              </a:spcBef>
              <a:spcAft>
                <a:spcPts val="6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53</a:t>
            </a:fld>
            <a:endParaRPr lang="fr-FR" dirty="0"/>
          </a:p>
        </p:txBody>
      </p:sp>
    </p:spTree>
    <p:extLst>
      <p:ext uri="{BB962C8B-B14F-4D97-AF65-F5344CB8AC3E}">
        <p14:creationId xmlns:p14="http://schemas.microsoft.com/office/powerpoint/2010/main" val="340658222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a:lnSpc>
                <a:spcPct val="150000"/>
              </a:lnSpc>
              <a:spcBef>
                <a:spcPts val="1200"/>
              </a:spcBef>
              <a:spcAft>
                <a:spcPts val="1200"/>
              </a:spcAft>
            </a:pPr>
            <a:r>
              <a:rPr lang="fr-FR" b="1" dirty="0">
                <a:solidFill>
                  <a:srgbClr val="FF0000"/>
                </a:solidFill>
              </a:rPr>
              <a:t>le BOM Contient les sous objets suivants :</a:t>
            </a:r>
          </a:p>
          <a:p>
            <a:pPr lvl="1">
              <a:lnSpc>
                <a:spcPct val="150000"/>
              </a:lnSpc>
              <a:spcBef>
                <a:spcPts val="1200"/>
              </a:spcBef>
              <a:spcAft>
                <a:spcPts val="1200"/>
              </a:spcAft>
              <a:buFont typeface="Wingdings" panose="05000000000000000000" pitchFamily="2" charset="2"/>
              <a:buChar char="Ø"/>
            </a:pPr>
            <a:r>
              <a:rPr lang="en-US" sz="2800" dirty="0"/>
              <a:t>Screen</a:t>
            </a:r>
          </a:p>
          <a:p>
            <a:pPr lvl="1">
              <a:lnSpc>
                <a:spcPct val="150000"/>
              </a:lnSpc>
              <a:spcBef>
                <a:spcPts val="1200"/>
              </a:spcBef>
              <a:spcAft>
                <a:spcPts val="1200"/>
              </a:spcAft>
              <a:buFont typeface="Wingdings" panose="05000000000000000000" pitchFamily="2" charset="2"/>
              <a:buChar char="Ø"/>
            </a:pPr>
            <a:r>
              <a:rPr lang="en-US" sz="2800" dirty="0"/>
              <a:t>Navigator</a:t>
            </a:r>
          </a:p>
          <a:p>
            <a:pPr lvl="1">
              <a:lnSpc>
                <a:spcPct val="150000"/>
              </a:lnSpc>
              <a:spcBef>
                <a:spcPts val="1200"/>
              </a:spcBef>
              <a:spcAft>
                <a:spcPts val="1200"/>
              </a:spcAft>
              <a:buFont typeface="Wingdings" panose="05000000000000000000" pitchFamily="2" charset="2"/>
              <a:buChar char="Ø"/>
            </a:pPr>
            <a:r>
              <a:rPr lang="en-US" sz="2800" dirty="0"/>
              <a:t>Location</a:t>
            </a:r>
          </a:p>
          <a:p>
            <a:pPr lvl="1">
              <a:lnSpc>
                <a:spcPct val="150000"/>
              </a:lnSpc>
              <a:spcBef>
                <a:spcPts val="1200"/>
              </a:spcBef>
              <a:spcAft>
                <a:spcPts val="1200"/>
              </a:spcAft>
              <a:buFont typeface="Wingdings" panose="05000000000000000000" pitchFamily="2" charset="2"/>
              <a:buChar char="Ø"/>
            </a:pPr>
            <a:r>
              <a:rPr lang="en-US" sz="2800" dirty="0"/>
              <a:t>history</a:t>
            </a:r>
          </a:p>
          <a:p>
            <a:pPr lvl="1">
              <a:lnSpc>
                <a:spcPct val="150000"/>
              </a:lnSpc>
              <a:spcBef>
                <a:spcPts val="1200"/>
              </a:spcBef>
              <a:spcAft>
                <a:spcPts val="1200"/>
              </a:spcAft>
              <a:buFont typeface="Wingdings" panose="05000000000000000000" pitchFamily="2" charset="2"/>
              <a:buChar char="Ø"/>
            </a:pPr>
            <a:r>
              <a:rPr lang="en-US" sz="2800" dirty="0"/>
              <a:t>document</a:t>
            </a:r>
          </a:p>
          <a:p>
            <a:pPr lvl="1">
              <a:lnSpc>
                <a:spcPct val="150000"/>
              </a:lnSpc>
              <a:spcBef>
                <a:spcPts val="1200"/>
              </a:spcBef>
              <a:spcAft>
                <a:spcPts val="1200"/>
              </a:spcAft>
              <a:buFont typeface="Wingdings" panose="05000000000000000000" pitchFamily="2" charset="2"/>
              <a:buChar char="Ø"/>
            </a:pPr>
            <a:endParaRPr lang="en-US" sz="2800" dirty="0"/>
          </a:p>
          <a:p>
            <a:pPr lvl="1">
              <a:lnSpc>
                <a:spcPct val="150000"/>
              </a:lnSpc>
              <a:spcBef>
                <a:spcPts val="1200"/>
              </a:spcBef>
              <a:spcAft>
                <a:spcPts val="1200"/>
              </a:spcAft>
              <a:buFont typeface="Wingdings" panose="05000000000000000000" pitchFamily="2" charset="2"/>
              <a:buChar char="Ø"/>
            </a:pPr>
            <a:endParaRPr lang="en-US" sz="2800" dirty="0"/>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54</a:t>
            </a:fld>
            <a:endParaRPr lang="fr-FR" dirty="0"/>
          </a:p>
        </p:txBody>
      </p:sp>
    </p:spTree>
    <p:extLst>
      <p:ext uri="{BB962C8B-B14F-4D97-AF65-F5344CB8AC3E}">
        <p14:creationId xmlns:p14="http://schemas.microsoft.com/office/powerpoint/2010/main" val="340109042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marL="0" indent="0">
              <a:lnSpc>
                <a:spcPct val="100000"/>
              </a:lnSpc>
              <a:spcBef>
                <a:spcPts val="600"/>
              </a:spcBef>
              <a:spcAft>
                <a:spcPts val="600"/>
              </a:spcAft>
              <a:buNone/>
            </a:pPr>
            <a:r>
              <a:rPr lang="fr-FR" b="1" dirty="0">
                <a:solidFill>
                  <a:srgbClr val="FF0000"/>
                </a:solidFill>
              </a:rPr>
              <a:t>L’objets Screen :</a:t>
            </a:r>
          </a:p>
          <a:p>
            <a:pPr>
              <a:lnSpc>
                <a:spcPct val="100000"/>
              </a:lnSpc>
              <a:spcBef>
                <a:spcPts val="600"/>
              </a:spcBef>
              <a:spcAft>
                <a:spcPts val="600"/>
              </a:spcAft>
            </a:pPr>
            <a:r>
              <a:rPr lang="fr-FR" sz="2000" dirty="0"/>
              <a:t>L’objet Screen nous donne accès à des informations concernant l’écran de vos visiteurs, comme la taille ou la résolution de l’écran par exemple.</a:t>
            </a:r>
          </a:p>
          <a:p>
            <a:pPr>
              <a:lnSpc>
                <a:spcPct val="100000"/>
              </a:lnSpc>
              <a:spcBef>
                <a:spcPts val="600"/>
              </a:spcBef>
              <a:spcAft>
                <a:spcPts val="600"/>
              </a:spcAft>
            </a:pPr>
            <a:r>
              <a:rPr lang="fr-FR" sz="2000" dirty="0"/>
              <a:t>Connaître ces informations va nous permettre d’adapter nos pages web pour un affichage optimisé pour chaque visiteur.</a:t>
            </a:r>
          </a:p>
          <a:p>
            <a:pPr>
              <a:lnSpc>
                <a:spcPct val="100000"/>
              </a:lnSpc>
              <a:spcBef>
                <a:spcPts val="600"/>
              </a:spcBef>
              <a:spcAft>
                <a:spcPts val="600"/>
              </a:spcAft>
            </a:pPr>
            <a:r>
              <a:rPr lang="fr-FR" sz="2000" dirty="0"/>
              <a:t>L’objet Screen possède six propriétés intéressantes :</a:t>
            </a:r>
          </a:p>
          <a:p>
            <a:pPr lvl="1">
              <a:lnSpc>
                <a:spcPct val="100000"/>
              </a:lnSpc>
              <a:spcBef>
                <a:spcPts val="0"/>
              </a:spcBef>
              <a:buFont typeface="Wingdings" panose="05000000000000000000" pitchFamily="2" charset="2"/>
              <a:buChar char="Ø"/>
            </a:pPr>
            <a:r>
              <a:rPr lang="fr-FR" sz="1800" b="1" dirty="0" err="1">
                <a:solidFill>
                  <a:srgbClr val="0070C0"/>
                </a:solidFill>
              </a:rPr>
              <a:t>width</a:t>
            </a:r>
            <a:r>
              <a:rPr lang="fr-FR" sz="1800" dirty="0"/>
              <a:t> : retourne la largeur totale de l’écran ;</a:t>
            </a:r>
          </a:p>
          <a:p>
            <a:pPr lvl="1">
              <a:lnSpc>
                <a:spcPct val="100000"/>
              </a:lnSpc>
              <a:spcBef>
                <a:spcPts val="0"/>
              </a:spcBef>
              <a:buFont typeface="Wingdings" panose="05000000000000000000" pitchFamily="2" charset="2"/>
              <a:buChar char="Ø"/>
            </a:pPr>
            <a:r>
              <a:rPr lang="fr-FR" sz="1800" b="1" dirty="0" err="1">
                <a:solidFill>
                  <a:srgbClr val="0070C0"/>
                </a:solidFill>
              </a:rPr>
              <a:t>availWidth</a:t>
            </a:r>
            <a:r>
              <a:rPr lang="fr-FR" sz="1800" dirty="0"/>
              <a:t> : retourne la largeur de l’écran moins celle de la barre de tâches ;</a:t>
            </a:r>
          </a:p>
          <a:p>
            <a:pPr lvl="1">
              <a:lnSpc>
                <a:spcPct val="100000"/>
              </a:lnSpc>
              <a:spcBef>
                <a:spcPts val="0"/>
              </a:spcBef>
              <a:buFont typeface="Wingdings" panose="05000000000000000000" pitchFamily="2" charset="2"/>
              <a:buChar char="Ø"/>
            </a:pPr>
            <a:r>
              <a:rPr lang="fr-FR" sz="1800" b="1" dirty="0" err="1">
                <a:solidFill>
                  <a:srgbClr val="0070C0"/>
                </a:solidFill>
              </a:rPr>
              <a:t>height</a:t>
            </a:r>
            <a:r>
              <a:rPr lang="fr-FR" sz="1800" dirty="0"/>
              <a:t> : retourne la hauteur totale de l’écran ;</a:t>
            </a:r>
          </a:p>
          <a:p>
            <a:pPr lvl="1">
              <a:lnSpc>
                <a:spcPct val="100000"/>
              </a:lnSpc>
              <a:spcBef>
                <a:spcPts val="0"/>
              </a:spcBef>
              <a:buFont typeface="Wingdings" panose="05000000000000000000" pitchFamily="2" charset="2"/>
              <a:buChar char="Ø"/>
            </a:pPr>
            <a:r>
              <a:rPr lang="fr-FR" sz="1800" b="1" dirty="0" err="1">
                <a:solidFill>
                  <a:srgbClr val="0070C0"/>
                </a:solidFill>
              </a:rPr>
              <a:t>availHeight</a:t>
            </a:r>
            <a:r>
              <a:rPr lang="fr-FR" sz="1800" dirty="0"/>
              <a:t> : retourne la hauteur de l’écran moins celle de la barre de tâches ;</a:t>
            </a:r>
          </a:p>
          <a:p>
            <a:pPr lvl="1">
              <a:lnSpc>
                <a:spcPct val="100000"/>
              </a:lnSpc>
              <a:spcBef>
                <a:spcPts val="0"/>
              </a:spcBef>
              <a:buFont typeface="Wingdings" panose="05000000000000000000" pitchFamily="2" charset="2"/>
              <a:buChar char="Ø"/>
            </a:pPr>
            <a:r>
              <a:rPr lang="fr-FR" sz="1800" b="1" dirty="0" err="1">
                <a:solidFill>
                  <a:srgbClr val="0070C0"/>
                </a:solidFill>
              </a:rPr>
              <a:t>colorDepth</a:t>
            </a:r>
            <a:r>
              <a:rPr lang="fr-FR" sz="1800" dirty="0"/>
              <a:t> : retourne la profondeur de la palette de couleur de l’écran en bits ;</a:t>
            </a:r>
          </a:p>
          <a:p>
            <a:pPr lvl="1">
              <a:lnSpc>
                <a:spcPct val="100000"/>
              </a:lnSpc>
              <a:spcBef>
                <a:spcPts val="0"/>
              </a:spcBef>
              <a:buFont typeface="Wingdings" panose="05000000000000000000" pitchFamily="2" charset="2"/>
              <a:buChar char="Ø"/>
            </a:pPr>
            <a:r>
              <a:rPr lang="fr-FR" sz="1800" b="1" dirty="0" err="1">
                <a:solidFill>
                  <a:srgbClr val="0070C0"/>
                </a:solidFill>
              </a:rPr>
              <a:t>pixelDepth</a:t>
            </a:r>
            <a:r>
              <a:rPr lang="fr-FR" sz="1800" dirty="0"/>
              <a:t> : retourne la résolution de l’écran en bits par pixel.</a:t>
            </a:r>
            <a:endParaRPr lang="en-US" sz="1800" dirty="0"/>
          </a:p>
          <a:p>
            <a:pPr>
              <a:lnSpc>
                <a:spcPct val="150000"/>
              </a:lnSpc>
              <a:spcBef>
                <a:spcPts val="1200"/>
              </a:spcBef>
              <a:spcAft>
                <a:spcPts val="1200"/>
              </a:spcAft>
              <a:buFont typeface="Wingdings" panose="05000000000000000000" pitchFamily="2" charset="2"/>
              <a:buChar char="Ø"/>
            </a:pPr>
            <a:endParaRPr lang="en-US" dirty="0"/>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55</a:t>
            </a:fld>
            <a:endParaRPr lang="fr-FR" dirty="0"/>
          </a:p>
        </p:txBody>
      </p:sp>
    </p:spTree>
    <p:extLst>
      <p:ext uri="{BB962C8B-B14F-4D97-AF65-F5344CB8AC3E}">
        <p14:creationId xmlns:p14="http://schemas.microsoft.com/office/powerpoint/2010/main" val="1042805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80455"/>
            <a:ext cx="8911105" cy="5629068"/>
          </a:xfrm>
        </p:spPr>
        <p:txBody>
          <a:bodyPr>
            <a:noAutofit/>
          </a:bodyPr>
          <a:lstStyle/>
          <a:p>
            <a:pPr marL="0" indent="0">
              <a:lnSpc>
                <a:spcPct val="100000"/>
              </a:lnSpc>
              <a:spcBef>
                <a:spcPts val="600"/>
              </a:spcBef>
              <a:spcAft>
                <a:spcPts val="600"/>
              </a:spcAft>
              <a:buNone/>
            </a:pPr>
            <a:r>
              <a:rPr lang="fr-FR" b="1" dirty="0">
                <a:solidFill>
                  <a:srgbClr val="FF0000"/>
                </a:solidFill>
              </a:rPr>
              <a:t>L’objets Screen :</a:t>
            </a:r>
          </a:p>
          <a:p>
            <a:pPr>
              <a:lnSpc>
                <a:spcPct val="150000"/>
              </a:lnSpc>
              <a:spcBef>
                <a:spcPts val="1200"/>
              </a:spcBef>
              <a:spcAft>
                <a:spcPts val="1200"/>
              </a:spcAft>
              <a:buFont typeface="Wingdings" panose="05000000000000000000" pitchFamily="2" charset="2"/>
              <a:buChar char="Ø"/>
            </a:pPr>
            <a:endParaRPr lang="en-US" dirty="0"/>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56</a:t>
            </a:fld>
            <a:endParaRPr lang="fr-FR" dirty="0"/>
          </a:p>
        </p:txBody>
      </p:sp>
      <p:pic>
        <p:nvPicPr>
          <p:cNvPr id="3" name="Image 2">
            <a:extLst>
              <a:ext uri="{FF2B5EF4-FFF2-40B4-BE49-F238E27FC236}">
                <a16:creationId xmlns:a16="http://schemas.microsoft.com/office/drawing/2014/main" xmlns="" id="{F12A7245-873B-4AD8-A526-B94ECCA19581}"/>
              </a:ext>
            </a:extLst>
          </p:cNvPr>
          <p:cNvPicPr>
            <a:picLocks noChangeAspect="1"/>
          </p:cNvPicPr>
          <p:nvPr/>
        </p:nvPicPr>
        <p:blipFill>
          <a:blip r:embed="rId3"/>
          <a:stretch>
            <a:fillRect/>
          </a:stretch>
        </p:blipFill>
        <p:spPr>
          <a:xfrm>
            <a:off x="232894" y="1404226"/>
            <a:ext cx="8812631" cy="5306301"/>
          </a:xfrm>
          <a:prstGeom prst="rect">
            <a:avLst/>
          </a:prstGeom>
        </p:spPr>
      </p:pic>
    </p:spTree>
    <p:extLst>
      <p:ext uri="{BB962C8B-B14F-4D97-AF65-F5344CB8AC3E}">
        <p14:creationId xmlns:p14="http://schemas.microsoft.com/office/powerpoint/2010/main" val="329304780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24183"/>
            <a:ext cx="8911105" cy="5629068"/>
          </a:xfrm>
        </p:spPr>
        <p:txBody>
          <a:bodyPr>
            <a:noAutofit/>
          </a:bodyPr>
          <a:lstStyle/>
          <a:p>
            <a:pPr marL="0" indent="0">
              <a:lnSpc>
                <a:spcPct val="100000"/>
              </a:lnSpc>
              <a:spcBef>
                <a:spcPts val="600"/>
              </a:spcBef>
              <a:spcAft>
                <a:spcPts val="600"/>
              </a:spcAft>
              <a:buNone/>
            </a:pPr>
            <a:r>
              <a:rPr lang="fr-FR" b="1" dirty="0">
                <a:solidFill>
                  <a:srgbClr val="FF0000"/>
                </a:solidFill>
              </a:rPr>
              <a:t>L’objets Navigator :</a:t>
            </a:r>
          </a:p>
          <a:p>
            <a:pPr>
              <a:lnSpc>
                <a:spcPct val="100000"/>
              </a:lnSpc>
              <a:spcBef>
                <a:spcPts val="600"/>
              </a:spcBef>
              <a:spcAft>
                <a:spcPts val="600"/>
              </a:spcAft>
            </a:pPr>
            <a:r>
              <a:rPr lang="fr-FR" sz="2000" dirty="0"/>
              <a:t>L’objet </a:t>
            </a:r>
            <a:r>
              <a:rPr lang="fr-FR" sz="2000" b="1" dirty="0"/>
              <a:t>Navigator</a:t>
            </a:r>
            <a:r>
              <a:rPr lang="fr-FR" sz="2000" dirty="0"/>
              <a:t> va nous donner des informations sur le navigateur de vos visiteurs en soi ainsi que sur les préférences enregistrées (langue, etc.).</a:t>
            </a:r>
          </a:p>
          <a:p>
            <a:pPr>
              <a:lnSpc>
                <a:spcPct val="100000"/>
              </a:lnSpc>
              <a:spcBef>
                <a:spcPts val="600"/>
              </a:spcBef>
              <a:spcAft>
                <a:spcPts val="600"/>
              </a:spcAft>
            </a:pPr>
            <a:r>
              <a:rPr lang="fr-FR" sz="2000" dirty="0"/>
              <a:t>L’objet Navigator possède dix propriétés :</a:t>
            </a:r>
          </a:p>
          <a:p>
            <a:pPr lvl="1">
              <a:lnSpc>
                <a:spcPct val="100000"/>
              </a:lnSpc>
              <a:spcBef>
                <a:spcPts val="0"/>
              </a:spcBef>
              <a:buFont typeface="Wingdings" panose="05000000000000000000" pitchFamily="2" charset="2"/>
              <a:buChar char="Ø"/>
            </a:pPr>
            <a:r>
              <a:rPr lang="fr-FR" sz="1800" b="1" dirty="0" err="1">
                <a:solidFill>
                  <a:srgbClr val="0070C0"/>
                </a:solidFill>
              </a:rPr>
              <a:t>language</a:t>
            </a:r>
            <a:r>
              <a:rPr lang="fr-FR" sz="1800" dirty="0"/>
              <a:t> : retourne la langue définie dans le navigateur ;</a:t>
            </a:r>
          </a:p>
          <a:p>
            <a:pPr lvl="1">
              <a:lnSpc>
                <a:spcPct val="100000"/>
              </a:lnSpc>
              <a:spcBef>
                <a:spcPts val="0"/>
              </a:spcBef>
              <a:buFont typeface="Wingdings" panose="05000000000000000000" pitchFamily="2" charset="2"/>
              <a:buChar char="Ø"/>
            </a:pPr>
            <a:r>
              <a:rPr lang="fr-FR" sz="1800" b="1" dirty="0" err="1">
                <a:solidFill>
                  <a:srgbClr val="0070C0"/>
                </a:solidFill>
              </a:rPr>
              <a:t>geolocation</a:t>
            </a:r>
            <a:r>
              <a:rPr lang="fr-FR" sz="1800" dirty="0"/>
              <a:t> : retourne un objet « </a:t>
            </a:r>
            <a:r>
              <a:rPr lang="fr-FR" sz="1800" dirty="0" err="1"/>
              <a:t>geolocation</a:t>
            </a:r>
            <a:r>
              <a:rPr lang="fr-FR" sz="1800" dirty="0"/>
              <a:t> » qui peut être utilisé pour définir la localisation de l’utilisateur ;</a:t>
            </a:r>
          </a:p>
          <a:p>
            <a:pPr lvl="1">
              <a:lnSpc>
                <a:spcPct val="100000"/>
              </a:lnSpc>
              <a:spcBef>
                <a:spcPts val="0"/>
              </a:spcBef>
              <a:buFont typeface="Wingdings" panose="05000000000000000000" pitchFamily="2" charset="2"/>
              <a:buChar char="Ø"/>
            </a:pPr>
            <a:r>
              <a:rPr lang="fr-FR" sz="1800" b="1" dirty="0" err="1">
                <a:solidFill>
                  <a:srgbClr val="0070C0"/>
                </a:solidFill>
              </a:rPr>
              <a:t>product</a:t>
            </a:r>
            <a:r>
              <a:rPr lang="fr-FR" sz="1800" dirty="0"/>
              <a:t> : retourne le nom du moteur utilisé par le navigateur ;</a:t>
            </a:r>
          </a:p>
          <a:p>
            <a:pPr lvl="1">
              <a:lnSpc>
                <a:spcPct val="100000"/>
              </a:lnSpc>
              <a:spcBef>
                <a:spcPts val="0"/>
              </a:spcBef>
              <a:buFont typeface="Wingdings" panose="05000000000000000000" pitchFamily="2" charset="2"/>
              <a:buChar char="Ø"/>
            </a:pPr>
            <a:r>
              <a:rPr lang="fr-FR" sz="1800" b="1" dirty="0" err="1">
                <a:solidFill>
                  <a:srgbClr val="0070C0"/>
                </a:solidFill>
              </a:rPr>
              <a:t>cookieEnabled</a:t>
            </a:r>
            <a:r>
              <a:rPr lang="fr-FR" sz="1800" dirty="0"/>
              <a:t> : détermine si les cookies sont autorisés ou non ;</a:t>
            </a:r>
          </a:p>
          <a:p>
            <a:pPr lvl="1">
              <a:lnSpc>
                <a:spcPct val="100000"/>
              </a:lnSpc>
              <a:spcBef>
                <a:spcPts val="0"/>
              </a:spcBef>
              <a:buFont typeface="Wingdings" panose="05000000000000000000" pitchFamily="2" charset="2"/>
              <a:buChar char="Ø"/>
            </a:pPr>
            <a:r>
              <a:rPr lang="fr-FR" sz="1800" b="1" dirty="0" err="1">
                <a:solidFill>
                  <a:srgbClr val="0070C0"/>
                </a:solidFill>
              </a:rPr>
              <a:t>appName</a:t>
            </a:r>
            <a:r>
              <a:rPr lang="fr-FR" sz="1800" dirty="0"/>
              <a:t> : retourne le nom du navigateur ;</a:t>
            </a:r>
          </a:p>
          <a:p>
            <a:pPr lvl="1">
              <a:lnSpc>
                <a:spcPct val="100000"/>
              </a:lnSpc>
              <a:spcBef>
                <a:spcPts val="0"/>
              </a:spcBef>
              <a:buFont typeface="Wingdings" panose="05000000000000000000" pitchFamily="2" charset="2"/>
              <a:buChar char="Ø"/>
            </a:pPr>
            <a:r>
              <a:rPr lang="fr-FR" sz="1800" b="1" dirty="0" err="1">
                <a:solidFill>
                  <a:srgbClr val="0070C0"/>
                </a:solidFill>
              </a:rPr>
              <a:t>appCodeName</a:t>
            </a:r>
            <a:r>
              <a:rPr lang="fr-FR" sz="1800" dirty="0"/>
              <a:t> : retourne le nom de code du navigateur ;</a:t>
            </a:r>
          </a:p>
          <a:p>
            <a:pPr lvl="1">
              <a:lnSpc>
                <a:spcPct val="100000"/>
              </a:lnSpc>
              <a:spcBef>
                <a:spcPts val="0"/>
              </a:spcBef>
              <a:buFont typeface="Wingdings" panose="05000000000000000000" pitchFamily="2" charset="2"/>
              <a:buChar char="Ø"/>
            </a:pPr>
            <a:r>
              <a:rPr lang="fr-FR" sz="1800" b="1" dirty="0" err="1">
                <a:solidFill>
                  <a:srgbClr val="0070C0"/>
                </a:solidFill>
              </a:rPr>
              <a:t>appVersion</a:t>
            </a:r>
            <a:r>
              <a:rPr lang="fr-FR" sz="1800" dirty="0"/>
              <a:t> : retourne la version du navigateur utilisée ;</a:t>
            </a:r>
          </a:p>
          <a:p>
            <a:pPr lvl="1">
              <a:lnSpc>
                <a:spcPct val="100000"/>
              </a:lnSpc>
              <a:spcBef>
                <a:spcPts val="0"/>
              </a:spcBef>
              <a:buFont typeface="Wingdings" panose="05000000000000000000" pitchFamily="2" charset="2"/>
              <a:buChar char="Ø"/>
            </a:pPr>
            <a:r>
              <a:rPr lang="fr-FR" sz="1800" b="1" dirty="0">
                <a:solidFill>
                  <a:srgbClr val="0070C0"/>
                </a:solidFill>
              </a:rPr>
              <a:t>online</a:t>
            </a:r>
            <a:r>
              <a:rPr lang="fr-FR" sz="1800" dirty="0"/>
              <a:t> : détermine si le navigateur est en ligne ou pas ;</a:t>
            </a:r>
          </a:p>
          <a:p>
            <a:pPr lvl="1">
              <a:lnSpc>
                <a:spcPct val="100000"/>
              </a:lnSpc>
              <a:spcBef>
                <a:spcPts val="0"/>
              </a:spcBef>
              <a:buFont typeface="Wingdings" panose="05000000000000000000" pitchFamily="2" charset="2"/>
              <a:buChar char="Ø"/>
            </a:pPr>
            <a:r>
              <a:rPr lang="fr-FR" sz="1800" b="1" dirty="0">
                <a:solidFill>
                  <a:srgbClr val="0070C0"/>
                </a:solidFill>
              </a:rPr>
              <a:t>platform</a:t>
            </a:r>
            <a:r>
              <a:rPr lang="fr-FR" sz="1800" dirty="0"/>
              <a:t> : détermine pour quelle plateforme le navigateur est compilé ;</a:t>
            </a:r>
          </a:p>
          <a:p>
            <a:pPr lvl="1">
              <a:lnSpc>
                <a:spcPct val="100000"/>
              </a:lnSpc>
              <a:spcBef>
                <a:spcPts val="0"/>
              </a:spcBef>
              <a:buFont typeface="Wingdings" panose="05000000000000000000" pitchFamily="2" charset="2"/>
              <a:buChar char="Ø"/>
            </a:pPr>
            <a:r>
              <a:rPr lang="fr-FR" sz="1800" b="1" dirty="0" err="1">
                <a:solidFill>
                  <a:srgbClr val="0070C0"/>
                </a:solidFill>
              </a:rPr>
              <a:t>userAgent</a:t>
            </a:r>
            <a:r>
              <a:rPr lang="fr-FR" sz="1800" dirty="0"/>
              <a:t> : retourne l’en-tête du fichier user-agent envoyé par le navigateur au serveur ;</a:t>
            </a:r>
          </a:p>
          <a:p>
            <a:pPr>
              <a:lnSpc>
                <a:spcPct val="100000"/>
              </a:lnSpc>
              <a:spcBef>
                <a:spcPts val="0"/>
              </a:spcBef>
              <a:buFont typeface="Wingdings" panose="05000000000000000000" pitchFamily="2" charset="2"/>
              <a:buChar char="Ø"/>
            </a:pPr>
            <a:r>
              <a:rPr lang="fr-FR" sz="2000" dirty="0"/>
              <a:t>De plus, Navigator possède la méthode </a:t>
            </a:r>
            <a:r>
              <a:rPr lang="fr-FR" sz="2000" b="1" dirty="0" err="1">
                <a:solidFill>
                  <a:srgbClr val="0070C0"/>
                </a:solidFill>
              </a:rPr>
              <a:t>javaEnabled</a:t>
            </a:r>
            <a:r>
              <a:rPr lang="fr-FR" sz="2000" b="1" dirty="0">
                <a:solidFill>
                  <a:srgbClr val="0070C0"/>
                </a:solidFill>
              </a:rPr>
              <a:t>()</a:t>
            </a:r>
            <a:r>
              <a:rPr lang="fr-FR" sz="2000" dirty="0"/>
              <a:t>, qui détermine si Java a été activé sur le navigateur ou pas.</a:t>
            </a:r>
            <a:endParaRPr lang="en-US" sz="2000" dirty="0"/>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57</a:t>
            </a:fld>
            <a:endParaRPr lang="fr-FR" dirty="0"/>
          </a:p>
        </p:txBody>
      </p:sp>
    </p:spTree>
    <p:extLst>
      <p:ext uri="{BB962C8B-B14F-4D97-AF65-F5344CB8AC3E}">
        <p14:creationId xmlns:p14="http://schemas.microsoft.com/office/powerpoint/2010/main" val="42273006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24183"/>
            <a:ext cx="8911105" cy="5629068"/>
          </a:xfrm>
        </p:spPr>
        <p:txBody>
          <a:bodyPr>
            <a:noAutofit/>
          </a:bodyPr>
          <a:lstStyle/>
          <a:p>
            <a:pPr marL="0" indent="0">
              <a:lnSpc>
                <a:spcPct val="100000"/>
              </a:lnSpc>
              <a:spcBef>
                <a:spcPts val="600"/>
              </a:spcBef>
              <a:spcAft>
                <a:spcPts val="600"/>
              </a:spcAft>
              <a:buNone/>
            </a:pPr>
            <a:r>
              <a:rPr lang="fr-FR" b="1" dirty="0">
                <a:solidFill>
                  <a:srgbClr val="FF0000"/>
                </a:solidFill>
              </a:rPr>
              <a:t>L’objets Navigator :</a:t>
            </a:r>
          </a:p>
          <a:p>
            <a:pPr>
              <a:lnSpc>
                <a:spcPct val="100000"/>
              </a:lnSpc>
              <a:spcBef>
                <a:spcPts val="1200"/>
              </a:spcBef>
              <a:spcAft>
                <a:spcPts val="1200"/>
              </a:spcAft>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58</a:t>
            </a:fld>
            <a:endParaRPr lang="fr-FR" dirty="0"/>
          </a:p>
        </p:txBody>
      </p:sp>
      <p:pic>
        <p:nvPicPr>
          <p:cNvPr id="63490" name="Picture 2" descr="Les propriétés de l’objet navigator">
            <a:extLst>
              <a:ext uri="{FF2B5EF4-FFF2-40B4-BE49-F238E27FC236}">
                <a16:creationId xmlns:a16="http://schemas.microsoft.com/office/drawing/2014/main" xmlns="" id="{149E7552-044B-4066-B7B9-E228AA5B6C7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3692" r="11268" b="3516"/>
          <a:stretch/>
        </p:blipFill>
        <p:spPr bwMode="auto">
          <a:xfrm>
            <a:off x="196100" y="1391043"/>
            <a:ext cx="8779088" cy="5319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6806436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24183"/>
            <a:ext cx="8911105" cy="5629068"/>
          </a:xfrm>
        </p:spPr>
        <p:txBody>
          <a:bodyPr>
            <a:noAutofit/>
          </a:bodyPr>
          <a:lstStyle/>
          <a:p>
            <a:pPr marL="0" indent="0">
              <a:lnSpc>
                <a:spcPct val="100000"/>
              </a:lnSpc>
              <a:spcBef>
                <a:spcPts val="600"/>
              </a:spcBef>
              <a:spcAft>
                <a:spcPts val="600"/>
              </a:spcAft>
              <a:buNone/>
            </a:pPr>
            <a:r>
              <a:rPr lang="fr-FR" b="1" dirty="0">
                <a:solidFill>
                  <a:srgbClr val="FF0000"/>
                </a:solidFill>
              </a:rPr>
              <a:t>L’objets Location :</a:t>
            </a:r>
          </a:p>
          <a:p>
            <a:pPr>
              <a:lnSpc>
                <a:spcPct val="100000"/>
              </a:lnSpc>
              <a:spcBef>
                <a:spcPts val="600"/>
              </a:spcBef>
              <a:spcAft>
                <a:spcPts val="600"/>
              </a:spcAft>
            </a:pPr>
            <a:r>
              <a:rPr lang="fr-FR" sz="2000" dirty="0"/>
              <a:t>L’objet </a:t>
            </a:r>
            <a:r>
              <a:rPr lang="fr-FR" sz="2000" b="1" dirty="0"/>
              <a:t>Location</a:t>
            </a:r>
            <a:r>
              <a:rPr lang="fr-FR" sz="2000" dirty="0"/>
              <a:t> va nous fournir des informations relatives à l’URL de la page actuelle.</a:t>
            </a:r>
          </a:p>
          <a:p>
            <a:pPr>
              <a:lnSpc>
                <a:spcPct val="100000"/>
              </a:lnSpc>
              <a:spcBef>
                <a:spcPts val="600"/>
              </a:spcBef>
              <a:spcAft>
                <a:spcPts val="600"/>
              </a:spcAft>
            </a:pPr>
            <a:r>
              <a:rPr lang="fr-FR" sz="2000" dirty="0"/>
              <a:t>L’objet Location possède neuf propriétés :</a:t>
            </a:r>
          </a:p>
          <a:p>
            <a:pPr lvl="1">
              <a:lnSpc>
                <a:spcPct val="100000"/>
              </a:lnSpc>
              <a:spcBef>
                <a:spcPts val="0"/>
              </a:spcBef>
              <a:buFont typeface="Wingdings" panose="05000000000000000000" pitchFamily="2" charset="2"/>
              <a:buChar char="Ø"/>
            </a:pPr>
            <a:r>
              <a:rPr lang="fr-FR" sz="1800" b="1" dirty="0">
                <a:solidFill>
                  <a:srgbClr val="0070C0"/>
                </a:solidFill>
              </a:rPr>
              <a:t>hash</a:t>
            </a:r>
            <a:r>
              <a:rPr lang="fr-FR" sz="1800" dirty="0"/>
              <a:t>, qui retourne la partie ancre d’une URL ;</a:t>
            </a:r>
          </a:p>
          <a:p>
            <a:pPr lvl="1">
              <a:lnSpc>
                <a:spcPct val="100000"/>
              </a:lnSpc>
              <a:spcBef>
                <a:spcPts val="0"/>
              </a:spcBef>
              <a:buFont typeface="Wingdings" panose="05000000000000000000" pitchFamily="2" charset="2"/>
              <a:buChar char="Ø"/>
            </a:pPr>
            <a:r>
              <a:rPr lang="fr-FR" sz="1800" b="1" dirty="0" err="1">
                <a:solidFill>
                  <a:srgbClr val="0070C0"/>
                </a:solidFill>
              </a:rPr>
              <a:t>search</a:t>
            </a:r>
            <a:r>
              <a:rPr lang="fr-FR" sz="1800" dirty="0"/>
              <a:t>, qui retourne la partie recherche de l’URL ;</a:t>
            </a:r>
          </a:p>
          <a:p>
            <a:pPr lvl="1">
              <a:lnSpc>
                <a:spcPct val="100000"/>
              </a:lnSpc>
              <a:spcBef>
                <a:spcPts val="0"/>
              </a:spcBef>
              <a:buFont typeface="Wingdings" panose="05000000000000000000" pitchFamily="2" charset="2"/>
              <a:buChar char="Ø"/>
            </a:pPr>
            <a:r>
              <a:rPr lang="fr-FR" sz="1800" b="1" dirty="0" err="1">
                <a:solidFill>
                  <a:srgbClr val="0070C0"/>
                </a:solidFill>
              </a:rPr>
              <a:t>pathname</a:t>
            </a:r>
            <a:r>
              <a:rPr lang="fr-FR" sz="1800" dirty="0"/>
              <a:t>, qui retourne le chemin de l’URL ;</a:t>
            </a:r>
          </a:p>
          <a:p>
            <a:pPr lvl="1">
              <a:lnSpc>
                <a:spcPct val="100000"/>
              </a:lnSpc>
              <a:spcBef>
                <a:spcPts val="0"/>
              </a:spcBef>
              <a:buFont typeface="Wingdings" panose="05000000000000000000" pitchFamily="2" charset="2"/>
              <a:buChar char="Ø"/>
            </a:pPr>
            <a:r>
              <a:rPr lang="fr-FR" sz="1800" b="1" dirty="0">
                <a:solidFill>
                  <a:srgbClr val="0070C0"/>
                </a:solidFill>
              </a:rPr>
              <a:t>href</a:t>
            </a:r>
            <a:r>
              <a:rPr lang="fr-FR" sz="1800" dirty="0"/>
              <a:t>, qui retourne l’URL complète ;</a:t>
            </a:r>
          </a:p>
          <a:p>
            <a:pPr lvl="1">
              <a:lnSpc>
                <a:spcPct val="100000"/>
              </a:lnSpc>
              <a:spcBef>
                <a:spcPts val="0"/>
              </a:spcBef>
              <a:buFont typeface="Wingdings" panose="05000000000000000000" pitchFamily="2" charset="2"/>
              <a:buChar char="Ø"/>
            </a:pPr>
            <a:r>
              <a:rPr lang="fr-FR" sz="1800" b="1" dirty="0" err="1">
                <a:solidFill>
                  <a:srgbClr val="0070C0"/>
                </a:solidFill>
              </a:rPr>
              <a:t>hostname</a:t>
            </a:r>
            <a:r>
              <a:rPr lang="fr-FR" sz="1800" dirty="0"/>
              <a:t>, qui retourne le nom de l’hôte ;</a:t>
            </a:r>
          </a:p>
          <a:p>
            <a:pPr lvl="1">
              <a:lnSpc>
                <a:spcPct val="100000"/>
              </a:lnSpc>
              <a:spcBef>
                <a:spcPts val="0"/>
              </a:spcBef>
              <a:buFont typeface="Wingdings" panose="05000000000000000000" pitchFamily="2" charset="2"/>
              <a:buChar char="Ø"/>
            </a:pPr>
            <a:r>
              <a:rPr lang="fr-FR" sz="1800" b="1" dirty="0">
                <a:solidFill>
                  <a:srgbClr val="0070C0"/>
                </a:solidFill>
              </a:rPr>
              <a:t>port</a:t>
            </a:r>
            <a:r>
              <a:rPr lang="fr-FR" sz="1800" dirty="0"/>
              <a:t>, qui retourne le port de l’URL ;</a:t>
            </a:r>
          </a:p>
          <a:p>
            <a:pPr lvl="1">
              <a:lnSpc>
                <a:spcPct val="100000"/>
              </a:lnSpc>
              <a:spcBef>
                <a:spcPts val="0"/>
              </a:spcBef>
              <a:buFont typeface="Wingdings" panose="05000000000000000000" pitchFamily="2" charset="2"/>
              <a:buChar char="Ø"/>
            </a:pPr>
            <a:r>
              <a:rPr lang="fr-FR" sz="1800" b="1" dirty="0">
                <a:solidFill>
                  <a:srgbClr val="0070C0"/>
                </a:solidFill>
              </a:rPr>
              <a:t>protocole</a:t>
            </a:r>
            <a:r>
              <a:rPr lang="fr-FR" sz="1800" dirty="0"/>
              <a:t>, qui retourne le protocole de l’URL ;</a:t>
            </a:r>
          </a:p>
          <a:p>
            <a:pPr lvl="1">
              <a:lnSpc>
                <a:spcPct val="100000"/>
              </a:lnSpc>
              <a:spcBef>
                <a:spcPts val="0"/>
              </a:spcBef>
              <a:buFont typeface="Wingdings" panose="05000000000000000000" pitchFamily="2" charset="2"/>
              <a:buChar char="Ø"/>
            </a:pPr>
            <a:r>
              <a:rPr lang="fr-FR" sz="1800" b="1" dirty="0">
                <a:solidFill>
                  <a:srgbClr val="0070C0"/>
                </a:solidFill>
              </a:rPr>
              <a:t>host</a:t>
            </a:r>
            <a:r>
              <a:rPr lang="fr-FR" sz="1800" dirty="0"/>
              <a:t>, qui retourne le nom de l’hôte et le port relatif à l’URL ;</a:t>
            </a:r>
          </a:p>
          <a:p>
            <a:pPr lvl="1">
              <a:lnSpc>
                <a:spcPct val="100000"/>
              </a:lnSpc>
              <a:spcBef>
                <a:spcPts val="0"/>
              </a:spcBef>
              <a:buFont typeface="Wingdings" panose="05000000000000000000" pitchFamily="2" charset="2"/>
              <a:buChar char="Ø"/>
            </a:pPr>
            <a:r>
              <a:rPr lang="fr-FR" sz="1800" b="1" dirty="0" err="1">
                <a:solidFill>
                  <a:srgbClr val="0070C0"/>
                </a:solidFill>
              </a:rPr>
              <a:t>origin</a:t>
            </a:r>
            <a:r>
              <a:rPr lang="fr-FR" sz="1800" dirty="0"/>
              <a:t>, qui retourne le nom de l’hôte, le port et le protocole de l’URL.</a:t>
            </a:r>
          </a:p>
          <a:p>
            <a:pPr lvl="1">
              <a:lnSpc>
                <a:spcPct val="100000"/>
              </a:lnSpc>
              <a:spcBef>
                <a:spcPts val="0"/>
              </a:spcBef>
              <a:buFont typeface="Wingdings" panose="05000000000000000000" pitchFamily="2" charset="2"/>
              <a:buChar char="Ø"/>
            </a:pPr>
            <a:endParaRPr lang="fr-FR" sz="1800" b="1" dirty="0">
              <a:solidFill>
                <a:srgbClr val="0070C0"/>
              </a:solidFill>
            </a:endParaRPr>
          </a:p>
          <a:p>
            <a:pPr>
              <a:lnSpc>
                <a:spcPct val="100000"/>
              </a:lnSpc>
              <a:spcBef>
                <a:spcPts val="0"/>
              </a:spcBef>
              <a:buFont typeface="Wingdings" panose="05000000000000000000" pitchFamily="2" charset="2"/>
              <a:buChar char="Ø"/>
            </a:pPr>
            <a:r>
              <a:rPr lang="fr-FR" sz="2000" dirty="0"/>
              <a:t>Location possède également trois méthodes très intéressantes :</a:t>
            </a:r>
          </a:p>
          <a:p>
            <a:pPr lvl="1">
              <a:lnSpc>
                <a:spcPct val="100000"/>
              </a:lnSpc>
              <a:spcBef>
                <a:spcPts val="0"/>
              </a:spcBef>
              <a:buFont typeface="Wingdings" panose="05000000000000000000" pitchFamily="2" charset="2"/>
              <a:buChar char="Ø"/>
            </a:pPr>
            <a:r>
              <a:rPr lang="fr-FR" sz="1800" b="1" dirty="0" err="1">
                <a:solidFill>
                  <a:srgbClr val="0070C0"/>
                </a:solidFill>
              </a:rPr>
              <a:t>assign</a:t>
            </a:r>
            <a:r>
              <a:rPr lang="fr-FR" sz="1800" b="1" dirty="0">
                <a:solidFill>
                  <a:srgbClr val="0070C0"/>
                </a:solidFill>
              </a:rPr>
              <a:t>() </a:t>
            </a:r>
            <a:r>
              <a:rPr lang="fr-FR" sz="1800" dirty="0"/>
              <a:t>qui va charger un nouveau document ;</a:t>
            </a:r>
          </a:p>
          <a:p>
            <a:pPr lvl="1">
              <a:lnSpc>
                <a:spcPct val="100000"/>
              </a:lnSpc>
              <a:spcBef>
                <a:spcPts val="0"/>
              </a:spcBef>
              <a:buFont typeface="Wingdings" panose="05000000000000000000" pitchFamily="2" charset="2"/>
              <a:buChar char="Ø"/>
            </a:pPr>
            <a:r>
              <a:rPr lang="fr-FR" sz="1800" b="1" dirty="0" err="1">
                <a:solidFill>
                  <a:srgbClr val="0070C0"/>
                </a:solidFill>
              </a:rPr>
              <a:t>reload</a:t>
            </a:r>
            <a:r>
              <a:rPr lang="fr-FR" sz="1800" b="1" dirty="0">
                <a:solidFill>
                  <a:srgbClr val="0070C0"/>
                </a:solidFill>
              </a:rPr>
              <a:t>() </a:t>
            </a:r>
            <a:r>
              <a:rPr lang="fr-FR" sz="1800" dirty="0"/>
              <a:t>qui va recharger le document ;</a:t>
            </a:r>
          </a:p>
          <a:p>
            <a:pPr lvl="1">
              <a:lnSpc>
                <a:spcPct val="100000"/>
              </a:lnSpc>
              <a:spcBef>
                <a:spcPts val="0"/>
              </a:spcBef>
              <a:buFont typeface="Wingdings" panose="05000000000000000000" pitchFamily="2" charset="2"/>
              <a:buChar char="Ø"/>
            </a:pPr>
            <a:r>
              <a:rPr lang="fr-FR" sz="1800" b="1" dirty="0">
                <a:solidFill>
                  <a:srgbClr val="0070C0"/>
                </a:solidFill>
              </a:rPr>
              <a:t>replace() </a:t>
            </a:r>
            <a:r>
              <a:rPr lang="fr-FR" sz="1800" dirty="0"/>
              <a:t>qui va remplacer le document actuel par un autre.</a:t>
            </a:r>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marL="0" indent="0">
              <a:lnSpc>
                <a:spcPct val="100000"/>
              </a:lnSpc>
              <a:spcBef>
                <a:spcPts val="0"/>
              </a:spcBef>
              <a:buNone/>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59</a:t>
            </a:fld>
            <a:endParaRPr lang="fr-FR" dirty="0"/>
          </a:p>
        </p:txBody>
      </p:sp>
    </p:spTree>
    <p:extLst>
      <p:ext uri="{BB962C8B-B14F-4D97-AF65-F5344CB8AC3E}">
        <p14:creationId xmlns:p14="http://schemas.microsoft.com/office/powerpoint/2010/main" val="1932987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a:xfrm>
            <a:off x="0" y="761851"/>
            <a:ext cx="9144001" cy="5459434"/>
          </a:xfrm>
        </p:spPr>
        <p:txBody>
          <a:bodyPr>
            <a:noAutofit/>
          </a:bodyPr>
          <a:lstStyle/>
          <a:p>
            <a:pPr marL="0" indent="0" algn="ctr">
              <a:lnSpc>
                <a:spcPct val="150000"/>
              </a:lnSpc>
              <a:buNone/>
            </a:pPr>
            <a:r>
              <a:rPr lang="fr-FR" sz="6600" dirty="0">
                <a:latin typeface="Rockwell Extra Bold" panose="02060903040505020403" pitchFamily="18" charset="0"/>
              </a:rPr>
              <a:t>Accéder / ajouter,  insérer / modifier /supprimer  un élément HTML</a:t>
            </a:r>
            <a:endParaRPr lang="fr-FR" sz="6600" dirty="0">
              <a:latin typeface="Berlin Sans FB Demi" panose="020E0802020502020306" pitchFamily="34" charset="0"/>
            </a:endParaRP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6</a:t>
            </a:fld>
            <a:endParaRPr lang="fr-FR"/>
          </a:p>
        </p:txBody>
      </p:sp>
    </p:spTree>
    <p:extLst>
      <p:ext uri="{BB962C8B-B14F-4D97-AF65-F5344CB8AC3E}">
        <p14:creationId xmlns:p14="http://schemas.microsoft.com/office/powerpoint/2010/main" val="110679861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24183"/>
            <a:ext cx="8911105" cy="5629068"/>
          </a:xfrm>
        </p:spPr>
        <p:txBody>
          <a:bodyPr>
            <a:noAutofit/>
          </a:bodyPr>
          <a:lstStyle/>
          <a:p>
            <a:pPr marL="0" indent="0">
              <a:lnSpc>
                <a:spcPct val="100000"/>
              </a:lnSpc>
              <a:spcBef>
                <a:spcPts val="600"/>
              </a:spcBef>
              <a:spcAft>
                <a:spcPts val="600"/>
              </a:spcAft>
              <a:buNone/>
            </a:pPr>
            <a:r>
              <a:rPr lang="fr-FR" b="1" dirty="0">
                <a:solidFill>
                  <a:srgbClr val="FF0000"/>
                </a:solidFill>
              </a:rPr>
              <a:t>L’objets Location :</a:t>
            </a:r>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marL="0" indent="0">
              <a:lnSpc>
                <a:spcPct val="100000"/>
              </a:lnSpc>
              <a:spcBef>
                <a:spcPts val="0"/>
              </a:spcBef>
              <a:buNone/>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60</a:t>
            </a:fld>
            <a:endParaRPr lang="fr-FR" dirty="0"/>
          </a:p>
        </p:txBody>
      </p:sp>
      <p:pic>
        <p:nvPicPr>
          <p:cNvPr id="3" name="Image 2">
            <a:extLst>
              <a:ext uri="{FF2B5EF4-FFF2-40B4-BE49-F238E27FC236}">
                <a16:creationId xmlns:a16="http://schemas.microsoft.com/office/drawing/2014/main" xmlns="" id="{EC55A8E1-CD83-4197-92EB-02AC2352065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Lst>
          </a:blip>
          <a:srcRect t="15309" r="4918" b="43941"/>
          <a:stretch/>
        </p:blipFill>
        <p:spPr>
          <a:xfrm>
            <a:off x="122178" y="905187"/>
            <a:ext cx="8909280" cy="5692796"/>
          </a:xfrm>
          <a:prstGeom prst="rect">
            <a:avLst/>
          </a:prstGeom>
        </p:spPr>
      </p:pic>
    </p:spTree>
    <p:extLst>
      <p:ext uri="{BB962C8B-B14F-4D97-AF65-F5344CB8AC3E}">
        <p14:creationId xmlns:p14="http://schemas.microsoft.com/office/powerpoint/2010/main" val="51242944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24183"/>
            <a:ext cx="8911105" cy="5629068"/>
          </a:xfrm>
        </p:spPr>
        <p:txBody>
          <a:bodyPr>
            <a:noAutofit/>
          </a:bodyPr>
          <a:lstStyle/>
          <a:p>
            <a:pPr marL="0" indent="0">
              <a:lnSpc>
                <a:spcPct val="100000"/>
              </a:lnSpc>
              <a:spcBef>
                <a:spcPts val="600"/>
              </a:spcBef>
              <a:spcAft>
                <a:spcPts val="600"/>
              </a:spcAft>
              <a:buNone/>
            </a:pPr>
            <a:r>
              <a:rPr lang="fr-FR" b="1" dirty="0">
                <a:solidFill>
                  <a:srgbClr val="FF0000"/>
                </a:solidFill>
              </a:rPr>
              <a:t>L’objets Location :</a:t>
            </a:r>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marL="0" indent="0">
              <a:lnSpc>
                <a:spcPct val="100000"/>
              </a:lnSpc>
              <a:spcBef>
                <a:spcPts val="0"/>
              </a:spcBef>
              <a:buNone/>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61</a:t>
            </a:fld>
            <a:endParaRPr lang="fr-FR" dirty="0"/>
          </a:p>
        </p:txBody>
      </p:sp>
      <p:pic>
        <p:nvPicPr>
          <p:cNvPr id="3" name="Image 2">
            <a:extLst>
              <a:ext uri="{FF2B5EF4-FFF2-40B4-BE49-F238E27FC236}">
                <a16:creationId xmlns:a16="http://schemas.microsoft.com/office/drawing/2014/main" xmlns="" id="{EC55A8E1-CD83-4197-92EB-02AC2352065E}"/>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contrast="40000"/>
                    </a14:imgEffect>
                  </a14:imgLayer>
                </a14:imgProps>
              </a:ext>
            </a:extLst>
          </a:blip>
          <a:srcRect t="54935" r="4918" b="1949"/>
          <a:stretch/>
        </p:blipFill>
        <p:spPr>
          <a:xfrm>
            <a:off x="122178" y="1391043"/>
            <a:ext cx="8909280" cy="5466957"/>
          </a:xfrm>
          <a:prstGeom prst="rect">
            <a:avLst/>
          </a:prstGeom>
        </p:spPr>
      </p:pic>
    </p:spTree>
    <p:extLst>
      <p:ext uri="{BB962C8B-B14F-4D97-AF65-F5344CB8AC3E}">
        <p14:creationId xmlns:p14="http://schemas.microsoft.com/office/powerpoint/2010/main" val="16889757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24183"/>
            <a:ext cx="8911105" cy="5112383"/>
          </a:xfrm>
        </p:spPr>
        <p:txBody>
          <a:bodyPr>
            <a:noAutofit/>
          </a:bodyPr>
          <a:lstStyle/>
          <a:p>
            <a:pPr marL="0" indent="0">
              <a:lnSpc>
                <a:spcPct val="100000"/>
              </a:lnSpc>
              <a:spcBef>
                <a:spcPts val="600"/>
              </a:spcBef>
              <a:spcAft>
                <a:spcPts val="600"/>
              </a:spcAft>
              <a:buNone/>
            </a:pPr>
            <a:r>
              <a:rPr lang="fr-FR" b="1" dirty="0">
                <a:solidFill>
                  <a:srgbClr val="FF0000"/>
                </a:solidFill>
              </a:rPr>
              <a:t>L’objets </a:t>
            </a:r>
            <a:r>
              <a:rPr lang="fr-FR" b="1" dirty="0" err="1">
                <a:solidFill>
                  <a:srgbClr val="FF0000"/>
                </a:solidFill>
              </a:rPr>
              <a:t>History</a:t>
            </a:r>
            <a:r>
              <a:rPr lang="fr-FR" b="1" dirty="0">
                <a:solidFill>
                  <a:srgbClr val="FF0000"/>
                </a:solidFill>
              </a:rPr>
              <a:t> :</a:t>
            </a:r>
          </a:p>
          <a:p>
            <a:pPr>
              <a:lnSpc>
                <a:spcPct val="100000"/>
              </a:lnSpc>
              <a:spcBef>
                <a:spcPts val="600"/>
              </a:spcBef>
              <a:spcAft>
                <a:spcPts val="600"/>
              </a:spcAft>
            </a:pPr>
            <a:r>
              <a:rPr lang="fr-FR" sz="2000" b="1" dirty="0" err="1"/>
              <a:t>History</a:t>
            </a:r>
            <a:r>
              <a:rPr lang="fr-FR" sz="2000" dirty="0"/>
              <a:t> va nous permettre de nous déplacer dans l’historique de nos visiteurs et nous donner des informations relatives à celui-ci. </a:t>
            </a:r>
          </a:p>
          <a:p>
            <a:pPr>
              <a:lnSpc>
                <a:spcPct val="100000"/>
              </a:lnSpc>
              <a:spcBef>
                <a:spcPts val="600"/>
              </a:spcBef>
              <a:spcAft>
                <a:spcPts val="600"/>
              </a:spcAft>
            </a:pPr>
            <a:r>
              <a:rPr lang="fr-FR" sz="2000" dirty="0"/>
              <a:t>L’objet Location possède neuf propriétés :</a:t>
            </a:r>
          </a:p>
          <a:p>
            <a:pPr lvl="1">
              <a:lnSpc>
                <a:spcPct val="100000"/>
              </a:lnSpc>
              <a:spcBef>
                <a:spcPts val="600"/>
              </a:spcBef>
              <a:spcAft>
                <a:spcPts val="600"/>
              </a:spcAft>
              <a:buFont typeface="Wingdings" panose="05000000000000000000" pitchFamily="2" charset="2"/>
              <a:buChar char="Ø"/>
            </a:pPr>
            <a:r>
              <a:rPr lang="fr-FR" sz="1800" dirty="0"/>
              <a:t>La propriété </a:t>
            </a:r>
            <a:r>
              <a:rPr lang="fr-FR" sz="1800" b="1" dirty="0" err="1">
                <a:solidFill>
                  <a:srgbClr val="0070C0"/>
                </a:solidFill>
              </a:rPr>
              <a:t>length</a:t>
            </a:r>
            <a:r>
              <a:rPr lang="fr-FR" sz="1800" dirty="0"/>
              <a:t> nous permet de connaître le nombre d’URL dans l’historique ;</a:t>
            </a:r>
          </a:p>
          <a:p>
            <a:pPr lvl="1">
              <a:lnSpc>
                <a:spcPct val="100000"/>
              </a:lnSpc>
              <a:spcBef>
                <a:spcPts val="600"/>
              </a:spcBef>
              <a:spcAft>
                <a:spcPts val="600"/>
              </a:spcAft>
              <a:buFont typeface="Wingdings" panose="05000000000000000000" pitchFamily="2" charset="2"/>
              <a:buChar char="Ø"/>
            </a:pPr>
            <a:r>
              <a:rPr lang="fr-FR" sz="1800" dirty="0"/>
              <a:t>La méthode </a:t>
            </a:r>
            <a:r>
              <a:rPr lang="fr-FR" sz="1800" b="1" dirty="0">
                <a:solidFill>
                  <a:srgbClr val="0070C0"/>
                </a:solidFill>
              </a:rPr>
              <a:t>back()</a:t>
            </a:r>
            <a:r>
              <a:rPr lang="fr-FR" sz="1800" dirty="0"/>
              <a:t> nous permet de charger la dernière URL disponible dans l’historique (l’URL la plus récente) ;</a:t>
            </a:r>
          </a:p>
          <a:p>
            <a:pPr lvl="1">
              <a:lnSpc>
                <a:spcPct val="100000"/>
              </a:lnSpc>
              <a:spcBef>
                <a:spcPts val="600"/>
              </a:spcBef>
              <a:spcAft>
                <a:spcPts val="600"/>
              </a:spcAft>
              <a:buFont typeface="Wingdings" panose="05000000000000000000" pitchFamily="2" charset="2"/>
              <a:buChar char="Ø"/>
            </a:pPr>
            <a:r>
              <a:rPr lang="fr-FR" sz="1800" dirty="0"/>
              <a:t>La méthode </a:t>
            </a:r>
            <a:r>
              <a:rPr lang="fr-FR" sz="1800" b="1" dirty="0" err="1">
                <a:solidFill>
                  <a:srgbClr val="0070C0"/>
                </a:solidFill>
              </a:rPr>
              <a:t>forward</a:t>
            </a:r>
            <a:r>
              <a:rPr lang="fr-FR" sz="1800" b="1" dirty="0">
                <a:solidFill>
                  <a:srgbClr val="0070C0"/>
                </a:solidFill>
              </a:rPr>
              <a:t>() </a:t>
            </a:r>
            <a:r>
              <a:rPr lang="fr-FR" sz="1800" dirty="0"/>
              <a:t>nous permet de charger l’URL suivant une première URL dans l’historique (l’URL directement la plus récente par rapport à une première).</a:t>
            </a:r>
          </a:p>
          <a:p>
            <a:pPr lvl="1">
              <a:lnSpc>
                <a:spcPct val="100000"/>
              </a:lnSpc>
              <a:spcBef>
                <a:spcPts val="600"/>
              </a:spcBef>
              <a:spcAft>
                <a:spcPts val="600"/>
              </a:spcAft>
              <a:buFont typeface="Wingdings" panose="05000000000000000000" pitchFamily="2" charset="2"/>
              <a:buChar char="Ø"/>
            </a:pPr>
            <a:r>
              <a:rPr lang="fr-FR" sz="1800" dirty="0"/>
              <a:t>La méthode </a:t>
            </a:r>
            <a:r>
              <a:rPr lang="fr-FR" sz="1800" b="1" dirty="0">
                <a:solidFill>
                  <a:srgbClr val="0070C0"/>
                </a:solidFill>
              </a:rPr>
              <a:t>go() </a:t>
            </a:r>
            <a:r>
              <a:rPr lang="fr-FR" sz="1800" dirty="0"/>
              <a:t>nous permet de charger une URL spécifique dans l’historique.</a:t>
            </a: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marL="0" indent="0">
              <a:lnSpc>
                <a:spcPct val="100000"/>
              </a:lnSpc>
              <a:spcBef>
                <a:spcPts val="0"/>
              </a:spcBef>
              <a:buNone/>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62</a:t>
            </a:fld>
            <a:endParaRPr lang="fr-FR" dirty="0"/>
          </a:p>
        </p:txBody>
      </p:sp>
    </p:spTree>
    <p:extLst>
      <p:ext uri="{BB962C8B-B14F-4D97-AF65-F5344CB8AC3E}">
        <p14:creationId xmlns:p14="http://schemas.microsoft.com/office/powerpoint/2010/main" val="56075333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24183"/>
            <a:ext cx="8911105" cy="5112383"/>
          </a:xfrm>
        </p:spPr>
        <p:txBody>
          <a:bodyPr>
            <a:noAutofit/>
          </a:bodyPr>
          <a:lstStyle/>
          <a:p>
            <a:pPr marL="0" indent="0">
              <a:lnSpc>
                <a:spcPct val="100000"/>
              </a:lnSpc>
              <a:spcBef>
                <a:spcPts val="600"/>
              </a:spcBef>
              <a:spcAft>
                <a:spcPts val="600"/>
              </a:spcAft>
              <a:buNone/>
            </a:pPr>
            <a:r>
              <a:rPr lang="fr-FR" b="1" dirty="0">
                <a:solidFill>
                  <a:srgbClr val="FF0000"/>
                </a:solidFill>
              </a:rPr>
              <a:t>L’objets </a:t>
            </a:r>
            <a:r>
              <a:rPr lang="fr-FR" b="1" dirty="0" err="1">
                <a:solidFill>
                  <a:srgbClr val="FF0000"/>
                </a:solidFill>
              </a:rPr>
              <a:t>History</a:t>
            </a:r>
            <a:r>
              <a:rPr lang="fr-FR" b="1" dirty="0">
                <a:solidFill>
                  <a:srgbClr val="FF0000"/>
                </a:solidFill>
              </a:rPr>
              <a:t> :</a:t>
            </a:r>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marL="0" indent="0">
              <a:lnSpc>
                <a:spcPct val="100000"/>
              </a:lnSpc>
              <a:spcBef>
                <a:spcPts val="0"/>
              </a:spcBef>
              <a:buNone/>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63</a:t>
            </a:fld>
            <a:endParaRPr lang="fr-FR" dirty="0"/>
          </a:p>
        </p:txBody>
      </p:sp>
      <p:pic>
        <p:nvPicPr>
          <p:cNvPr id="3" name="Image 2">
            <a:extLst>
              <a:ext uri="{FF2B5EF4-FFF2-40B4-BE49-F238E27FC236}">
                <a16:creationId xmlns:a16="http://schemas.microsoft.com/office/drawing/2014/main" xmlns="" id="{EB966262-7C84-46EC-BE98-39E677CE8C26}"/>
              </a:ext>
            </a:extLst>
          </p:cNvPr>
          <p:cNvPicPr>
            <a:picLocks noChangeAspect="1"/>
          </p:cNvPicPr>
          <p:nvPr/>
        </p:nvPicPr>
        <p:blipFill rotWithShape="1">
          <a:blip r:embed="rId3"/>
          <a:srcRect t="14490" b="43369"/>
          <a:stretch/>
        </p:blipFill>
        <p:spPr>
          <a:xfrm>
            <a:off x="122177" y="1391042"/>
            <a:ext cx="8881146" cy="5257115"/>
          </a:xfrm>
          <a:prstGeom prst="rect">
            <a:avLst/>
          </a:prstGeom>
        </p:spPr>
      </p:pic>
    </p:spTree>
    <p:extLst>
      <p:ext uri="{BB962C8B-B14F-4D97-AF65-F5344CB8AC3E}">
        <p14:creationId xmlns:p14="http://schemas.microsoft.com/office/powerpoint/2010/main" val="15227935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2177" y="112591"/>
            <a:ext cx="6013342" cy="792595"/>
          </a:xfrm>
        </p:spPr>
        <p:txBody>
          <a:bodyPr>
            <a:normAutofit fontScale="90000"/>
          </a:bodyPr>
          <a:lstStyle/>
          <a:p>
            <a:r>
              <a:rPr lang="fr-FR" dirty="0"/>
              <a:t>Le Browser Object Model (BOM)</a:t>
            </a:r>
          </a:p>
        </p:txBody>
      </p:sp>
      <p:sp>
        <p:nvSpPr>
          <p:cNvPr id="111619" name="Rectangle 3"/>
          <p:cNvSpPr>
            <a:spLocks noGrp="1" noChangeArrowheads="1"/>
          </p:cNvSpPr>
          <p:nvPr>
            <p:ph idx="1"/>
          </p:nvPr>
        </p:nvSpPr>
        <p:spPr>
          <a:xfrm>
            <a:off x="232895" y="824183"/>
            <a:ext cx="8911105" cy="5112383"/>
          </a:xfrm>
        </p:spPr>
        <p:txBody>
          <a:bodyPr>
            <a:noAutofit/>
          </a:bodyPr>
          <a:lstStyle/>
          <a:p>
            <a:pPr marL="0" indent="0">
              <a:lnSpc>
                <a:spcPct val="100000"/>
              </a:lnSpc>
              <a:spcBef>
                <a:spcPts val="600"/>
              </a:spcBef>
              <a:spcAft>
                <a:spcPts val="600"/>
              </a:spcAft>
              <a:buNone/>
            </a:pPr>
            <a:r>
              <a:rPr lang="fr-FR" b="1" dirty="0">
                <a:solidFill>
                  <a:srgbClr val="FF0000"/>
                </a:solidFill>
              </a:rPr>
              <a:t>L’objets </a:t>
            </a:r>
            <a:r>
              <a:rPr lang="fr-FR" b="1" dirty="0" err="1">
                <a:solidFill>
                  <a:srgbClr val="FF0000"/>
                </a:solidFill>
              </a:rPr>
              <a:t>History</a:t>
            </a:r>
            <a:r>
              <a:rPr lang="fr-FR" b="1" dirty="0">
                <a:solidFill>
                  <a:srgbClr val="FF0000"/>
                </a:solidFill>
              </a:rPr>
              <a:t> :</a:t>
            </a:r>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a:lnSpc>
                <a:spcPct val="100000"/>
              </a:lnSpc>
              <a:spcBef>
                <a:spcPts val="0"/>
              </a:spcBef>
              <a:buFont typeface="Wingdings" panose="05000000000000000000" pitchFamily="2" charset="2"/>
              <a:buChar char="Ø"/>
            </a:pPr>
            <a:endParaRPr lang="fr-FR" sz="2000" dirty="0"/>
          </a:p>
          <a:p>
            <a:pPr marL="0" indent="0">
              <a:lnSpc>
                <a:spcPct val="100000"/>
              </a:lnSpc>
              <a:spcBef>
                <a:spcPts val="0"/>
              </a:spcBef>
              <a:buNone/>
            </a:pPr>
            <a:endParaRPr lang="fr-FR" sz="20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64</a:t>
            </a:fld>
            <a:endParaRPr lang="fr-FR" dirty="0"/>
          </a:p>
        </p:txBody>
      </p:sp>
      <p:pic>
        <p:nvPicPr>
          <p:cNvPr id="3" name="Image 2">
            <a:extLst>
              <a:ext uri="{FF2B5EF4-FFF2-40B4-BE49-F238E27FC236}">
                <a16:creationId xmlns:a16="http://schemas.microsoft.com/office/drawing/2014/main" xmlns="" id="{EB966262-7C84-46EC-BE98-39E677CE8C26}"/>
              </a:ext>
            </a:extLst>
          </p:cNvPr>
          <p:cNvPicPr>
            <a:picLocks noChangeAspect="1"/>
          </p:cNvPicPr>
          <p:nvPr/>
        </p:nvPicPr>
        <p:blipFill rotWithShape="1">
          <a:blip r:embed="rId3"/>
          <a:srcRect t="55420" b="3059"/>
          <a:stretch/>
        </p:blipFill>
        <p:spPr>
          <a:xfrm>
            <a:off x="122177" y="1391043"/>
            <a:ext cx="8881146" cy="5257115"/>
          </a:xfrm>
          <a:prstGeom prst="rect">
            <a:avLst/>
          </a:prstGeom>
        </p:spPr>
      </p:pic>
    </p:spTree>
    <p:extLst>
      <p:ext uri="{BB962C8B-B14F-4D97-AF65-F5344CB8AC3E}">
        <p14:creationId xmlns:p14="http://schemas.microsoft.com/office/powerpoint/2010/main" val="394121982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124409" y="185980"/>
            <a:ext cx="6772334" cy="576294"/>
          </a:xfrm>
        </p:spPr>
        <p:txBody>
          <a:bodyPr>
            <a:noAutofit/>
          </a:bodyPr>
          <a:lstStyle/>
          <a:p>
            <a:r>
              <a:rPr lang="fr-FR" sz="3600" dirty="0"/>
              <a:t>Référence</a:t>
            </a:r>
          </a:p>
        </p:txBody>
      </p:sp>
      <p:sp>
        <p:nvSpPr>
          <p:cNvPr id="111619" name="Rectangle 3"/>
          <p:cNvSpPr>
            <a:spLocks noGrp="1" noChangeArrowheads="1"/>
          </p:cNvSpPr>
          <p:nvPr>
            <p:ph idx="1"/>
          </p:nvPr>
        </p:nvSpPr>
        <p:spPr>
          <a:xfrm>
            <a:off x="124409" y="854214"/>
            <a:ext cx="9019591" cy="5887550"/>
          </a:xfrm>
        </p:spPr>
        <p:txBody>
          <a:bodyPr>
            <a:noAutofit/>
          </a:bodyPr>
          <a:lstStyle/>
          <a:p>
            <a:pPr marL="0" indent="0">
              <a:lnSpc>
                <a:spcPct val="100000"/>
              </a:lnSpc>
              <a:spcBef>
                <a:spcPts val="600"/>
              </a:spcBef>
              <a:spcAft>
                <a:spcPts val="600"/>
              </a:spcAft>
              <a:buNone/>
            </a:pPr>
            <a:r>
              <a:rPr lang="fr-FR" b="1" dirty="0"/>
              <a:t>Cours Applications web et sécurité</a:t>
            </a:r>
          </a:p>
          <a:p>
            <a:pPr marL="0" indent="0">
              <a:lnSpc>
                <a:spcPct val="100000"/>
              </a:lnSpc>
              <a:spcBef>
                <a:spcPts val="600"/>
              </a:spcBef>
              <a:spcAft>
                <a:spcPts val="600"/>
              </a:spcAft>
              <a:buNone/>
            </a:pPr>
            <a:r>
              <a:rPr lang="fr-FR" sz="3200" b="1" dirty="0">
                <a:hlinkClick r:id="rId3"/>
              </a:rPr>
              <a:t>http://defeo.lu/aws/</a:t>
            </a:r>
            <a:endParaRPr lang="fr-FR" sz="3200" b="1" dirty="0"/>
          </a:p>
          <a:p>
            <a:pPr marL="0" indent="0">
              <a:lnSpc>
                <a:spcPct val="100000"/>
              </a:lnSpc>
              <a:spcBef>
                <a:spcPts val="600"/>
              </a:spcBef>
              <a:spcAft>
                <a:spcPts val="600"/>
              </a:spcAft>
              <a:buNone/>
            </a:pPr>
            <a:endParaRPr lang="fr-FR" sz="3200" b="1" dirty="0"/>
          </a:p>
          <a:p>
            <a:pPr marL="0" indent="0">
              <a:lnSpc>
                <a:spcPct val="100000"/>
              </a:lnSpc>
              <a:spcBef>
                <a:spcPts val="600"/>
              </a:spcBef>
              <a:spcAft>
                <a:spcPts val="600"/>
              </a:spcAft>
              <a:buNone/>
            </a:pPr>
            <a:r>
              <a:rPr lang="fr-FR" b="1" dirty="0"/>
              <a:t>COURS COMPLET JAVASCRIPT</a:t>
            </a:r>
          </a:p>
          <a:p>
            <a:pPr marL="0" indent="0">
              <a:lnSpc>
                <a:spcPct val="100000"/>
              </a:lnSpc>
              <a:spcBef>
                <a:spcPts val="600"/>
              </a:spcBef>
              <a:spcAft>
                <a:spcPts val="600"/>
              </a:spcAft>
              <a:buNone/>
            </a:pPr>
            <a:r>
              <a:rPr lang="fr-FR" b="1" dirty="0">
                <a:hlinkClick r:id="rId4"/>
              </a:rPr>
              <a:t>http://pierre-giraud.com/javascript/cours-complet/javascript-presentation.php</a:t>
            </a:r>
            <a:endParaRPr lang="fr-FR" b="1" dirty="0"/>
          </a:p>
          <a:p>
            <a:pPr marL="0" indent="0">
              <a:lnSpc>
                <a:spcPct val="100000"/>
              </a:lnSpc>
              <a:spcBef>
                <a:spcPts val="600"/>
              </a:spcBef>
              <a:spcAft>
                <a:spcPts val="600"/>
              </a:spcAft>
              <a:buNone/>
            </a:pPr>
            <a:endParaRPr lang="fr-FR" b="1" dirty="0"/>
          </a:p>
        </p:txBody>
      </p:sp>
      <p:sp>
        <p:nvSpPr>
          <p:cNvPr id="2" name="Espace réservé du numéro de diapositive 1"/>
          <p:cNvSpPr>
            <a:spLocks noGrp="1"/>
          </p:cNvSpPr>
          <p:nvPr>
            <p:ph type="sldNum" sz="quarter" idx="12"/>
          </p:nvPr>
        </p:nvSpPr>
        <p:spPr>
          <a:xfrm>
            <a:off x="5675609" y="277919"/>
            <a:ext cx="539750" cy="365125"/>
          </a:xfrm>
        </p:spPr>
        <p:txBody>
          <a:bodyPr/>
          <a:lstStyle/>
          <a:p>
            <a:fld id="{806C1A11-1B94-4EF1-B339-EF5ABC65174E}" type="slidenum">
              <a:rPr lang="fr-FR" smtClean="0"/>
              <a:pPr/>
              <a:t>65</a:t>
            </a:fld>
            <a:endParaRPr lang="fr-FR"/>
          </a:p>
        </p:txBody>
      </p:sp>
    </p:spTree>
    <p:extLst>
      <p:ext uri="{BB962C8B-B14F-4D97-AF65-F5344CB8AC3E}">
        <p14:creationId xmlns:p14="http://schemas.microsoft.com/office/powerpoint/2010/main" val="19240828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ACCEDER A UN ELEMENT HTML</a:t>
            </a:r>
          </a:p>
        </p:txBody>
      </p:sp>
      <p:sp>
        <p:nvSpPr>
          <p:cNvPr id="111619" name="Rectangle 3"/>
          <p:cNvSpPr>
            <a:spLocks noGrp="1" noChangeArrowheads="1"/>
          </p:cNvSpPr>
          <p:nvPr>
            <p:ph idx="1"/>
          </p:nvPr>
        </p:nvSpPr>
        <p:spPr>
          <a:xfrm>
            <a:off x="71196" y="973211"/>
            <a:ext cx="9072804" cy="5822797"/>
          </a:xfrm>
        </p:spPr>
        <p:txBody>
          <a:bodyPr>
            <a:noAutofit/>
          </a:bodyPr>
          <a:lstStyle/>
          <a:p>
            <a:pPr>
              <a:lnSpc>
                <a:spcPct val="100000"/>
              </a:lnSpc>
              <a:spcBef>
                <a:spcPts val="600"/>
              </a:spcBef>
              <a:spcAft>
                <a:spcPts val="600"/>
              </a:spcAft>
            </a:pPr>
            <a:r>
              <a:rPr lang="fr-FR" sz="2400" dirty="0"/>
              <a:t>Pour accéder aux éléments de notre page HTML, nous allons toujours devoir passer par l’objet </a:t>
            </a:r>
            <a:r>
              <a:rPr lang="fr-FR" sz="2400" b="1" dirty="0"/>
              <a:t>Document.</a:t>
            </a:r>
          </a:p>
          <a:p>
            <a:pPr>
              <a:lnSpc>
                <a:spcPct val="100000"/>
              </a:lnSpc>
              <a:spcBef>
                <a:spcPts val="600"/>
              </a:spcBef>
              <a:spcAft>
                <a:spcPts val="600"/>
              </a:spcAft>
            </a:pPr>
            <a:r>
              <a:rPr lang="fr-FR" sz="2400" dirty="0"/>
              <a:t>L'objet </a:t>
            </a:r>
            <a:r>
              <a:rPr lang="fr-FR" sz="2400" b="1" dirty="0"/>
              <a:t>document</a:t>
            </a:r>
            <a:r>
              <a:rPr lang="fr-FR" sz="2400" dirty="0"/>
              <a:t> possède les méthodes principales :</a:t>
            </a:r>
          </a:p>
          <a:p>
            <a:pPr>
              <a:lnSpc>
                <a:spcPct val="100000"/>
              </a:lnSpc>
              <a:spcBef>
                <a:spcPts val="600"/>
              </a:spcBef>
              <a:spcAft>
                <a:spcPts val="600"/>
              </a:spcAft>
            </a:pPr>
            <a:endParaRPr lang="fr-FR" sz="2400" dirty="0"/>
          </a:p>
          <a:p>
            <a:pPr marL="914400" lvl="1" indent="-457200">
              <a:lnSpc>
                <a:spcPct val="100000"/>
              </a:lnSpc>
              <a:spcBef>
                <a:spcPts val="600"/>
              </a:spcBef>
              <a:spcAft>
                <a:spcPts val="600"/>
              </a:spcAft>
              <a:buFont typeface="+mj-lt"/>
              <a:buAutoNum type="arabicPeriod"/>
            </a:pPr>
            <a:r>
              <a:rPr lang="fr-FR" dirty="0"/>
              <a:t>La méthode </a:t>
            </a:r>
            <a:r>
              <a:rPr lang="fr-FR" b="1" dirty="0" err="1">
                <a:solidFill>
                  <a:srgbClr val="FF0000"/>
                </a:solidFill>
              </a:rPr>
              <a:t>getElementById</a:t>
            </a:r>
            <a:r>
              <a:rPr lang="fr-FR" b="1" dirty="0">
                <a:solidFill>
                  <a:srgbClr val="FF0000"/>
                </a:solidFill>
              </a:rPr>
              <a:t>() ;</a:t>
            </a:r>
          </a:p>
          <a:p>
            <a:pPr marL="914400" lvl="1" indent="-457200">
              <a:lnSpc>
                <a:spcPct val="100000"/>
              </a:lnSpc>
              <a:spcBef>
                <a:spcPts val="600"/>
              </a:spcBef>
              <a:spcAft>
                <a:spcPts val="600"/>
              </a:spcAft>
              <a:buFont typeface="+mj-lt"/>
              <a:buAutoNum type="arabicPeriod"/>
            </a:pPr>
            <a:r>
              <a:rPr lang="fr-FR" dirty="0"/>
              <a:t>La méthode </a:t>
            </a:r>
            <a:r>
              <a:rPr lang="fr-FR" b="1" dirty="0" err="1">
                <a:solidFill>
                  <a:srgbClr val="FF0000"/>
                </a:solidFill>
              </a:rPr>
              <a:t>getElementsByTagName</a:t>
            </a:r>
            <a:r>
              <a:rPr lang="fr-FR" b="1" dirty="0">
                <a:solidFill>
                  <a:srgbClr val="FF0000"/>
                </a:solidFill>
              </a:rPr>
              <a:t>() ;</a:t>
            </a:r>
          </a:p>
          <a:p>
            <a:pPr marL="914400" lvl="1" indent="-457200">
              <a:lnSpc>
                <a:spcPct val="100000"/>
              </a:lnSpc>
              <a:spcBef>
                <a:spcPts val="600"/>
              </a:spcBef>
              <a:spcAft>
                <a:spcPts val="600"/>
              </a:spcAft>
              <a:buFont typeface="+mj-lt"/>
              <a:buAutoNum type="arabicPeriod"/>
            </a:pPr>
            <a:r>
              <a:rPr lang="fr-FR" dirty="0"/>
              <a:t>La méthode </a:t>
            </a:r>
            <a:r>
              <a:rPr lang="fr-FR" b="1" dirty="0" err="1">
                <a:solidFill>
                  <a:srgbClr val="FF0000"/>
                </a:solidFill>
              </a:rPr>
              <a:t>getElementsByName</a:t>
            </a:r>
            <a:r>
              <a:rPr lang="fr-FR" b="1" dirty="0">
                <a:solidFill>
                  <a:srgbClr val="FF0000"/>
                </a:solidFill>
              </a:rPr>
              <a:t>() ;</a:t>
            </a:r>
          </a:p>
          <a:p>
            <a:pPr marL="914400" lvl="1" indent="-457200">
              <a:lnSpc>
                <a:spcPct val="100000"/>
              </a:lnSpc>
              <a:spcBef>
                <a:spcPts val="600"/>
              </a:spcBef>
              <a:spcAft>
                <a:spcPts val="600"/>
              </a:spcAft>
              <a:buFont typeface="+mj-lt"/>
              <a:buAutoNum type="arabicPeriod"/>
            </a:pPr>
            <a:r>
              <a:rPr lang="fr-FR" dirty="0"/>
              <a:t>La méthode </a:t>
            </a:r>
            <a:r>
              <a:rPr lang="fr-FR" b="1" dirty="0" err="1">
                <a:solidFill>
                  <a:srgbClr val="FF0000"/>
                </a:solidFill>
              </a:rPr>
              <a:t>getElementsByClassName</a:t>
            </a:r>
            <a:r>
              <a:rPr lang="fr-FR" b="1" dirty="0">
                <a:solidFill>
                  <a:srgbClr val="FF0000"/>
                </a:solidFill>
              </a:rPr>
              <a:t>() ;</a:t>
            </a:r>
          </a:p>
          <a:p>
            <a:pPr marL="914400" lvl="1" indent="-457200">
              <a:lnSpc>
                <a:spcPct val="100000"/>
              </a:lnSpc>
              <a:spcBef>
                <a:spcPts val="600"/>
              </a:spcBef>
              <a:spcAft>
                <a:spcPts val="600"/>
              </a:spcAft>
              <a:buFont typeface="+mj-lt"/>
              <a:buAutoNum type="arabicPeriod"/>
            </a:pPr>
            <a:r>
              <a:rPr lang="fr-FR" dirty="0"/>
              <a:t>La méthode </a:t>
            </a:r>
            <a:r>
              <a:rPr lang="fr-FR" b="1" dirty="0" err="1">
                <a:solidFill>
                  <a:srgbClr val="FF0000"/>
                </a:solidFill>
              </a:rPr>
              <a:t>querySelector</a:t>
            </a:r>
            <a:r>
              <a:rPr lang="fr-FR" b="1" dirty="0">
                <a:solidFill>
                  <a:srgbClr val="FF0000"/>
                </a:solidFill>
              </a:rPr>
              <a:t>() ;</a:t>
            </a:r>
          </a:p>
          <a:p>
            <a:pPr marL="914400" lvl="1" indent="-457200">
              <a:lnSpc>
                <a:spcPct val="100000"/>
              </a:lnSpc>
              <a:spcBef>
                <a:spcPts val="600"/>
              </a:spcBef>
              <a:spcAft>
                <a:spcPts val="600"/>
              </a:spcAft>
              <a:buFont typeface="+mj-lt"/>
              <a:buAutoNum type="arabicPeriod"/>
            </a:pPr>
            <a:r>
              <a:rPr lang="fr-FR" dirty="0"/>
              <a:t>La méthode </a:t>
            </a:r>
            <a:r>
              <a:rPr lang="fr-FR" b="1" dirty="0" err="1">
                <a:solidFill>
                  <a:srgbClr val="FF0000"/>
                </a:solidFill>
              </a:rPr>
              <a:t>querySelectorAll</a:t>
            </a:r>
            <a:r>
              <a:rPr lang="fr-FR" b="1" dirty="0">
                <a:solidFill>
                  <a:srgbClr val="FF0000"/>
                </a:solidFill>
              </a:rPr>
              <a:t>().</a:t>
            </a:r>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7</a:t>
            </a:fld>
            <a:endParaRPr lang="fr-FR" dirty="0"/>
          </a:p>
        </p:txBody>
      </p:sp>
    </p:spTree>
    <p:extLst>
      <p:ext uri="{BB962C8B-B14F-4D97-AF65-F5344CB8AC3E}">
        <p14:creationId xmlns:p14="http://schemas.microsoft.com/office/powerpoint/2010/main" val="10693667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ACCEDER A UN ELEMENT HTML</a:t>
            </a:r>
          </a:p>
        </p:txBody>
      </p:sp>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t>La méthode </a:t>
            </a:r>
            <a:r>
              <a:rPr lang="fr-FR" b="1" dirty="0" err="1">
                <a:solidFill>
                  <a:srgbClr val="FF0000"/>
                </a:solidFill>
              </a:rPr>
              <a:t>getElementById</a:t>
            </a:r>
            <a:r>
              <a:rPr lang="fr-FR" b="1" dirty="0">
                <a:solidFill>
                  <a:srgbClr val="FF0000"/>
                </a:solidFill>
              </a:rPr>
              <a:t>() :</a:t>
            </a:r>
          </a:p>
          <a:p>
            <a:pPr algn="just">
              <a:lnSpc>
                <a:spcPct val="100000"/>
              </a:lnSpc>
              <a:spcBef>
                <a:spcPts val="600"/>
              </a:spcBef>
              <a:spcAft>
                <a:spcPts val="600"/>
              </a:spcAft>
            </a:pPr>
            <a:r>
              <a:rPr lang="fr-FR" sz="2000" dirty="0"/>
              <a:t>va nous permettre de cibler un élément HTML possédant un attribut </a:t>
            </a:r>
            <a:r>
              <a:rPr lang="fr-FR" sz="2000" b="1" dirty="0"/>
              <a:t>id</a:t>
            </a:r>
            <a:r>
              <a:rPr lang="fr-FR" sz="2000" dirty="0"/>
              <a:t> en particulier. C’est certainement la méthode la plus utilisée.</a:t>
            </a:r>
          </a:p>
          <a:p>
            <a:pPr algn="just">
              <a:lnSpc>
                <a:spcPct val="100000"/>
              </a:lnSpc>
              <a:spcBef>
                <a:spcPts val="600"/>
              </a:spcBef>
              <a:spcAft>
                <a:spcPts val="600"/>
              </a:spcAft>
            </a:pPr>
            <a:r>
              <a:rPr lang="fr-FR" sz="2000" dirty="0"/>
              <a:t>Si l’élément est trouvé, </a:t>
            </a:r>
            <a:r>
              <a:rPr lang="fr-FR" sz="2000" dirty="0" err="1"/>
              <a:t>getElementById</a:t>
            </a:r>
            <a:r>
              <a:rPr lang="fr-FR" sz="2000" dirty="0"/>
              <a:t>() va renvoyer l’élément en tant qu’objet. Si aucun élément n’est trouvé, la méthode renverra la valeur </a:t>
            </a:r>
            <a:r>
              <a:rPr lang="fr-FR" sz="2000" b="1" dirty="0" err="1"/>
              <a:t>null</a:t>
            </a:r>
            <a:r>
              <a:rPr lang="fr-FR" sz="2000" dirty="0"/>
              <a:t>.</a:t>
            </a:r>
          </a:p>
          <a:p>
            <a:pPr>
              <a:lnSpc>
                <a:spcPct val="100000"/>
              </a:lnSpc>
              <a:spcBef>
                <a:spcPts val="600"/>
              </a:spcBef>
              <a:spcAft>
                <a:spcPts val="600"/>
              </a:spcAft>
            </a:pPr>
            <a:endParaRPr lang="fr-FR" sz="2400" dirty="0"/>
          </a:p>
          <a:p>
            <a:pPr>
              <a:lnSpc>
                <a:spcPct val="100000"/>
              </a:lnSpc>
              <a:spcBef>
                <a:spcPts val="600"/>
              </a:spcBef>
              <a:spcAft>
                <a:spcPts val="600"/>
              </a:spcAft>
            </a:pPr>
            <a:endParaRPr lang="fr-FR" sz="24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8</a:t>
            </a:fld>
            <a:endParaRPr lang="fr-FR" dirty="0"/>
          </a:p>
        </p:txBody>
      </p:sp>
      <p:sp>
        <p:nvSpPr>
          <p:cNvPr id="5" name="Rectangle 4">
            <a:extLst>
              <a:ext uri="{FF2B5EF4-FFF2-40B4-BE49-F238E27FC236}">
                <a16:creationId xmlns:a16="http://schemas.microsoft.com/office/drawing/2014/main" xmlns="" id="{EE7C0340-9708-4BE4-827B-63EA427C8448}"/>
              </a:ext>
            </a:extLst>
          </p:cNvPr>
          <p:cNvSpPr/>
          <p:nvPr/>
        </p:nvSpPr>
        <p:spPr>
          <a:xfrm>
            <a:off x="71196" y="3363132"/>
            <a:ext cx="7454685" cy="27974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b="1" dirty="0">
                <a:latin typeface="Arial Black" panose="020B0A04020102020204" pitchFamily="34" charset="0"/>
                <a:cs typeface="Courier New" panose="02070309020205020404" pitchFamily="49" charset="0"/>
              </a:rPr>
              <a:t>&lt;div id="</a:t>
            </a:r>
            <a:r>
              <a:rPr lang="fr-FR" sz="2000" b="1" dirty="0" err="1">
                <a:latin typeface="Arial Black" panose="020B0A04020102020204" pitchFamily="34" charset="0"/>
                <a:cs typeface="Courier New" panose="02070309020205020404" pitchFamily="49" charset="0"/>
              </a:rPr>
              <a:t>myDiv</a:t>
            </a:r>
            <a:r>
              <a:rPr lang="fr-FR" sz="2000" b="1" dirty="0">
                <a:latin typeface="Arial Black" panose="020B0A04020102020204" pitchFamily="34" charset="0"/>
                <a:cs typeface="Courier New" panose="02070309020205020404" pitchFamily="49" charset="0"/>
              </a:rPr>
              <a:t>"&gt;</a:t>
            </a:r>
          </a:p>
          <a:p>
            <a:r>
              <a:rPr lang="fr-FR" sz="2000" b="1" dirty="0">
                <a:latin typeface="Arial Black" panose="020B0A04020102020204" pitchFamily="34" charset="0"/>
                <a:cs typeface="Courier New" panose="02070309020205020404" pitchFamily="49" charset="0"/>
              </a:rPr>
              <a:t>    &lt;p&gt;Un peu de texte &lt;a&gt;et un lien&lt;/a&gt;&lt;/p&gt;</a:t>
            </a:r>
          </a:p>
          <a:p>
            <a:r>
              <a:rPr lang="fr-FR" sz="2000" b="1" dirty="0">
                <a:latin typeface="Arial Black" panose="020B0A04020102020204" pitchFamily="34" charset="0"/>
                <a:cs typeface="Courier New" panose="02070309020205020404" pitchFamily="49" charset="0"/>
              </a:rPr>
              <a:t>&lt;/div&gt;</a:t>
            </a:r>
          </a:p>
          <a:p>
            <a:endParaRPr lang="fr-FR" sz="2000" b="1" dirty="0">
              <a:latin typeface="Arial Black" panose="020B0A04020102020204" pitchFamily="34" charset="0"/>
              <a:cs typeface="Courier New" panose="02070309020205020404" pitchFamily="49" charset="0"/>
            </a:endParaRPr>
          </a:p>
          <a:p>
            <a:r>
              <a:rPr lang="fr-FR" sz="2000" b="1" dirty="0">
                <a:latin typeface="Arial Black" panose="020B0A04020102020204" pitchFamily="34" charset="0"/>
                <a:cs typeface="Courier New" panose="02070309020205020404" pitchFamily="49" charset="0"/>
              </a:rPr>
              <a:t>&lt;script&gt;</a:t>
            </a:r>
          </a:p>
          <a:p>
            <a:r>
              <a:rPr lang="fr-FR" sz="2000" b="1" dirty="0">
                <a:latin typeface="Arial Black" panose="020B0A04020102020204" pitchFamily="34" charset="0"/>
                <a:cs typeface="Courier New" panose="02070309020205020404" pitchFamily="49" charset="0"/>
              </a:rPr>
              <a:t>    var div = </a:t>
            </a:r>
            <a:r>
              <a:rPr lang="fr-FR" sz="2000" b="1" dirty="0" err="1">
                <a:latin typeface="Arial Black" panose="020B0A04020102020204" pitchFamily="34" charset="0"/>
                <a:cs typeface="Courier New" panose="02070309020205020404" pitchFamily="49" charset="0"/>
              </a:rPr>
              <a:t>document.getElementById</a:t>
            </a:r>
            <a:r>
              <a:rPr lang="fr-FR" sz="2000" b="1" dirty="0">
                <a:latin typeface="Arial Black" panose="020B0A04020102020204" pitchFamily="34" charset="0"/>
                <a:cs typeface="Courier New" panose="02070309020205020404" pitchFamily="49" charset="0"/>
              </a:rPr>
              <a:t>('</a:t>
            </a:r>
            <a:r>
              <a:rPr lang="fr-FR" sz="2000" b="1" dirty="0" err="1">
                <a:latin typeface="Arial Black" panose="020B0A04020102020204" pitchFamily="34" charset="0"/>
                <a:cs typeface="Courier New" panose="02070309020205020404" pitchFamily="49" charset="0"/>
              </a:rPr>
              <a:t>myDiv</a:t>
            </a:r>
            <a:r>
              <a:rPr lang="fr-FR" sz="2000" b="1" dirty="0">
                <a:latin typeface="Arial Black" panose="020B0A04020102020204" pitchFamily="34" charset="0"/>
                <a:cs typeface="Courier New" panose="02070309020205020404" pitchFamily="49" charset="0"/>
              </a:rPr>
              <a:t>');</a:t>
            </a:r>
          </a:p>
          <a:p>
            <a:endParaRPr lang="fr-FR" sz="2000" b="1" dirty="0">
              <a:latin typeface="Arial Black" panose="020B0A04020102020204" pitchFamily="34" charset="0"/>
              <a:cs typeface="Courier New" panose="02070309020205020404" pitchFamily="49" charset="0"/>
            </a:endParaRPr>
          </a:p>
          <a:p>
            <a:r>
              <a:rPr lang="fr-FR" sz="2000" b="1" dirty="0">
                <a:latin typeface="Arial Black" panose="020B0A04020102020204" pitchFamily="34" charset="0"/>
                <a:cs typeface="Courier New" panose="02070309020205020404" pitchFamily="49" charset="0"/>
              </a:rPr>
              <a:t>    </a:t>
            </a:r>
            <a:r>
              <a:rPr lang="fr-FR" sz="2000" b="1" dirty="0" err="1">
                <a:latin typeface="Arial Black" panose="020B0A04020102020204" pitchFamily="34" charset="0"/>
                <a:cs typeface="Courier New" panose="02070309020205020404" pitchFamily="49" charset="0"/>
              </a:rPr>
              <a:t>alert</a:t>
            </a:r>
            <a:r>
              <a:rPr lang="fr-FR" sz="2000" b="1" dirty="0">
                <a:latin typeface="Arial Black" panose="020B0A04020102020204" pitchFamily="34" charset="0"/>
                <a:cs typeface="Courier New" panose="02070309020205020404" pitchFamily="49" charset="0"/>
              </a:rPr>
              <a:t>(div);</a:t>
            </a:r>
          </a:p>
          <a:p>
            <a:r>
              <a:rPr lang="fr-FR" sz="2000" b="1" dirty="0">
                <a:latin typeface="Arial Black" panose="020B0A04020102020204" pitchFamily="34" charset="0"/>
                <a:cs typeface="Courier New" panose="02070309020205020404" pitchFamily="49" charset="0"/>
              </a:rPr>
              <a:t>&lt;/script&gt;</a:t>
            </a:r>
            <a:endParaRPr lang="x-none" sz="2000" b="1" dirty="0">
              <a:latin typeface="Arial Black" panose="020B0A04020102020204" pitchFamily="34" charset="0"/>
              <a:cs typeface="Courier New" panose="02070309020205020404" pitchFamily="49" charset="0"/>
            </a:endParaRPr>
          </a:p>
        </p:txBody>
      </p:sp>
      <p:pic>
        <p:nvPicPr>
          <p:cNvPr id="6148" name="Picture 4" descr="Notre div est bien un objet de type HTMLDivElement">
            <a:extLst>
              <a:ext uri="{FF2B5EF4-FFF2-40B4-BE49-F238E27FC236}">
                <a16:creationId xmlns:a16="http://schemas.microsoft.com/office/drawing/2014/main" xmlns="" id="{4C3E3C7F-C66A-49BA-BCE1-3E42D1E9D55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9425" y="5269424"/>
            <a:ext cx="3309426" cy="15800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71500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148"/>
                                        </p:tgtEl>
                                        <p:attrNameLst>
                                          <p:attrName>style.visibility</p:attrName>
                                        </p:attrNameLst>
                                      </p:cBhvr>
                                      <p:to>
                                        <p:strVal val="visible"/>
                                      </p:to>
                                    </p:set>
                                    <p:anim calcmode="lin" valueType="num">
                                      <p:cBhvr additive="base">
                                        <p:cTn id="7" dur="500" fill="hold"/>
                                        <p:tgtEl>
                                          <p:spTgt spid="6148"/>
                                        </p:tgtEl>
                                        <p:attrNameLst>
                                          <p:attrName>ppt_x</p:attrName>
                                        </p:attrNameLst>
                                      </p:cBhvr>
                                      <p:tavLst>
                                        <p:tav tm="0">
                                          <p:val>
                                            <p:strVal val="#ppt_x"/>
                                          </p:val>
                                        </p:tav>
                                        <p:tav tm="100000">
                                          <p:val>
                                            <p:strVal val="#ppt_x"/>
                                          </p:val>
                                        </p:tav>
                                      </p:tavLst>
                                    </p:anim>
                                    <p:anim calcmode="lin" valueType="num">
                                      <p:cBhvr additive="base">
                                        <p:cTn id="8" dur="500" fill="hold"/>
                                        <p:tgtEl>
                                          <p:spTgt spid="61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9633" y="112591"/>
            <a:ext cx="6013342" cy="792595"/>
          </a:xfrm>
        </p:spPr>
        <p:txBody>
          <a:bodyPr>
            <a:normAutofit/>
          </a:bodyPr>
          <a:lstStyle/>
          <a:p>
            <a:r>
              <a:rPr lang="fr-FR" dirty="0"/>
              <a:t>ACCEDER A UN ELEMENT HTML</a:t>
            </a:r>
          </a:p>
        </p:txBody>
      </p:sp>
      <p:sp>
        <p:nvSpPr>
          <p:cNvPr id="111619" name="Rectangle 3"/>
          <p:cNvSpPr>
            <a:spLocks noGrp="1" noChangeArrowheads="1"/>
          </p:cNvSpPr>
          <p:nvPr>
            <p:ph idx="1"/>
          </p:nvPr>
        </p:nvSpPr>
        <p:spPr>
          <a:xfrm>
            <a:off x="71196" y="973211"/>
            <a:ext cx="9072804" cy="5822797"/>
          </a:xfrm>
        </p:spPr>
        <p:txBody>
          <a:bodyPr>
            <a:noAutofit/>
          </a:bodyPr>
          <a:lstStyle/>
          <a:p>
            <a:pPr marL="0" indent="0">
              <a:lnSpc>
                <a:spcPct val="100000"/>
              </a:lnSpc>
              <a:spcBef>
                <a:spcPts val="600"/>
              </a:spcBef>
              <a:spcAft>
                <a:spcPts val="600"/>
              </a:spcAft>
              <a:buNone/>
            </a:pPr>
            <a:r>
              <a:rPr lang="fr-FR" b="1" dirty="0"/>
              <a:t>La méthode </a:t>
            </a:r>
            <a:r>
              <a:rPr lang="fr-FR" b="1" dirty="0" err="1">
                <a:solidFill>
                  <a:srgbClr val="FF0000"/>
                </a:solidFill>
              </a:rPr>
              <a:t>getElementsByTagName</a:t>
            </a:r>
            <a:r>
              <a:rPr lang="fr-FR" b="1" dirty="0">
                <a:solidFill>
                  <a:srgbClr val="FF0000"/>
                </a:solidFill>
              </a:rPr>
              <a:t>() :</a:t>
            </a:r>
          </a:p>
          <a:p>
            <a:pPr algn="just">
              <a:lnSpc>
                <a:spcPct val="100000"/>
              </a:lnSpc>
              <a:spcBef>
                <a:spcPts val="600"/>
              </a:spcBef>
              <a:spcAft>
                <a:spcPts val="600"/>
              </a:spcAft>
            </a:pPr>
            <a:r>
              <a:rPr lang="fr-FR" sz="2000" dirty="0"/>
              <a:t>Faites très attention dans le nom de cette méthode : il y a un « </a:t>
            </a:r>
            <a:r>
              <a:rPr lang="fr-FR" sz="2000" b="1" dirty="0">
                <a:solidFill>
                  <a:srgbClr val="FF0000"/>
                </a:solidFill>
              </a:rPr>
              <a:t>s</a:t>
            </a:r>
            <a:r>
              <a:rPr lang="fr-FR" sz="2000" dirty="0"/>
              <a:t> » à </a:t>
            </a:r>
            <a:r>
              <a:rPr lang="fr-FR" sz="2000" dirty="0" err="1"/>
              <a:t>Element</a:t>
            </a:r>
            <a:r>
              <a:rPr lang="fr-FR" sz="2000" b="1" dirty="0" err="1">
                <a:solidFill>
                  <a:srgbClr val="FF0000"/>
                </a:solidFill>
              </a:rPr>
              <a:t>s</a:t>
            </a:r>
            <a:r>
              <a:rPr lang="fr-FR" sz="2000" dirty="0"/>
              <a:t>. C'est une source fréquente d'erreurs.</a:t>
            </a:r>
          </a:p>
          <a:p>
            <a:pPr algn="just">
              <a:lnSpc>
                <a:spcPct val="100000"/>
              </a:lnSpc>
              <a:spcBef>
                <a:spcPts val="600"/>
              </a:spcBef>
              <a:spcAft>
                <a:spcPts val="600"/>
              </a:spcAft>
            </a:pPr>
            <a:r>
              <a:rPr lang="fr-FR" sz="2000" dirty="0"/>
              <a:t>Cette méthode permet de récupérer, sous la forme d'un </a:t>
            </a:r>
            <a:r>
              <a:rPr lang="fr-FR" sz="2000" b="1" dirty="0"/>
              <a:t>tableau</a:t>
            </a:r>
            <a:r>
              <a:rPr lang="fr-FR" sz="2000" dirty="0"/>
              <a:t>, tous les éléments de la famille.</a:t>
            </a:r>
          </a:p>
          <a:p>
            <a:pPr>
              <a:lnSpc>
                <a:spcPct val="100000"/>
              </a:lnSpc>
              <a:spcBef>
                <a:spcPts val="600"/>
              </a:spcBef>
              <a:spcAft>
                <a:spcPts val="600"/>
              </a:spcAft>
            </a:pPr>
            <a:endParaRPr lang="fr-FR" sz="1200" dirty="0"/>
          </a:p>
          <a:p>
            <a:pPr>
              <a:lnSpc>
                <a:spcPct val="100000"/>
              </a:lnSpc>
              <a:spcBef>
                <a:spcPts val="600"/>
              </a:spcBef>
              <a:spcAft>
                <a:spcPts val="600"/>
              </a:spcAft>
            </a:pPr>
            <a:endParaRPr lang="fr-FR" sz="100" dirty="0"/>
          </a:p>
          <a:p>
            <a:pPr>
              <a:lnSpc>
                <a:spcPct val="100000"/>
              </a:lnSpc>
              <a:spcBef>
                <a:spcPts val="600"/>
              </a:spcBef>
              <a:spcAft>
                <a:spcPts val="600"/>
              </a:spcAft>
            </a:pPr>
            <a:endParaRPr lang="fr-FR" sz="2000" dirty="0"/>
          </a:p>
          <a:p>
            <a:pPr>
              <a:lnSpc>
                <a:spcPct val="100000"/>
              </a:lnSpc>
              <a:spcBef>
                <a:spcPts val="600"/>
              </a:spcBef>
              <a:spcAft>
                <a:spcPts val="600"/>
              </a:spcAft>
            </a:pPr>
            <a:endParaRPr lang="fr-FR" sz="2000" dirty="0"/>
          </a:p>
          <a:p>
            <a:pPr>
              <a:lnSpc>
                <a:spcPct val="100000"/>
              </a:lnSpc>
              <a:spcBef>
                <a:spcPts val="600"/>
              </a:spcBef>
              <a:spcAft>
                <a:spcPts val="600"/>
              </a:spcAft>
            </a:pPr>
            <a:r>
              <a:rPr lang="fr-FR" sz="2000" b="1" dirty="0"/>
              <a:t>Deux petites astuces :</a:t>
            </a:r>
          </a:p>
          <a:p>
            <a:pPr marL="914400" lvl="1" indent="-457200" algn="just">
              <a:lnSpc>
                <a:spcPct val="100000"/>
              </a:lnSpc>
              <a:spcBef>
                <a:spcPts val="600"/>
              </a:spcBef>
              <a:spcAft>
                <a:spcPts val="600"/>
              </a:spcAft>
              <a:buFont typeface="+mj-lt"/>
              <a:buAutoNum type="arabicPeriod"/>
            </a:pPr>
            <a:r>
              <a:rPr lang="fr-FR" sz="2000" dirty="0"/>
              <a:t>Cette méthode est accessible sur n'importe quel élément HTML et pas seulement sur l'objet </a:t>
            </a:r>
            <a:r>
              <a:rPr lang="fr-FR" sz="2000" i="1" dirty="0"/>
              <a:t>document</a:t>
            </a:r>
            <a:r>
              <a:rPr lang="fr-FR" sz="2000" dirty="0"/>
              <a:t>.</a:t>
            </a:r>
          </a:p>
          <a:p>
            <a:pPr marL="914400" lvl="1" indent="-457200" algn="just">
              <a:lnSpc>
                <a:spcPct val="100000"/>
              </a:lnSpc>
              <a:spcBef>
                <a:spcPts val="600"/>
              </a:spcBef>
              <a:spcAft>
                <a:spcPts val="600"/>
              </a:spcAft>
              <a:buFont typeface="+mj-lt"/>
              <a:buAutoNum type="arabicPeriod"/>
            </a:pPr>
            <a:r>
              <a:rPr lang="fr-FR" sz="2000" dirty="0"/>
              <a:t>En paramètre de cette méthode vous pouvez mettre une chaîne de caractères contenant un astérisque </a:t>
            </a:r>
            <a:r>
              <a:rPr lang="fr-FR" b="1" dirty="0">
                <a:solidFill>
                  <a:srgbClr val="FF0000"/>
                </a:solidFill>
              </a:rPr>
              <a:t>*</a:t>
            </a:r>
            <a:r>
              <a:rPr lang="fr-FR" sz="2000" dirty="0"/>
              <a:t> qui récupérera tous les éléments HTML contenus dans l'élément ciblé.</a:t>
            </a:r>
          </a:p>
          <a:p>
            <a:pPr>
              <a:lnSpc>
                <a:spcPct val="100000"/>
              </a:lnSpc>
              <a:spcBef>
                <a:spcPts val="600"/>
              </a:spcBef>
              <a:spcAft>
                <a:spcPts val="600"/>
              </a:spcAft>
            </a:pPr>
            <a:endParaRPr lang="fr-FR" sz="2400" dirty="0"/>
          </a:p>
        </p:txBody>
      </p:sp>
      <p:sp>
        <p:nvSpPr>
          <p:cNvPr id="2" name="Espace réservé du numéro de diapositive 1"/>
          <p:cNvSpPr>
            <a:spLocks noGrp="1"/>
          </p:cNvSpPr>
          <p:nvPr>
            <p:ph type="sldNum" sz="quarter" idx="12"/>
          </p:nvPr>
        </p:nvSpPr>
        <p:spPr/>
        <p:txBody>
          <a:bodyPr/>
          <a:lstStyle/>
          <a:p>
            <a:fld id="{806C1A11-1B94-4EF1-B339-EF5ABC65174E}" type="slidenum">
              <a:rPr lang="fr-FR" smtClean="0"/>
              <a:pPr/>
              <a:t>9</a:t>
            </a:fld>
            <a:endParaRPr lang="fr-FR" dirty="0"/>
          </a:p>
        </p:txBody>
      </p:sp>
      <p:sp>
        <p:nvSpPr>
          <p:cNvPr id="5" name="Rectangle 4">
            <a:extLst>
              <a:ext uri="{FF2B5EF4-FFF2-40B4-BE49-F238E27FC236}">
                <a16:creationId xmlns:a16="http://schemas.microsoft.com/office/drawing/2014/main" xmlns="" id="{EE7C0340-9708-4BE4-827B-63EA427C8448}"/>
              </a:ext>
            </a:extLst>
          </p:cNvPr>
          <p:cNvSpPr/>
          <p:nvPr/>
        </p:nvSpPr>
        <p:spPr>
          <a:xfrm>
            <a:off x="210680" y="3053167"/>
            <a:ext cx="7454685" cy="151883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sz="2000" b="1" dirty="0">
                <a:latin typeface="Arial Black" panose="020B0A04020102020204" pitchFamily="34" charset="0"/>
                <a:cs typeface="Courier New" panose="02070309020205020404" pitchFamily="49" charset="0"/>
              </a:rPr>
              <a:t>var </a:t>
            </a:r>
            <a:r>
              <a:rPr lang="fr-FR" sz="2000" b="1" dirty="0" err="1">
                <a:latin typeface="Arial Black" panose="020B0A04020102020204" pitchFamily="34" charset="0"/>
                <a:cs typeface="Courier New" panose="02070309020205020404" pitchFamily="49" charset="0"/>
              </a:rPr>
              <a:t>divs</a:t>
            </a:r>
            <a:r>
              <a:rPr lang="fr-FR" sz="2000" b="1" dirty="0">
                <a:latin typeface="Arial Black" panose="020B0A04020102020204" pitchFamily="34" charset="0"/>
                <a:cs typeface="Courier New" panose="02070309020205020404" pitchFamily="49" charset="0"/>
              </a:rPr>
              <a:t> = </a:t>
            </a:r>
            <a:r>
              <a:rPr lang="fr-FR" sz="2000" b="1" dirty="0" err="1">
                <a:latin typeface="Arial Black" panose="020B0A04020102020204" pitchFamily="34" charset="0"/>
                <a:cs typeface="Courier New" panose="02070309020205020404" pitchFamily="49" charset="0"/>
              </a:rPr>
              <a:t>document.getElementsByTagName</a:t>
            </a:r>
            <a:r>
              <a:rPr lang="fr-FR" sz="2000" b="1" dirty="0">
                <a:latin typeface="Arial Black" panose="020B0A04020102020204" pitchFamily="34" charset="0"/>
                <a:cs typeface="Courier New" panose="02070309020205020404" pitchFamily="49" charset="0"/>
              </a:rPr>
              <a:t>('div');</a:t>
            </a:r>
          </a:p>
          <a:p>
            <a:endParaRPr lang="fr-FR" sz="2000" b="1" dirty="0">
              <a:latin typeface="Arial Black" panose="020B0A04020102020204" pitchFamily="34" charset="0"/>
              <a:cs typeface="Courier New" panose="02070309020205020404" pitchFamily="49" charset="0"/>
            </a:endParaRPr>
          </a:p>
          <a:p>
            <a:r>
              <a:rPr lang="fr-FR" sz="2000" b="1" dirty="0">
                <a:latin typeface="Arial Black" panose="020B0A04020102020204" pitchFamily="34" charset="0"/>
                <a:cs typeface="Courier New" panose="02070309020205020404" pitchFamily="49" charset="0"/>
              </a:rPr>
              <a:t>for (var i = 0 ; i &lt; </a:t>
            </a:r>
            <a:r>
              <a:rPr lang="fr-FR" sz="2000" b="1" dirty="0" err="1">
                <a:latin typeface="Arial Black" panose="020B0A04020102020204" pitchFamily="34" charset="0"/>
                <a:cs typeface="Courier New" panose="02070309020205020404" pitchFamily="49" charset="0"/>
              </a:rPr>
              <a:t>divs.length</a:t>
            </a:r>
            <a:r>
              <a:rPr lang="fr-FR" sz="2000" b="1" dirty="0">
                <a:latin typeface="Arial Black" panose="020B0A04020102020204" pitchFamily="34" charset="0"/>
                <a:cs typeface="Courier New" panose="02070309020205020404" pitchFamily="49" charset="0"/>
              </a:rPr>
              <a:t>  ; i++) {</a:t>
            </a:r>
          </a:p>
          <a:p>
            <a:r>
              <a:rPr lang="fr-FR" sz="2000" b="1" dirty="0">
                <a:latin typeface="Arial Black" panose="020B0A04020102020204" pitchFamily="34" charset="0"/>
                <a:cs typeface="Courier New" panose="02070309020205020404" pitchFamily="49" charset="0"/>
              </a:rPr>
              <a:t>    </a:t>
            </a:r>
            <a:r>
              <a:rPr lang="fr-FR" sz="2000" b="1" dirty="0" err="1">
                <a:latin typeface="Arial Black" panose="020B0A04020102020204" pitchFamily="34" charset="0"/>
                <a:cs typeface="Courier New" panose="02070309020205020404" pitchFamily="49" charset="0"/>
              </a:rPr>
              <a:t>alert</a:t>
            </a:r>
            <a:r>
              <a:rPr lang="fr-FR" sz="2000" b="1" dirty="0">
                <a:latin typeface="Arial Black" panose="020B0A04020102020204" pitchFamily="34" charset="0"/>
                <a:cs typeface="Courier New" panose="02070309020205020404" pitchFamily="49" charset="0"/>
              </a:rPr>
              <a:t>('</a:t>
            </a:r>
            <a:r>
              <a:rPr lang="fr-FR" sz="2000" b="1" dirty="0" err="1">
                <a:latin typeface="Arial Black" panose="020B0A04020102020204" pitchFamily="34" charset="0"/>
                <a:cs typeface="Courier New" panose="02070309020205020404" pitchFamily="49" charset="0"/>
              </a:rPr>
              <a:t>Element</a:t>
            </a:r>
            <a:r>
              <a:rPr lang="fr-FR" sz="2000" b="1" dirty="0">
                <a:latin typeface="Arial Black" panose="020B0A04020102020204" pitchFamily="34" charset="0"/>
                <a:cs typeface="Courier New" panose="02070309020205020404" pitchFamily="49" charset="0"/>
              </a:rPr>
              <a:t> n° ' + (i + 1) + ' : ' + </a:t>
            </a:r>
            <a:r>
              <a:rPr lang="fr-FR" sz="2000" b="1" dirty="0" err="1">
                <a:latin typeface="Arial Black" panose="020B0A04020102020204" pitchFamily="34" charset="0"/>
                <a:cs typeface="Courier New" panose="02070309020205020404" pitchFamily="49" charset="0"/>
              </a:rPr>
              <a:t>divs</a:t>
            </a:r>
            <a:r>
              <a:rPr lang="fr-FR" sz="2000" b="1" dirty="0">
                <a:latin typeface="Arial Black" panose="020B0A04020102020204" pitchFamily="34" charset="0"/>
                <a:cs typeface="Courier New" panose="02070309020205020404" pitchFamily="49" charset="0"/>
              </a:rPr>
              <a:t>[i]);</a:t>
            </a:r>
          </a:p>
          <a:p>
            <a:r>
              <a:rPr lang="fr-FR" sz="2000" b="1" dirty="0">
                <a:latin typeface="Arial Black" panose="020B0A04020102020204" pitchFamily="34" charset="0"/>
                <a:cs typeface="Courier New" panose="02070309020205020404" pitchFamily="49" charset="0"/>
              </a:rPr>
              <a:t>}</a:t>
            </a:r>
            <a:endParaRPr lang="x-none" sz="2000" b="1" dirty="0">
              <a:latin typeface="Arial Black" panose="020B0A04020102020204" pitchFamily="34" charset="0"/>
              <a:cs typeface="Courier New" panose="02070309020205020404" pitchFamily="49" charset="0"/>
            </a:endParaRPr>
          </a:p>
        </p:txBody>
      </p:sp>
    </p:spTree>
    <p:extLst>
      <p:ext uri="{BB962C8B-B14F-4D97-AF65-F5344CB8AC3E}">
        <p14:creationId xmlns:p14="http://schemas.microsoft.com/office/powerpoint/2010/main" val="3599713962"/>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hème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31010</TotalTime>
  <Words>3826</Words>
  <Application>Microsoft Office PowerPoint</Application>
  <PresentationFormat>Affichage à l'écran (4:3)</PresentationFormat>
  <Paragraphs>791</Paragraphs>
  <Slides>65</Slides>
  <Notes>65</Notes>
  <HiddenSlides>0</HiddenSlides>
  <MMClips>0</MMClips>
  <ScaleCrop>false</ScaleCrop>
  <HeadingPairs>
    <vt:vector size="6" baseType="variant">
      <vt:variant>
        <vt:lpstr>Polices utilisées</vt:lpstr>
      </vt:variant>
      <vt:variant>
        <vt:i4>12</vt:i4>
      </vt:variant>
      <vt:variant>
        <vt:lpstr>Thème</vt:lpstr>
      </vt:variant>
      <vt:variant>
        <vt:i4>1</vt:i4>
      </vt:variant>
      <vt:variant>
        <vt:lpstr>Titres des diapositives</vt:lpstr>
      </vt:variant>
      <vt:variant>
        <vt:i4>65</vt:i4>
      </vt:variant>
    </vt:vector>
  </HeadingPairs>
  <TitlesOfParts>
    <vt:vector size="78" baseType="lpstr">
      <vt:lpstr>Arial</vt:lpstr>
      <vt:lpstr>Arial Black</vt:lpstr>
      <vt:lpstr>Berlin Sans FB Demi</vt:lpstr>
      <vt:lpstr>Bernard MT Condensed</vt:lpstr>
      <vt:lpstr>Calibri</vt:lpstr>
      <vt:lpstr>Calibri Light</vt:lpstr>
      <vt:lpstr>Century Gothic</vt:lpstr>
      <vt:lpstr>Consolas</vt:lpstr>
      <vt:lpstr>Courier New</vt:lpstr>
      <vt:lpstr>Rockwell Extra Bold</vt:lpstr>
      <vt:lpstr>Times New Roman</vt:lpstr>
      <vt:lpstr>Wingdings</vt:lpstr>
      <vt:lpstr>Thème Office</vt:lpstr>
      <vt:lpstr>Présentation PowerPoint</vt:lpstr>
      <vt:lpstr>Le Document Object Model (DOM)</vt:lpstr>
      <vt:lpstr>Le Document Object Model (DOM)</vt:lpstr>
      <vt:lpstr>Représentation d'un document</vt:lpstr>
      <vt:lpstr>Représentation d'un document</vt:lpstr>
      <vt:lpstr>Présentation PowerPoint</vt:lpstr>
      <vt:lpstr>ACCEDER A UN ELEMENT HTML</vt:lpstr>
      <vt:lpstr>ACCEDER A UN ELEMENT HTML</vt:lpstr>
      <vt:lpstr>ACCEDER A UN ELEMENT HTML</vt:lpstr>
      <vt:lpstr>ACCEDER A UN ELEMENT HTML</vt:lpstr>
      <vt:lpstr>ACCEDER A UN ELEMENT HTML</vt:lpstr>
      <vt:lpstr>ACCEDER A UN ELEMENT HTML</vt:lpstr>
      <vt:lpstr>ACCEDER A UN ELEMENT HTML</vt:lpstr>
      <vt:lpstr>ACCEDER A UN ELEMENT HTML</vt:lpstr>
      <vt:lpstr>MODIFIER DU CONTENU HTML</vt:lpstr>
      <vt:lpstr>MODIFIER DU CONTENU HTML</vt:lpstr>
      <vt:lpstr>MODIFIER DU CONTENU HTML</vt:lpstr>
      <vt:lpstr>MODIFIER DU CONTENU HTML</vt:lpstr>
      <vt:lpstr>AJOUTER ET INSERER DES ELEMENTS HTML</vt:lpstr>
      <vt:lpstr>AJOUTER ET INSERER DES ELEMENTS HTML</vt:lpstr>
      <vt:lpstr>AJOUTER ET INSERER DES ELEMENTS HTML</vt:lpstr>
      <vt:lpstr>AJOUTER ET INSERER DES ELEMENTS HTML</vt:lpstr>
      <vt:lpstr>MODIFIER OU SUPPRIMER DES ELEMENTS HTML</vt:lpstr>
      <vt:lpstr>MODIFIER OU SUPPRIMER DES ELEMENTS HTML</vt:lpstr>
      <vt:lpstr>Présentation PowerPoint</vt:lpstr>
      <vt:lpstr>Navigation dans l’arbre</vt:lpstr>
      <vt:lpstr>Navigation dans l’arbre</vt:lpstr>
      <vt:lpstr>Navigation dans l’arbre</vt:lpstr>
      <vt:lpstr>Navigation dans l’arbre</vt:lpstr>
      <vt:lpstr>Navigation dans l’arbre</vt:lpstr>
      <vt:lpstr>Navigation dans l’arbre</vt:lpstr>
      <vt:lpstr>Navigation dans l’arbre</vt:lpstr>
      <vt:lpstr>Présentation PowerPoint</vt:lpstr>
      <vt:lpstr>LES EVENEMENTS EN JAVASCRIPT</vt:lpstr>
      <vt:lpstr>LES EVENEMENTS EN JAVASCRIPT</vt:lpstr>
      <vt:lpstr>LES EVENEMENTS EN JAVASCRIPT</vt:lpstr>
      <vt:lpstr>LES EVENEMENTS EN JAVASCRIPT</vt:lpstr>
      <vt:lpstr>LES EVENEMENTS EN JAVASCRIPT</vt:lpstr>
      <vt:lpstr>LES EVENEMENTS EN JAVASCRIPT</vt:lpstr>
      <vt:lpstr>LES EVENEMENTS EN JAVASCRIPT</vt:lpstr>
      <vt:lpstr>LES EVENEMENTS EN JAVASCRIPT</vt:lpstr>
      <vt:lpstr>LES EVENEMENTS EN JAVASCRIPT</vt:lpstr>
      <vt:lpstr>LES EVENEMENTS EN JAVASCRIPT</vt:lpstr>
      <vt:lpstr>LES EVENEMENTS EN JAVASCRIPT</vt:lpstr>
      <vt:lpstr>LES EVENEMENTS EN JAVASCRIPT</vt:lpstr>
      <vt:lpstr>LES EVENEMENTS EN JAVASCRIPT</vt:lpstr>
      <vt:lpstr>Présentation PowerPoint</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Le Browser Object Model (BOM)</vt:lpstr>
      <vt:lpstr>Référence</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Josefio</dc:creator>
  <cp:lastModifiedBy>Mel</cp:lastModifiedBy>
  <cp:revision>424</cp:revision>
  <dcterms:created xsi:type="dcterms:W3CDTF">2013-06-06T16:23:06Z</dcterms:created>
  <dcterms:modified xsi:type="dcterms:W3CDTF">2021-01-16T06:57:32Z</dcterms:modified>
</cp:coreProperties>
</file>