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445" r:id="rId2"/>
    <p:sldId id="477" r:id="rId3"/>
    <p:sldId id="446" r:id="rId4"/>
    <p:sldId id="302" r:id="rId5"/>
    <p:sldId id="448" r:id="rId6"/>
    <p:sldId id="447" r:id="rId7"/>
    <p:sldId id="479" r:id="rId8"/>
    <p:sldId id="480" r:id="rId9"/>
    <p:sldId id="449"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9" autoAdjust="0"/>
    <p:restoredTop sz="81152" autoAdjust="0"/>
  </p:normalViewPr>
  <p:slideViewPr>
    <p:cSldViewPr>
      <p:cViewPr>
        <p:scale>
          <a:sx n="66" d="100"/>
          <a:sy n="66" d="100"/>
        </p:scale>
        <p:origin x="-2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2A694E-F807-4CA7-8DC9-DFB8C555252A}" type="datetimeFigureOut">
              <a:rPr lang="fr-FR" smtClean="0"/>
              <a:t>12/12/2020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9B8DF2-1335-4F81-B607-EFE2219E00B3}" type="slidenum">
              <a:rPr lang="fr-FR" smtClean="0"/>
              <a:t>‹N°›</a:t>
            </a:fld>
            <a:endParaRPr lang="fr-FR" dirty="0"/>
          </a:p>
        </p:txBody>
      </p:sp>
    </p:spTree>
    <p:extLst>
      <p:ext uri="{BB962C8B-B14F-4D97-AF65-F5344CB8AC3E}">
        <p14:creationId xmlns:p14="http://schemas.microsoft.com/office/powerpoint/2010/main" val="3167291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F9B8DF2-1335-4F81-B607-EFE2219E00B3}" type="slidenum">
              <a:rPr lang="fr-FR" smtClean="0"/>
              <a:t>4</a:t>
            </a:fld>
            <a:endParaRPr lang="fr-FR" dirty="0"/>
          </a:p>
        </p:txBody>
      </p:sp>
    </p:spTree>
    <p:extLst>
      <p:ext uri="{BB962C8B-B14F-4D97-AF65-F5344CB8AC3E}">
        <p14:creationId xmlns:p14="http://schemas.microsoft.com/office/powerpoint/2010/main" val="430491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40E77E-822D-4E19-AC1C-2BCA360A4AFF}" type="datetimeFigureOut">
              <a:rPr lang="fr-FR" smtClean="0"/>
              <a:pPr/>
              <a:t>12/12/2020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222000-71B2-4465-AC8C-DDE5FE99745A}"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0E77E-822D-4E19-AC1C-2BCA360A4AFF}" type="datetimeFigureOut">
              <a:rPr lang="fr-FR" smtClean="0"/>
              <a:pPr/>
              <a:t>12/12/2020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22000-71B2-4465-AC8C-DDE5FE99745A}"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74577" y="332656"/>
            <a:ext cx="7560840" cy="6309420"/>
          </a:xfrm>
          <a:prstGeom prst="rect">
            <a:avLst/>
          </a:prstGeom>
          <a:noFill/>
        </p:spPr>
        <p:txBody>
          <a:bodyPr wrap="square" rtlCol="0">
            <a:spAutoFit/>
          </a:bodyPr>
          <a:lstStyle/>
          <a:p>
            <a:pPr algn="just"/>
            <a:r>
              <a:rPr lang="fr-FR" sz="3200" b="1" dirty="0" smtClean="0">
                <a:effectLst>
                  <a:outerShdw blurRad="38100" dist="38100" dir="2700000" algn="tl">
                    <a:srgbClr val="000000">
                      <a:alpha val="43137"/>
                    </a:srgbClr>
                  </a:outerShdw>
                </a:effectLst>
              </a:rPr>
              <a:t>II</a:t>
            </a:r>
            <a:r>
              <a:rPr lang="fr-FR" sz="3200" b="1" dirty="0" smtClean="0">
                <a:effectLst>
                  <a:outerShdw blurRad="38100" dist="38100" dir="2700000" algn="tl">
                    <a:srgbClr val="000000">
                      <a:alpha val="43137"/>
                    </a:srgbClr>
                  </a:outerShdw>
                </a:effectLst>
              </a:rPr>
              <a:t>. </a:t>
            </a:r>
            <a:r>
              <a:rPr lang="fr-FR" sz="3200" b="1" dirty="0" smtClean="0">
                <a:effectLst>
                  <a:outerShdw blurRad="38100" dist="38100" dir="2700000" algn="tl">
                    <a:srgbClr val="000000">
                      <a:alpha val="43137"/>
                    </a:srgbClr>
                  </a:outerShdw>
                </a:effectLst>
              </a:rPr>
              <a:t>ESSAIS MECANIQUES</a:t>
            </a:r>
            <a:endParaRPr lang="fr-FR" sz="1200" b="1" dirty="0">
              <a:effectLst>
                <a:outerShdw blurRad="38100" dist="38100" dir="2700000" algn="tl">
                  <a:srgbClr val="000000">
                    <a:alpha val="43137"/>
                  </a:srgbClr>
                </a:outerShdw>
              </a:effectLst>
            </a:endParaRPr>
          </a:p>
          <a:p>
            <a:pPr algn="just"/>
            <a:endParaRPr lang="fr-FR" sz="2400" b="1" u="sng" dirty="0" smtClean="0"/>
          </a:p>
          <a:p>
            <a:pPr algn="just"/>
            <a:r>
              <a:rPr lang="fr-FR" sz="2400" b="1" u="sng" dirty="0" smtClean="0"/>
              <a:t>II. </a:t>
            </a:r>
            <a:r>
              <a:rPr lang="fr-FR" sz="2400" b="1" u="sng" dirty="0" smtClean="0"/>
              <a:t>1. Introduction</a:t>
            </a:r>
          </a:p>
          <a:p>
            <a:pPr algn="just"/>
            <a:endParaRPr lang="fr-FR" sz="1200" dirty="0"/>
          </a:p>
          <a:p>
            <a:pPr algn="just"/>
            <a:r>
              <a:rPr lang="fr-FR" sz="2400" dirty="0" smtClean="0"/>
              <a:t>Les </a:t>
            </a:r>
            <a:r>
              <a:rPr lang="fr-FR" sz="2400" dirty="0"/>
              <a:t>essais mécaniques effectués sur les </a:t>
            </a:r>
            <a:r>
              <a:rPr lang="fr-FR" sz="2400" dirty="0" smtClean="0"/>
              <a:t>matériaux notamment les matériaux métalliques </a:t>
            </a:r>
            <a:r>
              <a:rPr lang="fr-FR" sz="2400" dirty="0"/>
              <a:t>permettent de caractériser leur comportement lorsqu'ils sont soumis à une ou plusieurs </a:t>
            </a:r>
            <a:r>
              <a:rPr lang="fr-FR" sz="2400" dirty="0" smtClean="0"/>
              <a:t>sollicitations mécaniques (contraintes) </a:t>
            </a:r>
            <a:r>
              <a:rPr lang="fr-FR" sz="2400" dirty="0"/>
              <a:t>qui peuvent s'exercer sur </a:t>
            </a:r>
            <a:r>
              <a:rPr lang="fr-FR" sz="2400" dirty="0" smtClean="0"/>
              <a:t>ses matériaux lors </a:t>
            </a:r>
            <a:r>
              <a:rPr lang="fr-FR" sz="2400" dirty="0"/>
              <a:t>de </a:t>
            </a:r>
            <a:r>
              <a:rPr lang="fr-FR" sz="2400" dirty="0" smtClean="0"/>
              <a:t>leur </a:t>
            </a:r>
            <a:r>
              <a:rPr lang="fr-FR" sz="2400" dirty="0"/>
              <a:t>mise en </a:t>
            </a:r>
            <a:r>
              <a:rPr lang="fr-FR" sz="2400" dirty="0" smtClean="0"/>
              <a:t>service,</a:t>
            </a:r>
          </a:p>
          <a:p>
            <a:pPr algn="just"/>
            <a:endParaRPr lang="fr-FR" sz="2400" dirty="0" smtClean="0"/>
          </a:p>
          <a:p>
            <a:pPr algn="just"/>
            <a:r>
              <a:rPr lang="fr-FR" sz="2400" dirty="0" smtClean="0"/>
              <a:t>Ces essais sont  </a:t>
            </a:r>
            <a:r>
              <a:rPr lang="fr-FR" sz="2400" dirty="0"/>
              <a:t>l'étape  indispensable  pour  accéder  aux  grandeurs  caractéristiques  </a:t>
            </a:r>
            <a:r>
              <a:rPr lang="fr-FR" sz="2400" dirty="0" smtClean="0"/>
              <a:t>des</a:t>
            </a:r>
            <a:r>
              <a:rPr lang="fr-FR" sz="2400" dirty="0"/>
              <a:t> </a:t>
            </a:r>
            <a:r>
              <a:rPr lang="fr-FR" sz="2400" dirty="0" smtClean="0"/>
              <a:t>matériaux</a:t>
            </a:r>
            <a:r>
              <a:rPr lang="fr-FR" sz="2400" dirty="0"/>
              <a:t>, du module d'Young à la limite d'élasticité, en passant par la ténacité ou la résistance à la </a:t>
            </a:r>
            <a:r>
              <a:rPr lang="fr-FR" sz="2400" dirty="0" smtClean="0"/>
              <a:t>fatigue</a:t>
            </a:r>
            <a:r>
              <a:rPr lang="fr-FR" sz="2400" dirty="0"/>
              <a:t>, et ce dans des conditions variables, par exemple de température ou de vitesse de sollicitation</a:t>
            </a:r>
            <a:r>
              <a:rPr lang="fr-FR" sz="2400" dirty="0" smtClean="0"/>
              <a:t>.</a:t>
            </a:r>
          </a:p>
        </p:txBody>
      </p:sp>
    </p:spTree>
    <p:extLst>
      <p:ext uri="{BB962C8B-B14F-4D97-AF65-F5344CB8AC3E}">
        <p14:creationId xmlns:p14="http://schemas.microsoft.com/office/powerpoint/2010/main" val="1988008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51497" y="548680"/>
            <a:ext cx="7560840" cy="6001643"/>
          </a:xfrm>
          <a:prstGeom prst="rect">
            <a:avLst/>
          </a:prstGeom>
          <a:noFill/>
        </p:spPr>
        <p:txBody>
          <a:bodyPr wrap="square" rtlCol="0">
            <a:spAutoFit/>
          </a:bodyPr>
          <a:lstStyle/>
          <a:p>
            <a:pPr algn="just"/>
            <a:r>
              <a:rPr lang="fr-FR" sz="2400" dirty="0" smtClean="0"/>
              <a:t>les  </a:t>
            </a:r>
            <a:r>
              <a:rPr lang="fr-FR" sz="2400" dirty="0"/>
              <a:t>lois  de  comportement  des </a:t>
            </a:r>
            <a:r>
              <a:rPr lang="fr-FR" sz="2400" dirty="0" smtClean="0"/>
              <a:t>matériaux </a:t>
            </a:r>
            <a:r>
              <a:rPr lang="fr-FR" sz="2400" dirty="0"/>
              <a:t>qui établissent </a:t>
            </a:r>
            <a:r>
              <a:rPr lang="fr-FR" sz="2400" dirty="0" smtClean="0"/>
              <a:t>la </a:t>
            </a:r>
            <a:r>
              <a:rPr lang="fr-FR" sz="2400" dirty="0"/>
              <a:t>relation entre les contraintes </a:t>
            </a:r>
            <a:r>
              <a:rPr lang="fr-FR" sz="2400" dirty="0" smtClean="0"/>
              <a:t>et </a:t>
            </a:r>
            <a:r>
              <a:rPr lang="fr-FR" sz="2400" dirty="0"/>
              <a:t>les </a:t>
            </a:r>
            <a:r>
              <a:rPr lang="fr-FR" sz="2400" dirty="0" smtClean="0"/>
              <a:t>déformations sont généralement caractérisées par les essais mécaniques.</a:t>
            </a:r>
          </a:p>
          <a:p>
            <a:pPr algn="just"/>
            <a:endParaRPr lang="fr-FR" sz="2400" dirty="0" smtClean="0"/>
          </a:p>
          <a:p>
            <a:pPr algn="just"/>
            <a:r>
              <a:rPr lang="fr-FR" sz="2400" dirty="0" smtClean="0"/>
              <a:t>Cependant, la </a:t>
            </a:r>
            <a:r>
              <a:rPr lang="fr-FR" sz="2400" dirty="0"/>
              <a:t>déformation d’une pièce </a:t>
            </a:r>
            <a:r>
              <a:rPr lang="fr-FR" sz="2400" dirty="0" smtClean="0"/>
              <a:t>dépend de la géométrie de l’éprouvette de la pièce et de </a:t>
            </a:r>
            <a:r>
              <a:rPr lang="fr-FR" sz="2400" dirty="0"/>
              <a:t>la manière dont </a:t>
            </a:r>
            <a:r>
              <a:rPr lang="fr-FR" sz="2400" dirty="0" smtClean="0"/>
              <a:t>sont  exercés  les  contraintes sur  cette  éprouvette. Pour ceci, la normalisation de l’essai et de l’éprouvette sont indispensables,</a:t>
            </a:r>
          </a:p>
          <a:p>
            <a:pPr algn="just"/>
            <a:endParaRPr lang="fr-FR" sz="2400" dirty="0"/>
          </a:p>
          <a:p>
            <a:pPr algn="just"/>
            <a:r>
              <a:rPr lang="fr-FR" sz="2400" dirty="0"/>
              <a:t>Pour effectuer les essais de caractérisation en laboratoire, il faut savoir:</a:t>
            </a:r>
          </a:p>
          <a:p>
            <a:pPr marL="514350" indent="-514350" algn="just">
              <a:buFont typeface="+mj-lt"/>
              <a:buAutoNum type="romanLcPeriod"/>
            </a:pPr>
            <a:r>
              <a:rPr lang="fr-FR" sz="2400" dirty="0" smtClean="0"/>
              <a:t>Le </a:t>
            </a:r>
            <a:r>
              <a:rPr lang="fr-FR" sz="2400" dirty="0"/>
              <a:t>mode de </a:t>
            </a:r>
            <a:r>
              <a:rPr lang="fr-FR" sz="2400" dirty="0" smtClean="0"/>
              <a:t>sollicitation, </a:t>
            </a:r>
          </a:p>
          <a:p>
            <a:pPr marL="514350" indent="-514350" algn="just">
              <a:buFont typeface="+mj-lt"/>
              <a:buAutoNum type="romanLcPeriod"/>
            </a:pPr>
            <a:r>
              <a:rPr lang="fr-FR" sz="2400" dirty="0" smtClean="0"/>
              <a:t>La </a:t>
            </a:r>
            <a:r>
              <a:rPr lang="fr-FR" sz="2400" dirty="0"/>
              <a:t>durée d’application de la </a:t>
            </a:r>
            <a:r>
              <a:rPr lang="fr-FR" sz="2400" dirty="0" smtClean="0"/>
              <a:t>charge,</a:t>
            </a:r>
            <a:endParaRPr lang="fr-FR" sz="2400" dirty="0"/>
          </a:p>
          <a:p>
            <a:pPr marL="514350" indent="-514350" algn="just">
              <a:buFont typeface="+mj-lt"/>
              <a:buAutoNum type="romanLcPeriod"/>
            </a:pPr>
            <a:r>
              <a:rPr lang="fr-FR" sz="2400" dirty="0" smtClean="0"/>
              <a:t>Conditions environnementales</a:t>
            </a:r>
          </a:p>
          <a:p>
            <a:pPr algn="just"/>
            <a:endParaRPr lang="fr-FR" sz="2400" dirty="0"/>
          </a:p>
        </p:txBody>
      </p:sp>
    </p:spTree>
    <p:extLst>
      <p:ext uri="{BB962C8B-B14F-4D97-AF65-F5344CB8AC3E}">
        <p14:creationId xmlns:p14="http://schemas.microsoft.com/office/powerpoint/2010/main" val="4841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51497" y="548680"/>
            <a:ext cx="7560840" cy="6001643"/>
          </a:xfrm>
          <a:prstGeom prst="rect">
            <a:avLst/>
          </a:prstGeom>
          <a:noFill/>
        </p:spPr>
        <p:txBody>
          <a:bodyPr wrap="square" rtlCol="0">
            <a:spAutoFit/>
          </a:bodyPr>
          <a:lstStyle/>
          <a:p>
            <a:pPr algn="just"/>
            <a:r>
              <a:rPr lang="fr-FR" sz="2400" b="1" u="sng" dirty="0" smtClean="0"/>
              <a:t>II. 2.  Essai </a:t>
            </a:r>
            <a:r>
              <a:rPr lang="fr-FR" sz="2400" b="1" u="sng" dirty="0"/>
              <a:t>de traction</a:t>
            </a:r>
          </a:p>
          <a:p>
            <a:pPr algn="just"/>
            <a:endParaRPr lang="fr-FR" sz="2400" dirty="0" smtClean="0"/>
          </a:p>
          <a:p>
            <a:pPr algn="just"/>
            <a:r>
              <a:rPr lang="fr-FR" sz="2400" dirty="0"/>
              <a:t>L’essai de traction c’est  l’essai  le  plus  classique, il  consiste  à  exercer  sur  une  éprouvette  normalisée  cylindrique ou parallélépipédique deux forces égales et opposées qui vont la déformer progressivement puis la rompre (Figure 3.10). </a:t>
            </a:r>
          </a:p>
          <a:p>
            <a:pPr algn="just"/>
            <a:endParaRPr lang="fr-FR" sz="2400" dirty="0" smtClean="0"/>
          </a:p>
          <a:p>
            <a:pPr algn="just"/>
            <a:r>
              <a:rPr lang="fr-FR" sz="2400" b="1" dirty="0" smtClean="0"/>
              <a:t>II. 3.1</a:t>
            </a:r>
            <a:r>
              <a:rPr lang="fr-FR" sz="2400" b="1" dirty="0"/>
              <a:t>. Principe</a:t>
            </a:r>
          </a:p>
          <a:p>
            <a:pPr algn="just"/>
            <a:r>
              <a:rPr lang="fr-FR" sz="2400" dirty="0"/>
              <a:t>L’essai consiste à soumettre une éprouvette à un effort de traction jusqu’à la rupture totale, en vue de déterminer les caractéristiques mécaniques du matériau examiné. On impose généralement une déformation progressive à l’éprouvette, avec une vitesse de déformation </a:t>
            </a:r>
            <a:r>
              <a:rPr lang="fr-FR" sz="2400" dirty="0" smtClean="0"/>
              <a:t>constante. Pendant </a:t>
            </a:r>
            <a:r>
              <a:rPr lang="fr-FR" sz="2400" dirty="0"/>
              <a:t>le déroulement de l’essai on enregistre </a:t>
            </a:r>
            <a:r>
              <a:rPr lang="fr-FR" sz="2400" dirty="0" err="1" smtClean="0"/>
              <a:t>simulta-nément</a:t>
            </a:r>
            <a:r>
              <a:rPr lang="fr-FR" sz="2400" dirty="0" smtClean="0"/>
              <a:t> </a:t>
            </a:r>
            <a:r>
              <a:rPr lang="fr-FR" sz="2400" dirty="0"/>
              <a:t>l’effort  appliqué F et l’allongement relatif</a:t>
            </a:r>
          </a:p>
          <a:p>
            <a:pPr algn="just"/>
            <a:r>
              <a:rPr lang="fr-FR" sz="2400" dirty="0" smtClean="0"/>
              <a:t> </a:t>
            </a:r>
            <a:endParaRPr lang="fr-FR" sz="2400" dirty="0" smtClean="0"/>
          </a:p>
        </p:txBody>
      </p:sp>
    </p:spTree>
    <p:extLst>
      <p:ext uri="{BB962C8B-B14F-4D97-AF65-F5344CB8AC3E}">
        <p14:creationId xmlns:p14="http://schemas.microsoft.com/office/powerpoint/2010/main" val="3743450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63316" y="332656"/>
            <a:ext cx="7896967" cy="6186309"/>
          </a:xfrm>
          <a:prstGeom prst="rect">
            <a:avLst/>
          </a:prstGeom>
          <a:noFill/>
        </p:spPr>
        <p:txBody>
          <a:bodyPr wrap="square" rtlCol="0">
            <a:spAutoFit/>
          </a:bodyPr>
          <a:lstStyle/>
          <a:p>
            <a:pPr algn="just"/>
            <a:r>
              <a:rPr lang="fr-FR" sz="2400" b="1" u="sng" dirty="0" smtClean="0"/>
              <a:t>II. 3. 1</a:t>
            </a:r>
            <a:r>
              <a:rPr lang="fr-FR" sz="2400" b="1" u="sng" dirty="0"/>
              <a:t>. Courbe brute de </a:t>
            </a:r>
            <a:r>
              <a:rPr lang="fr-FR" sz="2400" b="1" u="sng" dirty="0" smtClean="0"/>
              <a:t>traction</a:t>
            </a:r>
          </a:p>
          <a:p>
            <a:pPr algn="just"/>
            <a:endParaRPr lang="fr-FR" sz="2400" dirty="0"/>
          </a:p>
          <a:p>
            <a:pPr algn="just"/>
            <a:r>
              <a:rPr lang="fr-FR" sz="2400" dirty="0"/>
              <a:t>La courbe brute effort-déplacement (</a:t>
            </a:r>
            <a:r>
              <a:rPr lang="fr-FR" sz="2400" dirty="0" smtClean="0"/>
              <a:t>figure 1) </a:t>
            </a:r>
            <a:r>
              <a:rPr lang="fr-FR" sz="2400" dirty="0"/>
              <a:t>constitue le premier résultat d’un essai de traction. Sur cette courbe on distingue généralement </a:t>
            </a:r>
            <a:r>
              <a:rPr lang="fr-FR" sz="2400" dirty="0" smtClean="0"/>
              <a:t>deux domaines. Le domaine </a:t>
            </a:r>
            <a:r>
              <a:rPr lang="fr-FR" sz="2400" dirty="0"/>
              <a:t>linéaire ou domaine de </a:t>
            </a:r>
            <a:r>
              <a:rPr lang="fr-FR" sz="2400" dirty="0" smtClean="0"/>
              <a:t>proportionnalité où l’allongement </a:t>
            </a:r>
            <a:r>
              <a:rPr lang="fr-FR" sz="2400" dirty="0"/>
              <a:t>est </a:t>
            </a:r>
            <a:r>
              <a:rPr lang="fr-FR" sz="2400" dirty="0" err="1" smtClean="0"/>
              <a:t>réversi-ble</a:t>
            </a:r>
            <a:r>
              <a:rPr lang="fr-FR" sz="2400" dirty="0" smtClean="0"/>
              <a:t>. Ce domaine un point E qui s’appelle la limite d’élastique.  Le domaine </a:t>
            </a:r>
            <a:r>
              <a:rPr lang="fr-FR" sz="2400" dirty="0"/>
              <a:t>de plasticité </a:t>
            </a:r>
            <a:r>
              <a:rPr lang="fr-FR" sz="2400" dirty="0" smtClean="0"/>
              <a:t>dont la l’allongement est </a:t>
            </a:r>
            <a:r>
              <a:rPr lang="fr-FR" sz="2400" dirty="0" err="1" smtClean="0"/>
              <a:t>irréver-sibile</a:t>
            </a:r>
            <a:r>
              <a:rPr lang="fr-FR" sz="2400" dirty="0" smtClean="0"/>
              <a:t>. Il </a:t>
            </a:r>
            <a:r>
              <a:rPr lang="fr-FR" sz="2400" dirty="0"/>
              <a:t>est à noter que </a:t>
            </a:r>
            <a:r>
              <a:rPr lang="fr-FR" sz="2400" dirty="0" smtClean="0"/>
              <a:t>ce domaine possède un point M où l’effort est  maximal  (striction)  et </a:t>
            </a:r>
          </a:p>
          <a:p>
            <a:pPr algn="just"/>
            <a:r>
              <a:rPr lang="fr-FR" sz="2400" dirty="0" smtClean="0"/>
              <a:t>le point </a:t>
            </a:r>
            <a:r>
              <a:rPr lang="fr-FR" sz="2400" dirty="0"/>
              <a:t>R correspond à la </a:t>
            </a:r>
            <a:r>
              <a:rPr lang="fr-FR" sz="2400" dirty="0" smtClean="0"/>
              <a:t>rupture. </a:t>
            </a:r>
            <a:endParaRPr lang="fr-FR" sz="2400" dirty="0" smtClean="0"/>
          </a:p>
          <a:p>
            <a:pPr algn="just"/>
            <a:endParaRPr lang="fr-FR" sz="2400" dirty="0" smtClean="0"/>
          </a:p>
          <a:p>
            <a:pPr algn="just"/>
            <a:endParaRPr lang="fr-FR" sz="2400" dirty="0" smtClean="0"/>
          </a:p>
          <a:p>
            <a:pPr algn="just"/>
            <a:r>
              <a:rPr lang="fr-FR" sz="1600"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Fig</a:t>
            </a:r>
            <a:r>
              <a:rPr lang="fr-FR" dirty="0">
                <a:effectLst>
                  <a:outerShdw blurRad="38100" dist="38100" dir="2700000" algn="tl">
                    <a:srgbClr val="000000">
                      <a:alpha val="43137"/>
                    </a:srgbClr>
                  </a:outerShdw>
                </a:effectLst>
              </a:rPr>
              <a:t>. 1</a:t>
            </a:r>
            <a:r>
              <a:rPr lang="fr-FR" dirty="0" smtClean="0">
                <a:effectLst>
                  <a:outerShdw blurRad="38100" dist="38100" dir="2700000" algn="tl">
                    <a:srgbClr val="000000">
                      <a:alpha val="43137"/>
                    </a:srgbClr>
                  </a:outerShdw>
                </a:effectLst>
              </a:rPr>
              <a:t>:  Courbe </a:t>
            </a:r>
            <a:r>
              <a:rPr lang="fr-FR" dirty="0">
                <a:effectLst>
                  <a:outerShdw blurRad="38100" dist="38100" dir="2700000" algn="tl">
                    <a:srgbClr val="000000">
                      <a:alpha val="43137"/>
                    </a:srgbClr>
                  </a:outerShdw>
                </a:effectLst>
              </a:rPr>
              <a:t>brute de l’essai de traction </a:t>
            </a:r>
            <a:endParaRPr lang="fr-FR" dirty="0" smtClean="0">
              <a:effectLst>
                <a:outerShdw blurRad="38100" dist="38100" dir="2700000" algn="tl">
                  <a:srgbClr val="000000">
                    <a:alpha val="43137"/>
                  </a:srgbClr>
                </a:outerShdw>
              </a:effectLst>
            </a:endParaRPr>
          </a:p>
          <a:p>
            <a:pPr algn="just"/>
            <a:r>
              <a:rPr lang="fr-FR" dirty="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                                    F = f( </a:t>
            </a:r>
            <a:r>
              <a:rPr lang="fr-FR" dirty="0" err="1" smtClean="0">
                <a:effectLst>
                  <a:outerShdw blurRad="38100" dist="38100" dir="2700000" algn="tl">
                    <a:srgbClr val="000000">
                      <a:alpha val="43137"/>
                    </a:srgbClr>
                  </a:outerShdw>
                </a:effectLst>
              </a:rPr>
              <a:t>Δl</a:t>
            </a:r>
            <a:r>
              <a:rPr lang="fr-FR" dirty="0" smtClean="0">
                <a:effectLst>
                  <a:outerShdw blurRad="38100" dist="38100" dir="2700000" algn="tl">
                    <a:srgbClr val="000000">
                      <a:alpha val="43137"/>
                    </a:srgbClr>
                  </a:outerShdw>
                </a:effectLst>
              </a:rPr>
              <a:t> )</a:t>
            </a:r>
            <a:endParaRPr lang="fr-FR" dirty="0">
              <a:effectLst>
                <a:outerShdw blurRad="38100" dist="38100" dir="2700000" algn="tl">
                  <a:srgbClr val="000000">
                    <a:alpha val="43137"/>
                  </a:srgbClr>
                </a:outerShdw>
              </a:effectLst>
            </a:endParaRPr>
          </a:p>
          <a:p>
            <a:pPr algn="just"/>
            <a:endParaRPr lang="fr-FR" sz="2400" dirty="0" smtClean="0">
              <a:effectLst>
                <a:outerShdw blurRad="38100" dist="38100" dir="2700000" algn="tl">
                  <a:srgbClr val="000000">
                    <a:alpha val="43137"/>
                  </a:srgbClr>
                </a:outerShdw>
              </a:effectLst>
            </a:endParaRPr>
          </a:p>
          <a:p>
            <a:pPr algn="just"/>
            <a:endParaRPr lang="fr-FR"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8262" y="3828235"/>
            <a:ext cx="2648218" cy="2476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620688"/>
            <a:ext cx="7896967" cy="6001643"/>
          </a:xfrm>
          <a:prstGeom prst="rect">
            <a:avLst/>
          </a:prstGeom>
          <a:noFill/>
        </p:spPr>
        <p:txBody>
          <a:bodyPr wrap="square" rtlCol="0">
            <a:spAutoFit/>
          </a:bodyPr>
          <a:lstStyle/>
          <a:p>
            <a:pPr algn="just"/>
            <a:r>
              <a:rPr lang="fr-FR" sz="2400" dirty="0"/>
              <a:t>L’allure de </a:t>
            </a:r>
            <a:r>
              <a:rPr lang="fr-FR" sz="2400" dirty="0" smtClean="0"/>
              <a:t>la courbe F=f(</a:t>
            </a:r>
            <a:r>
              <a:rPr lang="el-GR" sz="2400" dirty="0"/>
              <a:t>Δ</a:t>
            </a:r>
            <a:r>
              <a:rPr lang="fr-FR" sz="2400" dirty="0" smtClean="0"/>
              <a:t>l) dépend </a:t>
            </a:r>
            <a:r>
              <a:rPr lang="fr-FR" sz="2400" dirty="0"/>
              <a:t>fortement de la géométrie de l’éprouvette, de la nature du matériau </a:t>
            </a:r>
            <a:r>
              <a:rPr lang="fr-FR" sz="2400" dirty="0" smtClean="0"/>
              <a:t>et </a:t>
            </a:r>
            <a:r>
              <a:rPr lang="fr-FR" sz="2400" dirty="0"/>
              <a:t>des conditions opératoires de l’essai</a:t>
            </a:r>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smtClean="0"/>
          </a:p>
          <a:p>
            <a:pPr algn="ctr"/>
            <a:r>
              <a:rPr lang="fr-FR" sz="2400" dirty="0"/>
              <a:t> </a:t>
            </a:r>
            <a:r>
              <a:rPr lang="fr-FR" dirty="0">
                <a:effectLst>
                  <a:outerShdw blurRad="38100" dist="38100" dir="2700000" algn="tl">
                    <a:srgbClr val="000000">
                      <a:alpha val="43137"/>
                    </a:srgbClr>
                  </a:outerShdw>
                </a:effectLst>
              </a:rPr>
              <a:t>Fig. </a:t>
            </a:r>
            <a:r>
              <a:rPr lang="fr-FR" dirty="0" smtClean="0">
                <a:effectLst>
                  <a:outerShdw blurRad="38100" dist="38100" dir="2700000" algn="tl">
                    <a:srgbClr val="000000">
                      <a:alpha val="43137"/>
                    </a:srgbClr>
                  </a:outerShdw>
                </a:effectLst>
              </a:rPr>
              <a:t>2  Allure </a:t>
            </a:r>
            <a:r>
              <a:rPr lang="fr-FR" dirty="0">
                <a:effectLst>
                  <a:outerShdw blurRad="38100" dist="38100" dir="2700000" algn="tl">
                    <a:srgbClr val="000000">
                      <a:alpha val="43137"/>
                    </a:srgbClr>
                  </a:outerShdw>
                </a:effectLst>
              </a:rPr>
              <a:t>de la courbe brute en fonction de la nature du matériau</a:t>
            </a:r>
          </a:p>
          <a:p>
            <a:pPr algn="just"/>
            <a:endParaRPr lang="fr-FR" sz="24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976437"/>
            <a:ext cx="5328592" cy="3684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3537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99260" y="404664"/>
            <a:ext cx="7589164" cy="6186309"/>
          </a:xfrm>
          <a:prstGeom prst="rect">
            <a:avLst/>
          </a:prstGeom>
          <a:noFill/>
        </p:spPr>
        <p:txBody>
          <a:bodyPr wrap="square" rtlCol="0">
            <a:spAutoFit/>
          </a:bodyPr>
          <a:lstStyle/>
          <a:p>
            <a:pPr algn="just"/>
            <a:r>
              <a:rPr lang="fr-FR" sz="2400" b="1" u="sng" dirty="0" smtClean="0"/>
              <a:t>II</a:t>
            </a:r>
            <a:r>
              <a:rPr lang="fr-FR" sz="2400" b="1" u="sng" dirty="0" smtClean="0"/>
              <a:t>. </a:t>
            </a:r>
            <a:r>
              <a:rPr lang="fr-FR" sz="2400" b="1" u="sng" dirty="0"/>
              <a:t>3</a:t>
            </a:r>
            <a:r>
              <a:rPr lang="fr-FR" sz="2400" b="1" u="sng" dirty="0" smtClean="0"/>
              <a:t>. </a:t>
            </a:r>
            <a:r>
              <a:rPr lang="fr-FR" sz="2400" b="1" u="sng" dirty="0"/>
              <a:t>2</a:t>
            </a:r>
            <a:r>
              <a:rPr lang="fr-FR" sz="2400" b="1" u="sng" dirty="0" smtClean="0"/>
              <a:t>. </a:t>
            </a:r>
            <a:r>
              <a:rPr lang="fr-FR" sz="2400" b="1" u="sng" dirty="0"/>
              <a:t>Courbe conventionnelle de traction</a:t>
            </a:r>
          </a:p>
          <a:p>
            <a:pPr algn="just"/>
            <a:endParaRPr lang="fr-FR" sz="2400" dirty="0" smtClean="0"/>
          </a:p>
          <a:p>
            <a:pPr algn="just"/>
            <a:r>
              <a:rPr lang="fr-FR" sz="2400" dirty="0"/>
              <a:t>A</a:t>
            </a:r>
            <a:r>
              <a:rPr lang="fr-FR" sz="2400" dirty="0" smtClean="0"/>
              <a:t> </a:t>
            </a:r>
            <a:r>
              <a:rPr lang="fr-FR" sz="2400" dirty="0"/>
              <a:t>partir de l’enregistrement (</a:t>
            </a:r>
            <a:r>
              <a:rPr lang="fr-FR" sz="2400" dirty="0" smtClean="0"/>
              <a:t>F–ΔL</a:t>
            </a:r>
            <a:r>
              <a:rPr lang="fr-FR" sz="2400" dirty="0"/>
              <a:t>) effectué en cours d’essai </a:t>
            </a:r>
            <a:r>
              <a:rPr lang="fr-FR" sz="2400" dirty="0" smtClean="0"/>
              <a:t> </a:t>
            </a:r>
            <a:r>
              <a:rPr lang="fr-FR" sz="2400" dirty="0"/>
              <a:t>la courbe </a:t>
            </a:r>
            <a:r>
              <a:rPr lang="fr-FR" sz="2400" dirty="0" smtClean="0"/>
              <a:t>est obtenue dont le raisonnement en terme </a:t>
            </a:r>
            <a:r>
              <a:rPr lang="fr-FR" sz="2400" dirty="0"/>
              <a:t>de contrainte</a:t>
            </a:r>
            <a:r>
              <a:rPr lang="fr-FR" sz="2400" dirty="0" smtClean="0"/>
              <a:t> c’est égale le rapport entre la </a:t>
            </a:r>
            <a:r>
              <a:rPr lang="fr-FR" sz="2400" dirty="0"/>
              <a:t>force </a:t>
            </a:r>
            <a:r>
              <a:rPr lang="fr-FR" sz="2400" dirty="0" smtClean="0"/>
              <a:t>et </a:t>
            </a:r>
            <a:r>
              <a:rPr lang="fr-FR" sz="2400" dirty="0"/>
              <a:t>la section initiale </a:t>
            </a:r>
            <a:r>
              <a:rPr lang="fr-FR" sz="2400" dirty="0" smtClean="0"/>
              <a:t>de l’éprouvette de la pièce (R= F/S</a:t>
            </a:r>
            <a:r>
              <a:rPr lang="fr-FR" sz="2400" baseline="-25000" dirty="0" smtClean="0"/>
              <a:t>0</a:t>
            </a:r>
            <a:r>
              <a:rPr lang="fr-FR" sz="2400" dirty="0" smtClean="0"/>
              <a:t>), </a:t>
            </a:r>
            <a:r>
              <a:rPr lang="fr-FR" sz="2400" dirty="0"/>
              <a:t>et </a:t>
            </a:r>
            <a:r>
              <a:rPr lang="fr-FR" sz="2400" dirty="0" smtClean="0"/>
              <a:t>le rapport entre </a:t>
            </a:r>
            <a:r>
              <a:rPr lang="fr-FR" sz="2400" dirty="0"/>
              <a:t>l’allongement </a:t>
            </a:r>
            <a:r>
              <a:rPr lang="fr-FR" sz="2400" dirty="0" smtClean="0"/>
              <a:t>et </a:t>
            </a:r>
            <a:r>
              <a:rPr lang="fr-FR" sz="2400" dirty="0"/>
              <a:t>la longueur initiale </a:t>
            </a:r>
            <a:r>
              <a:rPr lang="fr-FR" sz="2400" dirty="0" smtClean="0"/>
              <a:t>de l’éprouvette donne aussi en terme de raisonnement l’allongement relatif (e= </a:t>
            </a:r>
            <a:r>
              <a:rPr lang="el-GR" sz="2400" dirty="0" smtClean="0">
                <a:latin typeface="Times New Roman"/>
                <a:cs typeface="Times New Roman"/>
              </a:rPr>
              <a:t>Δ</a:t>
            </a:r>
            <a:r>
              <a:rPr lang="fr-FR" sz="2400" dirty="0" smtClean="0">
                <a:latin typeface="Times New Roman"/>
                <a:cs typeface="Times New Roman"/>
              </a:rPr>
              <a:t>l/l</a:t>
            </a:r>
            <a:r>
              <a:rPr lang="fr-FR" sz="2400" baseline="-25000" dirty="0" smtClean="0">
                <a:latin typeface="Times New Roman"/>
                <a:cs typeface="Times New Roman"/>
              </a:rPr>
              <a:t>0</a:t>
            </a:r>
            <a:r>
              <a:rPr lang="fr-FR" sz="2400" dirty="0" smtClean="0">
                <a:latin typeface="Times New Roman"/>
                <a:cs typeface="Times New Roman"/>
              </a:rPr>
              <a:t>)</a:t>
            </a:r>
            <a:r>
              <a:rPr lang="fr-FR" sz="2400" dirty="0" smtClean="0"/>
              <a:t>. </a:t>
            </a:r>
          </a:p>
          <a:p>
            <a:pPr algn="just"/>
            <a:endParaRPr lang="fr-FR" sz="2400" dirty="0"/>
          </a:p>
          <a:p>
            <a:pPr algn="just"/>
            <a:r>
              <a:rPr lang="fr-FR" sz="2400" dirty="0" smtClean="0"/>
              <a:t>On </a:t>
            </a:r>
            <a:r>
              <a:rPr lang="fr-FR" sz="2400" dirty="0"/>
              <a:t>obtient ainsi une courbe </a:t>
            </a:r>
            <a:endParaRPr lang="fr-FR" sz="2400" dirty="0" smtClean="0"/>
          </a:p>
          <a:p>
            <a:pPr algn="just"/>
            <a:r>
              <a:rPr lang="fr-FR" sz="2400" dirty="0" smtClean="0"/>
              <a:t>intrinsèque  de </a:t>
            </a:r>
            <a:r>
              <a:rPr lang="fr-FR" sz="2400" dirty="0"/>
              <a:t>l’éprouvette </a:t>
            </a:r>
            <a:endParaRPr lang="fr-FR" sz="2400" dirty="0" smtClean="0"/>
          </a:p>
          <a:p>
            <a:pPr algn="just"/>
            <a:r>
              <a:rPr lang="fr-FR" sz="2400" dirty="0" smtClean="0"/>
              <a:t>utilisée (</a:t>
            </a:r>
            <a:r>
              <a:rPr lang="fr-FR" sz="2400" dirty="0"/>
              <a:t>figure 4</a:t>
            </a:r>
            <a:r>
              <a:rPr lang="fr-FR" sz="2400" dirty="0" smtClean="0"/>
              <a:t>).</a:t>
            </a:r>
          </a:p>
          <a:p>
            <a:pPr algn="just"/>
            <a:endParaRPr lang="fr-FR" sz="2400" dirty="0"/>
          </a:p>
          <a:p>
            <a:pPr algn="just"/>
            <a:r>
              <a:rPr lang="fr-FR" sz="2400" dirty="0"/>
              <a:t> </a:t>
            </a:r>
            <a:r>
              <a:rPr lang="fr-FR" dirty="0">
                <a:effectLst>
                  <a:outerShdw blurRad="38100" dist="38100" dir="2700000" algn="tl">
                    <a:srgbClr val="000000">
                      <a:alpha val="43137"/>
                    </a:srgbClr>
                  </a:outerShdw>
                </a:effectLst>
              </a:rPr>
              <a:t>Fig. 1:  </a:t>
            </a:r>
            <a:r>
              <a:rPr lang="fr-FR" dirty="0" smtClean="0">
                <a:effectLst>
                  <a:outerShdw blurRad="38100" dist="38100" dir="2700000" algn="tl">
                    <a:srgbClr val="000000">
                      <a:alpha val="43137"/>
                    </a:srgbClr>
                  </a:outerShdw>
                </a:effectLst>
              </a:rPr>
              <a:t>Allure de la courbe </a:t>
            </a:r>
            <a:r>
              <a:rPr lang="fr-FR" dirty="0">
                <a:effectLst>
                  <a:outerShdw blurRad="38100" dist="38100" dir="2700000" algn="tl">
                    <a:srgbClr val="000000">
                      <a:alpha val="43137"/>
                    </a:srgbClr>
                  </a:outerShdw>
                </a:effectLst>
              </a:rPr>
              <a:t>de </a:t>
            </a:r>
          </a:p>
          <a:p>
            <a:pPr algn="just"/>
            <a:r>
              <a:rPr lang="fr-FR" dirty="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    traction conventionnelle</a:t>
            </a:r>
          </a:p>
          <a:p>
            <a:pPr algn="just"/>
            <a:endParaRPr lang="fr-FR" dirty="0">
              <a:solidFill>
                <a:srgbClr val="7030A0"/>
              </a:solidFill>
              <a:effectLst>
                <a:outerShdw blurRad="38100" dist="38100" dir="2700000" algn="tl">
                  <a:srgbClr val="000000">
                    <a:alpha val="43137"/>
                  </a:srgbClr>
                </a:outerShdw>
              </a:effectLst>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9583" y="3590151"/>
            <a:ext cx="3794582" cy="2793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1126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4075" y="548680"/>
            <a:ext cx="7564349" cy="6001643"/>
          </a:xfrm>
          <a:prstGeom prst="rect">
            <a:avLst/>
          </a:prstGeom>
          <a:noFill/>
        </p:spPr>
        <p:txBody>
          <a:bodyPr wrap="square" rtlCol="0">
            <a:spAutoFit/>
          </a:bodyPr>
          <a:lstStyle/>
          <a:p>
            <a:pPr algn="just"/>
            <a:r>
              <a:rPr lang="fr-FR" sz="2400" dirty="0" smtClean="0"/>
              <a:t>L’allure de la courbe est </a:t>
            </a:r>
            <a:r>
              <a:rPr lang="fr-FR" sz="2400" dirty="0"/>
              <a:t>représenté par le chemin OACD. La zone linéaire OA représente le domaine élastique : </a:t>
            </a:r>
            <a:endParaRPr lang="fr-FR" sz="2400" dirty="0" smtClean="0"/>
          </a:p>
          <a:p>
            <a:pPr algn="just"/>
            <a:endParaRPr lang="fr-FR" sz="2400" dirty="0"/>
          </a:p>
          <a:p>
            <a:pPr algn="just"/>
            <a:r>
              <a:rPr lang="fr-FR" sz="2400" dirty="0"/>
              <a:t>S</a:t>
            </a:r>
            <a:r>
              <a:rPr lang="fr-FR" sz="2400" dirty="0" smtClean="0"/>
              <a:t>i </a:t>
            </a:r>
            <a:r>
              <a:rPr lang="fr-FR" sz="2400" dirty="0"/>
              <a:t>l'on diminue l'application de la charge à partir d'un point quelconque entre O et A, on revient en O suivant le même chemin. </a:t>
            </a:r>
            <a:endParaRPr lang="fr-FR" sz="2400" dirty="0" smtClean="0"/>
          </a:p>
          <a:p>
            <a:pPr algn="just"/>
            <a:endParaRPr lang="fr-FR" sz="2400" dirty="0"/>
          </a:p>
          <a:p>
            <a:pPr algn="just"/>
            <a:r>
              <a:rPr lang="fr-FR" sz="2400" dirty="0" smtClean="0"/>
              <a:t>Si </a:t>
            </a:r>
            <a:r>
              <a:rPr lang="fr-FR" sz="2400" dirty="0"/>
              <a:t>en un point B situé entre A et C, on diminue l'application de la charge, on revient en E suivant un chemin parallèle à </a:t>
            </a:r>
            <a:r>
              <a:rPr lang="fr-FR" sz="2400" dirty="0" smtClean="0"/>
              <a:t>OA. La déformation obtenue s’appelle déformation </a:t>
            </a:r>
            <a:r>
              <a:rPr lang="fr-FR" sz="2400" dirty="0"/>
              <a:t>rémanente OE. </a:t>
            </a:r>
            <a:endParaRPr lang="fr-FR" sz="2400" dirty="0" smtClean="0"/>
          </a:p>
          <a:p>
            <a:pPr algn="just"/>
            <a:endParaRPr lang="fr-FR" sz="2400" dirty="0"/>
          </a:p>
          <a:p>
            <a:pPr algn="just"/>
            <a:r>
              <a:rPr lang="fr-FR" sz="2400" dirty="0" smtClean="0"/>
              <a:t>Si</a:t>
            </a:r>
            <a:r>
              <a:rPr lang="fr-FR" sz="2400" dirty="0"/>
              <a:t>, à partir de E, on augmente à nouveau la charge, on suit le chemin EB : augmentation de la zone linéaire. C'est le phénomène d'écrouissage. </a:t>
            </a:r>
            <a:endParaRPr lang="fr-FR" sz="2400" dirty="0" smtClean="0"/>
          </a:p>
          <a:p>
            <a:pPr algn="just"/>
            <a:endParaRPr lang="fr-FR" sz="2400" dirty="0">
              <a:solidFill>
                <a:srgbClr val="7030A0"/>
              </a:solidFill>
            </a:endParaRPr>
          </a:p>
        </p:txBody>
      </p:sp>
    </p:spTree>
    <p:extLst>
      <p:ext uri="{BB962C8B-B14F-4D97-AF65-F5344CB8AC3E}">
        <p14:creationId xmlns:p14="http://schemas.microsoft.com/office/powerpoint/2010/main" val="8221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4075" y="548680"/>
            <a:ext cx="7564349" cy="6001643"/>
          </a:xfrm>
          <a:prstGeom prst="rect">
            <a:avLst/>
          </a:prstGeom>
          <a:noFill/>
        </p:spPr>
        <p:txBody>
          <a:bodyPr wrap="square" rtlCol="0">
            <a:spAutoFit/>
          </a:bodyPr>
          <a:lstStyle/>
          <a:p>
            <a:pPr algn="just"/>
            <a:endParaRPr lang="fr-FR" sz="2400" dirty="0">
              <a:solidFill>
                <a:srgbClr val="7030A0"/>
              </a:solidFill>
            </a:endParaRPr>
          </a:p>
          <a:p>
            <a:pPr algn="just"/>
            <a:r>
              <a:rPr lang="fr-FR" sz="2400" dirty="0" smtClean="0"/>
              <a:t>En point C</a:t>
            </a:r>
            <a:r>
              <a:rPr lang="fr-FR" sz="2400" dirty="0"/>
              <a:t>, </a:t>
            </a:r>
            <a:r>
              <a:rPr lang="fr-FR" sz="2400" dirty="0" smtClean="0"/>
              <a:t>l’apparition </a:t>
            </a:r>
            <a:r>
              <a:rPr lang="fr-FR" sz="2400" dirty="0"/>
              <a:t>de la striction (diminution visible d'une section</a:t>
            </a:r>
            <a:r>
              <a:rPr lang="fr-FR" sz="2400" dirty="0" smtClean="0"/>
              <a:t>) et en point </a:t>
            </a:r>
            <a:r>
              <a:rPr lang="fr-FR" sz="2400" dirty="0"/>
              <a:t>D</a:t>
            </a:r>
            <a:r>
              <a:rPr lang="fr-FR" sz="2400" dirty="0" smtClean="0"/>
              <a:t>, il résulte la </a:t>
            </a:r>
            <a:r>
              <a:rPr lang="fr-FR" sz="2400" dirty="0"/>
              <a:t>rupture. L'écrouissage est un phénomène intéressant, car il permet d'augmenter artificiellement le domaine élastique d'un matériau.</a:t>
            </a:r>
          </a:p>
          <a:p>
            <a:pPr algn="just"/>
            <a:r>
              <a:rPr lang="fr-FR" sz="2400" dirty="0"/>
              <a:t>Les propriétés mécaniques que l’on peut extraire d’une courbe conventionnelle de traction </a:t>
            </a:r>
            <a:r>
              <a:rPr lang="fr-FR" sz="2400" dirty="0" smtClean="0"/>
              <a:t>sont la limite élastique, la résistance max, le module d’élasticité, l’allongement, le coefficient de striction et la résistance pratique </a:t>
            </a:r>
            <a:endParaRPr lang="fr-FR" sz="2400" dirty="0"/>
          </a:p>
          <a:p>
            <a:pPr algn="just"/>
            <a:endParaRPr lang="fr-FR" sz="2400" dirty="0" smtClean="0">
              <a:solidFill>
                <a:srgbClr val="7030A0"/>
              </a:solidFill>
            </a:endParaRPr>
          </a:p>
          <a:p>
            <a:pPr algn="just"/>
            <a:endParaRPr lang="fr-FR" sz="2400" dirty="0">
              <a:solidFill>
                <a:srgbClr val="7030A0"/>
              </a:solidFill>
            </a:endParaRPr>
          </a:p>
          <a:p>
            <a:pPr algn="just"/>
            <a:endParaRPr lang="fr-FR" sz="2400" dirty="0" smtClean="0">
              <a:solidFill>
                <a:srgbClr val="7030A0"/>
              </a:solidFill>
            </a:endParaRPr>
          </a:p>
          <a:p>
            <a:pPr algn="just"/>
            <a:endParaRPr lang="fr-FR" sz="2400" dirty="0">
              <a:solidFill>
                <a:srgbClr val="7030A0"/>
              </a:solidFill>
            </a:endParaRPr>
          </a:p>
          <a:p>
            <a:pPr algn="just"/>
            <a:endParaRPr lang="fr-FR" sz="2400" dirty="0" smtClean="0">
              <a:solidFill>
                <a:srgbClr val="7030A0"/>
              </a:solidFill>
            </a:endParaRPr>
          </a:p>
          <a:p>
            <a:pPr algn="just"/>
            <a:endParaRPr lang="fr-FR" sz="2400" dirty="0" smtClean="0">
              <a:solidFill>
                <a:srgbClr val="7030A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1019" y="4365104"/>
            <a:ext cx="679046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138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7848872" cy="4893647"/>
          </a:xfrm>
          <a:prstGeom prst="rect">
            <a:avLst/>
          </a:prstGeom>
        </p:spPr>
        <p:txBody>
          <a:bodyPr wrap="square">
            <a:spAutoFit/>
          </a:bodyPr>
          <a:lstStyle/>
          <a:p>
            <a:pPr algn="just"/>
            <a:r>
              <a:rPr lang="fr-FR" sz="2400" b="1" u="sng" dirty="0" smtClean="0"/>
              <a:t>II. 3. 3</a:t>
            </a:r>
            <a:r>
              <a:rPr lang="fr-FR" sz="2400" b="1" u="sng" dirty="0"/>
              <a:t>. Courbe rationnelle de </a:t>
            </a:r>
            <a:r>
              <a:rPr lang="fr-FR" sz="2400" b="1" u="sng" dirty="0" smtClean="0"/>
              <a:t>traction</a:t>
            </a:r>
          </a:p>
          <a:p>
            <a:pPr algn="just"/>
            <a:endParaRPr lang="fr-FR" sz="2400" b="1" dirty="0"/>
          </a:p>
          <a:p>
            <a:pPr algn="just"/>
            <a:r>
              <a:rPr lang="fr-FR" sz="2400" dirty="0"/>
              <a:t>Dans la réalité, la section de l’éprouvette varie à chaque instant et s’éloigne de sa valeur initiale. Il en va de même pour l’allongement relatif réel. On peut tracer la courbe de traction vraie, ou rationnelle, qui utilise les sections et déformations réelles à chaque instant et met en évidence le durcissement du matériau (écrouissage) au cours de la déformation plastique. La courbe rationnelle de traction est tracée avec en ordonnée la contrainte vraie σ et en abscisse  la déformation vraie</a:t>
            </a:r>
          </a:p>
          <a:p>
            <a:pPr algn="just"/>
            <a:endParaRPr lang="fr-FR" sz="2400" dirty="0" smtClean="0"/>
          </a:p>
          <a:p>
            <a:pPr algn="just"/>
            <a:endParaRPr lang="fr-FR" sz="2400" dirty="0"/>
          </a:p>
        </p:txBody>
      </p:sp>
    </p:spTree>
    <p:extLst>
      <p:ext uri="{BB962C8B-B14F-4D97-AF65-F5344CB8AC3E}">
        <p14:creationId xmlns:p14="http://schemas.microsoft.com/office/powerpoint/2010/main" val="462428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14986</TotalTime>
  <Words>850</Words>
  <Application>Microsoft Office PowerPoint</Application>
  <PresentationFormat>Affichage à l'écran (4:3)</PresentationFormat>
  <Paragraphs>71</Paragraphs>
  <Slides>9</Slides>
  <Notes>1</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Younes</dc:creator>
  <cp:lastModifiedBy>Younes</cp:lastModifiedBy>
  <cp:revision>302</cp:revision>
  <dcterms:created xsi:type="dcterms:W3CDTF">2016-02-15T20:42:50Z</dcterms:created>
  <dcterms:modified xsi:type="dcterms:W3CDTF">2020-12-13T21:24:00Z</dcterms:modified>
</cp:coreProperties>
</file>