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3"/>
  </p:notesMasterIdLst>
  <p:sldIdLst>
    <p:sldId id="303" r:id="rId2"/>
    <p:sldId id="306" r:id="rId3"/>
    <p:sldId id="257" r:id="rId4"/>
    <p:sldId id="282" r:id="rId5"/>
    <p:sldId id="259" r:id="rId6"/>
    <p:sldId id="258" r:id="rId7"/>
    <p:sldId id="261" r:id="rId8"/>
    <p:sldId id="286" r:id="rId9"/>
    <p:sldId id="287" r:id="rId10"/>
    <p:sldId id="296" r:id="rId11"/>
    <p:sldId id="305" r:id="rId12"/>
    <p:sldId id="300" r:id="rId13"/>
    <p:sldId id="265" r:id="rId14"/>
    <p:sldId id="283" r:id="rId15"/>
    <p:sldId id="271" r:id="rId16"/>
    <p:sldId id="275" r:id="rId17"/>
    <p:sldId id="274" r:id="rId18"/>
    <p:sldId id="276" r:id="rId19"/>
    <p:sldId id="277" r:id="rId20"/>
    <p:sldId id="278" r:id="rId21"/>
    <p:sldId id="307" r:id="rId22"/>
  </p:sldIdLst>
  <p:sldSz cx="9144000" cy="6858000" type="screen4x3"/>
  <p:notesSz cx="6858000" cy="9144000"/>
  <p:defaultTextStyle>
    <a:defPPr>
      <a:defRPr lang="ar-TN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3" autoAdjust="0"/>
    <p:restoredTop sz="94615" autoAdjust="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1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8082"/>
    </p:cViewPr>
  </p:sorterViewPr>
  <p:notesViewPr>
    <p:cSldViewPr>
      <p:cViewPr varScale="1">
        <p:scale>
          <a:sx n="38" d="100"/>
          <a:sy n="38" d="100"/>
        </p:scale>
        <p:origin x="-154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TN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7F55B4-7E48-4272-8C67-D23C89B45731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TN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TN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TN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2B18A4-B6E4-40DE-B939-AA316406EE8E}" type="slidenum">
              <a:rPr lang="ar-TN" smtClean="0"/>
              <a:pPr/>
              <a:t>‹N°›</a:t>
            </a:fld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238545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B18A4-B6E4-40DE-B939-AA316406EE8E}" type="slidenum">
              <a:rPr lang="ar-TN" smtClean="0"/>
              <a:pPr/>
              <a:t>3</a:t>
            </a:fld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119577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TN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B18A4-B6E4-40DE-B939-AA316406EE8E}" type="slidenum">
              <a:rPr lang="ar-TN" smtClean="0"/>
              <a:pPr/>
              <a:t>7</a:t>
            </a:fld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38988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B18A4-B6E4-40DE-B939-AA316406EE8E}" type="slidenum">
              <a:rPr lang="ar-TN" smtClean="0"/>
              <a:pPr/>
              <a:t>19</a:t>
            </a:fld>
            <a:endParaRPr lang="ar-T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TN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TN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TN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TN" dirty="0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TN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TN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TN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TN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TN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FBE211-570F-4DD2-9AE3-E754A337F01A}" type="datetimeFigureOut">
              <a:rPr lang="ar-TN" smtClean="0"/>
              <a:pPr/>
              <a:t>11-02-1437</a:t>
            </a:fld>
            <a:endParaRPr lang="ar-TN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TN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86E723-677C-4143-BEF5-0431D4033558}" type="slidenum">
              <a:rPr lang="ar-TN" smtClean="0"/>
              <a:pPr/>
              <a:t>‹N°›</a:t>
            </a:fld>
            <a:endParaRPr lang="ar-T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Fluide_(mati%C3%A8re)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Ing%C3%A9nieur" TargetMode="External"/><Relationship Id="rId2" Type="http://schemas.openxmlformats.org/officeDocument/2006/relationships/hyperlink" Target="https://fr.wikipedia.org/wiki/Physiqu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.wikipedia.org/wiki/Mesure_physique" TargetMode="External"/><Relationship Id="rId5" Type="http://schemas.openxmlformats.org/officeDocument/2006/relationships/hyperlink" Target="https://fr.wikipedia.org/wiki/Unit%C3%A9_de_mesure" TargetMode="External"/><Relationship Id="rId4" Type="http://schemas.openxmlformats.org/officeDocument/2006/relationships/hyperlink" Target="https://fr.wikipedia.org/wiki/Grandeur_physiq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%C3%89coulement" TargetMode="External"/><Relationship Id="rId3" Type="http://schemas.openxmlformats.org/officeDocument/2006/relationships/hyperlink" Target="https://fr.wikipedia.org/wiki/Rh%C3%A9ologie" TargetMode="External"/><Relationship Id="rId7" Type="http://schemas.openxmlformats.org/officeDocument/2006/relationships/hyperlink" Target="https://fr.wikipedia.org/wiki/Inertie" TargetMode="External"/><Relationship Id="rId2" Type="http://schemas.openxmlformats.org/officeDocument/2006/relationships/hyperlink" Target="https://fr.wikipedia.org/wiki/Instrument_de_mesur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.wikipedia.org/wiki/%C3%89chantillon_(mati%C3%A8re)" TargetMode="External"/><Relationship Id="rId5" Type="http://schemas.openxmlformats.org/officeDocument/2006/relationships/hyperlink" Target="https://commons.wikimedia.org/wiki/Image:Shear_scherung.jpg" TargetMode="External"/><Relationship Id="rId10" Type="http://schemas.openxmlformats.org/officeDocument/2006/relationships/hyperlink" Target="https://fr.wikipedia.org/wiki/Force_(physique)" TargetMode="External"/><Relationship Id="rId4" Type="http://schemas.openxmlformats.org/officeDocument/2006/relationships/hyperlink" Target="https://fr.wikipedia.org/wiki/Fluide_(mati%C3%A8re)" TargetMode="External"/><Relationship Id="rId9" Type="http://schemas.openxmlformats.org/officeDocument/2006/relationships/hyperlink" Target="https://fr.wikipedia.org/wiki/Suspension_(chimie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iscosim%C3%A8tre" TargetMode="External"/><Relationship Id="rId7" Type="http://schemas.openxmlformats.org/officeDocument/2006/relationships/hyperlink" Target="https://fr.wikipedia.org/wiki/Fraction_volumiq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Viscosit%C3%A9" TargetMode="External"/><Relationship Id="rId5" Type="http://schemas.openxmlformats.org/officeDocument/2006/relationships/hyperlink" Target="https://fr.wikipedia.org/wiki/Contrainte_de_cisaillement" TargetMode="External"/><Relationship Id="rId4" Type="http://schemas.openxmlformats.org/officeDocument/2006/relationships/hyperlink" Target="https://fr.wikipedia.org/wiki/Taux_de_cisaille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Rotational_rheometers-Couette-Searle-Plate_plate-Cone_plate_types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H="1">
            <a:off x="1571604" y="2714620"/>
            <a:ext cx="7358114" cy="2786082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31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relise par: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*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BEN KERROUCHE GHANIA . 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   *BEN LEMNOUAR SAMIR. 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      * BEN CHEIKH AMEL.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        </a:t>
            </a:r>
            <a:r>
              <a:rPr lang="fr-FR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*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 ZOUBIRI AMINA.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fr-FR" dirty="0" smtClean="0"/>
              <a:t/>
            </a:r>
            <a:br>
              <a:rPr lang="fr-FR" dirty="0" smtClean="0"/>
            </a:br>
            <a:endParaRPr lang="ar-TN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215074" y="5143512"/>
            <a:ext cx="2643206" cy="1143008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Enseignant:</a:t>
            </a:r>
          </a:p>
          <a:p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itchFamily="82" charset="0"/>
              </a:rPr>
              <a:t>  Mr . maza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</a:t>
            </a:r>
            <a:endParaRPr lang="ar-TN" sz="3200" dirty="0">
              <a:solidFill>
                <a:schemeClr val="accent1">
                  <a:lumMod val="75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76" y="428604"/>
            <a:ext cx="7358114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Aharoni" pitchFamily="2" charset="-79"/>
              </a:rPr>
              <a:t>Thème :</a:t>
            </a:r>
          </a:p>
          <a:p>
            <a:pPr algn="ctr"/>
            <a:r>
              <a:rPr lang="fr-FR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Aharoni" pitchFamily="2" charset="-79"/>
              </a:rPr>
              <a:t>Instrument de mesure*Rhéomètre</a:t>
            </a:r>
            <a:r>
              <a:rPr lang="fr-F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Aharoni" pitchFamily="2" charset="-79"/>
              </a:rPr>
              <a:t> *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631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14356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- cylindres coaxiaux: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85723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400" dirty="0" smtClean="0"/>
              <a:t>On montre que si le rapport entre le rayon extérieur R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et le rayon intérieur R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est inférieur à 1,05, on peut considérer comme constant et prendre sa valeur moyenne . Le rhéomètre de type Searle, très courant, est adapté aux échantillons </a:t>
            </a:r>
            <a:r>
              <a:rPr lang="fr-FR" sz="2400" dirty="0" smtClean="0">
                <a:hlinkClick r:id="rId2" tooltip="Fluide (matière)"/>
              </a:rPr>
              <a:t>fluides</a:t>
            </a:r>
            <a:r>
              <a:rPr lang="fr-FR" sz="24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10" y="40005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 smtClean="0"/>
              <a:t>cône-plan (CP). L'angle de cône θ est très faible (en général 0,5 ≤ θ ≤ 4°) pour obtenir quasi constant dans le volume de mesure. Pour une même vitesse de rotation, plus θ est faible, plus est élevé.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57158" y="321468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-CONE-PLAN: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86808" cy="57150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Principe </a:t>
            </a:r>
            <a:r>
              <a:rPr lang="fr-FR" dirty="0">
                <a:solidFill>
                  <a:srgbClr val="FF0000"/>
                </a:solidFill>
              </a:rPr>
              <a:t>de fonctionnement d’un rhéomètre</a:t>
            </a:r>
            <a:endParaRPr lang="ar-TN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71546"/>
            <a:ext cx="75724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A la différence d’un viscosimètre .un rhéomètre est un dispositif capable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de mesurer la courbe d’écoulement]. Dans la suite, nous allons décrire le principe de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fonctionnement d’un tel appareil. En géométrie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l’échantillon est logé entre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deux cylindres coaxiaux. Le cylindre extérieur (de rayon R2) est immobile et le cylindre intérieur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(de rayon R1) est mobile. Il est relié par un axe à un moteur.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Calibri" pitchFamily="34" charset="0"/>
                <a:cs typeface="TimesNewRoman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 Ce moteur impose sur l’axe un couple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mbolMT"/>
              </a:rPr>
              <a:t>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. Le cylindre tourne 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et sa vitesse de rotation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mbolMT"/>
              </a:rPr>
              <a:t>Ω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est mesurée par un encodeur optique.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/>
              </a:rPr>
              <a:t> Grâce à ces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TimesNewRoman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deux mesures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SymbolMT"/>
              </a:rPr>
              <a:t>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et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SymbolMT"/>
              </a:rPr>
              <a:t>Ω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, le rhéomètre calcule, grâce à un modèle, la viscosité du fluide.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686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1714480" y="332657"/>
            <a:ext cx="5715040" cy="5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4480" y="5715016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Rhéomètre capillaire à écoulement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ar-T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3116"/>
            <a:ext cx="6953653" cy="17145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54570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357166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Les rhéomètres peuvent être classés en trois </a:t>
            </a:r>
            <a:endParaRPr lang="ar-EG" sz="2400" b="1" dirty="0" smtClean="0"/>
          </a:p>
          <a:p>
            <a:pPr algn="ctr"/>
            <a:r>
              <a:rPr lang="fr-FR" sz="2400" b="1" dirty="0" smtClean="0"/>
              <a:t>catégories :</a:t>
            </a:r>
          </a:p>
          <a:p>
            <a:pPr algn="ctr"/>
            <a:endParaRPr lang="fr-FR" sz="2400" b="1" dirty="0" smtClean="0"/>
          </a:p>
          <a:p>
            <a:pPr algn="l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rhéomètres à régime permanent : </a:t>
            </a:r>
            <a:r>
              <a:rPr lang="fr-FR" sz="2400" dirty="0"/>
              <a:t>utilisés comme viscosimètres, ils permettent néanmoins d'obtenir des </a:t>
            </a:r>
            <a:r>
              <a:rPr lang="fr-FR" sz="2400" dirty="0" smtClean="0"/>
              <a:t>rhéogrammes </a:t>
            </a:r>
            <a:r>
              <a:rPr lang="fr-FR" sz="2400" dirty="0"/>
              <a:t>pour des liquides. </a:t>
            </a:r>
          </a:p>
          <a:p>
            <a:pPr algn="l"/>
            <a:r>
              <a:rPr lang="fr-FR" sz="2400" dirty="0"/>
              <a:t> 	</a:t>
            </a:r>
            <a:endParaRPr lang="ar-EG" sz="2400" dirty="0" smtClean="0"/>
          </a:p>
          <a:p>
            <a:pPr algn="l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rhéomètres à régime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transitoire: </a:t>
            </a:r>
            <a:r>
              <a:rPr lang="fr-FR" sz="2400" dirty="0"/>
              <a:t>permettent l'étude de la viscoélasticité des matériaux. </a:t>
            </a:r>
          </a:p>
          <a:p>
            <a:pPr algn="l"/>
            <a:r>
              <a:rPr lang="fr-FR" sz="2400" dirty="0"/>
              <a:t> 	</a:t>
            </a:r>
            <a:endParaRPr lang="fr-FR" sz="2400" dirty="0" smtClean="0"/>
          </a:p>
          <a:p>
            <a:pPr algn="l"/>
            <a:endParaRPr lang="fr-FR" sz="2400" dirty="0"/>
          </a:p>
          <a:p>
            <a:pPr algn="l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rhéomètres dynamiques </a:t>
            </a:r>
            <a:r>
              <a:rPr lang="fr-FR" sz="2400" dirty="0"/>
              <a:t>qui fonctionnent en régime sinusoïdal forcé sont sûrement ceux qui fournissent le plus </a:t>
            </a:r>
            <a:r>
              <a:rPr lang="fr-FR" sz="2000" dirty="0" smtClean="0"/>
              <a:t>de </a:t>
            </a:r>
            <a:r>
              <a:rPr lang="fr-FR" sz="2000" dirty="0"/>
              <a:t>renseignements des </a:t>
            </a:r>
            <a:r>
              <a:rPr lang="fr-FR" sz="2000" dirty="0" smtClean="0"/>
              <a:t>matériaux.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63671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fr-FR" sz="3200" b="1" kern="1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Rhéomètres rotatifs cylindriques:</a:t>
            </a:r>
            <a:endParaRPr lang="ar-TN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6050"/>
            <a:ext cx="3168352" cy="48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00034" y="1928802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/>
              <a:t>C'est la famille de rhéomètres les plus utilisés. Ils sont fortement automatisés dans leur fonctionnement : électronique de commande et de contrôle, mesures automatisées, acquisition des données. Cela n'empêche qu'ils peuvent être mal </a:t>
            </a:r>
            <a:r>
              <a:rPr lang="fr-FR" sz="2400" dirty="0" smtClean="0"/>
              <a:t>utilisés.</a:t>
            </a:r>
            <a:endParaRPr lang="ar-TN" sz="2400" dirty="0"/>
          </a:p>
        </p:txBody>
      </p:sp>
    </p:spTree>
    <p:extLst>
      <p:ext uri="{BB962C8B-B14F-4D97-AF65-F5344CB8AC3E}">
        <p14:creationId xmlns:p14="http://schemas.microsoft.com/office/powerpoint/2010/main" xmlns="" val="1445874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496072" cy="65403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Rhéomètre à rotation:</a:t>
            </a:r>
            <a:endParaRPr lang="ar-TN" sz="3600" dirty="0">
              <a:solidFill>
                <a:srgbClr val="FF0000"/>
              </a:solidFill>
            </a:endParaRPr>
          </a:p>
        </p:txBody>
      </p:sp>
      <p:pic>
        <p:nvPicPr>
          <p:cNvPr id="3" name="صورة 2" descr="The RheolabQC is the quality control rheometer from Anton Paar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3314077" cy="416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3286116" y="5733256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Rheo labQC</a:t>
            </a:r>
            <a:endParaRPr lang="ar-TN" sz="28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1000109"/>
            <a:ext cx="38164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EG" dirty="0"/>
              <a:t> </a:t>
            </a:r>
            <a:endParaRPr lang="en-US" dirty="0"/>
          </a:p>
          <a:p>
            <a:pPr algn="l"/>
            <a:r>
              <a:rPr lang="fr-FR" sz="2200" dirty="0" smtClean="0"/>
              <a:t>Rheo labQC </a:t>
            </a:r>
            <a:r>
              <a:rPr lang="fr-FR" sz="2200" dirty="0"/>
              <a:t>est un rhéomètre à rotation intégrant des technologies de pointe, également employées dans les rhéomètres de recherche. Il allie des performances inégalées à une utilisation facile et une conception robuste. De la mesure rapide en un seul point à l’analyse rhéologique complexe en passant par la détermination de la courbe d'écoulement</a:t>
            </a:r>
            <a:r>
              <a:rPr lang="fr-FR" dirty="0"/>
              <a:t> </a:t>
            </a:r>
            <a:r>
              <a:rPr lang="fr-FR" dirty="0" smtClean="0"/>
              <a:t>.</a:t>
            </a:r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2051704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Rhéomètre </a:t>
            </a:r>
            <a:r>
              <a:rPr lang="fr-FR" b="1" dirty="0">
                <a:solidFill>
                  <a:srgbClr val="FF0000"/>
                </a:solidFill>
              </a:rPr>
              <a:t>à contrainte </a:t>
            </a:r>
            <a:r>
              <a:rPr lang="fr-FR" b="1" dirty="0" smtClean="0">
                <a:solidFill>
                  <a:srgbClr val="FF0000"/>
                </a:solidFill>
              </a:rPr>
              <a:t>imposée</a:t>
            </a:r>
            <a:r>
              <a:rPr lang="en-US" dirty="0" smtClean="0">
                <a:solidFill>
                  <a:srgbClr val="FF0000"/>
                </a:solidFill>
              </a:rPr>
              <a:t>a:</a:t>
            </a:r>
            <a:endParaRPr lang="ar-TN" dirty="0">
              <a:solidFill>
                <a:srgbClr val="FF0000"/>
              </a:solidFill>
            </a:endParaRPr>
          </a:p>
        </p:txBody>
      </p:sp>
      <p:pic>
        <p:nvPicPr>
          <p:cNvPr id="3" name="صورة 2" descr="C:\Users\mohamed\Desktop\Nouveau dossier\Rhéomètre à contrainte imposée - ICS, Institut Charles Sadron_files\jpg_RS100_400x300_-bbd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3384376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5000628" y="6000768"/>
            <a:ext cx="3240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000" b="1" dirty="0" smtClean="0">
                <a:solidFill>
                  <a:srgbClr val="FF0000"/>
                </a:solidFill>
              </a:rPr>
              <a:t>RS-100) Thermo-</a:t>
            </a:r>
            <a:r>
              <a:rPr lang="fr-FR" sz="2000" b="1" dirty="0" err="1" smtClean="0">
                <a:solidFill>
                  <a:srgbClr val="FF0000"/>
                </a:solidFill>
              </a:rPr>
              <a:t>Haake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ar-TN" sz="20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472" y="1928802"/>
            <a:ext cx="39593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200" dirty="0"/>
              <a:t>Ce rhéomètre rotatif permet l’étude des propriétés visqueuses et viscoélastiques de différents types de fluides (solutions de polymères, gels, suspensions, etc) présentant des comportements rhéologiques variés (newtonien, </a:t>
            </a:r>
            <a:r>
              <a:rPr lang="fr-FR" sz="2200" dirty="0" smtClean="0"/>
              <a:t>rhé fluidifiant, rhé épaississant, </a:t>
            </a:r>
            <a:r>
              <a:rPr lang="fr-FR" sz="2200" dirty="0"/>
              <a:t>thixotropique, </a:t>
            </a:r>
            <a:r>
              <a:rPr lang="fr-FR" sz="2200" dirty="0" smtClean="0"/>
              <a:t>rhé pectique, </a:t>
            </a:r>
            <a:r>
              <a:rPr lang="fr-FR" sz="2200" dirty="0"/>
              <a:t>à contrainte </a:t>
            </a:r>
            <a:r>
              <a:rPr lang="fr-FR" sz="2000" dirty="0" smtClean="0"/>
              <a:t>seuil</a:t>
            </a:r>
            <a:r>
              <a:rPr lang="fr-FR" sz="2000" dirty="0"/>
              <a:t>, </a:t>
            </a:r>
            <a:r>
              <a:rPr lang="fr-FR" dirty="0" smtClean="0"/>
              <a:t>….).</a:t>
            </a:r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466848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1760" y="17008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T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2285992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Développement   d'un rhéomètre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3429000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u="sng" dirty="0" smtClean="0">
                <a:latin typeface="Garamond" pitchFamily="18" charset="0"/>
              </a:rPr>
              <a:t>MCR</a:t>
            </a:r>
            <a:endParaRPr lang="fr-FR" sz="6600" b="1" u="sng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450057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dirty="0" smtClean="0"/>
              <a:t>développe chaque 4 ou 5 année les rhéomètres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2061635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5719"/>
          </a:xfrm>
        </p:spPr>
        <p:txBody>
          <a:bodyPr>
            <a:noAutofit/>
          </a:bodyPr>
          <a:lstStyle/>
          <a:p>
            <a:endParaRPr lang="ar-TN" sz="8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1"/>
          </p:nvPr>
        </p:nvSpPr>
        <p:spPr>
          <a:xfrm>
            <a:off x="457200" y="428604"/>
            <a:ext cx="3471858" cy="928694"/>
          </a:xfrm>
        </p:spPr>
        <p:txBody>
          <a:bodyPr/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9A0000"/>
                </a:solidFill>
                <a:latin typeface="HelveticaNeueLT-Medium"/>
                <a:ea typeface="Calibri"/>
                <a:cs typeface="HelveticaNeueLT-Medium"/>
              </a:rPr>
              <a:t>                    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9A0000"/>
                </a:solidFill>
                <a:latin typeface="HelveticaNeueLT-Medium"/>
                <a:ea typeface="Calibri"/>
                <a:cs typeface="HelveticaNeueLT-Medium"/>
              </a:rPr>
              <a:t> </a:t>
            </a:r>
            <a:r>
              <a:rPr lang="fr-FR" dirty="0" smtClean="0">
                <a:solidFill>
                  <a:srgbClr val="9A0000"/>
                </a:solidFill>
                <a:latin typeface="HelveticaNeueLT-Medium"/>
                <a:ea typeface="Calibri"/>
                <a:cs typeface="HelveticaNeueLT-Medium"/>
              </a:rPr>
              <a:t>                  1990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endParaRPr lang="ar-TN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572000" y="428604"/>
            <a:ext cx="3443286" cy="872682"/>
          </a:xfrm>
        </p:spPr>
        <p:txBody>
          <a:bodyPr/>
          <a:lstStyle/>
          <a:p>
            <a:r>
              <a:rPr lang="fr-FR" dirty="0" smtClean="0"/>
              <a:t>1995                  </a:t>
            </a:r>
          </a:p>
        </p:txBody>
      </p:sp>
      <p:pic>
        <p:nvPicPr>
          <p:cNvPr id="7" name="عنصر نائب للمحتوى 6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35758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عنصر نائب للمحتوى 7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3429024" cy="4786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788474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57214"/>
            <a:ext cx="8215338" cy="7786742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Sommaire: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-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introduction.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*</a:t>
            </a: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</a:rPr>
              <a:t> Instrument de mesure.</a:t>
            </a:r>
            <a:b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</a:rPr>
            </a:b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</a:rPr>
              <a:t>  *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 Un rhéomètre.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*</a:t>
            </a: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Mesures.</a:t>
            </a:r>
            <a:b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</a:b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   *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Typologie.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*les types de géométrie:  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    *cylindres coaxiaux</a:t>
            </a: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 .</a:t>
            </a:r>
            <a:b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     *CONE-PLAN.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*Principe de fonctionnement d’un rhéomètre.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kern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    *Rhéomètres rotatifs cylindriques.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*Rhéomètre à rotation.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*Rhéomètre à contrainte imposée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a.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 *</a:t>
            </a: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Développement   d'un rhéomètre</a:t>
            </a:r>
            <a:r>
              <a:rPr lang="en-US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en-US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Arial" pitchFamily="34" charset="0"/>
              </a:rPr>
            </a:br>
            <a:r>
              <a:rPr lang="en-US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Arial" pitchFamily="34" charset="0"/>
              </a:rPr>
              <a:t>     *Conclusion.</a:t>
            </a:r>
            <a:r>
              <a:rPr lang="fr-FR" sz="32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  <a:t/>
            </a:r>
            <a:br>
              <a:rPr lang="fr-FR" sz="32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/>
                <a:cs typeface="Arial"/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5719"/>
          </a:xfrm>
        </p:spPr>
        <p:txBody>
          <a:bodyPr>
            <a:normAutofit fontScale="90000"/>
          </a:bodyPr>
          <a:lstStyle/>
          <a:p>
            <a:endParaRPr lang="ar-TN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1"/>
          </p:nvPr>
        </p:nvSpPr>
        <p:spPr>
          <a:xfrm>
            <a:off x="500034" y="571480"/>
            <a:ext cx="3471858" cy="714380"/>
          </a:xfrm>
        </p:spPr>
        <p:txBody>
          <a:bodyPr/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fr-FR" sz="3200" dirty="0"/>
              <a:t>2004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endParaRPr lang="ar-TN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857752" y="571480"/>
            <a:ext cx="3371848" cy="658368"/>
          </a:xfrm>
        </p:spPr>
        <p:txBody>
          <a:bodyPr/>
          <a:lstStyle/>
          <a:p>
            <a:r>
              <a:rPr lang="fr-FR" dirty="0"/>
              <a:t>2007</a:t>
            </a:r>
            <a:endParaRPr lang="ar-TN" dirty="0"/>
          </a:p>
        </p:txBody>
      </p:sp>
      <p:pic>
        <p:nvPicPr>
          <p:cNvPr id="11" name="عنصر نائب للمحتوى 7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929058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عنصر نائب للمحتوى 12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3500463" cy="4500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45583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+mn-lt"/>
              </a:rPr>
              <a:t>CONCLUSION:</a:t>
            </a:r>
            <a:endParaRPr lang="fr-F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00034" y="1785927"/>
            <a:ext cx="77867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erif" charset="0"/>
              </a:rPr>
              <a:t>Les rhéomètres sont surtout utilisés en recherche et développement, par exemple en formulation d'adhésifs, d'huiles , de bitumes, de peintures, de cosmétiques, ou pour le suivi de réticulation d'une résine thermodurcissable (mesure de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erif" charset="0"/>
              </a:rPr>
              <a:t>la viscosité minimale, du temps de gel...).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8572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*INTRODUCTION:</a:t>
            </a:r>
            <a:endParaRPr lang="ar-TN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58204" cy="5000660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lnSpc>
                <a:spcPct val="200000"/>
              </a:lnSpc>
              <a:spcAft>
                <a:spcPts val="1000"/>
              </a:spcAft>
              <a:buNone/>
            </a:pPr>
            <a:r>
              <a:rPr lang="fr-FR" sz="800" dirty="0" smtClean="0">
                <a:solidFill>
                  <a:srgbClr val="FF0000"/>
                </a:solidFill>
              </a:rPr>
              <a:t>*INTRODUCTION</a:t>
            </a:r>
            <a:endParaRPr lang="en-US" sz="4800" b="1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200000"/>
              </a:lnSpc>
              <a:spcAft>
                <a:spcPts val="1000"/>
              </a:spcAft>
            </a:pPr>
            <a:r>
              <a:rPr lang="fr-FR" sz="8000" b="1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 rhéologie est l'étude de l'écoulement et de la déformation des matériaux sous l'effet des forces appliquées. La mesure des propriétés rhéologiques s'applique à tous les matériaux – des fluides tels que des solutions diluées de polymères et de surnageant via des formulations de protéines concentrées, jusqu'aux semi-solides comme les pâtes et les crèmes, en passant par les polymères fondus ou les solides. Il est possible de mesurer les propriétés rhéologiques par la déformation des échantillons à l'aide d'un rhéomètre mécanique, ou bien sur une micro-échelle à l'aide de viscosimètres à </a:t>
            </a:r>
            <a:r>
              <a:rPr lang="fr-FR" sz="8000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micro capillaire </a:t>
            </a:r>
            <a:r>
              <a:rPr lang="fr-FR" sz="8000" b="1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ou encore avec une technique optique comme la micro </a:t>
            </a:r>
            <a:r>
              <a:rPr lang="fr-FR" sz="8000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rhéologie</a:t>
            </a:r>
            <a:r>
              <a:rPr lang="fr-FR" sz="6400" b="1" dirty="0">
                <a:solidFill>
                  <a:srgbClr val="25252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6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471415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71490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fr-FR" sz="28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fr-FR" sz="2800" cap="none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*</a:t>
            </a:r>
            <a:r>
              <a:rPr lang="fr-FR" sz="31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 </a:t>
            </a:r>
            <a:r>
              <a:rPr lang="fr-FR" sz="3100" b="1" cap="none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Instrument </a:t>
            </a:r>
            <a:r>
              <a:rPr lang="fr-FR" sz="3100" b="1" cap="none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de </a:t>
            </a:r>
            <a:r>
              <a:rPr lang="fr-FR" sz="3100" b="1" cap="none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mesure</a:t>
            </a:r>
            <a:r>
              <a:rPr lang="fr-FR" sz="2800" b="1" cap="none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:</a:t>
            </a:r>
            <a:endParaRPr lang="ar-TN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500174"/>
            <a:ext cx="7534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En 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  <a:hlinkClick r:id="rId2" tooltip="Physique"/>
              </a:rPr>
              <a:t>physique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et en 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  <a:hlinkClick r:id="rId3" tooltip="Ingénieur"/>
              </a:rPr>
              <a:t>sciences de l’ingénieur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mesurer consiste à comparer </a:t>
            </a:r>
            <a:r>
              <a:rPr lang="fr-FR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une </a:t>
            </a:r>
            <a:r>
              <a:rPr lang="fr-FR" sz="2800" dirty="0" smtClean="0">
                <a:latin typeface="Times New Roman" pitchFamily="18" charset="0"/>
                <a:ea typeface="Times New Roman"/>
                <a:cs typeface="Times New Roman" pitchFamily="18" charset="0"/>
                <a:hlinkClick r:id="rId4" tooltip="Grandeur physique"/>
              </a:rPr>
              <a:t>grandeur  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  <a:hlinkClick r:id="rId4" tooltip="Grandeur physique"/>
              </a:rPr>
              <a:t>physique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qui caractérise un objet (ou un événement) avec celle de même nature choisie comme 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  <a:hlinkClick r:id="rId5" tooltip="Unité de mesure"/>
              </a:rPr>
              <a:t>unité de mesure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La valeur numérique de la grandeur mesurée est le nombre qui fixe la relation entre la grandeur mesurée et l’unité de mesure choisie. Le dispositif qui permet de réaliser la 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  <a:hlinkClick r:id="rId6" tooltip="Mesure physique"/>
              </a:rPr>
              <a:t>mesure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est un instrument </a:t>
            </a:r>
            <a:r>
              <a:rPr lang="fr-FR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.de mesure</a:t>
            </a:r>
            <a:r>
              <a:rPr lang="fr-FR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 ou appareil de mesure</a:t>
            </a:r>
            <a:endParaRPr lang="ar-T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266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45256"/>
            <a:ext cx="6143668" cy="47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24059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7168" cy="714380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rgbClr val="FF0000"/>
                </a:solidFill>
              </a:rPr>
              <a:t>  </a:t>
            </a:r>
            <a:br>
              <a:rPr lang="ar-EG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Un </a:t>
            </a:r>
            <a:r>
              <a:rPr lang="fr-FR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rhéomètre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8596" y="1214422"/>
            <a:ext cx="7560840" cy="515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       </a:t>
            </a:r>
            <a:r>
              <a:rPr lang="fr-FR" sz="2400" dirty="0" smtClean="0">
                <a:latin typeface="Times New Roman"/>
                <a:ea typeface="Times New Roman"/>
                <a:cs typeface="Arial"/>
              </a:rPr>
              <a:t>-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est un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2" tooltip="Instrument de mesure"/>
              </a:rPr>
              <a:t>appareil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de laboratoire capable de faire des mesures relatives à la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3" tooltip="Rhéologie"/>
              </a:rPr>
              <a:t>rhéologie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d’un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4" tooltip="Fluide (matière)"/>
              </a:rPr>
              <a:t>fluide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. Il applique un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5" tooltip="commons:Image:Shear scherung.jpg"/>
              </a:rPr>
              <a:t>cisaillement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à l’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6" tooltip="Échantillon (matière)"/>
              </a:rPr>
              <a:t>échantillon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. Généralement de faible dimension caractéristique (très faible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7" tooltip="Inertie"/>
              </a:rPr>
              <a:t>inertie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mécanique du rotor), il permet d’étudier fondamentalement les propriétés d’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8" tooltip="Écoulement"/>
              </a:rPr>
              <a:t>écoulement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d’un liquide, d’une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9" tooltip="Suspension (chimie)"/>
              </a:rPr>
              <a:t>suspension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, d’une pâte, etc., en réponse à une 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  <a:hlinkClick r:id="rId10" tooltip="Force (physique)"/>
              </a:rPr>
              <a:t>force</a:t>
            </a:r>
            <a:r>
              <a:rPr lang="fr-FR" sz="2400" dirty="0" smtClean="0">
                <a:effectLst/>
                <a:latin typeface="Times New Roman"/>
                <a:ea typeface="Times New Roman"/>
                <a:cs typeface="Arial"/>
              </a:rPr>
              <a:t> appliqué.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222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3300" b="1" cap="none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Mesures</a:t>
            </a:r>
            <a:r>
              <a:rPr lang="en-US" sz="3300" b="1" cap="none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:</a:t>
            </a:r>
            <a:r>
              <a:rPr lang="en-US" sz="1900" cap="none" dirty="0">
                <a:solidFill>
                  <a:prstClr val="black"/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1900" cap="none" dirty="0">
                <a:solidFill>
                  <a:prstClr val="black"/>
                </a:solidFill>
                <a:latin typeface="Calibri"/>
                <a:ea typeface="Calibri"/>
                <a:cs typeface="Arial"/>
              </a:rPr>
            </a:br>
            <a:endParaRPr lang="ar-TN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214422"/>
            <a:ext cx="7786742" cy="5259530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fr-FR" dirty="0" smtClean="0">
                <a:latin typeface="Times New Roman"/>
                <a:ea typeface="Times New Roman"/>
                <a:cs typeface="Arial"/>
              </a:rPr>
              <a:t>   </a:t>
            </a:r>
            <a:r>
              <a:rPr lang="fr-FR" dirty="0">
                <a:latin typeface="Times New Roman"/>
                <a:ea typeface="Times New Roman"/>
                <a:cs typeface="Arial"/>
              </a:rPr>
              <a:t> 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Un </a:t>
            </a:r>
            <a:r>
              <a:rPr lang="fr-FR" dirty="0">
                <a:latin typeface="Times New Roman"/>
                <a:ea typeface="Times New Roman"/>
                <a:cs typeface="Arial"/>
              </a:rPr>
              <a:t>rhéomètre est plus sophistiqué et plus cher qu'un </a:t>
            </a:r>
            <a:r>
              <a:rPr lang="fr-FR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3" tooltip="Viscosimètre"/>
              </a:rPr>
              <a:t>viscosimètre</a:t>
            </a:r>
            <a:r>
              <a:rPr lang="fr-FR" dirty="0">
                <a:latin typeface="Times New Roman"/>
                <a:ea typeface="Times New Roman"/>
                <a:cs typeface="Arial"/>
              </a:rPr>
              <a:t>. Il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permet </a:t>
            </a:r>
            <a:r>
              <a:rPr lang="fr-FR" dirty="0">
                <a:latin typeface="Times New Roman"/>
                <a:ea typeface="Times New Roman"/>
                <a:cs typeface="Arial"/>
              </a:rPr>
              <a:t>de connaître les grandeurs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fondamentales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fr-FR" dirty="0" smtClean="0">
                <a:latin typeface="Times New Roman"/>
                <a:ea typeface="Times New Roman"/>
                <a:cs typeface="Arial"/>
              </a:rPr>
              <a:t>  </a:t>
            </a:r>
            <a:r>
              <a:rPr lang="fr-FR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4" tooltip="Taux de cisaillement"/>
              </a:rPr>
              <a:t>taux de cisaillement</a:t>
            </a:r>
            <a:r>
              <a:rPr lang="fr-FR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,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fr-FR" dirty="0" smtClean="0">
                <a:latin typeface="Times New Roman"/>
                <a:ea typeface="Times New Roman"/>
                <a:cs typeface="Arial"/>
              </a:rPr>
              <a:t>               </a:t>
            </a:r>
            <a:r>
              <a:rPr lang="fr-FR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5" tooltip="Contrainte de cisaillement"/>
              </a:rPr>
              <a:t>contrainte de cisaillement</a:t>
            </a:r>
            <a:r>
              <a:rPr lang="fr-FR" dirty="0">
                <a:latin typeface="Times New Roman"/>
                <a:ea typeface="Times New Roman"/>
                <a:cs typeface="Arial"/>
              </a:rPr>
              <a:t> τ(t) </a:t>
            </a:r>
            <a:endParaRPr lang="fr-FR" dirty="0" smtClean="0">
              <a:latin typeface="Times New Roman"/>
              <a:ea typeface="Times New Roman"/>
              <a:cs typeface="Arial"/>
            </a:endParaRPr>
          </a:p>
          <a:p>
            <a:pPr marL="457200" lvl="0" indent="-457200" algn="l" rtl="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fr-FR" dirty="0" smtClean="0">
                <a:latin typeface="Times New Roman"/>
                <a:ea typeface="Times New Roman"/>
                <a:cs typeface="Arial"/>
              </a:rPr>
              <a:t>                                                       </a:t>
            </a:r>
            <a:r>
              <a:rPr lang="fr-FR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6" tooltip="Viscosité"/>
              </a:rPr>
              <a:t>viscosité</a:t>
            </a:r>
            <a:endParaRPr lang="fr-FR" dirty="0" smtClean="0">
              <a:solidFill>
                <a:srgbClr val="0000FF"/>
              </a:solidFill>
              <a:latin typeface="Times New Roman"/>
              <a:ea typeface="Times New Roman"/>
              <a:cs typeface="Arial"/>
            </a:endParaRPr>
          </a:p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fr-FR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     . Le </a:t>
            </a:r>
            <a:r>
              <a:rPr lang="fr-FR" dirty="0">
                <a:latin typeface="Times New Roman"/>
                <a:ea typeface="Times New Roman"/>
                <a:cs typeface="Arial"/>
              </a:rPr>
              <a:t>rhéomètre permet d'étudier l'effet des propriétés des particules d'une suspension [concentration (</a:t>
            </a:r>
            <a:r>
              <a:rPr lang="fr-FR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7" tooltip="Fraction volumique"/>
              </a:rPr>
              <a:t>fraction volumique</a:t>
            </a:r>
            <a:r>
              <a:rPr lang="fr-FR" dirty="0">
                <a:latin typeface="Times New Roman"/>
                <a:ea typeface="Times New Roman"/>
                <a:cs typeface="Arial"/>
              </a:rPr>
              <a:t> Φ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) taille, distribution de taille, </a:t>
            </a:r>
            <a:r>
              <a:rPr lang="fr-FR" dirty="0">
                <a:latin typeface="Times New Roman"/>
                <a:ea typeface="Times New Roman"/>
                <a:cs typeface="Arial"/>
              </a:rPr>
              <a:t>forme et charge des particules] sur les propriétés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rhéologiques.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1923620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28572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Typologie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صورة 5" descr="C:\Users\mohamed\Desktop\Nouveau dossier\Rhéomètre — Wikipédia_files\220px-Rotational_rheometers-Couette-Searle-Plate_plate-Cone_plate_types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357298"/>
            <a:ext cx="578647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214950"/>
            <a:ext cx="851303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Rhéomètres à rotation : types Couette, Searle, plan-plan et cône-plan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429552" cy="358299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On distingue les types de </a:t>
            </a:r>
            <a:br>
              <a:rPr lang="fr-FR" sz="4000" dirty="0" smtClean="0">
                <a:solidFill>
                  <a:srgbClr val="FF0000"/>
                </a:solidFill>
              </a:rPr>
            </a:br>
            <a:r>
              <a:rPr lang="fr-FR" sz="4000" dirty="0" smtClean="0">
                <a:solidFill>
                  <a:srgbClr val="FF0000"/>
                </a:solidFill>
              </a:rPr>
              <a:t>     géométrie suivants</a:t>
            </a:r>
            <a:r>
              <a:rPr lang="fr-FR" sz="3600" dirty="0" smtClean="0">
                <a:solidFill>
                  <a:srgbClr val="FF0000"/>
                </a:solidFill>
              </a:rPr>
              <a:t>  </a:t>
            </a:r>
            <a:endParaRPr lang="fr-FR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1077</TotalTime>
  <Words>638</Words>
  <Application>Microsoft Office PowerPoint</Application>
  <PresentationFormat>Affichage à l'écran (4:3)</PresentationFormat>
  <Paragraphs>67</Paragraphs>
  <Slides>21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مشربية</vt:lpstr>
      <vt:lpstr>   relise par:  *BEN KERROUCHE GHANIA .     *BEN LEMNOUAR SAMIR.        * BEN CHEIKH AMEL.         * ZOUBIRI AMINA.             </vt:lpstr>
      <vt:lpstr>Sommaire:   -introduction.   * Instrument de mesure.   * Un rhéomètre.     *Mesures.    *Typologie.     *les types de géométrie:           *cylindres coaxiaux .          *CONE-PLAN.     *Principe de fonctionnement d’un rhéomètre.     *Rhéomètres rotatifs cylindriques.      *Rhéomètre à rotation.     *Rhéomètre à contrainte imposéea.     *Développement   d'un rhéomètre      *Conclusion.   </vt:lpstr>
      <vt:lpstr> *INTRODUCTION:</vt:lpstr>
      <vt:lpstr> * Instrument de mesure:</vt:lpstr>
      <vt:lpstr>Diapositive 5</vt:lpstr>
      <vt:lpstr>      Un rhéomètre:</vt:lpstr>
      <vt:lpstr>Mesures : </vt:lpstr>
      <vt:lpstr>Diapositive 8</vt:lpstr>
      <vt:lpstr>On distingue les types de       géométrie suivants  </vt:lpstr>
      <vt:lpstr>- cylindres coaxiaux:</vt:lpstr>
      <vt:lpstr>Principe de fonctionnement d’un rhéomètre</vt:lpstr>
      <vt:lpstr>Diapositive 12</vt:lpstr>
      <vt:lpstr>Diapositive 13</vt:lpstr>
      <vt:lpstr>Diapositive 14</vt:lpstr>
      <vt:lpstr>Rhéomètres rotatifs cylindriques:</vt:lpstr>
      <vt:lpstr>Rhéomètre à rotation:</vt:lpstr>
      <vt:lpstr>Rhéomètre à contrainte imposéea:</vt:lpstr>
      <vt:lpstr>Diapositive 18</vt:lpstr>
      <vt:lpstr>Diapositive 19</vt:lpstr>
      <vt:lpstr>Diapositive 20</vt:lpstr>
      <vt:lpstr>CONCLUSION: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mohamed</dc:creator>
  <cp:lastModifiedBy>benchekh</cp:lastModifiedBy>
  <cp:revision>123</cp:revision>
  <dcterms:created xsi:type="dcterms:W3CDTF">2015-11-19T16:27:40Z</dcterms:created>
  <dcterms:modified xsi:type="dcterms:W3CDTF">2015-11-23T07:18:00Z</dcterms:modified>
</cp:coreProperties>
</file>