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62" r:id="rId4"/>
    <p:sldId id="263" r:id="rId5"/>
    <p:sldId id="264" r:id="rId6"/>
    <p:sldId id="265" r:id="rId7"/>
    <p:sldId id="266" r:id="rId8"/>
    <p:sldId id="267" r:id="rId9"/>
    <p:sldId id="268"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9F80"/>
    <a:srgbClr val="DA927C"/>
    <a:srgbClr val="EA0477"/>
    <a:srgbClr val="FF0066"/>
    <a:srgbClr val="FF5050"/>
    <a:srgbClr val="800000"/>
    <a:srgbClr val="348856"/>
    <a:srgbClr val="AA663C"/>
    <a:srgbClr val="B3513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3907" autoAdjust="0"/>
  </p:normalViewPr>
  <p:slideViewPr>
    <p:cSldViewPr>
      <p:cViewPr>
        <p:scale>
          <a:sx n="55" d="100"/>
          <a:sy n="55" d="100"/>
        </p:scale>
        <p:origin x="-179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8AC08-6317-4B09-8A50-1C8AAE64193C}" type="datetimeFigureOut">
              <a:rPr lang="fr-FR" smtClean="0"/>
              <a:pPr/>
              <a:t>17/10/2018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CD877C-710F-44B9-8162-FD1CF3F64BD7}" type="slidenum">
              <a:rPr lang="fr-FR" smtClean="0"/>
              <a:pPr/>
              <a:t>‹N°›</a:t>
            </a:fld>
            <a:endParaRPr lang="fr-FR"/>
          </a:p>
        </p:txBody>
      </p:sp>
    </p:spTree>
    <p:extLst>
      <p:ext uri="{BB962C8B-B14F-4D97-AF65-F5344CB8AC3E}">
        <p14:creationId xmlns:p14="http://schemas.microsoft.com/office/powerpoint/2010/main" val="858968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CCD877C-710F-44B9-8162-FD1CF3F64BD7}" type="slidenum">
              <a:rPr lang="fr-FR" smtClean="0"/>
              <a:pPr/>
              <a:t>6</a:t>
            </a:fld>
            <a:endParaRPr lang="fr-FR"/>
          </a:p>
        </p:txBody>
      </p:sp>
    </p:spTree>
    <p:extLst>
      <p:ext uri="{BB962C8B-B14F-4D97-AF65-F5344CB8AC3E}">
        <p14:creationId xmlns:p14="http://schemas.microsoft.com/office/powerpoint/2010/main" val="1807899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349E6C-0270-417C-8270-E19A92596C37}" type="datetimeFigureOut">
              <a:rPr lang="fr-FR" smtClean="0"/>
              <a:pPr/>
              <a:t>17/10/2018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DA371F-7E7C-41A2-91D0-13D566FB16B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49E6C-0270-417C-8270-E19A92596C37}" type="datetimeFigureOut">
              <a:rPr lang="fr-FR" smtClean="0"/>
              <a:pPr/>
              <a:t>17/10/2018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A371F-7E7C-41A2-91D0-13D566FB16B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14412" y="3071810"/>
            <a:ext cx="6400800" cy="1752600"/>
          </a:xfrm>
          <a:noFill/>
        </p:spPr>
        <p:txBody>
          <a:bodyPr>
            <a:noAutofit/>
          </a:bodyPr>
          <a:lstStyle/>
          <a:p>
            <a:r>
              <a:rPr lang="fr-FR" sz="6600" dirty="0" smtClean="0">
                <a:solidFill>
                  <a:schemeClr val="bg1"/>
                </a:solidFill>
                <a:latin typeface="FangSong" pitchFamily="49" charset="-122"/>
                <a:ea typeface="FangSong" pitchFamily="49" charset="-122"/>
                <a:cs typeface="Consolas" pitchFamily="49" charset="0"/>
              </a:rPr>
              <a:t>ACADEMIC WRITING</a:t>
            </a:r>
          </a:p>
          <a:p>
            <a:r>
              <a:rPr lang="fr-FR" sz="6600" dirty="0" smtClean="0">
                <a:solidFill>
                  <a:srgbClr val="348856"/>
                </a:solidFill>
                <a:latin typeface="Comic Sans MS" pitchFamily="66" charset="0"/>
                <a:ea typeface="Gulim" pitchFamily="34" charset="-127"/>
                <a:cs typeface="Consolas" pitchFamily="49" charset="0"/>
              </a:rPr>
              <a:t> </a:t>
            </a:r>
            <a:r>
              <a:rPr lang="fr-FR" sz="6600" dirty="0" smtClean="0">
                <a:solidFill>
                  <a:srgbClr val="DA927C"/>
                </a:solidFill>
                <a:latin typeface="FangSong" pitchFamily="49" charset="-122"/>
                <a:ea typeface="FangSong" pitchFamily="49" charset="-122"/>
                <a:cs typeface="Consolas" pitchFamily="49" charset="0"/>
              </a:rPr>
              <a:t>formality</a:t>
            </a:r>
            <a:r>
              <a:rPr lang="fr-FR" sz="6600" dirty="0" smtClean="0">
                <a:solidFill>
                  <a:srgbClr val="348856"/>
                </a:solidFill>
                <a:latin typeface="FangSong" pitchFamily="49" charset="-122"/>
                <a:ea typeface="FangSong" pitchFamily="49" charset="-122"/>
                <a:cs typeface="Consolas" pitchFamily="49" charset="0"/>
              </a:rPr>
              <a:t>  </a:t>
            </a:r>
            <a:endParaRPr lang="fr-FR" sz="6600" dirty="0">
              <a:solidFill>
                <a:srgbClr val="348856"/>
              </a:solidFill>
              <a:latin typeface="FangSong" pitchFamily="49" charset="-122"/>
              <a:ea typeface="FangSong" pitchFamily="49" charset="-122"/>
              <a:cs typeface="Consolas" pitchFamily="49" charset="0"/>
            </a:endParaRPr>
          </a:p>
        </p:txBody>
      </p:sp>
      <p:sp>
        <p:nvSpPr>
          <p:cNvPr id="8" name="Arrondir un rectangle avec un coin du même côté 7"/>
          <p:cNvSpPr/>
          <p:nvPr/>
        </p:nvSpPr>
        <p:spPr>
          <a:xfrm rot="13021162">
            <a:off x="5992468" y="-1518472"/>
            <a:ext cx="642942" cy="5645650"/>
          </a:xfrm>
          <a:prstGeom prst="round2SameRect">
            <a:avLst>
              <a:gd name="adj1" fmla="val 32272"/>
              <a:gd name="adj2" fmla="val 0"/>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u même côté 8"/>
          <p:cNvSpPr/>
          <p:nvPr/>
        </p:nvSpPr>
        <p:spPr>
          <a:xfrm rot="13021162">
            <a:off x="6555161" y="-1408312"/>
            <a:ext cx="642942" cy="6679109"/>
          </a:xfrm>
          <a:prstGeom prst="round2SameRect">
            <a:avLst>
              <a:gd name="adj1" fmla="val 32272"/>
              <a:gd name="adj2" fmla="val 0"/>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299F80"/>
              </a:solidFill>
            </a:endParaRPr>
          </a:p>
        </p:txBody>
      </p:sp>
      <p:sp>
        <p:nvSpPr>
          <p:cNvPr id="10" name="Arrondir un rectangle avec un coin du même côté 9"/>
          <p:cNvSpPr/>
          <p:nvPr/>
        </p:nvSpPr>
        <p:spPr>
          <a:xfrm rot="13021162">
            <a:off x="7154284" y="-1363111"/>
            <a:ext cx="849170" cy="7912889"/>
          </a:xfrm>
          <a:prstGeom prst="round2SameRect">
            <a:avLst>
              <a:gd name="adj1" fmla="val 32272"/>
              <a:gd name="adj2" fmla="val 0"/>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299F80"/>
              </a:solidFill>
            </a:endParaRPr>
          </a:p>
        </p:txBody>
      </p:sp>
      <p:sp>
        <p:nvSpPr>
          <p:cNvPr id="11" name="Arrondir un rectangle avec un coin du même côté 10"/>
          <p:cNvSpPr/>
          <p:nvPr/>
        </p:nvSpPr>
        <p:spPr>
          <a:xfrm rot="13021162">
            <a:off x="7772000" y="-466510"/>
            <a:ext cx="1099460" cy="7912889"/>
          </a:xfrm>
          <a:prstGeom prst="round2SameRect">
            <a:avLst>
              <a:gd name="adj1" fmla="val 32272"/>
              <a:gd name="adj2" fmla="val 0"/>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299F8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sp>
        <p:nvSpPr>
          <p:cNvPr id="4" name="ZoneTexte 3"/>
          <p:cNvSpPr txBox="1"/>
          <p:nvPr/>
        </p:nvSpPr>
        <p:spPr>
          <a:xfrm>
            <a:off x="539552" y="2120518"/>
            <a:ext cx="8283037" cy="1569660"/>
          </a:xfrm>
          <a:prstGeom prst="rect">
            <a:avLst/>
          </a:prstGeom>
          <a:noFill/>
          <a:effectLst>
            <a:outerShdw blurRad="50800" dist="38100" algn="l" rotWithShape="0">
              <a:prstClr val="black">
                <a:alpha val="40000"/>
              </a:prstClr>
            </a:outerShdw>
          </a:effectLst>
        </p:spPr>
        <p:txBody>
          <a:bodyPr wrap="none" rtlCol="0">
            <a:spAutoFit/>
          </a:bodyPr>
          <a:lstStyle/>
          <a:p>
            <a:pPr algn="ctr"/>
            <a:r>
              <a:rPr lang="fr-FR" sz="2400" smtClean="0">
                <a:solidFill>
                  <a:srgbClr val="DA927C"/>
                </a:solidFill>
                <a:latin typeface="Comic Sans MS" pitchFamily="66" charset="0"/>
              </a:rPr>
              <a:t>INTRODUCTION :</a:t>
            </a:r>
          </a:p>
          <a:p>
            <a:pPr algn="ctr"/>
            <a:r>
              <a:rPr lang="fr-FR" sz="2400" smtClean="0">
                <a:solidFill>
                  <a:srgbClr val="DA927C"/>
                </a:solidFill>
                <a:latin typeface="Comic Sans MS" pitchFamily="66" charset="0"/>
              </a:rPr>
              <a:t>In many ways , academic writing is unlike any other </a:t>
            </a:r>
          </a:p>
          <a:p>
            <a:pPr algn="ctr"/>
            <a:r>
              <a:rPr lang="fr-FR" sz="2400" smtClean="0">
                <a:solidFill>
                  <a:srgbClr val="DA927C"/>
                </a:solidFill>
                <a:latin typeface="Comic Sans MS" pitchFamily="66" charset="0"/>
              </a:rPr>
              <a:t>Writing. The damandes of academic writing are specific </a:t>
            </a:r>
          </a:p>
          <a:p>
            <a:pPr algn="ctr"/>
            <a:r>
              <a:rPr lang="fr-FR" sz="2400" smtClean="0">
                <a:solidFill>
                  <a:srgbClr val="DA927C"/>
                </a:solidFill>
                <a:latin typeface="Comic Sans MS" pitchFamily="66" charset="0"/>
              </a:rPr>
              <a:t>And usually clearly  defined   </a:t>
            </a:r>
            <a:endParaRPr lang="fr-FR" sz="2400">
              <a:solidFill>
                <a:srgbClr val="DA927C"/>
              </a:solidFill>
              <a:latin typeface="Comic Sans MS" pitchFamily="66" charset="0"/>
            </a:endParaRPr>
          </a:p>
        </p:txBody>
      </p:sp>
    </p:spTree>
    <p:extLst>
      <p:ext uri="{BB962C8B-B14F-4D97-AF65-F5344CB8AC3E}">
        <p14:creationId xmlns:p14="http://schemas.microsoft.com/office/powerpoint/2010/main" val="1998860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A927C"/>
        </a:solidFill>
        <a:effectLst/>
      </p:bgPr>
    </p:bg>
    <p:spTree>
      <p:nvGrpSpPr>
        <p:cNvPr id="1" name=""/>
        <p:cNvGrpSpPr/>
        <p:nvPr/>
      </p:nvGrpSpPr>
      <p:grpSpPr>
        <a:xfrm>
          <a:off x="0" y="0"/>
          <a:ext cx="0" cy="0"/>
          <a:chOff x="0" y="0"/>
          <a:chExt cx="0" cy="0"/>
        </a:xfrm>
      </p:grpSpPr>
      <p:grpSp>
        <p:nvGrpSpPr>
          <p:cNvPr id="24" name="Groupe 23"/>
          <p:cNvGrpSpPr/>
          <p:nvPr/>
        </p:nvGrpSpPr>
        <p:grpSpPr>
          <a:xfrm>
            <a:off x="-5535368" y="0"/>
            <a:ext cx="8640508" cy="6858000"/>
            <a:chOff x="1331640" y="22832"/>
            <a:chExt cx="8640508" cy="6858000"/>
          </a:xfrm>
        </p:grpSpPr>
        <p:grpSp>
          <p:nvGrpSpPr>
            <p:cNvPr id="15" name="Groupe 14"/>
            <p:cNvGrpSpPr/>
            <p:nvPr/>
          </p:nvGrpSpPr>
          <p:grpSpPr>
            <a:xfrm>
              <a:off x="1331640" y="22832"/>
              <a:ext cx="8640508" cy="6858000"/>
              <a:chOff x="-1564327" y="0"/>
              <a:chExt cx="8640508" cy="6858000"/>
            </a:xfrm>
            <a:effectLst>
              <a:outerShdw blurRad="215900" dist="38100" sx="101000" sy="101000" algn="ctr" rotWithShape="0">
                <a:schemeClr val="tx1">
                  <a:alpha val="35000"/>
                </a:schemeClr>
              </a:outerShdw>
            </a:effectLst>
          </p:grpSpPr>
          <p:sp>
            <p:nvSpPr>
              <p:cNvPr id="10" name="Rectangle 9"/>
              <p:cNvSpPr/>
              <p:nvPr/>
            </p:nvSpPr>
            <p:spPr>
              <a:xfrm>
                <a:off x="-1564327" y="0"/>
                <a:ext cx="7812360" cy="6858000"/>
              </a:xfrm>
              <a:prstGeom prst="rect">
                <a:avLst/>
              </a:prstGeom>
              <a:solidFill>
                <a:srgbClr val="DA927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1" name="Groupe 10"/>
              <p:cNvGrpSpPr/>
              <p:nvPr/>
            </p:nvGrpSpPr>
            <p:grpSpPr>
              <a:xfrm>
                <a:off x="4337512" y="1196750"/>
                <a:ext cx="2738669" cy="3848193"/>
                <a:chOff x="5901839" y="1196750"/>
                <a:chExt cx="2738669" cy="3848193"/>
              </a:xfrm>
            </p:grpSpPr>
            <p:sp>
              <p:nvSpPr>
                <p:cNvPr id="12" name="Corde 11"/>
                <p:cNvSpPr/>
                <p:nvPr/>
              </p:nvSpPr>
              <p:spPr>
                <a:xfrm rot="1345355">
                  <a:off x="5901839" y="1610570"/>
                  <a:ext cx="2738669" cy="2870009"/>
                </a:xfrm>
                <a:prstGeom prst="chord">
                  <a:avLst/>
                </a:prstGeom>
                <a:solidFill>
                  <a:srgbClr val="299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rot="16200000">
                  <a:off x="5059236" y="2397572"/>
                  <a:ext cx="3848193" cy="1446550"/>
                </a:xfrm>
                <a:prstGeom prst="rect">
                  <a:avLst/>
                </a:prstGeom>
                <a:noFill/>
                <a:ln>
                  <a:noFill/>
                </a:ln>
              </p:spPr>
              <p:txBody>
                <a:bodyPr wrap="square" rtlCol="0">
                  <a:spAutoFit/>
                </a:bodyPr>
                <a:lstStyle/>
                <a:p>
                  <a:pPr algn="ctr"/>
                  <a:r>
                    <a:rPr lang="fr-FR" sz="4400" smtClean="0">
                      <a:solidFill>
                        <a:srgbClr val="DA927C"/>
                      </a:solidFill>
                      <a:latin typeface="Comic Sans MS" pitchFamily="66" charset="0"/>
                    </a:rPr>
                    <a:t>Academic writing</a:t>
                  </a:r>
                  <a:endParaRPr lang="fr-FR" sz="4400">
                    <a:solidFill>
                      <a:srgbClr val="DA927C"/>
                    </a:solidFill>
                    <a:latin typeface="Comic Sans MS" pitchFamily="66" charset="0"/>
                  </a:endParaRPr>
                </a:p>
              </p:txBody>
            </p:sp>
          </p:grpSp>
        </p:grpSp>
        <p:sp>
          <p:nvSpPr>
            <p:cNvPr id="23" name="ZoneTexte 22"/>
            <p:cNvSpPr txBox="1"/>
            <p:nvPr/>
          </p:nvSpPr>
          <p:spPr>
            <a:xfrm>
              <a:off x="1763688" y="1524886"/>
              <a:ext cx="5611984" cy="3416320"/>
            </a:xfrm>
            <a:prstGeom prst="rect">
              <a:avLst/>
            </a:prstGeom>
            <a:noFill/>
          </p:spPr>
          <p:txBody>
            <a:bodyPr wrap="square" rtlCol="0">
              <a:spAutoFit/>
            </a:bodyPr>
            <a:lstStyle/>
            <a:p>
              <a:pPr algn="ctr"/>
              <a:r>
                <a:rPr lang="fr-FR" sz="3600" smtClean="0">
                  <a:solidFill>
                    <a:srgbClr val="299F80"/>
                  </a:solidFill>
                  <a:latin typeface="Comic Sans MS" pitchFamily="66" charset="0"/>
                </a:rPr>
                <a:t>ACADEMIC WRITING: process of writing analyticaly ideas to dipect a clear understanding of certain subject</a:t>
              </a:r>
              <a:endParaRPr lang="fr-FR" sz="3600">
                <a:solidFill>
                  <a:srgbClr val="299F80"/>
                </a:solidFill>
                <a:latin typeface="Comic Sans MS" pitchFamily="66" charset="0"/>
              </a:endParaRPr>
            </a:p>
          </p:txBody>
        </p:sp>
      </p:grpSp>
      <p:grpSp>
        <p:nvGrpSpPr>
          <p:cNvPr id="26" name="Groupe 25"/>
          <p:cNvGrpSpPr/>
          <p:nvPr/>
        </p:nvGrpSpPr>
        <p:grpSpPr>
          <a:xfrm>
            <a:off x="-6374142" y="14570"/>
            <a:ext cx="8789014" cy="6858000"/>
            <a:chOff x="1304663" y="-7121"/>
            <a:chExt cx="8789014" cy="6858000"/>
          </a:xfrm>
        </p:grpSpPr>
        <p:grpSp>
          <p:nvGrpSpPr>
            <p:cNvPr id="17" name="Groupe 16"/>
            <p:cNvGrpSpPr/>
            <p:nvPr/>
          </p:nvGrpSpPr>
          <p:grpSpPr>
            <a:xfrm>
              <a:off x="1304663" y="-7121"/>
              <a:ext cx="8789014" cy="6858000"/>
              <a:chOff x="-1565207" y="-125955"/>
              <a:chExt cx="8789014" cy="6858000"/>
            </a:xfrm>
            <a:effectLst>
              <a:outerShdw blurRad="215900" dist="38100" sx="101000" sy="101000" algn="ctr" rotWithShape="0">
                <a:schemeClr val="tx1">
                  <a:alpha val="35000"/>
                </a:schemeClr>
              </a:outerShdw>
            </a:effectLst>
          </p:grpSpPr>
          <p:sp>
            <p:nvSpPr>
              <p:cNvPr id="18" name="Rectangle 17"/>
              <p:cNvSpPr/>
              <p:nvPr/>
            </p:nvSpPr>
            <p:spPr>
              <a:xfrm>
                <a:off x="-1565207" y="-125955"/>
                <a:ext cx="7812360" cy="6858000"/>
              </a:xfrm>
              <a:prstGeom prst="rect">
                <a:avLst/>
              </a:prstGeom>
              <a:solidFill>
                <a:srgbClr val="DA927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9" name="Groupe 18"/>
              <p:cNvGrpSpPr/>
              <p:nvPr/>
            </p:nvGrpSpPr>
            <p:grpSpPr>
              <a:xfrm>
                <a:off x="4246069" y="1064725"/>
                <a:ext cx="2977738" cy="3848193"/>
                <a:chOff x="5810396" y="1064725"/>
                <a:chExt cx="2977738" cy="3848193"/>
              </a:xfrm>
            </p:grpSpPr>
            <p:sp>
              <p:nvSpPr>
                <p:cNvPr id="20" name="Corde 19"/>
                <p:cNvSpPr/>
                <p:nvPr/>
              </p:nvSpPr>
              <p:spPr>
                <a:xfrm rot="1247923">
                  <a:off x="5810396" y="1484813"/>
                  <a:ext cx="2977738" cy="2927088"/>
                </a:xfrm>
                <a:prstGeom prst="chord">
                  <a:avLst>
                    <a:gd name="adj1" fmla="val 2700000"/>
                    <a:gd name="adj2" fmla="val 16347307"/>
                  </a:avLst>
                </a:prstGeom>
                <a:solidFill>
                  <a:srgbClr val="299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rot="16200000">
                  <a:off x="5164108" y="2265547"/>
                  <a:ext cx="3848193" cy="1446550"/>
                </a:xfrm>
                <a:prstGeom prst="rect">
                  <a:avLst/>
                </a:prstGeom>
                <a:noFill/>
                <a:ln>
                  <a:noFill/>
                </a:ln>
              </p:spPr>
              <p:txBody>
                <a:bodyPr wrap="square" rtlCol="0">
                  <a:spAutoFit/>
                </a:bodyPr>
                <a:lstStyle/>
                <a:p>
                  <a:pPr algn="ctr"/>
                  <a:r>
                    <a:rPr lang="fr-FR" sz="4400" smtClean="0">
                      <a:solidFill>
                        <a:srgbClr val="DA927C"/>
                      </a:solidFill>
                      <a:latin typeface="Comic Sans MS" pitchFamily="66" charset="0"/>
                    </a:rPr>
                    <a:t>Formal writing</a:t>
                  </a:r>
                  <a:endParaRPr lang="fr-FR" sz="4400">
                    <a:solidFill>
                      <a:srgbClr val="DA927C"/>
                    </a:solidFill>
                    <a:latin typeface="Comic Sans MS" pitchFamily="66" charset="0"/>
                  </a:endParaRPr>
                </a:p>
              </p:txBody>
            </p:sp>
          </p:grpSp>
        </p:grpSp>
        <p:sp>
          <p:nvSpPr>
            <p:cNvPr id="25" name="ZoneTexte 24"/>
            <p:cNvSpPr txBox="1"/>
            <p:nvPr/>
          </p:nvSpPr>
          <p:spPr>
            <a:xfrm>
              <a:off x="1905384" y="1715861"/>
              <a:ext cx="5328592" cy="2554545"/>
            </a:xfrm>
            <a:prstGeom prst="rect">
              <a:avLst/>
            </a:prstGeom>
            <a:noFill/>
          </p:spPr>
          <p:txBody>
            <a:bodyPr wrap="square" rtlCol="0">
              <a:spAutoFit/>
            </a:bodyPr>
            <a:lstStyle/>
            <a:p>
              <a:pPr algn="ctr"/>
              <a:r>
                <a:rPr lang="fr-FR" sz="4000" smtClean="0">
                  <a:solidFill>
                    <a:srgbClr val="299F80"/>
                  </a:solidFill>
                  <a:latin typeface="Comic Sans MS" pitchFamily="66" charset="0"/>
                </a:rPr>
                <a:t>FORMAL WRITING:</a:t>
              </a:r>
            </a:p>
            <a:p>
              <a:pPr algn="ctr"/>
              <a:r>
                <a:rPr lang="fr-FR" sz="4000" smtClean="0">
                  <a:solidFill>
                    <a:srgbClr val="299F80"/>
                  </a:solidFill>
                  <a:latin typeface="Comic Sans MS" pitchFamily="66" charset="0"/>
                </a:rPr>
                <a:t> is a suitable writing in important or official  situation </a:t>
              </a:r>
              <a:endParaRPr lang="fr-FR" sz="4000">
                <a:solidFill>
                  <a:srgbClr val="299F80"/>
                </a:solidFill>
                <a:latin typeface="Comic Sans MS" pitchFamily="66" charset="0"/>
              </a:endParaRPr>
            </a:p>
          </p:txBody>
        </p:sp>
      </p:grpSp>
    </p:spTree>
    <p:extLst>
      <p:ext uri="{BB962C8B-B14F-4D97-AF65-F5344CB8AC3E}">
        <p14:creationId xmlns:p14="http://schemas.microsoft.com/office/powerpoint/2010/main" val="39568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8.33333E-7 -2.54335E-6 L 0.72847 -0.0067 " pathEditMode="relative" rAng="0" ptsTypes="AA">
                                      <p:cBhvr>
                                        <p:cTn id="6" dur="2000" fill="hold"/>
                                        <p:tgtEl>
                                          <p:spTgt spid="24"/>
                                        </p:tgtEl>
                                        <p:attrNameLst>
                                          <p:attrName>ppt_x</p:attrName>
                                          <p:attrName>ppt_y</p:attrName>
                                        </p:attrNameLst>
                                      </p:cBhvr>
                                      <p:rCtr x="36424" y="-347"/>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3.05556E-6 -2.89017E-6 L 0.70868 -0.01248 " pathEditMode="relative" rAng="0" ptsTypes="AA">
                                      <p:cBhvr>
                                        <p:cTn id="10" dur="2000" fill="hold"/>
                                        <p:tgtEl>
                                          <p:spTgt spid="26"/>
                                        </p:tgtEl>
                                        <p:attrNameLst>
                                          <p:attrName>ppt_x</p:attrName>
                                          <p:attrName>ppt_y</p:attrName>
                                        </p:attrNameLst>
                                      </p:cBhvr>
                                      <p:rCtr x="35434" y="-6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grpSp>
        <p:nvGrpSpPr>
          <p:cNvPr id="21" name="Groupe 20"/>
          <p:cNvGrpSpPr/>
          <p:nvPr/>
        </p:nvGrpSpPr>
        <p:grpSpPr>
          <a:xfrm>
            <a:off x="-6161220" y="-16025"/>
            <a:ext cx="10260632" cy="7029400"/>
            <a:chOff x="1167374" y="1768"/>
            <a:chExt cx="8870776" cy="7029400"/>
          </a:xfrm>
          <a:effectLst>
            <a:outerShdw blurRad="254000" dist="88900" algn="l" rotWithShape="0">
              <a:prstClr val="black">
                <a:alpha val="51000"/>
              </a:prstClr>
            </a:outerShdw>
          </a:effectLst>
        </p:grpSpPr>
        <p:grpSp>
          <p:nvGrpSpPr>
            <p:cNvPr id="18" name="Groupe 17"/>
            <p:cNvGrpSpPr/>
            <p:nvPr/>
          </p:nvGrpSpPr>
          <p:grpSpPr>
            <a:xfrm>
              <a:off x="1167374" y="1768"/>
              <a:ext cx="8870776" cy="7029400"/>
              <a:chOff x="0" y="0"/>
              <a:chExt cx="8870776" cy="7029400"/>
            </a:xfrm>
          </p:grpSpPr>
          <p:sp>
            <p:nvSpPr>
              <p:cNvPr id="4" name="Rectangle 3"/>
              <p:cNvSpPr/>
              <p:nvPr/>
            </p:nvSpPr>
            <p:spPr>
              <a:xfrm>
                <a:off x="0" y="0"/>
                <a:ext cx="7956376" cy="7029400"/>
              </a:xfrm>
              <a:prstGeom prst="rect">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 name="Groupe 7"/>
              <p:cNvGrpSpPr/>
              <p:nvPr/>
            </p:nvGrpSpPr>
            <p:grpSpPr>
              <a:xfrm>
                <a:off x="7956376" y="2512644"/>
                <a:ext cx="914400" cy="914400"/>
                <a:chOff x="7956376" y="2512644"/>
                <a:chExt cx="914400" cy="914400"/>
              </a:xfrm>
              <a:solidFill>
                <a:srgbClr val="DA927C"/>
              </a:solidFill>
            </p:grpSpPr>
            <p:sp>
              <p:nvSpPr>
                <p:cNvPr id="5" name="Arrondir un rectangle avec un coin du même côté 4"/>
                <p:cNvSpPr/>
                <p:nvPr/>
              </p:nvSpPr>
              <p:spPr>
                <a:xfrm rot="5400000">
                  <a:off x="7956376" y="2512644"/>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8100392" y="2646678"/>
                  <a:ext cx="504056" cy="646331"/>
                </a:xfrm>
                <a:prstGeom prst="rect">
                  <a:avLst/>
                </a:prstGeom>
                <a:grpFill/>
                <a:effectLst/>
              </p:spPr>
              <p:txBody>
                <a:bodyPr wrap="square" rtlCol="0">
                  <a:spAutoFit/>
                </a:bodyPr>
                <a:lstStyle/>
                <a:p>
                  <a:pPr algn="ctr"/>
                  <a:r>
                    <a:rPr lang="fr-FR" sz="3600" smtClean="0">
                      <a:solidFill>
                        <a:srgbClr val="299F80"/>
                      </a:solidFill>
                      <a:latin typeface="Comic Sans MS" pitchFamily="66" charset="0"/>
                    </a:rPr>
                    <a:t>A</a:t>
                  </a:r>
                  <a:endParaRPr lang="fr-FR">
                    <a:solidFill>
                      <a:srgbClr val="299F80"/>
                    </a:solidFill>
                    <a:latin typeface="Comic Sans MS" pitchFamily="66" charset="0"/>
                  </a:endParaRPr>
                </a:p>
              </p:txBody>
            </p:sp>
          </p:grpSp>
        </p:grpSp>
        <p:sp>
          <p:nvSpPr>
            <p:cNvPr id="20" name="ZoneTexte 19"/>
            <p:cNvSpPr txBox="1"/>
            <p:nvPr/>
          </p:nvSpPr>
          <p:spPr>
            <a:xfrm>
              <a:off x="2768979" y="621586"/>
              <a:ext cx="5847456" cy="3785652"/>
            </a:xfrm>
            <a:prstGeom prst="rect">
              <a:avLst/>
            </a:prstGeom>
            <a:noFill/>
            <a:effectLst>
              <a:outerShdw blurRad="50800" dist="38100" algn="l" rotWithShape="0">
                <a:prstClr val="black">
                  <a:alpha val="40000"/>
                </a:prstClr>
              </a:outerShdw>
            </a:effectLst>
          </p:spPr>
          <p:txBody>
            <a:bodyPr wrap="square" rtlCol="0">
              <a:spAutoFit/>
            </a:bodyPr>
            <a:lstStyle/>
            <a:p>
              <a:pPr algn="ctr"/>
              <a:r>
                <a:rPr lang="fr-FR" sz="6000" smtClean="0">
                  <a:solidFill>
                    <a:srgbClr val="299F80"/>
                  </a:solidFill>
                  <a:latin typeface="Comic Sans MS" pitchFamily="66" charset="0"/>
                </a:rPr>
                <a:t>WHAT MAKES WRITING SOUND INFORMAL </a:t>
              </a:r>
            </a:p>
          </p:txBody>
        </p:sp>
      </p:grpSp>
      <p:grpSp>
        <p:nvGrpSpPr>
          <p:cNvPr id="23" name="Groupe 22"/>
          <p:cNvGrpSpPr/>
          <p:nvPr/>
        </p:nvGrpSpPr>
        <p:grpSpPr>
          <a:xfrm>
            <a:off x="-6910828" y="-16025"/>
            <a:ext cx="10260630" cy="7029400"/>
            <a:chOff x="1167375" y="-44100"/>
            <a:chExt cx="8870775" cy="7029400"/>
          </a:xfrm>
          <a:effectLst>
            <a:outerShdw blurRad="254000" dist="88900" algn="l" rotWithShape="0">
              <a:prstClr val="black">
                <a:alpha val="51000"/>
              </a:prstClr>
            </a:outerShdw>
          </a:effectLst>
        </p:grpSpPr>
        <p:grpSp>
          <p:nvGrpSpPr>
            <p:cNvPr id="17" name="Groupe 16"/>
            <p:cNvGrpSpPr/>
            <p:nvPr/>
          </p:nvGrpSpPr>
          <p:grpSpPr>
            <a:xfrm>
              <a:off x="1167375" y="-44100"/>
              <a:ext cx="8870775" cy="7029400"/>
              <a:chOff x="-1476671" y="-44100"/>
              <a:chExt cx="8870775" cy="7029400"/>
            </a:xfrm>
          </p:grpSpPr>
          <p:sp>
            <p:nvSpPr>
              <p:cNvPr id="9" name="Rectangle 8"/>
              <p:cNvSpPr/>
              <p:nvPr/>
            </p:nvSpPr>
            <p:spPr>
              <a:xfrm>
                <a:off x="-1476671" y="-44100"/>
                <a:ext cx="7956376" cy="70294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p:cNvGrpSpPr/>
              <p:nvPr/>
            </p:nvGrpSpPr>
            <p:grpSpPr>
              <a:xfrm>
                <a:off x="6479704" y="1465861"/>
                <a:ext cx="914400" cy="914400"/>
                <a:chOff x="7956376" y="2512644"/>
                <a:chExt cx="914400" cy="914400"/>
              </a:xfrm>
              <a:solidFill>
                <a:schemeClr val="accent4">
                  <a:lumMod val="75000"/>
                </a:schemeClr>
              </a:solidFill>
            </p:grpSpPr>
            <p:sp>
              <p:nvSpPr>
                <p:cNvPr id="11" name="Arrondir un rectangle avec un coin du même côté 10"/>
                <p:cNvSpPr/>
                <p:nvPr/>
              </p:nvSpPr>
              <p:spPr>
                <a:xfrm rot="5400000">
                  <a:off x="7956376" y="2512644"/>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8100392" y="2646678"/>
                  <a:ext cx="504056" cy="646331"/>
                </a:xfrm>
                <a:prstGeom prst="rect">
                  <a:avLst/>
                </a:prstGeom>
                <a:grpFill/>
                <a:effectLst/>
              </p:spPr>
              <p:txBody>
                <a:bodyPr wrap="square" rtlCol="0">
                  <a:spAutoFit/>
                </a:bodyPr>
                <a:lstStyle/>
                <a:p>
                  <a:pPr algn="ctr"/>
                  <a:r>
                    <a:rPr lang="fr-FR" sz="3600">
                      <a:solidFill>
                        <a:srgbClr val="F68B60"/>
                      </a:solidFill>
                      <a:latin typeface="Comic Sans MS" pitchFamily="66" charset="0"/>
                    </a:rPr>
                    <a:t>B</a:t>
                  </a:r>
                  <a:endParaRPr lang="fr-FR">
                    <a:solidFill>
                      <a:srgbClr val="F68B60"/>
                    </a:solidFill>
                    <a:latin typeface="Comic Sans MS" pitchFamily="66" charset="0"/>
                  </a:endParaRPr>
                </a:p>
              </p:txBody>
            </p:sp>
          </p:grpSp>
        </p:grpSp>
        <p:sp>
          <p:nvSpPr>
            <p:cNvPr id="22" name="ZoneTexte 21"/>
            <p:cNvSpPr txBox="1"/>
            <p:nvPr/>
          </p:nvSpPr>
          <p:spPr>
            <a:xfrm>
              <a:off x="2483987" y="884978"/>
              <a:ext cx="6195509" cy="5755422"/>
            </a:xfrm>
            <a:prstGeom prst="rect">
              <a:avLst/>
            </a:prstGeom>
            <a:noFill/>
            <a:effectLst>
              <a:outerShdw blurRad="50800" dist="38100" algn="l" rotWithShape="0">
                <a:prstClr val="black">
                  <a:alpha val="40000"/>
                </a:prstClr>
              </a:outerShdw>
            </a:effectLst>
          </p:spPr>
          <p:txBody>
            <a:bodyPr wrap="square" rtlCol="0">
              <a:spAutoFit/>
            </a:bodyPr>
            <a:lstStyle/>
            <a:p>
              <a:r>
                <a:rPr lang="fr-FR" sz="3200" smtClean="0">
                  <a:solidFill>
                    <a:srgbClr val="DA927C"/>
                  </a:solidFill>
                  <a:latin typeface="Comic Sans MS" pitchFamily="66" charset="0"/>
                </a:rPr>
                <a:t>1- </a:t>
              </a:r>
              <a:r>
                <a:rPr lang="fr-FR" sz="3600" smtClean="0">
                  <a:solidFill>
                    <a:srgbClr val="DA927C"/>
                  </a:solidFill>
                  <a:latin typeface="Comic Sans MS" pitchFamily="66" charset="0"/>
                </a:rPr>
                <a:t>Using personal pronouns </a:t>
              </a:r>
              <a:endParaRPr lang="fr-FR" sz="3200" smtClean="0">
                <a:solidFill>
                  <a:srgbClr val="DA927C"/>
                </a:solidFill>
                <a:latin typeface="Comic Sans MS" pitchFamily="66" charset="0"/>
              </a:endParaRPr>
            </a:p>
            <a:p>
              <a:r>
                <a:rPr lang="fr-FR" sz="3200">
                  <a:solidFill>
                    <a:srgbClr val="DA927C"/>
                  </a:solidFill>
                  <a:latin typeface="Comic Sans MS" pitchFamily="66" charset="0"/>
                </a:rPr>
                <a:t> </a:t>
              </a:r>
              <a:r>
                <a:rPr lang="fr-FR" sz="3200" smtClean="0">
                  <a:solidFill>
                    <a:srgbClr val="DA927C"/>
                  </a:solidFill>
                  <a:latin typeface="Comic Sans MS" pitchFamily="66" charset="0"/>
                </a:rPr>
                <a:t>  such as  « i , you , we »</a:t>
              </a:r>
            </a:p>
            <a:p>
              <a:r>
                <a:rPr lang="fr-FR" sz="3200">
                  <a:solidFill>
                    <a:srgbClr val="DA927C"/>
                  </a:solidFill>
                  <a:latin typeface="Comic Sans MS" pitchFamily="66" charset="0"/>
                </a:rPr>
                <a:t> </a:t>
              </a:r>
              <a:r>
                <a:rPr lang="fr-FR" sz="3200" smtClean="0">
                  <a:solidFill>
                    <a:srgbClr val="DA927C"/>
                  </a:solidFill>
                  <a:latin typeface="Comic Sans MS" pitchFamily="66" charset="0"/>
                </a:rPr>
                <a:t>  e,g i think you accept my idea </a:t>
              </a:r>
            </a:p>
            <a:p>
              <a:endParaRPr lang="fr-FR" sz="3200">
                <a:solidFill>
                  <a:srgbClr val="DA927C"/>
                </a:solidFill>
                <a:latin typeface="Comic Sans MS" pitchFamily="66" charset="0"/>
              </a:endParaRPr>
            </a:p>
            <a:p>
              <a:endParaRPr lang="fr-FR" sz="3200" smtClean="0">
                <a:solidFill>
                  <a:srgbClr val="DA927C"/>
                </a:solidFill>
                <a:latin typeface="Comic Sans MS" pitchFamily="66" charset="0"/>
              </a:endParaRPr>
            </a:p>
            <a:p>
              <a:endParaRPr lang="fr-FR" sz="3200">
                <a:solidFill>
                  <a:srgbClr val="DA927C"/>
                </a:solidFill>
                <a:latin typeface="Comic Sans MS" pitchFamily="66" charset="0"/>
              </a:endParaRPr>
            </a:p>
            <a:p>
              <a:r>
                <a:rPr lang="fr-FR" sz="3600" smtClean="0">
                  <a:solidFill>
                    <a:srgbClr val="DA927C"/>
                  </a:solidFill>
                  <a:latin typeface="Comic Sans MS" pitchFamily="66" charset="0"/>
                </a:rPr>
                <a:t>2: Using emotional tone and verbs which show the writer’s feeling :</a:t>
              </a:r>
            </a:p>
            <a:p>
              <a:r>
                <a:rPr lang="fr-FR" sz="3200" smtClean="0">
                  <a:solidFill>
                    <a:srgbClr val="DA927C"/>
                  </a:solidFill>
                  <a:latin typeface="Comic Sans MS" pitchFamily="66" charset="0"/>
                </a:rPr>
                <a:t>E,g i prefer to talk about scientific subjects  </a:t>
              </a:r>
              <a:endParaRPr lang="fr-FR" sz="3200">
                <a:solidFill>
                  <a:srgbClr val="DA927C"/>
                </a:solidFill>
                <a:latin typeface="Comic Sans MS" pitchFamily="66" charset="0"/>
              </a:endParaRPr>
            </a:p>
          </p:txBody>
        </p:sp>
      </p:grpSp>
      <p:grpSp>
        <p:nvGrpSpPr>
          <p:cNvPr id="25" name="Groupe 24"/>
          <p:cNvGrpSpPr/>
          <p:nvPr/>
        </p:nvGrpSpPr>
        <p:grpSpPr>
          <a:xfrm>
            <a:off x="-7900289" y="-16025"/>
            <a:ext cx="10260630" cy="7029400"/>
            <a:chOff x="2" y="1768"/>
            <a:chExt cx="10260630" cy="7029400"/>
          </a:xfrm>
          <a:effectLst>
            <a:outerShdw blurRad="254000" dist="88900" algn="l" rotWithShape="0">
              <a:prstClr val="black">
                <a:alpha val="51000"/>
              </a:prstClr>
            </a:outerShdw>
          </a:effectLst>
        </p:grpSpPr>
        <p:grpSp>
          <p:nvGrpSpPr>
            <p:cNvPr id="19" name="Groupe 18"/>
            <p:cNvGrpSpPr/>
            <p:nvPr/>
          </p:nvGrpSpPr>
          <p:grpSpPr>
            <a:xfrm>
              <a:off x="2" y="1768"/>
              <a:ext cx="10260630" cy="7029400"/>
              <a:chOff x="-2844824" y="1768"/>
              <a:chExt cx="8870776" cy="7029400"/>
            </a:xfrm>
          </p:grpSpPr>
          <p:sp>
            <p:nvSpPr>
              <p:cNvPr id="13" name="Rectangle 12"/>
              <p:cNvSpPr/>
              <p:nvPr/>
            </p:nvSpPr>
            <p:spPr>
              <a:xfrm>
                <a:off x="-2844824" y="1768"/>
                <a:ext cx="7956376" cy="70294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4" name="Groupe 13"/>
              <p:cNvGrpSpPr/>
              <p:nvPr/>
            </p:nvGrpSpPr>
            <p:grpSpPr>
              <a:xfrm>
                <a:off x="5111552" y="348052"/>
                <a:ext cx="914400" cy="914400"/>
                <a:chOff x="7956376" y="2512644"/>
                <a:chExt cx="914400" cy="914400"/>
              </a:xfrm>
              <a:solidFill>
                <a:schemeClr val="accent2">
                  <a:lumMod val="60000"/>
                  <a:lumOff val="40000"/>
                </a:schemeClr>
              </a:solidFill>
            </p:grpSpPr>
            <p:sp>
              <p:nvSpPr>
                <p:cNvPr id="15" name="Arrondir un rectangle avec un coin du même côté 14"/>
                <p:cNvSpPr/>
                <p:nvPr/>
              </p:nvSpPr>
              <p:spPr>
                <a:xfrm rot="5400000">
                  <a:off x="7956376" y="2512644"/>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8100392" y="2646678"/>
                  <a:ext cx="504056" cy="646331"/>
                </a:xfrm>
                <a:prstGeom prst="rect">
                  <a:avLst/>
                </a:prstGeom>
                <a:grpFill/>
                <a:effectLst/>
              </p:spPr>
              <p:txBody>
                <a:bodyPr wrap="square" rtlCol="0">
                  <a:spAutoFit/>
                </a:bodyPr>
                <a:lstStyle/>
                <a:p>
                  <a:pPr algn="ctr"/>
                  <a:r>
                    <a:rPr lang="fr-FR" sz="3600">
                      <a:solidFill>
                        <a:schemeClr val="accent4">
                          <a:lumMod val="50000"/>
                        </a:schemeClr>
                      </a:solidFill>
                      <a:latin typeface="Comic Sans MS" pitchFamily="66" charset="0"/>
                    </a:rPr>
                    <a:t>C</a:t>
                  </a:r>
                  <a:endParaRPr lang="fr-FR">
                    <a:solidFill>
                      <a:schemeClr val="accent4">
                        <a:lumMod val="50000"/>
                      </a:schemeClr>
                    </a:solidFill>
                    <a:latin typeface="Comic Sans MS" pitchFamily="66" charset="0"/>
                  </a:endParaRPr>
                </a:p>
              </p:txBody>
            </p:sp>
          </p:grpSp>
        </p:grpSp>
        <p:sp>
          <p:nvSpPr>
            <p:cNvPr id="24" name="ZoneTexte 23"/>
            <p:cNvSpPr txBox="1"/>
            <p:nvPr/>
          </p:nvSpPr>
          <p:spPr>
            <a:xfrm>
              <a:off x="179512" y="323681"/>
              <a:ext cx="7596334" cy="5632311"/>
            </a:xfrm>
            <a:prstGeom prst="rect">
              <a:avLst/>
            </a:prstGeom>
            <a:noFill/>
            <a:effectLst>
              <a:outerShdw blurRad="50800" dist="38100" algn="l" rotWithShape="0">
                <a:prstClr val="black">
                  <a:alpha val="40000"/>
                </a:prstClr>
              </a:outerShdw>
            </a:effectLst>
          </p:spPr>
          <p:txBody>
            <a:bodyPr wrap="square" rtlCol="0">
              <a:spAutoFit/>
            </a:bodyPr>
            <a:lstStyle/>
            <a:p>
              <a:r>
                <a:rPr lang="fr-FR" sz="2400" smtClean="0">
                  <a:solidFill>
                    <a:schemeClr val="accent4">
                      <a:lumMod val="50000"/>
                    </a:schemeClr>
                  </a:solidFill>
                  <a:latin typeface="Comic Sans MS" pitchFamily="66" charset="0"/>
                </a:rPr>
                <a:t>3: Using of colloquial  expressions and figures of speech </a:t>
              </a:r>
            </a:p>
            <a:p>
              <a:r>
                <a:rPr lang="fr-FR" sz="2400">
                  <a:solidFill>
                    <a:schemeClr val="accent4">
                      <a:lumMod val="50000"/>
                    </a:schemeClr>
                  </a:solidFill>
                  <a:latin typeface="Comic Sans MS" pitchFamily="66" charset="0"/>
                </a:rPr>
                <a:t> </a:t>
              </a:r>
              <a:r>
                <a:rPr lang="fr-FR" sz="2400" smtClean="0">
                  <a:solidFill>
                    <a:schemeClr val="accent4">
                      <a:lumMod val="50000"/>
                    </a:schemeClr>
                  </a:solidFill>
                  <a:latin typeface="Comic Sans MS" pitchFamily="66" charset="0"/>
                </a:rPr>
                <a:t>e,g so far the human resources manager is turning a blind eye to the problems </a:t>
              </a:r>
            </a:p>
            <a:p>
              <a:endParaRPr lang="fr-FR" sz="2400">
                <a:solidFill>
                  <a:schemeClr val="accent4">
                    <a:lumMod val="50000"/>
                  </a:schemeClr>
                </a:solidFill>
                <a:latin typeface="Comic Sans MS" pitchFamily="66" charset="0"/>
              </a:endParaRPr>
            </a:p>
            <a:p>
              <a:r>
                <a:rPr lang="fr-FR" sz="2400" smtClean="0">
                  <a:solidFill>
                    <a:schemeClr val="accent4">
                      <a:lumMod val="50000"/>
                    </a:schemeClr>
                  </a:solidFill>
                  <a:latin typeface="Comic Sans MS" pitchFamily="66" charset="0"/>
                </a:rPr>
                <a:t>4- Using of everyday language and text speak : </a:t>
              </a:r>
            </a:p>
            <a:p>
              <a:r>
                <a:rPr lang="fr-FR" sz="2400" smtClean="0">
                  <a:solidFill>
                    <a:schemeClr val="accent4">
                      <a:lumMod val="50000"/>
                    </a:schemeClr>
                  </a:solidFill>
                  <a:latin typeface="Comic Sans MS" pitchFamily="66" charset="0"/>
                </a:rPr>
                <a:t>E,g LOL =  laughing out loud </a:t>
              </a:r>
            </a:p>
            <a:p>
              <a:endParaRPr lang="fr-FR" sz="2400">
                <a:solidFill>
                  <a:schemeClr val="accent4">
                    <a:lumMod val="50000"/>
                  </a:schemeClr>
                </a:solidFill>
                <a:latin typeface="Comic Sans MS" pitchFamily="66" charset="0"/>
              </a:endParaRPr>
            </a:p>
            <a:p>
              <a:r>
                <a:rPr lang="fr-FR" sz="2400" smtClean="0">
                  <a:solidFill>
                    <a:schemeClr val="accent4">
                      <a:lumMod val="50000"/>
                    </a:schemeClr>
                  </a:solidFill>
                  <a:latin typeface="Comic Sans MS" pitchFamily="66" charset="0"/>
                </a:rPr>
                <a:t>5: Using of rhetorical question : </a:t>
              </a:r>
            </a:p>
            <a:p>
              <a:r>
                <a:rPr lang="fr-FR" sz="2400">
                  <a:solidFill>
                    <a:schemeClr val="accent4">
                      <a:lumMod val="50000"/>
                    </a:schemeClr>
                  </a:solidFill>
                  <a:latin typeface="Comic Sans MS" pitchFamily="66" charset="0"/>
                </a:rPr>
                <a:t> </a:t>
              </a:r>
              <a:r>
                <a:rPr lang="fr-FR" sz="2400" smtClean="0">
                  <a:solidFill>
                    <a:schemeClr val="accent4">
                      <a:lumMod val="50000"/>
                    </a:schemeClr>
                  </a:solidFill>
                  <a:latin typeface="Comic Sans MS" pitchFamily="66" charset="0"/>
                </a:rPr>
                <a:t>e,g do you want to be a failure for the rest of your life </a:t>
              </a:r>
            </a:p>
            <a:p>
              <a:endParaRPr lang="fr-FR" sz="2400">
                <a:solidFill>
                  <a:schemeClr val="accent4">
                    <a:lumMod val="50000"/>
                  </a:schemeClr>
                </a:solidFill>
                <a:latin typeface="Comic Sans MS" pitchFamily="66" charset="0"/>
              </a:endParaRPr>
            </a:p>
            <a:p>
              <a:r>
                <a:rPr lang="fr-FR" sz="2400" smtClean="0">
                  <a:solidFill>
                    <a:schemeClr val="accent4">
                      <a:lumMod val="50000"/>
                    </a:schemeClr>
                  </a:solidFill>
                  <a:latin typeface="Comic Sans MS" pitchFamily="66" charset="0"/>
                </a:rPr>
                <a:t>6 : CONTRACTIONS AND ABREVIATIONS </a:t>
              </a:r>
            </a:p>
            <a:p>
              <a:r>
                <a:rPr lang="fr-FR" sz="2400">
                  <a:solidFill>
                    <a:schemeClr val="accent4">
                      <a:lumMod val="50000"/>
                    </a:schemeClr>
                  </a:solidFill>
                  <a:latin typeface="Comic Sans MS" pitchFamily="66" charset="0"/>
                </a:rPr>
                <a:t> </a:t>
              </a:r>
              <a:r>
                <a:rPr lang="fr-FR" sz="2400" smtClean="0">
                  <a:solidFill>
                    <a:schemeClr val="accent4">
                      <a:lumMod val="50000"/>
                    </a:schemeClr>
                  </a:solidFill>
                  <a:latin typeface="Comic Sans MS" pitchFamily="66" charset="0"/>
                </a:rPr>
                <a:t>    contractions : I’m – doesn’t – it’s </a:t>
              </a:r>
            </a:p>
            <a:p>
              <a:r>
                <a:rPr lang="fr-FR" sz="2400">
                  <a:solidFill>
                    <a:schemeClr val="accent4">
                      <a:lumMod val="50000"/>
                    </a:schemeClr>
                  </a:solidFill>
                  <a:latin typeface="Comic Sans MS" pitchFamily="66" charset="0"/>
                </a:rPr>
                <a:t> </a:t>
              </a:r>
              <a:r>
                <a:rPr lang="fr-FR" sz="2400" smtClean="0">
                  <a:solidFill>
                    <a:schemeClr val="accent4">
                      <a:lumMod val="50000"/>
                    </a:schemeClr>
                  </a:solidFill>
                  <a:latin typeface="Comic Sans MS" pitchFamily="66" charset="0"/>
                </a:rPr>
                <a:t>     abreviations : app – TV – info  </a:t>
              </a:r>
              <a:endParaRPr lang="fr-FR" sz="2400">
                <a:solidFill>
                  <a:schemeClr val="accent4">
                    <a:lumMod val="50000"/>
                  </a:schemeClr>
                </a:solidFill>
                <a:latin typeface="Comic Sans MS" pitchFamily="66" charset="0"/>
              </a:endParaRPr>
            </a:p>
          </p:txBody>
        </p:sp>
      </p:grpSp>
    </p:spTree>
    <p:extLst>
      <p:ext uri="{BB962C8B-B14F-4D97-AF65-F5344CB8AC3E}">
        <p14:creationId xmlns:p14="http://schemas.microsoft.com/office/powerpoint/2010/main" val="97437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1.15607E-6 L 0.75399 -0.00277 " pathEditMode="relative" rAng="0" ptsTypes="AA">
                                      <p:cBhvr>
                                        <p:cTn id="6" dur="2000" fill="hold"/>
                                        <p:tgtEl>
                                          <p:spTgt spid="21"/>
                                        </p:tgtEl>
                                        <p:attrNameLst>
                                          <p:attrName>ppt_x</p:attrName>
                                          <p:attrName>ppt_y</p:attrName>
                                        </p:attrNameLst>
                                      </p:cBhvr>
                                      <p:rCtr x="37691" y="-139"/>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2.5E-6 4.62428E-6 L 0.796 0.00023 " pathEditMode="relative" rAng="0" ptsTypes="AA">
                                      <p:cBhvr>
                                        <p:cTn id="10" dur="2000" fill="hold"/>
                                        <p:tgtEl>
                                          <p:spTgt spid="23"/>
                                        </p:tgtEl>
                                        <p:attrNameLst>
                                          <p:attrName>ppt_x</p:attrName>
                                          <p:attrName>ppt_y</p:attrName>
                                        </p:attrNameLst>
                                      </p:cBhvr>
                                      <p:rCtr x="39792" y="0"/>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1.38889E-6 4.62428E-6 L 0.85816 0.00023 " pathEditMode="relative" rAng="0" ptsTypes="AA">
                                      <p:cBhvr>
                                        <p:cTn id="14" dur="2000" fill="hold"/>
                                        <p:tgtEl>
                                          <p:spTgt spid="25"/>
                                        </p:tgtEl>
                                        <p:attrNameLst>
                                          <p:attrName>ppt_x</p:attrName>
                                          <p:attrName>ppt_y</p:attrName>
                                        </p:attrNameLst>
                                      </p:cBhvr>
                                      <p:rCtr x="4289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grpSp>
        <p:nvGrpSpPr>
          <p:cNvPr id="25" name="Groupe 24"/>
          <p:cNvGrpSpPr/>
          <p:nvPr/>
        </p:nvGrpSpPr>
        <p:grpSpPr>
          <a:xfrm>
            <a:off x="-6085184" y="0"/>
            <a:ext cx="9144000" cy="6858000"/>
            <a:chOff x="899592" y="0"/>
            <a:chExt cx="9144000" cy="6858000"/>
          </a:xfrm>
          <a:effectLst>
            <a:outerShdw blurRad="254000" dist="88900" algn="l" rotWithShape="0">
              <a:prstClr val="black">
                <a:alpha val="51000"/>
              </a:prstClr>
            </a:outerShdw>
          </a:effectLst>
        </p:grpSpPr>
        <p:grpSp>
          <p:nvGrpSpPr>
            <p:cNvPr id="20" name="Groupe 19"/>
            <p:cNvGrpSpPr/>
            <p:nvPr/>
          </p:nvGrpSpPr>
          <p:grpSpPr>
            <a:xfrm>
              <a:off x="899592" y="0"/>
              <a:ext cx="9144000" cy="6858000"/>
              <a:chOff x="0" y="0"/>
              <a:chExt cx="9144000" cy="6858000"/>
            </a:xfrm>
            <a:effectLst>
              <a:outerShdw blurRad="254000" dist="88900" algn="l" rotWithShape="0">
                <a:prstClr val="black">
                  <a:alpha val="51000"/>
                </a:prstClr>
              </a:outerShdw>
            </a:effectLst>
          </p:grpSpPr>
          <p:sp>
            <p:nvSpPr>
              <p:cNvPr id="4" name="Rectangle 3"/>
              <p:cNvSpPr/>
              <p:nvPr/>
            </p:nvSpPr>
            <p:spPr>
              <a:xfrm>
                <a:off x="0" y="0"/>
                <a:ext cx="8244408" cy="6858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p:cNvGrpSpPr/>
              <p:nvPr/>
            </p:nvGrpSpPr>
            <p:grpSpPr>
              <a:xfrm>
                <a:off x="8229600" y="2514600"/>
                <a:ext cx="914400" cy="914400"/>
                <a:chOff x="8229600" y="2514600"/>
                <a:chExt cx="914400" cy="914400"/>
              </a:xfrm>
            </p:grpSpPr>
            <p:sp>
              <p:nvSpPr>
                <p:cNvPr id="5" name="Arrondir un rectangle avec un coin du même côté 4"/>
                <p:cNvSpPr/>
                <p:nvPr/>
              </p:nvSpPr>
              <p:spPr>
                <a:xfrm rot="5400000">
                  <a:off x="8229600" y="2514600"/>
                  <a:ext cx="914400" cy="914400"/>
                </a:xfrm>
                <a:prstGeom prst="round2Same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8380713" y="2648634"/>
                  <a:ext cx="576064" cy="646331"/>
                </a:xfrm>
                <a:prstGeom prst="rect">
                  <a:avLst/>
                </a:prstGeom>
                <a:noFill/>
              </p:spPr>
              <p:txBody>
                <a:bodyPr wrap="square" rtlCol="0">
                  <a:spAutoFit/>
                </a:bodyPr>
                <a:lstStyle/>
                <a:p>
                  <a:pPr algn="ctr"/>
                  <a:r>
                    <a:rPr lang="fr-FR" sz="3600">
                      <a:solidFill>
                        <a:srgbClr val="299F80"/>
                      </a:solidFill>
                      <a:latin typeface="Comic Sans MS" pitchFamily="66" charset="0"/>
                    </a:rPr>
                    <a:t>D</a:t>
                  </a:r>
                  <a:endParaRPr lang="fr-FR">
                    <a:solidFill>
                      <a:srgbClr val="299F80"/>
                    </a:solidFill>
                    <a:latin typeface="Comic Sans MS" pitchFamily="66" charset="0"/>
                  </a:endParaRPr>
                </a:p>
              </p:txBody>
            </p:sp>
          </p:grpSp>
        </p:grpSp>
        <p:sp>
          <p:nvSpPr>
            <p:cNvPr id="24" name="ZoneTexte 23"/>
            <p:cNvSpPr txBox="1"/>
            <p:nvPr/>
          </p:nvSpPr>
          <p:spPr>
            <a:xfrm>
              <a:off x="2771800" y="1503500"/>
              <a:ext cx="5207389" cy="3416320"/>
            </a:xfrm>
            <a:prstGeom prst="rect">
              <a:avLst/>
            </a:prstGeom>
            <a:noFill/>
            <a:effectLst>
              <a:outerShdw blurRad="50800" dist="38100" algn="l" rotWithShape="0">
                <a:prstClr val="black">
                  <a:alpha val="40000"/>
                </a:prstClr>
              </a:outerShdw>
            </a:effectLst>
          </p:spPr>
          <p:txBody>
            <a:bodyPr wrap="square" rtlCol="0">
              <a:spAutoFit/>
            </a:bodyPr>
            <a:lstStyle/>
            <a:p>
              <a:pPr algn="ctr"/>
              <a:r>
                <a:rPr lang="fr-FR" sz="5400" smtClean="0">
                  <a:solidFill>
                    <a:srgbClr val="299F80"/>
                  </a:solidFill>
                  <a:latin typeface="Comic Sans MS" pitchFamily="66" charset="0"/>
                </a:rPr>
                <a:t>WHAT MAKES ACADEMIC ENGLISH FORMAL?</a:t>
              </a:r>
              <a:endParaRPr lang="fr-FR" sz="5400">
                <a:solidFill>
                  <a:srgbClr val="299F80"/>
                </a:solidFill>
                <a:latin typeface="Comic Sans MS" pitchFamily="66" charset="0"/>
              </a:endParaRPr>
            </a:p>
          </p:txBody>
        </p:sp>
      </p:grpSp>
      <p:grpSp>
        <p:nvGrpSpPr>
          <p:cNvPr id="29" name="Groupe 28"/>
          <p:cNvGrpSpPr/>
          <p:nvPr/>
        </p:nvGrpSpPr>
        <p:grpSpPr>
          <a:xfrm>
            <a:off x="-6981529" y="17152"/>
            <a:ext cx="9125945" cy="6858000"/>
            <a:chOff x="899592" y="21113"/>
            <a:chExt cx="9125945" cy="6858000"/>
          </a:xfrm>
          <a:effectLst>
            <a:outerShdw blurRad="254000" dist="88900" algn="l" rotWithShape="0">
              <a:prstClr val="black">
                <a:alpha val="51000"/>
              </a:prstClr>
            </a:outerShdw>
          </a:effectLst>
        </p:grpSpPr>
        <p:grpSp>
          <p:nvGrpSpPr>
            <p:cNvPr id="21" name="Groupe 20"/>
            <p:cNvGrpSpPr/>
            <p:nvPr/>
          </p:nvGrpSpPr>
          <p:grpSpPr>
            <a:xfrm>
              <a:off x="899592" y="21113"/>
              <a:ext cx="9125945" cy="6858000"/>
              <a:chOff x="-2340768" y="13755"/>
              <a:chExt cx="9125945" cy="6858000"/>
            </a:xfrm>
            <a:effectLst>
              <a:outerShdw blurRad="254000" dist="88900" algn="l" rotWithShape="0">
                <a:prstClr val="black">
                  <a:alpha val="51000"/>
                </a:prstClr>
              </a:outerShdw>
            </a:effectLst>
          </p:grpSpPr>
          <p:sp>
            <p:nvSpPr>
              <p:cNvPr id="8" name="Rectangle 7"/>
              <p:cNvSpPr/>
              <p:nvPr/>
            </p:nvSpPr>
            <p:spPr>
              <a:xfrm>
                <a:off x="-2340768" y="13755"/>
                <a:ext cx="8244408" cy="6858000"/>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e 8"/>
              <p:cNvGrpSpPr/>
              <p:nvPr/>
            </p:nvGrpSpPr>
            <p:grpSpPr>
              <a:xfrm>
                <a:off x="5870777" y="1525607"/>
                <a:ext cx="914400" cy="914400"/>
                <a:chOff x="8229600" y="2514600"/>
                <a:chExt cx="914400" cy="914400"/>
              </a:xfrm>
              <a:solidFill>
                <a:srgbClr val="993366"/>
              </a:solidFill>
            </p:grpSpPr>
            <p:sp>
              <p:nvSpPr>
                <p:cNvPr id="10" name="Arrondir un rectangle avec un coin du même côté 9"/>
                <p:cNvSpPr/>
                <p:nvPr/>
              </p:nvSpPr>
              <p:spPr>
                <a:xfrm rot="5400000">
                  <a:off x="8229600" y="2514600"/>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8380713" y="2648634"/>
                  <a:ext cx="576064" cy="646331"/>
                </a:xfrm>
                <a:prstGeom prst="rect">
                  <a:avLst/>
                </a:prstGeom>
                <a:grpFill/>
              </p:spPr>
              <p:txBody>
                <a:bodyPr wrap="square" rtlCol="0">
                  <a:spAutoFit/>
                </a:bodyPr>
                <a:lstStyle/>
                <a:p>
                  <a:pPr algn="ctr"/>
                  <a:r>
                    <a:rPr lang="fr-FR" sz="3600" smtClean="0">
                      <a:solidFill>
                        <a:srgbClr val="299F80"/>
                      </a:solidFill>
                      <a:latin typeface="Comic Sans MS" pitchFamily="66" charset="0"/>
                    </a:rPr>
                    <a:t>E</a:t>
                  </a:r>
                  <a:endParaRPr lang="fr-FR">
                    <a:solidFill>
                      <a:srgbClr val="299F80"/>
                    </a:solidFill>
                    <a:latin typeface="Comic Sans MS" pitchFamily="66" charset="0"/>
                  </a:endParaRPr>
                </a:p>
              </p:txBody>
            </p:sp>
          </p:grpSp>
        </p:grpSp>
        <p:sp>
          <p:nvSpPr>
            <p:cNvPr id="26" name="ZoneTexte 25"/>
            <p:cNvSpPr txBox="1"/>
            <p:nvPr/>
          </p:nvSpPr>
          <p:spPr>
            <a:xfrm>
              <a:off x="2333562" y="792310"/>
              <a:ext cx="5760640" cy="4401205"/>
            </a:xfrm>
            <a:prstGeom prst="rect">
              <a:avLst/>
            </a:prstGeom>
            <a:noFill/>
            <a:effectLst>
              <a:outerShdw blurRad="50800" dist="38100" algn="l" rotWithShape="0">
                <a:prstClr val="black">
                  <a:alpha val="40000"/>
                </a:prstClr>
              </a:outerShdw>
            </a:effectLst>
          </p:spPr>
          <p:txBody>
            <a:bodyPr wrap="square" rtlCol="0">
              <a:spAutoFit/>
            </a:bodyPr>
            <a:lstStyle/>
            <a:p>
              <a:r>
                <a:rPr lang="fr-FR" sz="2000" smtClean="0">
                  <a:solidFill>
                    <a:srgbClr val="DA927C"/>
                  </a:solidFill>
                  <a:latin typeface="Comic Sans MS" pitchFamily="66" charset="0"/>
                </a:rPr>
                <a:t>1: NOMINALIZATION</a:t>
              </a:r>
            </a:p>
            <a:p>
              <a:r>
                <a:rPr lang="fr-FR" sz="2000">
                  <a:solidFill>
                    <a:srgbClr val="DA927C"/>
                  </a:solidFill>
                  <a:latin typeface="Comic Sans MS" pitchFamily="66" charset="0"/>
                </a:rPr>
                <a:t> </a:t>
              </a:r>
              <a:r>
                <a:rPr lang="fr-FR" sz="2000" smtClean="0">
                  <a:solidFill>
                    <a:srgbClr val="DA927C"/>
                  </a:solidFill>
                  <a:latin typeface="Comic Sans MS" pitchFamily="66" charset="0"/>
                </a:rPr>
                <a:t>e,g  the last  time we met </a:t>
              </a:r>
            </a:p>
            <a:p>
              <a:r>
                <a:rPr lang="fr-FR" sz="2000">
                  <a:solidFill>
                    <a:srgbClr val="DA927C"/>
                  </a:solidFill>
                  <a:latin typeface="Comic Sans MS" pitchFamily="66" charset="0"/>
                </a:rPr>
                <a:t> </a:t>
              </a:r>
              <a:r>
                <a:rPr lang="fr-FR" sz="2000" smtClean="0">
                  <a:solidFill>
                    <a:srgbClr val="DA927C"/>
                  </a:solidFill>
                  <a:latin typeface="Comic Sans MS" pitchFamily="66" charset="0"/>
                </a:rPr>
                <a:t>        in our last  meeting  </a:t>
              </a:r>
            </a:p>
            <a:p>
              <a:endParaRPr lang="fr-FR" sz="2000">
                <a:solidFill>
                  <a:srgbClr val="DA927C"/>
                </a:solidFill>
                <a:latin typeface="Comic Sans MS" pitchFamily="66" charset="0"/>
              </a:endParaRPr>
            </a:p>
            <a:p>
              <a:endParaRPr lang="fr-FR" sz="2000" smtClean="0">
                <a:solidFill>
                  <a:srgbClr val="DA927C"/>
                </a:solidFill>
                <a:latin typeface="Comic Sans MS" pitchFamily="66" charset="0"/>
              </a:endParaRPr>
            </a:p>
            <a:p>
              <a:r>
                <a:rPr lang="fr-FR" sz="2000" smtClean="0">
                  <a:solidFill>
                    <a:srgbClr val="DA927C"/>
                  </a:solidFill>
                  <a:latin typeface="Comic Sans MS" pitchFamily="66" charset="0"/>
                </a:rPr>
                <a:t>2: specialist language ( in bold ) use of the passive </a:t>
              </a:r>
            </a:p>
            <a:p>
              <a:r>
                <a:rPr lang="fr-FR" sz="2000">
                  <a:solidFill>
                    <a:srgbClr val="DA927C"/>
                  </a:solidFill>
                  <a:latin typeface="Comic Sans MS" pitchFamily="66" charset="0"/>
                </a:rPr>
                <a:t> </a:t>
              </a:r>
              <a:r>
                <a:rPr lang="fr-FR" sz="2000" smtClean="0">
                  <a:solidFill>
                    <a:srgbClr val="DA927C"/>
                  </a:solidFill>
                  <a:latin typeface="Comic Sans MS" pitchFamily="66" charset="0"/>
                </a:rPr>
                <a:t>   e,g  the president is elected by people </a:t>
              </a:r>
            </a:p>
            <a:p>
              <a:r>
                <a:rPr lang="fr-FR" sz="2000">
                  <a:solidFill>
                    <a:srgbClr val="DA927C"/>
                  </a:solidFill>
                  <a:latin typeface="Comic Sans MS" pitchFamily="66" charset="0"/>
                </a:rPr>
                <a:t> </a:t>
              </a:r>
              <a:r>
                <a:rPr lang="fr-FR" sz="2000" smtClean="0">
                  <a:solidFill>
                    <a:srgbClr val="DA927C"/>
                  </a:solidFill>
                  <a:latin typeface="Comic Sans MS" pitchFamily="66" charset="0"/>
                </a:rPr>
                <a:t>    </a:t>
              </a:r>
            </a:p>
            <a:p>
              <a:r>
                <a:rPr lang="fr-FR" sz="2000" smtClean="0">
                  <a:solidFill>
                    <a:srgbClr val="DA927C"/>
                  </a:solidFill>
                  <a:latin typeface="Comic Sans MS" pitchFamily="66" charset="0"/>
                </a:rPr>
                <a:t>3: proper use  of appropriate terms  « such as , completely </a:t>
              </a:r>
            </a:p>
            <a:p>
              <a:r>
                <a:rPr lang="fr-FR" sz="2000">
                  <a:solidFill>
                    <a:srgbClr val="DA927C"/>
                  </a:solidFill>
                  <a:latin typeface="Comic Sans MS" pitchFamily="66" charset="0"/>
                </a:rPr>
                <a:t> </a:t>
              </a:r>
              <a:r>
                <a:rPr lang="fr-FR" sz="2000" smtClean="0">
                  <a:solidFill>
                    <a:srgbClr val="DA927C"/>
                  </a:solidFill>
                  <a:latin typeface="Comic Sans MS" pitchFamily="66" charset="0"/>
                </a:rPr>
                <a:t> e, g </a:t>
              </a:r>
            </a:p>
            <a:p>
              <a:r>
                <a:rPr lang="fr-FR" sz="2000">
                  <a:solidFill>
                    <a:srgbClr val="DA927C"/>
                  </a:solidFill>
                  <a:latin typeface="Comic Sans MS" pitchFamily="66" charset="0"/>
                </a:rPr>
                <a:t> </a:t>
              </a:r>
              <a:r>
                <a:rPr lang="fr-FR" sz="2000" smtClean="0">
                  <a:solidFill>
                    <a:srgbClr val="DA927C"/>
                  </a:solidFill>
                  <a:latin typeface="Comic Sans MS" pitchFamily="66" charset="0"/>
                </a:rPr>
                <a:t>     Animals such as bears  sleep in winter </a:t>
              </a:r>
            </a:p>
            <a:p>
              <a:r>
                <a:rPr lang="fr-FR" sz="2000">
                  <a:solidFill>
                    <a:srgbClr val="DA927C"/>
                  </a:solidFill>
                  <a:latin typeface="Comic Sans MS" pitchFamily="66" charset="0"/>
                </a:rPr>
                <a:t> </a:t>
              </a:r>
              <a:r>
                <a:rPr lang="fr-FR" sz="2000" smtClean="0">
                  <a:solidFill>
                    <a:srgbClr val="DA927C"/>
                  </a:solidFill>
                  <a:latin typeface="Comic Sans MS" pitchFamily="66" charset="0"/>
                </a:rPr>
                <a:t>      your ideas are completely </a:t>
              </a:r>
            </a:p>
          </p:txBody>
        </p:sp>
      </p:grpSp>
    </p:spTree>
    <p:extLst>
      <p:ext uri="{BB962C8B-B14F-4D97-AF65-F5344CB8AC3E}">
        <p14:creationId xmlns:p14="http://schemas.microsoft.com/office/powerpoint/2010/main" val="70892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38889E-6 -1.96532E-6 L 0.67326 -1.96532E-6 " pathEditMode="relative" rAng="0" ptsTypes="AA">
                                      <p:cBhvr>
                                        <p:cTn id="6" dur="2000" fill="hold"/>
                                        <p:tgtEl>
                                          <p:spTgt spid="25"/>
                                        </p:tgtEl>
                                        <p:attrNameLst>
                                          <p:attrName>ppt_x</p:attrName>
                                          <p:attrName>ppt_y</p:attrName>
                                        </p:attrNameLst>
                                      </p:cBhvr>
                                      <p:rCtr x="33663" y="0"/>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2.77778E-7 4.68208E-6 L 0.68559 -0.00255 " pathEditMode="relative" rAng="0" ptsTypes="AA">
                                      <p:cBhvr>
                                        <p:cTn id="10" dur="2000" fill="hold"/>
                                        <p:tgtEl>
                                          <p:spTgt spid="29"/>
                                        </p:tgtEl>
                                        <p:attrNameLst>
                                          <p:attrName>ppt_x</p:attrName>
                                          <p:attrName>ppt_y</p:attrName>
                                        </p:attrNameLst>
                                      </p:cBhvr>
                                      <p:rCtr x="34271"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grpSp>
        <p:nvGrpSpPr>
          <p:cNvPr id="27" name="Groupe 26"/>
          <p:cNvGrpSpPr/>
          <p:nvPr/>
        </p:nvGrpSpPr>
        <p:grpSpPr>
          <a:xfrm>
            <a:off x="-5882444" y="-171400"/>
            <a:ext cx="8870776" cy="7058457"/>
            <a:chOff x="1220663" y="0"/>
            <a:chExt cx="8870776" cy="6858000"/>
          </a:xfrm>
          <a:effectLst>
            <a:outerShdw blurRad="254000" dist="88900" algn="l" rotWithShape="0">
              <a:prstClr val="black">
                <a:alpha val="51000"/>
              </a:prstClr>
            </a:outerShdw>
          </a:effectLst>
        </p:grpSpPr>
        <p:grpSp>
          <p:nvGrpSpPr>
            <p:cNvPr id="23" name="Groupe 22"/>
            <p:cNvGrpSpPr/>
            <p:nvPr/>
          </p:nvGrpSpPr>
          <p:grpSpPr>
            <a:xfrm>
              <a:off x="1220663" y="0"/>
              <a:ext cx="8870776" cy="6858000"/>
              <a:chOff x="0" y="0"/>
              <a:chExt cx="8870776" cy="6858000"/>
            </a:xfrm>
          </p:grpSpPr>
          <p:sp>
            <p:nvSpPr>
              <p:cNvPr id="4" name="Rectangle 3"/>
              <p:cNvSpPr/>
              <p:nvPr/>
            </p:nvSpPr>
            <p:spPr>
              <a:xfrm>
                <a:off x="0" y="0"/>
                <a:ext cx="7956376" cy="6858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p:cNvGrpSpPr/>
              <p:nvPr/>
            </p:nvGrpSpPr>
            <p:grpSpPr>
              <a:xfrm>
                <a:off x="7956376" y="2276872"/>
                <a:ext cx="914400" cy="914400"/>
                <a:chOff x="7956376" y="2276872"/>
                <a:chExt cx="914400" cy="914400"/>
              </a:xfrm>
            </p:grpSpPr>
            <p:sp>
              <p:nvSpPr>
                <p:cNvPr id="5" name="Arrondir un rectangle avec un coin du même côté 4"/>
                <p:cNvSpPr/>
                <p:nvPr/>
              </p:nvSpPr>
              <p:spPr>
                <a:xfrm rot="5400000">
                  <a:off x="7956376" y="2276872"/>
                  <a:ext cx="914400" cy="914400"/>
                </a:xfrm>
                <a:prstGeom prst="round2Same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7956376" y="2410906"/>
                  <a:ext cx="648072" cy="646331"/>
                </a:xfrm>
                <a:prstGeom prst="rect">
                  <a:avLst/>
                </a:prstGeom>
                <a:noFill/>
              </p:spPr>
              <p:txBody>
                <a:bodyPr wrap="square" rtlCol="0">
                  <a:spAutoFit/>
                </a:bodyPr>
                <a:lstStyle/>
                <a:p>
                  <a:pPr algn="ctr"/>
                  <a:r>
                    <a:rPr lang="fr-FR" sz="3600">
                      <a:solidFill>
                        <a:srgbClr val="299F80"/>
                      </a:solidFill>
                      <a:latin typeface="Comic Sans MS" pitchFamily="66" charset="0"/>
                    </a:rPr>
                    <a:t>F</a:t>
                  </a:r>
                  <a:endParaRPr lang="fr-FR">
                    <a:solidFill>
                      <a:srgbClr val="299F80"/>
                    </a:solidFill>
                    <a:latin typeface="Comic Sans MS" pitchFamily="66" charset="0"/>
                  </a:endParaRPr>
                </a:p>
              </p:txBody>
            </p:sp>
          </p:grpSp>
        </p:grpSp>
        <p:sp>
          <p:nvSpPr>
            <p:cNvPr id="26" name="ZoneTexte 25"/>
            <p:cNvSpPr txBox="1"/>
            <p:nvPr/>
          </p:nvSpPr>
          <p:spPr>
            <a:xfrm>
              <a:off x="3261430" y="2133782"/>
              <a:ext cx="5220072" cy="2123658"/>
            </a:xfrm>
            <a:prstGeom prst="rect">
              <a:avLst/>
            </a:prstGeom>
            <a:noFill/>
            <a:effectLst>
              <a:outerShdw blurRad="50800" dist="38100" algn="l" rotWithShape="0">
                <a:prstClr val="black">
                  <a:alpha val="40000"/>
                </a:prstClr>
              </a:outerShdw>
            </a:effectLst>
          </p:spPr>
          <p:txBody>
            <a:bodyPr wrap="square" rtlCol="0">
              <a:spAutoFit/>
            </a:bodyPr>
            <a:lstStyle/>
            <a:p>
              <a:pPr algn="ctr"/>
              <a:r>
                <a:rPr lang="fr-FR" sz="4400" smtClean="0">
                  <a:solidFill>
                    <a:srgbClr val="299F80"/>
                  </a:solidFill>
                  <a:latin typeface="Comic Sans MS" pitchFamily="66" charset="0"/>
                </a:rPr>
                <a:t>MOVING FROM THE INFORMAL TO THE FORMAL </a:t>
              </a:r>
              <a:endParaRPr lang="fr-FR" sz="4400">
                <a:solidFill>
                  <a:srgbClr val="299F80"/>
                </a:solidFill>
                <a:latin typeface="Comic Sans MS" pitchFamily="66" charset="0"/>
              </a:endParaRPr>
            </a:p>
          </p:txBody>
        </p:sp>
      </p:grpSp>
      <p:grpSp>
        <p:nvGrpSpPr>
          <p:cNvPr id="29" name="Groupe 28"/>
          <p:cNvGrpSpPr/>
          <p:nvPr/>
        </p:nvGrpSpPr>
        <p:grpSpPr>
          <a:xfrm>
            <a:off x="-6131633" y="-171400"/>
            <a:ext cx="8870776" cy="7028259"/>
            <a:chOff x="1220663" y="0"/>
            <a:chExt cx="8870776" cy="6858000"/>
          </a:xfrm>
          <a:effectLst>
            <a:outerShdw blurRad="254000" dist="88900" algn="l" rotWithShape="0">
              <a:prstClr val="black">
                <a:alpha val="51000"/>
              </a:prstClr>
            </a:outerShdw>
          </a:effectLst>
        </p:grpSpPr>
        <p:grpSp>
          <p:nvGrpSpPr>
            <p:cNvPr id="20" name="Groupe 19"/>
            <p:cNvGrpSpPr/>
            <p:nvPr/>
          </p:nvGrpSpPr>
          <p:grpSpPr>
            <a:xfrm>
              <a:off x="1220663" y="0"/>
              <a:ext cx="8870776" cy="6858000"/>
              <a:chOff x="-924030" y="-1229"/>
              <a:chExt cx="8870776" cy="6858000"/>
            </a:xfrm>
          </p:grpSpPr>
          <p:sp>
            <p:nvSpPr>
              <p:cNvPr id="8" name="Rectangle 7"/>
              <p:cNvSpPr/>
              <p:nvPr/>
            </p:nvSpPr>
            <p:spPr>
              <a:xfrm>
                <a:off x="-924030" y="-1229"/>
                <a:ext cx="7956376"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e 8"/>
              <p:cNvGrpSpPr/>
              <p:nvPr/>
            </p:nvGrpSpPr>
            <p:grpSpPr>
              <a:xfrm>
                <a:off x="7032346" y="1496506"/>
                <a:ext cx="914400" cy="914400"/>
                <a:chOff x="7956376" y="2276872"/>
                <a:chExt cx="914400" cy="914400"/>
              </a:xfrm>
              <a:solidFill>
                <a:schemeClr val="accent2">
                  <a:lumMod val="75000"/>
                </a:schemeClr>
              </a:solidFill>
            </p:grpSpPr>
            <p:sp>
              <p:nvSpPr>
                <p:cNvPr id="10" name="Arrondir un rectangle avec un coin du même côté 9"/>
                <p:cNvSpPr/>
                <p:nvPr/>
              </p:nvSpPr>
              <p:spPr>
                <a:xfrm rot="5400000">
                  <a:off x="795637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7956376" y="2410906"/>
                  <a:ext cx="648072" cy="646331"/>
                </a:xfrm>
                <a:prstGeom prst="rect">
                  <a:avLst/>
                </a:prstGeom>
                <a:grpFill/>
              </p:spPr>
              <p:txBody>
                <a:bodyPr wrap="square" rtlCol="0">
                  <a:spAutoFit/>
                </a:bodyPr>
                <a:lstStyle/>
                <a:p>
                  <a:pPr algn="ctr"/>
                  <a:r>
                    <a:rPr lang="fr-FR" sz="3600" smtClean="0">
                      <a:solidFill>
                        <a:srgbClr val="DA927C"/>
                      </a:solidFill>
                      <a:latin typeface="Comic Sans MS" pitchFamily="66" charset="0"/>
                    </a:rPr>
                    <a:t>G</a:t>
                  </a:r>
                  <a:endParaRPr lang="fr-FR">
                    <a:solidFill>
                      <a:srgbClr val="DA927C"/>
                    </a:solidFill>
                    <a:latin typeface="Comic Sans MS" pitchFamily="66" charset="0"/>
                  </a:endParaRPr>
                </a:p>
              </p:txBody>
            </p:sp>
          </p:grpSp>
        </p:grpSp>
        <p:sp>
          <p:nvSpPr>
            <p:cNvPr id="28" name="ZoneTexte 27"/>
            <p:cNvSpPr txBox="1"/>
            <p:nvPr/>
          </p:nvSpPr>
          <p:spPr>
            <a:xfrm>
              <a:off x="2987824" y="327745"/>
              <a:ext cx="5400600" cy="6217087"/>
            </a:xfrm>
            <a:prstGeom prst="rect">
              <a:avLst/>
            </a:prstGeom>
            <a:noFill/>
            <a:effectLst>
              <a:outerShdw blurRad="50800" dist="38100" algn="l" rotWithShape="0">
                <a:prstClr val="black">
                  <a:alpha val="40000"/>
                </a:prstClr>
              </a:outerShdw>
            </a:effectLst>
          </p:spPr>
          <p:txBody>
            <a:bodyPr wrap="square" rtlCol="0">
              <a:spAutoFit/>
            </a:bodyPr>
            <a:lstStyle/>
            <a:p>
              <a:r>
                <a:rPr lang="fr-FR" sz="2000" smtClean="0">
                  <a:solidFill>
                    <a:srgbClr val="DA927C"/>
                  </a:solidFill>
                  <a:latin typeface="Comic Sans MS" pitchFamily="66" charset="0"/>
                </a:rPr>
                <a:t>1: longer/ more complex sentences : </a:t>
              </a:r>
            </a:p>
            <a:p>
              <a:r>
                <a:rPr lang="fr-FR" sz="2000">
                  <a:solidFill>
                    <a:srgbClr val="299F80"/>
                  </a:solidFill>
                  <a:latin typeface="Comic Sans MS" pitchFamily="66" charset="0"/>
                </a:rPr>
                <a:t> </a:t>
              </a:r>
              <a:r>
                <a:rPr lang="fr-FR" sz="2000" smtClean="0">
                  <a:solidFill>
                    <a:srgbClr val="299F80"/>
                  </a:solidFill>
                  <a:latin typeface="Comic Sans MS" pitchFamily="66" charset="0"/>
                </a:rPr>
                <a:t>   informal</a:t>
              </a:r>
              <a:r>
                <a:rPr lang="fr-FR" sz="2000" smtClean="0">
                  <a:solidFill>
                    <a:srgbClr val="DA927C"/>
                  </a:solidFill>
                  <a:latin typeface="Comic Sans MS" pitchFamily="66" charset="0"/>
                </a:rPr>
                <a:t>: learning another language can improve  your career and social life </a:t>
              </a:r>
            </a:p>
            <a:p>
              <a:r>
                <a:rPr lang="fr-FR" sz="2000">
                  <a:solidFill>
                    <a:srgbClr val="299F80"/>
                  </a:solidFill>
                  <a:latin typeface="Comic Sans MS" pitchFamily="66" charset="0"/>
                </a:rPr>
                <a:t> </a:t>
              </a:r>
              <a:r>
                <a:rPr lang="fr-FR" sz="2000" smtClean="0">
                  <a:solidFill>
                    <a:srgbClr val="299F80"/>
                  </a:solidFill>
                  <a:latin typeface="Comic Sans MS" pitchFamily="66" charset="0"/>
                </a:rPr>
                <a:t>     formal</a:t>
              </a:r>
              <a:r>
                <a:rPr lang="fr-FR" sz="2000" smtClean="0">
                  <a:solidFill>
                    <a:srgbClr val="DA927C"/>
                  </a:solidFill>
                  <a:latin typeface="Comic Sans MS" pitchFamily="66" charset="0"/>
                </a:rPr>
                <a:t>:  research has shown that learning a second language in adition  to leading to expanded career can also expand social opportunities </a:t>
              </a:r>
            </a:p>
            <a:p>
              <a:endParaRPr lang="fr-FR" sz="2000">
                <a:solidFill>
                  <a:srgbClr val="DA927C"/>
                </a:solidFill>
                <a:latin typeface="Comic Sans MS" pitchFamily="66" charset="0"/>
              </a:endParaRPr>
            </a:p>
            <a:p>
              <a:r>
                <a:rPr lang="fr-FR" sz="2000" smtClean="0">
                  <a:solidFill>
                    <a:srgbClr val="DA927C"/>
                  </a:solidFill>
                  <a:latin typeface="Comic Sans MS" pitchFamily="66" charset="0"/>
                </a:rPr>
                <a:t>2: larger and less common words: </a:t>
              </a:r>
            </a:p>
            <a:p>
              <a:r>
                <a:rPr lang="fr-FR" sz="2000">
                  <a:solidFill>
                    <a:srgbClr val="DA927C"/>
                  </a:solidFill>
                  <a:latin typeface="Comic Sans MS" pitchFamily="66" charset="0"/>
                </a:rPr>
                <a:t> </a:t>
              </a:r>
              <a:r>
                <a:rPr lang="fr-FR" sz="2000" smtClean="0">
                  <a:solidFill>
                    <a:srgbClr val="DA927C"/>
                  </a:solidFill>
                  <a:latin typeface="Comic Sans MS" pitchFamily="66" charset="0"/>
                </a:rPr>
                <a:t>e,g:  </a:t>
              </a:r>
              <a:r>
                <a:rPr lang="fr-FR" sz="2000" smtClean="0">
                  <a:solidFill>
                    <a:srgbClr val="299F80"/>
                  </a:solidFill>
                  <a:latin typeface="Comic Sans MS" pitchFamily="66" charset="0"/>
                </a:rPr>
                <a:t>informal</a:t>
              </a:r>
              <a:r>
                <a:rPr lang="fr-FR" sz="2000" smtClean="0">
                  <a:solidFill>
                    <a:srgbClr val="DA927C"/>
                  </a:solidFill>
                  <a:latin typeface="Comic Sans MS" pitchFamily="66" charset="0"/>
                </a:rPr>
                <a:t> :   health in algeria is  normal now; but some specialists say we’ll have a scourge soon </a:t>
              </a:r>
            </a:p>
            <a:p>
              <a:r>
                <a:rPr lang="fr-FR" sz="2000">
                  <a:solidFill>
                    <a:srgbClr val="DA927C"/>
                  </a:solidFill>
                  <a:latin typeface="Comic Sans MS" pitchFamily="66" charset="0"/>
                </a:rPr>
                <a:t> </a:t>
              </a:r>
              <a:r>
                <a:rPr lang="fr-FR" sz="2000" smtClean="0">
                  <a:solidFill>
                    <a:srgbClr val="299F80"/>
                  </a:solidFill>
                  <a:latin typeface="Comic Sans MS" pitchFamily="66" charset="0"/>
                </a:rPr>
                <a:t>formal</a:t>
              </a:r>
              <a:r>
                <a:rPr lang="fr-FR" sz="2000" smtClean="0">
                  <a:solidFill>
                    <a:srgbClr val="DA927C"/>
                  </a:solidFill>
                  <a:latin typeface="Comic Sans MS" pitchFamily="66" charset="0"/>
                </a:rPr>
                <a:t>:  health in Algeria is presently regular; neverthless some experts predict an imminent scourge </a:t>
              </a:r>
            </a:p>
            <a:p>
              <a:endParaRPr lang="fr-FR" sz="2000">
                <a:solidFill>
                  <a:srgbClr val="DA927C"/>
                </a:solidFill>
                <a:latin typeface="Comic Sans MS" pitchFamily="66" charset="0"/>
              </a:endParaRPr>
            </a:p>
            <a:p>
              <a:r>
                <a:rPr lang="fr-FR" sz="2000" smtClean="0">
                  <a:solidFill>
                    <a:srgbClr val="DA927C"/>
                  </a:solidFill>
                  <a:latin typeface="Comic Sans MS" pitchFamily="66" charset="0"/>
                </a:rPr>
                <a:t>    </a:t>
              </a:r>
              <a:r>
                <a:rPr lang="fr-FR" sz="2000" smtClean="0">
                  <a:solidFill>
                    <a:srgbClr val="299F80"/>
                  </a:solidFill>
                  <a:latin typeface="Comic Sans MS" pitchFamily="66" charset="0"/>
                </a:rPr>
                <a:t>SOME LESS FORMAL WORDS </a:t>
              </a:r>
            </a:p>
            <a:p>
              <a:r>
                <a:rPr lang="fr-FR" sz="2000">
                  <a:solidFill>
                    <a:srgbClr val="DA927C"/>
                  </a:solidFill>
                  <a:latin typeface="Comic Sans MS" pitchFamily="66" charset="0"/>
                </a:rPr>
                <a:t> </a:t>
              </a:r>
              <a:r>
                <a:rPr lang="fr-FR" sz="2000" smtClean="0">
                  <a:solidFill>
                    <a:srgbClr val="DA927C"/>
                  </a:solidFill>
                  <a:latin typeface="Comic Sans MS" pitchFamily="66" charset="0"/>
                </a:rPr>
                <a:t>     help -------assistance </a:t>
              </a:r>
            </a:p>
            <a:p>
              <a:r>
                <a:rPr lang="fr-FR" sz="2000">
                  <a:solidFill>
                    <a:srgbClr val="DA927C"/>
                  </a:solidFill>
                  <a:latin typeface="Comic Sans MS" pitchFamily="66" charset="0"/>
                </a:rPr>
                <a:t> </a:t>
              </a:r>
              <a:r>
                <a:rPr lang="fr-FR" sz="2000" smtClean="0">
                  <a:solidFill>
                    <a:srgbClr val="DA927C"/>
                  </a:solidFill>
                  <a:latin typeface="Comic Sans MS" pitchFamily="66" charset="0"/>
                </a:rPr>
                <a:t>      buy  -------purchase  </a:t>
              </a:r>
            </a:p>
            <a:p>
              <a:r>
                <a:rPr lang="fr-FR" sz="2000">
                  <a:solidFill>
                    <a:srgbClr val="DA927C"/>
                  </a:solidFill>
                  <a:latin typeface="Comic Sans MS" pitchFamily="66" charset="0"/>
                </a:rPr>
                <a:t> </a:t>
              </a:r>
              <a:r>
                <a:rPr lang="fr-FR" sz="2000" smtClean="0">
                  <a:solidFill>
                    <a:srgbClr val="DA927C"/>
                  </a:solidFill>
                  <a:latin typeface="Comic Sans MS" pitchFamily="66" charset="0"/>
                </a:rPr>
                <a:t>        get ------  optain  </a:t>
              </a:r>
            </a:p>
          </p:txBody>
        </p:sp>
      </p:grpSp>
      <p:grpSp>
        <p:nvGrpSpPr>
          <p:cNvPr id="2" name="Groupe 1"/>
          <p:cNvGrpSpPr/>
          <p:nvPr/>
        </p:nvGrpSpPr>
        <p:grpSpPr>
          <a:xfrm>
            <a:off x="-6949280" y="-171400"/>
            <a:ext cx="9243033" cy="7027059"/>
            <a:chOff x="630299" y="7288"/>
            <a:chExt cx="8870776" cy="6858000"/>
          </a:xfrm>
          <a:effectLst>
            <a:outerShdw blurRad="254000" dist="88900" algn="l" rotWithShape="0">
              <a:prstClr val="black">
                <a:alpha val="51000"/>
              </a:prstClr>
            </a:outerShdw>
          </a:effectLst>
        </p:grpSpPr>
        <p:grpSp>
          <p:nvGrpSpPr>
            <p:cNvPr id="21" name="Groupe 20"/>
            <p:cNvGrpSpPr/>
            <p:nvPr/>
          </p:nvGrpSpPr>
          <p:grpSpPr>
            <a:xfrm>
              <a:off x="630299" y="7288"/>
              <a:ext cx="8870776" cy="6858000"/>
              <a:chOff x="-1868045" y="0"/>
              <a:chExt cx="8870776" cy="6858000"/>
            </a:xfrm>
          </p:grpSpPr>
          <p:sp>
            <p:nvSpPr>
              <p:cNvPr id="12" name="Rectangle 11"/>
              <p:cNvSpPr/>
              <p:nvPr/>
            </p:nvSpPr>
            <p:spPr>
              <a:xfrm>
                <a:off x="-1868045" y="0"/>
                <a:ext cx="7956376" cy="6858000"/>
              </a:xfrm>
              <a:prstGeom prst="rect">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3" name="Groupe 12"/>
              <p:cNvGrpSpPr/>
              <p:nvPr/>
            </p:nvGrpSpPr>
            <p:grpSpPr>
              <a:xfrm>
                <a:off x="6088331" y="720070"/>
                <a:ext cx="914400" cy="914400"/>
                <a:chOff x="7956376" y="2276872"/>
                <a:chExt cx="914400" cy="914400"/>
              </a:xfrm>
              <a:solidFill>
                <a:srgbClr val="DA927C"/>
              </a:solidFill>
            </p:grpSpPr>
            <p:sp>
              <p:nvSpPr>
                <p:cNvPr id="14" name="Arrondir un rectangle avec un coin du même côté 13"/>
                <p:cNvSpPr/>
                <p:nvPr/>
              </p:nvSpPr>
              <p:spPr>
                <a:xfrm rot="5400000">
                  <a:off x="795637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7956376" y="2410906"/>
                  <a:ext cx="648072" cy="646331"/>
                </a:xfrm>
                <a:prstGeom prst="rect">
                  <a:avLst/>
                </a:prstGeom>
                <a:grpFill/>
              </p:spPr>
              <p:txBody>
                <a:bodyPr wrap="square" rtlCol="0">
                  <a:spAutoFit/>
                </a:bodyPr>
                <a:lstStyle/>
                <a:p>
                  <a:pPr algn="ctr"/>
                  <a:r>
                    <a:rPr lang="fr-FR" sz="3600" smtClean="0">
                      <a:solidFill>
                        <a:schemeClr val="accent2">
                          <a:lumMod val="75000"/>
                        </a:schemeClr>
                      </a:solidFill>
                      <a:latin typeface="Comic Sans MS" pitchFamily="66" charset="0"/>
                    </a:rPr>
                    <a:t>H</a:t>
                  </a:r>
                  <a:endParaRPr lang="fr-FR">
                    <a:solidFill>
                      <a:schemeClr val="accent2">
                        <a:lumMod val="75000"/>
                      </a:schemeClr>
                    </a:solidFill>
                    <a:latin typeface="Comic Sans MS" pitchFamily="66" charset="0"/>
                  </a:endParaRPr>
                </a:p>
              </p:txBody>
            </p:sp>
          </p:grpSp>
        </p:grpSp>
        <p:sp>
          <p:nvSpPr>
            <p:cNvPr id="30" name="ZoneTexte 29"/>
            <p:cNvSpPr txBox="1"/>
            <p:nvPr/>
          </p:nvSpPr>
          <p:spPr>
            <a:xfrm>
              <a:off x="1076647" y="428153"/>
              <a:ext cx="6408712" cy="5078313"/>
            </a:xfrm>
            <a:prstGeom prst="rect">
              <a:avLst/>
            </a:prstGeom>
            <a:noFill/>
            <a:effectLst>
              <a:outerShdw blurRad="50800" dist="38100" algn="l" rotWithShape="0">
                <a:prstClr val="black">
                  <a:alpha val="40000"/>
                </a:prstClr>
              </a:outerShdw>
            </a:effectLst>
          </p:spPr>
          <p:txBody>
            <a:bodyPr wrap="square" rtlCol="0">
              <a:spAutoFit/>
            </a:bodyPr>
            <a:lstStyle/>
            <a:p>
              <a:r>
                <a:rPr lang="fr-FR" sz="2400" smtClean="0">
                  <a:solidFill>
                    <a:srgbClr val="800000"/>
                  </a:solidFill>
                  <a:latin typeface="Comic Sans MS" pitchFamily="66" charset="0"/>
                </a:rPr>
                <a:t>3: avoid phrasal verbs :  </a:t>
              </a:r>
            </a:p>
            <a:p>
              <a:r>
                <a:rPr lang="fr-FR" sz="2400">
                  <a:solidFill>
                    <a:srgbClr val="800000"/>
                  </a:solidFill>
                  <a:latin typeface="Comic Sans MS" pitchFamily="66" charset="0"/>
                </a:rPr>
                <a:t> </a:t>
              </a:r>
              <a:r>
                <a:rPr lang="fr-FR" sz="2400" smtClean="0">
                  <a:solidFill>
                    <a:srgbClr val="800000"/>
                  </a:solidFill>
                  <a:latin typeface="Comic Sans MS" pitchFamily="66" charset="0"/>
                </a:rPr>
                <a:t> e,g  the smoke went up </a:t>
              </a:r>
            </a:p>
            <a:p>
              <a:r>
                <a:rPr lang="fr-FR" sz="2400">
                  <a:solidFill>
                    <a:srgbClr val="800000"/>
                  </a:solidFill>
                  <a:latin typeface="Comic Sans MS" pitchFamily="66" charset="0"/>
                </a:rPr>
                <a:t> </a:t>
              </a:r>
              <a:r>
                <a:rPr lang="fr-FR" sz="2400" smtClean="0">
                  <a:solidFill>
                    <a:srgbClr val="800000"/>
                  </a:solidFill>
                  <a:latin typeface="Comic Sans MS" pitchFamily="66" charset="0"/>
                </a:rPr>
                <a:t>        the smoke evaporates</a:t>
              </a:r>
            </a:p>
            <a:p>
              <a:endParaRPr lang="fr-FR" sz="2400">
                <a:solidFill>
                  <a:srgbClr val="800000"/>
                </a:solidFill>
                <a:latin typeface="Comic Sans MS" pitchFamily="66" charset="0"/>
              </a:endParaRPr>
            </a:p>
            <a:p>
              <a:r>
                <a:rPr lang="fr-FR" sz="2400" smtClean="0">
                  <a:solidFill>
                    <a:srgbClr val="800000"/>
                  </a:solidFill>
                  <a:latin typeface="Comic Sans MS" pitchFamily="66" charset="0"/>
                </a:rPr>
                <a:t>4: avoid contructions :  </a:t>
              </a:r>
            </a:p>
            <a:p>
              <a:r>
                <a:rPr lang="fr-FR" sz="2400">
                  <a:solidFill>
                    <a:srgbClr val="800000"/>
                  </a:solidFill>
                  <a:latin typeface="Comic Sans MS" pitchFamily="66" charset="0"/>
                </a:rPr>
                <a:t> </a:t>
              </a:r>
              <a:r>
                <a:rPr lang="fr-FR" sz="2400" smtClean="0">
                  <a:solidFill>
                    <a:srgbClr val="800000"/>
                  </a:solidFill>
                  <a:latin typeface="Comic Sans MS" pitchFamily="66" charset="0"/>
                </a:rPr>
                <a:t>  « I’m , can’t …..</a:t>
              </a:r>
            </a:p>
            <a:p>
              <a:r>
                <a:rPr lang="fr-FR" sz="2400">
                  <a:solidFill>
                    <a:srgbClr val="800000"/>
                  </a:solidFill>
                  <a:latin typeface="Comic Sans MS" pitchFamily="66" charset="0"/>
                </a:rPr>
                <a:t> </a:t>
              </a:r>
              <a:r>
                <a:rPr lang="fr-FR" sz="2400" smtClean="0">
                  <a:solidFill>
                    <a:srgbClr val="800000"/>
                  </a:solidFill>
                  <a:latin typeface="Comic Sans MS" pitchFamily="66" charset="0"/>
                </a:rPr>
                <a:t>e,g the gests won’t arrive </a:t>
              </a:r>
            </a:p>
            <a:p>
              <a:r>
                <a:rPr lang="fr-FR" sz="2400">
                  <a:solidFill>
                    <a:srgbClr val="800000"/>
                  </a:solidFill>
                  <a:latin typeface="Comic Sans MS" pitchFamily="66" charset="0"/>
                </a:rPr>
                <a:t> </a:t>
              </a:r>
              <a:r>
                <a:rPr lang="fr-FR" sz="2400" smtClean="0">
                  <a:solidFill>
                    <a:srgbClr val="800000"/>
                  </a:solidFill>
                  <a:latin typeface="Comic Sans MS" pitchFamily="66" charset="0"/>
                </a:rPr>
                <a:t>        the gests will not arrive </a:t>
              </a:r>
              <a:endParaRPr lang="fr-FR" sz="2400">
                <a:solidFill>
                  <a:srgbClr val="800000"/>
                </a:solidFill>
                <a:latin typeface="Comic Sans MS" pitchFamily="66" charset="0"/>
              </a:endParaRPr>
            </a:p>
            <a:p>
              <a:endParaRPr lang="fr-FR" sz="2400" smtClean="0">
                <a:solidFill>
                  <a:srgbClr val="800000"/>
                </a:solidFill>
                <a:latin typeface="Comic Sans MS" pitchFamily="66" charset="0"/>
              </a:endParaRPr>
            </a:p>
            <a:p>
              <a:r>
                <a:rPr lang="fr-FR" sz="2400" smtClean="0">
                  <a:solidFill>
                    <a:srgbClr val="800000"/>
                  </a:solidFill>
                  <a:latin typeface="Comic Sans MS" pitchFamily="66" charset="0"/>
                </a:rPr>
                <a:t>5: no IDIOMS , SLANG , TEXT SPEAK </a:t>
              </a:r>
            </a:p>
            <a:p>
              <a:r>
                <a:rPr lang="fr-FR" sz="2400">
                  <a:solidFill>
                    <a:srgbClr val="800000"/>
                  </a:solidFill>
                  <a:latin typeface="Comic Sans MS" pitchFamily="66" charset="0"/>
                </a:rPr>
                <a:t> </a:t>
              </a:r>
              <a:r>
                <a:rPr lang="fr-FR" sz="2400" smtClean="0">
                  <a:solidFill>
                    <a:srgbClr val="800000"/>
                  </a:solidFill>
                  <a:latin typeface="Comic Sans MS" pitchFamily="66" charset="0"/>
                </a:rPr>
                <a:t> e,g  IDIOM: she has the bear fruit </a:t>
              </a:r>
            </a:p>
            <a:p>
              <a:r>
                <a:rPr lang="fr-FR" sz="2400">
                  <a:solidFill>
                    <a:srgbClr val="800000"/>
                  </a:solidFill>
                  <a:latin typeface="Comic Sans MS" pitchFamily="66" charset="0"/>
                </a:rPr>
                <a:t> </a:t>
              </a:r>
              <a:r>
                <a:rPr lang="fr-FR" sz="2400" smtClean="0">
                  <a:solidFill>
                    <a:srgbClr val="800000"/>
                  </a:solidFill>
                  <a:latin typeface="Comic Sans MS" pitchFamily="66" charset="0"/>
                </a:rPr>
                <a:t>                  she yield successful results</a:t>
              </a:r>
            </a:p>
            <a:p>
              <a:endParaRPr lang="fr-FR" smtClean="0"/>
            </a:p>
            <a:p>
              <a:r>
                <a:rPr lang="fr-FR"/>
                <a:t> </a:t>
              </a:r>
            </a:p>
          </p:txBody>
        </p:sp>
      </p:grpSp>
    </p:spTree>
    <p:extLst>
      <p:ext uri="{BB962C8B-B14F-4D97-AF65-F5344CB8AC3E}">
        <p14:creationId xmlns:p14="http://schemas.microsoft.com/office/powerpoint/2010/main" val="247303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77778E-7 -3.81503E-6 L 0.68958 0.00625 " pathEditMode="relative" rAng="0" ptsTypes="AA">
                                      <p:cBhvr>
                                        <p:cTn id="6" dur="2000" fill="hold"/>
                                        <p:tgtEl>
                                          <p:spTgt spid="27"/>
                                        </p:tgtEl>
                                        <p:attrNameLst>
                                          <p:attrName>ppt_x</p:attrName>
                                          <p:attrName>ppt_y</p:attrName>
                                        </p:attrNameLst>
                                      </p:cBhvr>
                                      <p:rCtr x="34479" y="301"/>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3.33333E-6 -3.81503E-6 L 0.71684 0.00625 " pathEditMode="relative" rAng="0" ptsTypes="AA">
                                      <p:cBhvr>
                                        <p:cTn id="10" dur="2000" fill="hold"/>
                                        <p:tgtEl>
                                          <p:spTgt spid="29"/>
                                        </p:tgtEl>
                                        <p:attrNameLst>
                                          <p:attrName>ppt_x</p:attrName>
                                          <p:attrName>ppt_y</p:attrName>
                                        </p:attrNameLst>
                                      </p:cBhvr>
                                      <p:rCtr x="35833" y="301"/>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5E-6 -3.81503E-6 L 0.72657 0.00625 " pathEditMode="relative" rAng="0" ptsTypes="AA">
                                      <p:cBhvr>
                                        <p:cTn id="14" dur="2000" fill="hold"/>
                                        <p:tgtEl>
                                          <p:spTgt spid="2"/>
                                        </p:tgtEl>
                                        <p:attrNameLst>
                                          <p:attrName>ppt_x</p:attrName>
                                          <p:attrName>ppt_y</p:attrName>
                                        </p:attrNameLst>
                                      </p:cBhvr>
                                      <p:rCtr x="36319"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grpSp>
        <p:nvGrpSpPr>
          <p:cNvPr id="3" name="Groupe 2"/>
          <p:cNvGrpSpPr/>
          <p:nvPr/>
        </p:nvGrpSpPr>
        <p:grpSpPr>
          <a:xfrm>
            <a:off x="-5819304" y="0"/>
            <a:ext cx="9383191" cy="7677472"/>
            <a:chOff x="899592" y="0"/>
            <a:chExt cx="9144000" cy="7482945"/>
          </a:xfrm>
          <a:effectLst>
            <a:outerShdw blurRad="50800" dist="38100" algn="l" rotWithShape="0">
              <a:prstClr val="black">
                <a:alpha val="40000"/>
              </a:prstClr>
            </a:outerShdw>
          </a:effectLst>
        </p:grpSpPr>
        <p:grpSp>
          <p:nvGrpSpPr>
            <p:cNvPr id="16" name="Groupe 15"/>
            <p:cNvGrpSpPr/>
            <p:nvPr/>
          </p:nvGrpSpPr>
          <p:grpSpPr>
            <a:xfrm>
              <a:off x="899592" y="0"/>
              <a:ext cx="9144000" cy="6858000"/>
              <a:chOff x="0" y="0"/>
              <a:chExt cx="9144000" cy="6858000"/>
            </a:xfrm>
          </p:grpSpPr>
          <p:sp>
            <p:nvSpPr>
              <p:cNvPr id="4" name="Rectangle 3"/>
              <p:cNvSpPr/>
              <p:nvPr/>
            </p:nvSpPr>
            <p:spPr>
              <a:xfrm>
                <a:off x="0" y="0"/>
                <a:ext cx="8244408" cy="68580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p:cNvGrpSpPr/>
              <p:nvPr/>
            </p:nvGrpSpPr>
            <p:grpSpPr>
              <a:xfrm>
                <a:off x="8229600" y="2514600"/>
                <a:ext cx="914400" cy="914400"/>
                <a:chOff x="8229600" y="2514600"/>
                <a:chExt cx="914400" cy="914400"/>
              </a:xfrm>
            </p:grpSpPr>
            <p:sp>
              <p:nvSpPr>
                <p:cNvPr id="5" name="Arrondir un rectangle avec un coin du même côté 4"/>
                <p:cNvSpPr/>
                <p:nvPr/>
              </p:nvSpPr>
              <p:spPr>
                <a:xfrm rot="5400000">
                  <a:off x="8229600" y="2514600"/>
                  <a:ext cx="914400" cy="914400"/>
                </a:xfrm>
                <a:prstGeom prst="round2Same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8313783" y="2605826"/>
                  <a:ext cx="648072" cy="646331"/>
                </a:xfrm>
                <a:prstGeom prst="rect">
                  <a:avLst/>
                </a:prstGeom>
                <a:noFill/>
              </p:spPr>
              <p:txBody>
                <a:bodyPr wrap="square" rtlCol="0">
                  <a:spAutoFit/>
                </a:bodyPr>
                <a:lstStyle/>
                <a:p>
                  <a:pPr algn="ctr"/>
                  <a:r>
                    <a:rPr lang="fr-FR" sz="3600" smtClean="0">
                      <a:solidFill>
                        <a:srgbClr val="299F80"/>
                      </a:solidFill>
                      <a:latin typeface="Comic Sans MS" pitchFamily="66" charset="0"/>
                    </a:rPr>
                    <a:t>I</a:t>
                  </a:r>
                  <a:endParaRPr lang="fr-FR">
                    <a:solidFill>
                      <a:srgbClr val="299F80"/>
                    </a:solidFill>
                    <a:latin typeface="Comic Sans MS" pitchFamily="66" charset="0"/>
                  </a:endParaRPr>
                </a:p>
              </p:txBody>
            </p:sp>
          </p:grpSp>
        </p:grpSp>
        <p:sp>
          <p:nvSpPr>
            <p:cNvPr id="2" name="ZoneTexte 1"/>
            <p:cNvSpPr txBox="1"/>
            <p:nvPr/>
          </p:nvSpPr>
          <p:spPr>
            <a:xfrm>
              <a:off x="2948679" y="188640"/>
              <a:ext cx="5727777" cy="7294305"/>
            </a:xfrm>
            <a:prstGeom prst="rect">
              <a:avLst/>
            </a:prstGeom>
            <a:noFill/>
            <a:effectLst>
              <a:outerShdw blurRad="63500" sx="102000" sy="102000" algn="ctr" rotWithShape="0">
                <a:prstClr val="black">
                  <a:alpha val="40000"/>
                </a:prstClr>
              </a:outerShdw>
            </a:effectLst>
          </p:spPr>
          <p:txBody>
            <a:bodyPr wrap="square" rtlCol="0">
              <a:spAutoFit/>
            </a:bodyPr>
            <a:lstStyle/>
            <a:p>
              <a:r>
                <a:rPr lang="fr-FR" smtClean="0">
                  <a:solidFill>
                    <a:srgbClr val="299F80"/>
                  </a:solidFill>
                  <a:latin typeface="Comic Sans MS" pitchFamily="66" charset="0"/>
                </a:rPr>
                <a:t>6: Use the more appropriate formal negative forms :</a:t>
              </a:r>
            </a:p>
            <a:p>
              <a:r>
                <a:rPr lang="fr-FR">
                  <a:solidFill>
                    <a:srgbClr val="299F80"/>
                  </a:solidFill>
                  <a:latin typeface="Comic Sans MS" pitchFamily="66" charset="0"/>
                </a:rPr>
                <a:t> </a:t>
              </a:r>
              <a:r>
                <a:rPr lang="fr-FR" smtClean="0">
                  <a:solidFill>
                    <a:srgbClr val="299F80"/>
                  </a:solidFill>
                  <a:latin typeface="Comic Sans MS" pitchFamily="66" charset="0"/>
                </a:rPr>
                <a:t>   « No instead of not any »</a:t>
              </a:r>
            </a:p>
            <a:p>
              <a:r>
                <a:rPr lang="fr-FR">
                  <a:solidFill>
                    <a:srgbClr val="299F80"/>
                  </a:solidFill>
                  <a:latin typeface="Comic Sans MS" pitchFamily="66" charset="0"/>
                </a:rPr>
                <a:t> </a:t>
              </a:r>
              <a:r>
                <a:rPr lang="fr-FR" smtClean="0">
                  <a:solidFill>
                    <a:srgbClr val="299F80"/>
                  </a:solidFill>
                  <a:latin typeface="Comic Sans MS" pitchFamily="66" charset="0"/>
                </a:rPr>
                <a:t>    the analysis didnt yield any new results </a:t>
              </a:r>
            </a:p>
            <a:p>
              <a:r>
                <a:rPr lang="fr-FR">
                  <a:solidFill>
                    <a:srgbClr val="299F80"/>
                  </a:solidFill>
                  <a:latin typeface="Comic Sans MS" pitchFamily="66" charset="0"/>
                </a:rPr>
                <a:t> </a:t>
              </a:r>
              <a:r>
                <a:rPr lang="fr-FR" smtClean="0">
                  <a:solidFill>
                    <a:srgbClr val="299F80"/>
                  </a:solidFill>
                  <a:latin typeface="Comic Sans MS" pitchFamily="66" charset="0"/>
                </a:rPr>
                <a:t>    the analysis yieled no new results </a:t>
              </a:r>
            </a:p>
            <a:p>
              <a:endParaRPr lang="fr-FR" smtClean="0">
                <a:solidFill>
                  <a:srgbClr val="299F80"/>
                </a:solidFill>
                <a:latin typeface="Comic Sans MS" pitchFamily="66" charset="0"/>
              </a:endParaRPr>
            </a:p>
            <a:p>
              <a:r>
                <a:rPr lang="fr-FR" smtClean="0">
                  <a:solidFill>
                    <a:srgbClr val="299F80"/>
                  </a:solidFill>
                  <a:latin typeface="Comic Sans MS" pitchFamily="66" charset="0"/>
                </a:rPr>
                <a:t>  «  little  instead of  not …. Much »</a:t>
              </a:r>
            </a:p>
            <a:p>
              <a:r>
                <a:rPr lang="fr-FR">
                  <a:solidFill>
                    <a:srgbClr val="299F80"/>
                  </a:solidFill>
                  <a:latin typeface="Comic Sans MS" pitchFamily="66" charset="0"/>
                </a:rPr>
                <a:t> </a:t>
              </a:r>
              <a:r>
                <a:rPr lang="fr-FR" smtClean="0">
                  <a:solidFill>
                    <a:srgbClr val="299F80"/>
                  </a:solidFill>
                  <a:latin typeface="Comic Sans MS" pitchFamily="66" charset="0"/>
                </a:rPr>
                <a:t>     the father didnt bring much food for the dinner </a:t>
              </a:r>
            </a:p>
            <a:p>
              <a:r>
                <a:rPr lang="fr-FR">
                  <a:solidFill>
                    <a:srgbClr val="299F80"/>
                  </a:solidFill>
                  <a:latin typeface="Comic Sans MS" pitchFamily="66" charset="0"/>
                </a:rPr>
                <a:t> </a:t>
              </a:r>
              <a:r>
                <a:rPr lang="fr-FR" smtClean="0">
                  <a:solidFill>
                    <a:srgbClr val="299F80"/>
                  </a:solidFill>
                  <a:latin typeface="Comic Sans MS" pitchFamily="66" charset="0"/>
                </a:rPr>
                <a:t>     the father brought little food  for the dinner </a:t>
              </a:r>
            </a:p>
            <a:p>
              <a:endParaRPr lang="fr-FR" smtClean="0">
                <a:solidFill>
                  <a:srgbClr val="299F80"/>
                </a:solidFill>
                <a:latin typeface="Comic Sans MS" pitchFamily="66" charset="0"/>
              </a:endParaRPr>
            </a:p>
            <a:p>
              <a:r>
                <a:rPr lang="fr-FR">
                  <a:solidFill>
                    <a:srgbClr val="299F80"/>
                  </a:solidFill>
                  <a:latin typeface="Comic Sans MS" pitchFamily="66" charset="0"/>
                </a:rPr>
                <a:t> </a:t>
              </a:r>
              <a:r>
                <a:rPr lang="fr-FR" smtClean="0">
                  <a:solidFill>
                    <a:srgbClr val="299F80"/>
                  </a:solidFill>
                  <a:latin typeface="Comic Sans MS" pitchFamily="66" charset="0"/>
                </a:rPr>
                <a:t>« few instead of not many » </a:t>
              </a:r>
            </a:p>
            <a:p>
              <a:r>
                <a:rPr lang="fr-FR">
                  <a:solidFill>
                    <a:srgbClr val="299F80"/>
                  </a:solidFill>
                  <a:latin typeface="Comic Sans MS" pitchFamily="66" charset="0"/>
                </a:rPr>
                <a:t> </a:t>
              </a:r>
              <a:r>
                <a:rPr lang="fr-FR" smtClean="0">
                  <a:solidFill>
                    <a:srgbClr val="299F80"/>
                  </a:solidFill>
                  <a:latin typeface="Comic Sans MS" pitchFamily="66" charset="0"/>
                </a:rPr>
                <a:t>   this prpblem does not have many solutions </a:t>
              </a:r>
            </a:p>
            <a:p>
              <a:r>
                <a:rPr lang="fr-FR">
                  <a:solidFill>
                    <a:srgbClr val="299F80"/>
                  </a:solidFill>
                  <a:latin typeface="Comic Sans MS" pitchFamily="66" charset="0"/>
                </a:rPr>
                <a:t> </a:t>
              </a:r>
              <a:r>
                <a:rPr lang="fr-FR" smtClean="0">
                  <a:solidFill>
                    <a:srgbClr val="299F80"/>
                  </a:solidFill>
                  <a:latin typeface="Comic Sans MS" pitchFamily="66" charset="0"/>
                </a:rPr>
                <a:t>   this problem has few solutions </a:t>
              </a:r>
            </a:p>
            <a:p>
              <a:endParaRPr lang="fr-FR" smtClean="0">
                <a:solidFill>
                  <a:srgbClr val="299F80"/>
                </a:solidFill>
                <a:latin typeface="Comic Sans MS" pitchFamily="66" charset="0"/>
              </a:endParaRPr>
            </a:p>
            <a:p>
              <a:r>
                <a:rPr lang="fr-FR" smtClean="0">
                  <a:solidFill>
                    <a:srgbClr val="299F80"/>
                  </a:solidFill>
                  <a:latin typeface="Comic Sans MS" pitchFamily="66" charset="0"/>
                </a:rPr>
                <a:t>7: limit the use of the RUN ON exppressions such as         « and so foth » « etc » </a:t>
              </a:r>
            </a:p>
            <a:p>
              <a:r>
                <a:rPr lang="fr-FR">
                  <a:solidFill>
                    <a:srgbClr val="299F80"/>
                  </a:solidFill>
                  <a:latin typeface="Comic Sans MS" pitchFamily="66" charset="0"/>
                </a:rPr>
                <a:t> </a:t>
              </a:r>
              <a:r>
                <a:rPr lang="fr-FR" smtClean="0">
                  <a:solidFill>
                    <a:srgbClr val="299F80"/>
                  </a:solidFill>
                  <a:latin typeface="Comic Sans MS" pitchFamily="66" charset="0"/>
                </a:rPr>
                <a:t>   e,g scientists theorize that global temperature change may be induced by volcanizm , solar activity ………etc</a:t>
              </a:r>
            </a:p>
            <a:p>
              <a:r>
                <a:rPr lang="fr-FR">
                  <a:solidFill>
                    <a:srgbClr val="299F80"/>
                  </a:solidFill>
                  <a:latin typeface="Comic Sans MS" pitchFamily="66" charset="0"/>
                </a:rPr>
                <a:t> </a:t>
              </a:r>
              <a:r>
                <a:rPr lang="fr-FR" smtClean="0">
                  <a:solidFill>
                    <a:srgbClr val="299F80"/>
                  </a:solidFill>
                  <a:latin typeface="Comic Sans MS" pitchFamily="66" charset="0"/>
                </a:rPr>
                <a:t>  =…………………by natural causes such as volcanism and solar activity  </a:t>
              </a:r>
            </a:p>
            <a:p>
              <a:r>
                <a:rPr lang="fr-FR"/>
                <a:t> </a:t>
              </a:r>
              <a:r>
                <a:rPr lang="fr-FR" smtClean="0"/>
                <a:t>    </a:t>
              </a:r>
            </a:p>
            <a:p>
              <a:r>
                <a:rPr lang="fr-FR"/>
                <a:t> </a:t>
              </a:r>
              <a:r>
                <a:rPr lang="fr-FR" smtClean="0"/>
                <a:t>   </a:t>
              </a:r>
            </a:p>
            <a:p>
              <a:endParaRPr lang="fr-FR"/>
            </a:p>
          </p:txBody>
        </p:sp>
      </p:grpSp>
      <p:grpSp>
        <p:nvGrpSpPr>
          <p:cNvPr id="21" name="Groupe 20"/>
          <p:cNvGrpSpPr/>
          <p:nvPr/>
        </p:nvGrpSpPr>
        <p:grpSpPr>
          <a:xfrm>
            <a:off x="-7453336" y="0"/>
            <a:ext cx="10230336" cy="7036281"/>
            <a:chOff x="899592" y="0"/>
            <a:chExt cx="9144000" cy="6858000"/>
          </a:xfrm>
          <a:solidFill>
            <a:schemeClr val="accent4">
              <a:lumMod val="50000"/>
            </a:schemeClr>
          </a:solidFill>
          <a:effectLst>
            <a:outerShdw blurRad="50800" dist="38100" algn="l" rotWithShape="0">
              <a:prstClr val="black">
                <a:alpha val="40000"/>
              </a:prstClr>
            </a:outerShdw>
          </a:effectLst>
        </p:grpSpPr>
        <p:grpSp>
          <p:nvGrpSpPr>
            <p:cNvPr id="17" name="Groupe 16"/>
            <p:cNvGrpSpPr/>
            <p:nvPr/>
          </p:nvGrpSpPr>
          <p:grpSpPr>
            <a:xfrm>
              <a:off x="899592" y="0"/>
              <a:ext cx="9144000" cy="6858000"/>
              <a:chOff x="-2196752" y="10758"/>
              <a:chExt cx="9144000" cy="6858000"/>
            </a:xfrm>
            <a:grpFill/>
          </p:grpSpPr>
          <p:sp>
            <p:nvSpPr>
              <p:cNvPr id="8" name="Rectangle 7"/>
              <p:cNvSpPr/>
              <p:nvPr/>
            </p:nvSpPr>
            <p:spPr>
              <a:xfrm>
                <a:off x="-2196752" y="10758"/>
                <a:ext cx="8244408"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 name="Groupe 8"/>
              <p:cNvGrpSpPr/>
              <p:nvPr/>
            </p:nvGrpSpPr>
            <p:grpSpPr>
              <a:xfrm>
                <a:off x="6032848" y="1594354"/>
                <a:ext cx="914400" cy="914400"/>
                <a:chOff x="8229600" y="2514600"/>
                <a:chExt cx="914400" cy="914400"/>
              </a:xfrm>
              <a:grpFill/>
            </p:grpSpPr>
            <p:sp>
              <p:nvSpPr>
                <p:cNvPr id="10" name="Arrondir un rectangle avec un coin du même côté 9"/>
                <p:cNvSpPr/>
                <p:nvPr/>
              </p:nvSpPr>
              <p:spPr>
                <a:xfrm rot="5400000">
                  <a:off x="8229600" y="2514600"/>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8313783" y="2605826"/>
                  <a:ext cx="648072" cy="646331"/>
                </a:xfrm>
                <a:prstGeom prst="rect">
                  <a:avLst/>
                </a:prstGeom>
                <a:grpFill/>
              </p:spPr>
              <p:txBody>
                <a:bodyPr wrap="square" rtlCol="0">
                  <a:spAutoFit/>
                </a:bodyPr>
                <a:lstStyle/>
                <a:p>
                  <a:pPr algn="ctr"/>
                  <a:r>
                    <a:rPr lang="fr-FR" sz="3600" smtClean="0">
                      <a:solidFill>
                        <a:srgbClr val="DA927C"/>
                      </a:solidFill>
                      <a:latin typeface="Comic Sans MS" pitchFamily="66" charset="0"/>
                    </a:rPr>
                    <a:t>J</a:t>
                  </a:r>
                  <a:endParaRPr lang="fr-FR">
                    <a:solidFill>
                      <a:srgbClr val="DA927C"/>
                    </a:solidFill>
                    <a:latin typeface="Comic Sans MS" pitchFamily="66" charset="0"/>
                  </a:endParaRPr>
                </a:p>
              </p:txBody>
            </p:sp>
          </p:grpSp>
        </p:grpSp>
        <p:sp>
          <p:nvSpPr>
            <p:cNvPr id="19" name="ZoneTexte 18"/>
            <p:cNvSpPr txBox="1"/>
            <p:nvPr/>
          </p:nvSpPr>
          <p:spPr>
            <a:xfrm>
              <a:off x="1342724" y="574500"/>
              <a:ext cx="6158590" cy="4708981"/>
            </a:xfrm>
            <a:prstGeom prst="rect">
              <a:avLst/>
            </a:prstGeom>
            <a:grpFill/>
            <a:effectLst>
              <a:outerShdw blurRad="50800" dist="38100" dir="2700000" algn="tl" rotWithShape="0">
                <a:prstClr val="black">
                  <a:alpha val="40000"/>
                </a:prstClr>
              </a:outerShdw>
            </a:effectLst>
          </p:spPr>
          <p:txBody>
            <a:bodyPr wrap="square" rtlCol="0">
              <a:spAutoFit/>
            </a:bodyPr>
            <a:lstStyle/>
            <a:p>
              <a:r>
                <a:rPr lang="fr-FR" sz="2000" smtClean="0">
                  <a:solidFill>
                    <a:srgbClr val="DA927C"/>
                  </a:solidFill>
                  <a:latin typeface="Comic Sans MS" pitchFamily="66" charset="0"/>
                </a:rPr>
                <a:t>8: avoid adressing the readers :</a:t>
              </a:r>
            </a:p>
            <a:p>
              <a:r>
                <a:rPr lang="fr-FR" sz="2000" smtClean="0">
                  <a:solidFill>
                    <a:srgbClr val="DA927C"/>
                  </a:solidFill>
                  <a:latin typeface="Comic Sans MS" pitchFamily="66" charset="0"/>
                </a:rPr>
                <a:t>E,g  if you want to succeed , you should follow this process</a:t>
              </a:r>
            </a:p>
            <a:p>
              <a:r>
                <a:rPr lang="fr-FR" sz="2000">
                  <a:solidFill>
                    <a:srgbClr val="DA927C"/>
                  </a:solidFill>
                  <a:latin typeface="Comic Sans MS" pitchFamily="66" charset="0"/>
                </a:rPr>
                <a:t> </a:t>
              </a:r>
              <a:r>
                <a:rPr lang="fr-FR" sz="2000" smtClean="0">
                  <a:solidFill>
                    <a:srgbClr val="DA927C"/>
                  </a:solidFill>
                  <a:latin typeface="Comic Sans MS" pitchFamily="66" charset="0"/>
                </a:rPr>
                <a:t>      following this process will increase one’s chances for success  </a:t>
              </a:r>
            </a:p>
            <a:p>
              <a:endParaRPr lang="fr-FR" sz="2000">
                <a:solidFill>
                  <a:srgbClr val="DA927C"/>
                </a:solidFill>
                <a:latin typeface="Comic Sans MS" pitchFamily="66" charset="0"/>
              </a:endParaRPr>
            </a:p>
            <a:p>
              <a:r>
                <a:rPr lang="fr-FR" sz="2000" smtClean="0">
                  <a:solidFill>
                    <a:srgbClr val="DA927C"/>
                  </a:solidFill>
                  <a:latin typeface="Comic Sans MS" pitchFamily="66" charset="0"/>
                </a:rPr>
                <a:t>9: limit the use of  direct questions : </a:t>
              </a:r>
            </a:p>
            <a:p>
              <a:r>
                <a:rPr lang="fr-FR" sz="2000">
                  <a:solidFill>
                    <a:srgbClr val="DA927C"/>
                  </a:solidFill>
                  <a:latin typeface="Comic Sans MS" pitchFamily="66" charset="0"/>
                </a:rPr>
                <a:t> </a:t>
              </a:r>
              <a:r>
                <a:rPr lang="fr-FR" sz="2000" smtClean="0">
                  <a:solidFill>
                    <a:srgbClr val="DA927C"/>
                  </a:solidFill>
                  <a:latin typeface="Comic Sans MS" pitchFamily="66" charset="0"/>
                </a:rPr>
                <a:t>e,g : how can the department lower costs </a:t>
              </a:r>
            </a:p>
            <a:p>
              <a:r>
                <a:rPr lang="fr-FR" sz="2000">
                  <a:solidFill>
                    <a:srgbClr val="DA927C"/>
                  </a:solidFill>
                  <a:latin typeface="Comic Sans MS" pitchFamily="66" charset="0"/>
                </a:rPr>
                <a:t> </a:t>
              </a:r>
              <a:r>
                <a:rPr lang="fr-FR" sz="2000" smtClean="0">
                  <a:solidFill>
                    <a:srgbClr val="DA927C"/>
                  </a:solidFill>
                  <a:latin typeface="Comic Sans MS" pitchFamily="66" charset="0"/>
                </a:rPr>
                <a:t>        : we need to determine how the department can lower coasts </a:t>
              </a:r>
            </a:p>
            <a:p>
              <a:endParaRPr lang="fr-FR" sz="2000">
                <a:solidFill>
                  <a:srgbClr val="DA927C"/>
                </a:solidFill>
                <a:latin typeface="Comic Sans MS" pitchFamily="66" charset="0"/>
              </a:endParaRPr>
            </a:p>
            <a:p>
              <a:endParaRPr lang="fr-FR" sz="2000" smtClean="0">
                <a:solidFill>
                  <a:srgbClr val="DA927C"/>
                </a:solidFill>
                <a:latin typeface="Comic Sans MS" pitchFamily="66" charset="0"/>
              </a:endParaRPr>
            </a:p>
            <a:p>
              <a:r>
                <a:rPr lang="fr-FR" sz="2000" smtClean="0">
                  <a:solidFill>
                    <a:srgbClr val="DA927C"/>
                  </a:solidFill>
                  <a:latin typeface="Comic Sans MS" pitchFamily="66" charset="0"/>
                </a:rPr>
                <a:t>10: place adverbs within the verbs : </a:t>
              </a:r>
            </a:p>
            <a:p>
              <a:r>
                <a:rPr lang="fr-FR" sz="2000">
                  <a:solidFill>
                    <a:srgbClr val="DA927C"/>
                  </a:solidFill>
                  <a:latin typeface="Comic Sans MS" pitchFamily="66" charset="0"/>
                </a:rPr>
                <a:t> </a:t>
              </a:r>
              <a:r>
                <a:rPr lang="fr-FR" sz="2000" smtClean="0">
                  <a:solidFill>
                    <a:srgbClr val="DA927C"/>
                  </a:solidFill>
                  <a:latin typeface="Comic Sans MS" pitchFamily="66" charset="0"/>
                </a:rPr>
                <a:t>e,g  the blood is withdrawn  slowly </a:t>
              </a:r>
            </a:p>
            <a:p>
              <a:r>
                <a:rPr lang="fr-FR" sz="2000">
                  <a:solidFill>
                    <a:srgbClr val="DA927C"/>
                  </a:solidFill>
                  <a:latin typeface="Comic Sans MS" pitchFamily="66" charset="0"/>
                </a:rPr>
                <a:t> </a:t>
              </a:r>
              <a:r>
                <a:rPr lang="fr-FR" sz="2000" smtClean="0">
                  <a:solidFill>
                    <a:srgbClr val="DA927C"/>
                  </a:solidFill>
                  <a:latin typeface="Comic Sans MS" pitchFamily="66" charset="0"/>
                </a:rPr>
                <a:t>       the blood is slowly withdrawn </a:t>
              </a:r>
              <a:endParaRPr lang="fr-FR" sz="2000">
                <a:solidFill>
                  <a:srgbClr val="DA927C"/>
                </a:solidFill>
                <a:latin typeface="Comic Sans MS" pitchFamily="66" charset="0"/>
              </a:endParaRPr>
            </a:p>
          </p:txBody>
        </p:sp>
      </p:grpSp>
    </p:spTree>
    <p:extLst>
      <p:ext uri="{BB962C8B-B14F-4D97-AF65-F5344CB8AC3E}">
        <p14:creationId xmlns:p14="http://schemas.microsoft.com/office/powerpoint/2010/main" val="227110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05556E-6 -1.09827E-6 L 0.71093 -0.0037 " pathEditMode="relative" rAng="0" ptsTypes="AA">
                                      <p:cBhvr>
                                        <p:cTn id="6" dur="2000" fill="hold"/>
                                        <p:tgtEl>
                                          <p:spTgt spid="3"/>
                                        </p:tgtEl>
                                        <p:attrNameLst>
                                          <p:attrName>ppt_x</p:attrName>
                                          <p:attrName>ppt_y</p:attrName>
                                        </p:attrNameLst>
                                      </p:cBhvr>
                                      <p:rCtr x="35538" y="-185"/>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8.33333E-7 5.78035E-8 L 0.80295 -0.00254 " pathEditMode="relative" rAng="0" ptsTypes="AA">
                                      <p:cBhvr>
                                        <p:cTn id="10" dur="2000" fill="hold"/>
                                        <p:tgtEl>
                                          <p:spTgt spid="21"/>
                                        </p:tgtEl>
                                        <p:attrNameLst>
                                          <p:attrName>ppt_x</p:attrName>
                                          <p:attrName>ppt_y</p:attrName>
                                        </p:attrNameLst>
                                      </p:cBhvr>
                                      <p:rCtr x="40139" y="-1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99F80"/>
        </a:solidFill>
        <a:effectLst/>
      </p:bgPr>
    </p:bg>
    <p:spTree>
      <p:nvGrpSpPr>
        <p:cNvPr id="1" name=""/>
        <p:cNvGrpSpPr/>
        <p:nvPr/>
      </p:nvGrpSpPr>
      <p:grpSpPr>
        <a:xfrm>
          <a:off x="0" y="0"/>
          <a:ext cx="0" cy="0"/>
          <a:chOff x="0" y="0"/>
          <a:chExt cx="0" cy="0"/>
        </a:xfrm>
      </p:grpSpPr>
      <p:grpSp>
        <p:nvGrpSpPr>
          <p:cNvPr id="21" name="Groupe 20"/>
          <p:cNvGrpSpPr/>
          <p:nvPr/>
        </p:nvGrpSpPr>
        <p:grpSpPr>
          <a:xfrm>
            <a:off x="-7093572" y="33083"/>
            <a:ext cx="10042130" cy="6858000"/>
            <a:chOff x="976126" y="-5040"/>
            <a:chExt cx="9224998" cy="6858000"/>
          </a:xfrm>
        </p:grpSpPr>
        <p:grpSp>
          <p:nvGrpSpPr>
            <p:cNvPr id="17" name="Groupe 16"/>
            <p:cNvGrpSpPr/>
            <p:nvPr/>
          </p:nvGrpSpPr>
          <p:grpSpPr>
            <a:xfrm>
              <a:off x="976126" y="-5040"/>
              <a:ext cx="9224998" cy="6858000"/>
              <a:chOff x="5818" y="-5040"/>
              <a:chExt cx="9224998" cy="6858000"/>
            </a:xfrm>
            <a:effectLst>
              <a:outerShdw blurRad="50800" dist="38100" algn="l" rotWithShape="0">
                <a:prstClr val="black">
                  <a:alpha val="40000"/>
                </a:prstClr>
              </a:outerShdw>
            </a:effectLst>
          </p:grpSpPr>
          <p:sp>
            <p:nvSpPr>
              <p:cNvPr id="5" name="Rectangle 4"/>
              <p:cNvSpPr/>
              <p:nvPr/>
            </p:nvSpPr>
            <p:spPr>
              <a:xfrm>
                <a:off x="5818" y="-5040"/>
                <a:ext cx="8316416" cy="6858000"/>
              </a:xfrm>
              <a:prstGeom prst="rect">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 name="Groupe 7"/>
              <p:cNvGrpSpPr/>
              <p:nvPr/>
            </p:nvGrpSpPr>
            <p:grpSpPr>
              <a:xfrm>
                <a:off x="8316416" y="2276872"/>
                <a:ext cx="914400" cy="914400"/>
                <a:chOff x="8316416" y="2276872"/>
                <a:chExt cx="914400" cy="914400"/>
              </a:xfrm>
            </p:grpSpPr>
            <p:sp>
              <p:nvSpPr>
                <p:cNvPr id="6" name="Arrondir un rectangle avec un coin du même côté 5"/>
                <p:cNvSpPr/>
                <p:nvPr/>
              </p:nvSpPr>
              <p:spPr>
                <a:xfrm rot="5400000">
                  <a:off x="8316416" y="2276872"/>
                  <a:ext cx="914400" cy="914400"/>
                </a:xfrm>
                <a:prstGeom prst="round2SameRect">
                  <a:avLst/>
                </a:prstGeom>
                <a:solidFill>
                  <a:srgbClr val="DA92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8532440" y="2420888"/>
                  <a:ext cx="504056" cy="523220"/>
                </a:xfrm>
                <a:prstGeom prst="rect">
                  <a:avLst/>
                </a:prstGeom>
                <a:noFill/>
              </p:spPr>
              <p:txBody>
                <a:bodyPr wrap="square" rtlCol="0">
                  <a:spAutoFit/>
                </a:bodyPr>
                <a:lstStyle/>
                <a:p>
                  <a:r>
                    <a:rPr lang="fr-FR" sz="2800" smtClean="0">
                      <a:solidFill>
                        <a:srgbClr val="299F80"/>
                      </a:solidFill>
                      <a:latin typeface="Comic Sans MS" pitchFamily="66" charset="0"/>
                    </a:rPr>
                    <a:t>k</a:t>
                  </a:r>
                  <a:endParaRPr lang="fr-FR">
                    <a:solidFill>
                      <a:srgbClr val="299F80"/>
                    </a:solidFill>
                    <a:latin typeface="Comic Sans MS" pitchFamily="66" charset="0"/>
                  </a:endParaRPr>
                </a:p>
              </p:txBody>
            </p:sp>
          </p:grpSp>
        </p:grpSp>
        <p:sp>
          <p:nvSpPr>
            <p:cNvPr id="20" name="ZoneTexte 19"/>
            <p:cNvSpPr txBox="1"/>
            <p:nvPr/>
          </p:nvSpPr>
          <p:spPr>
            <a:xfrm>
              <a:off x="3407503" y="696923"/>
              <a:ext cx="5421226" cy="3416320"/>
            </a:xfrm>
            <a:prstGeom prst="rect">
              <a:avLst/>
            </a:prstGeom>
            <a:noFill/>
            <a:effectLst>
              <a:outerShdw blurRad="50800" dist="38100" algn="l" rotWithShape="0">
                <a:prstClr val="black">
                  <a:alpha val="40000"/>
                </a:prstClr>
              </a:outerShdw>
            </a:effectLst>
          </p:spPr>
          <p:txBody>
            <a:bodyPr wrap="square" rtlCol="0">
              <a:spAutoFit/>
            </a:bodyPr>
            <a:lstStyle/>
            <a:p>
              <a:pPr algn="ctr"/>
              <a:r>
                <a:rPr lang="fr-FR" sz="3600" smtClean="0">
                  <a:solidFill>
                    <a:srgbClr val="299F80"/>
                  </a:solidFill>
                  <a:latin typeface="Comic Sans MS" pitchFamily="66" charset="0"/>
                </a:rPr>
                <a:t>OTHER CHARACHTERISTICS OF ACADEMIC WRITING </a:t>
              </a:r>
            </a:p>
            <a:p>
              <a:pPr algn="ctr"/>
              <a:r>
                <a:rPr lang="fr-FR" sz="3600">
                  <a:solidFill>
                    <a:srgbClr val="299F80"/>
                  </a:solidFill>
                  <a:latin typeface="Comic Sans MS" pitchFamily="66" charset="0"/>
                </a:rPr>
                <a:t> </a:t>
              </a:r>
              <a:r>
                <a:rPr lang="fr-FR" sz="3600" smtClean="0">
                  <a:solidFill>
                    <a:srgbClr val="299F80"/>
                  </a:solidFill>
                  <a:latin typeface="Comic Sans MS" pitchFamily="66" charset="0"/>
                </a:rPr>
                <a:t> conciseness and preciseness </a:t>
              </a:r>
              <a:endParaRPr lang="fr-FR" sz="3600">
                <a:solidFill>
                  <a:srgbClr val="299F80"/>
                </a:solidFill>
                <a:latin typeface="Comic Sans MS" pitchFamily="66" charset="0"/>
              </a:endParaRPr>
            </a:p>
          </p:txBody>
        </p:sp>
      </p:grpSp>
      <p:grpSp>
        <p:nvGrpSpPr>
          <p:cNvPr id="23" name="Groupe 22"/>
          <p:cNvGrpSpPr/>
          <p:nvPr/>
        </p:nvGrpSpPr>
        <p:grpSpPr>
          <a:xfrm>
            <a:off x="-7405974" y="64178"/>
            <a:ext cx="9639132" cy="6858000"/>
            <a:chOff x="976126" y="-5040"/>
            <a:chExt cx="9224998" cy="6858000"/>
          </a:xfrm>
        </p:grpSpPr>
        <p:grpSp>
          <p:nvGrpSpPr>
            <p:cNvPr id="18" name="Groupe 17"/>
            <p:cNvGrpSpPr/>
            <p:nvPr/>
          </p:nvGrpSpPr>
          <p:grpSpPr>
            <a:xfrm>
              <a:off x="976126" y="-5040"/>
              <a:ext cx="9224998" cy="6858000"/>
              <a:chOff x="-2700808" y="0"/>
              <a:chExt cx="9224998" cy="6858000"/>
            </a:xfrm>
            <a:effectLst>
              <a:outerShdw blurRad="50800" dist="38100" algn="l" rotWithShape="0">
                <a:prstClr val="black">
                  <a:alpha val="40000"/>
                </a:prstClr>
              </a:outerShdw>
            </a:effectLst>
          </p:grpSpPr>
          <p:sp>
            <p:nvSpPr>
              <p:cNvPr id="9" name="Rectangle 8"/>
              <p:cNvSpPr/>
              <p:nvPr/>
            </p:nvSpPr>
            <p:spPr>
              <a:xfrm>
                <a:off x="-2700808" y="0"/>
                <a:ext cx="831641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 name="Groupe 9"/>
              <p:cNvGrpSpPr/>
              <p:nvPr/>
            </p:nvGrpSpPr>
            <p:grpSpPr>
              <a:xfrm>
                <a:off x="5609790" y="2281912"/>
                <a:ext cx="914400" cy="914400"/>
                <a:chOff x="8316416" y="2276872"/>
                <a:chExt cx="914400" cy="914400"/>
              </a:xfrm>
              <a:solidFill>
                <a:schemeClr val="accent6">
                  <a:lumMod val="40000"/>
                  <a:lumOff val="60000"/>
                </a:schemeClr>
              </a:solidFill>
            </p:grpSpPr>
            <p:sp>
              <p:nvSpPr>
                <p:cNvPr id="11" name="Arrondir un rectangle avec un coin du même côté 10"/>
                <p:cNvSpPr/>
                <p:nvPr/>
              </p:nvSpPr>
              <p:spPr>
                <a:xfrm rot="5400000">
                  <a:off x="831641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8532440" y="2420888"/>
                  <a:ext cx="504056" cy="523220"/>
                </a:xfrm>
                <a:prstGeom prst="rect">
                  <a:avLst/>
                </a:prstGeom>
                <a:grpFill/>
              </p:spPr>
              <p:txBody>
                <a:bodyPr wrap="square" rtlCol="0">
                  <a:spAutoFit/>
                </a:bodyPr>
                <a:lstStyle/>
                <a:p>
                  <a:r>
                    <a:rPr lang="fr-FR" sz="2800" smtClean="0">
                      <a:solidFill>
                        <a:srgbClr val="DA927C"/>
                      </a:solidFill>
                      <a:latin typeface="Comic Sans MS" pitchFamily="66" charset="0"/>
                    </a:rPr>
                    <a:t>L</a:t>
                  </a:r>
                  <a:endParaRPr lang="fr-FR">
                    <a:solidFill>
                      <a:srgbClr val="DA927C"/>
                    </a:solidFill>
                    <a:latin typeface="Comic Sans MS" pitchFamily="66" charset="0"/>
                  </a:endParaRPr>
                </a:p>
              </p:txBody>
            </p:sp>
          </p:grpSp>
        </p:grpSp>
        <p:sp>
          <p:nvSpPr>
            <p:cNvPr id="22" name="ZoneTexte 21"/>
            <p:cNvSpPr txBox="1"/>
            <p:nvPr/>
          </p:nvSpPr>
          <p:spPr>
            <a:xfrm>
              <a:off x="1973992" y="543640"/>
              <a:ext cx="7232278" cy="5909310"/>
            </a:xfrm>
            <a:prstGeom prst="rect">
              <a:avLst/>
            </a:prstGeom>
            <a:noFill/>
          </p:spPr>
          <p:txBody>
            <a:bodyPr wrap="square" rtlCol="0">
              <a:spAutoFit/>
            </a:bodyPr>
            <a:lstStyle/>
            <a:p>
              <a:r>
                <a:rPr lang="fr-FR" smtClean="0">
                  <a:solidFill>
                    <a:srgbClr val="299F80"/>
                  </a:solidFill>
                  <a:latin typeface="Comic Sans MS" pitchFamily="66" charset="0"/>
                </a:rPr>
                <a:t>+ high lexical density </a:t>
              </a:r>
            </a:p>
            <a:p>
              <a:r>
                <a:rPr lang="fr-FR">
                  <a:solidFill>
                    <a:srgbClr val="299F80"/>
                  </a:solidFill>
                  <a:latin typeface="Comic Sans MS" pitchFamily="66" charset="0"/>
                </a:rPr>
                <a:t> </a:t>
              </a:r>
              <a:r>
                <a:rPr lang="fr-FR" smtClean="0">
                  <a:solidFill>
                    <a:srgbClr val="299F80"/>
                  </a:solidFill>
                  <a:latin typeface="Comic Sans MS" pitchFamily="66" charset="0"/>
                </a:rPr>
                <a:t>e,g a significant commitment of time must be made in the production of a lengthy work </a:t>
              </a:r>
            </a:p>
            <a:p>
              <a:r>
                <a:rPr lang="fr-FR" smtClean="0">
                  <a:solidFill>
                    <a:srgbClr val="299F80"/>
                  </a:solidFill>
                  <a:latin typeface="Comic Sans MS" pitchFamily="66" charset="0"/>
                </a:rPr>
                <a:t>+highly nominal style :</a:t>
              </a:r>
            </a:p>
            <a:p>
              <a:r>
                <a:rPr lang="fr-FR">
                  <a:solidFill>
                    <a:srgbClr val="299F80"/>
                  </a:solidFill>
                  <a:latin typeface="Comic Sans MS" pitchFamily="66" charset="0"/>
                </a:rPr>
                <a:t> </a:t>
              </a:r>
              <a:r>
                <a:rPr lang="fr-FR" smtClean="0">
                  <a:solidFill>
                    <a:srgbClr val="299F80"/>
                  </a:solidFill>
                  <a:latin typeface="Comic Sans MS" pitchFamily="66" charset="0"/>
                </a:rPr>
                <a:t>e,g the production of a manuscript necessarily involves issues of time mannagement , rather than to produce a manuscript you need to  concider how to manage time efficiently </a:t>
              </a:r>
            </a:p>
            <a:p>
              <a:r>
                <a:rPr lang="fr-FR" smtClean="0">
                  <a:solidFill>
                    <a:srgbClr val="299F80"/>
                  </a:solidFill>
                  <a:latin typeface="Comic Sans MS" pitchFamily="66" charset="0"/>
                </a:rPr>
                <a:t>+impersonal construction :</a:t>
              </a:r>
            </a:p>
            <a:p>
              <a:r>
                <a:rPr lang="fr-FR" smtClean="0">
                  <a:solidFill>
                    <a:srgbClr val="299F80"/>
                  </a:solidFill>
                  <a:latin typeface="Comic Sans MS" pitchFamily="66" charset="0"/>
                </a:rPr>
                <a:t>E,g It is often difficult to incorporate an additional workload into an already heavy agenda , rather than you may find it difficult to …….. </a:t>
              </a:r>
            </a:p>
            <a:p>
              <a:r>
                <a:rPr lang="fr-FR" smtClean="0">
                  <a:solidFill>
                    <a:srgbClr val="299F80"/>
                  </a:solidFill>
                  <a:latin typeface="Comic Sans MS" pitchFamily="66" charset="0"/>
                </a:rPr>
                <a:t>+hedges and boosters : </a:t>
              </a:r>
            </a:p>
            <a:p>
              <a:r>
                <a:rPr lang="fr-FR" smtClean="0">
                  <a:solidFill>
                    <a:srgbClr val="299F80"/>
                  </a:solidFill>
                  <a:latin typeface="Comic Sans MS" pitchFamily="66" charset="0"/>
                </a:rPr>
                <a:t>+ care with abbreviation and acronyms </a:t>
              </a:r>
            </a:p>
            <a:p>
              <a:r>
                <a:rPr lang="fr-FR" smtClean="0">
                  <a:solidFill>
                    <a:srgbClr val="299F80"/>
                  </a:solidFill>
                  <a:latin typeface="Comic Sans MS" pitchFamily="66" charset="0"/>
                </a:rPr>
                <a:t>+logical and systematic development of ideas </a:t>
              </a:r>
            </a:p>
            <a:p>
              <a:r>
                <a:rPr lang="fr-FR" smtClean="0">
                  <a:solidFill>
                    <a:srgbClr val="299F80"/>
                  </a:solidFill>
                  <a:latin typeface="Comic Sans MS" pitchFamily="66" charset="0"/>
                </a:rPr>
                <a:t>+clarity , preciseness and conciseness </a:t>
              </a:r>
            </a:p>
            <a:p>
              <a:r>
                <a:rPr lang="fr-FR">
                  <a:solidFill>
                    <a:srgbClr val="299F80"/>
                  </a:solidFill>
                  <a:latin typeface="Comic Sans MS" pitchFamily="66" charset="0"/>
                </a:rPr>
                <a:t> </a:t>
              </a:r>
              <a:r>
                <a:rPr lang="fr-FR" smtClean="0">
                  <a:solidFill>
                    <a:srgbClr val="299F80"/>
                  </a:solidFill>
                  <a:latin typeface="Comic Sans MS" pitchFamily="66" charset="0"/>
                </a:rPr>
                <a:t>   precise language : e,g: we had a really good day </a:t>
              </a:r>
            </a:p>
            <a:p>
              <a:r>
                <a:rPr lang="fr-FR">
                  <a:solidFill>
                    <a:srgbClr val="299F80"/>
                  </a:solidFill>
                  <a:latin typeface="Comic Sans MS" pitchFamily="66" charset="0"/>
                </a:rPr>
                <a:t> </a:t>
              </a:r>
              <a:r>
                <a:rPr lang="fr-FR" smtClean="0">
                  <a:solidFill>
                    <a:srgbClr val="299F80"/>
                  </a:solidFill>
                  <a:latin typeface="Comic Sans MS" pitchFamily="66" charset="0"/>
                </a:rPr>
                <a:t>   concise language :e,g: because a great many of the words in this sentence are basically unnecessary ,it wwould really be a very good idea to edit somehow for conciseness.</a:t>
              </a:r>
            </a:p>
            <a:p>
              <a:r>
                <a:rPr lang="fr-FR">
                  <a:solidFill>
                    <a:srgbClr val="299F80"/>
                  </a:solidFill>
                  <a:latin typeface="Comic Sans MS" pitchFamily="66" charset="0"/>
                </a:rPr>
                <a:t> </a:t>
              </a:r>
              <a:r>
                <a:rPr lang="fr-FR" smtClean="0">
                  <a:solidFill>
                    <a:srgbClr val="299F80"/>
                  </a:solidFill>
                  <a:latin typeface="Comic Sans MS" pitchFamily="66" charset="0"/>
                </a:rPr>
                <a:t>    = because many of the words in this sentence are unnecessary , we should edit it </a:t>
              </a:r>
              <a:endParaRPr lang="fr-FR">
                <a:solidFill>
                  <a:srgbClr val="299F80"/>
                </a:solidFill>
                <a:latin typeface="Comic Sans MS" pitchFamily="66" charset="0"/>
              </a:endParaRPr>
            </a:p>
          </p:txBody>
        </p:sp>
      </p:grpSp>
      <p:grpSp>
        <p:nvGrpSpPr>
          <p:cNvPr id="36" name="Groupe 35"/>
          <p:cNvGrpSpPr/>
          <p:nvPr/>
        </p:nvGrpSpPr>
        <p:grpSpPr>
          <a:xfrm>
            <a:off x="-8605464" y="33083"/>
            <a:ext cx="10212341" cy="6858000"/>
            <a:chOff x="23528" y="-15986"/>
            <a:chExt cx="9733580" cy="6858000"/>
          </a:xfrm>
        </p:grpSpPr>
        <p:grpSp>
          <p:nvGrpSpPr>
            <p:cNvPr id="19" name="Groupe 18"/>
            <p:cNvGrpSpPr/>
            <p:nvPr/>
          </p:nvGrpSpPr>
          <p:grpSpPr>
            <a:xfrm>
              <a:off x="23528" y="-15986"/>
              <a:ext cx="9733580" cy="6858000"/>
              <a:chOff x="-5509120" y="0"/>
              <a:chExt cx="9224998" cy="6858000"/>
            </a:xfrm>
            <a:solidFill>
              <a:schemeClr val="accent2">
                <a:lumMod val="60000"/>
                <a:lumOff val="40000"/>
              </a:schemeClr>
            </a:solidFill>
            <a:effectLst>
              <a:outerShdw blurRad="50800" dist="38100" algn="l" rotWithShape="0">
                <a:prstClr val="black">
                  <a:alpha val="40000"/>
                </a:prstClr>
              </a:outerShdw>
            </a:effectLst>
          </p:grpSpPr>
          <p:sp>
            <p:nvSpPr>
              <p:cNvPr id="13" name="Rectangle 12"/>
              <p:cNvSpPr/>
              <p:nvPr/>
            </p:nvSpPr>
            <p:spPr>
              <a:xfrm>
                <a:off x="-5509120" y="0"/>
                <a:ext cx="8316416"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4" name="Groupe 13"/>
              <p:cNvGrpSpPr/>
              <p:nvPr/>
            </p:nvGrpSpPr>
            <p:grpSpPr>
              <a:xfrm>
                <a:off x="2801478" y="2281912"/>
                <a:ext cx="914400" cy="914400"/>
                <a:chOff x="8316416" y="2276872"/>
                <a:chExt cx="914400" cy="914400"/>
              </a:xfrm>
              <a:grpFill/>
            </p:grpSpPr>
            <p:sp>
              <p:nvSpPr>
                <p:cNvPr id="15" name="Arrondir un rectangle avec un coin du même côté 14"/>
                <p:cNvSpPr/>
                <p:nvPr/>
              </p:nvSpPr>
              <p:spPr>
                <a:xfrm rot="5400000">
                  <a:off x="831641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8532440" y="2420888"/>
                  <a:ext cx="504056" cy="584775"/>
                </a:xfrm>
                <a:prstGeom prst="rect">
                  <a:avLst/>
                </a:prstGeom>
                <a:grpFill/>
              </p:spPr>
              <p:txBody>
                <a:bodyPr wrap="square" rtlCol="0">
                  <a:spAutoFit/>
                </a:bodyPr>
                <a:lstStyle/>
                <a:p>
                  <a:r>
                    <a:rPr lang="fr-FR" sz="3200" smtClean="0">
                      <a:solidFill>
                        <a:srgbClr val="299F80"/>
                      </a:solidFill>
                      <a:latin typeface="Comic Sans MS" pitchFamily="66" charset="0"/>
                    </a:rPr>
                    <a:t>M</a:t>
                  </a:r>
                  <a:endParaRPr lang="fr-FR">
                    <a:solidFill>
                      <a:srgbClr val="299F80"/>
                    </a:solidFill>
                    <a:latin typeface="Comic Sans MS" pitchFamily="66" charset="0"/>
                  </a:endParaRPr>
                </a:p>
              </p:txBody>
            </p:sp>
          </p:grpSp>
        </p:grpSp>
        <p:sp>
          <p:nvSpPr>
            <p:cNvPr id="35" name="ZoneTexte 34"/>
            <p:cNvSpPr txBox="1"/>
            <p:nvPr/>
          </p:nvSpPr>
          <p:spPr>
            <a:xfrm>
              <a:off x="827584" y="1883797"/>
              <a:ext cx="6696744" cy="2308324"/>
            </a:xfrm>
            <a:prstGeom prst="rect">
              <a:avLst/>
            </a:prstGeom>
            <a:noFill/>
            <a:effectLst>
              <a:outerShdw blurRad="50800" dist="38100" algn="l" rotWithShape="0">
                <a:prstClr val="black">
                  <a:alpha val="40000"/>
                </a:prstClr>
              </a:outerShdw>
            </a:effectLst>
          </p:spPr>
          <p:txBody>
            <a:bodyPr wrap="square" rtlCol="0">
              <a:spAutoFit/>
            </a:bodyPr>
            <a:lstStyle/>
            <a:p>
              <a:pPr algn="ctr"/>
              <a:r>
                <a:rPr lang="fr-FR" sz="4800" smtClean="0">
                  <a:solidFill>
                    <a:srgbClr val="299F80"/>
                  </a:solidFill>
                  <a:latin typeface="Comic Sans MS" pitchFamily="66" charset="0"/>
                </a:rPr>
                <a:t>HERE ARE SOME TIPS TO HELP YOU WRITE CONCISELY </a:t>
              </a:r>
              <a:endParaRPr lang="fr-FR" sz="4800">
                <a:solidFill>
                  <a:srgbClr val="299F80"/>
                </a:solidFill>
                <a:latin typeface="Comic Sans MS" pitchFamily="66" charset="0"/>
              </a:endParaRPr>
            </a:p>
          </p:txBody>
        </p:sp>
      </p:grpSp>
      <p:grpSp>
        <p:nvGrpSpPr>
          <p:cNvPr id="3" name="Groupe 2"/>
          <p:cNvGrpSpPr/>
          <p:nvPr/>
        </p:nvGrpSpPr>
        <p:grpSpPr>
          <a:xfrm>
            <a:off x="-9573921" y="1"/>
            <a:ext cx="10443920" cy="7367786"/>
            <a:chOff x="-889313" y="-10545"/>
            <a:chExt cx="9752266" cy="7294305"/>
          </a:xfrm>
        </p:grpSpPr>
        <p:grpSp>
          <p:nvGrpSpPr>
            <p:cNvPr id="25" name="Groupe 24"/>
            <p:cNvGrpSpPr/>
            <p:nvPr/>
          </p:nvGrpSpPr>
          <p:grpSpPr>
            <a:xfrm>
              <a:off x="-889313" y="-10545"/>
              <a:ext cx="9752266" cy="6858000"/>
              <a:chOff x="-5526830" y="56837"/>
              <a:chExt cx="9242708" cy="6858000"/>
            </a:xfrm>
            <a:solidFill>
              <a:schemeClr val="accent4">
                <a:lumMod val="75000"/>
              </a:schemeClr>
            </a:solidFill>
            <a:effectLst>
              <a:outerShdw blurRad="50800" dist="38100" algn="l" rotWithShape="0">
                <a:prstClr val="black">
                  <a:alpha val="40000"/>
                </a:prstClr>
              </a:outerShdw>
            </a:effectLst>
          </p:grpSpPr>
          <p:sp>
            <p:nvSpPr>
              <p:cNvPr id="26" name="Rectangle 25"/>
              <p:cNvSpPr/>
              <p:nvPr/>
            </p:nvSpPr>
            <p:spPr>
              <a:xfrm>
                <a:off x="-5526830" y="56837"/>
                <a:ext cx="8316416"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7" name="Groupe 26"/>
              <p:cNvGrpSpPr/>
              <p:nvPr/>
            </p:nvGrpSpPr>
            <p:grpSpPr>
              <a:xfrm>
                <a:off x="2801478" y="2281912"/>
                <a:ext cx="914400" cy="914400"/>
                <a:chOff x="8316416" y="2276872"/>
                <a:chExt cx="914400" cy="914400"/>
              </a:xfrm>
              <a:grpFill/>
            </p:grpSpPr>
            <p:sp>
              <p:nvSpPr>
                <p:cNvPr id="28" name="Arrondir un rectangle avec un coin du même côté 27"/>
                <p:cNvSpPr/>
                <p:nvPr/>
              </p:nvSpPr>
              <p:spPr>
                <a:xfrm rot="5400000">
                  <a:off x="831641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ZoneTexte 28"/>
                <p:cNvSpPr txBox="1"/>
                <p:nvPr/>
              </p:nvSpPr>
              <p:spPr>
                <a:xfrm>
                  <a:off x="8532440" y="2420888"/>
                  <a:ext cx="504056" cy="584775"/>
                </a:xfrm>
                <a:prstGeom prst="rect">
                  <a:avLst/>
                </a:prstGeom>
                <a:grpFill/>
              </p:spPr>
              <p:txBody>
                <a:bodyPr wrap="square" rtlCol="0">
                  <a:spAutoFit/>
                </a:bodyPr>
                <a:lstStyle/>
                <a:p>
                  <a:r>
                    <a:rPr lang="fr-FR" sz="3200" smtClean="0">
                      <a:solidFill>
                        <a:srgbClr val="299F80"/>
                      </a:solidFill>
                      <a:latin typeface="Comic Sans MS" pitchFamily="66" charset="0"/>
                    </a:rPr>
                    <a:t>N</a:t>
                  </a:r>
                  <a:endParaRPr lang="fr-FR">
                    <a:solidFill>
                      <a:srgbClr val="299F80"/>
                    </a:solidFill>
                    <a:latin typeface="Comic Sans MS" pitchFamily="66" charset="0"/>
                  </a:endParaRPr>
                </a:p>
              </p:txBody>
            </p:sp>
          </p:grpSp>
        </p:grpSp>
        <p:sp>
          <p:nvSpPr>
            <p:cNvPr id="2" name="ZoneTexte 1"/>
            <p:cNvSpPr txBox="1"/>
            <p:nvPr/>
          </p:nvSpPr>
          <p:spPr>
            <a:xfrm>
              <a:off x="899592" y="-10545"/>
              <a:ext cx="4953967" cy="7294305"/>
            </a:xfrm>
            <a:prstGeom prst="rect">
              <a:avLst/>
            </a:prstGeom>
            <a:noFill/>
          </p:spPr>
          <p:txBody>
            <a:bodyPr wrap="square" rtlCol="0">
              <a:spAutoFit/>
            </a:bodyPr>
            <a:lstStyle/>
            <a:p>
              <a:r>
                <a:rPr lang="fr-FR" smtClean="0">
                  <a:solidFill>
                    <a:srgbClr val="DA927C"/>
                  </a:solidFill>
                  <a:latin typeface="Comic Sans MS" pitchFamily="66" charset="0"/>
                </a:rPr>
                <a:t>1: Eliminate redundant pairs:</a:t>
              </a:r>
            </a:p>
            <a:p>
              <a:r>
                <a:rPr lang="fr-FR">
                  <a:solidFill>
                    <a:srgbClr val="DA927C"/>
                  </a:solidFill>
                  <a:latin typeface="Comic Sans MS" pitchFamily="66" charset="0"/>
                </a:rPr>
                <a:t> </a:t>
              </a:r>
              <a:r>
                <a:rPr lang="fr-FR" smtClean="0">
                  <a:solidFill>
                    <a:srgbClr val="DA927C"/>
                  </a:solidFill>
                  <a:latin typeface="Comic Sans MS" pitchFamily="66" charset="0"/>
                </a:rPr>
                <a:t>e,g : for each and every book you purchase,you will receive a free bookmark . </a:t>
              </a:r>
            </a:p>
            <a:p>
              <a:r>
                <a:rPr lang="fr-FR">
                  <a:solidFill>
                    <a:srgbClr val="DA927C"/>
                  </a:solidFill>
                  <a:latin typeface="Comic Sans MS" pitchFamily="66" charset="0"/>
                </a:rPr>
                <a:t> </a:t>
              </a:r>
              <a:r>
                <a:rPr lang="fr-FR" smtClean="0">
                  <a:solidFill>
                    <a:srgbClr val="DA927C"/>
                  </a:solidFill>
                  <a:latin typeface="Comic Sans MS" pitchFamily="66" charset="0"/>
                </a:rPr>
                <a:t>        : for every book you purchace,you will receive a bookmark </a:t>
              </a:r>
            </a:p>
            <a:p>
              <a:endParaRPr lang="fr-FR" smtClean="0">
                <a:solidFill>
                  <a:srgbClr val="DA927C"/>
                </a:solidFill>
                <a:latin typeface="Comic Sans MS" pitchFamily="66" charset="0"/>
              </a:endParaRPr>
            </a:p>
            <a:p>
              <a:r>
                <a:rPr lang="fr-FR" smtClean="0">
                  <a:solidFill>
                    <a:srgbClr val="DA927C"/>
                  </a:solidFill>
                  <a:latin typeface="Comic Sans MS" pitchFamily="66" charset="0"/>
                </a:rPr>
                <a:t>2: delete unnecessary qualifiers :</a:t>
              </a:r>
            </a:p>
            <a:p>
              <a:r>
                <a:rPr lang="fr-FR" smtClean="0">
                  <a:solidFill>
                    <a:srgbClr val="DA927C"/>
                  </a:solidFill>
                  <a:latin typeface="Comic Sans MS" pitchFamily="66" charset="0"/>
                </a:rPr>
                <a:t>E,g :  because a great many of the words in this sentence are  basically unnecessary ,it would really be a very good idea to edit somewhat for conciseness </a:t>
              </a:r>
            </a:p>
            <a:p>
              <a:r>
                <a:rPr lang="fr-FR">
                  <a:solidFill>
                    <a:srgbClr val="DA927C"/>
                  </a:solidFill>
                  <a:latin typeface="Comic Sans MS" pitchFamily="66" charset="0"/>
                </a:rPr>
                <a:t> </a:t>
              </a:r>
              <a:r>
                <a:rPr lang="fr-FR" smtClean="0">
                  <a:solidFill>
                    <a:srgbClr val="DA927C"/>
                  </a:solidFill>
                  <a:latin typeface="Comic Sans MS" pitchFamily="66" charset="0"/>
                </a:rPr>
                <a:t>     : because many of the words in this sentence are unnecessary , we should edit it </a:t>
              </a:r>
            </a:p>
            <a:p>
              <a:endParaRPr lang="fr-FR">
                <a:solidFill>
                  <a:srgbClr val="DA927C"/>
                </a:solidFill>
                <a:latin typeface="Comic Sans MS" pitchFamily="66" charset="0"/>
              </a:endParaRPr>
            </a:p>
            <a:p>
              <a:r>
                <a:rPr lang="fr-FR" smtClean="0">
                  <a:solidFill>
                    <a:srgbClr val="DA927C"/>
                  </a:solidFill>
                  <a:latin typeface="Comic Sans MS" pitchFamily="66" charset="0"/>
                </a:rPr>
                <a:t>3:identify and reduce prepositional phrases : </a:t>
              </a:r>
            </a:p>
            <a:p>
              <a:r>
                <a:rPr lang="fr-FR">
                  <a:solidFill>
                    <a:srgbClr val="DA927C"/>
                  </a:solidFill>
                  <a:latin typeface="Comic Sans MS" pitchFamily="66" charset="0"/>
                </a:rPr>
                <a:t> </a:t>
              </a:r>
              <a:r>
                <a:rPr lang="fr-FR" smtClean="0">
                  <a:solidFill>
                    <a:srgbClr val="DA927C"/>
                  </a:solidFill>
                  <a:latin typeface="Comic Sans MS" pitchFamily="66" charset="0"/>
                </a:rPr>
                <a:t>e,g : the reason of the failure of the basketball team of the university of the North Carolina in the Final Four game against the team from kansas was the on that day and at that time ,some players were frequently unable to rebound the ball </a:t>
              </a:r>
            </a:p>
            <a:p>
              <a:r>
                <a:rPr lang="fr-FR">
                  <a:solidFill>
                    <a:srgbClr val="DA927C"/>
                  </a:solidFill>
                  <a:latin typeface="Comic Sans MS" pitchFamily="66" charset="0"/>
                </a:rPr>
                <a:t> </a:t>
              </a:r>
              <a:r>
                <a:rPr lang="fr-FR" smtClean="0">
                  <a:solidFill>
                    <a:srgbClr val="DA927C"/>
                  </a:solidFill>
                  <a:latin typeface="Comic Sans MS" pitchFamily="66" charset="0"/>
                </a:rPr>
                <a:t>    : UNC’s basketball team lost the final Four game against Kansas because it could not consistently rebound the ball </a:t>
              </a:r>
            </a:p>
            <a:p>
              <a:endParaRPr lang="fr-FR" smtClean="0"/>
            </a:p>
            <a:p>
              <a:r>
                <a:rPr lang="fr-FR"/>
                <a:t> </a:t>
              </a:r>
            </a:p>
          </p:txBody>
        </p:sp>
      </p:grpSp>
      <p:sp>
        <p:nvSpPr>
          <p:cNvPr id="37" name="ZoneTexte 36"/>
          <p:cNvSpPr txBox="1"/>
          <p:nvPr/>
        </p:nvSpPr>
        <p:spPr>
          <a:xfrm>
            <a:off x="323528" y="548680"/>
            <a:ext cx="317203" cy="369332"/>
          </a:xfrm>
          <a:prstGeom prst="rect">
            <a:avLst/>
          </a:prstGeom>
          <a:noFill/>
        </p:spPr>
        <p:txBody>
          <a:bodyPr wrap="square" rtlCol="0">
            <a:spAutoFit/>
          </a:bodyPr>
          <a:lstStyle/>
          <a:p>
            <a:endParaRPr lang="fr-FR"/>
          </a:p>
        </p:txBody>
      </p:sp>
      <p:grpSp>
        <p:nvGrpSpPr>
          <p:cNvPr id="24" name="Groupe 23"/>
          <p:cNvGrpSpPr/>
          <p:nvPr/>
        </p:nvGrpSpPr>
        <p:grpSpPr>
          <a:xfrm>
            <a:off x="-10045624" y="0"/>
            <a:ext cx="10205283" cy="6858000"/>
            <a:chOff x="-1353033" y="-67382"/>
            <a:chExt cx="9733580" cy="6858000"/>
          </a:xfrm>
        </p:grpSpPr>
        <p:grpSp>
          <p:nvGrpSpPr>
            <p:cNvPr id="30" name="Groupe 29"/>
            <p:cNvGrpSpPr/>
            <p:nvPr/>
          </p:nvGrpSpPr>
          <p:grpSpPr>
            <a:xfrm>
              <a:off x="-1353033" y="-67382"/>
              <a:ext cx="9733580" cy="6858000"/>
              <a:chOff x="-5509120" y="0"/>
              <a:chExt cx="9224998" cy="6858000"/>
            </a:xfrm>
            <a:solidFill>
              <a:schemeClr val="accent2">
                <a:lumMod val="60000"/>
                <a:lumOff val="40000"/>
              </a:schemeClr>
            </a:solidFill>
            <a:effectLst>
              <a:outerShdw blurRad="50800" dist="38100" algn="l" rotWithShape="0">
                <a:prstClr val="black">
                  <a:alpha val="40000"/>
                </a:prstClr>
              </a:outerShdw>
            </a:effectLst>
          </p:grpSpPr>
          <p:sp>
            <p:nvSpPr>
              <p:cNvPr id="31" name="Rectangle 30"/>
              <p:cNvSpPr/>
              <p:nvPr/>
            </p:nvSpPr>
            <p:spPr>
              <a:xfrm>
                <a:off x="-5509120" y="0"/>
                <a:ext cx="8316416"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2" name="Groupe 31"/>
              <p:cNvGrpSpPr/>
              <p:nvPr/>
            </p:nvGrpSpPr>
            <p:grpSpPr>
              <a:xfrm>
                <a:off x="2801478" y="2281912"/>
                <a:ext cx="914400" cy="914400"/>
                <a:chOff x="8316416" y="2276872"/>
                <a:chExt cx="914400" cy="914400"/>
              </a:xfrm>
              <a:grpFill/>
            </p:grpSpPr>
            <p:sp>
              <p:nvSpPr>
                <p:cNvPr id="33" name="Arrondir un rectangle avec un coin du même côté 32"/>
                <p:cNvSpPr/>
                <p:nvPr/>
              </p:nvSpPr>
              <p:spPr>
                <a:xfrm rot="5400000">
                  <a:off x="8316416" y="2276872"/>
                  <a:ext cx="914400" cy="914400"/>
                </a:xfrm>
                <a:prstGeom prst="round2Same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8532440" y="2420888"/>
                  <a:ext cx="504056" cy="584775"/>
                </a:xfrm>
                <a:prstGeom prst="rect">
                  <a:avLst/>
                </a:prstGeom>
                <a:grpFill/>
              </p:spPr>
              <p:txBody>
                <a:bodyPr wrap="square" rtlCol="0">
                  <a:spAutoFit/>
                </a:bodyPr>
                <a:lstStyle/>
                <a:p>
                  <a:r>
                    <a:rPr lang="fr-FR" sz="3200">
                      <a:solidFill>
                        <a:srgbClr val="299F80"/>
                      </a:solidFill>
                      <a:latin typeface="Comic Sans MS" pitchFamily="66" charset="0"/>
                    </a:rPr>
                    <a:t>O</a:t>
                  </a:r>
                  <a:endParaRPr lang="fr-FR">
                    <a:solidFill>
                      <a:srgbClr val="299F80"/>
                    </a:solidFill>
                    <a:latin typeface="Comic Sans MS" pitchFamily="66" charset="0"/>
                  </a:endParaRPr>
                </a:p>
              </p:txBody>
            </p:sp>
          </p:grpSp>
        </p:grpSp>
        <p:sp>
          <p:nvSpPr>
            <p:cNvPr id="4" name="ZoneTexte 3"/>
            <p:cNvSpPr txBox="1"/>
            <p:nvPr/>
          </p:nvSpPr>
          <p:spPr>
            <a:xfrm>
              <a:off x="-870627" y="271681"/>
              <a:ext cx="7272808" cy="5601533"/>
            </a:xfrm>
            <a:prstGeom prst="rect">
              <a:avLst/>
            </a:prstGeom>
            <a:noFill/>
          </p:spPr>
          <p:txBody>
            <a:bodyPr wrap="square" rtlCol="0">
              <a:spAutoFit/>
            </a:bodyPr>
            <a:lstStyle/>
            <a:p>
              <a:r>
                <a:rPr lang="fr-FR" sz="2000" smtClean="0">
                  <a:solidFill>
                    <a:srgbClr val="299F80"/>
                  </a:solidFill>
                  <a:latin typeface="Comic Sans MS" pitchFamily="66" charset="0"/>
                </a:rPr>
                <a:t>4:Locate and delete unnecessary modifiers: </a:t>
              </a:r>
            </a:p>
            <a:p>
              <a:r>
                <a:rPr lang="fr-FR" sz="2000" smtClean="0">
                  <a:solidFill>
                    <a:srgbClr val="299F80"/>
                  </a:solidFill>
                  <a:latin typeface="Comic Sans MS" pitchFamily="66" charset="0"/>
                </a:rPr>
                <a:t> </a:t>
              </a:r>
              <a:r>
                <a:rPr lang="fr-FR" sz="2000">
                  <a:solidFill>
                    <a:srgbClr val="299F80"/>
                  </a:solidFill>
                  <a:latin typeface="Comic Sans MS" pitchFamily="66" charset="0"/>
                </a:rPr>
                <a:t>e,g : do not try to anticipate in advance those events that will completely revolutionize society </a:t>
              </a:r>
            </a:p>
            <a:p>
              <a:pPr lvl="0"/>
              <a:r>
                <a:rPr lang="fr-FR" sz="2000">
                  <a:solidFill>
                    <a:srgbClr val="299F80"/>
                  </a:solidFill>
                  <a:latin typeface="Comic Sans MS" pitchFamily="66" charset="0"/>
                </a:rPr>
                <a:t>       : donot try to anticipate revolutionary events </a:t>
              </a:r>
              <a:endParaRPr lang="fr-FR" sz="2000" smtClean="0">
                <a:solidFill>
                  <a:srgbClr val="299F80"/>
                </a:solidFill>
                <a:latin typeface="Comic Sans MS" pitchFamily="66" charset="0"/>
              </a:endParaRPr>
            </a:p>
            <a:p>
              <a:pPr lvl="0"/>
              <a:endParaRPr lang="fr-FR" sz="2000">
                <a:solidFill>
                  <a:srgbClr val="299F80"/>
                </a:solidFill>
                <a:latin typeface="Comic Sans MS" pitchFamily="66" charset="0"/>
              </a:endParaRPr>
            </a:p>
            <a:p>
              <a:pPr lvl="0"/>
              <a:r>
                <a:rPr lang="fr-FR" sz="2000" smtClean="0">
                  <a:solidFill>
                    <a:srgbClr val="299F80"/>
                  </a:solidFill>
                  <a:latin typeface="Comic Sans MS" pitchFamily="66" charset="0"/>
                </a:rPr>
                <a:t>5: Replace a phrase with a word : </a:t>
              </a:r>
            </a:p>
            <a:p>
              <a:pPr lvl="0"/>
              <a:r>
                <a:rPr lang="fr-FR" sz="2000" smtClean="0">
                  <a:solidFill>
                    <a:srgbClr val="299F80"/>
                  </a:solidFill>
                  <a:latin typeface="Comic Sans MS" pitchFamily="66" charset="0"/>
                </a:rPr>
                <a:t>   e,g: in the event that going out for the purpose of eating with them cannot be avoided,it is necessary that we first go to the ATM ,in light of the fact that Iam out of cash </a:t>
              </a:r>
            </a:p>
            <a:p>
              <a:pPr lvl="0"/>
              <a:r>
                <a:rPr lang="fr-FR" sz="2000">
                  <a:solidFill>
                    <a:srgbClr val="299F80"/>
                  </a:solidFill>
                  <a:latin typeface="Comic Sans MS" pitchFamily="66" charset="0"/>
                </a:rPr>
                <a:t> </a:t>
              </a:r>
              <a:r>
                <a:rPr lang="fr-FR" sz="2000" smtClean="0">
                  <a:solidFill>
                    <a:srgbClr val="299F80"/>
                  </a:solidFill>
                  <a:latin typeface="Comic Sans MS" pitchFamily="66" charset="0"/>
                </a:rPr>
                <a:t>   : if we must go out to eat with them , we should first  go to the ATM because Iam out of cash </a:t>
              </a:r>
            </a:p>
            <a:p>
              <a:pPr lvl="0"/>
              <a:endParaRPr lang="fr-FR" sz="2000" smtClean="0">
                <a:solidFill>
                  <a:srgbClr val="299F80"/>
                </a:solidFill>
                <a:latin typeface="Comic Sans MS" pitchFamily="66" charset="0"/>
              </a:endParaRPr>
            </a:p>
            <a:p>
              <a:pPr lvl="0"/>
              <a:r>
                <a:rPr lang="fr-FR" sz="2000" smtClean="0">
                  <a:solidFill>
                    <a:srgbClr val="299F80"/>
                  </a:solidFill>
                  <a:latin typeface="Comic Sans MS" pitchFamily="66" charset="0"/>
                </a:rPr>
                <a:t>6: identify negative and change them to affirmatives :</a:t>
              </a:r>
            </a:p>
            <a:p>
              <a:pPr lvl="0"/>
              <a:r>
                <a:rPr lang="fr-FR" sz="2000">
                  <a:solidFill>
                    <a:srgbClr val="299F80"/>
                  </a:solidFill>
                  <a:latin typeface="Comic Sans MS" pitchFamily="66" charset="0"/>
                </a:rPr>
                <a:t> </a:t>
              </a:r>
              <a:r>
                <a:rPr lang="fr-FR" sz="2000" smtClean="0">
                  <a:solidFill>
                    <a:srgbClr val="299F80"/>
                  </a:solidFill>
                  <a:latin typeface="Comic Sans MS" pitchFamily="66" charset="0"/>
                </a:rPr>
                <a:t>  e,g : if you do not have more than five years of experience,do not already spoken to human resources </a:t>
              </a:r>
            </a:p>
            <a:p>
              <a:pPr lvl="0"/>
              <a:r>
                <a:rPr lang="fr-FR" sz="2000">
                  <a:solidFill>
                    <a:srgbClr val="299F80"/>
                  </a:solidFill>
                  <a:latin typeface="Comic Sans MS" pitchFamily="66" charset="0"/>
                </a:rPr>
                <a:t> </a:t>
              </a:r>
              <a:r>
                <a:rPr lang="fr-FR" sz="2000" smtClean="0">
                  <a:solidFill>
                    <a:srgbClr val="299F80"/>
                  </a:solidFill>
                  <a:latin typeface="Comic Sans MS" pitchFamily="66" charset="0"/>
                </a:rPr>
                <a:t>        :  applicants with more than five years of experience can bypass human resources and call for an interview </a:t>
              </a:r>
              <a:endParaRPr lang="fr-FR" sz="2000">
                <a:solidFill>
                  <a:srgbClr val="299F80"/>
                </a:solidFill>
                <a:latin typeface="Comic Sans MS" pitchFamily="66" charset="0"/>
              </a:endParaRPr>
            </a:p>
            <a:p>
              <a:endParaRPr lang="fr-FR"/>
            </a:p>
          </p:txBody>
        </p:sp>
      </p:grpSp>
    </p:spTree>
    <p:extLst>
      <p:ext uri="{BB962C8B-B14F-4D97-AF65-F5344CB8AC3E}">
        <p14:creationId xmlns:p14="http://schemas.microsoft.com/office/powerpoint/2010/main" val="361773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2.5E-6 2.54335E-6 L 0.80538 -0.00486 " pathEditMode="relative" rAng="0" ptsTypes="AA">
                                      <p:cBhvr>
                                        <p:cTn id="6" dur="2000" fill="hold"/>
                                        <p:tgtEl>
                                          <p:spTgt spid="21"/>
                                        </p:tgtEl>
                                        <p:attrNameLst>
                                          <p:attrName>ppt_x</p:attrName>
                                          <p:attrName>ppt_y</p:attrName>
                                        </p:attrNameLst>
                                      </p:cBhvr>
                                      <p:rCtr x="40260" y="-254"/>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2.5E-6 -5.20231E-7 L 0.86163 -0.00925 " pathEditMode="relative" rAng="0" ptsTypes="AA">
                                      <p:cBhvr>
                                        <p:cTn id="10" dur="2000" fill="hold"/>
                                        <p:tgtEl>
                                          <p:spTgt spid="23"/>
                                        </p:tgtEl>
                                        <p:attrNameLst>
                                          <p:attrName>ppt_x</p:attrName>
                                          <p:attrName>ppt_y</p:attrName>
                                        </p:attrNameLst>
                                      </p:cBhvr>
                                      <p:rCtr x="43073" y="-462"/>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1.11111E-6 2.54335E-6 L 0.92986 -0.00486 " pathEditMode="relative" rAng="0" ptsTypes="AA">
                                      <p:cBhvr>
                                        <p:cTn id="14" dur="2000" fill="hold"/>
                                        <p:tgtEl>
                                          <p:spTgt spid="36"/>
                                        </p:tgtEl>
                                        <p:attrNameLst>
                                          <p:attrName>ppt_x</p:attrName>
                                          <p:attrName>ppt_y</p:attrName>
                                        </p:attrNameLst>
                                      </p:cBhvr>
                                      <p:rCtr x="46493" y="-254"/>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1.94444E-6 3.81503E-6 L 1.01528 -0.00555 " pathEditMode="relative" rAng="0" ptsTypes="AA">
                                      <p:cBhvr>
                                        <p:cTn id="18" dur="2000" fill="hold"/>
                                        <p:tgtEl>
                                          <p:spTgt spid="3"/>
                                        </p:tgtEl>
                                        <p:attrNameLst>
                                          <p:attrName>ppt_x</p:attrName>
                                          <p:attrName>ppt_y</p:attrName>
                                        </p:attrNameLst>
                                      </p:cBhvr>
                                      <p:rCtr x="50764" y="-277"/>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nodeType="clickEffect">
                                  <p:stCondLst>
                                    <p:cond delay="0"/>
                                  </p:stCondLst>
                                  <p:childTnLst>
                                    <p:animMotion origin="layout" path="M 1.38889E-6 -1.96532E-6 L 1.09566 -1.96532E-6 " pathEditMode="relative" rAng="0" ptsTypes="AA">
                                      <p:cBhvr>
                                        <p:cTn id="22" dur="2000" fill="hold"/>
                                        <p:tgtEl>
                                          <p:spTgt spid="24"/>
                                        </p:tgtEl>
                                        <p:attrNameLst>
                                          <p:attrName>ppt_x</p:attrName>
                                          <p:attrName>ppt_y</p:attrName>
                                        </p:attrNameLst>
                                      </p:cBhvr>
                                      <p:rCtr x="5477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A927C"/>
        </a:solidFill>
        <a:effectLst/>
      </p:bgPr>
    </p:bg>
    <p:spTree>
      <p:nvGrpSpPr>
        <p:cNvPr id="1" name=""/>
        <p:cNvGrpSpPr/>
        <p:nvPr/>
      </p:nvGrpSpPr>
      <p:grpSpPr>
        <a:xfrm>
          <a:off x="0" y="0"/>
          <a:ext cx="0" cy="0"/>
          <a:chOff x="0" y="0"/>
          <a:chExt cx="0" cy="0"/>
        </a:xfrm>
      </p:grpSpPr>
      <p:sp>
        <p:nvSpPr>
          <p:cNvPr id="4" name="Corde 3"/>
          <p:cNvSpPr/>
          <p:nvPr/>
        </p:nvSpPr>
        <p:spPr>
          <a:xfrm rot="17564175">
            <a:off x="2900832" y="-1173602"/>
            <a:ext cx="3888432" cy="3888432"/>
          </a:xfrm>
          <a:prstGeom prst="chord">
            <a:avLst/>
          </a:prstGeom>
          <a:solidFill>
            <a:srgbClr val="299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3203848" y="620688"/>
            <a:ext cx="3240360" cy="830997"/>
          </a:xfrm>
          <a:prstGeom prst="rect">
            <a:avLst/>
          </a:prstGeom>
          <a:noFill/>
        </p:spPr>
        <p:txBody>
          <a:bodyPr wrap="square" rtlCol="0">
            <a:spAutoFit/>
          </a:bodyPr>
          <a:lstStyle/>
          <a:p>
            <a:pPr algn="ctr"/>
            <a:r>
              <a:rPr lang="fr-FR" sz="4800" smtClean="0">
                <a:solidFill>
                  <a:srgbClr val="DA927C"/>
                </a:solidFill>
                <a:latin typeface="Comic Sans MS" pitchFamily="66" charset="0"/>
              </a:rPr>
              <a:t>conclusion</a:t>
            </a:r>
            <a:endParaRPr lang="fr-FR" sz="4800">
              <a:solidFill>
                <a:srgbClr val="DA927C"/>
              </a:solidFill>
              <a:latin typeface="Comic Sans MS" pitchFamily="66" charset="0"/>
            </a:endParaRPr>
          </a:p>
        </p:txBody>
      </p:sp>
      <p:sp>
        <p:nvSpPr>
          <p:cNvPr id="8" name="ZoneTexte 7"/>
          <p:cNvSpPr txBox="1"/>
          <p:nvPr/>
        </p:nvSpPr>
        <p:spPr>
          <a:xfrm>
            <a:off x="971600" y="2924944"/>
            <a:ext cx="8352928" cy="2554545"/>
          </a:xfrm>
          <a:prstGeom prst="rect">
            <a:avLst/>
          </a:prstGeom>
          <a:noFill/>
        </p:spPr>
        <p:txBody>
          <a:bodyPr wrap="square" rtlCol="0">
            <a:spAutoFit/>
          </a:bodyPr>
          <a:lstStyle/>
          <a:p>
            <a:pPr lvl="1">
              <a:spcBef>
                <a:spcPct val="20000"/>
              </a:spcBef>
              <a:buClr>
                <a:srgbClr val="C00000"/>
              </a:buClr>
              <a:buSzPct val="80000"/>
            </a:pPr>
            <a:r>
              <a:rPr lang="fr-FR" sz="3200" smtClean="0">
                <a:solidFill>
                  <a:srgbClr val="299F80"/>
                </a:solidFill>
                <a:latin typeface="Comic Sans MS" pitchFamily="66" charset="0"/>
              </a:rPr>
              <a:t>  It </a:t>
            </a:r>
            <a:r>
              <a:rPr lang="fr-FR" sz="3200">
                <a:solidFill>
                  <a:srgbClr val="299F80"/>
                </a:solidFill>
                <a:latin typeface="Comic Sans MS" pitchFamily="66" charset="0"/>
              </a:rPr>
              <a:t>is very important to be able to presente ideas clearly when writing an academic piece using all the characteristics </a:t>
            </a:r>
            <a:r>
              <a:rPr lang="fr-FR" sz="3200" smtClean="0">
                <a:solidFill>
                  <a:srgbClr val="299F80"/>
                </a:solidFill>
                <a:latin typeface="Comic Sans MS" pitchFamily="66" charset="0"/>
              </a:rPr>
              <a:t>above</a:t>
            </a:r>
            <a:r>
              <a:rPr lang="fr-FR" sz="3200">
                <a:solidFill>
                  <a:srgbClr val="299F80"/>
                </a:solidFill>
                <a:latin typeface="Comic Sans MS" pitchFamily="66" charset="0"/>
              </a:rPr>
              <a:t> </a:t>
            </a:r>
            <a:r>
              <a:rPr lang="fr-FR" sz="3200" smtClean="0">
                <a:solidFill>
                  <a:srgbClr val="299F80"/>
                </a:solidFill>
                <a:latin typeface="Comic Sans MS" pitchFamily="66" charset="0"/>
              </a:rPr>
              <a:t>because it helps to increase knowledge for students</a:t>
            </a:r>
            <a:r>
              <a:rPr lang="fr-FR" sz="3200">
                <a:solidFill>
                  <a:srgbClr val="299F80"/>
                </a:solidFill>
                <a:latin typeface="Comic Sans MS" pitchFamily="66" charset="0"/>
              </a:rPr>
              <a:t> </a:t>
            </a:r>
            <a:endParaRPr lang="fr-FR" sz="3200">
              <a:solidFill>
                <a:srgbClr val="299F80"/>
              </a:solidFill>
              <a:latin typeface="Comic Sans MS" pitchFamily="66" charset="0"/>
            </a:endParaRPr>
          </a:p>
        </p:txBody>
      </p:sp>
    </p:spTree>
    <p:extLst>
      <p:ext uri="{BB962C8B-B14F-4D97-AF65-F5344CB8AC3E}">
        <p14:creationId xmlns:p14="http://schemas.microsoft.com/office/powerpoint/2010/main" val="402331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TotalTime>
  <Words>1020</Words>
  <Application>Microsoft Office PowerPoint</Application>
  <PresentationFormat>Affichage à l'écran (4:3)</PresentationFormat>
  <Paragraphs>160</Paragraphs>
  <Slides>9</Slides>
  <Notes>1</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2018 meftah</cp:lastModifiedBy>
  <cp:revision>78</cp:revision>
  <dcterms:created xsi:type="dcterms:W3CDTF">2018-10-11T13:18:03Z</dcterms:created>
  <dcterms:modified xsi:type="dcterms:W3CDTF">2018-10-17T08:50:56Z</dcterms:modified>
</cp:coreProperties>
</file>