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6"/>
  </p:notesMasterIdLst>
  <p:sldIdLst>
    <p:sldId id="256" r:id="rId2"/>
    <p:sldId id="388" r:id="rId3"/>
    <p:sldId id="389" r:id="rId4"/>
    <p:sldId id="390" r:id="rId5"/>
    <p:sldId id="391" r:id="rId6"/>
    <p:sldId id="392" r:id="rId7"/>
    <p:sldId id="257" r:id="rId8"/>
    <p:sldId id="262" r:id="rId9"/>
    <p:sldId id="344" r:id="rId10"/>
    <p:sldId id="383" r:id="rId11"/>
    <p:sldId id="394" r:id="rId12"/>
    <p:sldId id="395" r:id="rId13"/>
    <p:sldId id="396" r:id="rId14"/>
    <p:sldId id="397"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6600CC"/>
    <a:srgbClr val="006600"/>
    <a:srgbClr val="008000"/>
    <a:srgbClr val="FF9966"/>
    <a:srgbClr val="66FF33"/>
    <a:srgbClr val="FF6600"/>
    <a:srgbClr val="66CCFF"/>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95797" autoAdjust="0"/>
  </p:normalViewPr>
  <p:slideViewPr>
    <p:cSldViewPr snapToGrid="0">
      <p:cViewPr varScale="1">
        <p:scale>
          <a:sx n="116" d="100"/>
          <a:sy n="116" d="100"/>
        </p:scale>
        <p:origin x="1230" y="84"/>
      </p:cViewPr>
      <p:guideLst>
        <p:guide orient="horz" pos="2160"/>
        <p:guide pos="2880"/>
      </p:guideLst>
    </p:cSldViewPr>
  </p:slideViewPr>
  <p:notesTextViewPr>
    <p:cViewPr>
      <p:scale>
        <a:sx n="1" d="1"/>
        <a:sy n="1" d="1"/>
      </p:scale>
      <p:origin x="0" y="0"/>
    </p:cViewPr>
  </p:notesTextViewPr>
  <p:sorterViewPr>
    <p:cViewPr>
      <p:scale>
        <a:sx n="66" d="100"/>
        <a:sy n="66" d="100"/>
      </p:scale>
      <p:origin x="0" y="6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189A6A-AABD-415B-A01D-31DE3D6B3BF2}"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x-none"/>
        </a:p>
      </dgm:t>
    </dgm:pt>
    <dgm:pt modelId="{55D3D19A-09F0-4EB4-8B59-3399BCBBD657}">
      <dgm:prSet phldrT="[نص]"/>
      <dgm:spPr/>
      <dgm:t>
        <a:bodyPr/>
        <a:lstStyle/>
        <a:p>
          <a:r>
            <a:rPr lang="en-US" b="1"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t>
          </a:r>
          <a:r>
            <a:rPr lang="en-US" b="1"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arketing Perspectives</a:t>
          </a:r>
          <a:r>
            <a:rPr lang="en-US" b="1"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endParaRPr lang="x-none" dirty="0"/>
        </a:p>
      </dgm:t>
    </dgm:pt>
    <dgm:pt modelId="{74C8AF25-71C5-49D1-B863-26546EA9B5E4}" type="parTrans" cxnId="{57B22CE8-D9CD-49FA-A200-34DB6FFE5486}">
      <dgm:prSet/>
      <dgm:spPr/>
      <dgm:t>
        <a:bodyPr/>
        <a:lstStyle/>
        <a:p>
          <a:endParaRPr lang="x-none"/>
        </a:p>
      </dgm:t>
    </dgm:pt>
    <dgm:pt modelId="{B12D1765-A382-4C9F-8A57-17151E0E8BEA}" type="sibTrans" cxnId="{57B22CE8-D9CD-49FA-A200-34DB6FFE5486}">
      <dgm:prSet/>
      <dgm:spPr/>
      <dgm:t>
        <a:bodyPr/>
        <a:lstStyle/>
        <a:p>
          <a:endParaRPr lang="x-none"/>
        </a:p>
      </dgm:t>
    </dgm:pt>
    <dgm:pt modelId="{F1CBF34D-BC17-4B71-A893-2F17DB3D6ACF}">
      <dgm:prSet phldrT="[نص]"/>
      <dgm:spPr/>
      <dgm:t>
        <a:bodyPr/>
        <a:lstStyle/>
        <a:p>
          <a:r>
            <a:rPr lang="en-US" b="1" i="1"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Production-oriented perspective</a:t>
          </a:r>
          <a:r>
            <a:rPr lang="en-US" dirty="0"/>
            <a:t/>
          </a:r>
          <a:br>
            <a:rPr lang="en-US" dirty="0"/>
          </a:br>
          <a:endParaRPr lang="x-none" dirty="0"/>
        </a:p>
      </dgm:t>
    </dgm:pt>
    <dgm:pt modelId="{E5237F07-3A0B-4721-99BB-3B38C221B8E3}" type="parTrans" cxnId="{2753E54E-D75C-4A9F-9FCC-A88E995B284B}">
      <dgm:prSet/>
      <dgm:spPr/>
      <dgm:t>
        <a:bodyPr/>
        <a:lstStyle/>
        <a:p>
          <a:endParaRPr lang="x-none"/>
        </a:p>
      </dgm:t>
    </dgm:pt>
    <dgm:pt modelId="{CF0A9DA5-6556-4045-8B32-F078C8C2E7D7}" type="sibTrans" cxnId="{2753E54E-D75C-4A9F-9FCC-A88E995B284B}">
      <dgm:prSet/>
      <dgm:spPr/>
      <dgm:t>
        <a:bodyPr/>
        <a:lstStyle/>
        <a:p>
          <a:endParaRPr lang="x-none"/>
        </a:p>
      </dgm:t>
    </dgm:pt>
    <dgm:pt modelId="{BBC6C1A7-306B-41C0-928A-5D035D219B9D}">
      <dgm:prSet phldrT="[نص]" custT="1"/>
      <dgm:spPr/>
      <dgm:t>
        <a:bodyPr/>
        <a:lstStyle/>
        <a:p>
          <a:r>
            <a:rPr lang="en-US" sz="1300" b="1" i="1" kern="12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Sales-oriented perspective</a:t>
          </a:r>
          <a:endParaRPr lang="x-none" sz="1300" b="1" i="1" kern="12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dgm:t>
    </dgm:pt>
    <dgm:pt modelId="{EBCF0A3B-67D2-48B5-B74D-074198369611}" type="parTrans" cxnId="{CE5359C5-CE7E-4F51-A987-5D380D2CC931}">
      <dgm:prSet/>
      <dgm:spPr/>
      <dgm:t>
        <a:bodyPr/>
        <a:lstStyle/>
        <a:p>
          <a:endParaRPr lang="x-none"/>
        </a:p>
      </dgm:t>
    </dgm:pt>
    <dgm:pt modelId="{F5D73385-7B91-4C12-942B-F05A2EE38D2E}" type="sibTrans" cxnId="{CE5359C5-CE7E-4F51-A987-5D380D2CC931}">
      <dgm:prSet/>
      <dgm:spPr/>
      <dgm:t>
        <a:bodyPr/>
        <a:lstStyle/>
        <a:p>
          <a:endParaRPr lang="x-none"/>
        </a:p>
      </dgm:t>
    </dgm:pt>
    <dgm:pt modelId="{252A7940-0EDD-45FF-860A-7CC088FE41B2}">
      <dgm:prSet phldrT="[نص]" custT="1"/>
      <dgm:spPr/>
      <dgm:t>
        <a:bodyPr/>
        <a:lstStyle/>
        <a:p>
          <a:pPr marL="0" lvl="0" indent="0" algn="ctr" defTabSz="577850">
            <a:lnSpc>
              <a:spcPct val="90000"/>
            </a:lnSpc>
            <a:spcBef>
              <a:spcPct val="0"/>
            </a:spcBef>
            <a:spcAft>
              <a:spcPct val="35000"/>
            </a:spcAft>
            <a:buNone/>
          </a:pPr>
          <a:r>
            <a:rPr lang="en-US" sz="1300" b="1" i="1" kern="12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Marketing-oriented perspective</a:t>
          </a:r>
          <a:endParaRPr lang="x-none" sz="1300" b="1" i="1" kern="12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dgm:t>
    </dgm:pt>
    <dgm:pt modelId="{77E24AC1-7862-4BE4-A66C-96A4BC6412D1}" type="parTrans" cxnId="{940BFFB7-25DD-4421-9712-998F0A2F9698}">
      <dgm:prSet/>
      <dgm:spPr/>
      <dgm:t>
        <a:bodyPr/>
        <a:lstStyle/>
        <a:p>
          <a:endParaRPr lang="x-none"/>
        </a:p>
      </dgm:t>
    </dgm:pt>
    <dgm:pt modelId="{0E383B06-7EF1-46C8-9295-F21D9DEB6E5F}" type="sibTrans" cxnId="{940BFFB7-25DD-4421-9712-998F0A2F9698}">
      <dgm:prSet/>
      <dgm:spPr/>
      <dgm:t>
        <a:bodyPr/>
        <a:lstStyle/>
        <a:p>
          <a:endParaRPr lang="x-none"/>
        </a:p>
      </dgm:t>
    </dgm:pt>
    <dgm:pt modelId="{7618DBF1-2A84-4D8A-899F-755AD1E60E56}">
      <dgm:prSet phldrT="[نص]" custT="1"/>
      <dgm:spPr/>
      <dgm:t>
        <a:bodyPr/>
        <a:lstStyle/>
        <a:p>
          <a:pPr marL="0" lvl="0" indent="0" algn="ctr" defTabSz="577850">
            <a:lnSpc>
              <a:spcPct val="90000"/>
            </a:lnSpc>
            <a:spcBef>
              <a:spcPct val="0"/>
            </a:spcBef>
            <a:spcAft>
              <a:spcPct val="35000"/>
            </a:spcAft>
            <a:buNone/>
          </a:pPr>
          <a:r>
            <a:rPr lang="en-US" sz="1300" b="1" i="1" kern="12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Societal marketing perspective</a:t>
          </a:r>
          <a:endParaRPr lang="x-none" sz="1300" b="1" i="1" kern="12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dgm:t>
    </dgm:pt>
    <dgm:pt modelId="{531B8191-235B-4E63-857A-769BA0871ACC}" type="parTrans" cxnId="{9635300C-B09A-4D1B-AC4F-251D91E87234}">
      <dgm:prSet/>
      <dgm:spPr/>
      <dgm:t>
        <a:bodyPr/>
        <a:lstStyle/>
        <a:p>
          <a:endParaRPr lang="x-none"/>
        </a:p>
      </dgm:t>
    </dgm:pt>
    <dgm:pt modelId="{8D80D9BD-3E35-4DFB-874A-8619681F55BC}" type="sibTrans" cxnId="{9635300C-B09A-4D1B-AC4F-251D91E87234}">
      <dgm:prSet/>
      <dgm:spPr/>
      <dgm:t>
        <a:bodyPr/>
        <a:lstStyle/>
        <a:p>
          <a:endParaRPr lang="x-none"/>
        </a:p>
      </dgm:t>
    </dgm:pt>
    <dgm:pt modelId="{F79C1132-51B5-47EA-95CA-EB8B07ADDE51}" type="pres">
      <dgm:prSet presAssocID="{63189A6A-AABD-415B-A01D-31DE3D6B3BF2}" presName="Name0" presStyleCnt="0">
        <dgm:presLayoutVars>
          <dgm:chMax val="1"/>
          <dgm:dir/>
          <dgm:animLvl val="ctr"/>
          <dgm:resizeHandles val="exact"/>
        </dgm:presLayoutVars>
      </dgm:prSet>
      <dgm:spPr/>
      <dgm:t>
        <a:bodyPr/>
        <a:lstStyle/>
        <a:p>
          <a:pPr rtl="1"/>
          <a:endParaRPr lang="ar-DZ"/>
        </a:p>
      </dgm:t>
    </dgm:pt>
    <dgm:pt modelId="{BD1E5BF3-8724-43D3-8EED-A2FF6B837220}" type="pres">
      <dgm:prSet presAssocID="{55D3D19A-09F0-4EB4-8B59-3399BCBBD657}" presName="centerShape" presStyleLbl="node0" presStyleIdx="0" presStyleCnt="1"/>
      <dgm:spPr/>
      <dgm:t>
        <a:bodyPr/>
        <a:lstStyle/>
        <a:p>
          <a:pPr rtl="1"/>
          <a:endParaRPr lang="ar-DZ"/>
        </a:p>
      </dgm:t>
    </dgm:pt>
    <dgm:pt modelId="{DEBF40D2-B978-43D4-9054-5C90E78845A6}" type="pres">
      <dgm:prSet presAssocID="{F1CBF34D-BC17-4B71-A893-2F17DB3D6ACF}" presName="node" presStyleLbl="node1" presStyleIdx="0" presStyleCnt="4">
        <dgm:presLayoutVars>
          <dgm:bulletEnabled val="1"/>
        </dgm:presLayoutVars>
      </dgm:prSet>
      <dgm:spPr/>
      <dgm:t>
        <a:bodyPr/>
        <a:lstStyle/>
        <a:p>
          <a:pPr rtl="1"/>
          <a:endParaRPr lang="ar-DZ"/>
        </a:p>
      </dgm:t>
    </dgm:pt>
    <dgm:pt modelId="{3D12B062-6AB9-49B9-9C73-16487FD2A095}" type="pres">
      <dgm:prSet presAssocID="{F1CBF34D-BC17-4B71-A893-2F17DB3D6ACF}" presName="dummy" presStyleCnt="0"/>
      <dgm:spPr/>
    </dgm:pt>
    <dgm:pt modelId="{BE22D3EC-464C-46CE-868A-DD3483BADF6E}" type="pres">
      <dgm:prSet presAssocID="{CF0A9DA5-6556-4045-8B32-F078C8C2E7D7}" presName="sibTrans" presStyleLbl="sibTrans2D1" presStyleIdx="0" presStyleCnt="4"/>
      <dgm:spPr/>
      <dgm:t>
        <a:bodyPr/>
        <a:lstStyle/>
        <a:p>
          <a:pPr rtl="1"/>
          <a:endParaRPr lang="ar-DZ"/>
        </a:p>
      </dgm:t>
    </dgm:pt>
    <dgm:pt modelId="{BD21EC58-9ABF-4C10-B844-7DE6DD2EB113}" type="pres">
      <dgm:prSet presAssocID="{BBC6C1A7-306B-41C0-928A-5D035D219B9D}" presName="node" presStyleLbl="node1" presStyleIdx="1" presStyleCnt="4">
        <dgm:presLayoutVars>
          <dgm:bulletEnabled val="1"/>
        </dgm:presLayoutVars>
      </dgm:prSet>
      <dgm:spPr/>
      <dgm:t>
        <a:bodyPr/>
        <a:lstStyle/>
        <a:p>
          <a:pPr rtl="1"/>
          <a:endParaRPr lang="ar-DZ"/>
        </a:p>
      </dgm:t>
    </dgm:pt>
    <dgm:pt modelId="{E872DD60-9A63-47C7-9AE4-2F45EA19BE3C}" type="pres">
      <dgm:prSet presAssocID="{BBC6C1A7-306B-41C0-928A-5D035D219B9D}" presName="dummy" presStyleCnt="0"/>
      <dgm:spPr/>
    </dgm:pt>
    <dgm:pt modelId="{CA217473-08C5-44BE-9D6C-756089707464}" type="pres">
      <dgm:prSet presAssocID="{F5D73385-7B91-4C12-942B-F05A2EE38D2E}" presName="sibTrans" presStyleLbl="sibTrans2D1" presStyleIdx="1" presStyleCnt="4"/>
      <dgm:spPr/>
      <dgm:t>
        <a:bodyPr/>
        <a:lstStyle/>
        <a:p>
          <a:pPr rtl="1"/>
          <a:endParaRPr lang="ar-DZ"/>
        </a:p>
      </dgm:t>
    </dgm:pt>
    <dgm:pt modelId="{D6D8E8B7-0DCF-4E10-A116-EAFCF36936A5}" type="pres">
      <dgm:prSet presAssocID="{252A7940-0EDD-45FF-860A-7CC088FE41B2}" presName="node" presStyleLbl="node1" presStyleIdx="2" presStyleCnt="4">
        <dgm:presLayoutVars>
          <dgm:bulletEnabled val="1"/>
        </dgm:presLayoutVars>
      </dgm:prSet>
      <dgm:spPr/>
      <dgm:t>
        <a:bodyPr/>
        <a:lstStyle/>
        <a:p>
          <a:pPr rtl="1"/>
          <a:endParaRPr lang="ar-DZ"/>
        </a:p>
      </dgm:t>
    </dgm:pt>
    <dgm:pt modelId="{C436A47E-562A-4065-AAF6-C6213252F16D}" type="pres">
      <dgm:prSet presAssocID="{252A7940-0EDD-45FF-860A-7CC088FE41B2}" presName="dummy" presStyleCnt="0"/>
      <dgm:spPr/>
    </dgm:pt>
    <dgm:pt modelId="{4E19F45F-927F-41F9-8507-A2B10F7E3658}" type="pres">
      <dgm:prSet presAssocID="{0E383B06-7EF1-46C8-9295-F21D9DEB6E5F}" presName="sibTrans" presStyleLbl="sibTrans2D1" presStyleIdx="2" presStyleCnt="4"/>
      <dgm:spPr/>
      <dgm:t>
        <a:bodyPr/>
        <a:lstStyle/>
        <a:p>
          <a:pPr rtl="1"/>
          <a:endParaRPr lang="ar-DZ"/>
        </a:p>
      </dgm:t>
    </dgm:pt>
    <dgm:pt modelId="{31CCF069-D721-461B-AFB7-1A2BBC6B0CE6}" type="pres">
      <dgm:prSet presAssocID="{7618DBF1-2A84-4D8A-899F-755AD1E60E56}" presName="node" presStyleLbl="node1" presStyleIdx="3" presStyleCnt="4">
        <dgm:presLayoutVars>
          <dgm:bulletEnabled val="1"/>
        </dgm:presLayoutVars>
      </dgm:prSet>
      <dgm:spPr/>
      <dgm:t>
        <a:bodyPr/>
        <a:lstStyle/>
        <a:p>
          <a:pPr rtl="1"/>
          <a:endParaRPr lang="ar-DZ"/>
        </a:p>
      </dgm:t>
    </dgm:pt>
    <dgm:pt modelId="{39AF80DB-89CC-42A7-AE84-00E6B2768882}" type="pres">
      <dgm:prSet presAssocID="{7618DBF1-2A84-4D8A-899F-755AD1E60E56}" presName="dummy" presStyleCnt="0"/>
      <dgm:spPr/>
    </dgm:pt>
    <dgm:pt modelId="{0AEB8CC9-F3F9-490B-8A1B-D062756CB207}" type="pres">
      <dgm:prSet presAssocID="{8D80D9BD-3E35-4DFB-874A-8619681F55BC}" presName="sibTrans" presStyleLbl="sibTrans2D1" presStyleIdx="3" presStyleCnt="4"/>
      <dgm:spPr/>
      <dgm:t>
        <a:bodyPr/>
        <a:lstStyle/>
        <a:p>
          <a:pPr rtl="1"/>
          <a:endParaRPr lang="ar-DZ"/>
        </a:p>
      </dgm:t>
    </dgm:pt>
  </dgm:ptLst>
  <dgm:cxnLst>
    <dgm:cxn modelId="{2753E54E-D75C-4A9F-9FCC-A88E995B284B}" srcId="{55D3D19A-09F0-4EB4-8B59-3399BCBBD657}" destId="{F1CBF34D-BC17-4B71-A893-2F17DB3D6ACF}" srcOrd="0" destOrd="0" parTransId="{E5237F07-3A0B-4721-99BB-3B38C221B8E3}" sibTransId="{CF0A9DA5-6556-4045-8B32-F078C8C2E7D7}"/>
    <dgm:cxn modelId="{2A407F53-2830-431A-8C7E-4A4574F4138D}" type="presOf" srcId="{0E383B06-7EF1-46C8-9295-F21D9DEB6E5F}" destId="{4E19F45F-927F-41F9-8507-A2B10F7E3658}" srcOrd="0" destOrd="0" presId="urn:microsoft.com/office/officeart/2005/8/layout/radial6"/>
    <dgm:cxn modelId="{037F1213-9A31-4353-93E3-D8824C313F57}" type="presOf" srcId="{BBC6C1A7-306B-41C0-928A-5D035D219B9D}" destId="{BD21EC58-9ABF-4C10-B844-7DE6DD2EB113}" srcOrd="0" destOrd="0" presId="urn:microsoft.com/office/officeart/2005/8/layout/radial6"/>
    <dgm:cxn modelId="{940BFFB7-25DD-4421-9712-998F0A2F9698}" srcId="{55D3D19A-09F0-4EB4-8B59-3399BCBBD657}" destId="{252A7940-0EDD-45FF-860A-7CC088FE41B2}" srcOrd="2" destOrd="0" parTransId="{77E24AC1-7862-4BE4-A66C-96A4BC6412D1}" sibTransId="{0E383B06-7EF1-46C8-9295-F21D9DEB6E5F}"/>
    <dgm:cxn modelId="{57B22CE8-D9CD-49FA-A200-34DB6FFE5486}" srcId="{63189A6A-AABD-415B-A01D-31DE3D6B3BF2}" destId="{55D3D19A-09F0-4EB4-8B59-3399BCBBD657}" srcOrd="0" destOrd="0" parTransId="{74C8AF25-71C5-49D1-B863-26546EA9B5E4}" sibTransId="{B12D1765-A382-4C9F-8A57-17151E0E8BEA}"/>
    <dgm:cxn modelId="{C5E7EA59-5770-4F94-9B2A-7115819ED70C}" type="presOf" srcId="{F5D73385-7B91-4C12-942B-F05A2EE38D2E}" destId="{CA217473-08C5-44BE-9D6C-756089707464}" srcOrd="0" destOrd="0" presId="urn:microsoft.com/office/officeart/2005/8/layout/radial6"/>
    <dgm:cxn modelId="{90398341-9E08-4B9C-B101-CC569E9D262C}" type="presOf" srcId="{CF0A9DA5-6556-4045-8B32-F078C8C2E7D7}" destId="{BE22D3EC-464C-46CE-868A-DD3483BADF6E}" srcOrd="0" destOrd="0" presId="urn:microsoft.com/office/officeart/2005/8/layout/radial6"/>
    <dgm:cxn modelId="{929E516B-8D48-4C00-9493-3E86270E7EFD}" type="presOf" srcId="{7618DBF1-2A84-4D8A-899F-755AD1E60E56}" destId="{31CCF069-D721-461B-AFB7-1A2BBC6B0CE6}" srcOrd="0" destOrd="0" presId="urn:microsoft.com/office/officeart/2005/8/layout/radial6"/>
    <dgm:cxn modelId="{0B01EAA6-7F11-4D0A-A70B-6A1C0A68A59F}" type="presOf" srcId="{252A7940-0EDD-45FF-860A-7CC088FE41B2}" destId="{D6D8E8B7-0DCF-4E10-A116-EAFCF36936A5}" srcOrd="0" destOrd="0" presId="urn:microsoft.com/office/officeart/2005/8/layout/radial6"/>
    <dgm:cxn modelId="{D55F3F33-8E8A-4462-8CFD-F7393951D4FD}" type="presOf" srcId="{63189A6A-AABD-415B-A01D-31DE3D6B3BF2}" destId="{F79C1132-51B5-47EA-95CA-EB8B07ADDE51}" srcOrd="0" destOrd="0" presId="urn:microsoft.com/office/officeart/2005/8/layout/radial6"/>
    <dgm:cxn modelId="{DCC39C75-ED66-49FB-B897-E9C6033A5952}" type="presOf" srcId="{F1CBF34D-BC17-4B71-A893-2F17DB3D6ACF}" destId="{DEBF40D2-B978-43D4-9054-5C90E78845A6}" srcOrd="0" destOrd="0" presId="urn:microsoft.com/office/officeart/2005/8/layout/radial6"/>
    <dgm:cxn modelId="{79C89EE2-18DD-4716-91EF-B5F2C37B9CC8}" type="presOf" srcId="{8D80D9BD-3E35-4DFB-874A-8619681F55BC}" destId="{0AEB8CC9-F3F9-490B-8A1B-D062756CB207}" srcOrd="0" destOrd="0" presId="urn:microsoft.com/office/officeart/2005/8/layout/radial6"/>
    <dgm:cxn modelId="{9635300C-B09A-4D1B-AC4F-251D91E87234}" srcId="{55D3D19A-09F0-4EB4-8B59-3399BCBBD657}" destId="{7618DBF1-2A84-4D8A-899F-755AD1E60E56}" srcOrd="3" destOrd="0" parTransId="{531B8191-235B-4E63-857A-769BA0871ACC}" sibTransId="{8D80D9BD-3E35-4DFB-874A-8619681F55BC}"/>
    <dgm:cxn modelId="{9526654B-EBB8-433F-BA43-B45A7C49D177}" type="presOf" srcId="{55D3D19A-09F0-4EB4-8B59-3399BCBBD657}" destId="{BD1E5BF3-8724-43D3-8EED-A2FF6B837220}" srcOrd="0" destOrd="0" presId="urn:microsoft.com/office/officeart/2005/8/layout/radial6"/>
    <dgm:cxn modelId="{CE5359C5-CE7E-4F51-A987-5D380D2CC931}" srcId="{55D3D19A-09F0-4EB4-8B59-3399BCBBD657}" destId="{BBC6C1A7-306B-41C0-928A-5D035D219B9D}" srcOrd="1" destOrd="0" parTransId="{EBCF0A3B-67D2-48B5-B74D-074198369611}" sibTransId="{F5D73385-7B91-4C12-942B-F05A2EE38D2E}"/>
    <dgm:cxn modelId="{1C7C81FE-EDCC-430A-BEA9-080D008C133C}" type="presParOf" srcId="{F79C1132-51B5-47EA-95CA-EB8B07ADDE51}" destId="{BD1E5BF3-8724-43D3-8EED-A2FF6B837220}" srcOrd="0" destOrd="0" presId="urn:microsoft.com/office/officeart/2005/8/layout/radial6"/>
    <dgm:cxn modelId="{A6766257-6A81-456F-80EB-4DAB25FBB2D2}" type="presParOf" srcId="{F79C1132-51B5-47EA-95CA-EB8B07ADDE51}" destId="{DEBF40D2-B978-43D4-9054-5C90E78845A6}" srcOrd="1" destOrd="0" presId="urn:microsoft.com/office/officeart/2005/8/layout/radial6"/>
    <dgm:cxn modelId="{43DB67B3-18B9-47A5-80E4-857F5F0BC1B7}" type="presParOf" srcId="{F79C1132-51B5-47EA-95CA-EB8B07ADDE51}" destId="{3D12B062-6AB9-49B9-9C73-16487FD2A095}" srcOrd="2" destOrd="0" presId="urn:microsoft.com/office/officeart/2005/8/layout/radial6"/>
    <dgm:cxn modelId="{8E8F4713-B954-4A63-95D1-A9125194C3BB}" type="presParOf" srcId="{F79C1132-51B5-47EA-95CA-EB8B07ADDE51}" destId="{BE22D3EC-464C-46CE-868A-DD3483BADF6E}" srcOrd="3" destOrd="0" presId="urn:microsoft.com/office/officeart/2005/8/layout/radial6"/>
    <dgm:cxn modelId="{89E63122-9BB0-4A16-890B-14F09A2A1865}" type="presParOf" srcId="{F79C1132-51B5-47EA-95CA-EB8B07ADDE51}" destId="{BD21EC58-9ABF-4C10-B844-7DE6DD2EB113}" srcOrd="4" destOrd="0" presId="urn:microsoft.com/office/officeart/2005/8/layout/radial6"/>
    <dgm:cxn modelId="{4AB87129-86BB-4829-ACCC-CE67915D0CDA}" type="presParOf" srcId="{F79C1132-51B5-47EA-95CA-EB8B07ADDE51}" destId="{E872DD60-9A63-47C7-9AE4-2F45EA19BE3C}" srcOrd="5" destOrd="0" presId="urn:microsoft.com/office/officeart/2005/8/layout/radial6"/>
    <dgm:cxn modelId="{FA85AB68-E767-4AB2-88E3-E1EDDC83991B}" type="presParOf" srcId="{F79C1132-51B5-47EA-95CA-EB8B07ADDE51}" destId="{CA217473-08C5-44BE-9D6C-756089707464}" srcOrd="6" destOrd="0" presId="urn:microsoft.com/office/officeart/2005/8/layout/radial6"/>
    <dgm:cxn modelId="{649F677D-AC8A-4DDD-BAB6-1B5612B974AC}" type="presParOf" srcId="{F79C1132-51B5-47EA-95CA-EB8B07ADDE51}" destId="{D6D8E8B7-0DCF-4E10-A116-EAFCF36936A5}" srcOrd="7" destOrd="0" presId="urn:microsoft.com/office/officeart/2005/8/layout/radial6"/>
    <dgm:cxn modelId="{98C947EF-6720-46D3-BC29-32778583BB48}" type="presParOf" srcId="{F79C1132-51B5-47EA-95CA-EB8B07ADDE51}" destId="{C436A47E-562A-4065-AAF6-C6213252F16D}" srcOrd="8" destOrd="0" presId="urn:microsoft.com/office/officeart/2005/8/layout/radial6"/>
    <dgm:cxn modelId="{E2569DD8-6B6E-4503-961F-F2ECC2D47FAC}" type="presParOf" srcId="{F79C1132-51B5-47EA-95CA-EB8B07ADDE51}" destId="{4E19F45F-927F-41F9-8507-A2B10F7E3658}" srcOrd="9" destOrd="0" presId="urn:microsoft.com/office/officeart/2005/8/layout/radial6"/>
    <dgm:cxn modelId="{B702EEF8-FF06-48BA-B032-2992046F13F0}" type="presParOf" srcId="{F79C1132-51B5-47EA-95CA-EB8B07ADDE51}" destId="{31CCF069-D721-461B-AFB7-1A2BBC6B0CE6}" srcOrd="10" destOrd="0" presId="urn:microsoft.com/office/officeart/2005/8/layout/radial6"/>
    <dgm:cxn modelId="{8D709AB1-58F2-4D53-A147-D41508480790}" type="presParOf" srcId="{F79C1132-51B5-47EA-95CA-EB8B07ADDE51}" destId="{39AF80DB-89CC-42A7-AE84-00E6B2768882}" srcOrd="11" destOrd="0" presId="urn:microsoft.com/office/officeart/2005/8/layout/radial6"/>
    <dgm:cxn modelId="{8E064F4F-EA97-4172-B1FA-8057660DBCA1}" type="presParOf" srcId="{F79C1132-51B5-47EA-95CA-EB8B07ADDE51}" destId="{0AEB8CC9-F3F9-490B-8A1B-D062756CB207}"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EB8CC9-F3F9-490B-8A1B-D062756CB207}">
      <dsp:nvSpPr>
        <dsp:cNvPr id="0" name=""/>
        <dsp:cNvSpPr/>
      </dsp:nvSpPr>
      <dsp:spPr>
        <a:xfrm>
          <a:off x="1965162" y="681045"/>
          <a:ext cx="4539304" cy="4539304"/>
        </a:xfrm>
        <a:prstGeom prst="blockArc">
          <a:avLst>
            <a:gd name="adj1" fmla="val 10800000"/>
            <a:gd name="adj2" fmla="val 16200000"/>
            <a:gd name="adj3" fmla="val 463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E19F45F-927F-41F9-8507-A2B10F7E3658}">
      <dsp:nvSpPr>
        <dsp:cNvPr id="0" name=""/>
        <dsp:cNvSpPr/>
      </dsp:nvSpPr>
      <dsp:spPr>
        <a:xfrm>
          <a:off x="1965162" y="681045"/>
          <a:ext cx="4539304" cy="4539304"/>
        </a:xfrm>
        <a:prstGeom prst="blockArc">
          <a:avLst>
            <a:gd name="adj1" fmla="val 5400000"/>
            <a:gd name="adj2" fmla="val 10800000"/>
            <a:gd name="adj3" fmla="val 463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A217473-08C5-44BE-9D6C-756089707464}">
      <dsp:nvSpPr>
        <dsp:cNvPr id="0" name=""/>
        <dsp:cNvSpPr/>
      </dsp:nvSpPr>
      <dsp:spPr>
        <a:xfrm>
          <a:off x="1965162" y="681045"/>
          <a:ext cx="4539304" cy="4539304"/>
        </a:xfrm>
        <a:prstGeom prst="blockArc">
          <a:avLst>
            <a:gd name="adj1" fmla="val 0"/>
            <a:gd name="adj2" fmla="val 5400000"/>
            <a:gd name="adj3" fmla="val 463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E22D3EC-464C-46CE-868A-DD3483BADF6E}">
      <dsp:nvSpPr>
        <dsp:cNvPr id="0" name=""/>
        <dsp:cNvSpPr/>
      </dsp:nvSpPr>
      <dsp:spPr>
        <a:xfrm>
          <a:off x="1965162" y="681045"/>
          <a:ext cx="4539304" cy="4539304"/>
        </a:xfrm>
        <a:prstGeom prst="blockArc">
          <a:avLst>
            <a:gd name="adj1" fmla="val 16200000"/>
            <a:gd name="adj2" fmla="val 0"/>
            <a:gd name="adj3" fmla="val 463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D1E5BF3-8724-43D3-8EED-A2FF6B837220}">
      <dsp:nvSpPr>
        <dsp:cNvPr id="0" name=""/>
        <dsp:cNvSpPr/>
      </dsp:nvSpPr>
      <dsp:spPr>
        <a:xfrm>
          <a:off x="3190585" y="1906468"/>
          <a:ext cx="2088458" cy="2088458"/>
        </a:xfrm>
        <a:prstGeom prst="ellipse">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b="1" kern="12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t>
          </a:r>
          <a:r>
            <a:rPr lang="en-US" sz="1700" b="1" i="0" kern="12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arketing Perspectives</a:t>
          </a:r>
          <a:r>
            <a:rPr lang="en-US" sz="1700" b="1" kern="12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endParaRPr lang="x-none" sz="1700" kern="1200" dirty="0"/>
        </a:p>
      </dsp:txBody>
      <dsp:txXfrm>
        <a:off x="3496433" y="2212316"/>
        <a:ext cx="1476762" cy="1476762"/>
      </dsp:txXfrm>
    </dsp:sp>
    <dsp:sp modelId="{DEBF40D2-B978-43D4-9054-5C90E78845A6}">
      <dsp:nvSpPr>
        <dsp:cNvPr id="0" name=""/>
        <dsp:cNvSpPr/>
      </dsp:nvSpPr>
      <dsp:spPr>
        <a:xfrm>
          <a:off x="3503854" y="2714"/>
          <a:ext cx="1461920" cy="1461920"/>
        </a:xfrm>
        <a:prstGeom prst="ellipse">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i="1" kern="12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Production-oriented perspective</a:t>
          </a:r>
          <a:r>
            <a:rPr lang="en-US" sz="1300" kern="1200" dirty="0"/>
            <a:t/>
          </a:r>
          <a:br>
            <a:rPr lang="en-US" sz="1300" kern="1200" dirty="0"/>
          </a:br>
          <a:endParaRPr lang="x-none" sz="1300" kern="1200" dirty="0"/>
        </a:p>
      </dsp:txBody>
      <dsp:txXfrm>
        <a:off x="3717947" y="216807"/>
        <a:ext cx="1033734" cy="1033734"/>
      </dsp:txXfrm>
    </dsp:sp>
    <dsp:sp modelId="{BD21EC58-9ABF-4C10-B844-7DE6DD2EB113}">
      <dsp:nvSpPr>
        <dsp:cNvPr id="0" name=""/>
        <dsp:cNvSpPr/>
      </dsp:nvSpPr>
      <dsp:spPr>
        <a:xfrm>
          <a:off x="5720877" y="2219737"/>
          <a:ext cx="1461920" cy="1461920"/>
        </a:xfrm>
        <a:prstGeom prst="ellipse">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i="1" kern="12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Sales-oriented perspective</a:t>
          </a:r>
          <a:endParaRPr lang="x-none" sz="1300" b="1" i="1" kern="12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dsp:txBody>
      <dsp:txXfrm>
        <a:off x="5934970" y="2433830"/>
        <a:ext cx="1033734" cy="1033734"/>
      </dsp:txXfrm>
    </dsp:sp>
    <dsp:sp modelId="{D6D8E8B7-0DCF-4E10-A116-EAFCF36936A5}">
      <dsp:nvSpPr>
        <dsp:cNvPr id="0" name=""/>
        <dsp:cNvSpPr/>
      </dsp:nvSpPr>
      <dsp:spPr>
        <a:xfrm>
          <a:off x="3503854" y="4436760"/>
          <a:ext cx="1461920" cy="1461920"/>
        </a:xfrm>
        <a:prstGeom prst="ellipse">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b="1" i="1" kern="12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Marketing-oriented perspective</a:t>
          </a:r>
          <a:endParaRPr lang="x-none" sz="1300" b="1" i="1" kern="12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dsp:txBody>
      <dsp:txXfrm>
        <a:off x="3717947" y="4650853"/>
        <a:ext cx="1033734" cy="1033734"/>
      </dsp:txXfrm>
    </dsp:sp>
    <dsp:sp modelId="{31CCF069-D721-461B-AFB7-1A2BBC6B0CE6}">
      <dsp:nvSpPr>
        <dsp:cNvPr id="0" name=""/>
        <dsp:cNvSpPr/>
      </dsp:nvSpPr>
      <dsp:spPr>
        <a:xfrm>
          <a:off x="1286831" y="2219737"/>
          <a:ext cx="1461920" cy="1461920"/>
        </a:xfrm>
        <a:prstGeom prst="ellipse">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b="1" i="1" kern="12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Societal marketing perspective</a:t>
          </a:r>
          <a:endParaRPr lang="x-none" sz="1300" b="1" i="1" kern="12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dsp:txBody>
      <dsp:txXfrm>
        <a:off x="1500924" y="2433830"/>
        <a:ext cx="1033734" cy="1033734"/>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301BC5-3CD3-4692-9C58-D28752A32F1A}" type="datetimeFigureOut">
              <a:rPr lang="en-US" smtClean="0"/>
              <a:pPr/>
              <a:t>12/7/2022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484298-1FFD-4205-9F9F-B2A09A3F7AA0}" type="slidenum">
              <a:rPr lang="en-US" smtClean="0"/>
              <a:pPr/>
              <a:t>‹N°›</a:t>
            </a:fld>
            <a:endParaRPr lang="en-US"/>
          </a:p>
        </p:txBody>
      </p:sp>
    </p:spTree>
    <p:extLst>
      <p:ext uri="{BB962C8B-B14F-4D97-AF65-F5344CB8AC3E}">
        <p14:creationId xmlns:p14="http://schemas.microsoft.com/office/powerpoint/2010/main" val="235799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6404" y="758952"/>
            <a:ext cx="706374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946404" y="4800600"/>
            <a:ext cx="706374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9109B13B-A5F7-43BD-AADD-E302A139A32B}" type="datetime1">
              <a:rPr lang="en-US" smtClean="0"/>
              <a:pPr/>
              <a:t>12/7/2022</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4FAB73BC-B049-4115-A692-8D63A059BFB8}" type="slidenum">
              <a:rPr lang="en-US" dirty="0"/>
              <a:pPr/>
              <a:t>‹N°›</a:t>
            </a:fld>
            <a:endParaRPr lang="en-US" dirty="0"/>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38B45D-292B-44C3-8813-9D1C16BCC99C}" type="datetime1">
              <a:rPr lang="en-US" smtClean="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6525" y="381000"/>
            <a:ext cx="1857375"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71500" y="381000"/>
            <a:ext cx="5800725"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02FFB0-53A2-4CCB-B249-0187620DF165}" type="datetime1">
              <a:rPr lang="en-US" smtClean="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EB5367-26E8-4A4A-88DC-0EA554FA215E}" type="datetime1">
              <a:rPr lang="en-US" smtClean="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46404" y="758952"/>
            <a:ext cx="706374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946404" y="4800600"/>
            <a:ext cx="706374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D7C356-406F-45F5-9DDB-8260E63AEA04}" type="datetime1">
              <a:rPr lang="en-US" smtClean="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6404" y="1828801"/>
            <a:ext cx="336042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594860" y="1828801"/>
            <a:ext cx="336042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61B0D4-51AC-44C8-A7D4-4087466D952F}" type="datetime1">
              <a:rPr lang="en-US" smtClean="0"/>
              <a:pPr/>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946404" y="1713655"/>
            <a:ext cx="336042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46404" y="2507550"/>
            <a:ext cx="336042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594860" y="1713655"/>
            <a:ext cx="336042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4594860" y="2507550"/>
            <a:ext cx="336042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8E36102-C354-404C-95D9-FBB58FBF6E9F}" type="datetime1">
              <a:rPr lang="en-US" smtClean="0"/>
              <a:pPr/>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02AFC9-C382-49BC-9F39-F81125DE871B}" type="datetime1">
              <a:rPr lang="en-US" smtClean="0"/>
              <a:pPr/>
              <a:t>12/7/2022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47BC3D-8CBB-4130-9332-064F71734591}" type="datetime1">
              <a:rPr lang="en-US" smtClean="0"/>
              <a:pPr/>
              <a:t>12/7/2022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4003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378200" y="685800"/>
            <a:ext cx="4559300"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0936" y="2099735"/>
            <a:ext cx="24003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ABFBEA-E9B4-4D4D-B8D5-E59B56164C67}" type="datetime1">
              <a:rPr lang="en-US" smtClean="0"/>
              <a:pPr/>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846963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5800" y="5257800"/>
            <a:ext cx="748665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846963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6108590"/>
            <a:ext cx="748665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B9E95F-8C02-404D-A30B-B82C38E94BFA}" type="datetime1">
              <a:rPr lang="en-US" smtClean="0"/>
              <a:pPr/>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8469630" y="0"/>
            <a:ext cx="6858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46404" y="365760"/>
            <a:ext cx="726948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46404" y="1828801"/>
            <a:ext cx="644652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7860032" y="1044178"/>
            <a:ext cx="1904999" cy="273844"/>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7A64A54A-E9FC-4B30-B5AB-3AD0BBD80411}" type="datetime1">
              <a:rPr lang="en-US" smtClean="0"/>
              <a:pPr/>
              <a:t>12/7/2022</a:t>
            </a:fld>
            <a:endParaRPr lang="en-US" dirty="0"/>
          </a:p>
        </p:txBody>
      </p:sp>
      <p:sp>
        <p:nvSpPr>
          <p:cNvPr id="5" name="Footer Placeholder 4"/>
          <p:cNvSpPr>
            <a:spLocks noGrp="1"/>
          </p:cNvSpPr>
          <p:nvPr>
            <p:ph type="ftr" sz="quarter" idx="3"/>
          </p:nvPr>
        </p:nvSpPr>
        <p:spPr>
          <a:xfrm rot="16200000">
            <a:off x="7021831" y="4092178"/>
            <a:ext cx="3581400" cy="273844"/>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8469630" y="6172201"/>
            <a:ext cx="6858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4FAB73BC-B049-4115-A692-8D63A059BFB8}"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560320"/>
            <a:ext cx="9144000" cy="1645920"/>
          </a:xfrm>
        </p:spPr>
        <p:txBody>
          <a:bodyPr>
            <a:normAutofit/>
          </a:bodyPr>
          <a:lstStyle/>
          <a:p>
            <a:pPr algn="ctr" defTabSz="457200"/>
            <a:r>
              <a:rPr lang="en-US" sz="6000" b="1" dirty="0">
                <a:solidFill>
                  <a:srgbClr val="66CCFF"/>
                </a:solidFill>
                <a:effectLst>
                  <a:outerShdw blurRad="38100" dist="38100" dir="2700000" algn="tl">
                    <a:srgbClr val="000000">
                      <a:alpha val="43137"/>
                    </a:srgbClr>
                  </a:outerShdw>
                </a:effectLst>
                <a:latin typeface="Tahoma" pitchFamily="34" charset="0"/>
                <a:ea typeface="+mn-ea"/>
                <a:cs typeface="Tahoma" pitchFamily="34" charset="0"/>
              </a:rPr>
              <a:t>MARKETING PUBLIC RELATIONS </a:t>
            </a:r>
            <a:endParaRPr lang="en-US" sz="4400" b="1" dirty="0">
              <a:solidFill>
                <a:srgbClr val="66CCFF"/>
              </a:solidFill>
              <a:latin typeface="Tahoma" pitchFamily="34" charset="0"/>
              <a:ea typeface="+mn-ea"/>
              <a:cs typeface="Tahoma" pitchFamily="34" charset="0"/>
            </a:endParaRPr>
          </a:p>
        </p:txBody>
      </p:sp>
    </p:spTree>
    <p:extLst>
      <p:ext uri="{BB962C8B-B14F-4D97-AF65-F5344CB8AC3E}">
        <p14:creationId xmlns:p14="http://schemas.microsoft.com/office/powerpoint/2010/main" val="255086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5906453" y="0"/>
            <a:ext cx="2563177" cy="6858000"/>
          </a:xfrm>
          <a:prstGeom prst="rect">
            <a:avLst/>
          </a:prstGeom>
          <a:noFill/>
          <a:ln w="9525">
            <a:noFill/>
            <a:miter lim="800000"/>
            <a:headEnd/>
            <a:tailEnd/>
          </a:ln>
        </p:spPr>
      </p:pic>
      <p:sp>
        <p:nvSpPr>
          <p:cNvPr id="3" name="Rectangle 2"/>
          <p:cNvSpPr txBox="1">
            <a:spLocks noChangeArrowheads="1"/>
          </p:cNvSpPr>
          <p:nvPr/>
        </p:nvSpPr>
        <p:spPr>
          <a:xfrm>
            <a:off x="228600" y="1887880"/>
            <a:ext cx="5471160" cy="1087101"/>
          </a:xfrm>
          <a:prstGeom prst="rect">
            <a:avLst/>
          </a:prstGeom>
        </p:spPr>
        <p:txBody>
          <a:bodyPr vert="horz" lIns="91440" tIns="45720" rIns="91440" bIns="45720" rtlCol="0" anchor="b">
            <a:no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600" b="0" i="0" u="none" strike="noStrike" kern="1200" cap="none" spc="-50" normalizeH="0" baseline="0" noProof="0" dirty="0">
                <a:ln>
                  <a:noFill/>
                </a:ln>
                <a:solidFill>
                  <a:srgbClr val="C00000"/>
                </a:solidFill>
                <a:effectLst>
                  <a:outerShdw blurRad="38100" dist="38100" dir="2700000" algn="tl">
                    <a:srgbClr val="000000">
                      <a:alpha val="43137"/>
                    </a:srgbClr>
                  </a:outerShdw>
                </a:effectLst>
                <a:uLnTx/>
                <a:uFillTx/>
                <a:latin typeface="Tahoma" pitchFamily="34" charset="0"/>
                <a:ea typeface="Tahoma" pitchFamily="34" charset="0"/>
                <a:cs typeface="Tahoma" pitchFamily="34" charset="0"/>
              </a:rPr>
              <a:t>Steps in Developing Effective Communications</a:t>
            </a:r>
          </a:p>
        </p:txBody>
      </p:sp>
      <p:sp>
        <p:nvSpPr>
          <p:cNvPr id="4" name="Slide Number Placeholder 3"/>
          <p:cNvSpPr>
            <a:spLocks noGrp="1"/>
          </p:cNvSpPr>
          <p:nvPr>
            <p:ph type="sldNum" sz="quarter" idx="12"/>
          </p:nvPr>
        </p:nvSpPr>
        <p:spPr/>
        <p:txBody>
          <a:bodyPr>
            <a:normAutofit lnSpcReduction="10000"/>
          </a:bodyPr>
          <a:lstStyle/>
          <a:p>
            <a:fld id="{4FAB73BC-B049-4115-A692-8D63A059BFB8}" type="slidenum">
              <a:rPr lang="en-US" smtClean="0"/>
              <a:pPr/>
              <a:t>10</a:t>
            </a:fld>
            <a:endParaRPr lang="en-US" dirty="0"/>
          </a:p>
        </p:txBody>
      </p:sp>
      <p:pic>
        <p:nvPicPr>
          <p:cNvPr id="2" name="Picture 2"/>
          <p:cNvPicPr>
            <a:picLocks noChangeAspect="1" noChangeArrowheads="1"/>
          </p:cNvPicPr>
          <p:nvPr/>
        </p:nvPicPr>
        <p:blipFill>
          <a:blip r:embed="rId3"/>
          <a:srcRect/>
          <a:stretch>
            <a:fillRect/>
          </a:stretch>
        </p:blipFill>
        <p:spPr bwMode="auto">
          <a:xfrm>
            <a:off x="1758830" y="3492708"/>
            <a:ext cx="2132992" cy="3090863"/>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94156776-CBC1-0FD8-2B64-C9474FF8A135}"/>
              </a:ext>
            </a:extLst>
          </p:cNvPr>
          <p:cNvSpPr>
            <a:spLocks noGrp="1"/>
          </p:cNvSpPr>
          <p:nvPr>
            <p:ph type="title"/>
          </p:nvPr>
        </p:nvSpPr>
        <p:spPr>
          <a:xfrm>
            <a:off x="0" y="15082"/>
            <a:ext cx="8469630" cy="1110334"/>
          </a:xfrm>
        </p:spPr>
        <p:txBody>
          <a:bodyPr>
            <a:noAutofit/>
          </a:bodyPr>
          <a:lstStyle/>
          <a:p>
            <a:pPr algn="ctr">
              <a:lnSpc>
                <a:spcPct val="100000"/>
              </a:lnSpc>
            </a:pPr>
            <a:r>
              <a:rPr lang="en-US" sz="3700" b="1"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THE INTEGRATION OF MARKETING &amp; PUBLIC RELATIONS</a:t>
            </a:r>
            <a:r>
              <a:rPr lang="en-US" sz="3700" b="1"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endParaRPr lang="x-none" sz="3700" b="1"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عنصر نائب للمحتوى 2">
            <a:extLst>
              <a:ext uri="{FF2B5EF4-FFF2-40B4-BE49-F238E27FC236}">
                <a16:creationId xmlns:a16="http://schemas.microsoft.com/office/drawing/2014/main" xmlns="" id="{CF3E7EBB-F1EA-C4AC-31E2-28443AEAB28D}"/>
              </a:ext>
            </a:extLst>
          </p:cNvPr>
          <p:cNvSpPr>
            <a:spLocks noGrp="1"/>
          </p:cNvSpPr>
          <p:nvPr>
            <p:ph idx="1"/>
          </p:nvPr>
        </p:nvSpPr>
        <p:spPr>
          <a:xfrm>
            <a:off x="-1" y="1125416"/>
            <a:ext cx="8469629" cy="5717503"/>
          </a:xfrm>
        </p:spPr>
        <p:txBody>
          <a:bodyPr>
            <a:noAutofit/>
          </a:bodyPr>
          <a:lstStyle/>
          <a:p>
            <a:pPr algn="just">
              <a:lnSpc>
                <a:spcPct val="100000"/>
              </a:lnSpc>
              <a:spcBef>
                <a:spcPts val="0"/>
              </a:spcBef>
              <a:spcAft>
                <a:spcPts val="0"/>
              </a:spcAft>
            </a:pP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The debate surrounding the integration of public relations with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marketing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is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ongoing.</a:t>
            </a:r>
          </a:p>
          <a:p>
            <a:pPr algn="just">
              <a:lnSpc>
                <a:spcPct val="100000"/>
              </a:lnSpc>
              <a:spcBef>
                <a:spcPts val="0"/>
              </a:spcBef>
              <a:spcAft>
                <a:spcPts val="0"/>
              </a:spcAft>
            </a:pP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Kotler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and </a:t>
            </a:r>
            <a:r>
              <a:rPr lang="en-US" sz="1700" b="0" i="0" dirty="0" err="1">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Mindak</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1978)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pointed out that marketing people tended to view public relations people as “press agents, flacks, and sponsors of pseudo-events”. </a:t>
            </a:r>
            <a:endPar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0"/>
              </a:spcBef>
              <a:spcAft>
                <a:spcPts val="0"/>
              </a:spcAft>
            </a:pP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Public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relations people, on the other hand, viewed marketers as “hucksters, number-crunchers and deodorant salesmen”, both viewing the other’s function in its narrowest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perspective.</a:t>
            </a:r>
          </a:p>
          <a:p>
            <a:pPr algn="just">
              <a:lnSpc>
                <a:spcPct val="100000"/>
              </a:lnSpc>
              <a:spcBef>
                <a:spcPts val="0"/>
              </a:spcBef>
              <a:spcAft>
                <a:spcPts val="0"/>
              </a:spcAft>
            </a:pP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1990s</a:t>
            </a:r>
            <a:r>
              <a:rPr lang="fr-FR"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significant disagreement developed about the respective boundaries of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both fields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of public relations and marketing. While advertising educators were in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favor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of the integration of public relations, marketing and advertising, public relations educators opposed this emerging trend (Miller &amp; Rose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1994).</a:t>
            </a:r>
            <a:endPar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0"/>
              </a:spcBef>
              <a:spcAft>
                <a:spcPts val="0"/>
              </a:spcAft>
            </a:pPr>
            <a:r>
              <a:rPr lang="en-US"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Various theorists and scholars </a:t>
            </a:r>
            <a:r>
              <a:rPr lang="en-US" sz="170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concluded </a:t>
            </a:r>
            <a:r>
              <a:rPr lang="en-US"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that marketing and public relations are two separate disciplines and use different arguments to substantiate their different perspectives. Other scholars </a:t>
            </a:r>
            <a:r>
              <a:rPr lang="en-US" sz="170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argued </a:t>
            </a:r>
            <a:r>
              <a:rPr lang="en-US"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that the two functions of marketing and public relations </a:t>
            </a:r>
            <a:r>
              <a:rPr lang="en-US" sz="170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are </a:t>
            </a:r>
            <a:r>
              <a:rPr lang="en-US"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confused and that public relations is often “subsumed by the larger, more powerful marketing function” (Lubbe, in Lubbe &amp; </a:t>
            </a:r>
            <a:r>
              <a:rPr lang="en-US" sz="1700" dirty="0" err="1">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Puth</a:t>
            </a:r>
            <a:r>
              <a:rPr lang="en-US"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n-US" sz="170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1994).</a:t>
            </a:r>
            <a:endParaRPr lang="en-US"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0"/>
              </a:spcBef>
              <a:spcAft>
                <a:spcPts val="0"/>
              </a:spcAft>
            </a:pPr>
            <a:r>
              <a:rPr lang="en-US" sz="170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Others pointed out </a:t>
            </a:r>
            <a:r>
              <a:rPr lang="en-US"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that public relations and marketing are both essential factors for a modern </a:t>
            </a:r>
            <a:r>
              <a:rPr lang="en-US" sz="170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organization, </a:t>
            </a:r>
            <a:r>
              <a:rPr lang="en-US"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but that when an </a:t>
            </a:r>
            <a:r>
              <a:rPr lang="en-US" sz="170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organization </a:t>
            </a:r>
            <a:r>
              <a:rPr lang="en-US"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makes public relations a marketing function, practitioners are reduced to the “technician role”, which results in the </a:t>
            </a:r>
            <a:r>
              <a:rPr lang="en-US" sz="170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“organization </a:t>
            </a:r>
            <a:r>
              <a:rPr lang="en-US"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losing a valuable mechanism for managing its interdependence with its strategic publics” (</a:t>
            </a:r>
            <a:r>
              <a:rPr lang="en-US" sz="1700" dirty="0" err="1">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Ehling</a:t>
            </a:r>
            <a:r>
              <a:rPr lang="en-US"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et al, in </a:t>
            </a:r>
            <a:r>
              <a:rPr lang="en-US" sz="1700" dirty="0" err="1">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Grunig</a:t>
            </a:r>
            <a:r>
              <a:rPr lang="en-US"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n-US" sz="170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1992). </a:t>
            </a:r>
            <a:endParaRPr lang="en-US"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0"/>
              </a:spcBef>
              <a:spcAft>
                <a:spcPts val="0"/>
              </a:spcAft>
            </a:pPr>
            <a:endParaRPr lang="x-none"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4" name="عنصر نائب لرقم الشريحة 3">
            <a:extLst>
              <a:ext uri="{FF2B5EF4-FFF2-40B4-BE49-F238E27FC236}">
                <a16:creationId xmlns:a16="http://schemas.microsoft.com/office/drawing/2014/main" xmlns="" id="{2B9F5D54-0287-C233-DBD3-89E666B636F7}"/>
              </a:ext>
            </a:extLst>
          </p:cNvPr>
          <p:cNvSpPr>
            <a:spLocks noGrp="1"/>
          </p:cNvSpPr>
          <p:nvPr>
            <p:ph type="sldNum" sz="quarter" idx="12"/>
          </p:nvPr>
        </p:nvSpPr>
        <p:spPr/>
        <p:txBody>
          <a:bodyPr>
            <a:normAutofit lnSpcReduction="10000"/>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442352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4E9BDF45-F1DD-E4A8-1A0D-C45E4F533FAD}"/>
              </a:ext>
            </a:extLst>
          </p:cNvPr>
          <p:cNvSpPr>
            <a:spLocks noGrp="1"/>
          </p:cNvSpPr>
          <p:nvPr>
            <p:ph type="title"/>
          </p:nvPr>
        </p:nvSpPr>
        <p:spPr>
          <a:xfrm>
            <a:off x="0" y="15081"/>
            <a:ext cx="8469630" cy="662781"/>
          </a:xfrm>
        </p:spPr>
        <p:txBody>
          <a:bodyPr>
            <a:normAutofit fontScale="90000"/>
          </a:bodyPr>
          <a:lstStyle/>
          <a:p>
            <a:pPr algn="ctr"/>
            <a:r>
              <a:rPr lang="en-US" sz="3600" b="1"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MARKETING PUBLIC RELATIONS (MPR)</a:t>
            </a:r>
            <a:r>
              <a:rPr lang="en-US" sz="6600" b="1"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endParaRPr lang="x-none" sz="6600" b="1"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عنصر نائب للمحتوى 2">
            <a:extLst>
              <a:ext uri="{FF2B5EF4-FFF2-40B4-BE49-F238E27FC236}">
                <a16:creationId xmlns:a16="http://schemas.microsoft.com/office/drawing/2014/main" xmlns="" id="{75AEE65F-60D3-B282-20E8-2AA22D1B07AA}"/>
              </a:ext>
            </a:extLst>
          </p:cNvPr>
          <p:cNvSpPr>
            <a:spLocks noGrp="1"/>
          </p:cNvSpPr>
          <p:nvPr>
            <p:ph idx="1"/>
          </p:nvPr>
        </p:nvSpPr>
        <p:spPr>
          <a:xfrm>
            <a:off x="-1" y="677862"/>
            <a:ext cx="8469629" cy="6165057"/>
          </a:xfrm>
        </p:spPr>
        <p:txBody>
          <a:bodyPr>
            <a:normAutofit/>
          </a:bodyPr>
          <a:lstStyle/>
          <a:p>
            <a:pPr algn="just">
              <a:lnSpc>
                <a:spcPct val="100000"/>
              </a:lnSpc>
              <a:spcBef>
                <a:spcPts val="0"/>
              </a:spcBef>
              <a:spcAft>
                <a:spcPts val="0"/>
              </a:spcAft>
            </a:pPr>
            <a:r>
              <a:rPr lang="en-US" sz="2800" b="0" i="0" dirty="0" err="1"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Shimp</a:t>
            </a:r>
            <a:r>
              <a:rPr lang="en-US" sz="28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fr-FR" sz="28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r>
              <a:rPr lang="en-US" sz="28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1993</a:t>
            </a:r>
            <a:r>
              <a:rPr lang="fr-FR" sz="28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r>
              <a:rPr lang="en-US" sz="28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n-US" sz="28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(Kitchen </a:t>
            </a:r>
            <a:r>
              <a:rPr lang="en-US" sz="28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1999) defined </a:t>
            </a:r>
            <a:r>
              <a:rPr lang="en-US" sz="28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MPR as</a:t>
            </a:r>
            <a:br>
              <a:rPr lang="en-US" sz="28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28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the more narrow aspect of PR which involves an </a:t>
            </a:r>
            <a:r>
              <a:rPr lang="en-US" sz="2800" b="0" i="0" dirty="0" err="1">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organisation’s</a:t>
            </a:r>
            <a:r>
              <a:rPr lang="en-US" sz="28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interactions with consumers or with other publics (such as governments) regarding marketing </a:t>
            </a:r>
            <a:r>
              <a:rPr lang="en-US" sz="28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matters. </a:t>
            </a:r>
            <a:r>
              <a:rPr lang="en-US" sz="28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short it is the marketing-oriented aspect of PR.</a:t>
            </a:r>
          </a:p>
          <a:p>
            <a:pPr algn="just">
              <a:lnSpc>
                <a:spcPct val="100000"/>
              </a:lnSpc>
              <a:spcBef>
                <a:spcPts val="0"/>
              </a:spcBef>
              <a:spcAft>
                <a:spcPts val="0"/>
              </a:spcAft>
            </a:pPr>
            <a:r>
              <a:rPr lang="en-US" sz="28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Kotler 1991a (Kitchen </a:t>
            </a:r>
            <a:r>
              <a:rPr lang="en-US" sz="28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1999) defined </a:t>
            </a:r>
            <a:r>
              <a:rPr lang="en-US" sz="28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MPR as</a:t>
            </a:r>
            <a:br>
              <a:rPr lang="en-US" sz="28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28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 healthy offspring of two parents: marketing and public relations. MPR represents an opportunity for companies to regain a share of voice in a message-satiated society. MPR not only delivers a strong share of voice to win share of mind and</a:t>
            </a:r>
            <a:r>
              <a:rPr lang="en-US" sz="28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n-US" sz="28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heart; it also delivers a better, more effective voice in many cases.</a:t>
            </a:r>
            <a:r>
              <a:rPr lang="en-US" sz="28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p>
          <a:p>
            <a:pPr algn="just">
              <a:lnSpc>
                <a:spcPct val="100000"/>
              </a:lnSpc>
              <a:spcBef>
                <a:spcPts val="0"/>
              </a:spcBef>
              <a:spcAft>
                <a:spcPts val="0"/>
              </a:spcAft>
            </a:pPr>
            <a:endParaRPr lang="x-none" sz="28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4" name="عنصر نائب لرقم الشريحة 3">
            <a:extLst>
              <a:ext uri="{FF2B5EF4-FFF2-40B4-BE49-F238E27FC236}">
                <a16:creationId xmlns:a16="http://schemas.microsoft.com/office/drawing/2014/main" xmlns="" id="{B6474F7D-ECF0-EC50-A2C1-9820B974E6E4}"/>
              </a:ext>
            </a:extLst>
          </p:cNvPr>
          <p:cNvSpPr>
            <a:spLocks noGrp="1"/>
          </p:cNvSpPr>
          <p:nvPr>
            <p:ph type="sldNum" sz="quarter" idx="12"/>
          </p:nvPr>
        </p:nvSpPr>
        <p:spPr/>
        <p:txBody>
          <a:bodyPr>
            <a:normAutofit lnSpcReduction="10000"/>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2723230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5BB8F63-7821-16B1-42CC-23CE0D39901F}"/>
              </a:ext>
            </a:extLst>
          </p:cNvPr>
          <p:cNvSpPr>
            <a:spLocks noGrp="1"/>
          </p:cNvSpPr>
          <p:nvPr>
            <p:ph type="title"/>
          </p:nvPr>
        </p:nvSpPr>
        <p:spPr>
          <a:xfrm>
            <a:off x="0" y="15081"/>
            <a:ext cx="8469630" cy="1054064"/>
          </a:xfrm>
        </p:spPr>
        <p:txBody>
          <a:bodyPr>
            <a:normAutofit fontScale="90000"/>
          </a:bodyPr>
          <a:lstStyle/>
          <a:p>
            <a:pPr algn="ctr"/>
            <a:r>
              <a:rPr lang="en-US" sz="8000" b="1"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MPR activities</a:t>
            </a:r>
            <a:r>
              <a:rPr lang="en-US" sz="8000" b="1"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endParaRPr lang="x-none" sz="8000" b="1"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عنصر نائب للمحتوى 2">
            <a:extLst>
              <a:ext uri="{FF2B5EF4-FFF2-40B4-BE49-F238E27FC236}">
                <a16:creationId xmlns:a16="http://schemas.microsoft.com/office/drawing/2014/main" xmlns="" id="{AE0EB740-EA79-0E70-43C4-62F25B5CCE5F}"/>
              </a:ext>
            </a:extLst>
          </p:cNvPr>
          <p:cNvSpPr>
            <a:spLocks noGrp="1"/>
          </p:cNvSpPr>
          <p:nvPr>
            <p:ph idx="1"/>
          </p:nvPr>
        </p:nvSpPr>
        <p:spPr>
          <a:xfrm>
            <a:off x="-1" y="928469"/>
            <a:ext cx="8469629" cy="5929531"/>
          </a:xfrm>
        </p:spPr>
        <p:txBody>
          <a:bodyPr>
            <a:noAutofit/>
          </a:bodyPr>
          <a:lstStyle/>
          <a:p>
            <a: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advertorials</a:t>
            </a:r>
            <a:b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tie-ins</a:t>
            </a:r>
            <a:b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contests</a:t>
            </a:r>
            <a:b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special events</a:t>
            </a:r>
            <a:b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booklets and brochures</a:t>
            </a:r>
            <a:b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public service tie-ins</a:t>
            </a:r>
            <a:b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trade shows and exhibits</a:t>
            </a:r>
            <a:b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sampling</a:t>
            </a:r>
            <a:b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demonstrations</a:t>
            </a:r>
            <a:b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parades</a:t>
            </a:r>
            <a:b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festivals</a:t>
            </a:r>
            <a:b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sports events</a:t>
            </a:r>
            <a:b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entertainment</a:t>
            </a:r>
            <a:b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sponsorships</a:t>
            </a:r>
            <a:b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news conference</a:t>
            </a:r>
            <a:b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printed and electronic publicity</a:t>
            </a:r>
            <a:b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media tours</a:t>
            </a:r>
            <a:b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surveys and speeches</a:t>
            </a:r>
            <a:b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symposiums and seminars</a:t>
            </a:r>
            <a:b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online communication</a:t>
            </a:r>
            <a:r>
              <a:rPr lang="en-US" sz="185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br>
              <a:rPr lang="en-US" sz="185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speeches</a:t>
            </a:r>
            <a:b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185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social responsibility</a:t>
            </a:r>
            <a:r>
              <a:rPr lang="en-US" sz="185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br>
              <a:rPr lang="en-US" sz="185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endParaRPr lang="x-none" sz="185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4" name="عنصر نائب لرقم الشريحة 3">
            <a:extLst>
              <a:ext uri="{FF2B5EF4-FFF2-40B4-BE49-F238E27FC236}">
                <a16:creationId xmlns:a16="http://schemas.microsoft.com/office/drawing/2014/main" xmlns="" id="{6D08DDA1-3548-1F97-CD64-2BA172D2272A}"/>
              </a:ext>
            </a:extLst>
          </p:cNvPr>
          <p:cNvSpPr>
            <a:spLocks noGrp="1"/>
          </p:cNvSpPr>
          <p:nvPr>
            <p:ph type="sldNum" sz="quarter" idx="12"/>
          </p:nvPr>
        </p:nvSpPr>
        <p:spPr/>
        <p:txBody>
          <a:bodyPr>
            <a:normAutofit lnSpcReduction="10000"/>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val="1465598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D6530B73-A6EE-4CD9-1A3E-29C5CBA4583E}"/>
              </a:ext>
            </a:extLst>
          </p:cNvPr>
          <p:cNvSpPr>
            <a:spLocks noGrp="1"/>
          </p:cNvSpPr>
          <p:nvPr>
            <p:ph type="title"/>
          </p:nvPr>
        </p:nvSpPr>
        <p:spPr>
          <a:xfrm>
            <a:off x="0" y="15081"/>
            <a:ext cx="8469630" cy="857116"/>
          </a:xfrm>
        </p:spPr>
        <p:txBody>
          <a:bodyPr>
            <a:normAutofit fontScale="90000"/>
          </a:bodyPr>
          <a:lstStyle/>
          <a:p>
            <a:pPr algn="ctr"/>
            <a:r>
              <a:rPr lang="en-US" sz="6000" b="1"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Main benefits of MPR</a:t>
            </a:r>
            <a:r>
              <a:rPr lang="en-US" sz="6000" b="1"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endParaRPr lang="x-none" sz="6000" b="1"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pic>
        <p:nvPicPr>
          <p:cNvPr id="6" name="عنصر نائب للمحتوى 5">
            <a:extLst>
              <a:ext uri="{FF2B5EF4-FFF2-40B4-BE49-F238E27FC236}">
                <a16:creationId xmlns:a16="http://schemas.microsoft.com/office/drawing/2014/main" xmlns="" id="{3D3BD749-2EF2-680B-DA58-D8BDCE543244}"/>
              </a:ext>
            </a:extLst>
          </p:cNvPr>
          <p:cNvPicPr>
            <a:picLocks noGrp="1" noChangeAspect="1"/>
          </p:cNvPicPr>
          <p:nvPr>
            <p:ph idx="1"/>
          </p:nvPr>
        </p:nvPicPr>
        <p:blipFill>
          <a:blip r:embed="rId2"/>
          <a:stretch>
            <a:fillRect/>
          </a:stretch>
        </p:blipFill>
        <p:spPr>
          <a:xfrm>
            <a:off x="0" y="872196"/>
            <a:ext cx="8469313" cy="5985803"/>
          </a:xfrm>
        </p:spPr>
      </p:pic>
      <p:sp>
        <p:nvSpPr>
          <p:cNvPr id="4" name="عنصر نائب لرقم الشريحة 3">
            <a:extLst>
              <a:ext uri="{FF2B5EF4-FFF2-40B4-BE49-F238E27FC236}">
                <a16:creationId xmlns:a16="http://schemas.microsoft.com/office/drawing/2014/main" xmlns="" id="{544E4AB1-A16E-2E8C-D16B-254DBE1950B5}"/>
              </a:ext>
            </a:extLst>
          </p:cNvPr>
          <p:cNvSpPr>
            <a:spLocks noGrp="1"/>
          </p:cNvSpPr>
          <p:nvPr>
            <p:ph type="sldNum" sz="quarter" idx="12"/>
          </p:nvPr>
        </p:nvSpPr>
        <p:spPr/>
        <p:txBody>
          <a:bodyPr>
            <a:normAutofit lnSpcReduction="10000"/>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1537434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BB907D75-F0A3-3379-489F-C8D5D45A7844}"/>
              </a:ext>
            </a:extLst>
          </p:cNvPr>
          <p:cNvSpPr>
            <a:spLocks noGrp="1"/>
          </p:cNvSpPr>
          <p:nvPr>
            <p:ph type="title"/>
          </p:nvPr>
        </p:nvSpPr>
        <p:spPr>
          <a:xfrm>
            <a:off x="0" y="15081"/>
            <a:ext cx="8469630" cy="1011861"/>
          </a:xfrm>
        </p:spPr>
        <p:txBody>
          <a:bodyPr>
            <a:noAutofit/>
          </a:bodyPr>
          <a:lstStyle/>
          <a:p>
            <a:pPr algn="ctr"/>
            <a:r>
              <a:rPr lang="en-US" sz="5800" b="1" i="0" dirty="0">
                <a:solidFill>
                  <a:srgbClr val="FF0000"/>
                </a:solidFill>
                <a:effectLst>
                  <a:outerShdw blurRad="38100" dist="38100" dir="2700000" algn="tl">
                    <a:srgbClr val="000000">
                      <a:alpha val="43137"/>
                    </a:srgbClr>
                  </a:outerShdw>
                </a:effectLst>
                <a:latin typeface="Arial" panose="020B0604020202020204" pitchFamily="34" charset="0"/>
              </a:rPr>
              <a:t>Definitions of marketing</a:t>
            </a:r>
            <a:r>
              <a:rPr lang="en-US" sz="5800" dirty="0">
                <a:solidFill>
                  <a:srgbClr val="FF0000"/>
                </a:solidFill>
                <a:effectLst>
                  <a:outerShdw blurRad="38100" dist="38100" dir="2700000" algn="tl">
                    <a:srgbClr val="000000">
                      <a:alpha val="43137"/>
                    </a:srgbClr>
                  </a:outerShdw>
                </a:effectLst>
              </a:rPr>
              <a:t> </a:t>
            </a:r>
            <a:endParaRPr lang="x-none" sz="5800" dirty="0">
              <a:solidFill>
                <a:srgbClr val="FF0000"/>
              </a:solidFill>
              <a:effectLst>
                <a:outerShdw blurRad="38100" dist="38100" dir="2700000" algn="tl">
                  <a:srgbClr val="000000">
                    <a:alpha val="43137"/>
                  </a:srgbClr>
                </a:outerShdw>
              </a:effectLst>
            </a:endParaRPr>
          </a:p>
        </p:txBody>
      </p:sp>
      <p:sp>
        <p:nvSpPr>
          <p:cNvPr id="3" name="عنصر نائب للمحتوى 2">
            <a:extLst>
              <a:ext uri="{FF2B5EF4-FFF2-40B4-BE49-F238E27FC236}">
                <a16:creationId xmlns:a16="http://schemas.microsoft.com/office/drawing/2014/main" xmlns="" id="{79D02F8F-EC1A-5E4C-8826-B95ECFF2CC2B}"/>
              </a:ext>
            </a:extLst>
          </p:cNvPr>
          <p:cNvSpPr>
            <a:spLocks noGrp="1"/>
          </p:cNvSpPr>
          <p:nvPr>
            <p:ph idx="1"/>
          </p:nvPr>
        </p:nvSpPr>
        <p:spPr>
          <a:xfrm>
            <a:off x="-1" y="1253331"/>
            <a:ext cx="8469629" cy="5589588"/>
          </a:xfrm>
        </p:spPr>
        <p:txBody>
          <a:bodyPr>
            <a:normAutofit/>
          </a:bodyPr>
          <a:lstStyle/>
          <a:p>
            <a:pPr algn="just">
              <a:lnSpc>
                <a:spcPct val="100000"/>
              </a:lnSpc>
              <a:spcBef>
                <a:spcPts val="0"/>
              </a:spcBef>
              <a:spcAft>
                <a:spcPts val="0"/>
              </a:spcAft>
            </a:pPr>
            <a:r>
              <a:rPr lang="en-US" sz="2200" b="0" i="0" dirty="0">
                <a:solidFill>
                  <a:srgbClr val="FF0000"/>
                </a:solidFill>
                <a:effectLst>
                  <a:outerShdw blurRad="38100" dist="38100" dir="2700000" algn="tl">
                    <a:srgbClr val="000000">
                      <a:alpha val="43137"/>
                    </a:srgbClr>
                  </a:outerShdw>
                </a:effectLst>
                <a:latin typeface="Arial" panose="020B0604020202020204" pitchFamily="34" charset="0"/>
              </a:rPr>
              <a:t>There are various definitions of marketing, which have gradually </a:t>
            </a:r>
            <a:r>
              <a:rPr lang="en-US" sz="2200" b="0" i="0" dirty="0" smtClean="0">
                <a:solidFill>
                  <a:srgbClr val="FF0000"/>
                </a:solidFill>
                <a:effectLst>
                  <a:outerShdw blurRad="38100" dist="38100" dir="2700000" algn="tl">
                    <a:srgbClr val="000000">
                      <a:alpha val="43137"/>
                    </a:srgbClr>
                  </a:outerShdw>
                </a:effectLst>
                <a:latin typeface="Arial" panose="020B0604020202020204" pitchFamily="34" charset="0"/>
              </a:rPr>
              <a:t>extended the </a:t>
            </a:r>
            <a:r>
              <a:rPr lang="en-US" sz="2200" b="0" i="0" dirty="0">
                <a:solidFill>
                  <a:srgbClr val="FF0000"/>
                </a:solidFill>
                <a:effectLst>
                  <a:outerShdw blurRad="38100" dist="38100" dir="2700000" algn="tl">
                    <a:srgbClr val="000000">
                      <a:alpha val="43137"/>
                    </a:srgbClr>
                  </a:outerShdw>
                </a:effectLst>
                <a:latin typeface="Arial" panose="020B0604020202020204" pitchFamily="34" charset="0"/>
              </a:rPr>
              <a:t>four </a:t>
            </a:r>
            <a:r>
              <a:rPr lang="en-US" sz="2200" b="0" i="0" dirty="0" smtClean="0">
                <a:solidFill>
                  <a:srgbClr val="FF0000"/>
                </a:solidFill>
                <a:effectLst>
                  <a:outerShdw blurRad="38100" dist="38100" dir="2700000" algn="tl">
                    <a:srgbClr val="000000">
                      <a:alpha val="43137"/>
                    </a:srgbClr>
                  </a:outerShdw>
                </a:effectLst>
                <a:latin typeface="Arial" panose="020B0604020202020204" pitchFamily="34" charset="0"/>
              </a:rPr>
              <a:t>purposes </a:t>
            </a:r>
            <a:r>
              <a:rPr lang="en-US" sz="2200" b="0" i="0" dirty="0">
                <a:solidFill>
                  <a:srgbClr val="FF0000"/>
                </a:solidFill>
                <a:effectLst>
                  <a:outerShdw blurRad="38100" dist="38100" dir="2700000" algn="tl">
                    <a:srgbClr val="000000">
                      <a:alpha val="43137"/>
                    </a:srgbClr>
                  </a:outerShdw>
                </a:effectLst>
                <a:latin typeface="Arial" panose="020B0604020202020204" pitchFamily="34" charset="0"/>
              </a:rPr>
              <a:t>of the marketing mix to include the needs and wants of an </a:t>
            </a:r>
            <a:r>
              <a:rPr lang="en-US" sz="2200" b="0" i="0" dirty="0" smtClean="0">
                <a:solidFill>
                  <a:srgbClr val="FF0000"/>
                </a:solidFill>
                <a:effectLst>
                  <a:outerShdw blurRad="38100" dist="38100" dir="2700000" algn="tl">
                    <a:srgbClr val="000000">
                      <a:alpha val="43137"/>
                    </a:srgbClr>
                  </a:outerShdw>
                </a:effectLst>
                <a:latin typeface="Arial" panose="020B0604020202020204" pitchFamily="34" charset="0"/>
              </a:rPr>
              <a:t>organization's</a:t>
            </a:r>
            <a:r>
              <a:rPr lang="en-US" sz="2200" dirty="0" smtClean="0">
                <a:solidFill>
                  <a:srgbClr val="FF0000"/>
                </a:solidFill>
                <a:effectLst>
                  <a:outerShdw blurRad="38100" dist="38100" dir="2700000" algn="tl">
                    <a:srgbClr val="000000">
                      <a:alpha val="43137"/>
                    </a:srgbClr>
                  </a:outerShdw>
                </a:effectLst>
                <a:latin typeface="Arial" panose="020B0604020202020204" pitchFamily="34" charset="0"/>
              </a:rPr>
              <a:t> </a:t>
            </a:r>
            <a:r>
              <a:rPr lang="en-US" sz="2200" b="0" i="0" dirty="0">
                <a:solidFill>
                  <a:srgbClr val="FF0000"/>
                </a:solidFill>
                <a:effectLst>
                  <a:outerShdw blurRad="38100" dist="38100" dir="2700000" algn="tl">
                    <a:srgbClr val="000000">
                      <a:alpha val="43137"/>
                    </a:srgbClr>
                  </a:outerShdw>
                </a:effectLst>
                <a:latin typeface="Arial" panose="020B0604020202020204" pitchFamily="34" charset="0"/>
              </a:rPr>
              <a:t>customers.</a:t>
            </a:r>
          </a:p>
          <a:p>
            <a:pPr algn="just">
              <a:lnSpc>
                <a:spcPct val="100000"/>
              </a:lnSpc>
              <a:spcBef>
                <a:spcPts val="0"/>
              </a:spcBef>
              <a:spcAft>
                <a:spcPts val="0"/>
              </a:spcAft>
            </a:pPr>
            <a:r>
              <a:rPr lang="en-US" sz="2200" b="0" i="0" dirty="0">
                <a:solidFill>
                  <a:srgbClr val="FF0000"/>
                </a:solidFill>
                <a:effectLst>
                  <a:outerShdw blurRad="38100" dist="38100" dir="2700000" algn="tl">
                    <a:srgbClr val="000000">
                      <a:alpha val="43137"/>
                    </a:srgbClr>
                  </a:outerShdw>
                </a:effectLst>
                <a:latin typeface="Arial" panose="020B0604020202020204" pitchFamily="34" charset="0"/>
              </a:rPr>
              <a:t>McDaniel’s (1979) </a:t>
            </a:r>
            <a:r>
              <a:rPr lang="en-US" sz="2200" b="0" i="0" dirty="0" smtClean="0">
                <a:solidFill>
                  <a:srgbClr val="FF0000"/>
                </a:solidFill>
                <a:effectLst>
                  <a:outerShdw blurRad="38100" dist="38100" dir="2700000" algn="tl">
                    <a:srgbClr val="000000">
                      <a:alpha val="43137"/>
                    </a:srgbClr>
                  </a:outerShdw>
                </a:effectLst>
                <a:latin typeface="Arial" panose="020B0604020202020204" pitchFamily="34" charset="0"/>
              </a:rPr>
              <a:t>argued </a:t>
            </a:r>
            <a:r>
              <a:rPr lang="en-US" sz="2200" b="0" i="0" dirty="0">
                <a:solidFill>
                  <a:srgbClr val="FF0000"/>
                </a:solidFill>
                <a:effectLst>
                  <a:outerShdw blurRad="38100" dist="38100" dir="2700000" algn="tl">
                    <a:srgbClr val="000000">
                      <a:alpha val="43137"/>
                    </a:srgbClr>
                  </a:outerShdw>
                </a:effectLst>
                <a:latin typeface="Arial" panose="020B0604020202020204" pitchFamily="34" charset="0"/>
              </a:rPr>
              <a:t>that “marketing’s responsibilities and functions have changed rapidly in the past 60 years due to changes in especially values, resources, technology and governments which encourage managers to change their strategies in order to meet their </a:t>
            </a:r>
            <a:r>
              <a:rPr lang="en-US" sz="2200" b="0" i="0" dirty="0" smtClean="0">
                <a:solidFill>
                  <a:srgbClr val="FF0000"/>
                </a:solidFill>
                <a:effectLst>
                  <a:outerShdw blurRad="38100" dist="38100" dir="2700000" algn="tl">
                    <a:srgbClr val="000000">
                      <a:alpha val="43137"/>
                    </a:srgbClr>
                  </a:outerShdw>
                </a:effectLst>
                <a:latin typeface="Arial" panose="020B0604020202020204" pitchFamily="34" charset="0"/>
              </a:rPr>
              <a:t>organization's </a:t>
            </a:r>
            <a:r>
              <a:rPr lang="en-US" sz="2200" b="0" i="0" dirty="0">
                <a:solidFill>
                  <a:srgbClr val="FF0000"/>
                </a:solidFill>
                <a:effectLst>
                  <a:outerShdw blurRad="38100" dist="38100" dir="2700000" algn="tl">
                    <a:srgbClr val="000000">
                      <a:alpha val="43137"/>
                    </a:srgbClr>
                  </a:outerShdw>
                </a:effectLst>
                <a:latin typeface="Arial" panose="020B0604020202020204" pitchFamily="34" charset="0"/>
              </a:rPr>
              <a:t>changing goals</a:t>
            </a:r>
            <a:r>
              <a:rPr lang="en-US" sz="2200" b="0" i="0" dirty="0" smtClean="0">
                <a:solidFill>
                  <a:srgbClr val="FF0000"/>
                </a:solidFill>
                <a:effectLst>
                  <a:outerShdw blurRad="38100" dist="38100" dir="2700000" algn="tl">
                    <a:srgbClr val="000000">
                      <a:alpha val="43137"/>
                    </a:srgbClr>
                  </a:outerShdw>
                </a:effectLst>
                <a:latin typeface="Arial" panose="020B0604020202020204" pitchFamily="34" charset="0"/>
              </a:rPr>
              <a:t>”.</a:t>
            </a:r>
            <a:endParaRPr lang="en-US" sz="2200" b="0" i="0" dirty="0">
              <a:solidFill>
                <a:srgbClr val="FF0000"/>
              </a:solidFill>
              <a:effectLst>
                <a:outerShdw blurRad="38100" dist="38100" dir="2700000" algn="tl">
                  <a:srgbClr val="000000">
                    <a:alpha val="43137"/>
                  </a:srgbClr>
                </a:outerShdw>
              </a:effectLst>
              <a:latin typeface="Arial" panose="020B0604020202020204" pitchFamily="34" charset="0"/>
            </a:endParaRPr>
          </a:p>
          <a:p>
            <a:pPr algn="just">
              <a:lnSpc>
                <a:spcPct val="100000"/>
              </a:lnSpc>
              <a:spcBef>
                <a:spcPts val="0"/>
              </a:spcBef>
              <a:spcAft>
                <a:spcPts val="0"/>
              </a:spcAft>
            </a:pPr>
            <a:r>
              <a:rPr lang="en-US" sz="2200" b="0" i="0" dirty="0">
                <a:solidFill>
                  <a:srgbClr val="FF0000"/>
                </a:solidFill>
                <a:effectLst>
                  <a:outerShdw blurRad="38100" dist="38100" dir="2700000" algn="tl">
                    <a:srgbClr val="000000">
                      <a:alpha val="43137"/>
                    </a:srgbClr>
                  </a:outerShdw>
                </a:effectLst>
                <a:latin typeface="Arial" panose="020B0604020202020204" pitchFamily="34" charset="0"/>
              </a:rPr>
              <a:t>Hart (</a:t>
            </a:r>
            <a:r>
              <a:rPr lang="en-US" sz="2200" b="0" i="0" dirty="0" smtClean="0">
                <a:solidFill>
                  <a:srgbClr val="FF0000"/>
                </a:solidFill>
                <a:effectLst>
                  <a:outerShdw blurRad="38100" dist="38100" dir="2700000" algn="tl">
                    <a:srgbClr val="000000">
                      <a:alpha val="43137"/>
                    </a:srgbClr>
                  </a:outerShdw>
                </a:effectLst>
                <a:latin typeface="Arial" panose="020B0604020202020204" pitchFamily="34" charset="0"/>
              </a:rPr>
              <a:t>1990) defined </a:t>
            </a:r>
            <a:r>
              <a:rPr lang="en-US" sz="2200" b="0" i="0" dirty="0">
                <a:solidFill>
                  <a:srgbClr val="FF0000"/>
                </a:solidFill>
                <a:effectLst>
                  <a:outerShdw blurRad="38100" dist="38100" dir="2700000" algn="tl">
                    <a:srgbClr val="000000">
                      <a:alpha val="43137"/>
                    </a:srgbClr>
                  </a:outerShdw>
                </a:effectLst>
                <a:latin typeface="Arial" panose="020B0604020202020204" pitchFamily="34" charset="0"/>
              </a:rPr>
              <a:t>marketing as the process of balancing the </a:t>
            </a:r>
            <a:r>
              <a:rPr lang="en-US" sz="2200" b="0" i="0" dirty="0" smtClean="0">
                <a:solidFill>
                  <a:srgbClr val="FF0000"/>
                </a:solidFill>
                <a:effectLst>
                  <a:outerShdw blurRad="38100" dist="38100" dir="2700000" algn="tl">
                    <a:srgbClr val="000000">
                      <a:alpha val="43137"/>
                    </a:srgbClr>
                  </a:outerShdw>
                </a:effectLst>
                <a:latin typeface="Arial" panose="020B0604020202020204" pitchFamily="34" charset="0"/>
              </a:rPr>
              <a:t>organization's </a:t>
            </a:r>
            <a:r>
              <a:rPr lang="en-US" sz="2200" b="0" i="0" dirty="0">
                <a:solidFill>
                  <a:srgbClr val="FF0000"/>
                </a:solidFill>
                <a:effectLst>
                  <a:outerShdw blurRad="38100" dist="38100" dir="2700000" algn="tl">
                    <a:srgbClr val="000000">
                      <a:alpha val="43137"/>
                    </a:srgbClr>
                  </a:outerShdw>
                </a:effectLst>
                <a:latin typeface="Arial" panose="020B0604020202020204" pitchFamily="34" charset="0"/>
              </a:rPr>
              <a:t>needs for profit against the benefits required by consumers, so as to </a:t>
            </a:r>
            <a:r>
              <a:rPr lang="en-US" sz="2200" b="0" i="0" dirty="0" smtClean="0">
                <a:solidFill>
                  <a:srgbClr val="FF0000"/>
                </a:solidFill>
                <a:effectLst>
                  <a:outerShdw blurRad="38100" dist="38100" dir="2700000" algn="tl">
                    <a:srgbClr val="000000">
                      <a:alpha val="43137"/>
                    </a:srgbClr>
                  </a:outerShdw>
                </a:effectLst>
                <a:latin typeface="Arial" panose="020B0604020202020204" pitchFamily="34" charset="0"/>
              </a:rPr>
              <a:t>maximize </a:t>
            </a:r>
            <a:r>
              <a:rPr lang="en-US" sz="2200" b="0" i="0" dirty="0">
                <a:solidFill>
                  <a:srgbClr val="FF0000"/>
                </a:solidFill>
                <a:effectLst>
                  <a:outerShdw blurRad="38100" dist="38100" dir="2700000" algn="tl">
                    <a:srgbClr val="000000">
                      <a:alpha val="43137"/>
                    </a:srgbClr>
                  </a:outerShdw>
                </a:effectLst>
                <a:latin typeface="Arial" panose="020B0604020202020204" pitchFamily="34" charset="0"/>
              </a:rPr>
              <a:t>long-term earnings per share .</a:t>
            </a:r>
            <a:endParaRPr lang="en-US" sz="2200" dirty="0">
              <a:solidFill>
                <a:srgbClr val="FF0000"/>
              </a:solidFill>
              <a:effectLst>
                <a:outerShdw blurRad="38100" dist="38100" dir="2700000" algn="tl">
                  <a:srgbClr val="000000">
                    <a:alpha val="43137"/>
                  </a:srgbClr>
                </a:outerShdw>
              </a:effectLst>
              <a:latin typeface="Arial" panose="020B0604020202020204" pitchFamily="34" charset="0"/>
            </a:endParaRPr>
          </a:p>
          <a:p>
            <a:pPr algn="just">
              <a:lnSpc>
                <a:spcPct val="100000"/>
              </a:lnSpc>
              <a:spcBef>
                <a:spcPts val="0"/>
              </a:spcBef>
              <a:spcAft>
                <a:spcPts val="0"/>
              </a:spcAft>
            </a:pPr>
            <a:r>
              <a:rPr lang="en-US" sz="2200" b="0" i="0" dirty="0" smtClean="0">
                <a:solidFill>
                  <a:srgbClr val="FF0000"/>
                </a:solidFill>
                <a:effectLst>
                  <a:outerShdw blurRad="38100" dist="38100" dir="2700000" algn="tl">
                    <a:srgbClr val="000000">
                      <a:alpha val="43137"/>
                    </a:srgbClr>
                  </a:outerShdw>
                </a:effectLst>
                <a:latin typeface="Arial" panose="020B0604020202020204" pitchFamily="34" charset="0"/>
              </a:rPr>
              <a:t>Stanton</a:t>
            </a:r>
            <a:r>
              <a:rPr lang="en-US" sz="2200" b="0" i="0" dirty="0">
                <a:solidFill>
                  <a:srgbClr val="FF0000"/>
                </a:solidFill>
                <a:effectLst>
                  <a:outerShdw blurRad="38100" dist="38100" dir="2700000" algn="tl">
                    <a:srgbClr val="000000">
                      <a:alpha val="43137"/>
                    </a:srgbClr>
                  </a:outerShdw>
                </a:effectLst>
                <a:latin typeface="Arial" panose="020B0604020202020204" pitchFamily="34" charset="0"/>
              </a:rPr>
              <a:t>, Etzel, Walker, </a:t>
            </a:r>
            <a:r>
              <a:rPr lang="en-US" sz="2200" b="0" i="0" dirty="0" err="1">
                <a:solidFill>
                  <a:srgbClr val="FF0000"/>
                </a:solidFill>
                <a:effectLst>
                  <a:outerShdw blurRad="38100" dist="38100" dir="2700000" algn="tl">
                    <a:srgbClr val="000000">
                      <a:alpha val="43137"/>
                    </a:srgbClr>
                  </a:outerShdw>
                </a:effectLst>
                <a:latin typeface="Arial" panose="020B0604020202020204" pitchFamily="34" charset="0"/>
              </a:rPr>
              <a:t>Abratt</a:t>
            </a:r>
            <a:r>
              <a:rPr lang="en-US" sz="2200" b="0" i="0" dirty="0">
                <a:solidFill>
                  <a:srgbClr val="FF0000"/>
                </a:solidFill>
                <a:effectLst>
                  <a:outerShdw blurRad="38100" dist="38100" dir="2700000" algn="tl">
                    <a:srgbClr val="000000">
                      <a:alpha val="43137"/>
                    </a:srgbClr>
                  </a:outerShdw>
                </a:effectLst>
                <a:latin typeface="Arial" panose="020B0604020202020204" pitchFamily="34" charset="0"/>
              </a:rPr>
              <a:t>, Pitt and </a:t>
            </a:r>
            <a:r>
              <a:rPr lang="en-US" sz="2200" b="0" i="0" dirty="0" err="1">
                <a:solidFill>
                  <a:srgbClr val="FF0000"/>
                </a:solidFill>
                <a:effectLst>
                  <a:outerShdw blurRad="38100" dist="38100" dir="2700000" algn="tl">
                    <a:srgbClr val="000000">
                      <a:alpha val="43137"/>
                    </a:srgbClr>
                  </a:outerShdw>
                </a:effectLst>
                <a:latin typeface="Arial" panose="020B0604020202020204" pitchFamily="34" charset="0"/>
              </a:rPr>
              <a:t>Staude</a:t>
            </a:r>
            <a:r>
              <a:rPr lang="en-US" sz="2200" b="0" i="0" dirty="0">
                <a:solidFill>
                  <a:srgbClr val="FF0000"/>
                </a:solidFill>
                <a:effectLst>
                  <a:outerShdw blurRad="38100" dist="38100" dir="2700000" algn="tl">
                    <a:srgbClr val="000000">
                      <a:alpha val="43137"/>
                    </a:srgbClr>
                  </a:outerShdw>
                </a:effectLst>
                <a:latin typeface="Arial" panose="020B0604020202020204" pitchFamily="34" charset="0"/>
              </a:rPr>
              <a:t> (</a:t>
            </a:r>
            <a:r>
              <a:rPr lang="en-US" sz="2200" b="0" i="0" dirty="0" smtClean="0">
                <a:solidFill>
                  <a:srgbClr val="FF0000"/>
                </a:solidFill>
                <a:effectLst>
                  <a:outerShdw blurRad="38100" dist="38100" dir="2700000" algn="tl">
                    <a:srgbClr val="000000">
                      <a:alpha val="43137"/>
                    </a:srgbClr>
                  </a:outerShdw>
                </a:effectLst>
                <a:latin typeface="Arial" panose="020B0604020202020204" pitchFamily="34" charset="0"/>
              </a:rPr>
              <a:t>1992) defined </a:t>
            </a:r>
            <a:r>
              <a:rPr lang="en-US" sz="2200" b="0" i="0" dirty="0">
                <a:solidFill>
                  <a:srgbClr val="FF0000"/>
                </a:solidFill>
                <a:effectLst>
                  <a:outerShdw blurRad="38100" dist="38100" dir="2700000" algn="tl">
                    <a:srgbClr val="000000">
                      <a:alpha val="43137"/>
                    </a:srgbClr>
                  </a:outerShdw>
                </a:effectLst>
                <a:latin typeface="Arial" panose="020B0604020202020204" pitchFamily="34" charset="0"/>
              </a:rPr>
              <a:t>marketing as a total system of business activities designed to plan, price, promote and distribute want-satisfying goods, services and ideas to target markets in order to achieve </a:t>
            </a:r>
            <a:r>
              <a:rPr lang="en-US" sz="2200" b="0" i="0" dirty="0" smtClean="0">
                <a:solidFill>
                  <a:srgbClr val="FF0000"/>
                </a:solidFill>
                <a:effectLst>
                  <a:outerShdw blurRad="38100" dist="38100" dir="2700000" algn="tl">
                    <a:srgbClr val="000000">
                      <a:alpha val="43137"/>
                    </a:srgbClr>
                  </a:outerShdw>
                </a:effectLst>
                <a:latin typeface="Arial" panose="020B0604020202020204" pitchFamily="34" charset="0"/>
              </a:rPr>
              <a:t>organizational </a:t>
            </a:r>
            <a:r>
              <a:rPr lang="en-US" sz="2200" b="0" i="0" dirty="0">
                <a:solidFill>
                  <a:srgbClr val="FF0000"/>
                </a:solidFill>
                <a:effectLst>
                  <a:outerShdw blurRad="38100" dist="38100" dir="2700000" algn="tl">
                    <a:srgbClr val="000000">
                      <a:alpha val="43137"/>
                    </a:srgbClr>
                  </a:outerShdw>
                </a:effectLst>
                <a:latin typeface="Arial" panose="020B0604020202020204" pitchFamily="34" charset="0"/>
              </a:rPr>
              <a:t>objectives.</a:t>
            </a:r>
          </a:p>
          <a:p>
            <a:pPr algn="just">
              <a:lnSpc>
                <a:spcPct val="100000"/>
              </a:lnSpc>
              <a:spcBef>
                <a:spcPts val="0"/>
              </a:spcBef>
              <a:spcAft>
                <a:spcPts val="0"/>
              </a:spcAft>
            </a:pPr>
            <a:endParaRPr lang="x-none" sz="2000" dirty="0">
              <a:solidFill>
                <a:srgbClr val="FF0000"/>
              </a:solidFill>
              <a:effectLst>
                <a:outerShdw blurRad="38100" dist="38100" dir="2700000" algn="tl">
                  <a:srgbClr val="000000">
                    <a:alpha val="43137"/>
                  </a:srgbClr>
                </a:outerShdw>
              </a:effectLst>
            </a:endParaRPr>
          </a:p>
        </p:txBody>
      </p:sp>
      <p:sp>
        <p:nvSpPr>
          <p:cNvPr id="4" name="عنصر نائب لرقم الشريحة 3">
            <a:extLst>
              <a:ext uri="{FF2B5EF4-FFF2-40B4-BE49-F238E27FC236}">
                <a16:creationId xmlns:a16="http://schemas.microsoft.com/office/drawing/2014/main" xmlns="" id="{ADD1C928-AD3A-8F17-E970-53067EE5B5A0}"/>
              </a:ext>
            </a:extLst>
          </p:cNvPr>
          <p:cNvSpPr>
            <a:spLocks noGrp="1"/>
          </p:cNvSpPr>
          <p:nvPr>
            <p:ph type="sldNum" sz="quarter" idx="12"/>
          </p:nvPr>
        </p:nvSpPr>
        <p:spPr/>
        <p:txBody>
          <a:bodyPr>
            <a:normAutofit lnSpcReduction="10000"/>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1315502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BFEFCDC9-3BC2-2863-70F3-5BB47CD5E13F}"/>
              </a:ext>
            </a:extLst>
          </p:cNvPr>
          <p:cNvSpPr>
            <a:spLocks noGrp="1"/>
          </p:cNvSpPr>
          <p:nvPr>
            <p:ph type="title"/>
          </p:nvPr>
        </p:nvSpPr>
        <p:spPr>
          <a:xfrm>
            <a:off x="0" y="15081"/>
            <a:ext cx="8469630" cy="487427"/>
          </a:xfrm>
        </p:spPr>
        <p:txBody>
          <a:bodyPr>
            <a:noAutofit/>
          </a:bodyPr>
          <a:lstStyle/>
          <a:p>
            <a:pPr algn="ctr"/>
            <a:r>
              <a:rPr lang="en-US" sz="2700" b="1" i="0" dirty="0">
                <a:solidFill>
                  <a:srgbClr val="FF0000"/>
                </a:solidFill>
                <a:effectLst>
                  <a:outerShdw blurRad="38100" dist="38100" dir="2700000" algn="tl">
                    <a:srgbClr val="000000">
                      <a:alpha val="43137"/>
                    </a:srgbClr>
                  </a:outerShdw>
                </a:effectLst>
                <a:latin typeface="Arial" panose="020B0604020202020204" pitchFamily="34" charset="0"/>
              </a:rPr>
              <a:t>A historical overview of developments in marketing</a:t>
            </a:r>
            <a:r>
              <a:rPr lang="en-US" sz="2700" dirty="0">
                <a:solidFill>
                  <a:srgbClr val="FF0000"/>
                </a:solidFill>
                <a:effectLst>
                  <a:outerShdw blurRad="38100" dist="38100" dir="2700000" algn="tl">
                    <a:srgbClr val="000000">
                      <a:alpha val="43137"/>
                    </a:srgbClr>
                  </a:outerShdw>
                </a:effectLst>
              </a:rPr>
              <a:t> </a:t>
            </a:r>
            <a:endParaRPr lang="x-none" sz="2700" dirty="0">
              <a:solidFill>
                <a:srgbClr val="FF0000"/>
              </a:solidFill>
              <a:effectLst>
                <a:outerShdw blurRad="38100" dist="38100" dir="2700000" algn="tl">
                  <a:srgbClr val="000000">
                    <a:alpha val="43137"/>
                  </a:srgbClr>
                </a:outerShdw>
              </a:effectLst>
            </a:endParaRPr>
          </a:p>
        </p:txBody>
      </p:sp>
      <p:pic>
        <p:nvPicPr>
          <p:cNvPr id="6" name="عنصر نائب للمحتوى 5">
            <a:extLst>
              <a:ext uri="{FF2B5EF4-FFF2-40B4-BE49-F238E27FC236}">
                <a16:creationId xmlns:a16="http://schemas.microsoft.com/office/drawing/2014/main" xmlns="" id="{CE22AAAD-D179-34F6-CFF4-B6B3ECCB0DD5}"/>
              </a:ext>
            </a:extLst>
          </p:cNvPr>
          <p:cNvPicPr>
            <a:picLocks noGrp="1" noChangeAspect="1"/>
          </p:cNvPicPr>
          <p:nvPr>
            <p:ph idx="1"/>
          </p:nvPr>
        </p:nvPicPr>
        <p:blipFill>
          <a:blip r:embed="rId2"/>
          <a:stretch>
            <a:fillRect/>
          </a:stretch>
        </p:blipFill>
        <p:spPr>
          <a:xfrm>
            <a:off x="0" y="502508"/>
            <a:ext cx="8469629" cy="6355492"/>
          </a:xfrm>
        </p:spPr>
      </p:pic>
      <p:sp>
        <p:nvSpPr>
          <p:cNvPr id="4" name="عنصر نائب لرقم الشريحة 3">
            <a:extLst>
              <a:ext uri="{FF2B5EF4-FFF2-40B4-BE49-F238E27FC236}">
                <a16:creationId xmlns:a16="http://schemas.microsoft.com/office/drawing/2014/main" xmlns="" id="{DA0CEA12-1138-8CE8-19F6-799D21473655}"/>
              </a:ext>
            </a:extLst>
          </p:cNvPr>
          <p:cNvSpPr>
            <a:spLocks noGrp="1"/>
          </p:cNvSpPr>
          <p:nvPr>
            <p:ph type="sldNum" sz="quarter" idx="12"/>
          </p:nvPr>
        </p:nvSpPr>
        <p:spPr/>
        <p:txBody>
          <a:bodyPr>
            <a:normAutofit lnSpcReduction="10000"/>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2306835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4F5B0C5C-74A9-A422-594A-7A114E3AD9D1}"/>
              </a:ext>
            </a:extLst>
          </p:cNvPr>
          <p:cNvSpPr>
            <a:spLocks noGrp="1"/>
          </p:cNvSpPr>
          <p:nvPr>
            <p:ph type="title"/>
          </p:nvPr>
        </p:nvSpPr>
        <p:spPr>
          <a:xfrm>
            <a:off x="0" y="1"/>
            <a:ext cx="8469630" cy="815926"/>
          </a:xfrm>
        </p:spPr>
        <p:txBody>
          <a:bodyPr>
            <a:normAutofit fontScale="90000"/>
          </a:bodyPr>
          <a:lstStyle/>
          <a:p>
            <a:pPr algn="ctr"/>
            <a:r>
              <a:rPr lang="en-US" sz="5400" b="1"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t>
            </a:r>
            <a:r>
              <a:rPr lang="en-US" sz="5400" b="1"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arketing Perspectives</a:t>
            </a:r>
            <a:r>
              <a:rPr lang="en-US" sz="5400" b="1"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endParaRPr lang="x-none" sz="5400" b="1"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graphicFrame>
        <p:nvGraphicFramePr>
          <p:cNvPr id="5" name="عنصر نائب للمحتوى 4">
            <a:extLst>
              <a:ext uri="{FF2B5EF4-FFF2-40B4-BE49-F238E27FC236}">
                <a16:creationId xmlns:a16="http://schemas.microsoft.com/office/drawing/2014/main" xmlns="" id="{AAD62BBF-D1B7-3E8B-9554-3853C37B6FD0}"/>
              </a:ext>
            </a:extLst>
          </p:cNvPr>
          <p:cNvGraphicFramePr>
            <a:graphicFrameLocks noGrp="1"/>
          </p:cNvGraphicFramePr>
          <p:nvPr>
            <p:ph idx="1"/>
            <p:extLst>
              <p:ext uri="{D42A27DB-BD31-4B8C-83A1-F6EECF244321}">
                <p14:modId xmlns:p14="http://schemas.microsoft.com/office/powerpoint/2010/main" val="175735126"/>
              </p:ext>
            </p:extLst>
          </p:nvPr>
        </p:nvGraphicFramePr>
        <p:xfrm>
          <a:off x="0" y="956603"/>
          <a:ext cx="8469630" cy="5901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عنصر نائب لرقم الشريحة 3">
            <a:extLst>
              <a:ext uri="{FF2B5EF4-FFF2-40B4-BE49-F238E27FC236}">
                <a16:creationId xmlns:a16="http://schemas.microsoft.com/office/drawing/2014/main" xmlns="" id="{05A64BDB-54E5-557F-90F2-8A912E47C0B8}"/>
              </a:ext>
            </a:extLst>
          </p:cNvPr>
          <p:cNvSpPr>
            <a:spLocks noGrp="1"/>
          </p:cNvSpPr>
          <p:nvPr>
            <p:ph type="sldNum" sz="quarter" idx="12"/>
          </p:nvPr>
        </p:nvSpPr>
        <p:spPr/>
        <p:txBody>
          <a:bodyPr>
            <a:normAutofit lnSpcReduction="10000"/>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2173104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93D27A44-CDE4-70D5-8DCA-CB8BF705629F}"/>
              </a:ext>
            </a:extLst>
          </p:cNvPr>
          <p:cNvSpPr>
            <a:spLocks noGrp="1"/>
          </p:cNvSpPr>
          <p:nvPr>
            <p:ph type="title"/>
          </p:nvPr>
        </p:nvSpPr>
        <p:spPr>
          <a:xfrm>
            <a:off x="0" y="15081"/>
            <a:ext cx="8469630" cy="1039996"/>
          </a:xfrm>
        </p:spPr>
        <p:txBody>
          <a:bodyPr>
            <a:normAutofit fontScale="90000"/>
          </a:bodyPr>
          <a:lstStyle/>
          <a:p>
            <a:pPr algn="ctr"/>
            <a:r>
              <a:rPr lang="en-US" sz="4800" b="1"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Communication in marketing</a:t>
            </a:r>
            <a:r>
              <a:rPr lang="en-US" sz="96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endParaRPr lang="x-none" sz="96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عنصر نائب للمحتوى 2">
            <a:extLst>
              <a:ext uri="{FF2B5EF4-FFF2-40B4-BE49-F238E27FC236}">
                <a16:creationId xmlns:a16="http://schemas.microsoft.com/office/drawing/2014/main" xmlns="" id="{E4DB3E49-4662-3E7B-3F36-278B1A61185E}"/>
              </a:ext>
            </a:extLst>
          </p:cNvPr>
          <p:cNvSpPr>
            <a:spLocks noGrp="1"/>
          </p:cNvSpPr>
          <p:nvPr>
            <p:ph idx="1"/>
          </p:nvPr>
        </p:nvSpPr>
        <p:spPr>
          <a:xfrm>
            <a:off x="-1" y="928468"/>
            <a:ext cx="8469629" cy="5914451"/>
          </a:xfrm>
        </p:spPr>
        <p:txBody>
          <a:bodyPr>
            <a:noAutofit/>
          </a:bodyPr>
          <a:lstStyle/>
          <a:p>
            <a:pPr algn="just">
              <a:lnSpc>
                <a:spcPct val="110000"/>
              </a:lnSpc>
              <a:spcBef>
                <a:spcPts val="0"/>
              </a:spcBef>
              <a:spcAft>
                <a:spcPts val="0"/>
              </a:spcAft>
            </a:pP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Messages and communication emanating from modern marketing have a strong customer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need- satisfaction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focus in order to create lasting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relationships.</a:t>
            </a:r>
          </a:p>
          <a:p>
            <a:pPr algn="just">
              <a:lnSpc>
                <a:spcPct val="110000"/>
              </a:lnSpc>
              <a:spcBef>
                <a:spcPts val="0"/>
              </a:spcBef>
              <a:spcAft>
                <a:spcPts val="0"/>
              </a:spcAft>
            </a:pP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Communication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modern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marketing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links an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organization's products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and</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or services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to a specific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cause. It communicates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the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organization's</a:t>
            </a:r>
            <a:r>
              <a:rPr lang="en-US" sz="170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commitment to and care about society’s needs (</a:t>
            </a:r>
            <a:r>
              <a:rPr lang="en-US" sz="1700" b="0" i="0" dirty="0" err="1">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Dalgic</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1998</a:t>
            </a:r>
            <a:r>
              <a:rPr lang="fr-FR"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p</a:t>
            </a:r>
            <a:r>
              <a:rPr lang="fr-FR"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45</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a:p>
            <a:pPr algn="just">
              <a:lnSpc>
                <a:spcPct val="110000"/>
              </a:lnSpc>
              <a:spcBef>
                <a:spcPts val="0"/>
              </a:spcBef>
              <a:spcAft>
                <a:spcPts val="0"/>
              </a:spcAft>
            </a:pP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Communication in marketing is aimed at creating an awareness of the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organization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and its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products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and/or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services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order to increase sales and make a profit. The sender (</a:t>
            </a:r>
            <a:r>
              <a:rPr lang="en-US" sz="1700" b="0" i="0" dirty="0" err="1">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organisation</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conveys messages about the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organization's products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and/or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services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to the receiver (customer) in order to persuade the customer to buy the </a:t>
            </a:r>
            <a:r>
              <a:rPr lang="en-US" sz="1700" b="0" i="0" dirty="0" err="1">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organisation’s</a:t>
            </a:r>
            <a:r>
              <a:rPr lang="en-US"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products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or to make use of its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services.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order to create a lasting relationship, messages focus on the brand, customers’ needs and the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organization's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commitment to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society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(McNamara 2001).</a:t>
            </a:r>
            <a:r>
              <a:rPr lang="en-US"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p>
          <a:p>
            <a:pPr algn="just">
              <a:lnSpc>
                <a:spcPct val="110000"/>
              </a:lnSpc>
              <a:spcBef>
                <a:spcPts val="0"/>
              </a:spcBef>
              <a:spcAft>
                <a:spcPts val="0"/>
              </a:spcAft>
            </a:pP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All elements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of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marketing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communicate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specific messages to the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organization's</a:t>
            </a:r>
            <a:r>
              <a:rPr lang="en-US" sz="170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target audience (Kitchen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1999</a:t>
            </a:r>
            <a:r>
              <a:rPr lang="fr-FR"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n-US"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p</a:t>
            </a:r>
            <a:r>
              <a:rPr lang="fr-FR"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22</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endPar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just">
              <a:lnSpc>
                <a:spcPct val="110000"/>
              </a:lnSpc>
              <a:spcBef>
                <a:spcPts val="0"/>
              </a:spcBef>
              <a:spcAft>
                <a:spcPts val="0"/>
              </a:spcAft>
            </a:pP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The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role of communication in the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product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is to communicate the extent to which the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organization's products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and/or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services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can satisfy consumer needs, compared with those of competitors. </a:t>
            </a:r>
          </a:p>
          <a:p>
            <a:pPr algn="just">
              <a:lnSpc>
                <a:spcPct val="110000"/>
              </a:lnSpc>
              <a:spcBef>
                <a:spcPts val="0"/>
              </a:spcBef>
              <a:spcAft>
                <a:spcPts val="0"/>
              </a:spcAft>
            </a:pP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According to Burnett and Moriarty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1998</a:t>
            </a:r>
            <a:r>
              <a:rPr lang="fr-FR"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n-US"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p</a:t>
            </a:r>
            <a:r>
              <a:rPr lang="fr-FR"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35</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communication should be about how and why a product meets the needs of the </a:t>
            </a:r>
            <a:r>
              <a:rPr lang="en-US" sz="17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organization's </a:t>
            </a:r>
            <a:r>
              <a:rPr lang="en-US" sz="17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target audience(s).</a:t>
            </a:r>
            <a:r>
              <a:rPr lang="en-US"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br>
              <a:rPr lang="en-US"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endParaRPr lang="x-none" sz="17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4" name="عنصر نائب لرقم الشريحة 3">
            <a:extLst>
              <a:ext uri="{FF2B5EF4-FFF2-40B4-BE49-F238E27FC236}">
                <a16:creationId xmlns:a16="http://schemas.microsoft.com/office/drawing/2014/main" xmlns="" id="{673F8E18-32E0-AA97-5540-1D18794D89AE}"/>
              </a:ext>
            </a:extLst>
          </p:cNvPr>
          <p:cNvSpPr>
            <a:spLocks noGrp="1"/>
          </p:cNvSpPr>
          <p:nvPr>
            <p:ph type="sldNum" sz="quarter" idx="12"/>
          </p:nvPr>
        </p:nvSpPr>
        <p:spPr/>
        <p:txBody>
          <a:bodyPr>
            <a:normAutofit lnSpcReduction="10000"/>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276733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651963EA-97D3-DE52-E329-8DFAEB8236B5}"/>
              </a:ext>
            </a:extLst>
          </p:cNvPr>
          <p:cNvSpPr>
            <a:spLocks noGrp="1"/>
          </p:cNvSpPr>
          <p:nvPr>
            <p:ph type="title"/>
          </p:nvPr>
        </p:nvSpPr>
        <p:spPr>
          <a:xfrm>
            <a:off x="0" y="15081"/>
            <a:ext cx="8469630" cy="871184"/>
          </a:xfrm>
        </p:spPr>
        <p:txBody>
          <a:bodyPr>
            <a:normAutofit fontScale="90000"/>
          </a:bodyPr>
          <a:lstStyle/>
          <a:p>
            <a:pPr algn="ctr"/>
            <a:r>
              <a:rPr lang="en-US" b="1"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Marketing communication</a:t>
            </a:r>
            <a:r>
              <a:rPr lang="en-US" sz="88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endParaRPr lang="x-none" sz="88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عنصر نائب للمحتوى 2">
            <a:extLst>
              <a:ext uri="{FF2B5EF4-FFF2-40B4-BE49-F238E27FC236}">
                <a16:creationId xmlns:a16="http://schemas.microsoft.com/office/drawing/2014/main" xmlns="" id="{15683CFA-E55E-2B71-0323-401FAC3BFA19}"/>
              </a:ext>
            </a:extLst>
          </p:cNvPr>
          <p:cNvSpPr>
            <a:spLocks noGrp="1"/>
          </p:cNvSpPr>
          <p:nvPr>
            <p:ph idx="1"/>
          </p:nvPr>
        </p:nvSpPr>
        <p:spPr>
          <a:xfrm>
            <a:off x="0" y="914401"/>
            <a:ext cx="8469630" cy="5943599"/>
          </a:xfrm>
        </p:spPr>
        <p:txBody>
          <a:bodyPr>
            <a:normAutofit fontScale="92500" lnSpcReduction="10000"/>
          </a:bodyPr>
          <a:lstStyle/>
          <a:p>
            <a:pPr algn="just">
              <a:lnSpc>
                <a:spcPct val="100000"/>
              </a:lnSpc>
              <a:spcBef>
                <a:spcPts val="0"/>
              </a:spcBef>
              <a:spcAft>
                <a:spcPts val="0"/>
              </a:spcAft>
            </a:pPr>
            <a:r>
              <a:rPr lang="en-US" sz="32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Marketing communication is used to inform and persuade the target audience to buy or use an </a:t>
            </a:r>
            <a:r>
              <a:rPr lang="en-US" sz="32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organization's </a:t>
            </a:r>
            <a:r>
              <a:rPr lang="en-US" sz="32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product(s) and/or service(s).</a:t>
            </a:r>
          </a:p>
          <a:p>
            <a:pPr algn="just">
              <a:lnSpc>
                <a:spcPct val="100000"/>
              </a:lnSpc>
              <a:spcBef>
                <a:spcPts val="0"/>
              </a:spcBef>
              <a:spcAft>
                <a:spcPts val="0"/>
              </a:spcAft>
            </a:pPr>
            <a:r>
              <a:rPr lang="en-US" sz="32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Rowley (1998:384) </a:t>
            </a:r>
            <a:r>
              <a:rPr lang="en-US" sz="32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stated </a:t>
            </a:r>
            <a:r>
              <a:rPr lang="en-US" sz="32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that marketing communication ensures that customers are aware of the </a:t>
            </a:r>
            <a:r>
              <a:rPr lang="en-US" sz="32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organization's </a:t>
            </a:r>
            <a:r>
              <a:rPr lang="en-US" sz="32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available product(s) and/or service(s) and plays a key role in determining profitability and market success. </a:t>
            </a:r>
          </a:p>
          <a:p>
            <a:pPr algn="just">
              <a:lnSpc>
                <a:spcPct val="100000"/>
              </a:lnSpc>
              <a:spcBef>
                <a:spcPts val="0"/>
              </a:spcBef>
              <a:spcAft>
                <a:spcPts val="0"/>
              </a:spcAft>
            </a:pPr>
            <a:r>
              <a:rPr lang="en-US" sz="32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Koekemoer (2004:11) </a:t>
            </a:r>
            <a:r>
              <a:rPr lang="en-US" sz="3200" b="0" i="0"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defined </a:t>
            </a:r>
            <a:r>
              <a:rPr lang="en-US" sz="32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marketing communication “as the collective activities, materials, and media used by a marketer to inform or remind prospective customers about a particular product offering and to attempt</a:t>
            </a:r>
            <a:br>
              <a:rPr lang="en-US" sz="32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200" b="0" i="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to persuade them to purchase or use it”.</a:t>
            </a:r>
            <a:r>
              <a:rPr lang="en-US" sz="32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p>
          <a:p>
            <a:pPr algn="just">
              <a:lnSpc>
                <a:spcPct val="100000"/>
              </a:lnSpc>
              <a:spcBef>
                <a:spcPts val="0"/>
              </a:spcBef>
              <a:spcAft>
                <a:spcPts val="0"/>
              </a:spcAft>
            </a:pPr>
            <a:endParaRPr lang="x-none" sz="28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4" name="عنصر نائب لرقم الشريحة 3">
            <a:extLst>
              <a:ext uri="{FF2B5EF4-FFF2-40B4-BE49-F238E27FC236}">
                <a16:creationId xmlns:a16="http://schemas.microsoft.com/office/drawing/2014/main" xmlns="" id="{5341C44A-1E31-9411-A4D4-0D3B36ED152E}"/>
              </a:ext>
            </a:extLst>
          </p:cNvPr>
          <p:cNvSpPr>
            <a:spLocks noGrp="1"/>
          </p:cNvSpPr>
          <p:nvPr>
            <p:ph type="sldNum" sz="quarter" idx="12"/>
          </p:nvPr>
        </p:nvSpPr>
        <p:spPr/>
        <p:txBody>
          <a:bodyPr>
            <a:normAutofit lnSpcReduction="10000"/>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1158311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8469629" cy="613185"/>
          </a:xfrm>
        </p:spPr>
        <p:txBody>
          <a:bodyPr>
            <a:normAutofit fontScale="90000"/>
          </a:bodyPr>
          <a:lstStyle/>
          <a:p>
            <a:pPr algn="ctr"/>
            <a:r>
              <a:rPr lang="en-US" sz="3600" b="1"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The Role of Marketing Communications</a:t>
            </a:r>
          </a:p>
        </p:txBody>
      </p:sp>
      <p:sp>
        <p:nvSpPr>
          <p:cNvPr id="3" name="Content Placeholder 2"/>
          <p:cNvSpPr>
            <a:spLocks noGrp="1"/>
          </p:cNvSpPr>
          <p:nvPr>
            <p:ph idx="1"/>
          </p:nvPr>
        </p:nvSpPr>
        <p:spPr>
          <a:xfrm>
            <a:off x="0" y="613185"/>
            <a:ext cx="8469629" cy="6244815"/>
          </a:xfrm>
        </p:spPr>
        <p:txBody>
          <a:bodyPr>
            <a:noAutofit/>
          </a:bodyPr>
          <a:lstStyle/>
          <a:p>
            <a:pPr algn="just">
              <a:lnSpc>
                <a:spcPct val="100000"/>
              </a:lnSpc>
              <a:spcBef>
                <a:spcPts val="0"/>
              </a:spcBef>
              <a:spcAft>
                <a:spcPts val="0"/>
              </a:spcAft>
              <a:buBlip>
                <a:blip r:embed="rId2"/>
              </a:buBlip>
            </a:pPr>
            <a:r>
              <a:rPr lang="en-US" sz="2000" dirty="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n-US" sz="2000"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Marketing communications are the means by which firms attempt to inform, persuade and remind consumers – directly or indirectly – about the products and brands they </a:t>
            </a:r>
            <a:r>
              <a:rPr lang="en-US" sz="2000"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sell</a:t>
            </a:r>
            <a:r>
              <a:rPr lang="fr-FR" sz="2000"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 M</a:t>
            </a:r>
            <a:r>
              <a:rPr lang="en-US" sz="2000" dirty="0" err="1"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arketing</a:t>
            </a:r>
            <a:r>
              <a:rPr lang="en-US" sz="2000"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n-US" sz="2000"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communications represent the voice of the company and its brands.</a:t>
            </a:r>
          </a:p>
          <a:p>
            <a:pPr algn="just">
              <a:lnSpc>
                <a:spcPct val="100000"/>
              </a:lnSpc>
              <a:spcBef>
                <a:spcPts val="0"/>
              </a:spcBef>
              <a:spcAft>
                <a:spcPts val="0"/>
              </a:spcAft>
              <a:buBlip>
                <a:blip r:embed="rId2"/>
              </a:buBlip>
            </a:pPr>
            <a:r>
              <a:rPr lang="en-US" sz="2000"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n-US" sz="2000"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All </a:t>
            </a:r>
            <a:r>
              <a:rPr lang="en-US" sz="2000"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communications must be planned and blended into carefully integrated marketing communication programs.</a:t>
            </a:r>
          </a:p>
          <a:p>
            <a:pPr algn="just">
              <a:lnSpc>
                <a:spcPct val="100000"/>
              </a:lnSpc>
              <a:spcBef>
                <a:spcPts val="0"/>
              </a:spcBef>
              <a:spcAft>
                <a:spcPts val="0"/>
              </a:spcAft>
              <a:buBlip>
                <a:blip r:embed="rId2"/>
              </a:buBlip>
            </a:pPr>
            <a:r>
              <a:rPr lang="en-US" sz="2000"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It </a:t>
            </a:r>
            <a:r>
              <a:rPr lang="en-US" sz="2000"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is a crucial element  in a company’s efforts to build profitable customer relationships.</a:t>
            </a:r>
          </a:p>
          <a:p>
            <a:pPr algn="just">
              <a:lnSpc>
                <a:spcPct val="100000"/>
              </a:lnSpc>
              <a:spcBef>
                <a:spcPts val="0"/>
              </a:spcBef>
              <a:spcAft>
                <a:spcPts val="0"/>
              </a:spcAft>
              <a:buBlip>
                <a:blip r:embed="rId2"/>
              </a:buBlip>
            </a:pPr>
            <a:r>
              <a:rPr lang="en-US" sz="2000" b="1"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Building good customer relationships</a:t>
            </a:r>
            <a:r>
              <a:rPr lang="en-US" sz="2000"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 calls for more than </a:t>
            </a:r>
            <a:r>
              <a:rPr lang="en-US" sz="2000"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just </a:t>
            </a:r>
            <a:r>
              <a:rPr lang="en-US" sz="2000"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developing a good product, pricing it effectively, and making it available to target customers. Companies must also communicate their value propositions to customers, and what they communicate should not be left to chance</a:t>
            </a:r>
          </a:p>
          <a:p>
            <a:pPr algn="just">
              <a:lnSpc>
                <a:spcPct val="100000"/>
              </a:lnSpc>
              <a:spcBef>
                <a:spcPts val="0"/>
              </a:spcBef>
              <a:spcAft>
                <a:spcPts val="0"/>
              </a:spcAft>
              <a:buBlip>
                <a:blip r:embed="rId2"/>
              </a:buBlip>
            </a:pPr>
            <a:r>
              <a:rPr lang="en-US" sz="2000" b="1"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The Changing Marketing Communications Environment</a:t>
            </a:r>
          </a:p>
          <a:p>
            <a:pPr algn="just">
              <a:lnSpc>
                <a:spcPct val="100000"/>
              </a:lnSpc>
              <a:spcBef>
                <a:spcPts val="0"/>
              </a:spcBef>
              <a:spcAft>
                <a:spcPts val="0"/>
              </a:spcAft>
              <a:buBlip>
                <a:blip r:embed="rId2"/>
              </a:buBlip>
            </a:pPr>
            <a:r>
              <a:rPr lang="en-US" sz="2000"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Technology and other factors have profoundly changed the way consumers process communications, and even whether they choose to process them at all. The rapid diffusion of multipurpose smart phones, broadband and wireless Internet connections, and ad-skipping digital video recorders (DVRs) have eroded the effectiveness of the mass media. </a:t>
            </a:r>
          </a:p>
          <a:p>
            <a:pPr marL="0" indent="0" algn="just">
              <a:lnSpc>
                <a:spcPct val="100000"/>
              </a:lnSpc>
              <a:spcBef>
                <a:spcPts val="0"/>
              </a:spcBef>
              <a:spcAft>
                <a:spcPts val="0"/>
              </a:spcAft>
              <a:buNone/>
            </a:pPr>
            <a:endParaRPr lang="en-US" sz="2000" dirty="0">
              <a:solidFill>
                <a:srgbClr val="0000FF"/>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idx="4294967295"/>
          </p:nvPr>
        </p:nvSpPr>
        <p:spPr>
          <a:xfrm>
            <a:off x="0" y="0"/>
            <a:ext cx="8469630" cy="761682"/>
          </a:xfrm>
        </p:spPr>
        <p:txBody>
          <a:bodyPr>
            <a:noAutofit/>
          </a:bodyPr>
          <a:lstStyle/>
          <a:p>
            <a:pPr algn="ctr" eaLnBrk="1" hangingPunct="1"/>
            <a:r>
              <a:rPr lang="en-US" sz="3500" b="1" dirty="0">
                <a:solidFill>
                  <a:srgbClr val="FF0000"/>
                </a:solidFill>
                <a:latin typeface="Tahoma" pitchFamily="34" charset="0"/>
                <a:ea typeface="Tahoma" pitchFamily="34" charset="0"/>
                <a:cs typeface="Tahoma" pitchFamily="34" charset="0"/>
              </a:rPr>
              <a:t>Modes of </a:t>
            </a:r>
            <a:r>
              <a:rPr lang="en-US" sz="3500" b="1"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Marketing</a:t>
            </a:r>
            <a:r>
              <a:rPr lang="en-US" sz="3500" b="1" dirty="0">
                <a:solidFill>
                  <a:srgbClr val="FF0000"/>
                </a:solidFill>
                <a:latin typeface="Tahoma" pitchFamily="34" charset="0"/>
                <a:ea typeface="Tahoma" pitchFamily="34" charset="0"/>
                <a:cs typeface="Tahoma" pitchFamily="34" charset="0"/>
              </a:rPr>
              <a:t> Communications</a:t>
            </a:r>
          </a:p>
        </p:txBody>
      </p:sp>
      <p:sp>
        <p:nvSpPr>
          <p:cNvPr id="5" name="Rectangle 4"/>
          <p:cNvSpPr txBox="1">
            <a:spLocks noChangeArrowheads="1"/>
          </p:cNvSpPr>
          <p:nvPr/>
        </p:nvSpPr>
        <p:spPr>
          <a:xfrm>
            <a:off x="0" y="765230"/>
            <a:ext cx="8469630" cy="6092770"/>
          </a:xfrm>
          <a:prstGeom prst="rect">
            <a:avLst/>
          </a:prstGeom>
        </p:spPr>
        <p:txBody>
          <a:bodyPr vert="horz" lIns="91440" tIns="45720" rIns="91440" bIns="45720" rtlCol="0">
            <a:noAutofit/>
          </a:bodyPr>
          <a:lstStyle/>
          <a:p>
            <a:pPr marL="182880" marR="0" lvl="0" indent="-182880" algn="just" defTabSz="914400" rtl="0" eaLnBrk="1" fontAlgn="auto" latinLnBrk="0" hangingPunct="1">
              <a:buClr>
                <a:schemeClr val="accent1"/>
              </a:buClr>
              <a:buSzPct val="80000"/>
              <a:buBlip>
                <a:blip r:embed="rId2"/>
              </a:buBlip>
              <a:tabLst/>
              <a:defRPr/>
            </a:pPr>
            <a:r>
              <a:rPr kumimoji="0" lang="en-US" sz="3200" b="0" i="0" u="none" strike="noStrike" kern="1200" cap="none" spc="10" normalizeH="0" baseline="0" noProof="0" dirty="0">
                <a:ln>
                  <a:noFill/>
                </a:ln>
                <a:solidFill>
                  <a:schemeClr val="tx1"/>
                </a:solidFill>
                <a:effectLst>
                  <a:outerShdw blurRad="38100" dist="38100" dir="2700000" algn="tl">
                    <a:srgbClr val="000000">
                      <a:alpha val="43137"/>
                    </a:srgbClr>
                  </a:outerShdw>
                </a:effectLst>
                <a:uLnTx/>
                <a:uFillTx/>
                <a:latin typeface="Tahoma" pitchFamily="34" charset="0"/>
                <a:ea typeface="Tahoma" pitchFamily="34" charset="0"/>
                <a:cs typeface="Tahoma" pitchFamily="34" charset="0"/>
              </a:rPr>
              <a:t> </a:t>
            </a:r>
            <a:r>
              <a:rPr kumimoji="0" lang="en-US" sz="4700" b="0" i="0" u="none" strike="noStrike" kern="1200" cap="none" spc="10" normalizeH="0" baseline="0" noProof="0" dirty="0">
                <a:ln>
                  <a:noFill/>
                </a:ln>
                <a:solidFill>
                  <a:srgbClr val="FF0000"/>
                </a:solidFill>
                <a:effectLst>
                  <a:outerShdw blurRad="38100" dist="38100" dir="2700000" algn="tl">
                    <a:srgbClr val="000000">
                      <a:alpha val="43137"/>
                    </a:srgbClr>
                  </a:outerShdw>
                </a:effectLst>
                <a:uLnTx/>
                <a:uFillTx/>
                <a:latin typeface="Tahoma" pitchFamily="34" charset="0"/>
                <a:ea typeface="Tahoma" pitchFamily="34" charset="0"/>
                <a:cs typeface="Tahoma" pitchFamily="34" charset="0"/>
              </a:rPr>
              <a:t>Advertising</a:t>
            </a:r>
          </a:p>
          <a:p>
            <a:pPr marL="182880" marR="0" lvl="0" indent="-182880" algn="just" defTabSz="914400" rtl="0" eaLnBrk="1" fontAlgn="auto" latinLnBrk="0" hangingPunct="1">
              <a:buClr>
                <a:schemeClr val="accent1"/>
              </a:buClr>
              <a:buSzPct val="80000"/>
              <a:buBlip>
                <a:blip r:embed="rId2"/>
              </a:buBlip>
              <a:tabLst/>
              <a:defRPr/>
            </a:pPr>
            <a:r>
              <a:rPr kumimoji="0" lang="en-US" sz="4700" b="0" i="0" u="none" strike="noStrike" kern="1200" cap="none" spc="10" normalizeH="0" baseline="0" noProof="0" dirty="0">
                <a:ln>
                  <a:noFill/>
                </a:ln>
                <a:solidFill>
                  <a:srgbClr val="FF0000"/>
                </a:solidFill>
                <a:effectLst>
                  <a:outerShdw blurRad="38100" dist="38100" dir="2700000" algn="tl">
                    <a:srgbClr val="000000">
                      <a:alpha val="43137"/>
                    </a:srgbClr>
                  </a:outerShdw>
                </a:effectLst>
                <a:uLnTx/>
                <a:uFillTx/>
                <a:latin typeface="Tahoma" pitchFamily="34" charset="0"/>
                <a:ea typeface="Tahoma" pitchFamily="34" charset="0"/>
                <a:cs typeface="Tahoma" pitchFamily="34" charset="0"/>
              </a:rPr>
              <a:t> Sales Promotion</a:t>
            </a:r>
          </a:p>
          <a:p>
            <a:pPr marL="182880" marR="0" lvl="0" indent="-182880" algn="just" defTabSz="914400" rtl="0" eaLnBrk="1" fontAlgn="auto" latinLnBrk="0" hangingPunct="1">
              <a:buClr>
                <a:schemeClr val="accent1"/>
              </a:buClr>
              <a:buSzPct val="80000"/>
              <a:buBlip>
                <a:blip r:embed="rId2"/>
              </a:buBlip>
              <a:tabLst/>
              <a:defRPr/>
            </a:pPr>
            <a:r>
              <a:rPr kumimoji="0" lang="en-US" sz="4700" b="0" i="0" u="none" strike="noStrike" kern="1200" cap="none" spc="10" normalizeH="0" baseline="0" noProof="0" dirty="0">
                <a:ln>
                  <a:noFill/>
                </a:ln>
                <a:solidFill>
                  <a:srgbClr val="FF0000"/>
                </a:solidFill>
                <a:effectLst>
                  <a:outerShdw blurRad="38100" dist="38100" dir="2700000" algn="tl">
                    <a:srgbClr val="000000">
                      <a:alpha val="43137"/>
                    </a:srgbClr>
                  </a:outerShdw>
                </a:effectLst>
                <a:uLnTx/>
                <a:uFillTx/>
                <a:latin typeface="Tahoma" pitchFamily="34" charset="0"/>
                <a:ea typeface="Tahoma" pitchFamily="34" charset="0"/>
                <a:cs typeface="Tahoma" pitchFamily="34" charset="0"/>
              </a:rPr>
              <a:t> Events and Experiences</a:t>
            </a:r>
          </a:p>
          <a:p>
            <a:pPr marL="182880" marR="0" lvl="0" indent="-182880" algn="just" defTabSz="914400" rtl="0" eaLnBrk="1" fontAlgn="auto" latinLnBrk="0" hangingPunct="1">
              <a:buClr>
                <a:schemeClr val="accent1"/>
              </a:buClr>
              <a:buSzPct val="80000"/>
              <a:buBlip>
                <a:blip r:embed="rId2"/>
              </a:buBlip>
              <a:tabLst/>
              <a:defRPr/>
            </a:pPr>
            <a:r>
              <a:rPr kumimoji="0" lang="en-US" sz="4700" b="0" i="0" u="none" strike="noStrike" kern="1200" cap="none" spc="10" normalizeH="0" baseline="0" noProof="0" dirty="0">
                <a:ln>
                  <a:noFill/>
                </a:ln>
                <a:solidFill>
                  <a:srgbClr val="FF0000"/>
                </a:solidFill>
                <a:effectLst>
                  <a:outerShdw blurRad="38100" dist="38100" dir="2700000" algn="tl">
                    <a:srgbClr val="000000">
                      <a:alpha val="43137"/>
                    </a:srgbClr>
                  </a:outerShdw>
                </a:effectLst>
                <a:uLnTx/>
                <a:uFillTx/>
                <a:latin typeface="Tahoma" pitchFamily="34" charset="0"/>
                <a:ea typeface="Tahoma" pitchFamily="34" charset="0"/>
                <a:cs typeface="Tahoma" pitchFamily="34" charset="0"/>
              </a:rPr>
              <a:t> Public Relations and Publicity</a:t>
            </a:r>
          </a:p>
          <a:p>
            <a:pPr marL="182880" lvl="0" indent="-182880" algn="just" defTabSz="914400">
              <a:buClr>
                <a:schemeClr val="accent1"/>
              </a:buClr>
              <a:buSzPct val="80000"/>
              <a:buBlip>
                <a:blip r:embed="rId2"/>
              </a:buBlip>
              <a:defRPr/>
            </a:pPr>
            <a:r>
              <a:rPr lang="en-US" sz="4700" spc="10"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 Direct Marketing</a:t>
            </a:r>
          </a:p>
          <a:p>
            <a:pPr marL="182880" lvl="0" indent="-182880" algn="just" defTabSz="914400">
              <a:buClr>
                <a:schemeClr val="accent1"/>
              </a:buClr>
              <a:buSzPct val="80000"/>
              <a:buBlip>
                <a:blip r:embed="rId2"/>
              </a:buBlip>
              <a:defRPr/>
            </a:pPr>
            <a:r>
              <a:rPr lang="en-US" sz="4700" spc="10"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 Interactive Marketing</a:t>
            </a:r>
          </a:p>
          <a:p>
            <a:pPr marL="182880" lvl="0" indent="-182880" algn="just" defTabSz="914400">
              <a:buClr>
                <a:schemeClr val="accent1"/>
              </a:buClr>
              <a:buSzPct val="80000"/>
              <a:buBlip>
                <a:blip r:embed="rId2"/>
              </a:buBlip>
              <a:defRPr/>
            </a:pPr>
            <a:r>
              <a:rPr lang="en-US" sz="4700" spc="10"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 Word-of-mouth Marketing</a:t>
            </a:r>
          </a:p>
          <a:p>
            <a:pPr marL="182880" lvl="0" indent="-182880" algn="just" defTabSz="914400">
              <a:buClr>
                <a:schemeClr val="accent1"/>
              </a:buClr>
              <a:buSzPct val="80000"/>
              <a:buBlip>
                <a:blip r:embed="rId2"/>
              </a:buBlip>
              <a:defRPr/>
            </a:pPr>
            <a:r>
              <a:rPr lang="en-US" sz="4700" spc="10"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 Personal Selling</a:t>
            </a:r>
          </a:p>
          <a:p>
            <a:pPr marL="182880" marR="0" lvl="0" indent="-182880" algn="l" defTabSz="914400" rtl="0" eaLnBrk="1" fontAlgn="auto" latinLnBrk="0" hangingPunct="1">
              <a:lnSpc>
                <a:spcPct val="95000"/>
              </a:lnSpc>
              <a:spcBef>
                <a:spcPts val="1400"/>
              </a:spcBef>
              <a:spcAft>
                <a:spcPts val="200"/>
              </a:spcAft>
              <a:buClr>
                <a:schemeClr val="accent1"/>
              </a:buClr>
              <a:buSzPct val="80000"/>
              <a:tabLst/>
              <a:defRPr/>
            </a:pPr>
            <a:endParaRPr kumimoji="0" lang="en-US" sz="3200" b="0" i="0" u="none" strike="noStrike" kern="1200" cap="none" spc="10" normalizeH="0" baseline="0" noProof="0" dirty="0">
              <a:ln>
                <a:noFill/>
              </a:ln>
              <a:solidFill>
                <a:schemeClr val="tx1"/>
              </a:solidFill>
              <a:effectLst>
                <a:outerShdw blurRad="38100" dist="38100" dir="2700000" algn="tl">
                  <a:srgbClr val="000000">
                    <a:alpha val="43137"/>
                  </a:srgbClr>
                </a:outerShdw>
              </a:effectLst>
              <a:uLnTx/>
              <a:uFillTx/>
              <a:latin typeface="Tahoma" pitchFamily="34" charset="0"/>
              <a:ea typeface="Tahoma" pitchFamily="34" charset="0"/>
              <a:cs typeface="Tahoma" pitchFamily="34" charset="0"/>
            </a:endParaRPr>
          </a:p>
        </p:txBody>
      </p:sp>
      <p:sp>
        <p:nvSpPr>
          <p:cNvPr id="7" name="Slide Number Placeholder 6"/>
          <p:cNvSpPr>
            <a:spLocks noGrp="1"/>
          </p:cNvSpPr>
          <p:nvPr>
            <p:ph type="sldNum" sz="quarter" idx="12"/>
          </p:nvPr>
        </p:nvSpPr>
        <p:spPr/>
        <p:txBody>
          <a:bodyPr>
            <a:normAutofit lnSpcReduction="10000"/>
          </a:bodyPr>
          <a:lstStyle/>
          <a:p>
            <a:fld id="{4FAB73BC-B049-4115-A692-8D63A059BFB8}"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8469629" cy="6948056"/>
          </a:xfrm>
          <a:prstGeom prst="rect">
            <a:avLst/>
          </a:prstGeom>
        </p:spPr>
        <p:txBody>
          <a:bodyPr wrap="square">
            <a:spAutoFit/>
          </a:bodyPr>
          <a:lstStyle/>
          <a:p>
            <a:pPr algn="ctr"/>
            <a:r>
              <a:rPr lang="en-US" sz="1650" b="1"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MARKETING COMMUNICATIONS MIX </a:t>
            </a:r>
            <a:endParaRPr lang="en-US" sz="1650"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marL="457200" indent="-457200" algn="just">
              <a:buFont typeface="+mj-lt"/>
              <a:buAutoNum type="arabicPeriod"/>
            </a:pPr>
            <a:r>
              <a:rPr lang="en-US" sz="1650" b="1"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Advertising - </a:t>
            </a:r>
            <a:r>
              <a:rPr lang="en-US" sz="1650"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Any paid form of non-personal presentation and promotion of ideas, goods, or services by an identified sponsor via print media, broadcast media, network media, electronic media, and display media </a:t>
            </a:r>
            <a:r>
              <a:rPr lang="en-US" sz="1650" b="1"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Sales Promotion - </a:t>
            </a:r>
            <a:r>
              <a:rPr lang="en-US" sz="1650"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a variety of short-term incentives to encourage trial or purchase of a product or service including consumer promotions, trade promotions, and business and sales force promotions, purpose of making presentations, answering questions, and procuring orders.</a:t>
            </a:r>
          </a:p>
          <a:p>
            <a:pPr marL="457200" indent="-457200" algn="just">
              <a:buFont typeface="+mj-lt"/>
              <a:buAutoNum type="arabicPeriod" startAt="3"/>
            </a:pPr>
            <a:r>
              <a:rPr lang="en-US" sz="1650" b="1"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Events and Experiences - </a:t>
            </a:r>
            <a:r>
              <a:rPr lang="en-US" sz="1650"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Company-sponsored activities and programs designed to create daily or special brand-related interactions with consumers, including sports, arts, entertainment, and cause events as well as less formal activities.</a:t>
            </a:r>
          </a:p>
          <a:p>
            <a:pPr marL="457200" indent="-457200" algn="just">
              <a:buFont typeface="+mj-lt"/>
              <a:buAutoNum type="arabicPeriod" startAt="3"/>
            </a:pPr>
            <a:r>
              <a:rPr lang="en-US" sz="1650" b="1"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Public Relations and Publicity - </a:t>
            </a:r>
            <a:r>
              <a:rPr lang="en-US" sz="1650"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A variety of programs directed internally to employees of the company or externally to consumers, other firms, the government, and media to promote or protect a company’s image or its individual product communications.</a:t>
            </a:r>
          </a:p>
          <a:p>
            <a:pPr marL="457200" indent="-457200" algn="just">
              <a:buFont typeface="+mj-lt"/>
              <a:buAutoNum type="arabicPeriod" startAt="3"/>
            </a:pPr>
            <a:r>
              <a:rPr lang="en-US" sz="1650" b="1"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Direct Marketing - </a:t>
            </a:r>
            <a:r>
              <a:rPr lang="en-US" sz="1650"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Use of mail, telephone, fax, e-mail, or Internet to communicate directly with or solicit response or dialogue from specific customers and prospects.</a:t>
            </a:r>
          </a:p>
          <a:p>
            <a:pPr marL="457200" indent="-457200" algn="just">
              <a:buFont typeface="+mj-lt"/>
              <a:buAutoNum type="arabicPeriod" startAt="6"/>
            </a:pPr>
            <a:r>
              <a:rPr lang="en-US" sz="1650" b="1"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Interactive Marketing - </a:t>
            </a:r>
            <a:r>
              <a:rPr lang="en-US" sz="1650"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Online activities and programs designed to engage customers or prospects and directly or indirectly raise awareness, improve image, or extract sales of products and services.</a:t>
            </a:r>
          </a:p>
          <a:p>
            <a:pPr marL="457200" indent="-457200" algn="just"/>
            <a:r>
              <a:rPr lang="en-US" sz="1650" b="1"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7. Word-of-mouth Marketing- </a:t>
            </a:r>
            <a:r>
              <a:rPr lang="en-US" sz="1650"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People-to-people oral, written, or electronic communications that relate to the merits or experiences of purchasing or using products or services.</a:t>
            </a:r>
          </a:p>
          <a:p>
            <a:pPr marL="457200" indent="-457200" algn="just"/>
            <a:r>
              <a:rPr lang="en-US" sz="1650" b="1"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8. Personal Selling - </a:t>
            </a:r>
            <a:r>
              <a:rPr lang="en-US" sz="1650"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Face-to-face interaction with one or more prospective purchasers for the purpose of making presentations, answering questions, and procuring orders.</a:t>
            </a:r>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TC103457515[[fn=View]]</Template>
  <TotalTime>1302</TotalTime>
  <Words>1299</Words>
  <Application>Microsoft Office PowerPoint</Application>
  <PresentationFormat>Affichage à l'écran (4:3)</PresentationFormat>
  <Paragraphs>75</Paragraphs>
  <Slides>14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14</vt:i4>
      </vt:variant>
    </vt:vector>
  </HeadingPairs>
  <TitlesOfParts>
    <vt:vector size="20" baseType="lpstr">
      <vt:lpstr>Arial</vt:lpstr>
      <vt:lpstr>Calibri</vt:lpstr>
      <vt:lpstr>Century Schoolbook</vt:lpstr>
      <vt:lpstr>Tahoma</vt:lpstr>
      <vt:lpstr>Wingdings 2</vt:lpstr>
      <vt:lpstr>View</vt:lpstr>
      <vt:lpstr>MARKETING PUBLIC RELATIONS </vt:lpstr>
      <vt:lpstr>Definitions of marketing </vt:lpstr>
      <vt:lpstr>A historical overview of developments in marketing </vt:lpstr>
      <vt:lpstr>Marketing Perspectives </vt:lpstr>
      <vt:lpstr>Communication in marketing </vt:lpstr>
      <vt:lpstr>Marketing communication </vt:lpstr>
      <vt:lpstr>The Role of Marketing Communications</vt:lpstr>
      <vt:lpstr>Modes of Marketing Communications</vt:lpstr>
      <vt:lpstr>Présentation PowerPoint</vt:lpstr>
      <vt:lpstr>Présentation PowerPoint</vt:lpstr>
      <vt:lpstr>THE INTEGRATION OF MARKETING &amp; PUBLIC RELATIONS </vt:lpstr>
      <vt:lpstr>MARKETING PUBLIC RELATIONS (MPR) </vt:lpstr>
      <vt:lpstr>MPR activities </vt:lpstr>
      <vt:lpstr>Main benefits of MPR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Marketing Communications</dc:title>
  <dc:subject>E-Marketing</dc:subject>
  <dc:creator>Stanley Rodrick</dc:creator>
  <cp:lastModifiedBy>YS</cp:lastModifiedBy>
  <cp:revision>140</cp:revision>
  <dcterms:created xsi:type="dcterms:W3CDTF">2014-09-12T02:13:28Z</dcterms:created>
  <dcterms:modified xsi:type="dcterms:W3CDTF">2022-12-07T08:28:07Z</dcterms:modified>
</cp:coreProperties>
</file>