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ar-D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CCE7-F24C-4619-8628-F510AE941FFA}" type="datetimeFigureOut">
              <a:rPr lang="ar-DZ" smtClean="0"/>
              <a:t>03-08-1444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663C-F309-4182-8D95-BA4A8CE138A2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603193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CCE7-F24C-4619-8628-F510AE941FFA}" type="datetimeFigureOut">
              <a:rPr lang="ar-DZ" smtClean="0"/>
              <a:t>03-08-1444</a:t>
            </a:fld>
            <a:endParaRPr lang="a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663C-F309-4182-8D95-BA4A8CE138A2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233977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CCE7-F24C-4619-8628-F510AE941FFA}" type="datetimeFigureOut">
              <a:rPr lang="ar-DZ" smtClean="0"/>
              <a:t>03-08-1444</a:t>
            </a:fld>
            <a:endParaRPr lang="a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663C-F309-4182-8D95-BA4A8CE138A2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1003862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CCE7-F24C-4619-8628-F510AE941FFA}" type="datetimeFigureOut">
              <a:rPr lang="ar-DZ" smtClean="0"/>
              <a:t>03-08-1444</a:t>
            </a:fld>
            <a:endParaRPr lang="a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663C-F309-4182-8D95-BA4A8CE138A2}" type="slidenum">
              <a:rPr lang="ar-DZ" smtClean="0"/>
              <a:t>‹N°›</a:t>
            </a:fld>
            <a:endParaRPr lang="ar-DZ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5184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CCE7-F24C-4619-8628-F510AE941FFA}" type="datetimeFigureOut">
              <a:rPr lang="ar-DZ" smtClean="0"/>
              <a:t>03-08-1444</a:t>
            </a:fld>
            <a:endParaRPr lang="a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663C-F309-4182-8D95-BA4A8CE138A2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791216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CCE7-F24C-4619-8628-F510AE941FFA}" type="datetimeFigureOut">
              <a:rPr lang="ar-DZ" smtClean="0"/>
              <a:t>03-08-1444</a:t>
            </a:fld>
            <a:endParaRPr lang="ar-D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663C-F309-4182-8D95-BA4A8CE138A2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53836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CCE7-F24C-4619-8628-F510AE941FFA}" type="datetimeFigureOut">
              <a:rPr lang="ar-DZ" smtClean="0"/>
              <a:t>03-08-1444</a:t>
            </a:fld>
            <a:endParaRPr lang="ar-D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663C-F309-4182-8D95-BA4A8CE138A2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42640374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CCE7-F24C-4619-8628-F510AE941FFA}" type="datetimeFigureOut">
              <a:rPr lang="ar-DZ" smtClean="0"/>
              <a:t>03-08-1444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663C-F309-4182-8D95-BA4A8CE138A2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1533392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CCE7-F24C-4619-8628-F510AE941FFA}" type="datetimeFigureOut">
              <a:rPr lang="ar-DZ" smtClean="0"/>
              <a:t>03-08-1444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663C-F309-4182-8D95-BA4A8CE138A2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454358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CCE7-F24C-4619-8628-F510AE941FFA}" type="datetimeFigureOut">
              <a:rPr lang="ar-DZ" smtClean="0"/>
              <a:t>03-08-1444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663C-F309-4182-8D95-BA4A8CE138A2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43265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CCE7-F24C-4619-8628-F510AE941FFA}" type="datetimeFigureOut">
              <a:rPr lang="ar-DZ" smtClean="0"/>
              <a:t>03-08-1444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663C-F309-4182-8D95-BA4A8CE138A2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930844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CCE7-F24C-4619-8628-F510AE941FFA}" type="datetimeFigureOut">
              <a:rPr lang="ar-DZ" smtClean="0"/>
              <a:t>03-08-1444</a:t>
            </a:fld>
            <a:endParaRPr lang="a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663C-F309-4182-8D95-BA4A8CE138A2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334195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CCE7-F24C-4619-8628-F510AE941FFA}" type="datetimeFigureOut">
              <a:rPr lang="ar-DZ" smtClean="0"/>
              <a:t>03-08-1444</a:t>
            </a:fld>
            <a:endParaRPr lang="ar-D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663C-F309-4182-8D95-BA4A8CE138A2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504720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CCE7-F24C-4619-8628-F510AE941FFA}" type="datetimeFigureOut">
              <a:rPr lang="ar-DZ" smtClean="0"/>
              <a:t>03-08-1444</a:t>
            </a:fld>
            <a:endParaRPr lang="ar-D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663C-F309-4182-8D95-BA4A8CE138A2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444982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CCE7-F24C-4619-8628-F510AE941FFA}" type="datetimeFigureOut">
              <a:rPr lang="ar-DZ" smtClean="0"/>
              <a:t>03-08-1444</a:t>
            </a:fld>
            <a:endParaRPr lang="ar-D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663C-F309-4182-8D95-BA4A8CE138A2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680618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CCE7-F24C-4619-8628-F510AE941FFA}" type="datetimeFigureOut">
              <a:rPr lang="ar-DZ" smtClean="0"/>
              <a:t>03-08-1444</a:t>
            </a:fld>
            <a:endParaRPr lang="a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663C-F309-4182-8D95-BA4A8CE138A2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94009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CCE7-F24C-4619-8628-F510AE941FFA}" type="datetimeFigureOut">
              <a:rPr lang="ar-DZ" smtClean="0"/>
              <a:t>03-08-1444</a:t>
            </a:fld>
            <a:endParaRPr lang="a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663C-F309-4182-8D95-BA4A8CE138A2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116151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278CCCE7-F24C-4619-8628-F510AE941FFA}" type="datetimeFigureOut">
              <a:rPr lang="ar-DZ" smtClean="0"/>
              <a:t>03-08-1444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A5FC663C-F309-4182-8D95-BA4A8CE138A2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5486178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1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683172" y="4739818"/>
            <a:ext cx="8502430" cy="1277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lnSpc>
                <a:spcPct val="107000"/>
              </a:lnSpc>
              <a:buFont typeface="Times New Roman" panose="02020603050405020304" pitchFamily="18" charset="0"/>
              <a:buChar char="-"/>
              <a:tabLst>
                <a:tab pos="228600" algn="l"/>
              </a:tabLst>
            </a:pPr>
            <a:r>
              <a:rPr lang="ar-DZ" sz="3600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النظرية </a:t>
            </a:r>
            <a:r>
              <a:rPr lang="ar-DZ" sz="3600" b="1" dirty="0">
                <a:ea typeface="Times New Roman" panose="02020603050405020304" pitchFamily="18" charset="0"/>
                <a:cs typeface="Calibri" panose="020F0502020204030204" pitchFamily="34" charset="0"/>
              </a:rPr>
              <a:t>الماركسية الكلاسيكية</a:t>
            </a:r>
            <a:r>
              <a:rPr lang="ar-DZ" sz="3600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</a:p>
          <a:p>
            <a:pPr marL="342900" lvl="0" indent="-342900" algn="r" rtl="1">
              <a:lnSpc>
                <a:spcPct val="107000"/>
              </a:lnSpc>
              <a:buFont typeface="Times New Roman" panose="02020603050405020304" pitchFamily="18" charset="0"/>
              <a:buChar char="-"/>
              <a:tabLst>
                <a:tab pos="228600" algn="l"/>
              </a:tabLst>
            </a:pPr>
            <a:r>
              <a:rPr lang="ar-DZ" sz="3600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النظرية </a:t>
            </a:r>
            <a:r>
              <a:rPr lang="ar-DZ" sz="3600" b="1" dirty="0">
                <a:ea typeface="Times New Roman" panose="02020603050405020304" pitchFamily="18" charset="0"/>
                <a:cs typeface="Calibri" panose="020F0502020204030204" pitchFamily="34" charset="0"/>
              </a:rPr>
              <a:t>الماركسية الكلاسيكية </a:t>
            </a:r>
            <a:r>
              <a:rPr lang="ar-DZ" sz="3600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المحدثة.</a:t>
            </a:r>
            <a:endParaRPr lang="fr-FR" sz="3600" b="1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3559727" y="203633"/>
            <a:ext cx="3165925" cy="754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ar-DZ" sz="4000" b="1" dirty="0">
                <a:solidFill>
                  <a:srgbClr val="FF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محتوى المساق: </a:t>
            </a:r>
            <a:endParaRPr lang="fr-FR" sz="4000" b="1" dirty="0">
              <a:solidFill>
                <a:srgbClr val="FF000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501226" y="855382"/>
            <a:ext cx="8329523" cy="11462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r" rtl="1">
              <a:lnSpc>
                <a:spcPct val="107000"/>
              </a:lnSpc>
              <a:buFont typeface="Times New Roman" panose="02020603050405020304" pitchFamily="18" charset="0"/>
              <a:buChar char="-"/>
              <a:tabLst>
                <a:tab pos="228600" algn="l"/>
              </a:tabLst>
            </a:pPr>
            <a:r>
              <a:rPr lang="ar-DZ" sz="3200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يعتبر هذا المقياس كوحدة أساسية سنوية، ينقسم المقرر</a:t>
            </a:r>
          </a:p>
          <a:p>
            <a:pPr lvl="0" algn="r" rtl="1">
              <a:lnSpc>
                <a:spcPct val="107000"/>
              </a:lnSpc>
              <a:tabLst>
                <a:tab pos="228600" algn="l"/>
              </a:tabLst>
            </a:pPr>
            <a:r>
              <a:rPr lang="ar-DZ" sz="3200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 إلى قسمين يمتد كل قسم على </a:t>
            </a:r>
            <a:r>
              <a:rPr lang="ar-DZ" sz="3200" b="1" dirty="0">
                <a:ea typeface="Times New Roman" panose="02020603050405020304" pitchFamily="18" charset="0"/>
                <a:cs typeface="Calibri" panose="020F0502020204030204" pitchFamily="34" charset="0"/>
              </a:rPr>
              <a:t>مدار سداسي .</a:t>
            </a:r>
            <a:endParaRPr lang="fr-FR" sz="3200" b="1" dirty="0">
              <a:solidFill>
                <a:schemeClr val="bg1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6341840" y="2177944"/>
            <a:ext cx="2815194" cy="5929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r" rtl="1">
              <a:lnSpc>
                <a:spcPct val="107000"/>
              </a:lnSpc>
              <a:buFont typeface="Times New Roman" panose="02020603050405020304" pitchFamily="18" charset="0"/>
              <a:buChar char="-"/>
              <a:tabLst>
                <a:tab pos="228600" algn="l"/>
              </a:tabLst>
            </a:pPr>
            <a:r>
              <a:rPr lang="ar-DZ" sz="3200" b="1" dirty="0" smtClean="0">
                <a:solidFill>
                  <a:srgbClr val="0070C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السداسي الأول: </a:t>
            </a:r>
            <a:endParaRPr lang="fr-FR" sz="3200" b="1" dirty="0">
              <a:solidFill>
                <a:srgbClr val="0070C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3666399" y="2800970"/>
            <a:ext cx="5498621" cy="6554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r" rtl="1">
              <a:lnSpc>
                <a:spcPct val="107000"/>
              </a:lnSpc>
              <a:buFont typeface="Times New Roman" panose="02020603050405020304" pitchFamily="18" charset="0"/>
              <a:buChar char="-"/>
              <a:tabLst>
                <a:tab pos="228600" algn="l"/>
              </a:tabLst>
            </a:pPr>
            <a:r>
              <a:rPr lang="ar-DZ" sz="3600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ماهية </a:t>
            </a:r>
            <a:r>
              <a:rPr lang="ar-DZ" sz="3600" b="1" dirty="0">
                <a:ea typeface="Times New Roman" panose="02020603050405020304" pitchFamily="18" charset="0"/>
                <a:cs typeface="Calibri" panose="020F0502020204030204" pitchFamily="34" charset="0"/>
              </a:rPr>
              <a:t>النظرية </a:t>
            </a:r>
            <a:r>
              <a:rPr lang="ar-DZ" sz="3600" b="1" dirty="0" err="1" smtClean="0">
                <a:ea typeface="Times New Roman" panose="02020603050405020304" pitchFamily="18" charset="0"/>
                <a:cs typeface="Calibri" panose="020F0502020204030204" pitchFamily="34" charset="0"/>
              </a:rPr>
              <a:t>السوسيولوجية</a:t>
            </a:r>
            <a:r>
              <a:rPr lang="ar-DZ" sz="3600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fr-FR" sz="3600" b="1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3956543" y="3514179"/>
            <a:ext cx="5208477" cy="6562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r" rtl="1">
              <a:lnSpc>
                <a:spcPct val="107000"/>
              </a:lnSpc>
              <a:buFont typeface="Times New Roman" panose="02020603050405020304" pitchFamily="18" charset="0"/>
              <a:buChar char="-"/>
              <a:tabLst>
                <a:tab pos="228600" algn="l"/>
              </a:tabLst>
            </a:pPr>
            <a:r>
              <a:rPr lang="ar-DZ" sz="3600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علاقة النظرية بالبحث العلمي.</a:t>
            </a:r>
            <a:endParaRPr lang="fr-FR" sz="3600" b="1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1348534" y="4106037"/>
            <a:ext cx="7794120" cy="6554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r" rtl="1">
              <a:lnSpc>
                <a:spcPct val="107000"/>
              </a:lnSpc>
              <a:buFont typeface="Times New Roman" panose="02020603050405020304" pitchFamily="18" charset="0"/>
              <a:buChar char="-"/>
              <a:tabLst>
                <a:tab pos="228600" algn="l"/>
              </a:tabLst>
            </a:pPr>
            <a:r>
              <a:rPr lang="ar-DZ" sz="3600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النظرية </a:t>
            </a:r>
            <a:r>
              <a:rPr lang="ar-DZ" sz="3600" b="1" dirty="0">
                <a:ea typeface="Times New Roman" panose="02020603050405020304" pitchFamily="18" charset="0"/>
                <a:cs typeface="Calibri" panose="020F0502020204030204" pitchFamily="34" charset="0"/>
              </a:rPr>
              <a:t>الوضعية  - النظرية </a:t>
            </a:r>
            <a:r>
              <a:rPr lang="ar-DZ" sz="3600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الوضعية المحدثة. </a:t>
            </a:r>
            <a:endParaRPr lang="fr-FR" sz="3600" b="1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4684928" y="5935800"/>
            <a:ext cx="4487127" cy="6554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r" rtl="1">
              <a:lnSpc>
                <a:spcPct val="107000"/>
              </a:lnSpc>
              <a:buFont typeface="Times New Roman" panose="02020603050405020304" pitchFamily="18" charset="0"/>
              <a:buChar char="-"/>
              <a:tabLst>
                <a:tab pos="228600" algn="l"/>
              </a:tabLst>
            </a:pPr>
            <a:r>
              <a:rPr lang="ar-DZ" sz="3600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النظرية البنائية الوظيفية.</a:t>
            </a:r>
            <a:endParaRPr lang="fr-FR" sz="3600" b="1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897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662152" y="3741350"/>
            <a:ext cx="8502430" cy="1248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lnSpc>
                <a:spcPct val="107000"/>
              </a:lnSpc>
              <a:buFont typeface="Times New Roman" panose="02020603050405020304" pitchFamily="18" charset="0"/>
              <a:buChar char="-"/>
              <a:tabLst>
                <a:tab pos="228600" algn="l"/>
              </a:tabLst>
            </a:pPr>
            <a:r>
              <a:rPr lang="ar-DZ" sz="3600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النظرية النقدية. </a:t>
            </a:r>
          </a:p>
          <a:p>
            <a:pPr marL="342900" lvl="0" indent="-342900" algn="r" rtl="1">
              <a:lnSpc>
                <a:spcPct val="107000"/>
              </a:lnSpc>
              <a:buFont typeface="Times New Roman" panose="02020603050405020304" pitchFamily="18" charset="0"/>
              <a:buChar char="-"/>
              <a:tabLst>
                <a:tab pos="228600" algn="l"/>
              </a:tabLst>
            </a:pPr>
            <a:r>
              <a:rPr lang="ar-DZ" sz="3600" b="1" dirty="0" err="1" smtClean="0">
                <a:ea typeface="Times New Roman" panose="02020603050405020304" pitchFamily="18" charset="0"/>
                <a:cs typeface="Calibri" panose="020F0502020204030204" pitchFamily="34" charset="0"/>
              </a:rPr>
              <a:t>رايت</a:t>
            </a:r>
            <a:r>
              <a:rPr lang="ar-DZ" sz="3600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 ميلز والخيال الاجتماعي.</a:t>
            </a:r>
            <a:endParaRPr lang="fr-FR" sz="3600" b="1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3559727" y="203633"/>
            <a:ext cx="3165925" cy="754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ar-DZ" sz="4000" b="1" dirty="0">
                <a:solidFill>
                  <a:srgbClr val="FF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محتوى المساق: </a:t>
            </a:r>
            <a:endParaRPr lang="fr-FR" sz="4000" b="1" dirty="0">
              <a:solidFill>
                <a:srgbClr val="FF000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6243639" y="1032316"/>
            <a:ext cx="2723824" cy="5929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r" rtl="1">
              <a:lnSpc>
                <a:spcPct val="107000"/>
              </a:lnSpc>
              <a:buFont typeface="Times New Roman" panose="02020603050405020304" pitchFamily="18" charset="0"/>
              <a:buChar char="-"/>
              <a:tabLst>
                <a:tab pos="228600" algn="l"/>
              </a:tabLst>
            </a:pPr>
            <a:r>
              <a:rPr lang="ar-DZ" sz="3200" b="1" dirty="0" smtClean="0">
                <a:solidFill>
                  <a:srgbClr val="0070C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السداسي الثاني: </a:t>
            </a:r>
            <a:endParaRPr lang="fr-FR" sz="3200" b="1" dirty="0">
              <a:solidFill>
                <a:srgbClr val="0070C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920822" y="1697397"/>
            <a:ext cx="6223178" cy="6554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r" rtl="1">
              <a:lnSpc>
                <a:spcPct val="107000"/>
              </a:lnSpc>
              <a:buFont typeface="Times New Roman" panose="02020603050405020304" pitchFamily="18" charset="0"/>
              <a:buChar char="-"/>
              <a:tabLst>
                <a:tab pos="228600" algn="l"/>
              </a:tabLst>
            </a:pPr>
            <a:r>
              <a:rPr lang="ar-DZ" sz="3600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النظرية </a:t>
            </a:r>
            <a:r>
              <a:rPr lang="ar-DZ" sz="3600" b="1" dirty="0" err="1" smtClean="0">
                <a:ea typeface="Times New Roman" panose="02020603050405020304" pitchFamily="18" charset="0"/>
                <a:cs typeface="Calibri" panose="020F0502020204030204" pitchFamily="34" charset="0"/>
              </a:rPr>
              <a:t>الظاهرتية</a:t>
            </a:r>
            <a:r>
              <a:rPr lang="ar-DZ" sz="3600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 ( </a:t>
            </a:r>
            <a:r>
              <a:rPr lang="ar-DZ" sz="3600" b="1" dirty="0" err="1" smtClean="0">
                <a:ea typeface="Times New Roman" panose="02020603050405020304" pitchFamily="18" charset="0"/>
                <a:cs typeface="Calibri" panose="020F0502020204030204" pitchFamily="34" charset="0"/>
              </a:rPr>
              <a:t>الفينومينولوجيا</a:t>
            </a:r>
            <a:r>
              <a:rPr lang="ar-DZ" sz="3600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endParaRPr lang="fr-FR" sz="3600" b="1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5969733" y="2442137"/>
            <a:ext cx="3174267" cy="6554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r" rtl="1">
              <a:lnSpc>
                <a:spcPct val="107000"/>
              </a:lnSpc>
              <a:buFont typeface="Times New Roman" panose="02020603050405020304" pitchFamily="18" charset="0"/>
              <a:buChar char="-"/>
              <a:tabLst>
                <a:tab pos="228600" algn="l"/>
              </a:tabLst>
            </a:pPr>
            <a:r>
              <a:rPr lang="ar-DZ" sz="3600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التفاعلية الرمزية.</a:t>
            </a:r>
            <a:endParaRPr lang="fr-FR" sz="3600" b="1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5905689" y="3097055"/>
            <a:ext cx="3215945" cy="6554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r" rtl="1">
              <a:lnSpc>
                <a:spcPct val="107000"/>
              </a:lnSpc>
              <a:buFont typeface="Times New Roman" panose="02020603050405020304" pitchFamily="18" charset="0"/>
              <a:buChar char="-"/>
              <a:tabLst>
                <a:tab pos="228600" algn="l"/>
              </a:tabLst>
            </a:pPr>
            <a:r>
              <a:rPr lang="ar-DZ" sz="3600" b="1" dirty="0" err="1" smtClean="0">
                <a:ea typeface="Times New Roman" panose="02020603050405020304" pitchFamily="18" charset="0"/>
                <a:cs typeface="Calibri" panose="020F0502020204030204" pitchFamily="34" charset="0"/>
              </a:rPr>
              <a:t>الاثنوميتودلوجيا</a:t>
            </a:r>
            <a:r>
              <a:rPr lang="ar-DZ" sz="3600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fr-FR" sz="3600" b="1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4377139" y="5105495"/>
            <a:ext cx="4700326" cy="6554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r" rtl="1">
              <a:lnSpc>
                <a:spcPct val="107000"/>
              </a:lnSpc>
              <a:buFont typeface="Times New Roman" panose="02020603050405020304" pitchFamily="18" charset="0"/>
              <a:buChar char="-"/>
              <a:tabLst>
                <a:tab pos="228600" algn="l"/>
              </a:tabLst>
            </a:pPr>
            <a:r>
              <a:rPr lang="ar-DZ" sz="3600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الحداثة   -  ما بعد الحداثة.</a:t>
            </a:r>
            <a:endParaRPr lang="fr-FR" sz="3600" b="1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1051700" y="5688817"/>
            <a:ext cx="7978467" cy="6554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r" rtl="1">
              <a:lnSpc>
                <a:spcPct val="107000"/>
              </a:lnSpc>
              <a:buFont typeface="Times New Roman" panose="02020603050405020304" pitchFamily="18" charset="0"/>
              <a:buChar char="-"/>
              <a:tabLst>
                <a:tab pos="228600" algn="l"/>
              </a:tabLst>
            </a:pPr>
            <a:r>
              <a:rPr lang="ar-DZ" sz="3600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بعض الأعلام المحدثين: بيير </a:t>
            </a:r>
            <a:r>
              <a:rPr lang="ar-DZ" sz="3600" b="1" dirty="0" err="1" smtClean="0">
                <a:ea typeface="Times New Roman" panose="02020603050405020304" pitchFamily="18" charset="0"/>
                <a:cs typeface="Calibri" panose="020F0502020204030204" pitchFamily="34" charset="0"/>
              </a:rPr>
              <a:t>بورديو</a:t>
            </a:r>
            <a:r>
              <a:rPr lang="ar-DZ" sz="3600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- جون بودان</a:t>
            </a:r>
            <a:endParaRPr lang="fr-FR" sz="3600" b="1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1263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doise">
  <a:themeElements>
    <a:clrScheme name="Ardois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Ardois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rdois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TM04033929[[fn=Ardoise]]</Template>
  <TotalTime>1</TotalTime>
  <Words>91</Words>
  <Application>Microsoft Office PowerPoint</Application>
  <PresentationFormat>Grand écran</PresentationFormat>
  <Paragraphs>19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Calisto MT</vt:lpstr>
      <vt:lpstr>Times New Roman</vt:lpstr>
      <vt:lpstr>Trebuchet MS</vt:lpstr>
      <vt:lpstr>Wingdings 2</vt:lpstr>
      <vt:lpstr>Ardoise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info</dc:creator>
  <cp:lastModifiedBy>info</cp:lastModifiedBy>
  <cp:revision>1</cp:revision>
  <dcterms:created xsi:type="dcterms:W3CDTF">2023-02-23T14:48:04Z</dcterms:created>
  <dcterms:modified xsi:type="dcterms:W3CDTF">2023-02-23T14:49:55Z</dcterms:modified>
</cp:coreProperties>
</file>