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</p:sldIdLst>
  <p:sldSz cx="18288000" cy="10287000"/>
  <p:notesSz cx="6858000" cy="9144000"/>
  <p:embeddedFontLst>
    <p:embeddedFont>
      <p:font typeface="HS Headline" charset="-78"/>
      <p:regular r:id="rId12"/>
    </p:embeddedFont>
    <p:embeddedFont>
      <p:font typeface="Rockwell" pitchFamily="18" charset="0"/>
      <p:regular r:id="rId13"/>
      <p:bold r:id="rId14"/>
      <p:italic r:id="rId15"/>
      <p:boldItalic r:id="rId16"/>
    </p:embeddedFont>
    <p:embeddedFont>
      <p:font typeface="Open Sans Bold" pitchFamily="34" charset="0"/>
      <p:bold r:id="rId17"/>
    </p:embeddedFont>
    <p:embeddedFont>
      <p:font typeface="Droid Arabic Kufi" charset="0"/>
      <p:regular r:id="rId18"/>
    </p:embeddedFont>
    <p:embeddedFont>
      <p:font typeface="Traditional Arabic" pitchFamily="18" charset="-78"/>
      <p:regular r:id="rId19"/>
      <p:bold r:id="rId20"/>
    </p:embeddedFont>
    <p:embeddedFont>
      <p:font typeface="Wingdings 2" pitchFamily="18" charset="2"/>
      <p:regular r:id="rId21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2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329184" y="219456"/>
            <a:ext cx="17629632" cy="3758184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28468" y="571502"/>
            <a:ext cx="16459200" cy="3314700"/>
          </a:xfrm>
        </p:spPr>
        <p:txBody>
          <a:bodyPr lIns="81642" rIns="408211" anchor="b">
            <a:normAutofit/>
          </a:bodyPr>
          <a:lstStyle>
            <a:lvl1pPr marL="0" algn="r">
              <a:defRPr sz="86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267200" y="4229100"/>
            <a:ext cx="13120468" cy="2628900"/>
          </a:xfrm>
        </p:spPr>
        <p:txBody>
          <a:bodyPr lIns="81642" rIns="44086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11125200" y="9763506"/>
            <a:ext cx="6004560" cy="41148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17277904" y="9763506"/>
            <a:ext cx="928576" cy="41148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3200400" y="9763506"/>
            <a:ext cx="7814928" cy="41148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76784" y="2136882"/>
            <a:ext cx="1600200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00256" y="4901184"/>
            <a:ext cx="1481328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4752" y="747345"/>
            <a:ext cx="15544800" cy="4096512"/>
          </a:xfrm>
        </p:spPr>
        <p:txBody>
          <a:bodyPr rIns="179613"/>
          <a:lstStyle>
            <a:lvl1pPr algn="r">
              <a:buNone/>
              <a:defRPr sz="71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4626" y="4931570"/>
            <a:ext cx="15544800" cy="2264568"/>
          </a:xfrm>
        </p:spPr>
        <p:txBody>
          <a:bodyPr rIns="228598" anchor="t"/>
          <a:lstStyle>
            <a:lvl1pPr marL="0" indent="0" algn="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1125200" y="9770505"/>
            <a:ext cx="6004560" cy="41148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17277904" y="9770505"/>
            <a:ext cx="928576" cy="41148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3200400" y="9770505"/>
            <a:ext cx="7814928" cy="41148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2468880"/>
            <a:ext cx="8077200" cy="678942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296400" y="2468880"/>
            <a:ext cx="8077200" cy="678942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7282160" y="9771852"/>
            <a:ext cx="928576" cy="41148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6784" y="2136882"/>
            <a:ext cx="1600200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33488" y="3247824"/>
            <a:ext cx="749808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601200" y="3247824"/>
            <a:ext cx="749808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77922"/>
            <a:ext cx="16459200" cy="17145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>
            <a:noAutofit/>
          </a:bodyPr>
          <a:lstStyle>
            <a:lvl1pPr marL="163284" indent="0" algn="l">
              <a:spcBef>
                <a:spcPts val="0"/>
              </a:spcBef>
              <a:buNone/>
              <a:defRPr sz="3900" b="0" cap="all" baseline="0"/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9290051" y="2302670"/>
            <a:ext cx="8083550" cy="959643"/>
          </a:xfrm>
        </p:spPr>
        <p:txBody>
          <a:bodyPr anchor="b">
            <a:noAutofit/>
          </a:bodyPr>
          <a:lstStyle>
            <a:lvl1pPr marL="163284" indent="0" algn="l">
              <a:spcBef>
                <a:spcPts val="0"/>
              </a:spcBef>
              <a:buNone/>
              <a:defRPr sz="3900" b="0" cap="all" baseline="0"/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914400" y="3543301"/>
            <a:ext cx="8080376" cy="5912645"/>
          </a:xfrm>
        </p:spPr>
        <p:txBody>
          <a:bodyPr lIns="163284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290051" y="3543301"/>
            <a:ext cx="8083550" cy="5912645"/>
          </a:xfrm>
        </p:spPr>
        <p:txBody>
          <a:bodyPr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7282160" y="9771852"/>
            <a:ext cx="928576" cy="41148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79827"/>
            <a:ext cx="16459200" cy="17145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6784" y="2136882"/>
            <a:ext cx="1600200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115104" y="1586484"/>
            <a:ext cx="749808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26272" y="457200"/>
            <a:ext cx="7863840" cy="1143000"/>
          </a:xfrm>
        </p:spPr>
        <p:txBody>
          <a:bodyPr anchor="b"/>
          <a:lstStyle>
            <a:lvl1pPr marL="0" algn="r">
              <a:buNone/>
              <a:defRPr sz="36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926272" y="1661340"/>
            <a:ext cx="7863840" cy="16002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500"/>
            </a:lvl1pPr>
            <a:lvl2pPr>
              <a:buNone/>
              <a:defRPr sz="21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3314700"/>
            <a:ext cx="17332912" cy="5966460"/>
          </a:xfrm>
        </p:spPr>
        <p:txBody>
          <a:bodyPr/>
          <a:lstStyle>
            <a:lvl1pPr marL="522510">
              <a:defRPr sz="5700"/>
            </a:lvl1pPr>
            <a:lvl2pPr marL="1061349">
              <a:defRPr sz="5000"/>
            </a:lvl2pPr>
            <a:lvl3pPr marL="1469560">
              <a:defRPr sz="4300"/>
            </a:lvl3pPr>
            <a:lvl4pPr marL="1877771">
              <a:defRPr sz="3600"/>
            </a:lvl4pPr>
            <a:lvl5pPr marL="2253325">
              <a:defRPr sz="3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11125200" y="9770505"/>
            <a:ext cx="6004560" cy="41148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17277904" y="9770505"/>
            <a:ext cx="928576" cy="41148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3200400" y="9770505"/>
            <a:ext cx="7814928" cy="41148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0886" y="7086600"/>
            <a:ext cx="10972800" cy="996804"/>
          </a:xfrm>
        </p:spPr>
        <p:txBody>
          <a:bodyPr anchor="b"/>
          <a:lstStyle>
            <a:lvl1pPr marL="0" algn="r">
              <a:buNone/>
              <a:defRPr sz="36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0886" y="8083405"/>
            <a:ext cx="10972800" cy="1368383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609600" y="374796"/>
            <a:ext cx="17068800" cy="65151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57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1125200" y="9763506"/>
            <a:ext cx="6004560" cy="41148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17277904" y="9763506"/>
            <a:ext cx="928576" cy="41148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3200400" y="9763506"/>
            <a:ext cx="7814928" cy="41148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329184" y="220628"/>
            <a:ext cx="17621692" cy="9848088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590800" y="9601200"/>
            <a:ext cx="8424528" cy="411480"/>
          </a:xfrm>
          <a:prstGeom prst="rect">
            <a:avLst/>
          </a:prstGeom>
        </p:spPr>
        <p:txBody>
          <a:bodyPr lIns="163284" tIns="81642" rIns="163284" bIns="81642"/>
          <a:lstStyle>
            <a:lvl1pPr algn="r" eaLnBrk="1" latinLnBrk="0" hangingPunct="1">
              <a:defRPr kumimoji="0" sz="2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1125200" y="9601200"/>
            <a:ext cx="6004560" cy="411480"/>
          </a:xfrm>
          <a:prstGeom prst="rect">
            <a:avLst/>
          </a:prstGeom>
        </p:spPr>
        <p:txBody>
          <a:bodyPr lIns="163284" tIns="81642" rIns="163284" bIns="81642"/>
          <a:lstStyle>
            <a:lvl1pPr algn="l" eaLnBrk="1" latinLnBrk="0" hangingPunct="1">
              <a:defRPr kumimoji="0" sz="2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7277904" y="9771852"/>
            <a:ext cx="928576" cy="411480"/>
          </a:xfrm>
          <a:prstGeom prst="rect">
            <a:avLst/>
          </a:prstGeom>
        </p:spPr>
        <p:txBody>
          <a:bodyPr lIns="163284" tIns="81642" rIns="163284" bIns="81642" anchor="ctr"/>
          <a:lstStyle>
            <a:lvl1pPr algn="r" eaLnBrk="1" latinLnBrk="0" hangingPunct="1">
              <a:defRPr kumimoji="0" sz="29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380304"/>
            <a:ext cx="16459200" cy="1714500"/>
          </a:xfrm>
          <a:prstGeom prst="rect">
            <a:avLst/>
          </a:prstGeom>
        </p:spPr>
        <p:txBody>
          <a:bodyPr lIns="163284" tIns="81642" rIns="163284" bIns="81642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2469356"/>
            <a:ext cx="16459200" cy="6789420"/>
          </a:xfrm>
          <a:prstGeom prst="rect">
            <a:avLst/>
          </a:prstGeom>
        </p:spPr>
        <p:txBody>
          <a:bodyPr lIns="163284" tIns="81642" rIns="163284" bIns="81642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97971" algn="r" rtl="0" eaLnBrk="1" latinLnBrk="0" hangingPunct="1">
        <a:spcBef>
          <a:spcPct val="0"/>
        </a:spcBef>
        <a:buNone/>
        <a:defRPr kumimoji="0" sz="82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21603" indent="-521603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142991" indent="-408211" algn="l" rtl="0" eaLnBrk="1" latinLnBrk="0" hangingPunct="1">
        <a:spcBef>
          <a:spcPts val="714"/>
        </a:spcBef>
        <a:buClr>
          <a:schemeClr val="accent2"/>
        </a:buClr>
        <a:buSzPct val="90000"/>
        <a:buFontTx/>
        <a:buChar char="•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60" indent="-342897" algn="l" rtl="0" eaLnBrk="1" latinLnBrk="0" hangingPunct="1">
        <a:spcBef>
          <a:spcPts val="714"/>
        </a:spcBef>
        <a:buClr>
          <a:schemeClr val="accent3"/>
        </a:buClr>
        <a:buSzPct val="100000"/>
        <a:buFont typeface="Wingdings 2"/>
        <a:buChar char="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1796128" indent="-326569" algn="l" rtl="0" eaLnBrk="1" latinLnBrk="0" hangingPunct="1">
        <a:spcBef>
          <a:spcPts val="714"/>
        </a:spcBef>
        <a:buClr>
          <a:schemeClr val="accent3"/>
        </a:buClr>
        <a:buSzPct val="100000"/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122697" indent="-326569" algn="l" rtl="0" eaLnBrk="1" latinLnBrk="0" hangingPunct="1">
        <a:spcBef>
          <a:spcPts val="714"/>
        </a:spcBef>
        <a:buClr>
          <a:schemeClr val="accent3"/>
        </a:buClr>
        <a:buSzPct val="100000"/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266" indent="-310240" algn="l" rtl="0" eaLnBrk="1" latinLnBrk="0" hangingPunct="1">
        <a:spcBef>
          <a:spcPts val="714"/>
        </a:spcBef>
        <a:buClr>
          <a:schemeClr val="accent4"/>
        </a:buClr>
        <a:buFont typeface="Wingdings 2"/>
        <a:buChar char="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75835" indent="-310240" algn="l" rtl="0" eaLnBrk="1" latinLnBrk="0" hangingPunct="1">
        <a:spcBef>
          <a:spcPts val="714"/>
        </a:spcBef>
        <a:buClr>
          <a:schemeClr val="accent4"/>
        </a:buClr>
        <a:buFont typeface="Wingdings 2"/>
        <a:buChar char="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02404" indent="-310240" algn="l" rtl="0" eaLnBrk="1" latinLnBrk="0" hangingPunct="1">
        <a:spcBef>
          <a:spcPts val="714"/>
        </a:spcBef>
        <a:buClr>
          <a:schemeClr val="accent4"/>
        </a:buClr>
        <a:buFont typeface="Wingdings 2"/>
        <a:buChar char="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28973" indent="-310240" algn="l" rtl="0" eaLnBrk="1" latinLnBrk="0" hangingPunct="1">
        <a:spcBef>
          <a:spcPts val="714"/>
        </a:spcBef>
        <a:buClr>
          <a:schemeClr val="accent4"/>
        </a:buClr>
        <a:buFont typeface="Wingdings 2"/>
        <a:buChar char="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sv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svg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22.sv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18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0.svg"/><Relationship Id="rId24" Type="http://schemas.openxmlformats.org/officeDocument/2006/relationships/image" Target="../media/image24.pn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26.png"/><Relationship Id="rId10" Type="http://schemas.openxmlformats.org/officeDocument/2006/relationships/image" Target="../media/image17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" Type="http://schemas.openxmlformats.org/officeDocument/2006/relationships/image" Target="../media/image14.png"/><Relationship Id="rId9" Type="http://schemas.openxmlformats.org/officeDocument/2006/relationships/image" Target="../media/image28.svg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image" Target="../media/image46.svg"/><Relationship Id="rId30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2.svg"/><Relationship Id="rId18" Type="http://schemas.openxmlformats.org/officeDocument/2006/relationships/image" Target="../media/image36.png"/><Relationship Id="rId26" Type="http://schemas.openxmlformats.org/officeDocument/2006/relationships/image" Target="../media/image40.png"/><Relationship Id="rId39" Type="http://schemas.openxmlformats.org/officeDocument/2006/relationships/image" Target="../media/image86.svg"/><Relationship Id="rId3" Type="http://schemas.openxmlformats.org/officeDocument/2006/relationships/image" Target="../media/image52.svg"/><Relationship Id="rId21" Type="http://schemas.openxmlformats.org/officeDocument/2006/relationships/image" Target="../media/image70.svg"/><Relationship Id="rId34" Type="http://schemas.openxmlformats.org/officeDocument/2006/relationships/image" Target="../media/image43.png"/><Relationship Id="rId42" Type="http://schemas.openxmlformats.org/officeDocument/2006/relationships/image" Target="../media/image47.png"/><Relationship Id="rId7" Type="http://schemas.openxmlformats.org/officeDocument/2006/relationships/image" Target="../media/image56.svg"/><Relationship Id="rId12" Type="http://schemas.openxmlformats.org/officeDocument/2006/relationships/image" Target="../media/image33.png"/><Relationship Id="rId17" Type="http://schemas.openxmlformats.org/officeDocument/2006/relationships/image" Target="../media/image66.svg"/><Relationship Id="rId25" Type="http://schemas.openxmlformats.org/officeDocument/2006/relationships/image" Target="../media/image74.svg"/><Relationship Id="rId33" Type="http://schemas.openxmlformats.org/officeDocument/2006/relationships/image" Target="../media/image80.svg"/><Relationship Id="rId38" Type="http://schemas.openxmlformats.org/officeDocument/2006/relationships/image" Target="../media/image45.png"/><Relationship Id="rId2" Type="http://schemas.openxmlformats.org/officeDocument/2006/relationships/image" Target="../media/image28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29" Type="http://schemas.openxmlformats.org/officeDocument/2006/relationships/image" Target="../media/image40.svg"/><Relationship Id="rId41" Type="http://schemas.openxmlformats.org/officeDocument/2006/relationships/image" Target="../media/image8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0.svg"/><Relationship Id="rId24" Type="http://schemas.openxmlformats.org/officeDocument/2006/relationships/image" Target="../media/image39.png"/><Relationship Id="rId32" Type="http://schemas.openxmlformats.org/officeDocument/2006/relationships/image" Target="../media/image42.png"/><Relationship Id="rId37" Type="http://schemas.openxmlformats.org/officeDocument/2006/relationships/image" Target="../media/image84.svg"/><Relationship Id="rId40" Type="http://schemas.openxmlformats.org/officeDocument/2006/relationships/image" Target="../media/image46.pn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23" Type="http://schemas.openxmlformats.org/officeDocument/2006/relationships/image" Target="../media/image72.svg"/><Relationship Id="rId28" Type="http://schemas.openxmlformats.org/officeDocument/2006/relationships/image" Target="../media/image22.png"/><Relationship Id="rId36" Type="http://schemas.openxmlformats.org/officeDocument/2006/relationships/image" Target="../media/image44.png"/><Relationship Id="rId10" Type="http://schemas.openxmlformats.org/officeDocument/2006/relationships/image" Target="../media/image32.png"/><Relationship Id="rId19" Type="http://schemas.openxmlformats.org/officeDocument/2006/relationships/image" Target="../media/image68.svg"/><Relationship Id="rId31" Type="http://schemas.openxmlformats.org/officeDocument/2006/relationships/image" Target="../media/image78.svg"/><Relationship Id="rId4" Type="http://schemas.openxmlformats.org/officeDocument/2006/relationships/image" Target="../media/image29.png"/><Relationship Id="rId9" Type="http://schemas.openxmlformats.org/officeDocument/2006/relationships/image" Target="../media/image58.svg"/><Relationship Id="rId14" Type="http://schemas.openxmlformats.org/officeDocument/2006/relationships/image" Target="../media/image34.png"/><Relationship Id="rId22" Type="http://schemas.openxmlformats.org/officeDocument/2006/relationships/image" Target="../media/image38.png"/><Relationship Id="rId27" Type="http://schemas.openxmlformats.org/officeDocument/2006/relationships/image" Target="../media/image76.svg"/><Relationship Id="rId30" Type="http://schemas.openxmlformats.org/officeDocument/2006/relationships/image" Target="../media/image41.png"/><Relationship Id="rId35" Type="http://schemas.openxmlformats.org/officeDocument/2006/relationships/image" Target="../media/image82.svg"/><Relationship Id="rId43" Type="http://schemas.openxmlformats.org/officeDocument/2006/relationships/image" Target="../media/image9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08.sv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12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106.svg"/><Relationship Id="rId5" Type="http://schemas.openxmlformats.org/officeDocument/2006/relationships/image" Target="../media/image100.sv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10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04800" y="0"/>
            <a:ext cx="20376842" cy="1028700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16680" r="-16680"/>
              </a:stretch>
            </a:blipFill>
          </p:spPr>
        </p:sp>
      </p:grpSp>
      <p:sp>
        <p:nvSpPr>
          <p:cNvPr id="7" name="AutoShape 7"/>
          <p:cNvSpPr/>
          <p:nvPr/>
        </p:nvSpPr>
        <p:spPr>
          <a:xfrm flipV="1">
            <a:off x="4977495" y="9459401"/>
            <a:ext cx="650853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1371600" y="4000500"/>
            <a:ext cx="16434606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1032"/>
              </a:lnSpc>
            </a:pPr>
            <a:r>
              <a:rPr lang="ar-EG" sz="91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الدليل </a:t>
            </a:r>
            <a:r>
              <a:rPr lang="ar-EG" sz="9100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البيداغوجي</a:t>
            </a:r>
            <a:r>
              <a:rPr lang="ar-EG" sz="91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لطلبة الحقوق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677264" y="8986088"/>
            <a:ext cx="618389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55"/>
              </a:lnSpc>
            </a:pPr>
            <a:r>
              <a:rPr lang="ar-EG" sz="23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جامعة محمد </a:t>
            </a:r>
            <a:r>
              <a:rPr lang="ar-EG" sz="2300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بوضياف</a:t>
            </a:r>
            <a:r>
              <a:rPr lang="ar-EG" sz="23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بالمسيلة القطب </a:t>
            </a:r>
            <a:r>
              <a:rPr lang="ar-EG" sz="2300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الجامعي،</a:t>
            </a:r>
            <a:r>
              <a:rPr lang="ar-EG" sz="23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</a:t>
            </a:r>
          </a:p>
          <a:p>
            <a:pPr algn="ctr" rtl="1">
              <a:lnSpc>
                <a:spcPts val="3255"/>
              </a:lnSpc>
            </a:pPr>
            <a:r>
              <a:rPr lang="ar-EG" sz="23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طريق برج </a:t>
            </a:r>
            <a:r>
              <a:rPr lang="ar-EG" sz="2300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بوعريريج</a:t>
            </a:r>
            <a:r>
              <a:rPr lang="ar-EG" sz="23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، المسيلة </a:t>
            </a:r>
            <a:r>
              <a:rPr lang="en-US" sz="23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28000</a:t>
            </a:r>
            <a:r>
              <a:rPr lang="ar-EG" sz="23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الجزائر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96000" y="571500"/>
            <a:ext cx="55626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379"/>
              </a:lnSpc>
            </a:pPr>
            <a:r>
              <a:rPr lang="ar-DZ" sz="3200" dirty="0" smtClean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جامعة محمد </a:t>
            </a:r>
            <a:r>
              <a:rPr lang="ar-DZ" sz="3200" dirty="0" err="1" smtClean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بوضياف</a:t>
            </a:r>
            <a:r>
              <a:rPr lang="ar-DZ" sz="3200" dirty="0" smtClean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 – </a:t>
            </a:r>
            <a:r>
              <a:rPr lang="ar-DZ" sz="3200" dirty="0" err="1" smtClean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المسيلة-</a:t>
            </a:r>
            <a:endParaRPr lang="ar-DZ" sz="3200" dirty="0" smtClean="0">
              <a:solidFill>
                <a:srgbClr val="FFFFFF">
                  <a:alpha val="80000"/>
                </a:srgbClr>
              </a:solidFill>
              <a:latin typeface="HS Headline"/>
              <a:ea typeface="HS Headline"/>
              <a:cs typeface="HS Headline"/>
              <a:sym typeface="HS Headline"/>
            </a:endParaRPr>
          </a:p>
          <a:p>
            <a:pPr algn="ctr" rtl="1">
              <a:lnSpc>
                <a:spcPts val="4379"/>
              </a:lnSpc>
            </a:pPr>
            <a:r>
              <a:rPr lang="ar-DZ" sz="2800" dirty="0" smtClean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ك</a:t>
            </a:r>
            <a:r>
              <a:rPr lang="ar-EG" sz="2800" dirty="0" err="1" smtClean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لية</a:t>
            </a:r>
            <a:r>
              <a:rPr lang="ar-EG" sz="2800" dirty="0" smtClean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 </a:t>
            </a:r>
            <a:r>
              <a:rPr lang="ar-EG" sz="28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الحقوق والعلوم </a:t>
            </a:r>
            <a:r>
              <a:rPr lang="ar-EG" sz="2800" dirty="0" smtClean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السياسية </a:t>
            </a:r>
            <a:endParaRPr lang="ar-EG" sz="2800" dirty="0">
              <a:solidFill>
                <a:srgbClr val="FFFFFF">
                  <a:alpha val="80000"/>
                </a:srgbClr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924800" y="1866900"/>
            <a:ext cx="2128338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79"/>
              </a:lnSpc>
            </a:pPr>
            <a:r>
              <a:rPr lang="ar-EG" sz="32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قسم الحقوق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2310162" y="8139986"/>
            <a:ext cx="985396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5405"/>
              </a:lnSpc>
            </a:pPr>
            <a:r>
              <a:rPr lang="ar-EG" sz="39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اعداد </a:t>
            </a:r>
            <a:r>
              <a:rPr lang="ar-EG" sz="3900" dirty="0" smtClean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الدكتور</a:t>
            </a:r>
            <a:r>
              <a:rPr lang="ar-DZ" sz="3900" dirty="0" smtClean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ة</a:t>
            </a:r>
            <a:r>
              <a:rPr lang="ar-EG" sz="3900" dirty="0" err="1" smtClean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:</a:t>
            </a:r>
            <a:r>
              <a:rPr lang="ar-EG" sz="3900" dirty="0" smtClean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 </a:t>
            </a:r>
            <a:r>
              <a:rPr lang="ar-DZ" sz="3900" dirty="0" smtClean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عبد العزيز سلمى </a:t>
            </a:r>
            <a:r>
              <a:rPr lang="ar-DZ" sz="3900" dirty="0" err="1" smtClean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عشبة</a:t>
            </a:r>
            <a:endParaRPr lang="ar-EG" sz="3900" dirty="0">
              <a:solidFill>
                <a:srgbClr val="FFFFFF">
                  <a:alpha val="80000"/>
                </a:srgbClr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67487" y="9002332"/>
            <a:ext cx="5199986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21"/>
              </a:lnSpc>
            </a:pPr>
            <a:r>
              <a:rPr lang="en-US" sz="39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www.univ-msila.dz</a:t>
            </a:r>
          </a:p>
        </p:txBody>
      </p:sp>
      <p:pic>
        <p:nvPicPr>
          <p:cNvPr id="26" name="Image 25" descr="télécharg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44900" y="342900"/>
            <a:ext cx="1943100" cy="1828800"/>
          </a:xfrm>
          <a:prstGeom prst="rect">
            <a:avLst/>
          </a:prstGeom>
        </p:spPr>
      </p:pic>
      <p:pic>
        <p:nvPicPr>
          <p:cNvPr id="27" name="Image 26" descr="télécharg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66700"/>
            <a:ext cx="19431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765800" y="8527527"/>
            <a:ext cx="6385046" cy="1061829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fr-FR" sz="3000" i="1" dirty="0" smtClean="0">
                <a:latin typeface="Arial" pitchFamily="34" charset="0"/>
                <a:cs typeface="Arial" pitchFamily="34" charset="0"/>
              </a:rPr>
              <a:t>Selma-acjba.abdelaziz@univ-msila.com</a:t>
            </a:r>
            <a:endParaRPr lang="fr-FR" sz="3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 descr="441126971_378845421624410_366660873451018221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1620" y="6424158"/>
            <a:ext cx="1495164" cy="12858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ZoneTexte 6"/>
          <p:cNvSpPr txBox="1"/>
          <p:nvPr/>
        </p:nvSpPr>
        <p:spPr>
          <a:xfrm>
            <a:off x="14176826" y="7967214"/>
            <a:ext cx="1562981" cy="41549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Email</a:t>
            </a:r>
            <a:endParaRPr lang="fr-F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40395" y="6261166"/>
            <a:ext cx="4269204" cy="69249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Address</a:t>
            </a:r>
            <a:endParaRPr lang="fr-F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97817" y="7067114"/>
            <a:ext cx="4929174" cy="69249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rtl="1"/>
            <a:r>
              <a:rPr lang="ar-DZ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جامعة محمد بوضياف المسيلة</a:t>
            </a:r>
            <a:endParaRPr lang="fr-FR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76687" y="7641208"/>
            <a:ext cx="6643734" cy="124649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rtl="1"/>
            <a:r>
              <a:rPr lang="ar-DZ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القطب الجامعي – طريق برج بوعريريج</a:t>
            </a:r>
            <a:r>
              <a:rPr lang="fr-FR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DZ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r>
              <a:rPr lang="fr-FR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</a:t>
            </a:r>
          </a:p>
          <a:p>
            <a:pPr algn="ctr" rtl="1"/>
            <a:r>
              <a:rPr lang="fr-FR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DZ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المسيلة 28000</a:t>
            </a:r>
            <a:endParaRPr lang="fr-FR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3922" y="8827616"/>
            <a:ext cx="1041632" cy="692498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r>
              <a:rPr lang="ar-DZ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الجزائر</a:t>
            </a:r>
            <a:endParaRPr lang="fr-FR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62882" y="6384506"/>
            <a:ext cx="2615549" cy="69249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rtl="1"/>
            <a:endParaRPr lang="fr-FR" sz="3600" b="1" dirty="0">
              <a:cs typeface="+mj-cs"/>
            </a:endParaRPr>
          </a:p>
        </p:txBody>
      </p:sp>
      <p:pic>
        <p:nvPicPr>
          <p:cNvPr id="14" name="Image 13" descr="453456082_1919059031852096_257848786585407458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0474" y="6167006"/>
            <a:ext cx="1817651" cy="1800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1824241"/>
            <a:ext cx="8418575" cy="417486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" y="3390900"/>
            <a:ext cx="7772400" cy="877163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rtl="1"/>
            <a:r>
              <a:rPr lang="ar-DZ" sz="48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شكرا على حسن المتابعة والإصغاء</a:t>
            </a:r>
            <a:endParaRPr lang="fr-FR" sz="48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13639800" y="800100"/>
            <a:ext cx="394923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1">
              <a:lnSpc>
                <a:spcPts val="9303"/>
              </a:lnSpc>
              <a:spcBef>
                <a:spcPct val="0"/>
              </a:spcBef>
            </a:pPr>
            <a:r>
              <a:rPr lang="ar-EG" sz="6600" spc="-337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المصادر:</a:t>
            </a:r>
            <a:endParaRPr lang="ar-EG" sz="6600" spc="-337" dirty="0">
              <a:solidFill>
                <a:srgbClr val="FFFFFF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11125200" y="2705100"/>
            <a:ext cx="460957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1">
              <a:lnSpc>
                <a:spcPts val="4734"/>
              </a:lnSpc>
              <a:spcBef>
                <a:spcPct val="0"/>
              </a:spcBef>
            </a:pPr>
            <a:r>
              <a:rPr lang="ar-EG" sz="3400" spc="-171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النظام الداخلي لجامعة المسيلة </a:t>
            </a:r>
          </a:p>
        </p:txBody>
      </p:sp>
      <p:sp>
        <p:nvSpPr>
          <p:cNvPr id="19" name="TextBox 21"/>
          <p:cNvSpPr txBox="1"/>
          <p:nvPr/>
        </p:nvSpPr>
        <p:spPr>
          <a:xfrm>
            <a:off x="10820400" y="3543300"/>
            <a:ext cx="4872375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1">
              <a:lnSpc>
                <a:spcPts val="4734"/>
              </a:lnSpc>
              <a:spcBef>
                <a:spcPct val="0"/>
              </a:spcBef>
            </a:pPr>
            <a:r>
              <a:rPr lang="ar-EG" sz="3400" spc="-171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الموقع الرسمي لجامعة المسيلة </a:t>
            </a:r>
          </a:p>
        </p:txBody>
      </p:sp>
      <p:sp>
        <p:nvSpPr>
          <p:cNvPr id="20" name="Freeform 12"/>
          <p:cNvSpPr/>
          <p:nvPr/>
        </p:nvSpPr>
        <p:spPr>
          <a:xfrm>
            <a:off x="15773400" y="2781300"/>
            <a:ext cx="440896" cy="440895"/>
          </a:xfrm>
          <a:custGeom>
            <a:avLst/>
            <a:gdLst/>
            <a:ahLst/>
            <a:cxnLst/>
            <a:rect l="l" t="t" r="r" b="b"/>
            <a:pathLst>
              <a:path w="440895" h="440895">
                <a:moveTo>
                  <a:pt x="0" y="0"/>
                </a:moveTo>
                <a:lnTo>
                  <a:pt x="440895" y="0"/>
                </a:lnTo>
                <a:lnTo>
                  <a:pt x="440895" y="440895"/>
                </a:lnTo>
                <a:lnTo>
                  <a:pt x="0" y="44089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2"/>
          <p:cNvSpPr/>
          <p:nvPr/>
        </p:nvSpPr>
        <p:spPr>
          <a:xfrm>
            <a:off x="15468600" y="3695700"/>
            <a:ext cx="440896" cy="440895"/>
          </a:xfrm>
          <a:custGeom>
            <a:avLst/>
            <a:gdLst/>
            <a:ahLst/>
            <a:cxnLst/>
            <a:rect l="l" t="t" r="r" b="b"/>
            <a:pathLst>
              <a:path w="440895" h="440895">
                <a:moveTo>
                  <a:pt x="0" y="0"/>
                </a:moveTo>
                <a:lnTo>
                  <a:pt x="440895" y="0"/>
                </a:lnTo>
                <a:lnTo>
                  <a:pt x="440895" y="440895"/>
                </a:lnTo>
                <a:lnTo>
                  <a:pt x="0" y="44089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20653074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4698993"/>
            <a:ext cx="5246370" cy="5588007"/>
            <a:chOff x="0" y="0"/>
            <a:chExt cx="1913890" cy="2038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2038520"/>
            </a:xfrm>
            <a:custGeom>
              <a:avLst/>
              <a:gdLst/>
              <a:ahLst/>
              <a:cxnLst/>
              <a:rect l="l" t="t" r="r" b="b"/>
              <a:pathLst>
                <a:path w="1913890" h="2038520">
                  <a:moveTo>
                    <a:pt x="0" y="0"/>
                  </a:moveTo>
                  <a:lnTo>
                    <a:pt x="1913890" y="0"/>
                  </a:lnTo>
                  <a:lnTo>
                    <a:pt x="1913890" y="2038520"/>
                  </a:lnTo>
                  <a:lnTo>
                    <a:pt x="0" y="203852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36238" y="1466016"/>
            <a:ext cx="7354968" cy="735496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16680" r="-16680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7259301" y="4664231"/>
            <a:ext cx="617610" cy="616838"/>
          </a:xfrm>
          <a:custGeom>
            <a:avLst/>
            <a:gdLst/>
            <a:ahLst/>
            <a:cxnLst/>
            <a:rect l="l" t="t" r="r" b="b"/>
            <a:pathLst>
              <a:path w="617610" h="616838">
                <a:moveTo>
                  <a:pt x="0" y="0"/>
                </a:moveTo>
                <a:lnTo>
                  <a:pt x="617610" y="0"/>
                </a:lnTo>
                <a:lnTo>
                  <a:pt x="617610" y="616838"/>
                </a:lnTo>
                <a:lnTo>
                  <a:pt x="0" y="61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631769" y="868763"/>
            <a:ext cx="1605050" cy="16050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6264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7522199" y="1102118"/>
            <a:ext cx="1714618" cy="1371695"/>
          </a:xfrm>
          <a:custGeom>
            <a:avLst/>
            <a:gdLst/>
            <a:ahLst/>
            <a:cxnLst/>
            <a:rect l="l" t="t" r="r" b="b"/>
            <a:pathLst>
              <a:path w="1714618" h="1371694">
                <a:moveTo>
                  <a:pt x="0" y="0"/>
                </a:moveTo>
                <a:lnTo>
                  <a:pt x="1714617" y="0"/>
                </a:lnTo>
                <a:lnTo>
                  <a:pt x="1714617" y="1371694"/>
                </a:lnTo>
                <a:lnTo>
                  <a:pt x="0" y="137169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317529" y="6196688"/>
            <a:ext cx="617610" cy="616838"/>
          </a:xfrm>
          <a:custGeom>
            <a:avLst/>
            <a:gdLst/>
            <a:ahLst/>
            <a:cxnLst/>
            <a:rect l="l" t="t" r="r" b="b"/>
            <a:pathLst>
              <a:path w="617610" h="616838">
                <a:moveTo>
                  <a:pt x="0" y="0"/>
                </a:moveTo>
                <a:lnTo>
                  <a:pt x="617610" y="0"/>
                </a:lnTo>
                <a:lnTo>
                  <a:pt x="617610" y="616838"/>
                </a:lnTo>
                <a:lnTo>
                  <a:pt x="0" y="61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338629" y="8073181"/>
            <a:ext cx="617610" cy="616838"/>
          </a:xfrm>
          <a:custGeom>
            <a:avLst/>
            <a:gdLst/>
            <a:ahLst/>
            <a:cxnLst/>
            <a:rect l="l" t="t" r="r" b="b"/>
            <a:pathLst>
              <a:path w="617610" h="616838">
                <a:moveTo>
                  <a:pt x="0" y="0"/>
                </a:moveTo>
                <a:lnTo>
                  <a:pt x="617610" y="0"/>
                </a:lnTo>
                <a:lnTo>
                  <a:pt x="617610" y="616838"/>
                </a:lnTo>
                <a:lnTo>
                  <a:pt x="0" y="61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6444" y="7414449"/>
            <a:ext cx="2339588" cy="2551137"/>
          </a:xfrm>
          <a:custGeom>
            <a:avLst/>
            <a:gdLst/>
            <a:ahLst/>
            <a:cxnLst/>
            <a:rect l="l" t="t" r="r" b="b"/>
            <a:pathLst>
              <a:path w="2339587" h="2551137">
                <a:moveTo>
                  <a:pt x="0" y="0"/>
                </a:moveTo>
                <a:lnTo>
                  <a:pt x="2339587" y="0"/>
                </a:lnTo>
                <a:lnTo>
                  <a:pt x="2339587" y="2551138"/>
                </a:lnTo>
                <a:lnTo>
                  <a:pt x="0" y="255113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812274" y="165499"/>
            <a:ext cx="7505256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802"/>
              </a:lnSpc>
            </a:pPr>
            <a:r>
              <a:rPr lang="ar-EG" sz="89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أولا: نظام </a:t>
            </a:r>
            <a:r>
              <a:rPr lang="en-US" sz="89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LMD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1206" y="1953395"/>
            <a:ext cx="9265032" cy="237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745"/>
              </a:lnSpc>
            </a:pPr>
            <a:r>
              <a:rPr lang="ar-EG" sz="27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نظام </a:t>
            </a:r>
            <a:r>
              <a:rPr lang="en-US" sz="27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LMD</a:t>
            </a:r>
            <a:r>
              <a:rPr lang="ar-EG" sz="27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 (ليسانس، </a:t>
            </a:r>
            <a:r>
              <a:rPr lang="ar-EG" sz="2700" dirty="0" err="1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ماستر</a:t>
            </a:r>
            <a:r>
              <a:rPr lang="ar-EG" sz="27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، دكتوراه) هو نظام للتكوين في التعليم العالي مبني على هيكلية من ثلاث أطوار: الليسانس، </a:t>
            </a:r>
            <a:r>
              <a:rPr lang="ar-EG" sz="2700" dirty="0" err="1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الماستر</a:t>
            </a:r>
            <a:r>
              <a:rPr lang="ar-EG" sz="27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، </a:t>
            </a:r>
            <a:r>
              <a:rPr lang="ar-EG" sz="2700" dirty="0" err="1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والدكتوراه.</a:t>
            </a:r>
            <a:r>
              <a:rPr lang="ar-EG" sz="27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 يوفر هذا النظام مسارات تعليمية مترابطة تسمح بالتدرج الأكاديمي من الليسانس إلى الدكتوراه، ويستهدف إعداد الطلبة للتخصصات الأكاديمية والمهنية المختلفة.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91207" y="4586778"/>
            <a:ext cx="847655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189"/>
              </a:lnSpc>
            </a:pPr>
            <a:r>
              <a:rPr lang="ar-EG" sz="30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الليسانس: مرحلة تستغرق </a:t>
            </a:r>
            <a:r>
              <a:rPr lang="en-US" sz="30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3</a:t>
            </a:r>
            <a:r>
              <a:rPr lang="ar-EG" sz="30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 سنوات، تركز على تأسيس المعرفة العامة في التخصص.</a:t>
            </a:r>
          </a:p>
          <a:p>
            <a:pPr algn="r" rtl="1">
              <a:lnSpc>
                <a:spcPts val="4189"/>
              </a:lnSpc>
            </a:pPr>
            <a:endParaRPr dirty="0"/>
          </a:p>
        </p:txBody>
      </p:sp>
      <p:sp>
        <p:nvSpPr>
          <p:cNvPr id="16" name="TextBox 16"/>
          <p:cNvSpPr txBox="1"/>
          <p:nvPr/>
        </p:nvSpPr>
        <p:spPr>
          <a:xfrm>
            <a:off x="8691207" y="6213359"/>
            <a:ext cx="847655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189"/>
              </a:lnSpc>
            </a:pPr>
            <a:r>
              <a:rPr lang="ar-EG" sz="3000" dirty="0" err="1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الماستر</a:t>
            </a:r>
            <a:r>
              <a:rPr lang="ar-EG" sz="30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: تستغرق سنتين بعد الليسانس، تركز على تخصص معين، وتختتم بمذكرة بحثية.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91207" y="7958880"/>
            <a:ext cx="847655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189"/>
              </a:lnSpc>
            </a:pPr>
            <a:r>
              <a:rPr lang="ar-EG" sz="30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الدكتوراه: مرحلة بحثية تستغرق حوالي </a:t>
            </a:r>
            <a:r>
              <a:rPr lang="en-US" sz="30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3</a:t>
            </a:r>
            <a:r>
              <a:rPr lang="ar-EG" sz="3000" dirty="0">
                <a:solidFill>
                  <a:srgbClr val="FFFFFF">
                    <a:alpha val="80000"/>
                  </a:srgbClr>
                </a:solidFill>
                <a:latin typeface="HS Headline"/>
                <a:ea typeface="HS Headline"/>
                <a:cs typeface="HS Headline"/>
                <a:sym typeface="HS Headline"/>
              </a:rPr>
              <a:t> سنوات أو أكثر، تؤهل للتدريس أو البحث العلمي، ومتطلبات سوق العمل.</a:t>
            </a:r>
          </a:p>
          <a:p>
            <a:pPr algn="r" rtl="1">
              <a:lnSpc>
                <a:spcPts val="4189"/>
              </a:lnSpc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604" y="2549335"/>
            <a:ext cx="5660188" cy="3244898"/>
            <a:chOff x="0" y="0"/>
            <a:chExt cx="5372374" cy="307989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308874" cy="3016399"/>
            </a:xfrm>
            <a:custGeom>
              <a:avLst/>
              <a:gdLst/>
              <a:ahLst/>
              <a:cxnLst/>
              <a:rect l="l" t="t" r="r" b="b"/>
              <a:pathLst>
                <a:path w="5308874" h="3016399">
                  <a:moveTo>
                    <a:pt x="5216164" y="3016399"/>
                  </a:moveTo>
                  <a:lnTo>
                    <a:pt x="92710" y="3016399"/>
                  </a:lnTo>
                  <a:cubicBezTo>
                    <a:pt x="41910" y="3016399"/>
                    <a:pt x="0" y="2974489"/>
                    <a:pt x="0" y="292368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214894" y="0"/>
                  </a:lnTo>
                  <a:cubicBezTo>
                    <a:pt x="5265694" y="0"/>
                    <a:pt x="5307604" y="41910"/>
                    <a:pt x="5307604" y="92710"/>
                  </a:cubicBezTo>
                  <a:lnTo>
                    <a:pt x="5307604" y="2922419"/>
                  </a:lnTo>
                  <a:cubicBezTo>
                    <a:pt x="5308874" y="2974489"/>
                    <a:pt x="5266964" y="3016399"/>
                    <a:pt x="5216164" y="30163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372374" cy="3079899"/>
            </a:xfrm>
            <a:custGeom>
              <a:avLst/>
              <a:gdLst/>
              <a:ahLst/>
              <a:cxnLst/>
              <a:rect l="l" t="t" r="r" b="b"/>
              <a:pathLst>
                <a:path w="5372374" h="3079899">
                  <a:moveTo>
                    <a:pt x="5247914" y="59690"/>
                  </a:moveTo>
                  <a:cubicBezTo>
                    <a:pt x="5283474" y="59690"/>
                    <a:pt x="5312684" y="88900"/>
                    <a:pt x="5312684" y="124460"/>
                  </a:cubicBezTo>
                  <a:lnTo>
                    <a:pt x="5312684" y="2955439"/>
                  </a:lnTo>
                  <a:cubicBezTo>
                    <a:pt x="5312684" y="2990999"/>
                    <a:pt x="5283474" y="3020209"/>
                    <a:pt x="5247914" y="3020209"/>
                  </a:cubicBezTo>
                  <a:lnTo>
                    <a:pt x="124460" y="3020209"/>
                  </a:lnTo>
                  <a:cubicBezTo>
                    <a:pt x="88900" y="3020209"/>
                    <a:pt x="59690" y="2990999"/>
                    <a:pt x="59690" y="295543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47915" y="59690"/>
                  </a:lnTo>
                  <a:moveTo>
                    <a:pt x="524791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55439"/>
                  </a:lnTo>
                  <a:cubicBezTo>
                    <a:pt x="0" y="3024019"/>
                    <a:pt x="55880" y="3079899"/>
                    <a:pt x="124460" y="3079899"/>
                  </a:cubicBezTo>
                  <a:lnTo>
                    <a:pt x="5247915" y="3079899"/>
                  </a:lnTo>
                  <a:cubicBezTo>
                    <a:pt x="5316494" y="3079899"/>
                    <a:pt x="5372374" y="3024019"/>
                    <a:pt x="5372374" y="2955439"/>
                  </a:cubicBezTo>
                  <a:lnTo>
                    <a:pt x="5372374" y="124460"/>
                  </a:lnTo>
                  <a:cubicBezTo>
                    <a:pt x="5372374" y="55880"/>
                    <a:pt x="5316494" y="0"/>
                    <a:pt x="5247915" y="0"/>
                  </a:cubicBezTo>
                  <a:close/>
                </a:path>
              </a:pathLst>
            </a:custGeom>
            <a:solidFill>
              <a:srgbClr val="06264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677724" y="2549335"/>
            <a:ext cx="4869844" cy="7608770"/>
            <a:chOff x="0" y="0"/>
            <a:chExt cx="4622219" cy="7221873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4558719" cy="7158373"/>
            </a:xfrm>
            <a:custGeom>
              <a:avLst/>
              <a:gdLst/>
              <a:ahLst/>
              <a:cxnLst/>
              <a:rect l="l" t="t" r="r" b="b"/>
              <a:pathLst>
                <a:path w="4558719" h="7158373">
                  <a:moveTo>
                    <a:pt x="4466009" y="7158373"/>
                  </a:moveTo>
                  <a:lnTo>
                    <a:pt x="92710" y="7158373"/>
                  </a:lnTo>
                  <a:cubicBezTo>
                    <a:pt x="41910" y="7158373"/>
                    <a:pt x="0" y="7116463"/>
                    <a:pt x="0" y="706566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464739" y="0"/>
                  </a:lnTo>
                  <a:cubicBezTo>
                    <a:pt x="4515539" y="0"/>
                    <a:pt x="4557449" y="41910"/>
                    <a:pt x="4557449" y="92710"/>
                  </a:cubicBezTo>
                  <a:lnTo>
                    <a:pt x="4557449" y="7064394"/>
                  </a:lnTo>
                  <a:cubicBezTo>
                    <a:pt x="4558719" y="7116463"/>
                    <a:pt x="4516809" y="7158373"/>
                    <a:pt x="4466009" y="715837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622219" cy="7221874"/>
            </a:xfrm>
            <a:custGeom>
              <a:avLst/>
              <a:gdLst/>
              <a:ahLst/>
              <a:cxnLst/>
              <a:rect l="l" t="t" r="r" b="b"/>
              <a:pathLst>
                <a:path w="4622219" h="7221874">
                  <a:moveTo>
                    <a:pt x="4497759" y="59690"/>
                  </a:moveTo>
                  <a:cubicBezTo>
                    <a:pt x="4533319" y="59690"/>
                    <a:pt x="4562529" y="88900"/>
                    <a:pt x="4562529" y="124460"/>
                  </a:cubicBezTo>
                  <a:lnTo>
                    <a:pt x="4562529" y="7097413"/>
                  </a:lnTo>
                  <a:cubicBezTo>
                    <a:pt x="4562529" y="7132974"/>
                    <a:pt x="4533319" y="7162184"/>
                    <a:pt x="4497759" y="7162184"/>
                  </a:cubicBezTo>
                  <a:lnTo>
                    <a:pt x="124460" y="7162184"/>
                  </a:lnTo>
                  <a:cubicBezTo>
                    <a:pt x="88900" y="7162184"/>
                    <a:pt x="59690" y="7132974"/>
                    <a:pt x="59690" y="709741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497760" y="59690"/>
                  </a:lnTo>
                  <a:moveTo>
                    <a:pt x="449776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097413"/>
                  </a:lnTo>
                  <a:cubicBezTo>
                    <a:pt x="0" y="7165994"/>
                    <a:pt x="55880" y="7221874"/>
                    <a:pt x="124460" y="7221874"/>
                  </a:cubicBezTo>
                  <a:lnTo>
                    <a:pt x="4497760" y="7221874"/>
                  </a:lnTo>
                  <a:cubicBezTo>
                    <a:pt x="4566339" y="7221874"/>
                    <a:pt x="4622219" y="7165994"/>
                    <a:pt x="4622219" y="7097413"/>
                  </a:cubicBezTo>
                  <a:lnTo>
                    <a:pt x="4622219" y="124460"/>
                  </a:lnTo>
                  <a:cubicBezTo>
                    <a:pt x="4622219" y="55880"/>
                    <a:pt x="4566339" y="0"/>
                    <a:pt x="4497760" y="0"/>
                  </a:cubicBezTo>
                  <a:close/>
                </a:path>
              </a:pathLst>
            </a:custGeom>
            <a:solidFill>
              <a:srgbClr val="ED313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001706" y="2549335"/>
            <a:ext cx="5729588" cy="3244898"/>
            <a:chOff x="0" y="0"/>
            <a:chExt cx="5438246" cy="3079899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5374746" cy="3016399"/>
            </a:xfrm>
            <a:custGeom>
              <a:avLst/>
              <a:gdLst/>
              <a:ahLst/>
              <a:cxnLst/>
              <a:rect l="l" t="t" r="r" b="b"/>
              <a:pathLst>
                <a:path w="5374746" h="3016399">
                  <a:moveTo>
                    <a:pt x="5282036" y="3016399"/>
                  </a:moveTo>
                  <a:lnTo>
                    <a:pt x="92710" y="3016399"/>
                  </a:lnTo>
                  <a:cubicBezTo>
                    <a:pt x="41910" y="3016399"/>
                    <a:pt x="0" y="2974489"/>
                    <a:pt x="0" y="292368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280766" y="0"/>
                  </a:lnTo>
                  <a:cubicBezTo>
                    <a:pt x="5331566" y="0"/>
                    <a:pt x="5373476" y="41910"/>
                    <a:pt x="5373476" y="92710"/>
                  </a:cubicBezTo>
                  <a:lnTo>
                    <a:pt x="5373476" y="2922419"/>
                  </a:lnTo>
                  <a:cubicBezTo>
                    <a:pt x="5374746" y="2974489"/>
                    <a:pt x="5332836" y="3016399"/>
                    <a:pt x="5282036" y="30163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438246" cy="3079899"/>
            </a:xfrm>
            <a:custGeom>
              <a:avLst/>
              <a:gdLst/>
              <a:ahLst/>
              <a:cxnLst/>
              <a:rect l="l" t="t" r="r" b="b"/>
              <a:pathLst>
                <a:path w="5438246" h="3079899">
                  <a:moveTo>
                    <a:pt x="5313786" y="59690"/>
                  </a:moveTo>
                  <a:cubicBezTo>
                    <a:pt x="5349346" y="59690"/>
                    <a:pt x="5378556" y="88900"/>
                    <a:pt x="5378556" y="124460"/>
                  </a:cubicBezTo>
                  <a:lnTo>
                    <a:pt x="5378556" y="2955439"/>
                  </a:lnTo>
                  <a:cubicBezTo>
                    <a:pt x="5378556" y="2990999"/>
                    <a:pt x="5349346" y="3020209"/>
                    <a:pt x="5313786" y="3020209"/>
                  </a:cubicBezTo>
                  <a:lnTo>
                    <a:pt x="124460" y="3020209"/>
                  </a:lnTo>
                  <a:cubicBezTo>
                    <a:pt x="88900" y="3020209"/>
                    <a:pt x="59690" y="2990999"/>
                    <a:pt x="59690" y="295543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313786" y="59690"/>
                  </a:lnTo>
                  <a:moveTo>
                    <a:pt x="531378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55439"/>
                  </a:lnTo>
                  <a:cubicBezTo>
                    <a:pt x="0" y="3024019"/>
                    <a:pt x="55880" y="3079899"/>
                    <a:pt x="124460" y="3079899"/>
                  </a:cubicBezTo>
                  <a:lnTo>
                    <a:pt x="5313786" y="3079899"/>
                  </a:lnTo>
                  <a:cubicBezTo>
                    <a:pt x="5382366" y="3079899"/>
                    <a:pt x="5438246" y="3024019"/>
                    <a:pt x="5438246" y="2955439"/>
                  </a:cubicBezTo>
                  <a:lnTo>
                    <a:pt x="5438246" y="124460"/>
                  </a:lnTo>
                  <a:cubicBezTo>
                    <a:pt x="5438246" y="55880"/>
                    <a:pt x="5382366" y="0"/>
                    <a:pt x="5313786" y="0"/>
                  </a:cubicBezTo>
                  <a:close/>
                </a:path>
              </a:pathLst>
            </a:custGeom>
            <a:solidFill>
              <a:srgbClr val="06264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22604" y="6131914"/>
            <a:ext cx="5660188" cy="3244898"/>
            <a:chOff x="0" y="0"/>
            <a:chExt cx="5372374" cy="3079899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5308874" cy="3016399"/>
            </a:xfrm>
            <a:custGeom>
              <a:avLst/>
              <a:gdLst/>
              <a:ahLst/>
              <a:cxnLst/>
              <a:rect l="l" t="t" r="r" b="b"/>
              <a:pathLst>
                <a:path w="5308874" h="3016399">
                  <a:moveTo>
                    <a:pt x="5216164" y="3016399"/>
                  </a:moveTo>
                  <a:lnTo>
                    <a:pt x="92710" y="3016399"/>
                  </a:lnTo>
                  <a:cubicBezTo>
                    <a:pt x="41910" y="3016399"/>
                    <a:pt x="0" y="2974489"/>
                    <a:pt x="0" y="292368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214894" y="0"/>
                  </a:lnTo>
                  <a:cubicBezTo>
                    <a:pt x="5265694" y="0"/>
                    <a:pt x="5307604" y="41910"/>
                    <a:pt x="5307604" y="92710"/>
                  </a:cubicBezTo>
                  <a:lnTo>
                    <a:pt x="5307604" y="2922419"/>
                  </a:lnTo>
                  <a:cubicBezTo>
                    <a:pt x="5308874" y="2974489"/>
                    <a:pt x="5266964" y="3016399"/>
                    <a:pt x="5216164" y="30163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372374" cy="3079899"/>
            </a:xfrm>
            <a:custGeom>
              <a:avLst/>
              <a:gdLst/>
              <a:ahLst/>
              <a:cxnLst/>
              <a:rect l="l" t="t" r="r" b="b"/>
              <a:pathLst>
                <a:path w="5372374" h="3079899">
                  <a:moveTo>
                    <a:pt x="5247914" y="59690"/>
                  </a:moveTo>
                  <a:cubicBezTo>
                    <a:pt x="5283474" y="59690"/>
                    <a:pt x="5312684" y="88900"/>
                    <a:pt x="5312684" y="124460"/>
                  </a:cubicBezTo>
                  <a:lnTo>
                    <a:pt x="5312684" y="2955439"/>
                  </a:lnTo>
                  <a:cubicBezTo>
                    <a:pt x="5312684" y="2990999"/>
                    <a:pt x="5283474" y="3020209"/>
                    <a:pt x="5247914" y="3020209"/>
                  </a:cubicBezTo>
                  <a:lnTo>
                    <a:pt x="124460" y="3020209"/>
                  </a:lnTo>
                  <a:cubicBezTo>
                    <a:pt x="88900" y="3020209"/>
                    <a:pt x="59690" y="2990999"/>
                    <a:pt x="59690" y="295543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47915" y="59690"/>
                  </a:lnTo>
                  <a:moveTo>
                    <a:pt x="524791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55439"/>
                  </a:lnTo>
                  <a:cubicBezTo>
                    <a:pt x="0" y="3024019"/>
                    <a:pt x="55880" y="3079899"/>
                    <a:pt x="124460" y="3079899"/>
                  </a:cubicBezTo>
                  <a:lnTo>
                    <a:pt x="5247915" y="3079899"/>
                  </a:lnTo>
                  <a:cubicBezTo>
                    <a:pt x="5316494" y="3079899"/>
                    <a:pt x="5372374" y="3024019"/>
                    <a:pt x="5372374" y="2955439"/>
                  </a:cubicBezTo>
                  <a:lnTo>
                    <a:pt x="5372374" y="124460"/>
                  </a:lnTo>
                  <a:cubicBezTo>
                    <a:pt x="5372374" y="55880"/>
                    <a:pt x="5316494" y="0"/>
                    <a:pt x="5247915" y="0"/>
                  </a:cubicBezTo>
                  <a:close/>
                </a:path>
              </a:pathLst>
            </a:custGeom>
            <a:solidFill>
              <a:srgbClr val="06264C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005209" y="6131914"/>
            <a:ext cx="5726086" cy="3244898"/>
            <a:chOff x="0" y="0"/>
            <a:chExt cx="5434921" cy="3079899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5371421" cy="3016399"/>
            </a:xfrm>
            <a:custGeom>
              <a:avLst/>
              <a:gdLst/>
              <a:ahLst/>
              <a:cxnLst/>
              <a:rect l="l" t="t" r="r" b="b"/>
              <a:pathLst>
                <a:path w="5371421" h="3016399">
                  <a:moveTo>
                    <a:pt x="5278712" y="3016399"/>
                  </a:moveTo>
                  <a:lnTo>
                    <a:pt x="92710" y="3016399"/>
                  </a:lnTo>
                  <a:cubicBezTo>
                    <a:pt x="41910" y="3016399"/>
                    <a:pt x="0" y="2974489"/>
                    <a:pt x="0" y="292368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277441" y="0"/>
                  </a:lnTo>
                  <a:cubicBezTo>
                    <a:pt x="5328241" y="0"/>
                    <a:pt x="5370152" y="41910"/>
                    <a:pt x="5370152" y="92710"/>
                  </a:cubicBezTo>
                  <a:lnTo>
                    <a:pt x="5370152" y="2922419"/>
                  </a:lnTo>
                  <a:cubicBezTo>
                    <a:pt x="5371421" y="2974489"/>
                    <a:pt x="5329512" y="3016399"/>
                    <a:pt x="5278712" y="30163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5434922" cy="3079899"/>
            </a:xfrm>
            <a:custGeom>
              <a:avLst/>
              <a:gdLst/>
              <a:ahLst/>
              <a:cxnLst/>
              <a:rect l="l" t="t" r="r" b="b"/>
              <a:pathLst>
                <a:path w="5434922" h="3079899">
                  <a:moveTo>
                    <a:pt x="5310462" y="59690"/>
                  </a:moveTo>
                  <a:cubicBezTo>
                    <a:pt x="5346021" y="59690"/>
                    <a:pt x="5375232" y="88900"/>
                    <a:pt x="5375232" y="124460"/>
                  </a:cubicBezTo>
                  <a:lnTo>
                    <a:pt x="5375232" y="2955439"/>
                  </a:lnTo>
                  <a:cubicBezTo>
                    <a:pt x="5375232" y="2990999"/>
                    <a:pt x="5346021" y="3020209"/>
                    <a:pt x="5310462" y="3020209"/>
                  </a:cubicBezTo>
                  <a:lnTo>
                    <a:pt x="124460" y="3020209"/>
                  </a:lnTo>
                  <a:cubicBezTo>
                    <a:pt x="88900" y="3020209"/>
                    <a:pt x="59690" y="2990999"/>
                    <a:pt x="59690" y="295543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310462" y="59690"/>
                  </a:lnTo>
                  <a:moveTo>
                    <a:pt x="531046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55439"/>
                  </a:lnTo>
                  <a:cubicBezTo>
                    <a:pt x="0" y="3024019"/>
                    <a:pt x="55880" y="3079899"/>
                    <a:pt x="124460" y="3079899"/>
                  </a:cubicBezTo>
                  <a:lnTo>
                    <a:pt x="5310462" y="3079899"/>
                  </a:lnTo>
                  <a:cubicBezTo>
                    <a:pt x="5379041" y="3079899"/>
                    <a:pt x="5434922" y="3024019"/>
                    <a:pt x="5434922" y="2955439"/>
                  </a:cubicBezTo>
                  <a:lnTo>
                    <a:pt x="5434922" y="124460"/>
                  </a:lnTo>
                  <a:cubicBezTo>
                    <a:pt x="5434922" y="55880"/>
                    <a:pt x="5379041" y="0"/>
                    <a:pt x="5310462" y="0"/>
                  </a:cubicBezTo>
                  <a:close/>
                </a:path>
              </a:pathLst>
            </a:custGeom>
            <a:solidFill>
              <a:srgbClr val="06264C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2938108" y="2673159"/>
            <a:ext cx="1029184" cy="1029183"/>
          </a:xfrm>
          <a:custGeom>
            <a:avLst/>
            <a:gdLst/>
            <a:ahLst/>
            <a:cxnLst/>
            <a:rect l="l" t="t" r="r" b="b"/>
            <a:pathLst>
              <a:path w="1029183" h="1029183">
                <a:moveTo>
                  <a:pt x="0" y="0"/>
                </a:moveTo>
                <a:lnTo>
                  <a:pt x="1029182" y="0"/>
                </a:lnTo>
                <a:lnTo>
                  <a:pt x="1029182" y="1029183"/>
                </a:lnTo>
                <a:lnTo>
                  <a:pt x="0" y="102918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629410" y="2673159"/>
            <a:ext cx="1029184" cy="1029183"/>
          </a:xfrm>
          <a:custGeom>
            <a:avLst/>
            <a:gdLst/>
            <a:ahLst/>
            <a:cxnLst/>
            <a:rect l="l" t="t" r="r" b="b"/>
            <a:pathLst>
              <a:path w="1029183" h="1029183">
                <a:moveTo>
                  <a:pt x="0" y="0"/>
                </a:moveTo>
                <a:lnTo>
                  <a:pt x="1029182" y="0"/>
                </a:lnTo>
                <a:lnTo>
                  <a:pt x="1029182" y="1029183"/>
                </a:lnTo>
                <a:lnTo>
                  <a:pt x="0" y="102918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353660" y="2659620"/>
            <a:ext cx="1029184" cy="1029183"/>
          </a:xfrm>
          <a:custGeom>
            <a:avLst/>
            <a:gdLst/>
            <a:ahLst/>
            <a:cxnLst/>
            <a:rect l="l" t="t" r="r" b="b"/>
            <a:pathLst>
              <a:path w="1029183" h="1029183">
                <a:moveTo>
                  <a:pt x="0" y="0"/>
                </a:moveTo>
                <a:lnTo>
                  <a:pt x="1029182" y="0"/>
                </a:lnTo>
                <a:lnTo>
                  <a:pt x="1029182" y="1029182"/>
                </a:lnTo>
                <a:lnTo>
                  <a:pt x="0" y="102918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353660" y="6131913"/>
            <a:ext cx="1029184" cy="1029183"/>
          </a:xfrm>
          <a:custGeom>
            <a:avLst/>
            <a:gdLst/>
            <a:ahLst/>
            <a:cxnLst/>
            <a:rect l="l" t="t" r="r" b="b"/>
            <a:pathLst>
              <a:path w="1029183" h="1029183">
                <a:moveTo>
                  <a:pt x="0" y="0"/>
                </a:moveTo>
                <a:lnTo>
                  <a:pt x="1029182" y="0"/>
                </a:lnTo>
                <a:lnTo>
                  <a:pt x="1029182" y="1029183"/>
                </a:lnTo>
                <a:lnTo>
                  <a:pt x="0" y="10291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899397" y="6211884"/>
            <a:ext cx="1067894" cy="1029183"/>
          </a:xfrm>
          <a:custGeom>
            <a:avLst/>
            <a:gdLst/>
            <a:ahLst/>
            <a:cxnLst/>
            <a:rect l="l" t="t" r="r" b="b"/>
            <a:pathLst>
              <a:path w="1067894" h="1029183">
                <a:moveTo>
                  <a:pt x="0" y="0"/>
                </a:moveTo>
                <a:lnTo>
                  <a:pt x="1067893" y="0"/>
                </a:lnTo>
                <a:lnTo>
                  <a:pt x="1067893" y="1029182"/>
                </a:lnTo>
                <a:lnTo>
                  <a:pt x="0" y="1029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4009827" y="21053"/>
            <a:ext cx="1026835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82"/>
              </a:lnSpc>
            </a:pPr>
            <a:r>
              <a:rPr lang="ar-EG" sz="62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طريقة الدراسة في  ليسانس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05169" y="4114632"/>
            <a:ext cx="4014958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023"/>
              </a:lnSpc>
            </a:pPr>
            <a:r>
              <a:rPr lang="en-US" sz="25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2</a:t>
            </a:r>
            <a:r>
              <a:rPr lang="ar-EG" sz="25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.</a:t>
            </a:r>
            <a:r>
              <a:rPr lang="ar-EG" sz="25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 تقسيم </a:t>
            </a:r>
            <a:r>
              <a:rPr lang="ar-EG" sz="25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الوحدات:</a:t>
            </a:r>
            <a:endParaRPr lang="ar-EG" sz="250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  <a:p>
            <a:pPr algn="ctr">
              <a:lnSpc>
                <a:spcPts val="3023"/>
              </a:lnSpc>
            </a:pPr>
            <a:r>
              <a:rPr lang="ar-EG" sz="25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الوحدات</a:t>
            </a:r>
            <a:r>
              <a:rPr lang="ar-EG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</a:t>
            </a:r>
            <a:r>
              <a:rPr lang="ar-EG" sz="25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الأساسية</a:t>
            </a:r>
            <a:r>
              <a:rPr lang="ar-EG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: إلزامية لجميع الطلبة، تتضمن مواد محورية في التخصص</a:t>
            </a:r>
            <a:r>
              <a:rPr lang="en-US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.</a:t>
            </a:r>
          </a:p>
          <a:p>
            <a:pPr algn="ctr">
              <a:lnSpc>
                <a:spcPts val="3023"/>
              </a:lnSpc>
            </a:pPr>
            <a:r>
              <a:rPr lang="ar-EG" sz="25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الوحدات</a:t>
            </a:r>
            <a:r>
              <a:rPr lang="ar-EG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</a:t>
            </a:r>
            <a:r>
              <a:rPr lang="ar-EG" sz="25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المنهجية</a:t>
            </a:r>
            <a:r>
              <a:rPr lang="ar-EG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: تهدف إلى تعزيز مهارات البحث والعمل الذاتي</a:t>
            </a:r>
            <a:r>
              <a:rPr lang="en-US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.</a:t>
            </a:r>
          </a:p>
          <a:p>
            <a:pPr algn="ctr">
              <a:lnSpc>
                <a:spcPts val="3023"/>
              </a:lnSpc>
            </a:pPr>
            <a:r>
              <a:rPr lang="ar-EG" sz="25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الوحدات</a:t>
            </a:r>
            <a:r>
              <a:rPr lang="ar-EG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</a:t>
            </a:r>
            <a:r>
              <a:rPr lang="ar-EG" sz="25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الاستكشافية</a:t>
            </a:r>
            <a:r>
              <a:rPr lang="ar-EG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: تتيح للطالب استكشاف مجالات إضافية، وتساعد في التوجيه المهني</a:t>
            </a:r>
            <a:r>
              <a:rPr lang="en-US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.</a:t>
            </a:r>
          </a:p>
          <a:p>
            <a:pPr algn="ctr">
              <a:lnSpc>
                <a:spcPts val="3023"/>
              </a:lnSpc>
            </a:pPr>
            <a:r>
              <a:rPr lang="ar-EG" sz="25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الوحدات</a:t>
            </a:r>
            <a:r>
              <a:rPr lang="ar-EG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</a:t>
            </a:r>
            <a:r>
              <a:rPr lang="ar-EG" sz="25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الأفقية</a:t>
            </a:r>
            <a:r>
              <a:rPr lang="ar-EG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: تشمل مواد تدعم مهارات أساسية، مثل اللغة والإعلام الآلي</a:t>
            </a:r>
            <a:r>
              <a:rPr lang="en-US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158261" y="3707854"/>
            <a:ext cx="5419982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68"/>
              </a:lnSpc>
            </a:pPr>
            <a:r>
              <a:rPr lang="en-US" sz="25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1</a:t>
            </a:r>
            <a:r>
              <a:rPr lang="ar-EG" sz="25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.</a:t>
            </a:r>
            <a:r>
              <a:rPr lang="ar-EG" sz="25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 التنظيم </a:t>
            </a:r>
            <a:r>
              <a:rPr lang="ar-EG" sz="25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السنوي:</a:t>
            </a:r>
            <a:endParaRPr lang="ar-EG" sz="250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  <a:p>
            <a:pPr algn="ctr">
              <a:lnSpc>
                <a:spcPts val="2968"/>
              </a:lnSpc>
            </a:pPr>
            <a:r>
              <a:rPr lang="ar-EG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السنة الأكاديمية تتكون من فصلين </a:t>
            </a:r>
            <a:r>
              <a:rPr lang="ar-EG" sz="2500" dirty="0" err="1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دراسيين </a:t>
            </a:r>
            <a:r>
              <a:rPr lang="ar-EG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(سداسيين)، مدة كل سداسي لا تقل عن </a:t>
            </a:r>
            <a:r>
              <a:rPr lang="en-US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16</a:t>
            </a:r>
            <a:r>
              <a:rPr lang="ar-EG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</a:t>
            </a:r>
            <a:r>
              <a:rPr lang="ar-EG" sz="2500" dirty="0" err="1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أسبوعًا.</a:t>
            </a:r>
            <a:r>
              <a:rPr lang="ar-EG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يحصل الطالب على </a:t>
            </a:r>
            <a:r>
              <a:rPr lang="en-US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30</a:t>
            </a:r>
            <a:r>
              <a:rPr lang="ar-EG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رصيدًا لكل سداسي، ما يعادل </a:t>
            </a:r>
            <a:r>
              <a:rPr lang="en-US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60</a:t>
            </a:r>
            <a:r>
              <a:rPr lang="ar-EG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رصيدًا سنويًا</a:t>
            </a:r>
            <a:r>
              <a:rPr lang="en-US" sz="25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.</a:t>
            </a:r>
          </a:p>
          <a:p>
            <a:pPr algn="ctr">
              <a:lnSpc>
                <a:spcPts val="2968"/>
              </a:lnSpc>
            </a:pPr>
            <a:endParaRPr dirty="0"/>
          </a:p>
        </p:txBody>
      </p:sp>
      <p:sp>
        <p:nvSpPr>
          <p:cNvPr id="25" name="TextBox 25"/>
          <p:cNvSpPr txBox="1"/>
          <p:nvPr/>
        </p:nvSpPr>
        <p:spPr>
          <a:xfrm>
            <a:off x="1365649" y="1194912"/>
            <a:ext cx="15893654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91"/>
              </a:lnSpc>
            </a:pPr>
            <a:r>
              <a:rPr lang="ar-EG" sz="39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طريقة الدراسة في مرحلة الليسانس وفق نظام </a:t>
            </a:r>
            <a:r>
              <a:rPr lang="en-US" sz="39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LMD</a:t>
            </a:r>
            <a:r>
              <a:rPr lang="ar-EG" sz="39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تشمل تنظيم الفصول والوحدات التعليمية، مع التركيز على توفير تعليم متدرج </a:t>
            </a:r>
            <a:r>
              <a:rPr lang="ar-EG" sz="3900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ومتكامل:</a:t>
            </a:r>
            <a:endParaRPr lang="ar-EG" sz="3900" dirty="0">
              <a:solidFill>
                <a:srgbClr val="FFFFFF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07368" y="3969968"/>
            <a:ext cx="549066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236"/>
              </a:lnSpc>
            </a:pPr>
            <a:r>
              <a:rPr lang="en-US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3</a:t>
            </a:r>
            <a:r>
              <a:rPr lang="ar-EG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.</a:t>
            </a:r>
            <a:r>
              <a:rPr lang="ar-EG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 التدرج </a:t>
            </a:r>
            <a:r>
              <a:rPr lang="ar-EG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والانتقال:</a:t>
            </a:r>
            <a:endParaRPr lang="ar-EG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  <a:p>
            <a:pPr algn="ctr" rtl="1">
              <a:lnSpc>
                <a:spcPts val="2236"/>
              </a:lnSpc>
            </a:pPr>
            <a:r>
              <a:rPr lang="ar-EG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الانتقال من سنة إلى أخرى يتطلب الحصول على رصيد معين، فعلى سبيل المثال، يحتاج الطالب من السنة الأولى إلى الثانية إلى </a:t>
            </a:r>
            <a:r>
              <a:rPr lang="en-US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30</a:t>
            </a:r>
            <a:r>
              <a:rPr lang="ar-EG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رصيدًا على الأقل في السداسيين مع تحقيق النجاح في الوحدات </a:t>
            </a:r>
            <a:r>
              <a:rPr lang="ar-EG" dirty="0" err="1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الأساسية.</a:t>
            </a:r>
            <a:r>
              <a:rPr lang="ar-EG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الانتقال من السنة الثانية إلى الثالثة يتطلب </a:t>
            </a:r>
            <a:r>
              <a:rPr lang="en-US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90</a:t>
            </a:r>
            <a:r>
              <a:rPr lang="ar-EG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رصيدًا كحد أدنى.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156511" y="7193442"/>
            <a:ext cx="5419982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621"/>
              </a:lnSpc>
            </a:pPr>
            <a:r>
              <a:rPr lang="en-US" sz="21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4</a:t>
            </a:r>
            <a:r>
              <a:rPr lang="ar-EG" sz="21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.</a:t>
            </a:r>
            <a:r>
              <a:rPr lang="ar-EG" sz="21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</a:t>
            </a:r>
            <a:r>
              <a:rPr lang="ar-EG" sz="21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الحضور </a:t>
            </a:r>
            <a:r>
              <a:rPr lang="ar-EG" sz="21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والمواظبة:</a:t>
            </a:r>
            <a:endParaRPr lang="ar-EG" sz="210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  <a:p>
            <a:pPr algn="ctr" rtl="1">
              <a:lnSpc>
                <a:spcPts val="2621"/>
              </a:lnSpc>
            </a:pPr>
            <a:r>
              <a:rPr lang="ar-EG" sz="21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حضور المحاضرات، الأعمال الموجهة، والأعمال التطبيقية يعد إلزاميًا، حيث تُسجَّل </a:t>
            </a:r>
            <a:r>
              <a:rPr lang="ar-EG" sz="2100" dirty="0" err="1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الغيابات</a:t>
            </a:r>
            <a:r>
              <a:rPr lang="ar-EG" sz="21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في حصص الأعمال </a:t>
            </a:r>
            <a:r>
              <a:rPr lang="ar-EG" sz="2100" dirty="0" err="1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الموجهة (</a:t>
            </a:r>
            <a:r>
              <a:rPr lang="en-US" sz="21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TD</a:t>
            </a:r>
            <a:r>
              <a:rPr lang="ar-EG" sz="21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)وقد تؤدي ثلاث </a:t>
            </a:r>
            <a:r>
              <a:rPr lang="ar-EG" sz="2100" dirty="0" err="1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غيابات</a:t>
            </a:r>
            <a:r>
              <a:rPr lang="ar-EG" sz="21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 بدون مبرر أو خمسة </a:t>
            </a:r>
            <a:r>
              <a:rPr lang="ar-EG" sz="2100" dirty="0" err="1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غيابات</a:t>
            </a:r>
            <a:r>
              <a:rPr lang="ar-EG" sz="21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بمبرر  في السداسي الواحد إلى الإقصاء من </a:t>
            </a:r>
            <a:r>
              <a:rPr lang="ar-EG" sz="2100" dirty="0" err="1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المادة$</a:t>
            </a:r>
            <a:endParaRPr lang="ar-EG" sz="2100" dirty="0">
              <a:solidFill>
                <a:srgbClr val="06264C"/>
              </a:solidFill>
              <a:latin typeface="HS Headline"/>
              <a:ea typeface="HS Headline"/>
              <a:cs typeface="HS Headline"/>
              <a:sym typeface="HS Headline"/>
            </a:endParaRPr>
          </a:p>
          <a:p>
            <a:pPr algn="ctr" rtl="1">
              <a:lnSpc>
                <a:spcPts val="2621"/>
              </a:lnSpc>
            </a:pPr>
            <a:endParaRPr dirty="0"/>
          </a:p>
        </p:txBody>
      </p:sp>
      <p:sp>
        <p:nvSpPr>
          <p:cNvPr id="28" name="TextBox 28"/>
          <p:cNvSpPr txBox="1"/>
          <p:nvPr/>
        </p:nvSpPr>
        <p:spPr>
          <a:xfrm>
            <a:off x="853412" y="7319410"/>
            <a:ext cx="5237284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7"/>
              </a:lnSpc>
            </a:pPr>
            <a:r>
              <a:rPr lang="en-US" sz="21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5</a:t>
            </a:r>
            <a:r>
              <a:rPr lang="ar-EG" sz="21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.</a:t>
            </a:r>
            <a:r>
              <a:rPr lang="ar-EG" sz="21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</a:t>
            </a:r>
            <a:r>
              <a:rPr lang="ar-EG" sz="21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التخرج والحصول على شهادة </a:t>
            </a:r>
            <a:r>
              <a:rPr lang="ar-EG" sz="21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ليسانس:</a:t>
            </a:r>
            <a:endParaRPr lang="ar-EG" sz="210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  <a:p>
            <a:pPr algn="ctr" rtl="1">
              <a:lnSpc>
                <a:spcPts val="2527"/>
              </a:lnSpc>
            </a:pPr>
            <a:r>
              <a:rPr lang="ar-EG" sz="21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للتخرج والحصول على شهادة الليسانس، يجب على الطالب جمع </a:t>
            </a:r>
            <a:r>
              <a:rPr lang="en-US" sz="21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180</a:t>
            </a:r>
            <a:r>
              <a:rPr lang="ar-EG" sz="21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رصيدًا على مدار ثلاث سنوات، واجتياز جميع الوحدات الأساسية </a:t>
            </a:r>
            <a:r>
              <a:rPr lang="ar-EG" sz="2100" dirty="0" err="1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المطلوبة.</a:t>
            </a:r>
            <a:r>
              <a:rPr lang="ar-EG" sz="210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يُسمح للطالب بالبقاء في مرحلة الليسانس لمدة تصل إلى خمس سنوات كحد أقصى.</a:t>
            </a:r>
          </a:p>
          <a:p>
            <a:pPr algn="ctr" rtl="1">
              <a:lnSpc>
                <a:spcPts val="2527"/>
              </a:lnSpc>
            </a:pPr>
            <a:endParaRPr dirty="0"/>
          </a:p>
          <a:p>
            <a:pPr algn="ctr" rtl="1">
              <a:lnSpc>
                <a:spcPts val="2527"/>
              </a:lnSpc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64336" y="4581042"/>
            <a:ext cx="3523696" cy="3731820"/>
            <a:chOff x="0" y="0"/>
            <a:chExt cx="753347" cy="7978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3347" cy="797843"/>
            </a:xfrm>
            <a:custGeom>
              <a:avLst/>
              <a:gdLst/>
              <a:ahLst/>
              <a:cxnLst/>
              <a:rect l="l" t="t" r="r" b="b"/>
              <a:pathLst>
                <a:path w="753347" h="797843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F2F1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753347" cy="74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581042"/>
            <a:ext cx="3523696" cy="3731820"/>
            <a:chOff x="0" y="0"/>
            <a:chExt cx="753347" cy="7978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3347" cy="797843"/>
            </a:xfrm>
            <a:custGeom>
              <a:avLst/>
              <a:gdLst/>
              <a:ahLst/>
              <a:cxnLst/>
              <a:rect l="l" t="t" r="r" b="b"/>
              <a:pathLst>
                <a:path w="753347" h="797843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F2F1D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53347" cy="74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1097128" y="2491852"/>
            <a:ext cx="3348740" cy="3348740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32764" y="2491852"/>
            <a:ext cx="3348740" cy="3348740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1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23790" y="2901304"/>
            <a:ext cx="2207020" cy="2237462"/>
            <a:chOff x="0" y="0"/>
            <a:chExt cx="2942693" cy="29832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42693" cy="2983282"/>
            </a:xfrm>
            <a:custGeom>
              <a:avLst/>
              <a:gdLst/>
              <a:ahLst/>
              <a:cxnLst/>
              <a:rect l="l" t="t" r="r" b="b"/>
              <a:pathLst>
                <a:path w="2942693" h="2983282">
                  <a:moveTo>
                    <a:pt x="0" y="0"/>
                  </a:moveTo>
                  <a:lnTo>
                    <a:pt x="2942693" y="0"/>
                  </a:lnTo>
                  <a:lnTo>
                    <a:pt x="2942693" y="2983282"/>
                  </a:lnTo>
                  <a:lnTo>
                    <a:pt x="0" y="2983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80982" y="183478"/>
              <a:ext cx="2580729" cy="2616325"/>
            </a:xfrm>
            <a:custGeom>
              <a:avLst/>
              <a:gdLst/>
              <a:ahLst/>
              <a:cxnLst/>
              <a:rect l="l" t="t" r="r" b="b"/>
              <a:pathLst>
                <a:path w="2580729" h="2616325">
                  <a:moveTo>
                    <a:pt x="0" y="0"/>
                  </a:moveTo>
                  <a:lnTo>
                    <a:pt x="2580729" y="0"/>
                  </a:lnTo>
                  <a:lnTo>
                    <a:pt x="2580729" y="2616326"/>
                  </a:lnTo>
                  <a:lnTo>
                    <a:pt x="0" y="2616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5759426" y="2901302"/>
            <a:ext cx="2211692" cy="2242199"/>
            <a:chOff x="0" y="0"/>
            <a:chExt cx="2948922" cy="29895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48922" cy="2989597"/>
            </a:xfrm>
            <a:custGeom>
              <a:avLst/>
              <a:gdLst/>
              <a:ahLst/>
              <a:cxnLst/>
              <a:rect l="l" t="t" r="r" b="b"/>
              <a:pathLst>
                <a:path w="2948922" h="2989597">
                  <a:moveTo>
                    <a:pt x="0" y="0"/>
                  </a:moveTo>
                  <a:lnTo>
                    <a:pt x="2948922" y="0"/>
                  </a:lnTo>
                  <a:lnTo>
                    <a:pt x="2948922" y="2989597"/>
                  </a:lnTo>
                  <a:lnTo>
                    <a:pt x="0" y="2989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81365" y="183867"/>
              <a:ext cx="2586192" cy="2621863"/>
            </a:xfrm>
            <a:custGeom>
              <a:avLst/>
              <a:gdLst/>
              <a:ahLst/>
              <a:cxnLst/>
              <a:rect l="l" t="t" r="r" b="b"/>
              <a:pathLst>
                <a:path w="2586192" h="2621863">
                  <a:moveTo>
                    <a:pt x="0" y="0"/>
                  </a:moveTo>
                  <a:lnTo>
                    <a:pt x="2586192" y="0"/>
                  </a:lnTo>
                  <a:lnTo>
                    <a:pt x="2586192" y="2621863"/>
                  </a:lnTo>
                  <a:lnTo>
                    <a:pt x="0" y="2621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9499970" y="4581042"/>
            <a:ext cx="3523696" cy="3731820"/>
            <a:chOff x="0" y="0"/>
            <a:chExt cx="753347" cy="797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53347" cy="797843"/>
            </a:xfrm>
            <a:custGeom>
              <a:avLst/>
              <a:gdLst/>
              <a:ahLst/>
              <a:cxnLst/>
              <a:rect l="l" t="t" r="r" b="b"/>
              <a:pathLst>
                <a:path w="753347" h="797843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F2F1DC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753347" cy="74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735606" y="4581042"/>
            <a:ext cx="3523696" cy="3731820"/>
            <a:chOff x="0" y="0"/>
            <a:chExt cx="753347" cy="79784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3347" cy="797843"/>
            </a:xfrm>
            <a:custGeom>
              <a:avLst/>
              <a:gdLst/>
              <a:ahLst/>
              <a:cxnLst/>
              <a:rect l="l" t="t" r="r" b="b"/>
              <a:pathLst>
                <a:path w="753347" h="797843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F2F1DC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753347" cy="74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9568398" y="2491852"/>
            <a:ext cx="3348740" cy="3348740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1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804034" y="2491852"/>
            <a:ext cx="3348740" cy="3348740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1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10247164" y="2928092"/>
            <a:ext cx="2211692" cy="2242199"/>
            <a:chOff x="0" y="0"/>
            <a:chExt cx="2948922" cy="298959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948922" cy="2989597"/>
            </a:xfrm>
            <a:custGeom>
              <a:avLst/>
              <a:gdLst/>
              <a:ahLst/>
              <a:cxnLst/>
              <a:rect l="l" t="t" r="r" b="b"/>
              <a:pathLst>
                <a:path w="2948922" h="2989597">
                  <a:moveTo>
                    <a:pt x="0" y="0"/>
                  </a:moveTo>
                  <a:lnTo>
                    <a:pt x="2948922" y="0"/>
                  </a:lnTo>
                  <a:lnTo>
                    <a:pt x="2948922" y="2989597"/>
                  </a:lnTo>
                  <a:lnTo>
                    <a:pt x="0" y="2989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81365" y="183867"/>
              <a:ext cx="2586192" cy="2621863"/>
            </a:xfrm>
            <a:custGeom>
              <a:avLst/>
              <a:gdLst/>
              <a:ahLst/>
              <a:cxnLst/>
              <a:rect l="l" t="t" r="r" b="b"/>
              <a:pathLst>
                <a:path w="2586192" h="2621863">
                  <a:moveTo>
                    <a:pt x="0" y="0"/>
                  </a:moveTo>
                  <a:lnTo>
                    <a:pt x="2586192" y="0"/>
                  </a:lnTo>
                  <a:lnTo>
                    <a:pt x="2586192" y="2621863"/>
                  </a:lnTo>
                  <a:lnTo>
                    <a:pt x="0" y="2621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14233340" y="2901302"/>
            <a:ext cx="2211692" cy="2242199"/>
            <a:chOff x="0" y="0"/>
            <a:chExt cx="2948922" cy="298959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948922" cy="2989597"/>
            </a:xfrm>
            <a:custGeom>
              <a:avLst/>
              <a:gdLst/>
              <a:ahLst/>
              <a:cxnLst/>
              <a:rect l="l" t="t" r="r" b="b"/>
              <a:pathLst>
                <a:path w="2948922" h="2989597">
                  <a:moveTo>
                    <a:pt x="0" y="0"/>
                  </a:moveTo>
                  <a:lnTo>
                    <a:pt x="2948922" y="0"/>
                  </a:lnTo>
                  <a:lnTo>
                    <a:pt x="2948922" y="2989597"/>
                  </a:lnTo>
                  <a:lnTo>
                    <a:pt x="0" y="2989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81365" y="183867"/>
              <a:ext cx="2586192" cy="2621863"/>
            </a:xfrm>
            <a:custGeom>
              <a:avLst/>
              <a:gdLst/>
              <a:ahLst/>
              <a:cxnLst/>
              <a:rect l="l" t="t" r="r" b="b"/>
              <a:pathLst>
                <a:path w="2586192" h="2621863">
                  <a:moveTo>
                    <a:pt x="0" y="0"/>
                  </a:moveTo>
                  <a:lnTo>
                    <a:pt x="2586192" y="0"/>
                  </a:lnTo>
                  <a:lnTo>
                    <a:pt x="2586192" y="2621863"/>
                  </a:lnTo>
                  <a:lnTo>
                    <a:pt x="0" y="2621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 cstate="print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sp>
        <p:nvSpPr>
          <p:cNvPr id="30" name="Freeform 30"/>
          <p:cNvSpPr/>
          <p:nvPr/>
        </p:nvSpPr>
        <p:spPr>
          <a:xfrm rot="-1158140">
            <a:off x="-232871" y="-546175"/>
            <a:ext cx="861594" cy="1092353"/>
          </a:xfrm>
          <a:custGeom>
            <a:avLst/>
            <a:gdLst/>
            <a:ahLst/>
            <a:cxnLst/>
            <a:rect l="l" t="t" r="r" b="b"/>
            <a:pathLst>
              <a:path w="861593" h="1092353">
                <a:moveTo>
                  <a:pt x="0" y="0"/>
                </a:moveTo>
                <a:lnTo>
                  <a:pt x="861593" y="0"/>
                </a:lnTo>
                <a:lnTo>
                  <a:pt x="861593" y="1092352"/>
                </a:lnTo>
                <a:lnTo>
                  <a:pt x="0" y="1092352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2132697">
            <a:off x="17857205" y="9740825"/>
            <a:ext cx="861594" cy="1092353"/>
          </a:xfrm>
          <a:custGeom>
            <a:avLst/>
            <a:gdLst/>
            <a:ahLst/>
            <a:cxnLst/>
            <a:rect l="l" t="t" r="r" b="b"/>
            <a:pathLst>
              <a:path w="861593" h="1092353">
                <a:moveTo>
                  <a:pt x="0" y="0"/>
                </a:moveTo>
                <a:lnTo>
                  <a:pt x="861594" y="0"/>
                </a:lnTo>
                <a:lnTo>
                  <a:pt x="861594" y="1092352"/>
                </a:lnTo>
                <a:lnTo>
                  <a:pt x="0" y="1092352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-389195" y="9592159"/>
            <a:ext cx="1128174" cy="1023818"/>
          </a:xfrm>
          <a:custGeom>
            <a:avLst/>
            <a:gdLst/>
            <a:ahLst/>
            <a:cxnLst/>
            <a:rect l="l" t="t" r="r" b="b"/>
            <a:pathLst>
              <a:path w="1128174" h="1023818">
                <a:moveTo>
                  <a:pt x="0" y="0"/>
                </a:moveTo>
                <a:lnTo>
                  <a:pt x="1128174" y="0"/>
                </a:lnTo>
                <a:lnTo>
                  <a:pt x="1128174" y="1023818"/>
                </a:lnTo>
                <a:lnTo>
                  <a:pt x="0" y="1023818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7495989" y="-365941"/>
            <a:ext cx="1128174" cy="1023818"/>
          </a:xfrm>
          <a:custGeom>
            <a:avLst/>
            <a:gdLst/>
            <a:ahLst/>
            <a:cxnLst/>
            <a:rect l="l" t="t" r="r" b="b"/>
            <a:pathLst>
              <a:path w="1128174" h="1023818">
                <a:moveTo>
                  <a:pt x="0" y="0"/>
                </a:moveTo>
                <a:lnTo>
                  <a:pt x="1128173" y="0"/>
                </a:lnTo>
                <a:lnTo>
                  <a:pt x="1128173" y="1023817"/>
                </a:lnTo>
                <a:lnTo>
                  <a:pt x="0" y="1023817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7363518" y="267901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print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418468" y="9617215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print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6320045" y="3517643"/>
            <a:ext cx="1090454" cy="1063095"/>
          </a:xfrm>
          <a:custGeom>
            <a:avLst/>
            <a:gdLst/>
            <a:ahLst/>
            <a:cxnLst/>
            <a:rect l="l" t="t" r="r" b="b"/>
            <a:pathLst>
              <a:path w="1090454" h="1063095">
                <a:moveTo>
                  <a:pt x="0" y="0"/>
                </a:moveTo>
                <a:lnTo>
                  <a:pt x="1090454" y="0"/>
                </a:lnTo>
                <a:lnTo>
                  <a:pt x="1090454" y="1063095"/>
                </a:lnTo>
                <a:lnTo>
                  <a:pt x="0" y="1063095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print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 l="-1579" t="-2076" r="-1362" b="-3514"/>
            </a:stretch>
          </a:blipFill>
          <a:ln cap="sq">
            <a:noFill/>
            <a:prstDash val="solid"/>
            <a:miter/>
          </a:ln>
        </p:spPr>
      </p:sp>
      <p:sp>
        <p:nvSpPr>
          <p:cNvPr id="37" name="Freeform 37"/>
          <p:cNvSpPr/>
          <p:nvPr/>
        </p:nvSpPr>
        <p:spPr>
          <a:xfrm>
            <a:off x="14671626" y="3422519"/>
            <a:ext cx="1335120" cy="1253345"/>
          </a:xfrm>
          <a:custGeom>
            <a:avLst/>
            <a:gdLst/>
            <a:ahLst/>
            <a:cxnLst/>
            <a:rect l="l" t="t" r="r" b="b"/>
            <a:pathLst>
              <a:path w="1335120" h="1253344">
                <a:moveTo>
                  <a:pt x="0" y="0"/>
                </a:moveTo>
                <a:lnTo>
                  <a:pt x="1335120" y="0"/>
                </a:lnTo>
                <a:lnTo>
                  <a:pt x="1335120" y="1253344"/>
                </a:lnTo>
                <a:lnTo>
                  <a:pt x="0" y="1253344"/>
                </a:lnTo>
                <a:lnTo>
                  <a:pt x="0" y="0"/>
                </a:lnTo>
                <a:close/>
              </a:path>
            </a:pathLst>
          </a:custGeom>
          <a:blipFill>
            <a:blip r:embed="rId24" cstate="print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0751322" y="3433669"/>
            <a:ext cx="1203376" cy="1242194"/>
          </a:xfrm>
          <a:custGeom>
            <a:avLst/>
            <a:gdLst/>
            <a:ahLst/>
            <a:cxnLst/>
            <a:rect l="l" t="t" r="r" b="b"/>
            <a:pathLst>
              <a:path w="1203376" h="1242194">
                <a:moveTo>
                  <a:pt x="0" y="0"/>
                </a:moveTo>
                <a:lnTo>
                  <a:pt x="1203376" y="0"/>
                </a:lnTo>
                <a:lnTo>
                  <a:pt x="1203376" y="1242195"/>
                </a:lnTo>
                <a:lnTo>
                  <a:pt x="0" y="1242195"/>
                </a:lnTo>
                <a:lnTo>
                  <a:pt x="0" y="0"/>
                </a:lnTo>
                <a:close/>
              </a:path>
            </a:pathLst>
          </a:custGeom>
          <a:blipFill>
            <a:blip r:embed="rId26" cstate="print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2039904" y="3472372"/>
            <a:ext cx="1157508" cy="1164788"/>
          </a:xfrm>
          <a:custGeom>
            <a:avLst/>
            <a:gdLst/>
            <a:ahLst/>
            <a:cxnLst/>
            <a:rect l="l" t="t" r="r" b="b"/>
            <a:pathLst>
              <a:path w="1157507" h="1164787">
                <a:moveTo>
                  <a:pt x="0" y="0"/>
                </a:moveTo>
                <a:lnTo>
                  <a:pt x="1157507" y="0"/>
                </a:lnTo>
                <a:lnTo>
                  <a:pt x="1157507" y="1164787"/>
                </a:lnTo>
                <a:lnTo>
                  <a:pt x="0" y="1164787"/>
                </a:lnTo>
                <a:lnTo>
                  <a:pt x="0" y="0"/>
                </a:lnTo>
                <a:close/>
              </a:path>
            </a:pathLst>
          </a:custGeom>
          <a:blipFill>
            <a:blip r:embed="rId28" cstate="print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5815025" y="8302470"/>
            <a:ext cx="1337750" cy="1907664"/>
          </a:xfrm>
          <a:custGeom>
            <a:avLst/>
            <a:gdLst/>
            <a:ahLst/>
            <a:cxnLst/>
            <a:rect l="l" t="t" r="r" b="b"/>
            <a:pathLst>
              <a:path w="1337749" h="1907664">
                <a:moveTo>
                  <a:pt x="0" y="0"/>
                </a:moveTo>
                <a:lnTo>
                  <a:pt x="1337749" y="0"/>
                </a:lnTo>
                <a:lnTo>
                  <a:pt x="1337749" y="1907664"/>
                </a:lnTo>
                <a:lnTo>
                  <a:pt x="0" y="1907664"/>
                </a:lnTo>
                <a:lnTo>
                  <a:pt x="0" y="0"/>
                </a:lnTo>
                <a:close/>
              </a:path>
            </a:pathLst>
          </a:custGeom>
          <a:blipFill>
            <a:blip r:embed="rId30" cstate="print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5689707" y="248850"/>
            <a:ext cx="676915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357"/>
              </a:lnSpc>
            </a:pPr>
            <a:r>
              <a:rPr lang="ar-EG" sz="6200" spc="196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الدراسة في </a:t>
            </a:r>
            <a:r>
              <a:rPr lang="ar-EG" sz="6200" spc="196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الماستر:</a:t>
            </a:r>
            <a:endParaRPr lang="ar-EG" sz="6200" spc="196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785046" y="1412241"/>
            <a:ext cx="16578472" cy="120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116"/>
              </a:lnSpc>
            </a:pPr>
            <a:r>
              <a:rPr lang="ar-EG" sz="3000" spc="96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الماستر</a:t>
            </a:r>
            <a:r>
              <a:rPr lang="ar-EG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في الجامعات الجزائرية هو المرحلة الثانية من نظام التعليم العالي الذي يعتمد على هيكل </a:t>
            </a:r>
            <a:r>
              <a:rPr lang="ar-EG" sz="3000" spc="96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ثلاثي (</a:t>
            </a:r>
            <a:r>
              <a:rPr lang="en-US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LMD</a:t>
            </a:r>
            <a:r>
              <a:rPr lang="ar-EG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: ليسانس، </a:t>
            </a:r>
            <a:r>
              <a:rPr lang="ar-EG" sz="3000" spc="96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ماستر</a:t>
            </a:r>
            <a:r>
              <a:rPr lang="ar-EG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، دكتوراه</a:t>
            </a:r>
            <a:r>
              <a:rPr lang="ar-EG" sz="3000" spc="96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).</a:t>
            </a:r>
            <a:r>
              <a:rPr lang="ar-EG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يستمر برنامج </a:t>
            </a:r>
            <a:r>
              <a:rPr lang="ar-EG" sz="3000" spc="96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الماستر</a:t>
            </a:r>
            <a:r>
              <a:rPr lang="ar-EG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لمدة </a:t>
            </a:r>
            <a:r>
              <a:rPr lang="ar-EG" sz="3000" spc="96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سنتين (</a:t>
            </a:r>
            <a:r>
              <a:rPr lang="en-US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M1</a:t>
            </a:r>
            <a:r>
              <a:rPr lang="ar-EG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و</a:t>
            </a:r>
            <a:r>
              <a:rPr lang="en-US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M2</a:t>
            </a:r>
            <a:r>
              <a:rPr lang="ar-EG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) ويقسم إلى مسارين: </a:t>
            </a:r>
            <a:r>
              <a:rPr lang="ar-EG" sz="3000" spc="96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ماستر</a:t>
            </a:r>
            <a:r>
              <a:rPr lang="ar-EG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مهني يركز على التدريب العملي، </a:t>
            </a:r>
            <a:r>
              <a:rPr lang="ar-EG" sz="3000" spc="96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وماستر</a:t>
            </a:r>
            <a:r>
              <a:rPr lang="ar-EG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بحث يهدف إلى إعداد الطلاب للبحث العلمي.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842816" y="5421614"/>
            <a:ext cx="3127364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632"/>
              </a:lnSpc>
            </a:pPr>
            <a:r>
              <a:rPr lang="en-US" sz="2500" spc="8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1</a:t>
            </a:r>
            <a:r>
              <a:rPr lang="ar-EG" sz="2500" spc="8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.</a:t>
            </a:r>
            <a:r>
              <a:rPr lang="ar-EG" sz="2500" spc="8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</a:t>
            </a:r>
            <a:r>
              <a:rPr lang="ar-EG" sz="2500" spc="8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المدة</a:t>
            </a:r>
            <a:r>
              <a:rPr lang="ar-EG" sz="2500" spc="8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</a:t>
            </a:r>
            <a:r>
              <a:rPr lang="ar-EG" sz="2500" spc="8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الزمنية:</a:t>
            </a:r>
            <a:endParaRPr lang="ar-EG" sz="2500" spc="8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  <a:p>
            <a:pPr algn="ctr" rtl="1">
              <a:lnSpc>
                <a:spcPts val="2632"/>
              </a:lnSpc>
            </a:pPr>
            <a:r>
              <a:rPr lang="ar-EG" sz="2500" spc="8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تتكون المرحلة من سنتين، مقسمة إلى أربع سداسيات، كل سداسي يعادل </a:t>
            </a:r>
            <a:r>
              <a:rPr lang="en-US" sz="2500" spc="8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30</a:t>
            </a:r>
            <a:r>
              <a:rPr lang="ar-EG" sz="2500" spc="8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رصيدًا، ويبلغ الإجمالي </a:t>
            </a:r>
            <a:r>
              <a:rPr lang="en-US" sz="2500" spc="8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120</a:t>
            </a:r>
            <a:r>
              <a:rPr lang="ar-EG" sz="2500" spc="8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رصيدًا لإتمام </a:t>
            </a:r>
            <a:r>
              <a:rPr lang="ar-EG" sz="2500" spc="80" dirty="0" err="1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الماستر.</a:t>
            </a:r>
            <a:endParaRPr lang="ar-EG" sz="2500" spc="80" dirty="0">
              <a:solidFill>
                <a:srgbClr val="06264C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480920" y="5254925"/>
            <a:ext cx="3523696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632"/>
              </a:lnSpc>
            </a:pPr>
            <a:r>
              <a:rPr lang="en-US" sz="2500" spc="8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2</a:t>
            </a:r>
            <a:r>
              <a:rPr lang="ar-EG" sz="2500" spc="8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.</a:t>
            </a:r>
            <a:r>
              <a:rPr lang="ar-EG" sz="2500" spc="8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 الانتقال بين </a:t>
            </a:r>
            <a:r>
              <a:rPr lang="ar-EG" sz="2500" spc="8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السنوات:</a:t>
            </a:r>
            <a:endParaRPr lang="ar-EG" sz="2500" spc="8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  <a:p>
            <a:pPr algn="ctr" rtl="1">
              <a:lnSpc>
                <a:spcPts val="2632"/>
              </a:lnSpc>
            </a:pPr>
            <a:r>
              <a:rPr lang="ar-EG" sz="2500" spc="8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للانتقال من السنة الأولى إلى الثانية، يجب على الطالب اجتياز السداسيين الأول والثاني، والحصول على </a:t>
            </a:r>
            <a:r>
              <a:rPr lang="en-US" sz="2500" spc="8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45</a:t>
            </a:r>
            <a:r>
              <a:rPr lang="ar-EG" sz="2500" spc="80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رصيدًا على الأقل، بالإضافة إلى اجتياز الوحدات الأساسية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21292" y="5421614"/>
            <a:ext cx="2971680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655"/>
              </a:lnSpc>
            </a:pPr>
            <a:r>
              <a:rPr lang="en-US" sz="2500" spc="82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3</a:t>
            </a:r>
            <a:r>
              <a:rPr lang="ar-EG" sz="2500" spc="82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.</a:t>
            </a:r>
            <a:r>
              <a:rPr lang="ar-EG" sz="2500" spc="82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 عدد </a:t>
            </a:r>
            <a:r>
              <a:rPr lang="ar-EG" sz="2500" spc="82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السنوات:</a:t>
            </a:r>
            <a:endParaRPr lang="ar-EG" sz="2500" spc="82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  <a:p>
            <a:pPr algn="ctr" rtl="1">
              <a:lnSpc>
                <a:spcPts val="2655"/>
              </a:lnSpc>
            </a:pPr>
            <a:r>
              <a:rPr lang="ar-EG" sz="2500" spc="82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لا يمكن للطالب البقاء في </a:t>
            </a:r>
            <a:r>
              <a:rPr lang="ar-EG" sz="2500" spc="82" dirty="0" err="1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الماستر</a:t>
            </a:r>
            <a:r>
              <a:rPr lang="ar-EG" sz="2500" spc="82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 أكثر من ثلاث سنوات، بما في ذلك حالات إعادة التوجيه.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90383" y="5160766"/>
            <a:ext cx="3600330" cy="327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655"/>
              </a:lnSpc>
            </a:pPr>
            <a:r>
              <a:rPr lang="en-US" sz="2500" spc="82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4</a:t>
            </a:r>
            <a:r>
              <a:rPr lang="ar-EG" sz="2500" spc="82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.</a:t>
            </a:r>
            <a:r>
              <a:rPr lang="ar-EG" sz="2500" spc="82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 التدرج والاحتفاظ </a:t>
            </a:r>
            <a:r>
              <a:rPr lang="ar-EG" sz="2500" spc="82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بالأرصدة:</a:t>
            </a:r>
            <a:endParaRPr lang="ar-EG" sz="2500" spc="82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  <a:p>
            <a:pPr algn="ctr" rtl="1">
              <a:lnSpc>
                <a:spcPts val="2912"/>
              </a:lnSpc>
            </a:pPr>
            <a:r>
              <a:rPr lang="ar-EG" sz="2500" spc="82" dirty="0">
                <a:solidFill>
                  <a:srgbClr val="06264C"/>
                </a:solidFill>
                <a:latin typeface="HS Headline"/>
                <a:ea typeface="HS Headline"/>
                <a:cs typeface="HS Headline"/>
                <a:sym typeface="HS Headline"/>
              </a:rPr>
              <a:t>يُسمح للطالب بالاحتفاظ بالأرصدة المكتسبة عند إعادة التسجيل أو التوجيه إلى مسلك تكوين آخر، بشرط موافقة فريق التكوين.</a:t>
            </a:r>
          </a:p>
          <a:p>
            <a:pPr algn="ctr" rtl="1">
              <a:lnSpc>
                <a:spcPts val="2655"/>
              </a:lnSpc>
            </a:pPr>
            <a:endParaRPr dirty="0"/>
          </a:p>
        </p:txBody>
      </p:sp>
      <p:sp>
        <p:nvSpPr>
          <p:cNvPr id="47" name="TextBox 47"/>
          <p:cNvSpPr txBox="1"/>
          <p:nvPr/>
        </p:nvSpPr>
        <p:spPr>
          <a:xfrm>
            <a:off x="1213647" y="8635896"/>
            <a:ext cx="14416434" cy="120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116"/>
              </a:lnSpc>
            </a:pPr>
            <a:r>
              <a:rPr lang="ar-EG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خلال الفصل </a:t>
            </a:r>
            <a:r>
              <a:rPr lang="ar-EG" sz="3000" spc="96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الرابع.</a:t>
            </a:r>
            <a:r>
              <a:rPr lang="ar-EG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يبدأ الطالب بإعداد المذكرة تحت إشراف أستاذ مختص، ويخصص لها وقتًا كافيًا للبحث والكتابة، حيث تُعد هذه المذكرة جزءًا أساسيًا من متطلبات الفصل الدراسي الأخير في </a:t>
            </a:r>
            <a:r>
              <a:rPr lang="ar-EG" sz="3000" spc="96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الماستر</a:t>
            </a:r>
            <a:r>
              <a:rPr lang="ar-EG" sz="3000" spc="96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، وتنتهي بمناقشتها أمام لجنة لتقييمها.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5689911" y="869855"/>
            <a:ext cx="1979898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0540173" y="869855"/>
            <a:ext cx="1979898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6" y="0"/>
                </a:lnTo>
                <a:lnTo>
                  <a:pt x="1979896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flipH="1">
            <a:off x="4655985" y="2647589"/>
            <a:ext cx="1979898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8"/>
                </a:lnTo>
                <a:lnTo>
                  <a:pt x="1979897" y="1685388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6486799" y="4316948"/>
            <a:ext cx="6309610" cy="5560344"/>
          </a:xfrm>
          <a:custGeom>
            <a:avLst/>
            <a:gdLst/>
            <a:ahLst/>
            <a:cxnLst/>
            <a:rect l="l" t="t" r="r" b="b"/>
            <a:pathLst>
              <a:path w="6309610" h="5560344">
                <a:moveTo>
                  <a:pt x="0" y="0"/>
                </a:moveTo>
                <a:lnTo>
                  <a:pt x="6309610" y="0"/>
                </a:lnTo>
                <a:lnTo>
                  <a:pt x="6309610" y="5560344"/>
                </a:lnTo>
                <a:lnTo>
                  <a:pt x="0" y="556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19463" y="2647589"/>
            <a:ext cx="1979898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8"/>
                </a:lnTo>
                <a:lnTo>
                  <a:pt x="0" y="168538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flipH="1">
            <a:off x="4149163" y="4428227"/>
            <a:ext cx="1979898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216151" y="4428227"/>
            <a:ext cx="1979898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H="1">
            <a:off x="4699965" y="6218378"/>
            <a:ext cx="1979898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1624905" y="6218378"/>
            <a:ext cx="1979898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flipH="1">
            <a:off x="5738899" y="7996670"/>
            <a:ext cx="1979898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6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6" y="1685387"/>
                </a:lnTo>
                <a:lnTo>
                  <a:pt x="1979896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0634957" y="7996670"/>
            <a:ext cx="1979898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6" y="0"/>
                </a:lnTo>
                <a:lnTo>
                  <a:pt x="1979896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2853559" y="4970441"/>
            <a:ext cx="492230" cy="649808"/>
          </a:xfrm>
          <a:custGeom>
            <a:avLst/>
            <a:gdLst/>
            <a:ahLst/>
            <a:cxnLst/>
            <a:rect l="l" t="t" r="r" b="b"/>
            <a:pathLst>
              <a:path w="492229" h="649807">
                <a:moveTo>
                  <a:pt x="0" y="0"/>
                </a:moveTo>
                <a:lnTo>
                  <a:pt x="492229" y="0"/>
                </a:lnTo>
                <a:lnTo>
                  <a:pt x="492229" y="649807"/>
                </a:lnTo>
                <a:lnTo>
                  <a:pt x="0" y="649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35735" y="6702159"/>
            <a:ext cx="717826" cy="717825"/>
          </a:xfrm>
          <a:custGeom>
            <a:avLst/>
            <a:gdLst/>
            <a:ahLst/>
            <a:cxnLst/>
            <a:rect l="l" t="t" r="r" b="b"/>
            <a:pathLst>
              <a:path w="717825" h="717825">
                <a:moveTo>
                  <a:pt x="0" y="0"/>
                </a:moveTo>
                <a:lnTo>
                  <a:pt x="717825" y="0"/>
                </a:lnTo>
                <a:lnTo>
                  <a:pt x="717825" y="717825"/>
                </a:lnTo>
                <a:lnTo>
                  <a:pt x="0" y="717825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560217" y="8537100"/>
            <a:ext cx="631618" cy="631617"/>
          </a:xfrm>
          <a:custGeom>
            <a:avLst/>
            <a:gdLst/>
            <a:ahLst/>
            <a:cxnLst/>
            <a:rect l="l" t="t" r="r" b="b"/>
            <a:pathLst>
              <a:path w="631617" h="631617">
                <a:moveTo>
                  <a:pt x="0" y="0"/>
                </a:moveTo>
                <a:lnTo>
                  <a:pt x="631618" y="0"/>
                </a:lnTo>
                <a:lnTo>
                  <a:pt x="631618" y="631618"/>
                </a:lnTo>
                <a:lnTo>
                  <a:pt x="0" y="631618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080212" y="1331139"/>
            <a:ext cx="762816" cy="762816"/>
          </a:xfrm>
          <a:custGeom>
            <a:avLst/>
            <a:gdLst/>
            <a:ahLst/>
            <a:cxnLst/>
            <a:rect l="l" t="t" r="r" b="b"/>
            <a:pathLst>
              <a:path w="762816" h="762816">
                <a:moveTo>
                  <a:pt x="0" y="0"/>
                </a:moveTo>
                <a:lnTo>
                  <a:pt x="762815" y="0"/>
                </a:lnTo>
                <a:lnTo>
                  <a:pt x="762815" y="762816"/>
                </a:lnTo>
                <a:lnTo>
                  <a:pt x="0" y="762816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print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271491" y="9551042"/>
            <a:ext cx="1374818" cy="1000181"/>
          </a:xfrm>
          <a:custGeom>
            <a:avLst/>
            <a:gdLst/>
            <a:ahLst/>
            <a:cxnLst/>
            <a:rect l="l" t="t" r="r" b="b"/>
            <a:pathLst>
              <a:path w="1374818" h="1000180">
                <a:moveTo>
                  <a:pt x="0" y="0"/>
                </a:moveTo>
                <a:lnTo>
                  <a:pt x="1374818" y="0"/>
                </a:lnTo>
                <a:lnTo>
                  <a:pt x="1374818" y="1000180"/>
                </a:lnTo>
                <a:lnTo>
                  <a:pt x="0" y="1000180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print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6959729">
            <a:off x="17606999" y="-451906"/>
            <a:ext cx="1283418" cy="1743184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9" y="0"/>
                </a:lnTo>
                <a:lnTo>
                  <a:pt x="1283419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24" cstate="print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-372621" y="-539120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8" y="0"/>
                </a:lnTo>
                <a:lnTo>
                  <a:pt x="1283418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26" cstate="print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7484769" y="9415410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9" y="0"/>
                </a:lnTo>
                <a:lnTo>
                  <a:pt x="1283419" y="1743182"/>
                </a:lnTo>
                <a:lnTo>
                  <a:pt x="0" y="1743182"/>
                </a:lnTo>
                <a:lnTo>
                  <a:pt x="0" y="0"/>
                </a:lnTo>
                <a:close/>
              </a:path>
            </a:pathLst>
          </a:custGeom>
          <a:blipFill>
            <a:blip r:embed="rId26" cstate="print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7363518" y="267901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8" cstate="print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18468" y="9617215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8" cstate="print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2130805" y="3023023"/>
            <a:ext cx="722754" cy="764819"/>
          </a:xfrm>
          <a:custGeom>
            <a:avLst/>
            <a:gdLst/>
            <a:ahLst/>
            <a:cxnLst/>
            <a:rect l="l" t="t" r="r" b="b"/>
            <a:pathLst>
              <a:path w="722754" h="764819">
                <a:moveTo>
                  <a:pt x="0" y="0"/>
                </a:moveTo>
                <a:lnTo>
                  <a:pt x="722754" y="0"/>
                </a:lnTo>
                <a:lnTo>
                  <a:pt x="722754" y="764819"/>
                </a:lnTo>
                <a:lnTo>
                  <a:pt x="0" y="764819"/>
                </a:lnTo>
                <a:lnTo>
                  <a:pt x="0" y="0"/>
                </a:lnTo>
                <a:close/>
              </a:path>
            </a:pathLst>
          </a:custGeom>
          <a:blipFill>
            <a:blip r:embed="rId30" cstate="print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363284" y="5140485"/>
            <a:ext cx="3524256" cy="3455519"/>
          </a:xfrm>
          <a:custGeom>
            <a:avLst/>
            <a:gdLst/>
            <a:ahLst/>
            <a:cxnLst/>
            <a:rect l="l" t="t" r="r" b="b"/>
            <a:pathLst>
              <a:path w="3524255" h="3455519">
                <a:moveTo>
                  <a:pt x="0" y="0"/>
                </a:moveTo>
                <a:lnTo>
                  <a:pt x="3524254" y="0"/>
                </a:lnTo>
                <a:lnTo>
                  <a:pt x="3524254" y="3455519"/>
                </a:lnTo>
                <a:lnTo>
                  <a:pt x="0" y="3455519"/>
                </a:lnTo>
                <a:lnTo>
                  <a:pt x="0" y="0"/>
                </a:lnTo>
                <a:close/>
              </a:path>
            </a:pathLst>
          </a:custGeom>
          <a:blipFill>
            <a:blip r:embed="rId32" cstate="print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911122" y="8359568"/>
            <a:ext cx="1100996" cy="913827"/>
          </a:xfrm>
          <a:custGeom>
            <a:avLst/>
            <a:gdLst/>
            <a:ahLst/>
            <a:cxnLst/>
            <a:rect l="l" t="t" r="r" b="b"/>
            <a:pathLst>
              <a:path w="1100996" h="913827">
                <a:moveTo>
                  <a:pt x="0" y="0"/>
                </a:moveTo>
                <a:lnTo>
                  <a:pt x="1100996" y="0"/>
                </a:lnTo>
                <a:lnTo>
                  <a:pt x="1100996" y="913827"/>
                </a:lnTo>
                <a:lnTo>
                  <a:pt x="0" y="913827"/>
                </a:lnTo>
                <a:lnTo>
                  <a:pt x="0" y="0"/>
                </a:lnTo>
                <a:close/>
              </a:path>
            </a:pathLst>
          </a:custGeom>
          <a:blipFill>
            <a:blip r:embed="rId34" cstate="print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439703" y="3106661"/>
            <a:ext cx="770142" cy="770142"/>
          </a:xfrm>
          <a:custGeom>
            <a:avLst/>
            <a:gdLst/>
            <a:ahLst/>
            <a:cxnLst/>
            <a:rect l="l" t="t" r="r" b="b"/>
            <a:pathLst>
              <a:path w="770142" h="770142">
                <a:moveTo>
                  <a:pt x="0" y="0"/>
                </a:moveTo>
                <a:lnTo>
                  <a:pt x="770142" y="0"/>
                </a:lnTo>
                <a:lnTo>
                  <a:pt x="770142" y="770142"/>
                </a:lnTo>
                <a:lnTo>
                  <a:pt x="0" y="770142"/>
                </a:lnTo>
                <a:lnTo>
                  <a:pt x="0" y="0"/>
                </a:lnTo>
                <a:close/>
              </a:path>
            </a:pathLst>
          </a:custGeom>
          <a:blipFill>
            <a:blip r:embed="rId36" cstate="print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315666" y="1293419"/>
            <a:ext cx="949772" cy="860730"/>
          </a:xfrm>
          <a:custGeom>
            <a:avLst/>
            <a:gdLst/>
            <a:ahLst/>
            <a:cxnLst/>
            <a:rect l="l" t="t" r="r" b="b"/>
            <a:pathLst>
              <a:path w="949771" h="860730">
                <a:moveTo>
                  <a:pt x="0" y="0"/>
                </a:moveTo>
                <a:lnTo>
                  <a:pt x="949771" y="0"/>
                </a:lnTo>
                <a:lnTo>
                  <a:pt x="949771" y="860729"/>
                </a:lnTo>
                <a:lnTo>
                  <a:pt x="0" y="860729"/>
                </a:lnTo>
                <a:lnTo>
                  <a:pt x="0" y="0"/>
                </a:lnTo>
                <a:close/>
              </a:path>
            </a:pathLst>
          </a:custGeom>
          <a:blipFill>
            <a:blip r:embed="rId38" cstate="print">
              <a:extLst>
                <a:ext uri="{96DAC541-7B7A-43D3-8B79-37D633B846F1}">
                  <asvg:svgBlip xmlns:asvg="http://schemas.microsoft.com/office/drawing/2016/SVG/main" xmlns="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4909767" y="4827704"/>
            <a:ext cx="668710" cy="792545"/>
          </a:xfrm>
          <a:custGeom>
            <a:avLst/>
            <a:gdLst/>
            <a:ahLst/>
            <a:cxnLst/>
            <a:rect l="l" t="t" r="r" b="b"/>
            <a:pathLst>
              <a:path w="668709" h="792544">
                <a:moveTo>
                  <a:pt x="0" y="0"/>
                </a:moveTo>
                <a:lnTo>
                  <a:pt x="668708" y="0"/>
                </a:lnTo>
                <a:lnTo>
                  <a:pt x="668708" y="792544"/>
                </a:lnTo>
                <a:lnTo>
                  <a:pt x="0" y="792544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5431051" y="6634797"/>
            <a:ext cx="884618" cy="852549"/>
          </a:xfrm>
          <a:custGeom>
            <a:avLst/>
            <a:gdLst/>
            <a:ahLst/>
            <a:cxnLst/>
            <a:rect l="l" t="t" r="r" b="b"/>
            <a:pathLst>
              <a:path w="884617" h="852549">
                <a:moveTo>
                  <a:pt x="0" y="0"/>
                </a:moveTo>
                <a:lnTo>
                  <a:pt x="884617" y="0"/>
                </a:lnTo>
                <a:lnTo>
                  <a:pt x="884617" y="852549"/>
                </a:lnTo>
                <a:lnTo>
                  <a:pt x="0" y="852549"/>
                </a:lnTo>
                <a:lnTo>
                  <a:pt x="0" y="0"/>
                </a:lnTo>
                <a:close/>
              </a:path>
            </a:pathLst>
          </a:custGeom>
          <a:blipFill>
            <a:blip r:embed="rId42" cstate="print">
              <a:extLst>
                <a:ext uri="{96DAC541-7B7A-43D3-8B79-37D633B846F1}">
                  <asvg:svgBlip xmlns:asvg="http://schemas.microsoft.com/office/drawing/2016/SVG/main" xmlns="" r:embed="rId4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7083556" y="2011273"/>
            <a:ext cx="4088232" cy="327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530"/>
              </a:lnSpc>
            </a:pPr>
            <a:r>
              <a:rPr lang="ar-EG" sz="6100" dirty="0">
                <a:solidFill>
                  <a:srgbClr val="FBCB4A"/>
                </a:solidFill>
                <a:latin typeface="HS Headline"/>
                <a:ea typeface="HS Headline"/>
                <a:cs typeface="HS Headline"/>
                <a:sym typeface="HS Headline"/>
              </a:rPr>
              <a:t>ثانيا: حقوق وواجبات الطالب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926864" y="831403"/>
            <a:ext cx="1945160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1">
              <a:lnSpc>
                <a:spcPts val="3666"/>
              </a:lnSpc>
            </a:pPr>
            <a:r>
              <a:rPr lang="ar-EG" sz="27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 التعليم </a:t>
            </a:r>
            <a:r>
              <a:rPr lang="ar-EG" sz="27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الجيد:</a:t>
            </a:r>
            <a:endParaRPr lang="ar-EG" sz="270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5775576" y="832754"/>
            <a:ext cx="62720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0"/>
              </a:lnSpc>
            </a:pPr>
            <a:r>
              <a:rPr lang="en-US" sz="2900" dirty="0">
                <a:solidFill>
                  <a:srgbClr val="ED31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076814" y="1504378"/>
            <a:ext cx="409435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702"/>
              </a:lnSpc>
            </a:pPr>
            <a:r>
              <a:rPr lang="ar-EG" sz="20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حق الطالب في تعليم جامعي نوعي </a:t>
            </a:r>
            <a:r>
              <a:rPr lang="ar-EG" sz="2000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وتأطير</a:t>
            </a:r>
            <a:r>
              <a:rPr lang="ar-EG" sz="20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</a:t>
            </a:r>
            <a:r>
              <a:rPr lang="ar-EG" sz="2000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بيداغوجي</a:t>
            </a:r>
            <a:r>
              <a:rPr lang="ar-EG" sz="20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عصري.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098108" y="2788613"/>
            <a:ext cx="62720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0"/>
              </a:lnSpc>
            </a:pPr>
            <a:r>
              <a:rPr lang="en-US" sz="2900" dirty="0">
                <a:solidFill>
                  <a:srgbClr val="ED31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151853" y="2857195"/>
            <a:ext cx="2850318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1">
              <a:lnSpc>
                <a:spcPts val="3666"/>
              </a:lnSpc>
            </a:pPr>
            <a:r>
              <a:rPr lang="ar-EG" sz="27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الاحترام وعدم </a:t>
            </a:r>
            <a:r>
              <a:rPr lang="ar-EG" sz="27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التمييز:</a:t>
            </a:r>
            <a:endParaRPr lang="ar-EG" sz="270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723184" y="3356498"/>
            <a:ext cx="4094352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702"/>
              </a:lnSpc>
            </a:pPr>
            <a:r>
              <a:rPr lang="ar-EG" sz="20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يجب أن يُحترم الطالب ولا يتعرض لأي تمييز.</a:t>
            </a:r>
          </a:p>
          <a:p>
            <a:pPr algn="ctr" rtl="1">
              <a:lnSpc>
                <a:spcPts val="2702"/>
              </a:lnSpc>
            </a:pPr>
            <a:endParaRPr dirty="0"/>
          </a:p>
        </p:txBody>
      </p:sp>
      <p:sp>
        <p:nvSpPr>
          <p:cNvPr id="37" name="TextBox 37"/>
          <p:cNvSpPr txBox="1"/>
          <p:nvPr/>
        </p:nvSpPr>
        <p:spPr>
          <a:xfrm>
            <a:off x="15577011" y="6597384"/>
            <a:ext cx="1955918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1">
              <a:lnSpc>
                <a:spcPts val="3666"/>
              </a:lnSpc>
            </a:pPr>
            <a:r>
              <a:rPr lang="ar-EG" sz="27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حرية </a:t>
            </a:r>
            <a:r>
              <a:rPr lang="ar-EG" sz="27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التعبير:</a:t>
            </a:r>
            <a:endParaRPr lang="ar-EG" sz="270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5465855" y="4640748"/>
            <a:ext cx="210881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1">
              <a:lnSpc>
                <a:spcPts val="3666"/>
              </a:lnSpc>
            </a:pPr>
            <a:r>
              <a:rPr lang="ar-EG" sz="27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التقييم </a:t>
            </a:r>
            <a:r>
              <a:rPr lang="ar-EG" sz="27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العادل:</a:t>
            </a:r>
            <a:endParaRPr lang="ar-EG" sz="270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5654557" y="8564782"/>
            <a:ext cx="90041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1">
              <a:lnSpc>
                <a:spcPts val="3666"/>
              </a:lnSpc>
            </a:pPr>
            <a:r>
              <a:rPr lang="ar-EG" sz="27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الطعن:</a:t>
            </a:r>
            <a:endParaRPr lang="ar-EG" sz="270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4196046" y="5201807"/>
            <a:ext cx="397736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702"/>
              </a:lnSpc>
            </a:pPr>
            <a:r>
              <a:rPr lang="ar-EG" sz="20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الحق في تقييم عادل وغير متحيز، </a:t>
            </a:r>
            <a:r>
              <a:rPr lang="ar-EG" sz="2000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والاطلاع</a:t>
            </a:r>
            <a:r>
              <a:rPr lang="ar-EG" sz="20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على العلامات والنماذج التصحيحية.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79398" y="7144430"/>
            <a:ext cx="409435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702"/>
              </a:lnSpc>
            </a:pPr>
            <a:r>
              <a:rPr lang="ar-EG" sz="20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يحق له التعبير عن آرائه في إطار احترام اللوائح الجامعية.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269166" y="9159769"/>
            <a:ext cx="409435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702"/>
              </a:lnSpc>
            </a:pPr>
            <a:r>
              <a:rPr lang="ar-EG" sz="20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يحق له الطعن في العلامات عند الاقتضاء.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7574668" y="4631692"/>
            <a:ext cx="62720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0"/>
              </a:lnSpc>
            </a:pPr>
            <a:r>
              <a:rPr lang="en-US" sz="2900" dirty="0">
                <a:solidFill>
                  <a:srgbClr val="ED31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506904" y="6654535"/>
            <a:ext cx="62720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0"/>
              </a:lnSpc>
            </a:pPr>
            <a:r>
              <a:rPr lang="en-US" sz="2900" dirty="0">
                <a:solidFill>
                  <a:srgbClr val="ED31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857562" y="8593675"/>
            <a:ext cx="62720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0"/>
              </a:lnSpc>
            </a:pPr>
            <a:r>
              <a:rPr lang="en-US" sz="2900" dirty="0">
                <a:solidFill>
                  <a:srgbClr val="ED31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038240" y="878754"/>
            <a:ext cx="31008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1">
              <a:lnSpc>
                <a:spcPts val="3666"/>
              </a:lnSpc>
            </a:pPr>
            <a:r>
              <a:rPr lang="ar-EG" sz="27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احترام </a:t>
            </a:r>
            <a:r>
              <a:rPr lang="ar-EG" sz="27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القوانين:</a:t>
            </a:r>
            <a:endParaRPr lang="ar-EG" sz="270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160916" y="944830"/>
            <a:ext cx="62720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0"/>
              </a:lnSpc>
            </a:pPr>
            <a:r>
              <a:rPr lang="en-US" sz="2900" dirty="0">
                <a:solidFill>
                  <a:srgbClr val="ED31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97194" y="3019438"/>
            <a:ext cx="62720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0"/>
              </a:lnSpc>
            </a:pPr>
            <a:r>
              <a:rPr lang="en-US" sz="2900" dirty="0">
                <a:solidFill>
                  <a:srgbClr val="ED31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01494" y="4697899"/>
            <a:ext cx="62720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0"/>
              </a:lnSpc>
            </a:pPr>
            <a:r>
              <a:rPr lang="en-US" sz="2900" dirty="0">
                <a:solidFill>
                  <a:srgbClr val="ED31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10798" y="6654535"/>
            <a:ext cx="62720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0"/>
              </a:lnSpc>
            </a:pPr>
            <a:r>
              <a:rPr lang="en-US" sz="2900" dirty="0">
                <a:solidFill>
                  <a:srgbClr val="ED31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96942" y="8593675"/>
            <a:ext cx="62720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0"/>
              </a:lnSpc>
            </a:pPr>
            <a:r>
              <a:rPr lang="en-US" sz="2900" dirty="0">
                <a:solidFill>
                  <a:srgbClr val="ED31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24400" y="1626824"/>
            <a:ext cx="409435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702"/>
              </a:lnSpc>
            </a:pPr>
            <a:r>
              <a:rPr lang="ar-EG" sz="20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الالتزام بالتنظيمات الجامعية واحترام كرامة الأسرة الجامعية.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350792" y="2990544"/>
            <a:ext cx="31008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1">
              <a:lnSpc>
                <a:spcPts val="3666"/>
              </a:lnSpc>
            </a:pPr>
            <a:r>
              <a:rPr lang="ar-EG" sz="27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المسؤولية:</a:t>
            </a:r>
            <a:endParaRPr lang="ar-EG" sz="270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561632" y="3528383"/>
            <a:ext cx="409435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702"/>
              </a:lnSpc>
            </a:pPr>
            <a:r>
              <a:rPr lang="ar-EG" sz="20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تقديم معلومات صحيحة والالتزام الإداري تجاه الجامعة.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224400" y="4687947"/>
            <a:ext cx="31008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1">
              <a:lnSpc>
                <a:spcPts val="3666"/>
              </a:lnSpc>
            </a:pPr>
            <a:r>
              <a:rPr lang="ar-EG" sz="27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الأخلاق </a:t>
            </a:r>
            <a:r>
              <a:rPr lang="ar-EG" sz="27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والنزاهة:</a:t>
            </a:r>
            <a:endParaRPr lang="ar-EG" sz="270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538004" y="6730417"/>
            <a:ext cx="310087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1">
              <a:lnSpc>
                <a:spcPts val="3666"/>
              </a:lnSpc>
            </a:pPr>
            <a:r>
              <a:rPr lang="ar-EG" sz="27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الحفاظ على </a:t>
            </a:r>
            <a:r>
              <a:rPr lang="ar-EG" sz="2700" dirty="0" err="1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الممتلكات:</a:t>
            </a:r>
            <a:endParaRPr lang="ar-EG" sz="2700" dirty="0">
              <a:solidFill>
                <a:srgbClr val="ED3132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887718" y="8615795"/>
            <a:ext cx="3690756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66"/>
              </a:lnSpc>
            </a:pPr>
            <a:r>
              <a:rPr lang="ar-EG" sz="27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واجب احترام حرية التعبير والرأي لأعضاء الأسرة الجامعية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4810" y="5240560"/>
            <a:ext cx="409435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702"/>
              </a:lnSpc>
            </a:pPr>
            <a:r>
              <a:rPr lang="ar-EG" sz="20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الالتزام بحسن السلوك وتجنب الغش وسرقة الأعمال العلمية.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4050" y="7277366"/>
            <a:ext cx="409435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702"/>
              </a:lnSpc>
            </a:pPr>
            <a:r>
              <a:rPr lang="ar-EG" sz="20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العناية بالمنشآت الجامعية واحترام قواعد الأمن والنظافة.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271577" y="114823"/>
            <a:ext cx="3205970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689"/>
              </a:lnSpc>
            </a:pPr>
            <a:r>
              <a:rPr lang="ar-EG" sz="48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الواجبات 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666183" y="64837"/>
            <a:ext cx="3205970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689"/>
              </a:lnSpc>
            </a:pPr>
            <a:r>
              <a:rPr lang="ar-EG" sz="48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الحقوق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9968159"/>
            <a:ext cx="19221178" cy="586193"/>
            <a:chOff x="0" y="0"/>
            <a:chExt cx="6461577" cy="1970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8767" y="3812229"/>
            <a:ext cx="10386582" cy="3388302"/>
            <a:chOff x="0" y="0"/>
            <a:chExt cx="2283930" cy="7450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3930" cy="745062"/>
            </a:xfrm>
            <a:custGeom>
              <a:avLst/>
              <a:gdLst/>
              <a:ahLst/>
              <a:cxnLst/>
              <a:rect l="l" t="t" r="r" b="b"/>
              <a:pathLst>
                <a:path w="2283930" h="745062">
                  <a:moveTo>
                    <a:pt x="0" y="0"/>
                  </a:moveTo>
                  <a:lnTo>
                    <a:pt x="2283930" y="0"/>
                  </a:lnTo>
                  <a:lnTo>
                    <a:pt x="2283930" y="745062"/>
                  </a:lnTo>
                  <a:lnTo>
                    <a:pt x="0" y="745062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283930" cy="773637"/>
            </a:xfrm>
            <a:prstGeom prst="rect">
              <a:avLst/>
            </a:prstGeom>
          </p:spPr>
          <p:txBody>
            <a:bodyPr lIns="60845" tIns="60845" rIns="60845" bIns="60845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318767" y="4019873"/>
            <a:ext cx="10386582" cy="2821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462"/>
              </a:lnSpc>
            </a:pPr>
            <a:r>
              <a:rPr lang="ar-EG" sz="4600" spc="291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النظام التأديبي في جامعة المسيلة يتضمن تشكيل المجالس التأديبية وتحديد المخالفات والعقوبات المرتبطة </a:t>
            </a:r>
            <a:r>
              <a:rPr lang="ar-EG" sz="4600" spc="291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بها</a:t>
            </a:r>
            <a:r>
              <a:rPr lang="ar-EG" sz="4600" spc="291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، ويمكن تلخيصه </a:t>
            </a:r>
            <a:r>
              <a:rPr lang="ar-EG" sz="4600" spc="291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كالتالي:</a:t>
            </a:r>
            <a:endParaRPr lang="ar-EG" sz="4600" spc="291" dirty="0">
              <a:solidFill>
                <a:srgbClr val="FFFFFF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318767" y="1542074"/>
            <a:ext cx="9940534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720"/>
              </a:lnSpc>
            </a:pPr>
            <a:r>
              <a:rPr lang="ar-EG" sz="9600" dirty="0">
                <a:solidFill>
                  <a:srgbClr val="ED3132"/>
                </a:solidFill>
                <a:latin typeface="HS Headline"/>
                <a:ea typeface="HS Headline"/>
                <a:cs typeface="HS Headline"/>
                <a:sym typeface="HS Headline"/>
              </a:rPr>
              <a:t>ثالثا: النظام التأديبي </a:t>
            </a:r>
          </a:p>
        </p:txBody>
      </p:sp>
      <p:grpSp>
        <p:nvGrpSpPr>
          <p:cNvPr id="13" name="Group 13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-318061" y="405728"/>
            <a:ext cx="18924122" cy="318843"/>
            <a:chOff x="0" y="0"/>
            <a:chExt cx="6361716" cy="1071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028701" y="1551597"/>
            <a:ext cx="5516922" cy="7909566"/>
          </a:xfrm>
          <a:custGeom>
            <a:avLst/>
            <a:gdLst/>
            <a:ahLst/>
            <a:cxnLst/>
            <a:rect l="l" t="t" r="r" b="b"/>
            <a:pathLst>
              <a:path w="5516922" h="7909566">
                <a:moveTo>
                  <a:pt x="0" y="0"/>
                </a:moveTo>
                <a:lnTo>
                  <a:pt x="5516922" y="0"/>
                </a:lnTo>
                <a:lnTo>
                  <a:pt x="5516922" y="7909567"/>
                </a:lnTo>
                <a:lnTo>
                  <a:pt x="0" y="790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8577" y="4079287"/>
            <a:ext cx="5227134" cy="5179016"/>
            <a:chOff x="0" y="0"/>
            <a:chExt cx="1300709" cy="12887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709" cy="1288736"/>
            </a:xfrm>
            <a:custGeom>
              <a:avLst/>
              <a:gdLst/>
              <a:ahLst/>
              <a:cxnLst/>
              <a:rect l="l" t="t" r="r" b="b"/>
              <a:pathLst>
                <a:path w="1300709" h="1288736">
                  <a:moveTo>
                    <a:pt x="44433" y="0"/>
                  </a:moveTo>
                  <a:lnTo>
                    <a:pt x="1256276" y="0"/>
                  </a:lnTo>
                  <a:cubicBezTo>
                    <a:pt x="1280816" y="0"/>
                    <a:pt x="1300709" y="19893"/>
                    <a:pt x="1300709" y="44433"/>
                  </a:cubicBezTo>
                  <a:lnTo>
                    <a:pt x="1300709" y="1244303"/>
                  </a:lnTo>
                  <a:cubicBezTo>
                    <a:pt x="1300709" y="1268842"/>
                    <a:pt x="1280816" y="1288736"/>
                    <a:pt x="1256276" y="1288736"/>
                  </a:cubicBezTo>
                  <a:lnTo>
                    <a:pt x="44433" y="1288736"/>
                  </a:lnTo>
                  <a:cubicBezTo>
                    <a:pt x="19893" y="1288736"/>
                    <a:pt x="0" y="1268842"/>
                    <a:pt x="0" y="1244303"/>
                  </a:cubicBezTo>
                  <a:lnTo>
                    <a:pt x="0" y="44433"/>
                  </a:lnTo>
                  <a:cubicBezTo>
                    <a:pt x="0" y="19893"/>
                    <a:pt x="19893" y="0"/>
                    <a:pt x="44433" y="0"/>
                  </a:cubicBezTo>
                  <a:close/>
                </a:path>
              </a:pathLst>
            </a:custGeom>
            <a:solidFill>
              <a:srgbClr val="6580F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00709" cy="13268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10901651" y="389937"/>
            <a:ext cx="2019846" cy="2019846"/>
          </a:xfrm>
          <a:custGeom>
            <a:avLst/>
            <a:gdLst/>
            <a:ahLst/>
            <a:cxnLst/>
            <a:rect l="l" t="t" r="r" b="b"/>
            <a:pathLst>
              <a:path w="2019846" h="2019846">
                <a:moveTo>
                  <a:pt x="0" y="0"/>
                </a:moveTo>
                <a:lnTo>
                  <a:pt x="2019846" y="0"/>
                </a:lnTo>
                <a:lnTo>
                  <a:pt x="2019846" y="2019846"/>
                </a:lnTo>
                <a:lnTo>
                  <a:pt x="0" y="20198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-5908" y="675647"/>
            <a:ext cx="10086684" cy="1181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162"/>
              </a:lnSpc>
              <a:spcBef>
                <a:spcPct val="0"/>
              </a:spcBef>
            </a:pPr>
            <a:r>
              <a:rPr lang="ar-EG" sz="7700" spc="916" dirty="0">
                <a:solidFill>
                  <a:srgbClr val="2A2251"/>
                </a:solidFill>
                <a:latin typeface="HS Headline"/>
                <a:ea typeface="HS Headline"/>
                <a:cs typeface="HS Headline"/>
                <a:sym typeface="HS Headline"/>
              </a:rPr>
              <a:t>المجالس التأديبية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530435" y="4176418"/>
            <a:ext cx="5227134" cy="5179016"/>
            <a:chOff x="0" y="0"/>
            <a:chExt cx="1300709" cy="12887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0709" cy="1288736"/>
            </a:xfrm>
            <a:custGeom>
              <a:avLst/>
              <a:gdLst/>
              <a:ahLst/>
              <a:cxnLst/>
              <a:rect l="l" t="t" r="r" b="b"/>
              <a:pathLst>
                <a:path w="1300709" h="1288736">
                  <a:moveTo>
                    <a:pt x="44433" y="0"/>
                  </a:moveTo>
                  <a:lnTo>
                    <a:pt x="1256276" y="0"/>
                  </a:lnTo>
                  <a:cubicBezTo>
                    <a:pt x="1280816" y="0"/>
                    <a:pt x="1300709" y="19893"/>
                    <a:pt x="1300709" y="44433"/>
                  </a:cubicBezTo>
                  <a:lnTo>
                    <a:pt x="1300709" y="1244303"/>
                  </a:lnTo>
                  <a:cubicBezTo>
                    <a:pt x="1300709" y="1268842"/>
                    <a:pt x="1280816" y="1288736"/>
                    <a:pt x="1256276" y="1288736"/>
                  </a:cubicBezTo>
                  <a:lnTo>
                    <a:pt x="44433" y="1288736"/>
                  </a:lnTo>
                  <a:cubicBezTo>
                    <a:pt x="19893" y="1288736"/>
                    <a:pt x="0" y="1268842"/>
                    <a:pt x="0" y="1244303"/>
                  </a:cubicBezTo>
                  <a:lnTo>
                    <a:pt x="0" y="44433"/>
                  </a:lnTo>
                  <a:cubicBezTo>
                    <a:pt x="0" y="19893"/>
                    <a:pt x="19893" y="0"/>
                    <a:pt x="44433" y="0"/>
                  </a:cubicBezTo>
                  <a:close/>
                </a:path>
              </a:pathLst>
            </a:custGeom>
            <a:solidFill>
              <a:srgbClr val="6580F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00709" cy="13268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95719" y="4176418"/>
            <a:ext cx="5227134" cy="5179016"/>
            <a:chOff x="0" y="0"/>
            <a:chExt cx="1300709" cy="12887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00709" cy="1288736"/>
            </a:xfrm>
            <a:custGeom>
              <a:avLst/>
              <a:gdLst/>
              <a:ahLst/>
              <a:cxnLst/>
              <a:rect l="l" t="t" r="r" b="b"/>
              <a:pathLst>
                <a:path w="1300709" h="1288736">
                  <a:moveTo>
                    <a:pt x="44433" y="0"/>
                  </a:moveTo>
                  <a:lnTo>
                    <a:pt x="1256276" y="0"/>
                  </a:lnTo>
                  <a:cubicBezTo>
                    <a:pt x="1280816" y="0"/>
                    <a:pt x="1300709" y="19893"/>
                    <a:pt x="1300709" y="44433"/>
                  </a:cubicBezTo>
                  <a:lnTo>
                    <a:pt x="1300709" y="1244303"/>
                  </a:lnTo>
                  <a:cubicBezTo>
                    <a:pt x="1300709" y="1268842"/>
                    <a:pt x="1280816" y="1288736"/>
                    <a:pt x="1256276" y="1288736"/>
                  </a:cubicBezTo>
                  <a:lnTo>
                    <a:pt x="44433" y="1288736"/>
                  </a:lnTo>
                  <a:cubicBezTo>
                    <a:pt x="19893" y="1288736"/>
                    <a:pt x="0" y="1268842"/>
                    <a:pt x="0" y="1244303"/>
                  </a:cubicBezTo>
                  <a:lnTo>
                    <a:pt x="0" y="44433"/>
                  </a:lnTo>
                  <a:cubicBezTo>
                    <a:pt x="0" y="19893"/>
                    <a:pt x="19893" y="0"/>
                    <a:pt x="44433" y="0"/>
                  </a:cubicBezTo>
                  <a:close/>
                </a:path>
              </a:pathLst>
            </a:custGeom>
            <a:solidFill>
              <a:srgbClr val="6580F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00709" cy="13268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3263" y="2706710"/>
            <a:ext cx="1048489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59"/>
              </a:lnSpc>
            </a:pPr>
            <a:r>
              <a:rPr lang="ar-EG" sz="3400" dirty="0">
                <a:solidFill>
                  <a:srgbClr val="FFFFFF"/>
                </a:solidFill>
                <a:latin typeface="Droid Arabic Kufi"/>
                <a:ea typeface="Droid Arabic Kufi"/>
                <a:cs typeface="Droid Arabic Kufi"/>
                <a:sym typeface="Droid Arabic Kufi"/>
              </a:rPr>
              <a:t>حسب النظام الداخلي للجامعة توجد ثلاث مجالس </a:t>
            </a:r>
            <a:r>
              <a:rPr lang="ar-EG" sz="3400" dirty="0" err="1">
                <a:solidFill>
                  <a:srgbClr val="FFFFFF"/>
                </a:solidFill>
                <a:latin typeface="Droid Arabic Kufi"/>
                <a:ea typeface="Droid Arabic Kufi"/>
                <a:cs typeface="Droid Arabic Kufi"/>
                <a:sym typeface="Droid Arabic Kufi"/>
              </a:rPr>
              <a:t>تأديبية:</a:t>
            </a:r>
            <a:endParaRPr lang="ar-EG" sz="3400" dirty="0">
              <a:solidFill>
                <a:srgbClr val="FFFFFF"/>
              </a:solidFill>
              <a:latin typeface="Droid Arabic Kufi"/>
              <a:ea typeface="Droid Arabic Kufi"/>
              <a:cs typeface="Droid Arabic Kufi"/>
              <a:sym typeface="Droid Arabic Kuf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408718" y="5294996"/>
            <a:ext cx="4801136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14"/>
              </a:lnSpc>
            </a:pPr>
            <a:r>
              <a:rPr lang="ar-EG" sz="34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يتولى النظر في جميع المخالفات، خاصةً التي تحدث في الأماكن غير المرتبطة بهيكل </a:t>
            </a:r>
            <a:r>
              <a:rPr lang="ar-EG" sz="3400" dirty="0" err="1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بيداغوجي</a:t>
            </a:r>
            <a:r>
              <a:rPr lang="ar-EG" sz="34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 معين مثل الكليات أو المعاهد.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95719" y="4396225"/>
            <a:ext cx="501413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93"/>
              </a:lnSpc>
              <a:spcBef>
                <a:spcPct val="0"/>
              </a:spcBef>
            </a:pPr>
            <a:r>
              <a:rPr lang="ar-EG" sz="3200" spc="389" dirty="0">
                <a:solidFill>
                  <a:srgbClr val="2A2251"/>
                </a:solidFill>
                <a:latin typeface="HS Headline"/>
                <a:ea typeface="HS Headline"/>
                <a:cs typeface="HS Headline"/>
                <a:sym typeface="HS Headline"/>
              </a:rPr>
              <a:t>مجلس تأديبي </a:t>
            </a:r>
            <a:r>
              <a:rPr lang="ar-EG" sz="3200" spc="389" dirty="0" err="1">
                <a:solidFill>
                  <a:srgbClr val="2A2251"/>
                </a:solidFill>
                <a:latin typeface="HS Headline"/>
                <a:ea typeface="HS Headline"/>
                <a:cs typeface="HS Headline"/>
                <a:sym typeface="HS Headline"/>
              </a:rPr>
              <a:t>للمؤسسة:</a:t>
            </a:r>
            <a:endParaRPr lang="ar-EG" sz="3200" spc="389" dirty="0">
              <a:solidFill>
                <a:srgbClr val="2A2251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24023" y="4393073"/>
            <a:ext cx="501413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93"/>
              </a:lnSpc>
              <a:spcBef>
                <a:spcPct val="0"/>
              </a:spcBef>
            </a:pPr>
            <a:r>
              <a:rPr lang="ar-EG" sz="3200" spc="389" dirty="0">
                <a:solidFill>
                  <a:srgbClr val="2A2251"/>
                </a:solidFill>
                <a:latin typeface="HS Headline"/>
                <a:ea typeface="HS Headline"/>
                <a:cs typeface="HS Headline"/>
                <a:sym typeface="HS Headline"/>
              </a:rPr>
              <a:t>مجلس تأديبي للكلية أو </a:t>
            </a:r>
            <a:r>
              <a:rPr lang="ar-EG" sz="3200" spc="389" dirty="0" err="1">
                <a:solidFill>
                  <a:srgbClr val="2A2251"/>
                </a:solidFill>
                <a:latin typeface="HS Headline"/>
                <a:ea typeface="HS Headline"/>
                <a:cs typeface="HS Headline"/>
                <a:sym typeface="HS Headline"/>
              </a:rPr>
              <a:t>المعهد:</a:t>
            </a:r>
            <a:endParaRPr lang="ar-EG" sz="3200" spc="389" dirty="0">
              <a:solidFill>
                <a:srgbClr val="2A2251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45146" y="5902566"/>
            <a:ext cx="480113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14"/>
              </a:lnSpc>
            </a:pPr>
            <a:r>
              <a:rPr lang="ar-EG" sz="34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يتعامل مع المخالفات من الدرجة الثانية المرتكبة في نطاق الكلية أو المعهد.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2187" y="4396225"/>
            <a:ext cx="501413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93"/>
              </a:lnSpc>
              <a:spcBef>
                <a:spcPct val="0"/>
              </a:spcBef>
            </a:pPr>
            <a:r>
              <a:rPr lang="ar-EG" sz="3200" spc="389" dirty="0">
                <a:solidFill>
                  <a:srgbClr val="2A2251"/>
                </a:solidFill>
                <a:latin typeface="HS Headline"/>
                <a:ea typeface="HS Headline"/>
                <a:cs typeface="HS Headline"/>
                <a:sym typeface="HS Headline"/>
              </a:rPr>
              <a:t>مجلس تأديبي </a:t>
            </a:r>
            <a:r>
              <a:rPr lang="ar-EG" sz="3200" spc="389" dirty="0" err="1">
                <a:solidFill>
                  <a:srgbClr val="2A2251"/>
                </a:solidFill>
                <a:latin typeface="HS Headline"/>
                <a:ea typeface="HS Headline"/>
                <a:cs typeface="HS Headline"/>
                <a:sym typeface="HS Headline"/>
              </a:rPr>
              <a:t>للقسم:</a:t>
            </a:r>
            <a:endParaRPr lang="ar-EG" sz="3200" spc="389" dirty="0">
              <a:solidFill>
                <a:srgbClr val="2A2251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81600" y="5755380"/>
            <a:ext cx="480113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14"/>
              </a:lnSpc>
            </a:pPr>
            <a:r>
              <a:rPr lang="ar-EG" sz="34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مختص في المخالفات من الدرجة الأولى داخل القسم.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2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3093" y="2723744"/>
            <a:ext cx="7873666" cy="952500"/>
            <a:chOff x="0" y="0"/>
            <a:chExt cx="1959267" cy="2370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9267" cy="237018"/>
            </a:xfrm>
            <a:custGeom>
              <a:avLst/>
              <a:gdLst/>
              <a:ahLst/>
              <a:cxnLst/>
              <a:rect l="l" t="t" r="r" b="b"/>
              <a:pathLst>
                <a:path w="1959267" h="237018">
                  <a:moveTo>
                    <a:pt x="29498" y="0"/>
                  </a:moveTo>
                  <a:lnTo>
                    <a:pt x="1929769" y="0"/>
                  </a:lnTo>
                  <a:cubicBezTo>
                    <a:pt x="1937593" y="0"/>
                    <a:pt x="1945095" y="3108"/>
                    <a:pt x="1950627" y="8640"/>
                  </a:cubicBezTo>
                  <a:cubicBezTo>
                    <a:pt x="1956159" y="14172"/>
                    <a:pt x="1959267" y="21675"/>
                    <a:pt x="1959267" y="29498"/>
                  </a:cubicBezTo>
                  <a:lnTo>
                    <a:pt x="1959267" y="207520"/>
                  </a:lnTo>
                  <a:cubicBezTo>
                    <a:pt x="1959267" y="215343"/>
                    <a:pt x="1956159" y="222846"/>
                    <a:pt x="1950627" y="228378"/>
                  </a:cubicBezTo>
                  <a:cubicBezTo>
                    <a:pt x="1945095" y="233910"/>
                    <a:pt x="1937593" y="237018"/>
                    <a:pt x="1929769" y="237018"/>
                  </a:cubicBezTo>
                  <a:lnTo>
                    <a:pt x="29498" y="237018"/>
                  </a:lnTo>
                  <a:cubicBezTo>
                    <a:pt x="21675" y="237018"/>
                    <a:pt x="14172" y="233910"/>
                    <a:pt x="8640" y="228378"/>
                  </a:cubicBezTo>
                  <a:cubicBezTo>
                    <a:pt x="3108" y="222846"/>
                    <a:pt x="0" y="215343"/>
                    <a:pt x="0" y="207520"/>
                  </a:cubicBezTo>
                  <a:lnTo>
                    <a:pt x="0" y="29498"/>
                  </a:lnTo>
                  <a:cubicBezTo>
                    <a:pt x="0" y="21675"/>
                    <a:pt x="3108" y="14172"/>
                    <a:pt x="8640" y="8640"/>
                  </a:cubicBezTo>
                  <a:cubicBezTo>
                    <a:pt x="14172" y="3108"/>
                    <a:pt x="21675" y="0"/>
                    <a:pt x="29498" y="0"/>
                  </a:cubicBezTo>
                  <a:close/>
                </a:path>
              </a:pathLst>
            </a:custGeom>
            <a:solidFill>
              <a:srgbClr val="6580F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59267" cy="275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390027" y="2723744"/>
            <a:ext cx="7873666" cy="952500"/>
            <a:chOff x="0" y="0"/>
            <a:chExt cx="1959267" cy="2370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67" cy="237018"/>
            </a:xfrm>
            <a:custGeom>
              <a:avLst/>
              <a:gdLst/>
              <a:ahLst/>
              <a:cxnLst/>
              <a:rect l="l" t="t" r="r" b="b"/>
              <a:pathLst>
                <a:path w="1959267" h="237018">
                  <a:moveTo>
                    <a:pt x="29498" y="0"/>
                  </a:moveTo>
                  <a:lnTo>
                    <a:pt x="1929769" y="0"/>
                  </a:lnTo>
                  <a:cubicBezTo>
                    <a:pt x="1937593" y="0"/>
                    <a:pt x="1945095" y="3108"/>
                    <a:pt x="1950627" y="8640"/>
                  </a:cubicBezTo>
                  <a:cubicBezTo>
                    <a:pt x="1956159" y="14172"/>
                    <a:pt x="1959267" y="21675"/>
                    <a:pt x="1959267" y="29498"/>
                  </a:cubicBezTo>
                  <a:lnTo>
                    <a:pt x="1959267" y="207520"/>
                  </a:lnTo>
                  <a:cubicBezTo>
                    <a:pt x="1959267" y="215343"/>
                    <a:pt x="1956159" y="222846"/>
                    <a:pt x="1950627" y="228378"/>
                  </a:cubicBezTo>
                  <a:cubicBezTo>
                    <a:pt x="1945095" y="233910"/>
                    <a:pt x="1937593" y="237018"/>
                    <a:pt x="1929769" y="237018"/>
                  </a:cubicBezTo>
                  <a:lnTo>
                    <a:pt x="29498" y="237018"/>
                  </a:lnTo>
                  <a:cubicBezTo>
                    <a:pt x="21675" y="237018"/>
                    <a:pt x="14172" y="233910"/>
                    <a:pt x="8640" y="228378"/>
                  </a:cubicBezTo>
                  <a:cubicBezTo>
                    <a:pt x="3108" y="222846"/>
                    <a:pt x="0" y="215343"/>
                    <a:pt x="0" y="207520"/>
                  </a:cubicBezTo>
                  <a:lnTo>
                    <a:pt x="0" y="29498"/>
                  </a:lnTo>
                  <a:cubicBezTo>
                    <a:pt x="0" y="21675"/>
                    <a:pt x="3108" y="14172"/>
                    <a:pt x="8640" y="8640"/>
                  </a:cubicBezTo>
                  <a:cubicBezTo>
                    <a:pt x="14172" y="3108"/>
                    <a:pt x="21675" y="0"/>
                    <a:pt x="29498" y="0"/>
                  </a:cubicBezTo>
                  <a:close/>
                </a:path>
              </a:pathLst>
            </a:custGeom>
            <a:solidFill>
              <a:srgbClr val="6580F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59267" cy="275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13448268" y="7587845"/>
            <a:ext cx="5287520" cy="3047534"/>
          </a:xfrm>
          <a:custGeom>
            <a:avLst/>
            <a:gdLst/>
            <a:ahLst/>
            <a:cxnLst/>
            <a:rect l="l" t="t" r="r" b="b"/>
            <a:pathLst>
              <a:path w="5287520" h="3047534">
                <a:moveTo>
                  <a:pt x="0" y="0"/>
                </a:moveTo>
                <a:lnTo>
                  <a:pt x="5287520" y="0"/>
                </a:lnTo>
                <a:lnTo>
                  <a:pt x="5287520" y="3047534"/>
                </a:lnTo>
                <a:lnTo>
                  <a:pt x="0" y="30475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0639208" y="6635345"/>
            <a:ext cx="3755784" cy="3629025"/>
          </a:xfrm>
          <a:custGeom>
            <a:avLst/>
            <a:gdLst/>
            <a:ahLst/>
            <a:cxnLst/>
            <a:rect l="l" t="t" r="r" b="b"/>
            <a:pathLst>
              <a:path w="3755783" h="3629025">
                <a:moveTo>
                  <a:pt x="3755782" y="0"/>
                </a:moveTo>
                <a:lnTo>
                  <a:pt x="0" y="0"/>
                </a:lnTo>
                <a:lnTo>
                  <a:pt x="0" y="3629025"/>
                </a:lnTo>
                <a:lnTo>
                  <a:pt x="3755782" y="3629025"/>
                </a:lnTo>
                <a:lnTo>
                  <a:pt x="3755782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43395" y="6635345"/>
            <a:ext cx="5788082" cy="4114800"/>
          </a:xfrm>
          <a:custGeom>
            <a:avLst/>
            <a:gdLst/>
            <a:ahLst/>
            <a:cxnLst/>
            <a:rect l="l" t="t" r="r" b="b"/>
            <a:pathLst>
              <a:path w="5788082" h="4114800">
                <a:moveTo>
                  <a:pt x="0" y="0"/>
                </a:moveTo>
                <a:lnTo>
                  <a:pt x="5788082" y="0"/>
                </a:lnTo>
                <a:lnTo>
                  <a:pt x="5788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404129" y="7016345"/>
            <a:ext cx="3524626" cy="3352800"/>
          </a:xfrm>
          <a:custGeom>
            <a:avLst/>
            <a:gdLst/>
            <a:ahLst/>
            <a:cxnLst/>
            <a:rect l="l" t="t" r="r" b="b"/>
            <a:pathLst>
              <a:path w="3524625" h="3352800">
                <a:moveTo>
                  <a:pt x="0" y="0"/>
                </a:moveTo>
                <a:lnTo>
                  <a:pt x="3524625" y="0"/>
                </a:lnTo>
                <a:lnTo>
                  <a:pt x="3524625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892820" y="7254875"/>
            <a:ext cx="4734604" cy="41148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511093" y="336479"/>
            <a:ext cx="1815766" cy="1815767"/>
          </a:xfrm>
          <a:custGeom>
            <a:avLst/>
            <a:gdLst/>
            <a:ahLst/>
            <a:cxnLst/>
            <a:rect l="l" t="t" r="r" b="b"/>
            <a:pathLst>
              <a:path w="1815766" h="1815766">
                <a:moveTo>
                  <a:pt x="0" y="0"/>
                </a:moveTo>
                <a:lnTo>
                  <a:pt x="1815766" y="0"/>
                </a:lnTo>
                <a:lnTo>
                  <a:pt x="1815766" y="1815766"/>
                </a:lnTo>
                <a:lnTo>
                  <a:pt x="0" y="1815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04128" y="594253"/>
            <a:ext cx="7603020" cy="1181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193"/>
              </a:lnSpc>
              <a:spcBef>
                <a:spcPct val="0"/>
              </a:spcBef>
            </a:pPr>
            <a:r>
              <a:rPr lang="ar-EG" sz="7700" spc="920" dirty="0">
                <a:solidFill>
                  <a:srgbClr val="2A2251"/>
                </a:solidFill>
                <a:latin typeface="HS Headline"/>
                <a:ea typeface="HS Headline"/>
                <a:cs typeface="HS Headline"/>
                <a:sym typeface="HS Headline"/>
              </a:rPr>
              <a:t>المخالفات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14058" y="2566266"/>
            <a:ext cx="402560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120"/>
              </a:lnSpc>
            </a:pPr>
            <a:r>
              <a:rPr lang="ar-EG" sz="57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الدرجة الأولى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16247" y="2566266"/>
            <a:ext cx="3856882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120"/>
              </a:lnSpc>
            </a:pPr>
            <a:r>
              <a:rPr lang="ar-EG" sz="57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الدرجة الثانية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60122" y="3929682"/>
            <a:ext cx="8116484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802"/>
              </a:lnSpc>
            </a:pPr>
            <a:r>
              <a:rPr lang="ar-EG" sz="41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تشمل محاولات الغش، عدم الامتثال لتوجيهات الأساتذة أو المكلفين بالأمن، وطلب تصحيح غير مبرر لأوراق الامتحان.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1682" y="3929682"/>
            <a:ext cx="8116484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802"/>
              </a:lnSpc>
            </a:pPr>
            <a:r>
              <a:rPr lang="ar-EG" sz="41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تتضمن تكرار مخالفات الدرجة الأولى، العنف، الفوضى، التزوير، انتحال الهوية، والقذف بحق الموظفين أو الطلبة.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8577" y="4079287"/>
            <a:ext cx="7494550" cy="5179016"/>
            <a:chOff x="0" y="0"/>
            <a:chExt cx="1864928" cy="12887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4928" cy="1288736"/>
            </a:xfrm>
            <a:custGeom>
              <a:avLst/>
              <a:gdLst/>
              <a:ahLst/>
              <a:cxnLst/>
              <a:rect l="l" t="t" r="r" b="b"/>
              <a:pathLst>
                <a:path w="1864928" h="1288736">
                  <a:moveTo>
                    <a:pt x="30990" y="0"/>
                  </a:moveTo>
                  <a:lnTo>
                    <a:pt x="1833938" y="0"/>
                  </a:lnTo>
                  <a:cubicBezTo>
                    <a:pt x="1851054" y="0"/>
                    <a:pt x="1864928" y="13875"/>
                    <a:pt x="1864928" y="30990"/>
                  </a:cubicBezTo>
                  <a:lnTo>
                    <a:pt x="1864928" y="1257746"/>
                  </a:lnTo>
                  <a:cubicBezTo>
                    <a:pt x="1864928" y="1274861"/>
                    <a:pt x="1851054" y="1288736"/>
                    <a:pt x="1833938" y="1288736"/>
                  </a:cubicBezTo>
                  <a:lnTo>
                    <a:pt x="30990" y="1288736"/>
                  </a:lnTo>
                  <a:cubicBezTo>
                    <a:pt x="22771" y="1288736"/>
                    <a:pt x="14889" y="1285471"/>
                    <a:pt x="9077" y="1279659"/>
                  </a:cubicBezTo>
                  <a:cubicBezTo>
                    <a:pt x="3265" y="1273847"/>
                    <a:pt x="0" y="1265965"/>
                    <a:pt x="0" y="1257746"/>
                  </a:cubicBezTo>
                  <a:lnTo>
                    <a:pt x="0" y="30990"/>
                  </a:lnTo>
                  <a:cubicBezTo>
                    <a:pt x="0" y="13875"/>
                    <a:pt x="13875" y="0"/>
                    <a:pt x="30990" y="0"/>
                  </a:cubicBezTo>
                  <a:close/>
                </a:path>
              </a:pathLst>
            </a:custGeom>
            <a:solidFill>
              <a:srgbClr val="6580F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64928" cy="13268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080776" y="4176418"/>
            <a:ext cx="7342076" cy="5179016"/>
            <a:chOff x="0" y="0"/>
            <a:chExt cx="1826987" cy="12887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26987" cy="1288736"/>
            </a:xfrm>
            <a:custGeom>
              <a:avLst/>
              <a:gdLst/>
              <a:ahLst/>
              <a:cxnLst/>
              <a:rect l="l" t="t" r="r" b="b"/>
              <a:pathLst>
                <a:path w="1826987" h="1288736">
                  <a:moveTo>
                    <a:pt x="31634" y="0"/>
                  </a:moveTo>
                  <a:lnTo>
                    <a:pt x="1795353" y="0"/>
                  </a:lnTo>
                  <a:cubicBezTo>
                    <a:pt x="1803743" y="0"/>
                    <a:pt x="1811789" y="3333"/>
                    <a:pt x="1817722" y="9265"/>
                  </a:cubicBezTo>
                  <a:cubicBezTo>
                    <a:pt x="1823654" y="15198"/>
                    <a:pt x="1826987" y="23244"/>
                    <a:pt x="1826987" y="31634"/>
                  </a:cubicBezTo>
                  <a:lnTo>
                    <a:pt x="1826987" y="1257102"/>
                  </a:lnTo>
                  <a:cubicBezTo>
                    <a:pt x="1826987" y="1274573"/>
                    <a:pt x="1812824" y="1288736"/>
                    <a:pt x="1795353" y="1288736"/>
                  </a:cubicBezTo>
                  <a:lnTo>
                    <a:pt x="31634" y="1288736"/>
                  </a:lnTo>
                  <a:cubicBezTo>
                    <a:pt x="23244" y="1288736"/>
                    <a:pt x="15198" y="1285403"/>
                    <a:pt x="9265" y="1279470"/>
                  </a:cubicBezTo>
                  <a:cubicBezTo>
                    <a:pt x="3333" y="1273538"/>
                    <a:pt x="0" y="1265492"/>
                    <a:pt x="0" y="1257102"/>
                  </a:cubicBezTo>
                  <a:lnTo>
                    <a:pt x="0" y="31634"/>
                  </a:lnTo>
                  <a:cubicBezTo>
                    <a:pt x="0" y="23244"/>
                    <a:pt x="3333" y="15198"/>
                    <a:pt x="9265" y="9265"/>
                  </a:cubicBezTo>
                  <a:cubicBezTo>
                    <a:pt x="15198" y="3333"/>
                    <a:pt x="23244" y="0"/>
                    <a:pt x="31634" y="0"/>
                  </a:cubicBezTo>
                  <a:close/>
                </a:path>
              </a:pathLst>
            </a:custGeom>
            <a:solidFill>
              <a:srgbClr val="6580F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826987" cy="13268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11065027" y="471626"/>
            <a:ext cx="1856470" cy="1856471"/>
          </a:xfrm>
          <a:custGeom>
            <a:avLst/>
            <a:gdLst/>
            <a:ahLst/>
            <a:cxnLst/>
            <a:rect l="l" t="t" r="r" b="b"/>
            <a:pathLst>
              <a:path w="1856470" h="1856470">
                <a:moveTo>
                  <a:pt x="0" y="0"/>
                </a:moveTo>
                <a:lnTo>
                  <a:pt x="1856470" y="0"/>
                </a:lnTo>
                <a:lnTo>
                  <a:pt x="1856470" y="1856471"/>
                </a:lnTo>
                <a:lnTo>
                  <a:pt x="0" y="185647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5908" y="675647"/>
            <a:ext cx="10086684" cy="1181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162"/>
              </a:lnSpc>
              <a:spcBef>
                <a:spcPct val="0"/>
              </a:spcBef>
            </a:pPr>
            <a:r>
              <a:rPr lang="ar-EG" sz="7700" spc="916" dirty="0">
                <a:solidFill>
                  <a:srgbClr val="2A2251"/>
                </a:solidFill>
                <a:latin typeface="HS Headline"/>
                <a:ea typeface="HS Headline"/>
                <a:cs typeface="HS Headline"/>
                <a:sym typeface="HS Headline"/>
              </a:rPr>
              <a:t>العقوبات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6997" y="5745857"/>
            <a:ext cx="636230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479"/>
              </a:lnSpc>
            </a:pPr>
            <a:r>
              <a:rPr lang="ar-EG" sz="39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تبدأ بإنذار شفهي أو كتابي، وقد تصل إلى توبيخ أو إعطاء الطالب علامة صفر في الامتحان الذي حاول الغش فيه.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79401" y="4861474"/>
            <a:ext cx="61448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770"/>
              </a:lnSpc>
              <a:spcBef>
                <a:spcPct val="0"/>
              </a:spcBef>
            </a:pPr>
            <a:r>
              <a:rPr lang="ar-EG" sz="3900" spc="477" dirty="0">
                <a:solidFill>
                  <a:srgbClr val="2A2251"/>
                </a:solidFill>
                <a:latin typeface="HS Headline"/>
                <a:ea typeface="HS Headline"/>
                <a:cs typeface="HS Headline"/>
                <a:sym typeface="HS Headline"/>
              </a:rPr>
              <a:t>مخالفات الدرجة </a:t>
            </a:r>
            <a:r>
              <a:rPr lang="ar-EG" sz="3900" spc="477" dirty="0" err="1">
                <a:solidFill>
                  <a:srgbClr val="2A2251"/>
                </a:solidFill>
                <a:latin typeface="HS Headline"/>
                <a:ea typeface="HS Headline"/>
                <a:cs typeface="HS Headline"/>
                <a:sym typeface="HS Headline"/>
              </a:rPr>
              <a:t>الأولى:</a:t>
            </a:r>
            <a:endParaRPr lang="ar-EG" sz="3900" spc="477" dirty="0">
              <a:solidFill>
                <a:srgbClr val="2A2251"/>
              </a:solidFill>
              <a:latin typeface="HS Headline"/>
              <a:ea typeface="HS Headline"/>
              <a:cs typeface="HS Headline"/>
              <a:sym typeface="HS Headlin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11946" y="4732385"/>
            <a:ext cx="6607808" cy="65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129"/>
              </a:lnSpc>
              <a:spcBef>
                <a:spcPct val="0"/>
              </a:spcBef>
            </a:pPr>
            <a:r>
              <a:rPr lang="ar-EG" sz="4300" spc="512" dirty="0">
                <a:solidFill>
                  <a:srgbClr val="2A2251"/>
                </a:solidFill>
                <a:latin typeface="HS Headline"/>
                <a:ea typeface="HS Headline"/>
                <a:cs typeface="HS Headline"/>
                <a:sym typeface="HS Headline"/>
              </a:rPr>
              <a:t>مخالفات الدرجة </a:t>
            </a:r>
            <a:r>
              <a:rPr lang="ar-EG" sz="4300" spc="512" dirty="0" err="1">
                <a:solidFill>
                  <a:srgbClr val="2A2251"/>
                </a:solidFill>
                <a:latin typeface="HS Headline"/>
                <a:ea typeface="HS Headline"/>
                <a:cs typeface="HS Headline"/>
                <a:sym typeface="HS Headline"/>
              </a:rPr>
              <a:t>الثانية:</a:t>
            </a:r>
            <a:r>
              <a:rPr lang="ar-EG" sz="4300" spc="512" dirty="0">
                <a:solidFill>
                  <a:srgbClr val="2A2251"/>
                </a:solidFill>
                <a:latin typeface="HS Headline"/>
                <a:ea typeface="HS Headline"/>
                <a:cs typeface="HS Headline"/>
                <a:sym typeface="HS Headline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1946" y="5642597"/>
            <a:ext cx="6607808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652"/>
              </a:lnSpc>
            </a:pPr>
            <a:r>
              <a:rPr lang="ar-EG" sz="4100" dirty="0">
                <a:solidFill>
                  <a:srgbClr val="FFFFFF"/>
                </a:solidFill>
                <a:latin typeface="HS Headline"/>
                <a:ea typeface="HS Headline"/>
                <a:cs typeface="HS Headline"/>
                <a:sym typeface="HS Headline"/>
              </a:rPr>
              <a:t>تشمل الإقصاء من المادة أو الفصل أو السنة، أو حتى الإقصاء لمدة تصل إلى سنتين من المؤسسة، حسب شدة المخالفة.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</TotalTime>
  <Words>975</Words>
  <Application>Microsoft Office PowerPoint</Application>
  <PresentationFormat>Personnalisé</PresentationFormat>
  <Paragraphs>102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HS Headline</vt:lpstr>
      <vt:lpstr>Rockwell</vt:lpstr>
      <vt:lpstr>Open Sans Bold</vt:lpstr>
      <vt:lpstr>Droid Arabic Kufi</vt:lpstr>
      <vt:lpstr>Traditional Arabic</vt:lpstr>
      <vt:lpstr>Wingdings 2</vt:lpstr>
      <vt:lpstr>Fonderie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Navy Blue Reed College &amp; University Presentation Template</dc:title>
  <dc:creator>PC</dc:creator>
  <cp:lastModifiedBy>Windows User</cp:lastModifiedBy>
  <cp:revision>3</cp:revision>
  <dcterms:created xsi:type="dcterms:W3CDTF">2006-08-16T00:00:00Z</dcterms:created>
  <dcterms:modified xsi:type="dcterms:W3CDTF">2024-11-03T22:56:52Z</dcterms:modified>
  <dc:identifier>DAGU-5FL4Og</dc:identifier>
</cp:coreProperties>
</file>