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57" r:id="rId3"/>
    <p:sldId id="258" r:id="rId4"/>
    <p:sldId id="259" r:id="rId5"/>
    <p:sldId id="260" r:id="rId6"/>
    <p:sldId id="264" r:id="rId7"/>
    <p:sldId id="265"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1" autoAdjust="0"/>
    <p:restoredTop sz="94638" autoAdjust="0"/>
  </p:normalViewPr>
  <p:slideViewPr>
    <p:cSldViewPr>
      <p:cViewPr varScale="1">
        <p:scale>
          <a:sx n="82" d="100"/>
          <a:sy n="82" d="100"/>
        </p:scale>
        <p:origin x="-1530" y="-96"/>
      </p:cViewPr>
      <p:guideLst>
        <p:guide orient="horz" pos="2160"/>
        <p:guide pos="2880"/>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73130-095A-47F7-A6F6-CC46B931A4CF}" type="datetimeFigureOut">
              <a:rPr lang="fr-FR" smtClean="0"/>
              <a:pPr/>
              <a:t>05/12/2020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CB9E62-0E6C-470A-827D-1596AF7E0EA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B74BDB5-F8FD-460D-B6E8-5754B79217B2}" type="datetimeFigureOut">
              <a:rPr lang="fr-FR" smtClean="0"/>
              <a:pPr/>
              <a:t>05/12/2020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6E199A-FFFE-417F-AF3C-B432A642B18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4BDB5-F8FD-460D-B6E8-5754B79217B2}" type="datetimeFigureOut">
              <a:rPr lang="fr-FR" smtClean="0"/>
              <a:pPr/>
              <a:t>05/12/2020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E199A-FFFE-417F-AF3C-B432A642B18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685800" y="500043"/>
            <a:ext cx="7772400" cy="2143139"/>
          </a:xfrm>
          <a:prstGeom prst="rect">
            <a:avLst/>
          </a:prstGeom>
          <a:ln w="28575"/>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mj-lt"/>
                <a:ea typeface="+mj-ea"/>
                <a:cs typeface="+mj-cs"/>
              </a:rPr>
              <a:t>Critical</a:t>
            </a:r>
            <a:r>
              <a:rPr kumimoji="0" lang="fr-FR" sz="4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
            </a:r>
            <a:r>
              <a:rPr kumimoji="0" lang="fr-FR" sz="4400" b="1"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mj-lt"/>
                <a:ea typeface="+mj-ea"/>
                <a:cs typeface="+mj-cs"/>
              </a:rPr>
              <a:t>Thinking</a:t>
            </a:r>
            <a:r>
              <a:rPr kumimoji="0" lang="fr-FR" sz="4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t>
            </a:r>
            <a:r>
              <a:rPr kumimoji="0" lang="fr-FR" sz="4400" b="1"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&amp; </a:t>
            </a:r>
            <a:r>
              <a:rPr kumimoji="0" lang="fr-FR" sz="4400" b="1" i="0" u="none" strike="noStrike" kern="1200" cap="none" spc="0" normalizeH="0" noProof="0" dirty="0" err="1" smtClean="0">
                <a:ln>
                  <a:noFill/>
                </a:ln>
                <a:solidFill>
                  <a:schemeClr val="tx1"/>
                </a:solidFill>
                <a:effectLst>
                  <a:outerShdw blurRad="38100" dist="38100" dir="2700000" algn="tl">
                    <a:srgbClr val="000000">
                      <a:alpha val="43137"/>
                    </a:srgbClr>
                  </a:outerShdw>
                </a:effectLst>
                <a:uLnTx/>
                <a:uFillTx/>
                <a:latin typeface="+mj-lt"/>
                <a:ea typeface="+mj-ea"/>
                <a:cs typeface="+mj-cs"/>
              </a:rPr>
              <a:t>Intelectual</a:t>
            </a:r>
            <a:r>
              <a:rPr kumimoji="0" lang="fr-FR" sz="4400" b="1"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rPr>
              <a:t> Traits</a:t>
            </a:r>
            <a:endParaRPr kumimoji="0" lang="fr-FR" sz="44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a:solidFill>
            <a:schemeClr val="accent6">
              <a:lumMod val="40000"/>
              <a:lumOff val="60000"/>
            </a:schemeClr>
          </a:solidFill>
        </p:spPr>
        <p:txBody>
          <a:bodyPr/>
          <a:lstStyle/>
          <a:p>
            <a:pPr algn="just">
              <a:buNone/>
            </a:pPr>
            <a:r>
              <a:rPr lang="en-US" dirty="0" smtClean="0"/>
              <a:t>             Critical </a:t>
            </a:r>
            <a:r>
              <a:rPr lang="en-US" dirty="0"/>
              <a:t>thinking means correct thinking in the pursuit of relevant and reliable knowledge about </a:t>
            </a:r>
            <a:r>
              <a:rPr lang="en-US" dirty="0" smtClean="0"/>
              <a:t>the world</a:t>
            </a:r>
            <a:r>
              <a:rPr lang="en-US" dirty="0"/>
              <a:t>. </a:t>
            </a:r>
            <a:endParaRPr lang="en-US" dirty="0" smtClean="0"/>
          </a:p>
          <a:p>
            <a:pPr algn="just">
              <a:buNone/>
            </a:pPr>
            <a:endParaRPr lang="en-US" dirty="0"/>
          </a:p>
          <a:p>
            <a:pPr algn="just">
              <a:buNone/>
            </a:pPr>
            <a:r>
              <a:rPr lang="en-US" dirty="0" smtClean="0"/>
              <a:t>      </a:t>
            </a:r>
            <a:r>
              <a:rPr lang="en-US" u="sng" dirty="0" smtClean="0"/>
              <a:t>Another </a:t>
            </a:r>
            <a:r>
              <a:rPr lang="en-US" u="sng" dirty="0"/>
              <a:t>way to </a:t>
            </a:r>
            <a:r>
              <a:rPr lang="en-US" u="sng" dirty="0" smtClean="0"/>
              <a:t>describe CT ;  </a:t>
            </a:r>
            <a:r>
              <a:rPr lang="en-US" u="sng" dirty="0"/>
              <a:t>it is reasonable, reflective, responsible, and skillful thinking that </a:t>
            </a:r>
            <a:r>
              <a:rPr lang="en-US" u="sng" dirty="0" smtClean="0"/>
              <a:t>is focused </a:t>
            </a:r>
            <a:r>
              <a:rPr lang="en-US" u="sng" dirty="0"/>
              <a:t>on deciding what to believe or </a:t>
            </a:r>
            <a:r>
              <a:rPr lang="en-US" u="sng" dirty="0" smtClean="0"/>
              <a:t>do.(</a:t>
            </a:r>
            <a:r>
              <a:rPr lang="fr-FR" u="sng" dirty="0" smtClean="0"/>
              <a:t>Schafersman.1991)</a:t>
            </a:r>
            <a:endParaRPr lang="fr-FR" u="sng"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4290"/>
            <a:ext cx="9144000" cy="407196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Certainly , a </a:t>
            </a:r>
            <a:r>
              <a:rPr lang="en-US" sz="2400" dirty="0">
                <a:solidFill>
                  <a:schemeClr val="tx1"/>
                </a:solidFill>
              </a:rPr>
              <a:t>person who thinks critically </a:t>
            </a:r>
            <a:r>
              <a:rPr lang="en-US" sz="2400" dirty="0" smtClean="0">
                <a:solidFill>
                  <a:schemeClr val="tx1"/>
                </a:solidFill>
              </a:rPr>
              <a:t>…</a:t>
            </a:r>
          </a:p>
          <a:p>
            <a:endParaRPr lang="en-US" sz="2400" dirty="0" smtClean="0">
              <a:solidFill>
                <a:schemeClr val="tx1"/>
              </a:solidFill>
            </a:endParaRPr>
          </a:p>
          <a:p>
            <a:pPr>
              <a:buFontTx/>
              <a:buChar char="-"/>
            </a:pPr>
            <a:r>
              <a:rPr lang="en-US" sz="2200" dirty="0" smtClean="0">
                <a:solidFill>
                  <a:schemeClr val="tx1"/>
                </a:solidFill>
              </a:rPr>
              <a:t>  Is supposed to be of an outstanding ability to ask appropriate questions,</a:t>
            </a:r>
          </a:p>
          <a:p>
            <a:pPr>
              <a:buFontTx/>
              <a:buChar char="-"/>
            </a:pPr>
            <a:r>
              <a:rPr lang="en-US" sz="2400" dirty="0" smtClean="0">
                <a:solidFill>
                  <a:schemeClr val="tx1"/>
                </a:solidFill>
              </a:rPr>
              <a:t>  </a:t>
            </a:r>
            <a:r>
              <a:rPr lang="en-US" sz="2200" dirty="0" smtClean="0">
                <a:solidFill>
                  <a:schemeClr val="tx1"/>
                </a:solidFill>
              </a:rPr>
              <a:t>A very efficient  researcher  for relevant information, however it is not enough, because only a   critical thinker can creatively  sort  through this information and </a:t>
            </a:r>
          </a:p>
          <a:p>
            <a:endParaRPr lang="en-US" sz="2200" dirty="0" smtClean="0">
              <a:solidFill>
                <a:schemeClr val="tx1"/>
              </a:solidFill>
            </a:endParaRPr>
          </a:p>
          <a:p>
            <a:pPr>
              <a:buFontTx/>
              <a:buChar char="-"/>
            </a:pPr>
            <a:r>
              <a:rPr lang="en-US" sz="2200" dirty="0" smtClean="0">
                <a:solidFill>
                  <a:schemeClr val="tx1"/>
                </a:solidFill>
              </a:rPr>
              <a:t>  Can reason logically from </a:t>
            </a:r>
            <a:r>
              <a:rPr lang="en-US" sz="2200" dirty="0">
                <a:solidFill>
                  <a:schemeClr val="tx1"/>
                </a:solidFill>
              </a:rPr>
              <a:t>this information, and </a:t>
            </a:r>
            <a:endParaRPr lang="en-US" sz="2200" dirty="0" smtClean="0">
              <a:solidFill>
                <a:schemeClr val="tx1"/>
              </a:solidFill>
            </a:endParaRPr>
          </a:p>
          <a:p>
            <a:pPr>
              <a:buFontTx/>
              <a:buChar char="-"/>
            </a:pPr>
            <a:r>
              <a:rPr lang="en-US" sz="2200" dirty="0">
                <a:solidFill>
                  <a:schemeClr val="tx1"/>
                </a:solidFill>
              </a:rPr>
              <a:t> </a:t>
            </a:r>
            <a:r>
              <a:rPr lang="en-US" sz="2200" dirty="0" smtClean="0">
                <a:solidFill>
                  <a:schemeClr val="tx1"/>
                </a:solidFill>
              </a:rPr>
              <a:t> Can reach reliable </a:t>
            </a:r>
            <a:r>
              <a:rPr lang="en-US" sz="2200" dirty="0">
                <a:solidFill>
                  <a:schemeClr val="tx1"/>
                </a:solidFill>
              </a:rPr>
              <a:t>and trustworthy conclusions about the world </a:t>
            </a:r>
            <a:r>
              <a:rPr lang="en-US" sz="2200" dirty="0" smtClean="0">
                <a:solidFill>
                  <a:schemeClr val="tx1"/>
                </a:solidFill>
              </a:rPr>
              <a:t>.</a:t>
            </a:r>
          </a:p>
          <a:p>
            <a:endParaRPr lang="fr-FR" dirty="0">
              <a:solidFill>
                <a:schemeClr val="tx1"/>
              </a:solidFill>
            </a:endParaRPr>
          </a:p>
        </p:txBody>
      </p:sp>
      <p:sp>
        <p:nvSpPr>
          <p:cNvPr id="6" name="Rectangle 5"/>
          <p:cNvSpPr/>
          <p:nvPr/>
        </p:nvSpPr>
        <p:spPr>
          <a:xfrm>
            <a:off x="714348" y="5286388"/>
            <a:ext cx="8072494" cy="114300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u="sng" dirty="0" smtClean="0">
                <a:solidFill>
                  <a:srgbClr val="C00000"/>
                </a:solidFill>
                <a:effectLst>
                  <a:outerShdw blurRad="38100" dist="38100" dir="2700000" algn="tl">
                    <a:srgbClr val="000000">
                      <a:alpha val="43137"/>
                    </a:srgbClr>
                  </a:outerShdw>
                </a:effectLst>
              </a:rPr>
              <a:t>As  </a:t>
            </a:r>
            <a:r>
              <a:rPr lang="fr-FR" sz="2800" u="sng" dirty="0" err="1" smtClean="0">
                <a:solidFill>
                  <a:srgbClr val="C00000"/>
                </a:solidFill>
                <a:effectLst>
                  <a:outerShdw blurRad="38100" dist="38100" dir="2700000" algn="tl">
                    <a:srgbClr val="000000">
                      <a:alpha val="43137"/>
                    </a:srgbClr>
                  </a:outerShdw>
                </a:effectLst>
              </a:rPr>
              <a:t>such</a:t>
            </a:r>
            <a:r>
              <a:rPr lang="fr-FR" sz="2800" u="sng" dirty="0" smtClean="0">
                <a:solidFill>
                  <a:srgbClr val="C00000"/>
                </a:solidFill>
                <a:effectLst>
                  <a:outerShdw blurRad="38100" dist="38100" dir="2700000" algn="tl">
                    <a:srgbClr val="000000">
                      <a:alpha val="43137"/>
                    </a:srgbClr>
                  </a:outerShdw>
                </a:effectLst>
              </a:rPr>
              <a:t> , a </a:t>
            </a:r>
            <a:r>
              <a:rPr lang="fr-FR" sz="2800" u="sng" dirty="0" err="1" smtClean="0">
                <a:solidFill>
                  <a:srgbClr val="C00000"/>
                </a:solidFill>
                <a:effectLst>
                  <a:outerShdw blurRad="38100" dist="38100" dir="2700000" algn="tl">
                    <a:srgbClr val="000000">
                      <a:alpha val="43137"/>
                    </a:srgbClr>
                  </a:outerShdw>
                </a:effectLst>
              </a:rPr>
              <a:t>critical</a:t>
            </a:r>
            <a:r>
              <a:rPr lang="fr-FR" sz="2800" u="sng" dirty="0" smtClean="0">
                <a:solidFill>
                  <a:srgbClr val="C00000"/>
                </a:solidFill>
                <a:effectLst>
                  <a:outerShdw blurRad="38100" dist="38100" dir="2700000" algn="tl">
                    <a:srgbClr val="000000">
                      <a:alpha val="43137"/>
                    </a:srgbClr>
                  </a:outerShdw>
                </a:effectLst>
              </a:rPr>
              <a:t> </a:t>
            </a:r>
            <a:r>
              <a:rPr lang="fr-FR" sz="2800" u="sng" dirty="0" err="1" smtClean="0">
                <a:solidFill>
                  <a:srgbClr val="C00000"/>
                </a:solidFill>
                <a:effectLst>
                  <a:outerShdw blurRad="38100" dist="38100" dir="2700000" algn="tl">
                    <a:srgbClr val="000000">
                      <a:alpha val="43137"/>
                    </a:srgbClr>
                  </a:outerShdw>
                </a:effectLst>
              </a:rPr>
              <a:t>thinker</a:t>
            </a:r>
            <a:r>
              <a:rPr lang="fr-FR" sz="2800" u="sng" dirty="0" smtClean="0">
                <a:solidFill>
                  <a:srgbClr val="C00000"/>
                </a:solidFill>
                <a:effectLst>
                  <a:outerShdw blurRad="38100" dist="38100" dir="2700000" algn="tl">
                    <a:srgbClr val="000000">
                      <a:alpha val="43137"/>
                    </a:srgbClr>
                  </a:outerShdw>
                </a:effectLst>
              </a:rPr>
              <a:t> </a:t>
            </a:r>
            <a:r>
              <a:rPr lang="fr-FR" sz="2800" u="sng" dirty="0" err="1" smtClean="0">
                <a:solidFill>
                  <a:srgbClr val="C00000"/>
                </a:solidFill>
                <a:effectLst>
                  <a:outerShdw blurRad="38100" dist="38100" dir="2700000" algn="tl">
                    <a:srgbClr val="000000">
                      <a:alpha val="43137"/>
                    </a:srgbClr>
                  </a:outerShdw>
                </a:effectLst>
              </a:rPr>
              <a:t>can</a:t>
            </a:r>
            <a:r>
              <a:rPr lang="fr-FR" sz="2800" u="sng" dirty="0" smtClean="0">
                <a:solidFill>
                  <a:srgbClr val="C00000"/>
                </a:solidFill>
                <a:effectLst>
                  <a:outerShdw blurRad="38100" dist="38100" dir="2700000" algn="tl">
                    <a:srgbClr val="000000">
                      <a:alpha val="43137"/>
                    </a:srgbClr>
                  </a:outerShdw>
                </a:effectLst>
              </a:rPr>
              <a:t> </a:t>
            </a:r>
            <a:r>
              <a:rPr lang="fr-FR" sz="2800" u="sng" dirty="0" err="1" smtClean="0">
                <a:solidFill>
                  <a:srgbClr val="C00000"/>
                </a:solidFill>
                <a:effectLst>
                  <a:outerShdw blurRad="38100" dist="38100" dir="2700000" algn="tl">
                    <a:srgbClr val="000000">
                      <a:alpha val="43137"/>
                    </a:srgbClr>
                  </a:outerShdw>
                </a:effectLst>
              </a:rPr>
              <a:t>understand</a:t>
            </a:r>
            <a:r>
              <a:rPr lang="fr-FR" sz="2800" u="sng" dirty="0" smtClean="0">
                <a:solidFill>
                  <a:srgbClr val="C00000"/>
                </a:solidFill>
                <a:effectLst>
                  <a:outerShdw blurRad="38100" dist="38100" dir="2700000" algn="tl">
                    <a:srgbClr val="000000">
                      <a:alpha val="43137"/>
                    </a:srgbClr>
                  </a:outerShdw>
                </a:effectLst>
              </a:rPr>
              <a:t> the world , live  and </a:t>
            </a:r>
            <a:r>
              <a:rPr lang="fr-FR" sz="2800" u="sng" dirty="0" err="1" smtClean="0">
                <a:solidFill>
                  <a:srgbClr val="C00000"/>
                </a:solidFill>
                <a:effectLst>
                  <a:outerShdw blurRad="38100" dist="38100" dir="2700000" algn="tl">
                    <a:srgbClr val="000000">
                      <a:alpha val="43137"/>
                    </a:srgbClr>
                  </a:outerShdw>
                </a:effectLst>
              </a:rPr>
              <a:t>act</a:t>
            </a:r>
            <a:r>
              <a:rPr lang="fr-FR" sz="2800" u="sng" dirty="0" smtClean="0">
                <a:solidFill>
                  <a:srgbClr val="C00000"/>
                </a:solidFill>
                <a:effectLst>
                  <a:outerShdw blurRad="38100" dist="38100" dir="2700000" algn="tl">
                    <a:srgbClr val="000000">
                      <a:alpha val="43137"/>
                    </a:srgbClr>
                  </a:outerShdw>
                </a:effectLst>
              </a:rPr>
              <a:t> </a:t>
            </a:r>
            <a:r>
              <a:rPr lang="fr-FR" sz="2800" u="sng" dirty="0" err="1" smtClean="0">
                <a:solidFill>
                  <a:srgbClr val="C00000"/>
                </a:solidFill>
                <a:effectLst>
                  <a:outerShdw blurRad="38100" dist="38100" dir="2700000" algn="tl">
                    <a:srgbClr val="000000">
                      <a:alpha val="43137"/>
                    </a:srgbClr>
                  </a:outerShdw>
                </a:effectLst>
              </a:rPr>
              <a:t>successfully</a:t>
            </a:r>
            <a:r>
              <a:rPr lang="fr-FR" sz="2800" u="sng" dirty="0" smtClean="0">
                <a:solidFill>
                  <a:srgbClr val="C00000"/>
                </a:solidFill>
                <a:effectLst>
                  <a:outerShdw blurRad="38100" dist="38100" dir="2700000" algn="tl">
                    <a:srgbClr val="000000">
                      <a:alpha val="43137"/>
                    </a:srgbClr>
                  </a:outerShdw>
                </a:effectLst>
              </a:rPr>
              <a:t>  in </a:t>
            </a:r>
            <a:r>
              <a:rPr lang="fr-FR" sz="2800" u="sng" dirty="0" err="1" smtClean="0">
                <a:solidFill>
                  <a:srgbClr val="C00000"/>
                </a:solidFill>
                <a:effectLst>
                  <a:outerShdw blurRad="38100" dist="38100" dir="2700000" algn="tl">
                    <a:srgbClr val="000000">
                      <a:alpha val="43137"/>
                    </a:srgbClr>
                  </a:outerShdw>
                </a:effectLst>
              </a:rPr>
              <a:t>it</a:t>
            </a:r>
            <a:r>
              <a:rPr lang="fr-FR" sz="2800" u="sng" dirty="0" smtClean="0">
                <a:solidFill>
                  <a:srgbClr val="C00000"/>
                </a:solidFill>
                <a:effectLst>
                  <a:outerShdw blurRad="38100" dist="38100" dir="2700000" algn="tl">
                    <a:srgbClr val="000000">
                      <a:alpha val="43137"/>
                    </a:srgbClr>
                  </a:outerShdw>
                </a:effectLst>
              </a:rPr>
              <a:t> .</a:t>
            </a:r>
            <a:endParaRPr lang="fr-FR" sz="2800" u="sng" dirty="0">
              <a:solidFill>
                <a:srgbClr val="C00000"/>
              </a:solidFill>
              <a:effectLst>
                <a:outerShdw blurRad="38100" dist="38100" dir="2700000" algn="tl">
                  <a:srgbClr val="000000">
                    <a:alpha val="43137"/>
                  </a:srgbClr>
                </a:outerShdw>
              </a:effectLst>
            </a:endParaRPr>
          </a:p>
        </p:txBody>
      </p:sp>
      <p:sp>
        <p:nvSpPr>
          <p:cNvPr id="7" name="Flèche vers le bas 6"/>
          <p:cNvSpPr/>
          <p:nvPr/>
        </p:nvSpPr>
        <p:spPr>
          <a:xfrm>
            <a:off x="4214810" y="4286256"/>
            <a:ext cx="484632" cy="978408"/>
          </a:xfrm>
          <a:prstGeom prst="down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357166"/>
            <a:ext cx="8501122" cy="20002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r>
              <a:rPr lang="en-US" dirty="0" smtClean="0">
                <a:solidFill>
                  <a:schemeClr val="tx1"/>
                </a:solidFill>
              </a:rPr>
              <a:t>Critical </a:t>
            </a:r>
            <a:r>
              <a:rPr lang="en-US" dirty="0">
                <a:solidFill>
                  <a:schemeClr val="tx1"/>
                </a:solidFill>
              </a:rPr>
              <a:t>thinking is not being able to process information well </a:t>
            </a:r>
            <a:r>
              <a:rPr lang="en-US" dirty="0" smtClean="0">
                <a:solidFill>
                  <a:schemeClr val="tx1"/>
                </a:solidFill>
              </a:rPr>
              <a:t>enough to react correctly to daily common sense issues that are part of low order  thinking</a:t>
            </a:r>
            <a:r>
              <a:rPr lang="en-US" dirty="0">
                <a:solidFill>
                  <a:schemeClr val="tx1"/>
                </a:solidFill>
              </a:rPr>
              <a:t>, </a:t>
            </a:r>
            <a:r>
              <a:rPr lang="en-US" dirty="0" smtClean="0">
                <a:solidFill>
                  <a:schemeClr val="tx1"/>
                </a:solidFill>
              </a:rPr>
              <a:t> though they appear to be somehow critical and useful , yet they do not go beyond  personal needs for survival . </a:t>
            </a:r>
          </a:p>
          <a:p>
            <a:endParaRPr lang="en-US" dirty="0">
              <a:solidFill>
                <a:schemeClr val="tx1"/>
              </a:solidFill>
            </a:endParaRPr>
          </a:p>
          <a:p>
            <a:r>
              <a:rPr lang="en-US" dirty="0" smtClean="0">
                <a:solidFill>
                  <a:schemeClr val="tx1"/>
                </a:solidFill>
              </a:rPr>
              <a:t>Supposedly all humans are relatively able to master this skills .</a:t>
            </a:r>
          </a:p>
          <a:p>
            <a:endParaRPr lang="en-US" dirty="0"/>
          </a:p>
          <a:p>
            <a:r>
              <a:rPr lang="en-US" dirty="0" smtClean="0"/>
              <a:t> </a:t>
            </a:r>
            <a:endParaRPr lang="fr-FR" dirty="0"/>
          </a:p>
        </p:txBody>
      </p:sp>
      <p:sp>
        <p:nvSpPr>
          <p:cNvPr id="5" name="Rectangle 4"/>
          <p:cNvSpPr/>
          <p:nvPr/>
        </p:nvSpPr>
        <p:spPr>
          <a:xfrm>
            <a:off x="3857620" y="3071810"/>
            <a:ext cx="2286016" cy="71438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200" dirty="0" err="1" smtClean="0">
                <a:solidFill>
                  <a:schemeClr val="tx1"/>
                </a:solidFill>
              </a:rPr>
              <a:t>Hence</a:t>
            </a:r>
            <a:r>
              <a:rPr lang="fr-FR" sz="3200" dirty="0" smtClean="0">
                <a:solidFill>
                  <a:schemeClr val="tx1"/>
                </a:solidFill>
              </a:rPr>
              <a:t>,</a:t>
            </a:r>
            <a:endParaRPr lang="fr-FR" sz="3200" dirty="0">
              <a:solidFill>
                <a:schemeClr val="tx1"/>
              </a:solidFill>
            </a:endParaRPr>
          </a:p>
        </p:txBody>
      </p:sp>
      <p:sp>
        <p:nvSpPr>
          <p:cNvPr id="6" name="Rectangle 5"/>
          <p:cNvSpPr/>
          <p:nvPr/>
        </p:nvSpPr>
        <p:spPr>
          <a:xfrm>
            <a:off x="357158" y="4214818"/>
            <a:ext cx="8429684" cy="242889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      </a:t>
            </a:r>
            <a:r>
              <a:rPr lang="en-US" sz="3200" u="sng" dirty="0" smtClean="0">
                <a:solidFill>
                  <a:srgbClr val="C00000"/>
                </a:solidFill>
                <a:effectLst>
                  <a:outerShdw blurRad="38100" dist="38100" dir="2700000" algn="tl">
                    <a:srgbClr val="000000">
                      <a:alpha val="43137"/>
                    </a:srgbClr>
                  </a:outerShdw>
                </a:effectLst>
              </a:rPr>
              <a:t>True critical thinking is higher-order thinking, that enables an individual to be a responsible citizen who contributes to society, and not be merely a consumer of </a:t>
            </a:r>
            <a:r>
              <a:rPr lang="fr-FR" sz="3200" u="sng" dirty="0" smtClean="0">
                <a:solidFill>
                  <a:srgbClr val="C00000"/>
                </a:solidFill>
                <a:effectLst>
                  <a:outerShdw blurRad="38100" dist="38100" dir="2700000" algn="tl">
                    <a:srgbClr val="000000">
                      <a:alpha val="43137"/>
                    </a:srgbClr>
                  </a:outerShdw>
                </a:effectLst>
              </a:rPr>
              <a:t>society's distractions.</a:t>
            </a:r>
            <a:endParaRPr lang="fr-FR" sz="3200" u="sng" dirty="0">
              <a:solidFill>
                <a:srgbClr val="C00000"/>
              </a:solidFill>
              <a:effectLst>
                <a:outerShdw blurRad="38100" dist="38100" dir="2700000" algn="tl">
                  <a:srgbClr val="000000">
                    <a:alpha val="43137"/>
                  </a:srgbClr>
                </a:outerShdw>
              </a:effectLst>
            </a:endParaRPr>
          </a:p>
        </p:txBody>
      </p:sp>
      <p:sp>
        <p:nvSpPr>
          <p:cNvPr id="8" name="Flèche vers le bas 7"/>
          <p:cNvSpPr/>
          <p:nvPr/>
        </p:nvSpPr>
        <p:spPr>
          <a:xfrm>
            <a:off x="4643438" y="2357430"/>
            <a:ext cx="48463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8794" y="1571612"/>
            <a:ext cx="7000924" cy="135732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No one is born with </a:t>
            </a:r>
            <a:r>
              <a:rPr lang="en-US" sz="2400" dirty="0">
                <a:solidFill>
                  <a:schemeClr val="tx1"/>
                </a:solidFill>
              </a:rPr>
              <a:t>the power to think critically, nor </a:t>
            </a:r>
            <a:r>
              <a:rPr lang="en-US" sz="2400" dirty="0" smtClean="0">
                <a:solidFill>
                  <a:schemeClr val="tx1"/>
                </a:solidFill>
              </a:rPr>
              <a:t>does he develop  this </a:t>
            </a:r>
            <a:r>
              <a:rPr lang="en-US" sz="2400" dirty="0">
                <a:solidFill>
                  <a:schemeClr val="tx1"/>
                </a:solidFill>
              </a:rPr>
              <a:t>ability naturally </a:t>
            </a:r>
            <a:r>
              <a:rPr lang="en-US" sz="2400" dirty="0" smtClean="0">
                <a:solidFill>
                  <a:schemeClr val="tx1"/>
                </a:solidFill>
              </a:rPr>
              <a:t>beyond survival-level </a:t>
            </a:r>
            <a:r>
              <a:rPr lang="en-US" sz="2400" dirty="0">
                <a:solidFill>
                  <a:schemeClr val="tx1"/>
                </a:solidFill>
              </a:rPr>
              <a:t>thinking. </a:t>
            </a:r>
            <a:endParaRPr lang="fr-FR" sz="2400" dirty="0">
              <a:solidFill>
                <a:schemeClr val="tx1"/>
              </a:solidFill>
            </a:endParaRPr>
          </a:p>
        </p:txBody>
      </p:sp>
      <p:sp>
        <p:nvSpPr>
          <p:cNvPr id="5" name="Rectangle 4"/>
          <p:cNvSpPr/>
          <p:nvPr/>
        </p:nvSpPr>
        <p:spPr>
          <a:xfrm>
            <a:off x="2000232" y="3143248"/>
            <a:ext cx="6786610" cy="107157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Critical thinking is a learned ability that must be taught. Most individuals never  experience learning   critical thinking. </a:t>
            </a:r>
            <a:endParaRPr lang="fr-FR" sz="2400" dirty="0">
              <a:solidFill>
                <a:schemeClr val="tx1"/>
              </a:solidFill>
            </a:endParaRPr>
          </a:p>
        </p:txBody>
      </p:sp>
      <p:sp>
        <p:nvSpPr>
          <p:cNvPr id="6" name="Rectangle 5"/>
          <p:cNvSpPr/>
          <p:nvPr/>
        </p:nvSpPr>
        <p:spPr>
          <a:xfrm>
            <a:off x="285720" y="142852"/>
            <a:ext cx="7786742" cy="114300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tx1"/>
                </a:solidFill>
              </a:rPr>
              <a:t>      Is </a:t>
            </a:r>
            <a:r>
              <a:rPr lang="fr-FR" sz="2800" dirty="0" err="1" smtClean="0">
                <a:solidFill>
                  <a:schemeClr val="tx1"/>
                </a:solidFill>
              </a:rPr>
              <a:t>critical</a:t>
            </a:r>
            <a:r>
              <a:rPr lang="fr-FR" sz="2800" dirty="0" smtClean="0">
                <a:solidFill>
                  <a:schemeClr val="tx1"/>
                </a:solidFill>
              </a:rPr>
              <a:t> </a:t>
            </a:r>
            <a:r>
              <a:rPr lang="fr-FR" sz="2800" dirty="0" err="1" smtClean="0">
                <a:solidFill>
                  <a:schemeClr val="tx1"/>
                </a:solidFill>
              </a:rPr>
              <a:t>thinking</a:t>
            </a:r>
            <a:r>
              <a:rPr lang="fr-FR" sz="2800" dirty="0" smtClean="0">
                <a:solidFill>
                  <a:schemeClr val="tx1"/>
                </a:solidFill>
              </a:rPr>
              <a:t>  </a:t>
            </a:r>
            <a:r>
              <a:rPr lang="fr-FR" sz="2800" dirty="0" err="1" smtClean="0">
                <a:solidFill>
                  <a:schemeClr val="tx1"/>
                </a:solidFill>
              </a:rPr>
              <a:t>innate</a:t>
            </a:r>
            <a:r>
              <a:rPr lang="fr-FR" sz="2800" dirty="0" smtClean="0">
                <a:solidFill>
                  <a:schemeClr val="tx1"/>
                </a:solidFill>
              </a:rPr>
              <a:t> or </a:t>
            </a:r>
            <a:r>
              <a:rPr lang="fr-FR" sz="2800" dirty="0" err="1" smtClean="0">
                <a:solidFill>
                  <a:schemeClr val="tx1"/>
                </a:solidFill>
              </a:rPr>
              <a:t>aquired</a:t>
            </a:r>
            <a:r>
              <a:rPr lang="fr-FR" sz="2800" dirty="0" smtClean="0">
                <a:solidFill>
                  <a:schemeClr val="tx1"/>
                </a:solidFill>
              </a:rPr>
              <a:t>?</a:t>
            </a:r>
          </a:p>
          <a:p>
            <a:pPr algn="ctr"/>
            <a:r>
              <a:rPr lang="fr-FR" sz="2800" dirty="0" smtClean="0">
                <a:solidFill>
                  <a:schemeClr val="tx1"/>
                </a:solidFill>
              </a:rPr>
              <a:t>Are all </a:t>
            </a:r>
            <a:r>
              <a:rPr lang="fr-FR" sz="2800" dirty="0" err="1" smtClean="0">
                <a:solidFill>
                  <a:schemeClr val="tx1"/>
                </a:solidFill>
              </a:rPr>
              <a:t>humans</a:t>
            </a:r>
            <a:r>
              <a:rPr lang="fr-FR" sz="2800" dirty="0" smtClean="0">
                <a:solidFill>
                  <a:schemeClr val="tx1"/>
                </a:solidFill>
              </a:rPr>
              <a:t> </a:t>
            </a:r>
            <a:r>
              <a:rPr lang="fr-FR" sz="2800" dirty="0" err="1" smtClean="0">
                <a:solidFill>
                  <a:schemeClr val="tx1"/>
                </a:solidFill>
              </a:rPr>
              <a:t>critical</a:t>
            </a:r>
            <a:r>
              <a:rPr lang="fr-FR" sz="2800" dirty="0" smtClean="0">
                <a:solidFill>
                  <a:schemeClr val="tx1"/>
                </a:solidFill>
              </a:rPr>
              <a:t> </a:t>
            </a:r>
            <a:r>
              <a:rPr lang="fr-FR" sz="2800" dirty="0" err="1" smtClean="0">
                <a:solidFill>
                  <a:schemeClr val="tx1"/>
                </a:solidFill>
              </a:rPr>
              <a:t>thinkers</a:t>
            </a:r>
            <a:r>
              <a:rPr lang="fr-FR" sz="2800" dirty="0" smtClean="0">
                <a:solidFill>
                  <a:schemeClr val="tx1"/>
                </a:solidFill>
              </a:rPr>
              <a:t>?</a:t>
            </a:r>
            <a:endParaRPr lang="fr-FR" sz="2800" dirty="0">
              <a:solidFill>
                <a:schemeClr val="tx1"/>
              </a:solidFill>
            </a:endParaRPr>
          </a:p>
        </p:txBody>
      </p:sp>
      <p:sp>
        <p:nvSpPr>
          <p:cNvPr id="7" name="Rectangle 6"/>
          <p:cNvSpPr/>
          <p:nvPr/>
        </p:nvSpPr>
        <p:spPr>
          <a:xfrm>
            <a:off x="2000232" y="4429132"/>
            <a:ext cx="6858048" cy="10001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However, not all parents  and neither peers in general can teach  critical thinking to one another , but </a:t>
            </a:r>
            <a:endParaRPr lang="fr-FR" sz="2400" dirty="0">
              <a:solidFill>
                <a:schemeClr val="tx1"/>
              </a:solidFill>
            </a:endParaRPr>
          </a:p>
        </p:txBody>
      </p:sp>
      <p:sp>
        <p:nvSpPr>
          <p:cNvPr id="8" name="Rectangle 7"/>
          <p:cNvSpPr/>
          <p:nvPr/>
        </p:nvSpPr>
        <p:spPr>
          <a:xfrm>
            <a:off x="2000232" y="5643578"/>
            <a:ext cx="6858048" cy="107157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Only well </a:t>
            </a:r>
            <a:r>
              <a:rPr lang="en-US" sz="2400" dirty="0">
                <a:solidFill>
                  <a:schemeClr val="tx1"/>
                </a:solidFill>
              </a:rPr>
              <a:t> </a:t>
            </a:r>
            <a:r>
              <a:rPr lang="en-US" sz="2400" dirty="0" smtClean="0">
                <a:solidFill>
                  <a:schemeClr val="tx1"/>
                </a:solidFill>
              </a:rPr>
              <a:t>Trained and knowledgeable   teachers   can  lead learners  to proper information and skills.</a:t>
            </a:r>
            <a:endParaRPr lang="fr-FR" sz="2400" dirty="0">
              <a:solidFill>
                <a:schemeClr val="tx1"/>
              </a:solidFill>
            </a:endParaRPr>
          </a:p>
        </p:txBody>
      </p:sp>
      <p:cxnSp>
        <p:nvCxnSpPr>
          <p:cNvPr id="10" name="Connecteur droit 9"/>
          <p:cNvCxnSpPr/>
          <p:nvPr/>
        </p:nvCxnSpPr>
        <p:spPr>
          <a:xfrm rot="5400000">
            <a:off x="-1785982" y="3786190"/>
            <a:ext cx="500066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714348" y="2214554"/>
            <a:ext cx="1214446" cy="158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714348" y="3714752"/>
            <a:ext cx="1285884" cy="158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714348" y="5000636"/>
            <a:ext cx="1285884" cy="158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714348" y="6286520"/>
            <a:ext cx="1285884" cy="158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662" y="142852"/>
            <a:ext cx="6786610" cy="78581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err="1" smtClean="0">
                <a:solidFill>
                  <a:schemeClr val="tx1"/>
                </a:solidFill>
              </a:rPr>
              <a:t>Critical</a:t>
            </a:r>
            <a:r>
              <a:rPr lang="fr-FR" sz="2800" dirty="0" smtClean="0">
                <a:solidFill>
                  <a:schemeClr val="tx1"/>
                </a:solidFill>
              </a:rPr>
              <a:t> </a:t>
            </a:r>
            <a:r>
              <a:rPr lang="fr-FR" sz="2800" dirty="0" err="1" smtClean="0">
                <a:solidFill>
                  <a:schemeClr val="tx1"/>
                </a:solidFill>
              </a:rPr>
              <a:t>Thinking</a:t>
            </a:r>
            <a:r>
              <a:rPr lang="fr-FR" sz="2800" dirty="0" smtClean="0">
                <a:solidFill>
                  <a:schemeClr val="tx1"/>
                </a:solidFill>
              </a:rPr>
              <a:t> :  </a:t>
            </a:r>
            <a:r>
              <a:rPr lang="fr-FR" sz="2800" dirty="0" err="1" smtClean="0">
                <a:solidFill>
                  <a:schemeClr val="tx1"/>
                </a:solidFill>
              </a:rPr>
              <a:t>Individual</a:t>
            </a:r>
            <a:r>
              <a:rPr lang="fr-FR" sz="2800" dirty="0" smtClean="0">
                <a:solidFill>
                  <a:schemeClr val="tx1"/>
                </a:solidFill>
              </a:rPr>
              <a:t>  </a:t>
            </a:r>
            <a:r>
              <a:rPr lang="fr-FR" sz="2800" dirty="0" err="1" smtClean="0">
                <a:solidFill>
                  <a:schemeClr val="tx1"/>
                </a:solidFill>
              </a:rPr>
              <a:t>Potential</a:t>
            </a:r>
            <a:r>
              <a:rPr lang="fr-FR" sz="2800" dirty="0" smtClean="0">
                <a:solidFill>
                  <a:schemeClr val="tx1"/>
                </a:solidFill>
              </a:rPr>
              <a:t> &amp;  Society  Limitations</a:t>
            </a:r>
            <a:endParaRPr lang="fr-FR" sz="2800" dirty="0">
              <a:solidFill>
                <a:schemeClr val="tx1"/>
              </a:solidFill>
            </a:endParaRPr>
          </a:p>
        </p:txBody>
      </p:sp>
      <p:sp>
        <p:nvSpPr>
          <p:cNvPr id="5" name="Rectangle 4"/>
          <p:cNvSpPr/>
          <p:nvPr/>
        </p:nvSpPr>
        <p:spPr>
          <a:xfrm>
            <a:off x="1142976" y="1214422"/>
            <a:ext cx="7715304" cy="18573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Critical thinkers have an ability to think for themselves   and are able to turn their thinking into reliable and responsible decisions that in turn will affect their lives.  </a:t>
            </a:r>
            <a:endParaRPr lang="fr-FR" sz="2800" dirty="0">
              <a:solidFill>
                <a:schemeClr val="tx1"/>
              </a:solidFill>
            </a:endParaRPr>
          </a:p>
        </p:txBody>
      </p:sp>
      <p:sp>
        <p:nvSpPr>
          <p:cNvPr id="6" name="Rectangle 5"/>
          <p:cNvSpPr/>
          <p:nvPr/>
        </p:nvSpPr>
        <p:spPr>
          <a:xfrm>
            <a:off x="1214414" y="3429000"/>
            <a:ext cx="7643866" cy="321471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It is a capacity of critical  inquire  that prompts  individuals  to investigate problems  and ask questions , propose answers  that challenge the status quo,  question  the burden of authorities  and traditional beliefs , reject dogmas and doctrines   and often  succeed to wrestle power in society . </a:t>
            </a:r>
            <a:endParaRPr lang="fr-FR" sz="2400" dirty="0">
              <a:solidFill>
                <a:schemeClr val="tx1"/>
              </a:solidFill>
            </a:endParaRPr>
          </a:p>
        </p:txBody>
      </p:sp>
      <p:cxnSp>
        <p:nvCxnSpPr>
          <p:cNvPr id="8" name="Connecteur droit 7"/>
          <p:cNvCxnSpPr/>
          <p:nvPr/>
        </p:nvCxnSpPr>
        <p:spPr>
          <a:xfrm rot="10800000">
            <a:off x="571472" y="500042"/>
            <a:ext cx="285752"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5400000">
            <a:off x="-2500362" y="3571876"/>
            <a:ext cx="6143668"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71472" y="2000240"/>
            <a:ext cx="500066"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571472" y="4714884"/>
            <a:ext cx="571504" cy="1588"/>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214290"/>
            <a:ext cx="8143932" cy="18573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However , not all societies  tolerate  critical thinking , but only free, workable and thinking societies do.  </a:t>
            </a:r>
          </a:p>
          <a:p>
            <a:pPr algn="just"/>
            <a:r>
              <a:rPr lang="en-US" sz="2400" dirty="0">
                <a:solidFill>
                  <a:schemeClr val="tx1"/>
                </a:solidFill>
              </a:rPr>
              <a:t> </a:t>
            </a:r>
            <a:r>
              <a:rPr lang="en-US" sz="2400" dirty="0" smtClean="0">
                <a:solidFill>
                  <a:schemeClr val="tx1"/>
                </a:solidFill>
              </a:rPr>
              <a:t>     Some cultures  sometimes discourage critical thinkers and any sort of learning, internalizing, and practicing scientific and critical thinking </a:t>
            </a:r>
            <a:r>
              <a:rPr lang="en-US" sz="2400" dirty="0">
                <a:solidFill>
                  <a:schemeClr val="tx1"/>
                </a:solidFill>
              </a:rPr>
              <a:t> </a:t>
            </a:r>
            <a:r>
              <a:rPr lang="en-US" sz="2400" dirty="0" smtClean="0">
                <a:solidFill>
                  <a:schemeClr val="tx1"/>
                </a:solidFill>
              </a:rPr>
              <a:t>is not welcome .</a:t>
            </a:r>
            <a:endParaRPr lang="fr-FR" sz="2400" dirty="0">
              <a:solidFill>
                <a:schemeClr val="tx1"/>
              </a:solidFill>
            </a:endParaRPr>
          </a:p>
        </p:txBody>
      </p:sp>
      <p:sp>
        <p:nvSpPr>
          <p:cNvPr id="5" name="Rectangle 4"/>
          <p:cNvSpPr/>
          <p:nvPr/>
        </p:nvSpPr>
        <p:spPr>
          <a:xfrm>
            <a:off x="928662" y="2357430"/>
            <a:ext cx="8072494" cy="150019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smtClean="0"/>
              <a:t>       </a:t>
            </a:r>
            <a:r>
              <a:rPr lang="en-US" sz="2400" dirty="0" smtClean="0">
                <a:solidFill>
                  <a:schemeClr val="tx1"/>
                </a:solidFill>
              </a:rPr>
              <a:t>Most people tend to  be mainstream submissive to authorities most  never question, not  are curious, and do not challenge authority figures who claim special knowledge or insight. Most people, therefore, do not think for themselves, </a:t>
            </a:r>
            <a:endParaRPr lang="fr-FR" sz="2400" dirty="0">
              <a:solidFill>
                <a:schemeClr val="tx1"/>
              </a:solidFill>
            </a:endParaRPr>
          </a:p>
        </p:txBody>
      </p:sp>
      <p:sp>
        <p:nvSpPr>
          <p:cNvPr id="6" name="Rectangle 5"/>
          <p:cNvSpPr/>
          <p:nvPr/>
        </p:nvSpPr>
        <p:spPr>
          <a:xfrm>
            <a:off x="1000100" y="4643446"/>
            <a:ext cx="7929618" cy="20002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tend rely on others to think for them  they indulge in wishful, hopeful, and emotional thinking, believing that what they believe is true because they wish it, hope it, or feel it to be true. </a:t>
            </a:r>
            <a:endParaRPr lang="fr-FR" sz="2400" dirty="0">
              <a:solidFill>
                <a:schemeClr val="tx1"/>
              </a:solidFill>
            </a:endParaRPr>
          </a:p>
        </p:txBody>
      </p:sp>
      <p:sp>
        <p:nvSpPr>
          <p:cNvPr id="7" name="Rectangle 6"/>
          <p:cNvSpPr/>
          <p:nvPr/>
        </p:nvSpPr>
        <p:spPr>
          <a:xfrm>
            <a:off x="4000496" y="4071942"/>
            <a:ext cx="2143140" cy="4286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200" b="1" dirty="0" smtClean="0">
                <a:solidFill>
                  <a:schemeClr val="tx1"/>
                </a:solidFill>
              </a:rPr>
              <a:t>But</a:t>
            </a:r>
            <a:endParaRPr lang="fr-FR" sz="3200" b="1" dirty="0">
              <a:solidFill>
                <a:schemeClr val="tx1"/>
              </a:solidFill>
            </a:endParaRPr>
          </a:p>
        </p:txBody>
      </p:sp>
      <p:cxnSp>
        <p:nvCxnSpPr>
          <p:cNvPr id="9" name="Connecteur droit 8"/>
          <p:cNvCxnSpPr/>
          <p:nvPr/>
        </p:nvCxnSpPr>
        <p:spPr>
          <a:xfrm rot="16200000" flipH="1">
            <a:off x="-2143172" y="3071810"/>
            <a:ext cx="5214974" cy="714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a:endCxn id="4" idx="1"/>
          </p:cNvCxnSpPr>
          <p:nvPr/>
        </p:nvCxnSpPr>
        <p:spPr>
          <a:xfrm>
            <a:off x="428596" y="1142984"/>
            <a:ext cx="428628"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00034" y="3071810"/>
            <a:ext cx="428628" cy="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500034" y="5715016"/>
            <a:ext cx="500066"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500174"/>
            <a:ext cx="8229600" cy="4525963"/>
          </a:xfrm>
        </p:spPr>
        <p:txBody>
          <a:bodyPr>
            <a:normAutofit/>
          </a:bodyPr>
          <a:lstStyle/>
          <a:p>
            <a:pPr>
              <a:buNone/>
            </a:pPr>
            <a:r>
              <a:rPr lang="en-US" dirty="0" smtClean="0"/>
              <a:t>          </a:t>
            </a:r>
          </a:p>
          <a:p>
            <a:pPr>
              <a:buNone/>
            </a:pPr>
            <a:r>
              <a:rPr lang="en-US" dirty="0" smtClean="0"/>
              <a:t>       </a:t>
            </a:r>
            <a:endParaRPr lang="fr-FR" dirty="0"/>
          </a:p>
        </p:txBody>
      </p:sp>
      <p:sp>
        <p:nvSpPr>
          <p:cNvPr id="4" name="Rectangle 3"/>
          <p:cNvSpPr/>
          <p:nvPr/>
        </p:nvSpPr>
        <p:spPr>
          <a:xfrm>
            <a:off x="857224" y="1071546"/>
            <a:ext cx="8072494" cy="164307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People  are daily challenged with  everlasting problems  that have to solve or  to cope with   critical thinking skills  are  to be labeled as problem solving skills that result in reliable knowledge.</a:t>
            </a:r>
            <a:endParaRPr lang="fr-FR" sz="2400" dirty="0">
              <a:solidFill>
                <a:schemeClr val="tx1"/>
              </a:solidFill>
            </a:endParaRPr>
          </a:p>
        </p:txBody>
      </p:sp>
      <p:sp>
        <p:nvSpPr>
          <p:cNvPr id="5" name="Rectangle 4"/>
          <p:cNvSpPr/>
          <p:nvPr/>
        </p:nvSpPr>
        <p:spPr>
          <a:xfrm>
            <a:off x="857224" y="3357562"/>
            <a:ext cx="7929618" cy="150019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sz="2400" dirty="0" smtClean="0">
                <a:solidFill>
                  <a:schemeClr val="tx1"/>
                </a:solidFill>
              </a:rPr>
              <a:t>We all process information daily , but only critical thinkers   do process information skillfully , accurately, and rigorously…</a:t>
            </a:r>
            <a:endParaRPr lang="fr-FR" sz="2400" dirty="0">
              <a:solidFill>
                <a:schemeClr val="tx1"/>
              </a:solidFill>
            </a:endParaRPr>
          </a:p>
        </p:txBody>
      </p:sp>
      <p:sp>
        <p:nvSpPr>
          <p:cNvPr id="6" name="Rectangle 5"/>
          <p:cNvSpPr/>
          <p:nvPr/>
        </p:nvSpPr>
        <p:spPr>
          <a:xfrm>
            <a:off x="857224" y="5214950"/>
            <a:ext cx="8001056" cy="142876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en-US" sz="2400" dirty="0" smtClean="0">
                <a:solidFill>
                  <a:schemeClr val="tx1"/>
                </a:solidFill>
              </a:rPr>
              <a:t> and they are the  ones  that reach reliable , logical  and trustworthy  conclusions  upon which they can act or react  knowledgeably and predict what their decisions might ensue.</a:t>
            </a:r>
            <a:endParaRPr lang="fr-FR" dirty="0"/>
          </a:p>
        </p:txBody>
      </p:sp>
      <p:sp>
        <p:nvSpPr>
          <p:cNvPr id="7" name="Rectangle 6"/>
          <p:cNvSpPr/>
          <p:nvPr/>
        </p:nvSpPr>
        <p:spPr>
          <a:xfrm>
            <a:off x="2857488" y="142852"/>
            <a:ext cx="4357718" cy="64294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err="1" smtClean="0">
                <a:solidFill>
                  <a:schemeClr val="tx1"/>
                </a:solidFill>
              </a:rPr>
              <a:t>Critical</a:t>
            </a:r>
            <a:r>
              <a:rPr lang="fr-FR" sz="2400" dirty="0" smtClean="0">
                <a:solidFill>
                  <a:schemeClr val="tx1"/>
                </a:solidFill>
              </a:rPr>
              <a:t>  </a:t>
            </a:r>
            <a:r>
              <a:rPr lang="fr-FR" sz="2400" dirty="0" err="1" smtClean="0">
                <a:solidFill>
                  <a:schemeClr val="tx1"/>
                </a:solidFill>
              </a:rPr>
              <a:t>Thinking</a:t>
            </a:r>
            <a:r>
              <a:rPr lang="fr-FR" sz="2400" dirty="0" smtClean="0">
                <a:solidFill>
                  <a:schemeClr val="tx1"/>
                </a:solidFill>
              </a:rPr>
              <a:t> and </a:t>
            </a:r>
            <a:r>
              <a:rPr lang="fr-FR" sz="2400" dirty="0" err="1" smtClean="0">
                <a:solidFill>
                  <a:schemeClr val="tx1"/>
                </a:solidFill>
              </a:rPr>
              <a:t>its</a:t>
            </a:r>
            <a:r>
              <a:rPr lang="fr-FR" sz="2400" dirty="0" smtClean="0">
                <a:solidFill>
                  <a:schemeClr val="tx1"/>
                </a:solidFill>
              </a:rPr>
              <a:t> Components</a:t>
            </a:r>
            <a:endParaRPr lang="fr-FR" sz="2400" dirty="0">
              <a:solidFill>
                <a:schemeClr val="tx1"/>
              </a:solidFill>
            </a:endParaRPr>
          </a:p>
        </p:txBody>
      </p:sp>
      <p:cxnSp>
        <p:nvCxnSpPr>
          <p:cNvPr id="9" name="Connecteur droit 8"/>
          <p:cNvCxnSpPr/>
          <p:nvPr/>
        </p:nvCxnSpPr>
        <p:spPr>
          <a:xfrm rot="10800000" flipV="1">
            <a:off x="428596" y="428604"/>
            <a:ext cx="2357454" cy="357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2356692" y="3213892"/>
            <a:ext cx="557216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28596" y="1785926"/>
            <a:ext cx="35719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428596" y="6000768"/>
            <a:ext cx="35719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28596" y="4071942"/>
            <a:ext cx="357190"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630</Words>
  <Application>Microsoft Office PowerPoint</Application>
  <PresentationFormat>Affichage à l'écran (4:3)</PresentationFormat>
  <Paragraphs>39</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Diapositive 1</vt:lpstr>
      <vt:lpstr>Diapositive 2</vt:lpstr>
      <vt:lpstr>Diapositive 3</vt:lpstr>
      <vt:lpstr>Diapositive 4</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46</cp:revision>
  <dcterms:created xsi:type="dcterms:W3CDTF">2016-03-05T15:04:05Z</dcterms:created>
  <dcterms:modified xsi:type="dcterms:W3CDTF">2020-12-05T14:12:03Z</dcterms:modified>
</cp:coreProperties>
</file>