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57" r:id="rId4"/>
    <p:sldId id="258" r:id="rId5"/>
    <p:sldId id="260" r:id="rId6"/>
    <p:sldId id="261" r:id="rId7"/>
    <p:sldId id="265" r:id="rId8"/>
    <p:sldId id="262" r:id="rId9"/>
    <p:sldId id="266" r:id="rId10"/>
    <p:sldId id="267" r:id="rId11"/>
    <p:sldId id="269" r:id="rId12"/>
    <p:sldId id="268" r:id="rId13"/>
    <p:sldId id="273" r:id="rId14"/>
    <p:sldId id="275" r:id="rId15"/>
    <p:sldId id="276" r:id="rId16"/>
    <p:sldId id="278" r:id="rId17"/>
    <p:sldId id="280" r:id="rId18"/>
    <p:sldId id="281" r:id="rId19"/>
    <p:sldId id="282" r:id="rId20"/>
    <p:sldId id="283" r:id="rId21"/>
    <p:sldId id="284" r:id="rId22"/>
    <p:sldId id="285" r:id="rId23"/>
    <p:sldId id="270" r:id="rId24"/>
    <p:sldId id="296" r:id="rId25"/>
    <p:sldId id="271" r:id="rId26"/>
    <p:sldId id="272" r:id="rId27"/>
    <p:sldId id="286" r:id="rId28"/>
    <p:sldId id="287" r:id="rId29"/>
    <p:sldId id="288" r:id="rId30"/>
    <p:sldId id="289" r:id="rId31"/>
    <p:sldId id="290" r:id="rId32"/>
    <p:sldId id="291" r:id="rId33"/>
    <p:sldId id="293" r:id="rId34"/>
    <p:sldId id="292" r:id="rId35"/>
    <p:sldId id="298" r:id="rId36"/>
    <p:sldId id="294" r:id="rId37"/>
    <p:sldId id="295" r:id="rId38"/>
    <p:sldId id="299" r:id="rId3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0FEE8D-19A6-48C2-A76B-EC279010D0D6}" type="doc">
      <dgm:prSet loTypeId="urn:microsoft.com/office/officeart/2005/8/layout/hierarchy1" loCatId="hierarchy" qsTypeId="urn:microsoft.com/office/officeart/2005/8/quickstyle/3d1" qsCatId="3D" csTypeId="urn:microsoft.com/office/officeart/2005/8/colors/colorful2" csCatId="colorful" phldr="1"/>
      <dgm:spPr/>
      <dgm:t>
        <a:bodyPr/>
        <a:lstStyle/>
        <a:p>
          <a:endParaRPr lang="fr-FR"/>
        </a:p>
      </dgm:t>
    </dgm:pt>
    <dgm:pt modelId="{42B448C6-BCD2-40B8-8461-600DF316A613}">
      <dgm:prSet phldrT="[Texte]"/>
      <dgm:spPr/>
      <dgm:t>
        <a:bodyPr>
          <a:scene3d>
            <a:camera prst="orthographicFront"/>
            <a:lightRig rig="balanced" dir="t">
              <a:rot lat="0" lon="0" rev="2100000"/>
            </a:lightRig>
          </a:scene3d>
          <a:sp3d extrusionH="57150" prstMaterial="metal">
            <a:bevelT w="38100" h="25400"/>
            <a:contourClr>
              <a:schemeClr val="bg2"/>
            </a:contourClr>
          </a:sp3d>
        </a:bodyPr>
        <a:lstStyle/>
        <a:p>
          <a:r>
            <a:rPr lang="ar-DZ" b="1" cap="none" spc="0" dirty="0" smtClean="0">
              <a:ln w="50800"/>
              <a:solidFill>
                <a:schemeClr val="bg1">
                  <a:shade val="50000"/>
                </a:schemeClr>
              </a:solidFill>
              <a:effectLst/>
            </a:rPr>
            <a:t>الفاعلون في المدينة</a:t>
          </a:r>
          <a:endParaRPr lang="fr-FR" b="1" cap="none" spc="0" dirty="0">
            <a:ln w="50800"/>
            <a:solidFill>
              <a:schemeClr val="bg1">
                <a:shade val="50000"/>
              </a:schemeClr>
            </a:solidFill>
            <a:effectLst/>
          </a:endParaRPr>
        </a:p>
      </dgm:t>
    </dgm:pt>
    <dgm:pt modelId="{A05376C6-C130-4EEF-9A2A-EC6D80DC4355}" type="parTrans" cxnId="{1412F6B8-9205-4D23-BAEE-2514EB073E60}">
      <dgm:prSet/>
      <dgm:spPr/>
      <dgm:t>
        <a:bodyPr>
          <a:scene3d>
            <a:camera prst="orthographicFront"/>
            <a:lightRig rig="balanced" dir="t">
              <a:rot lat="0" lon="0" rev="2100000"/>
            </a:lightRig>
          </a:scene3d>
          <a:sp3d extrusionH="57150" prstMaterial="metal">
            <a:bevelT w="38100" h="25400"/>
            <a:contourClr>
              <a:schemeClr val="bg2"/>
            </a:contourClr>
          </a:sp3d>
        </a:bodyPr>
        <a:lstStyle/>
        <a:p>
          <a:endParaRPr lang="fr-FR" b="1" cap="none" spc="0">
            <a:ln w="50800"/>
            <a:solidFill>
              <a:schemeClr val="bg1">
                <a:shade val="50000"/>
              </a:schemeClr>
            </a:solidFill>
            <a:effectLst/>
          </a:endParaRPr>
        </a:p>
      </dgm:t>
    </dgm:pt>
    <dgm:pt modelId="{E5D2FF3A-2F9A-414F-8D3E-CA8F14EA5FAC}" type="sibTrans" cxnId="{1412F6B8-9205-4D23-BAEE-2514EB073E60}">
      <dgm:prSet/>
      <dgm:spPr/>
      <dgm:t>
        <a:bodyPr>
          <a:scene3d>
            <a:camera prst="orthographicFront"/>
            <a:lightRig rig="balanced" dir="t">
              <a:rot lat="0" lon="0" rev="2100000"/>
            </a:lightRig>
          </a:scene3d>
          <a:sp3d extrusionH="57150" prstMaterial="metal">
            <a:bevelT w="38100" h="25400"/>
            <a:contourClr>
              <a:schemeClr val="bg2"/>
            </a:contourClr>
          </a:sp3d>
        </a:bodyPr>
        <a:lstStyle/>
        <a:p>
          <a:endParaRPr lang="fr-FR" b="1" cap="none" spc="0">
            <a:ln w="50800"/>
            <a:solidFill>
              <a:schemeClr val="bg1">
                <a:shade val="50000"/>
              </a:schemeClr>
            </a:solidFill>
            <a:effectLst/>
          </a:endParaRPr>
        </a:p>
      </dgm:t>
    </dgm:pt>
    <dgm:pt modelId="{DB5E25DB-978C-419B-8706-957633EEF1F5}">
      <dgm:prSet phldrT="[Texte]"/>
      <dgm:spPr/>
      <dgm:t>
        <a:bodyPr>
          <a:scene3d>
            <a:camera prst="orthographicFront"/>
            <a:lightRig rig="balanced" dir="t">
              <a:rot lat="0" lon="0" rev="2100000"/>
            </a:lightRig>
          </a:scene3d>
          <a:sp3d extrusionH="57150" prstMaterial="metal">
            <a:bevelT w="38100" h="25400"/>
            <a:contourClr>
              <a:schemeClr val="bg2"/>
            </a:contourClr>
          </a:sp3d>
        </a:bodyPr>
        <a:lstStyle/>
        <a:p>
          <a:r>
            <a:rPr lang="ar-DZ" b="1" cap="none" spc="0" dirty="0" smtClean="0">
              <a:ln w="50800"/>
              <a:solidFill>
                <a:schemeClr val="bg1">
                  <a:shade val="50000"/>
                </a:schemeClr>
              </a:solidFill>
              <a:effectLst/>
            </a:rPr>
            <a:t>الفاعلون الاجتماعيون</a:t>
          </a:r>
          <a:endParaRPr lang="fr-FR" b="1" cap="none" spc="0" dirty="0">
            <a:ln w="50800"/>
            <a:solidFill>
              <a:schemeClr val="bg1">
                <a:shade val="50000"/>
              </a:schemeClr>
            </a:solidFill>
            <a:effectLst/>
          </a:endParaRPr>
        </a:p>
      </dgm:t>
    </dgm:pt>
    <dgm:pt modelId="{12FA5EA7-B06C-4575-BFE9-AB8D5ADEEF59}" type="parTrans" cxnId="{CB04F785-5340-44C9-A403-8B3B6D08D045}">
      <dgm:prSet/>
      <dgm:spPr/>
      <dgm:t>
        <a:bodyPr>
          <a:scene3d>
            <a:camera prst="orthographicFront"/>
            <a:lightRig rig="balanced" dir="t">
              <a:rot lat="0" lon="0" rev="2100000"/>
            </a:lightRig>
          </a:scene3d>
          <a:sp3d extrusionH="57150" prstMaterial="metal">
            <a:bevelT w="38100" h="25400"/>
            <a:contourClr>
              <a:schemeClr val="bg2"/>
            </a:contourClr>
          </a:sp3d>
        </a:bodyPr>
        <a:lstStyle/>
        <a:p>
          <a:endParaRPr lang="fr-FR" b="1" cap="none" spc="0">
            <a:ln w="50800"/>
            <a:solidFill>
              <a:schemeClr val="bg1">
                <a:shade val="50000"/>
              </a:schemeClr>
            </a:solidFill>
            <a:effectLst/>
          </a:endParaRPr>
        </a:p>
      </dgm:t>
    </dgm:pt>
    <dgm:pt modelId="{68D01E04-49D4-4BB5-A8F8-47BFAE97FB17}" type="sibTrans" cxnId="{CB04F785-5340-44C9-A403-8B3B6D08D045}">
      <dgm:prSet/>
      <dgm:spPr/>
      <dgm:t>
        <a:bodyPr>
          <a:scene3d>
            <a:camera prst="orthographicFront"/>
            <a:lightRig rig="balanced" dir="t">
              <a:rot lat="0" lon="0" rev="2100000"/>
            </a:lightRig>
          </a:scene3d>
          <a:sp3d extrusionH="57150" prstMaterial="metal">
            <a:bevelT w="38100" h="25400"/>
            <a:contourClr>
              <a:schemeClr val="bg2"/>
            </a:contourClr>
          </a:sp3d>
        </a:bodyPr>
        <a:lstStyle/>
        <a:p>
          <a:endParaRPr lang="fr-FR" b="1" cap="none" spc="0">
            <a:ln w="50800"/>
            <a:solidFill>
              <a:schemeClr val="bg1">
                <a:shade val="50000"/>
              </a:schemeClr>
            </a:solidFill>
            <a:effectLst/>
          </a:endParaRPr>
        </a:p>
      </dgm:t>
    </dgm:pt>
    <dgm:pt modelId="{267A5D6E-8E65-4CF2-9A02-1B7EE5065B58}">
      <dgm:prSet phldrT="[Texte]"/>
      <dgm:spPr/>
      <dgm:t>
        <a:bodyPr>
          <a:scene3d>
            <a:camera prst="orthographicFront"/>
            <a:lightRig rig="balanced" dir="t">
              <a:rot lat="0" lon="0" rev="2100000"/>
            </a:lightRig>
          </a:scene3d>
          <a:sp3d extrusionH="57150" prstMaterial="metal">
            <a:bevelT w="38100" h="25400"/>
            <a:contourClr>
              <a:schemeClr val="bg2"/>
            </a:contourClr>
          </a:sp3d>
        </a:bodyPr>
        <a:lstStyle/>
        <a:p>
          <a:r>
            <a:rPr lang="ar-DZ" b="1" cap="none" spc="0" dirty="0" smtClean="0">
              <a:ln w="50800"/>
              <a:solidFill>
                <a:schemeClr val="bg1">
                  <a:shade val="50000"/>
                </a:schemeClr>
              </a:solidFill>
              <a:effectLst/>
            </a:rPr>
            <a:t>المهام</a:t>
          </a:r>
          <a:endParaRPr lang="fr-FR" b="1" cap="none" spc="0" dirty="0">
            <a:ln w="50800"/>
            <a:solidFill>
              <a:schemeClr val="bg1">
                <a:shade val="50000"/>
              </a:schemeClr>
            </a:solidFill>
            <a:effectLst/>
          </a:endParaRPr>
        </a:p>
      </dgm:t>
    </dgm:pt>
    <dgm:pt modelId="{2A7EA470-044E-41B2-B037-9F02188D4BF2}" type="parTrans" cxnId="{BAE5834C-5C6E-4933-91CE-AF0AA7A44C6A}">
      <dgm:prSet/>
      <dgm:spPr/>
      <dgm:t>
        <a:bodyPr>
          <a:scene3d>
            <a:camera prst="orthographicFront"/>
            <a:lightRig rig="balanced" dir="t">
              <a:rot lat="0" lon="0" rev="2100000"/>
            </a:lightRig>
          </a:scene3d>
          <a:sp3d extrusionH="57150" prstMaterial="metal">
            <a:bevelT w="38100" h="25400"/>
            <a:contourClr>
              <a:schemeClr val="bg2"/>
            </a:contourClr>
          </a:sp3d>
        </a:bodyPr>
        <a:lstStyle/>
        <a:p>
          <a:endParaRPr lang="fr-FR" b="1" cap="none" spc="0">
            <a:ln w="50800"/>
            <a:solidFill>
              <a:schemeClr val="bg1">
                <a:shade val="50000"/>
              </a:schemeClr>
            </a:solidFill>
            <a:effectLst/>
          </a:endParaRPr>
        </a:p>
      </dgm:t>
    </dgm:pt>
    <dgm:pt modelId="{B764E187-BB9C-4BFD-AF9C-8B30A3206A9A}" type="sibTrans" cxnId="{BAE5834C-5C6E-4933-91CE-AF0AA7A44C6A}">
      <dgm:prSet/>
      <dgm:spPr/>
      <dgm:t>
        <a:bodyPr>
          <a:scene3d>
            <a:camera prst="orthographicFront"/>
            <a:lightRig rig="balanced" dir="t">
              <a:rot lat="0" lon="0" rev="2100000"/>
            </a:lightRig>
          </a:scene3d>
          <a:sp3d extrusionH="57150" prstMaterial="metal">
            <a:bevelT w="38100" h="25400"/>
            <a:contourClr>
              <a:schemeClr val="bg2"/>
            </a:contourClr>
          </a:sp3d>
        </a:bodyPr>
        <a:lstStyle/>
        <a:p>
          <a:endParaRPr lang="fr-FR" b="1" cap="none" spc="0">
            <a:ln w="50800"/>
            <a:solidFill>
              <a:schemeClr val="bg1">
                <a:shade val="50000"/>
              </a:schemeClr>
            </a:solidFill>
            <a:effectLst/>
          </a:endParaRPr>
        </a:p>
      </dgm:t>
    </dgm:pt>
    <dgm:pt modelId="{31BF6EAD-B661-4BB2-8AB3-17955BE8AB9D}">
      <dgm:prSet phldrT="[Texte]"/>
      <dgm:spPr/>
      <dgm:t>
        <a:bodyPr>
          <a:scene3d>
            <a:camera prst="orthographicFront"/>
            <a:lightRig rig="balanced" dir="t">
              <a:rot lat="0" lon="0" rev="2100000"/>
            </a:lightRig>
          </a:scene3d>
          <a:sp3d extrusionH="57150" prstMaterial="metal">
            <a:bevelT w="38100" h="25400"/>
            <a:contourClr>
              <a:schemeClr val="bg2"/>
            </a:contourClr>
          </a:sp3d>
        </a:bodyPr>
        <a:lstStyle/>
        <a:p>
          <a:r>
            <a:rPr lang="ar-DZ" b="1" cap="none" spc="0" dirty="0" smtClean="0">
              <a:ln w="50800"/>
              <a:solidFill>
                <a:schemeClr val="bg1">
                  <a:shade val="50000"/>
                </a:schemeClr>
              </a:solidFill>
              <a:effectLst/>
            </a:rPr>
            <a:t>تحقيق المشاركة</a:t>
          </a:r>
          <a:endParaRPr lang="fr-FR" b="1" cap="none" spc="0" dirty="0">
            <a:ln w="50800"/>
            <a:solidFill>
              <a:schemeClr val="bg1">
                <a:shade val="50000"/>
              </a:schemeClr>
            </a:solidFill>
            <a:effectLst/>
          </a:endParaRPr>
        </a:p>
      </dgm:t>
    </dgm:pt>
    <dgm:pt modelId="{65C43C60-96BD-420A-A48C-C465F3D1116E}" type="parTrans" cxnId="{E85B68CB-1BBC-45BB-B491-1D4402A8AEFB}">
      <dgm:prSet/>
      <dgm:spPr/>
      <dgm:t>
        <a:bodyPr>
          <a:scene3d>
            <a:camera prst="orthographicFront"/>
            <a:lightRig rig="balanced" dir="t">
              <a:rot lat="0" lon="0" rev="2100000"/>
            </a:lightRig>
          </a:scene3d>
          <a:sp3d extrusionH="57150" prstMaterial="metal">
            <a:bevelT w="38100" h="25400"/>
            <a:contourClr>
              <a:schemeClr val="bg2"/>
            </a:contourClr>
          </a:sp3d>
        </a:bodyPr>
        <a:lstStyle/>
        <a:p>
          <a:endParaRPr lang="fr-FR" b="1" cap="none" spc="0">
            <a:ln w="50800"/>
            <a:solidFill>
              <a:schemeClr val="bg1">
                <a:shade val="50000"/>
              </a:schemeClr>
            </a:solidFill>
            <a:effectLst/>
          </a:endParaRPr>
        </a:p>
      </dgm:t>
    </dgm:pt>
    <dgm:pt modelId="{A1040973-7E12-4CD4-AEE6-A832FDCA048F}" type="sibTrans" cxnId="{E85B68CB-1BBC-45BB-B491-1D4402A8AEFB}">
      <dgm:prSet/>
      <dgm:spPr/>
      <dgm:t>
        <a:bodyPr>
          <a:scene3d>
            <a:camera prst="orthographicFront"/>
            <a:lightRig rig="balanced" dir="t">
              <a:rot lat="0" lon="0" rev="2100000"/>
            </a:lightRig>
          </a:scene3d>
          <a:sp3d extrusionH="57150" prstMaterial="metal">
            <a:bevelT w="38100" h="25400"/>
            <a:contourClr>
              <a:schemeClr val="bg2"/>
            </a:contourClr>
          </a:sp3d>
        </a:bodyPr>
        <a:lstStyle/>
        <a:p>
          <a:endParaRPr lang="fr-FR" b="1" cap="none" spc="0">
            <a:ln w="50800"/>
            <a:solidFill>
              <a:schemeClr val="bg1">
                <a:shade val="50000"/>
              </a:schemeClr>
            </a:solidFill>
            <a:effectLst/>
          </a:endParaRPr>
        </a:p>
      </dgm:t>
    </dgm:pt>
    <dgm:pt modelId="{BDFCF9A9-54D6-4A68-A832-3A590CA03090}">
      <dgm:prSet phldrT="[Texte]"/>
      <dgm:spPr/>
      <dgm:t>
        <a:bodyPr>
          <a:scene3d>
            <a:camera prst="orthographicFront"/>
            <a:lightRig rig="balanced" dir="t">
              <a:rot lat="0" lon="0" rev="2100000"/>
            </a:lightRig>
          </a:scene3d>
          <a:sp3d extrusionH="57150" prstMaterial="metal">
            <a:bevelT w="38100" h="25400"/>
            <a:contourClr>
              <a:schemeClr val="bg2"/>
            </a:contourClr>
          </a:sp3d>
        </a:bodyPr>
        <a:lstStyle/>
        <a:p>
          <a:r>
            <a:rPr lang="ar-DZ" b="1" cap="none" spc="0" dirty="0" smtClean="0">
              <a:ln w="50800"/>
              <a:solidFill>
                <a:schemeClr val="bg1">
                  <a:shade val="50000"/>
                </a:schemeClr>
              </a:solidFill>
              <a:effectLst/>
            </a:rPr>
            <a:t>الفاعلون الحضريون الرسميون</a:t>
          </a:r>
          <a:endParaRPr lang="fr-FR" b="1" cap="none" spc="0" dirty="0">
            <a:ln w="50800"/>
            <a:solidFill>
              <a:schemeClr val="bg1">
                <a:shade val="50000"/>
              </a:schemeClr>
            </a:solidFill>
            <a:effectLst/>
          </a:endParaRPr>
        </a:p>
      </dgm:t>
    </dgm:pt>
    <dgm:pt modelId="{1F671E21-5C28-4E24-839B-7A6D5CF1F483}" type="parTrans" cxnId="{719646A6-9C45-4C71-8C05-22555071B709}">
      <dgm:prSet/>
      <dgm:spPr/>
      <dgm:t>
        <a:bodyPr>
          <a:scene3d>
            <a:camera prst="orthographicFront"/>
            <a:lightRig rig="balanced" dir="t">
              <a:rot lat="0" lon="0" rev="2100000"/>
            </a:lightRig>
          </a:scene3d>
          <a:sp3d extrusionH="57150" prstMaterial="metal">
            <a:bevelT w="38100" h="25400"/>
            <a:contourClr>
              <a:schemeClr val="bg2"/>
            </a:contourClr>
          </a:sp3d>
        </a:bodyPr>
        <a:lstStyle/>
        <a:p>
          <a:endParaRPr lang="fr-FR" b="1" cap="none" spc="0">
            <a:ln w="50800"/>
            <a:solidFill>
              <a:schemeClr val="bg1">
                <a:shade val="50000"/>
              </a:schemeClr>
            </a:solidFill>
            <a:effectLst/>
          </a:endParaRPr>
        </a:p>
      </dgm:t>
    </dgm:pt>
    <dgm:pt modelId="{CA58A06F-3C28-4C39-968C-66AA20C0DCE0}" type="sibTrans" cxnId="{719646A6-9C45-4C71-8C05-22555071B709}">
      <dgm:prSet/>
      <dgm:spPr/>
      <dgm:t>
        <a:bodyPr>
          <a:scene3d>
            <a:camera prst="orthographicFront"/>
            <a:lightRig rig="balanced" dir="t">
              <a:rot lat="0" lon="0" rev="2100000"/>
            </a:lightRig>
          </a:scene3d>
          <a:sp3d extrusionH="57150" prstMaterial="metal">
            <a:bevelT w="38100" h="25400"/>
            <a:contourClr>
              <a:schemeClr val="bg2"/>
            </a:contourClr>
          </a:sp3d>
        </a:bodyPr>
        <a:lstStyle/>
        <a:p>
          <a:endParaRPr lang="fr-FR" b="1" cap="none" spc="0">
            <a:ln w="50800"/>
            <a:solidFill>
              <a:schemeClr val="bg1">
                <a:shade val="50000"/>
              </a:schemeClr>
            </a:solidFill>
            <a:effectLst/>
          </a:endParaRPr>
        </a:p>
      </dgm:t>
    </dgm:pt>
    <dgm:pt modelId="{6D39292C-2ED2-4A92-9AF3-CE6E19442C77}">
      <dgm:prSet phldrT="[Texte]"/>
      <dgm:spPr/>
      <dgm:t>
        <a:bodyPr>
          <a:scene3d>
            <a:camera prst="orthographicFront"/>
            <a:lightRig rig="balanced" dir="t">
              <a:rot lat="0" lon="0" rev="2100000"/>
            </a:lightRig>
          </a:scene3d>
          <a:sp3d extrusionH="57150" prstMaterial="metal">
            <a:bevelT w="38100" h="25400"/>
            <a:contourClr>
              <a:schemeClr val="bg2"/>
            </a:contourClr>
          </a:sp3d>
        </a:bodyPr>
        <a:lstStyle/>
        <a:p>
          <a:r>
            <a:rPr lang="ar-DZ" b="1" cap="none" spc="0" dirty="0" smtClean="0">
              <a:ln w="50800"/>
              <a:solidFill>
                <a:schemeClr val="bg1">
                  <a:shade val="50000"/>
                </a:schemeClr>
              </a:solidFill>
              <a:effectLst/>
            </a:rPr>
            <a:t>العام/الخاص</a:t>
          </a:r>
          <a:endParaRPr lang="fr-FR" b="1" cap="none" spc="0" dirty="0">
            <a:ln w="50800"/>
            <a:solidFill>
              <a:schemeClr val="bg1">
                <a:shade val="50000"/>
              </a:schemeClr>
            </a:solidFill>
            <a:effectLst/>
          </a:endParaRPr>
        </a:p>
      </dgm:t>
    </dgm:pt>
    <dgm:pt modelId="{B97DE8E7-E33C-4E10-A701-974595C7CADD}" type="parTrans" cxnId="{4A1D15D7-D15C-4AC9-AB46-E6F28FD93B0D}">
      <dgm:prSet/>
      <dgm:spPr/>
      <dgm:t>
        <a:bodyPr>
          <a:scene3d>
            <a:camera prst="orthographicFront"/>
            <a:lightRig rig="balanced" dir="t">
              <a:rot lat="0" lon="0" rev="2100000"/>
            </a:lightRig>
          </a:scene3d>
          <a:sp3d extrusionH="57150" prstMaterial="metal">
            <a:bevelT w="38100" h="25400"/>
            <a:contourClr>
              <a:schemeClr val="bg2"/>
            </a:contourClr>
          </a:sp3d>
        </a:bodyPr>
        <a:lstStyle/>
        <a:p>
          <a:endParaRPr lang="fr-FR" b="1" cap="none" spc="0">
            <a:ln w="50800"/>
            <a:solidFill>
              <a:schemeClr val="bg1">
                <a:shade val="50000"/>
              </a:schemeClr>
            </a:solidFill>
            <a:effectLst/>
          </a:endParaRPr>
        </a:p>
      </dgm:t>
    </dgm:pt>
    <dgm:pt modelId="{EB1F08DC-76BE-42DA-A298-79257348D643}" type="sibTrans" cxnId="{4A1D15D7-D15C-4AC9-AB46-E6F28FD93B0D}">
      <dgm:prSet/>
      <dgm:spPr/>
      <dgm:t>
        <a:bodyPr>
          <a:scene3d>
            <a:camera prst="orthographicFront"/>
            <a:lightRig rig="balanced" dir="t">
              <a:rot lat="0" lon="0" rev="2100000"/>
            </a:lightRig>
          </a:scene3d>
          <a:sp3d extrusionH="57150" prstMaterial="metal">
            <a:bevelT w="38100" h="25400"/>
            <a:contourClr>
              <a:schemeClr val="bg2"/>
            </a:contourClr>
          </a:sp3d>
        </a:bodyPr>
        <a:lstStyle/>
        <a:p>
          <a:endParaRPr lang="fr-FR" b="1" cap="none" spc="0">
            <a:ln w="50800"/>
            <a:solidFill>
              <a:schemeClr val="bg1">
                <a:shade val="50000"/>
              </a:schemeClr>
            </a:solidFill>
            <a:effectLst/>
          </a:endParaRPr>
        </a:p>
      </dgm:t>
    </dgm:pt>
    <dgm:pt modelId="{116C590F-A731-4540-ACC7-02624A804212}" type="pres">
      <dgm:prSet presAssocID="{6C0FEE8D-19A6-48C2-A76B-EC279010D0D6}" presName="hierChild1" presStyleCnt="0">
        <dgm:presLayoutVars>
          <dgm:chPref val="1"/>
          <dgm:dir/>
          <dgm:animOne val="branch"/>
          <dgm:animLvl val="lvl"/>
          <dgm:resizeHandles/>
        </dgm:presLayoutVars>
      </dgm:prSet>
      <dgm:spPr/>
      <dgm:t>
        <a:bodyPr/>
        <a:lstStyle/>
        <a:p>
          <a:endParaRPr lang="fr-FR"/>
        </a:p>
      </dgm:t>
    </dgm:pt>
    <dgm:pt modelId="{8B5FDB61-725E-466C-BB58-8CF1597466A4}" type="pres">
      <dgm:prSet presAssocID="{42B448C6-BCD2-40B8-8461-600DF316A613}" presName="hierRoot1" presStyleCnt="0"/>
      <dgm:spPr/>
    </dgm:pt>
    <dgm:pt modelId="{D99B7D64-565B-4BF2-ABCE-18FB61955A4F}" type="pres">
      <dgm:prSet presAssocID="{42B448C6-BCD2-40B8-8461-600DF316A613}" presName="composite" presStyleCnt="0"/>
      <dgm:spPr/>
    </dgm:pt>
    <dgm:pt modelId="{E86487C9-D9D9-4898-A47F-91E617BF893C}" type="pres">
      <dgm:prSet presAssocID="{42B448C6-BCD2-40B8-8461-600DF316A613}" presName="background" presStyleLbl="node0" presStyleIdx="0" presStyleCnt="1"/>
      <dgm:spPr/>
    </dgm:pt>
    <dgm:pt modelId="{8724FA0F-C63B-49C0-B6C5-7B2326EE1020}" type="pres">
      <dgm:prSet presAssocID="{42B448C6-BCD2-40B8-8461-600DF316A613}" presName="text" presStyleLbl="fgAcc0" presStyleIdx="0" presStyleCnt="1">
        <dgm:presLayoutVars>
          <dgm:chPref val="3"/>
        </dgm:presLayoutVars>
      </dgm:prSet>
      <dgm:spPr/>
      <dgm:t>
        <a:bodyPr/>
        <a:lstStyle/>
        <a:p>
          <a:endParaRPr lang="fr-FR"/>
        </a:p>
      </dgm:t>
    </dgm:pt>
    <dgm:pt modelId="{5FD3D7B9-4D50-4E17-B9AD-6F1024943B03}" type="pres">
      <dgm:prSet presAssocID="{42B448C6-BCD2-40B8-8461-600DF316A613}" presName="hierChild2" presStyleCnt="0"/>
      <dgm:spPr/>
    </dgm:pt>
    <dgm:pt modelId="{7A9C8B91-C3A3-4396-BE35-B66101938408}" type="pres">
      <dgm:prSet presAssocID="{12FA5EA7-B06C-4575-BFE9-AB8D5ADEEF59}" presName="Name10" presStyleLbl="parChTrans1D2" presStyleIdx="0" presStyleCnt="2"/>
      <dgm:spPr/>
      <dgm:t>
        <a:bodyPr/>
        <a:lstStyle/>
        <a:p>
          <a:endParaRPr lang="fr-FR"/>
        </a:p>
      </dgm:t>
    </dgm:pt>
    <dgm:pt modelId="{512ED44E-5B78-4E2F-8C0A-89E1C99AF07C}" type="pres">
      <dgm:prSet presAssocID="{DB5E25DB-978C-419B-8706-957633EEF1F5}" presName="hierRoot2" presStyleCnt="0"/>
      <dgm:spPr/>
    </dgm:pt>
    <dgm:pt modelId="{4644DAB3-B818-4EC6-AE62-37E034DDDDC3}" type="pres">
      <dgm:prSet presAssocID="{DB5E25DB-978C-419B-8706-957633EEF1F5}" presName="composite2" presStyleCnt="0"/>
      <dgm:spPr/>
    </dgm:pt>
    <dgm:pt modelId="{CFF8D2C6-7433-495B-8F90-D4FED0D7272C}" type="pres">
      <dgm:prSet presAssocID="{DB5E25DB-978C-419B-8706-957633EEF1F5}" presName="background2" presStyleLbl="node2" presStyleIdx="0" presStyleCnt="2"/>
      <dgm:spPr/>
    </dgm:pt>
    <dgm:pt modelId="{2BF07960-F01D-495A-ADCB-7B7D38428150}" type="pres">
      <dgm:prSet presAssocID="{DB5E25DB-978C-419B-8706-957633EEF1F5}" presName="text2" presStyleLbl="fgAcc2" presStyleIdx="0" presStyleCnt="2">
        <dgm:presLayoutVars>
          <dgm:chPref val="3"/>
        </dgm:presLayoutVars>
      </dgm:prSet>
      <dgm:spPr/>
      <dgm:t>
        <a:bodyPr/>
        <a:lstStyle/>
        <a:p>
          <a:endParaRPr lang="fr-FR"/>
        </a:p>
      </dgm:t>
    </dgm:pt>
    <dgm:pt modelId="{A6496F81-9C7E-426A-A9DD-FA77818127F5}" type="pres">
      <dgm:prSet presAssocID="{DB5E25DB-978C-419B-8706-957633EEF1F5}" presName="hierChild3" presStyleCnt="0"/>
      <dgm:spPr/>
    </dgm:pt>
    <dgm:pt modelId="{FB5A46B1-EE2F-4E6C-9C21-872A438D16F3}" type="pres">
      <dgm:prSet presAssocID="{2A7EA470-044E-41B2-B037-9F02188D4BF2}" presName="Name17" presStyleLbl="parChTrans1D3" presStyleIdx="0" presStyleCnt="3"/>
      <dgm:spPr/>
      <dgm:t>
        <a:bodyPr/>
        <a:lstStyle/>
        <a:p>
          <a:endParaRPr lang="fr-FR"/>
        </a:p>
      </dgm:t>
    </dgm:pt>
    <dgm:pt modelId="{1828F356-11E5-4E79-85F8-49C805FBA2D1}" type="pres">
      <dgm:prSet presAssocID="{267A5D6E-8E65-4CF2-9A02-1B7EE5065B58}" presName="hierRoot3" presStyleCnt="0"/>
      <dgm:spPr/>
    </dgm:pt>
    <dgm:pt modelId="{1707B831-D80B-4A27-8198-52254F697C8F}" type="pres">
      <dgm:prSet presAssocID="{267A5D6E-8E65-4CF2-9A02-1B7EE5065B58}" presName="composite3" presStyleCnt="0"/>
      <dgm:spPr/>
    </dgm:pt>
    <dgm:pt modelId="{0C64CC2F-9D0B-4BA4-8624-B10450835854}" type="pres">
      <dgm:prSet presAssocID="{267A5D6E-8E65-4CF2-9A02-1B7EE5065B58}" presName="background3" presStyleLbl="node3" presStyleIdx="0" presStyleCnt="3"/>
      <dgm:spPr/>
    </dgm:pt>
    <dgm:pt modelId="{433C2751-2226-455E-BB6C-A2E61317BD68}" type="pres">
      <dgm:prSet presAssocID="{267A5D6E-8E65-4CF2-9A02-1B7EE5065B58}" presName="text3" presStyleLbl="fgAcc3" presStyleIdx="0" presStyleCnt="3">
        <dgm:presLayoutVars>
          <dgm:chPref val="3"/>
        </dgm:presLayoutVars>
      </dgm:prSet>
      <dgm:spPr/>
      <dgm:t>
        <a:bodyPr/>
        <a:lstStyle/>
        <a:p>
          <a:endParaRPr lang="fr-FR"/>
        </a:p>
      </dgm:t>
    </dgm:pt>
    <dgm:pt modelId="{E4F5C358-AC1A-439D-A6C6-24EFC414A128}" type="pres">
      <dgm:prSet presAssocID="{267A5D6E-8E65-4CF2-9A02-1B7EE5065B58}" presName="hierChild4" presStyleCnt="0"/>
      <dgm:spPr/>
    </dgm:pt>
    <dgm:pt modelId="{F8182A7F-B426-4AEC-8F58-84211E9B7381}" type="pres">
      <dgm:prSet presAssocID="{65C43C60-96BD-420A-A48C-C465F3D1116E}" presName="Name17" presStyleLbl="parChTrans1D3" presStyleIdx="1" presStyleCnt="3"/>
      <dgm:spPr/>
      <dgm:t>
        <a:bodyPr/>
        <a:lstStyle/>
        <a:p>
          <a:endParaRPr lang="fr-FR"/>
        </a:p>
      </dgm:t>
    </dgm:pt>
    <dgm:pt modelId="{25310885-38EC-4EC3-8149-BB80DDFAF1A2}" type="pres">
      <dgm:prSet presAssocID="{31BF6EAD-B661-4BB2-8AB3-17955BE8AB9D}" presName="hierRoot3" presStyleCnt="0"/>
      <dgm:spPr/>
    </dgm:pt>
    <dgm:pt modelId="{D04A68F5-E44A-460E-B406-1F80F25CE7DA}" type="pres">
      <dgm:prSet presAssocID="{31BF6EAD-B661-4BB2-8AB3-17955BE8AB9D}" presName="composite3" presStyleCnt="0"/>
      <dgm:spPr/>
    </dgm:pt>
    <dgm:pt modelId="{094912AA-10F2-48CB-8B86-FCB22FAA0DD8}" type="pres">
      <dgm:prSet presAssocID="{31BF6EAD-B661-4BB2-8AB3-17955BE8AB9D}" presName="background3" presStyleLbl="node3" presStyleIdx="1" presStyleCnt="3"/>
      <dgm:spPr/>
    </dgm:pt>
    <dgm:pt modelId="{033CFBDB-6EB1-46E6-A193-0D413F52D88A}" type="pres">
      <dgm:prSet presAssocID="{31BF6EAD-B661-4BB2-8AB3-17955BE8AB9D}" presName="text3" presStyleLbl="fgAcc3" presStyleIdx="1" presStyleCnt="3">
        <dgm:presLayoutVars>
          <dgm:chPref val="3"/>
        </dgm:presLayoutVars>
      </dgm:prSet>
      <dgm:spPr/>
      <dgm:t>
        <a:bodyPr/>
        <a:lstStyle/>
        <a:p>
          <a:endParaRPr lang="fr-FR"/>
        </a:p>
      </dgm:t>
    </dgm:pt>
    <dgm:pt modelId="{789B9EAC-774A-4744-81D3-E388478D8199}" type="pres">
      <dgm:prSet presAssocID="{31BF6EAD-B661-4BB2-8AB3-17955BE8AB9D}" presName="hierChild4" presStyleCnt="0"/>
      <dgm:spPr/>
    </dgm:pt>
    <dgm:pt modelId="{E75D8E5A-49E4-4E30-B4C5-BD6C97490674}" type="pres">
      <dgm:prSet presAssocID="{1F671E21-5C28-4E24-839B-7A6D5CF1F483}" presName="Name10" presStyleLbl="parChTrans1D2" presStyleIdx="1" presStyleCnt="2"/>
      <dgm:spPr/>
      <dgm:t>
        <a:bodyPr/>
        <a:lstStyle/>
        <a:p>
          <a:endParaRPr lang="fr-FR"/>
        </a:p>
      </dgm:t>
    </dgm:pt>
    <dgm:pt modelId="{493D354B-3FD5-46EB-9B47-865B4C411A2D}" type="pres">
      <dgm:prSet presAssocID="{BDFCF9A9-54D6-4A68-A832-3A590CA03090}" presName="hierRoot2" presStyleCnt="0"/>
      <dgm:spPr/>
    </dgm:pt>
    <dgm:pt modelId="{FEC9603D-3BA7-4741-8817-12272E125C75}" type="pres">
      <dgm:prSet presAssocID="{BDFCF9A9-54D6-4A68-A832-3A590CA03090}" presName="composite2" presStyleCnt="0"/>
      <dgm:spPr/>
    </dgm:pt>
    <dgm:pt modelId="{E3CBA10E-DE89-4EB1-8F71-4DDD9B812848}" type="pres">
      <dgm:prSet presAssocID="{BDFCF9A9-54D6-4A68-A832-3A590CA03090}" presName="background2" presStyleLbl="node2" presStyleIdx="1" presStyleCnt="2"/>
      <dgm:spPr/>
    </dgm:pt>
    <dgm:pt modelId="{C4CF0083-0BAC-4729-999E-BE62EAE2FC62}" type="pres">
      <dgm:prSet presAssocID="{BDFCF9A9-54D6-4A68-A832-3A590CA03090}" presName="text2" presStyleLbl="fgAcc2" presStyleIdx="1" presStyleCnt="2">
        <dgm:presLayoutVars>
          <dgm:chPref val="3"/>
        </dgm:presLayoutVars>
      </dgm:prSet>
      <dgm:spPr/>
      <dgm:t>
        <a:bodyPr/>
        <a:lstStyle/>
        <a:p>
          <a:endParaRPr lang="fr-FR"/>
        </a:p>
      </dgm:t>
    </dgm:pt>
    <dgm:pt modelId="{A6CC83E8-6DDD-4614-8731-9AE7F5E80EEE}" type="pres">
      <dgm:prSet presAssocID="{BDFCF9A9-54D6-4A68-A832-3A590CA03090}" presName="hierChild3" presStyleCnt="0"/>
      <dgm:spPr/>
    </dgm:pt>
    <dgm:pt modelId="{898D46EA-9827-4879-9198-B91592B4EBF4}" type="pres">
      <dgm:prSet presAssocID="{B97DE8E7-E33C-4E10-A701-974595C7CADD}" presName="Name17" presStyleLbl="parChTrans1D3" presStyleIdx="2" presStyleCnt="3"/>
      <dgm:spPr/>
      <dgm:t>
        <a:bodyPr/>
        <a:lstStyle/>
        <a:p>
          <a:endParaRPr lang="fr-FR"/>
        </a:p>
      </dgm:t>
    </dgm:pt>
    <dgm:pt modelId="{1F7DD1F0-3CFD-405F-AEC2-5D5E76F26CAF}" type="pres">
      <dgm:prSet presAssocID="{6D39292C-2ED2-4A92-9AF3-CE6E19442C77}" presName="hierRoot3" presStyleCnt="0"/>
      <dgm:spPr/>
    </dgm:pt>
    <dgm:pt modelId="{1FE18ECA-9499-4625-A1F1-CA8FE2C20C63}" type="pres">
      <dgm:prSet presAssocID="{6D39292C-2ED2-4A92-9AF3-CE6E19442C77}" presName="composite3" presStyleCnt="0"/>
      <dgm:spPr/>
    </dgm:pt>
    <dgm:pt modelId="{1106B27D-AEA1-4BFF-AD86-B59DE20FF296}" type="pres">
      <dgm:prSet presAssocID="{6D39292C-2ED2-4A92-9AF3-CE6E19442C77}" presName="background3" presStyleLbl="node3" presStyleIdx="2" presStyleCnt="3"/>
      <dgm:spPr/>
    </dgm:pt>
    <dgm:pt modelId="{F03D0903-883E-4EB4-820F-26FE51D9BACB}" type="pres">
      <dgm:prSet presAssocID="{6D39292C-2ED2-4A92-9AF3-CE6E19442C77}" presName="text3" presStyleLbl="fgAcc3" presStyleIdx="2" presStyleCnt="3">
        <dgm:presLayoutVars>
          <dgm:chPref val="3"/>
        </dgm:presLayoutVars>
      </dgm:prSet>
      <dgm:spPr/>
      <dgm:t>
        <a:bodyPr/>
        <a:lstStyle/>
        <a:p>
          <a:endParaRPr lang="fr-FR"/>
        </a:p>
      </dgm:t>
    </dgm:pt>
    <dgm:pt modelId="{A43F20D7-B8A8-4E47-A017-BC5046187CEC}" type="pres">
      <dgm:prSet presAssocID="{6D39292C-2ED2-4A92-9AF3-CE6E19442C77}" presName="hierChild4" presStyleCnt="0"/>
      <dgm:spPr/>
    </dgm:pt>
  </dgm:ptLst>
  <dgm:cxnLst>
    <dgm:cxn modelId="{EC7C9235-0479-47D1-B790-E4AD5DAA34E5}" type="presOf" srcId="{31BF6EAD-B661-4BB2-8AB3-17955BE8AB9D}" destId="{033CFBDB-6EB1-46E6-A193-0D413F52D88A}" srcOrd="0" destOrd="0" presId="urn:microsoft.com/office/officeart/2005/8/layout/hierarchy1"/>
    <dgm:cxn modelId="{F0CEC07E-78F7-49CF-A6E5-71D463294D3D}" type="presOf" srcId="{12FA5EA7-B06C-4575-BFE9-AB8D5ADEEF59}" destId="{7A9C8B91-C3A3-4396-BE35-B66101938408}" srcOrd="0" destOrd="0" presId="urn:microsoft.com/office/officeart/2005/8/layout/hierarchy1"/>
    <dgm:cxn modelId="{4A1D15D7-D15C-4AC9-AB46-E6F28FD93B0D}" srcId="{BDFCF9A9-54D6-4A68-A832-3A590CA03090}" destId="{6D39292C-2ED2-4A92-9AF3-CE6E19442C77}" srcOrd="0" destOrd="0" parTransId="{B97DE8E7-E33C-4E10-A701-974595C7CADD}" sibTransId="{EB1F08DC-76BE-42DA-A298-79257348D643}"/>
    <dgm:cxn modelId="{E85B68CB-1BBC-45BB-B491-1D4402A8AEFB}" srcId="{DB5E25DB-978C-419B-8706-957633EEF1F5}" destId="{31BF6EAD-B661-4BB2-8AB3-17955BE8AB9D}" srcOrd="1" destOrd="0" parTransId="{65C43C60-96BD-420A-A48C-C465F3D1116E}" sibTransId="{A1040973-7E12-4CD4-AEE6-A832FDCA048F}"/>
    <dgm:cxn modelId="{1412F6B8-9205-4D23-BAEE-2514EB073E60}" srcId="{6C0FEE8D-19A6-48C2-A76B-EC279010D0D6}" destId="{42B448C6-BCD2-40B8-8461-600DF316A613}" srcOrd="0" destOrd="0" parTransId="{A05376C6-C130-4EEF-9A2A-EC6D80DC4355}" sibTransId="{E5D2FF3A-2F9A-414F-8D3E-CA8F14EA5FAC}"/>
    <dgm:cxn modelId="{719646A6-9C45-4C71-8C05-22555071B709}" srcId="{42B448C6-BCD2-40B8-8461-600DF316A613}" destId="{BDFCF9A9-54D6-4A68-A832-3A590CA03090}" srcOrd="1" destOrd="0" parTransId="{1F671E21-5C28-4E24-839B-7A6D5CF1F483}" sibTransId="{CA58A06F-3C28-4C39-968C-66AA20C0DCE0}"/>
    <dgm:cxn modelId="{CB04F785-5340-44C9-A403-8B3B6D08D045}" srcId="{42B448C6-BCD2-40B8-8461-600DF316A613}" destId="{DB5E25DB-978C-419B-8706-957633EEF1F5}" srcOrd="0" destOrd="0" parTransId="{12FA5EA7-B06C-4575-BFE9-AB8D5ADEEF59}" sibTransId="{68D01E04-49D4-4BB5-A8F8-47BFAE97FB17}"/>
    <dgm:cxn modelId="{47C2A2FD-F9DA-4E0C-8CD8-F7CA76798636}" type="presOf" srcId="{6C0FEE8D-19A6-48C2-A76B-EC279010D0D6}" destId="{116C590F-A731-4540-ACC7-02624A804212}" srcOrd="0" destOrd="0" presId="urn:microsoft.com/office/officeart/2005/8/layout/hierarchy1"/>
    <dgm:cxn modelId="{BAE5834C-5C6E-4933-91CE-AF0AA7A44C6A}" srcId="{DB5E25DB-978C-419B-8706-957633EEF1F5}" destId="{267A5D6E-8E65-4CF2-9A02-1B7EE5065B58}" srcOrd="0" destOrd="0" parTransId="{2A7EA470-044E-41B2-B037-9F02188D4BF2}" sibTransId="{B764E187-BB9C-4BFD-AF9C-8B30A3206A9A}"/>
    <dgm:cxn modelId="{E12B5E31-2E55-44A7-9855-3A9B889600B0}" type="presOf" srcId="{B97DE8E7-E33C-4E10-A701-974595C7CADD}" destId="{898D46EA-9827-4879-9198-B91592B4EBF4}" srcOrd="0" destOrd="0" presId="urn:microsoft.com/office/officeart/2005/8/layout/hierarchy1"/>
    <dgm:cxn modelId="{6E89B812-C9E4-40A8-87EA-9C92C5D3D0B9}" type="presOf" srcId="{BDFCF9A9-54D6-4A68-A832-3A590CA03090}" destId="{C4CF0083-0BAC-4729-999E-BE62EAE2FC62}" srcOrd="0" destOrd="0" presId="urn:microsoft.com/office/officeart/2005/8/layout/hierarchy1"/>
    <dgm:cxn modelId="{54B8D03A-E88A-442C-A37C-2AC2E5D3030B}" type="presOf" srcId="{6D39292C-2ED2-4A92-9AF3-CE6E19442C77}" destId="{F03D0903-883E-4EB4-820F-26FE51D9BACB}" srcOrd="0" destOrd="0" presId="urn:microsoft.com/office/officeart/2005/8/layout/hierarchy1"/>
    <dgm:cxn modelId="{4AE36D3D-1E39-4C86-B6EA-DBD4DD922BAC}" type="presOf" srcId="{DB5E25DB-978C-419B-8706-957633EEF1F5}" destId="{2BF07960-F01D-495A-ADCB-7B7D38428150}" srcOrd="0" destOrd="0" presId="urn:microsoft.com/office/officeart/2005/8/layout/hierarchy1"/>
    <dgm:cxn modelId="{8C0E7510-F092-4AF1-9A7A-389F046AA63D}" type="presOf" srcId="{42B448C6-BCD2-40B8-8461-600DF316A613}" destId="{8724FA0F-C63B-49C0-B6C5-7B2326EE1020}" srcOrd="0" destOrd="0" presId="urn:microsoft.com/office/officeart/2005/8/layout/hierarchy1"/>
    <dgm:cxn modelId="{D8F84750-8E5F-4FD6-8B91-930BB26FEDFC}" type="presOf" srcId="{2A7EA470-044E-41B2-B037-9F02188D4BF2}" destId="{FB5A46B1-EE2F-4E6C-9C21-872A438D16F3}" srcOrd="0" destOrd="0" presId="urn:microsoft.com/office/officeart/2005/8/layout/hierarchy1"/>
    <dgm:cxn modelId="{66E8A439-B02A-420E-AC6D-6FD09B3C7882}" type="presOf" srcId="{1F671E21-5C28-4E24-839B-7A6D5CF1F483}" destId="{E75D8E5A-49E4-4E30-B4C5-BD6C97490674}" srcOrd="0" destOrd="0" presId="urn:microsoft.com/office/officeart/2005/8/layout/hierarchy1"/>
    <dgm:cxn modelId="{31220052-C114-4216-95B3-6DB95AEFED02}" type="presOf" srcId="{65C43C60-96BD-420A-A48C-C465F3D1116E}" destId="{F8182A7F-B426-4AEC-8F58-84211E9B7381}" srcOrd="0" destOrd="0" presId="urn:microsoft.com/office/officeart/2005/8/layout/hierarchy1"/>
    <dgm:cxn modelId="{90D88EB1-4473-4380-9EAC-80C40C73A59D}" type="presOf" srcId="{267A5D6E-8E65-4CF2-9A02-1B7EE5065B58}" destId="{433C2751-2226-455E-BB6C-A2E61317BD68}" srcOrd="0" destOrd="0" presId="urn:microsoft.com/office/officeart/2005/8/layout/hierarchy1"/>
    <dgm:cxn modelId="{424444D9-AB34-4E1B-845D-49FCDD973B4B}" type="presParOf" srcId="{116C590F-A731-4540-ACC7-02624A804212}" destId="{8B5FDB61-725E-466C-BB58-8CF1597466A4}" srcOrd="0" destOrd="0" presId="urn:microsoft.com/office/officeart/2005/8/layout/hierarchy1"/>
    <dgm:cxn modelId="{1EF72AEF-C70B-4C16-9A63-6960D6660CDA}" type="presParOf" srcId="{8B5FDB61-725E-466C-BB58-8CF1597466A4}" destId="{D99B7D64-565B-4BF2-ABCE-18FB61955A4F}" srcOrd="0" destOrd="0" presId="urn:microsoft.com/office/officeart/2005/8/layout/hierarchy1"/>
    <dgm:cxn modelId="{2B220A37-9AD3-4CEF-A53B-6C393B3C5F91}" type="presParOf" srcId="{D99B7D64-565B-4BF2-ABCE-18FB61955A4F}" destId="{E86487C9-D9D9-4898-A47F-91E617BF893C}" srcOrd="0" destOrd="0" presId="urn:microsoft.com/office/officeart/2005/8/layout/hierarchy1"/>
    <dgm:cxn modelId="{8134D771-99C0-4346-9D38-2A0E7D5FAAC7}" type="presParOf" srcId="{D99B7D64-565B-4BF2-ABCE-18FB61955A4F}" destId="{8724FA0F-C63B-49C0-B6C5-7B2326EE1020}" srcOrd="1" destOrd="0" presId="urn:microsoft.com/office/officeart/2005/8/layout/hierarchy1"/>
    <dgm:cxn modelId="{EF18B62C-4838-4902-92A4-9006B35868E3}" type="presParOf" srcId="{8B5FDB61-725E-466C-BB58-8CF1597466A4}" destId="{5FD3D7B9-4D50-4E17-B9AD-6F1024943B03}" srcOrd="1" destOrd="0" presId="urn:microsoft.com/office/officeart/2005/8/layout/hierarchy1"/>
    <dgm:cxn modelId="{F8864B65-094F-4BB4-85A3-D24DC59CA1B0}" type="presParOf" srcId="{5FD3D7B9-4D50-4E17-B9AD-6F1024943B03}" destId="{7A9C8B91-C3A3-4396-BE35-B66101938408}" srcOrd="0" destOrd="0" presId="urn:microsoft.com/office/officeart/2005/8/layout/hierarchy1"/>
    <dgm:cxn modelId="{3C1F4181-755C-4131-B22D-055B04B81345}" type="presParOf" srcId="{5FD3D7B9-4D50-4E17-B9AD-6F1024943B03}" destId="{512ED44E-5B78-4E2F-8C0A-89E1C99AF07C}" srcOrd="1" destOrd="0" presId="urn:microsoft.com/office/officeart/2005/8/layout/hierarchy1"/>
    <dgm:cxn modelId="{EC1D873F-6AEB-4370-B7AB-365E5D3AAF2B}" type="presParOf" srcId="{512ED44E-5B78-4E2F-8C0A-89E1C99AF07C}" destId="{4644DAB3-B818-4EC6-AE62-37E034DDDDC3}" srcOrd="0" destOrd="0" presId="urn:microsoft.com/office/officeart/2005/8/layout/hierarchy1"/>
    <dgm:cxn modelId="{7B572C70-CF9D-4BB3-A33C-6804B84E0181}" type="presParOf" srcId="{4644DAB3-B818-4EC6-AE62-37E034DDDDC3}" destId="{CFF8D2C6-7433-495B-8F90-D4FED0D7272C}" srcOrd="0" destOrd="0" presId="urn:microsoft.com/office/officeart/2005/8/layout/hierarchy1"/>
    <dgm:cxn modelId="{0C34706C-EF1C-4DCA-A460-E07A90BDDFE0}" type="presParOf" srcId="{4644DAB3-B818-4EC6-AE62-37E034DDDDC3}" destId="{2BF07960-F01D-495A-ADCB-7B7D38428150}" srcOrd="1" destOrd="0" presId="urn:microsoft.com/office/officeart/2005/8/layout/hierarchy1"/>
    <dgm:cxn modelId="{AD54FCD9-2DA5-427E-B813-37515B012C32}" type="presParOf" srcId="{512ED44E-5B78-4E2F-8C0A-89E1C99AF07C}" destId="{A6496F81-9C7E-426A-A9DD-FA77818127F5}" srcOrd="1" destOrd="0" presId="urn:microsoft.com/office/officeart/2005/8/layout/hierarchy1"/>
    <dgm:cxn modelId="{A8FD4DAF-46E7-453A-A5E8-487522F167C7}" type="presParOf" srcId="{A6496F81-9C7E-426A-A9DD-FA77818127F5}" destId="{FB5A46B1-EE2F-4E6C-9C21-872A438D16F3}" srcOrd="0" destOrd="0" presId="urn:microsoft.com/office/officeart/2005/8/layout/hierarchy1"/>
    <dgm:cxn modelId="{96378681-8636-4CEB-B6A1-CBA3CCC8BB98}" type="presParOf" srcId="{A6496F81-9C7E-426A-A9DD-FA77818127F5}" destId="{1828F356-11E5-4E79-85F8-49C805FBA2D1}" srcOrd="1" destOrd="0" presId="urn:microsoft.com/office/officeart/2005/8/layout/hierarchy1"/>
    <dgm:cxn modelId="{91AB327E-DDDC-4312-B004-6C07F9B857AE}" type="presParOf" srcId="{1828F356-11E5-4E79-85F8-49C805FBA2D1}" destId="{1707B831-D80B-4A27-8198-52254F697C8F}" srcOrd="0" destOrd="0" presId="urn:microsoft.com/office/officeart/2005/8/layout/hierarchy1"/>
    <dgm:cxn modelId="{8FD36D66-4AAD-435D-809F-489607992DDF}" type="presParOf" srcId="{1707B831-D80B-4A27-8198-52254F697C8F}" destId="{0C64CC2F-9D0B-4BA4-8624-B10450835854}" srcOrd="0" destOrd="0" presId="urn:microsoft.com/office/officeart/2005/8/layout/hierarchy1"/>
    <dgm:cxn modelId="{D60A3367-F24E-4D1E-BBFF-3C2604D43AD8}" type="presParOf" srcId="{1707B831-D80B-4A27-8198-52254F697C8F}" destId="{433C2751-2226-455E-BB6C-A2E61317BD68}" srcOrd="1" destOrd="0" presId="urn:microsoft.com/office/officeart/2005/8/layout/hierarchy1"/>
    <dgm:cxn modelId="{C6BFF8E2-A8FC-44A1-A4A6-E7A51D18B509}" type="presParOf" srcId="{1828F356-11E5-4E79-85F8-49C805FBA2D1}" destId="{E4F5C358-AC1A-439D-A6C6-24EFC414A128}" srcOrd="1" destOrd="0" presId="urn:microsoft.com/office/officeart/2005/8/layout/hierarchy1"/>
    <dgm:cxn modelId="{C525D766-9597-4DCA-B6A0-B5541FD3D5FD}" type="presParOf" srcId="{A6496F81-9C7E-426A-A9DD-FA77818127F5}" destId="{F8182A7F-B426-4AEC-8F58-84211E9B7381}" srcOrd="2" destOrd="0" presId="urn:microsoft.com/office/officeart/2005/8/layout/hierarchy1"/>
    <dgm:cxn modelId="{A5143FA3-271E-4B60-80AC-30A69959AC15}" type="presParOf" srcId="{A6496F81-9C7E-426A-A9DD-FA77818127F5}" destId="{25310885-38EC-4EC3-8149-BB80DDFAF1A2}" srcOrd="3" destOrd="0" presId="urn:microsoft.com/office/officeart/2005/8/layout/hierarchy1"/>
    <dgm:cxn modelId="{7139511B-F88B-440F-A2F9-69422B1A2501}" type="presParOf" srcId="{25310885-38EC-4EC3-8149-BB80DDFAF1A2}" destId="{D04A68F5-E44A-460E-B406-1F80F25CE7DA}" srcOrd="0" destOrd="0" presId="urn:microsoft.com/office/officeart/2005/8/layout/hierarchy1"/>
    <dgm:cxn modelId="{50A45CCB-C108-4DAE-8634-ED880FDB2E66}" type="presParOf" srcId="{D04A68F5-E44A-460E-B406-1F80F25CE7DA}" destId="{094912AA-10F2-48CB-8B86-FCB22FAA0DD8}" srcOrd="0" destOrd="0" presId="urn:microsoft.com/office/officeart/2005/8/layout/hierarchy1"/>
    <dgm:cxn modelId="{3284E07B-D3C3-4134-A048-74DB2A2AFD12}" type="presParOf" srcId="{D04A68F5-E44A-460E-B406-1F80F25CE7DA}" destId="{033CFBDB-6EB1-46E6-A193-0D413F52D88A}" srcOrd="1" destOrd="0" presId="urn:microsoft.com/office/officeart/2005/8/layout/hierarchy1"/>
    <dgm:cxn modelId="{AA094A73-2A25-4E3C-B794-CD824486A866}" type="presParOf" srcId="{25310885-38EC-4EC3-8149-BB80DDFAF1A2}" destId="{789B9EAC-774A-4744-81D3-E388478D8199}" srcOrd="1" destOrd="0" presId="urn:microsoft.com/office/officeart/2005/8/layout/hierarchy1"/>
    <dgm:cxn modelId="{C71EBACF-7D3C-4DD3-BB13-A69BFE9DFBDF}" type="presParOf" srcId="{5FD3D7B9-4D50-4E17-B9AD-6F1024943B03}" destId="{E75D8E5A-49E4-4E30-B4C5-BD6C97490674}" srcOrd="2" destOrd="0" presId="urn:microsoft.com/office/officeart/2005/8/layout/hierarchy1"/>
    <dgm:cxn modelId="{13C52F64-7D90-4627-814C-A44A3D3ECD91}" type="presParOf" srcId="{5FD3D7B9-4D50-4E17-B9AD-6F1024943B03}" destId="{493D354B-3FD5-46EB-9B47-865B4C411A2D}" srcOrd="3" destOrd="0" presId="urn:microsoft.com/office/officeart/2005/8/layout/hierarchy1"/>
    <dgm:cxn modelId="{8119E9FF-F697-44C8-8555-9D63E6D317C9}" type="presParOf" srcId="{493D354B-3FD5-46EB-9B47-865B4C411A2D}" destId="{FEC9603D-3BA7-4741-8817-12272E125C75}" srcOrd="0" destOrd="0" presId="urn:microsoft.com/office/officeart/2005/8/layout/hierarchy1"/>
    <dgm:cxn modelId="{ECB9C453-20AF-4815-87F0-39FE166C5E57}" type="presParOf" srcId="{FEC9603D-3BA7-4741-8817-12272E125C75}" destId="{E3CBA10E-DE89-4EB1-8F71-4DDD9B812848}" srcOrd="0" destOrd="0" presId="urn:microsoft.com/office/officeart/2005/8/layout/hierarchy1"/>
    <dgm:cxn modelId="{0155FC99-7ED1-477C-99EE-4AF4D7981520}" type="presParOf" srcId="{FEC9603D-3BA7-4741-8817-12272E125C75}" destId="{C4CF0083-0BAC-4729-999E-BE62EAE2FC62}" srcOrd="1" destOrd="0" presId="urn:microsoft.com/office/officeart/2005/8/layout/hierarchy1"/>
    <dgm:cxn modelId="{AF3D0930-5092-4F62-AF6D-D42AA493F36A}" type="presParOf" srcId="{493D354B-3FD5-46EB-9B47-865B4C411A2D}" destId="{A6CC83E8-6DDD-4614-8731-9AE7F5E80EEE}" srcOrd="1" destOrd="0" presId="urn:microsoft.com/office/officeart/2005/8/layout/hierarchy1"/>
    <dgm:cxn modelId="{E139B4F5-EBCB-4F26-91DE-6509FC0D2CA3}" type="presParOf" srcId="{A6CC83E8-6DDD-4614-8731-9AE7F5E80EEE}" destId="{898D46EA-9827-4879-9198-B91592B4EBF4}" srcOrd="0" destOrd="0" presId="urn:microsoft.com/office/officeart/2005/8/layout/hierarchy1"/>
    <dgm:cxn modelId="{1781C71C-762D-45A1-830F-6C0790366B90}" type="presParOf" srcId="{A6CC83E8-6DDD-4614-8731-9AE7F5E80EEE}" destId="{1F7DD1F0-3CFD-405F-AEC2-5D5E76F26CAF}" srcOrd="1" destOrd="0" presId="urn:microsoft.com/office/officeart/2005/8/layout/hierarchy1"/>
    <dgm:cxn modelId="{816E613C-14BC-493B-8A4C-32BDC763E275}" type="presParOf" srcId="{1F7DD1F0-3CFD-405F-AEC2-5D5E76F26CAF}" destId="{1FE18ECA-9499-4625-A1F1-CA8FE2C20C63}" srcOrd="0" destOrd="0" presId="urn:microsoft.com/office/officeart/2005/8/layout/hierarchy1"/>
    <dgm:cxn modelId="{6D9245C1-9968-4F13-8680-B2C571D2443E}" type="presParOf" srcId="{1FE18ECA-9499-4625-A1F1-CA8FE2C20C63}" destId="{1106B27D-AEA1-4BFF-AD86-B59DE20FF296}" srcOrd="0" destOrd="0" presId="urn:microsoft.com/office/officeart/2005/8/layout/hierarchy1"/>
    <dgm:cxn modelId="{79BBC9AD-8199-42F6-B7F3-18FC69880344}" type="presParOf" srcId="{1FE18ECA-9499-4625-A1F1-CA8FE2C20C63}" destId="{F03D0903-883E-4EB4-820F-26FE51D9BACB}" srcOrd="1" destOrd="0" presId="urn:microsoft.com/office/officeart/2005/8/layout/hierarchy1"/>
    <dgm:cxn modelId="{D7D321BD-D7AF-4205-8E95-1A5D77AD91AD}" type="presParOf" srcId="{1F7DD1F0-3CFD-405F-AEC2-5D5E76F26CAF}" destId="{A43F20D7-B8A8-4E47-A017-BC5046187CEC}" srcOrd="1" destOrd="0" presId="urn:microsoft.com/office/officeart/2005/8/layout/hierarchy1"/>
  </dgm:cxnLst>
  <dgm:bg/>
  <dgm:whole/>
</dgm:dataModel>
</file>

<file path=ppt/diagrams/data2.xml><?xml version="1.0" encoding="utf-8"?>
<dgm:dataModel xmlns:dgm="http://schemas.openxmlformats.org/drawingml/2006/diagram" xmlns:a="http://schemas.openxmlformats.org/drawingml/2006/main">
  <dgm:ptLst>
    <dgm:pt modelId="{C50CAABC-E824-4E66-832C-8A0753D682CA}" type="doc">
      <dgm:prSet loTypeId="urn:microsoft.com/office/officeart/2005/8/layout/gear1" loCatId="process" qsTypeId="urn:microsoft.com/office/officeart/2005/8/quickstyle/simple5" qsCatId="simple" csTypeId="urn:microsoft.com/office/officeart/2005/8/colors/colorful4" csCatId="colorful" phldr="1"/>
      <dgm:spPr/>
    </dgm:pt>
    <dgm:pt modelId="{000740E8-8B7F-4522-A091-778B0DCE8B29}">
      <dgm:prSet phldrT="[Texte]"/>
      <dgm:spPr/>
      <dgm:t>
        <a:bodyPr/>
        <a:lstStyle/>
        <a:p>
          <a:r>
            <a:rPr lang="ar-DZ" dirty="0" smtClean="0"/>
            <a:t>الفاعلون الحضريون الرسميون</a:t>
          </a:r>
          <a:endParaRPr lang="fr-FR" dirty="0"/>
        </a:p>
      </dgm:t>
    </dgm:pt>
    <dgm:pt modelId="{86F2D450-C636-4723-A5C9-85A1BEAB8C34}" type="parTrans" cxnId="{D37AF0C6-53C5-4CD5-8D01-6597A990B99B}">
      <dgm:prSet/>
      <dgm:spPr/>
      <dgm:t>
        <a:bodyPr/>
        <a:lstStyle/>
        <a:p>
          <a:endParaRPr lang="fr-FR"/>
        </a:p>
      </dgm:t>
    </dgm:pt>
    <dgm:pt modelId="{8C6EF872-28DF-4105-A78C-8675332D7733}" type="sibTrans" cxnId="{D37AF0C6-53C5-4CD5-8D01-6597A990B99B}">
      <dgm:prSet/>
      <dgm:spPr/>
      <dgm:t>
        <a:bodyPr/>
        <a:lstStyle/>
        <a:p>
          <a:endParaRPr lang="fr-FR"/>
        </a:p>
      </dgm:t>
    </dgm:pt>
    <dgm:pt modelId="{13868768-814C-493D-B5DC-95AC777760F8}">
      <dgm:prSet phldrT="[Texte]"/>
      <dgm:spPr/>
      <dgm:t>
        <a:bodyPr/>
        <a:lstStyle/>
        <a:p>
          <a:r>
            <a:rPr lang="ar-DZ" dirty="0" smtClean="0"/>
            <a:t>الفاعلون الاجتماعيون</a:t>
          </a:r>
          <a:endParaRPr lang="fr-FR" dirty="0"/>
        </a:p>
      </dgm:t>
    </dgm:pt>
    <dgm:pt modelId="{BB7D354D-3F4A-4F2C-895B-D6D8CE19EBEB}" type="parTrans" cxnId="{B19154AE-54AD-460C-B0A6-5E39EDA9CBAD}">
      <dgm:prSet/>
      <dgm:spPr/>
      <dgm:t>
        <a:bodyPr/>
        <a:lstStyle/>
        <a:p>
          <a:endParaRPr lang="fr-FR"/>
        </a:p>
      </dgm:t>
    </dgm:pt>
    <dgm:pt modelId="{4E21AAA6-3C4E-48CD-9BFC-C2F89B108328}" type="sibTrans" cxnId="{B19154AE-54AD-460C-B0A6-5E39EDA9CBAD}">
      <dgm:prSet/>
      <dgm:spPr/>
      <dgm:t>
        <a:bodyPr/>
        <a:lstStyle/>
        <a:p>
          <a:endParaRPr lang="fr-FR"/>
        </a:p>
      </dgm:t>
    </dgm:pt>
    <dgm:pt modelId="{E64DC0A0-3BD4-4478-A9D4-E1DC1FA87A67}">
      <dgm:prSet phldrT="[Texte]"/>
      <dgm:spPr/>
      <dgm:t>
        <a:bodyPr/>
        <a:lstStyle/>
        <a:p>
          <a:r>
            <a:rPr lang="ar-DZ" dirty="0" smtClean="0"/>
            <a:t>تفعيل </a:t>
          </a:r>
          <a:r>
            <a:rPr lang="ar-DZ" dirty="0" err="1" smtClean="0"/>
            <a:t>اليات</a:t>
          </a:r>
          <a:r>
            <a:rPr lang="ar-DZ" dirty="0" smtClean="0"/>
            <a:t> التحكم </a:t>
          </a:r>
          <a:r>
            <a:rPr lang="ar-DZ" dirty="0" err="1" smtClean="0"/>
            <a:t>و</a:t>
          </a:r>
          <a:r>
            <a:rPr lang="ar-DZ" dirty="0" smtClean="0"/>
            <a:t> المراقبة العمرانية</a:t>
          </a:r>
          <a:endParaRPr lang="fr-FR" dirty="0"/>
        </a:p>
      </dgm:t>
    </dgm:pt>
    <dgm:pt modelId="{5EC113E1-D610-4D69-8889-13B8299F04BC}" type="parTrans" cxnId="{B0A6AA70-B0BE-459B-9EB6-8F683EE62CE3}">
      <dgm:prSet/>
      <dgm:spPr/>
      <dgm:t>
        <a:bodyPr/>
        <a:lstStyle/>
        <a:p>
          <a:endParaRPr lang="fr-FR"/>
        </a:p>
      </dgm:t>
    </dgm:pt>
    <dgm:pt modelId="{F0AE40F7-6015-45B1-83CD-FC8C1669C873}" type="sibTrans" cxnId="{B0A6AA70-B0BE-459B-9EB6-8F683EE62CE3}">
      <dgm:prSet/>
      <dgm:spPr/>
      <dgm:t>
        <a:bodyPr/>
        <a:lstStyle/>
        <a:p>
          <a:endParaRPr lang="fr-FR"/>
        </a:p>
      </dgm:t>
    </dgm:pt>
    <dgm:pt modelId="{EF4D3012-66F5-404D-89AD-BC90A71850EA}" type="pres">
      <dgm:prSet presAssocID="{C50CAABC-E824-4E66-832C-8A0753D682CA}" presName="composite" presStyleCnt="0">
        <dgm:presLayoutVars>
          <dgm:chMax val="3"/>
          <dgm:animLvl val="lvl"/>
          <dgm:resizeHandles val="exact"/>
        </dgm:presLayoutVars>
      </dgm:prSet>
      <dgm:spPr/>
    </dgm:pt>
    <dgm:pt modelId="{A80344EA-4E2B-42EE-B9A7-5861B90477CB}" type="pres">
      <dgm:prSet presAssocID="{000740E8-8B7F-4522-A091-778B0DCE8B29}" presName="gear1" presStyleLbl="node1" presStyleIdx="0" presStyleCnt="3">
        <dgm:presLayoutVars>
          <dgm:chMax val="1"/>
          <dgm:bulletEnabled val="1"/>
        </dgm:presLayoutVars>
      </dgm:prSet>
      <dgm:spPr/>
      <dgm:t>
        <a:bodyPr/>
        <a:lstStyle/>
        <a:p>
          <a:endParaRPr lang="fr-FR"/>
        </a:p>
      </dgm:t>
    </dgm:pt>
    <dgm:pt modelId="{715E1140-0082-4482-99FA-F64581CDD5A8}" type="pres">
      <dgm:prSet presAssocID="{000740E8-8B7F-4522-A091-778B0DCE8B29}" presName="gear1srcNode" presStyleLbl="node1" presStyleIdx="0" presStyleCnt="3"/>
      <dgm:spPr/>
      <dgm:t>
        <a:bodyPr/>
        <a:lstStyle/>
        <a:p>
          <a:endParaRPr lang="fr-FR"/>
        </a:p>
      </dgm:t>
    </dgm:pt>
    <dgm:pt modelId="{43B1D629-68F2-4D64-AC19-18E5EEF91105}" type="pres">
      <dgm:prSet presAssocID="{000740E8-8B7F-4522-A091-778B0DCE8B29}" presName="gear1dstNode" presStyleLbl="node1" presStyleIdx="0" presStyleCnt="3"/>
      <dgm:spPr/>
      <dgm:t>
        <a:bodyPr/>
        <a:lstStyle/>
        <a:p>
          <a:endParaRPr lang="fr-FR"/>
        </a:p>
      </dgm:t>
    </dgm:pt>
    <dgm:pt modelId="{18BEEA64-3B89-4405-BED8-DD4193771EB0}" type="pres">
      <dgm:prSet presAssocID="{13868768-814C-493D-B5DC-95AC777760F8}" presName="gear2" presStyleLbl="node1" presStyleIdx="1" presStyleCnt="3">
        <dgm:presLayoutVars>
          <dgm:chMax val="1"/>
          <dgm:bulletEnabled val="1"/>
        </dgm:presLayoutVars>
      </dgm:prSet>
      <dgm:spPr/>
      <dgm:t>
        <a:bodyPr/>
        <a:lstStyle/>
        <a:p>
          <a:endParaRPr lang="fr-FR"/>
        </a:p>
      </dgm:t>
    </dgm:pt>
    <dgm:pt modelId="{C40D8DE7-0DA4-43A9-8203-71A218A0FBB8}" type="pres">
      <dgm:prSet presAssocID="{13868768-814C-493D-B5DC-95AC777760F8}" presName="gear2srcNode" presStyleLbl="node1" presStyleIdx="1" presStyleCnt="3"/>
      <dgm:spPr/>
      <dgm:t>
        <a:bodyPr/>
        <a:lstStyle/>
        <a:p>
          <a:endParaRPr lang="fr-FR"/>
        </a:p>
      </dgm:t>
    </dgm:pt>
    <dgm:pt modelId="{664A1B7D-C9E8-4F09-A08D-B6A096280D18}" type="pres">
      <dgm:prSet presAssocID="{13868768-814C-493D-B5DC-95AC777760F8}" presName="gear2dstNode" presStyleLbl="node1" presStyleIdx="1" presStyleCnt="3"/>
      <dgm:spPr/>
      <dgm:t>
        <a:bodyPr/>
        <a:lstStyle/>
        <a:p>
          <a:endParaRPr lang="fr-FR"/>
        </a:p>
      </dgm:t>
    </dgm:pt>
    <dgm:pt modelId="{44DA0FC3-1844-4850-AF93-16D19624F3A4}" type="pres">
      <dgm:prSet presAssocID="{E64DC0A0-3BD4-4478-A9D4-E1DC1FA87A67}" presName="gear3" presStyleLbl="node1" presStyleIdx="2" presStyleCnt="3"/>
      <dgm:spPr/>
      <dgm:t>
        <a:bodyPr/>
        <a:lstStyle/>
        <a:p>
          <a:endParaRPr lang="fr-FR"/>
        </a:p>
      </dgm:t>
    </dgm:pt>
    <dgm:pt modelId="{FC529101-A298-4B49-BB8D-C947B628A4D2}" type="pres">
      <dgm:prSet presAssocID="{E64DC0A0-3BD4-4478-A9D4-E1DC1FA87A67}" presName="gear3tx" presStyleLbl="node1" presStyleIdx="2" presStyleCnt="3">
        <dgm:presLayoutVars>
          <dgm:chMax val="1"/>
          <dgm:bulletEnabled val="1"/>
        </dgm:presLayoutVars>
      </dgm:prSet>
      <dgm:spPr/>
      <dgm:t>
        <a:bodyPr/>
        <a:lstStyle/>
        <a:p>
          <a:endParaRPr lang="fr-FR"/>
        </a:p>
      </dgm:t>
    </dgm:pt>
    <dgm:pt modelId="{D6CB99B8-4555-487C-B980-4E3EBE98CE3F}" type="pres">
      <dgm:prSet presAssocID="{E64DC0A0-3BD4-4478-A9D4-E1DC1FA87A67}" presName="gear3srcNode" presStyleLbl="node1" presStyleIdx="2" presStyleCnt="3"/>
      <dgm:spPr/>
      <dgm:t>
        <a:bodyPr/>
        <a:lstStyle/>
        <a:p>
          <a:endParaRPr lang="fr-FR"/>
        </a:p>
      </dgm:t>
    </dgm:pt>
    <dgm:pt modelId="{1377D8B6-4A58-487E-9A7B-9D8DCEF4C31E}" type="pres">
      <dgm:prSet presAssocID="{E64DC0A0-3BD4-4478-A9D4-E1DC1FA87A67}" presName="gear3dstNode" presStyleLbl="node1" presStyleIdx="2" presStyleCnt="3"/>
      <dgm:spPr/>
      <dgm:t>
        <a:bodyPr/>
        <a:lstStyle/>
        <a:p>
          <a:endParaRPr lang="fr-FR"/>
        </a:p>
      </dgm:t>
    </dgm:pt>
    <dgm:pt modelId="{4DA843CB-7E05-410B-BFD5-B02156C8D6F9}" type="pres">
      <dgm:prSet presAssocID="{8C6EF872-28DF-4105-A78C-8675332D7733}" presName="connector1" presStyleLbl="sibTrans2D1" presStyleIdx="0" presStyleCnt="3"/>
      <dgm:spPr/>
      <dgm:t>
        <a:bodyPr/>
        <a:lstStyle/>
        <a:p>
          <a:endParaRPr lang="fr-FR"/>
        </a:p>
      </dgm:t>
    </dgm:pt>
    <dgm:pt modelId="{BEB8DA39-3726-40C2-ABFA-7629144E2ADC}" type="pres">
      <dgm:prSet presAssocID="{4E21AAA6-3C4E-48CD-9BFC-C2F89B108328}" presName="connector2" presStyleLbl="sibTrans2D1" presStyleIdx="1" presStyleCnt="3"/>
      <dgm:spPr/>
      <dgm:t>
        <a:bodyPr/>
        <a:lstStyle/>
        <a:p>
          <a:endParaRPr lang="fr-FR"/>
        </a:p>
      </dgm:t>
    </dgm:pt>
    <dgm:pt modelId="{64409404-6D7F-41D6-B8EA-1E5A6F8D23CD}" type="pres">
      <dgm:prSet presAssocID="{F0AE40F7-6015-45B1-83CD-FC8C1669C873}" presName="connector3" presStyleLbl="sibTrans2D1" presStyleIdx="2" presStyleCnt="3"/>
      <dgm:spPr/>
      <dgm:t>
        <a:bodyPr/>
        <a:lstStyle/>
        <a:p>
          <a:endParaRPr lang="fr-FR"/>
        </a:p>
      </dgm:t>
    </dgm:pt>
  </dgm:ptLst>
  <dgm:cxnLst>
    <dgm:cxn modelId="{D4CCACC6-61A9-43A5-9DAE-782A7E4C6D4E}" type="presOf" srcId="{C50CAABC-E824-4E66-832C-8A0753D682CA}" destId="{EF4D3012-66F5-404D-89AD-BC90A71850EA}" srcOrd="0" destOrd="0" presId="urn:microsoft.com/office/officeart/2005/8/layout/gear1"/>
    <dgm:cxn modelId="{B8513EC4-CBE7-4273-86E7-E9049FCB5037}" type="presOf" srcId="{E64DC0A0-3BD4-4478-A9D4-E1DC1FA87A67}" destId="{1377D8B6-4A58-487E-9A7B-9D8DCEF4C31E}" srcOrd="3" destOrd="0" presId="urn:microsoft.com/office/officeart/2005/8/layout/gear1"/>
    <dgm:cxn modelId="{D37AF0C6-53C5-4CD5-8D01-6597A990B99B}" srcId="{C50CAABC-E824-4E66-832C-8A0753D682CA}" destId="{000740E8-8B7F-4522-A091-778B0DCE8B29}" srcOrd="0" destOrd="0" parTransId="{86F2D450-C636-4723-A5C9-85A1BEAB8C34}" sibTransId="{8C6EF872-28DF-4105-A78C-8675332D7733}"/>
    <dgm:cxn modelId="{78F07C4C-4211-48BE-8F46-66F307E5095E}" type="presOf" srcId="{8C6EF872-28DF-4105-A78C-8675332D7733}" destId="{4DA843CB-7E05-410B-BFD5-B02156C8D6F9}" srcOrd="0" destOrd="0" presId="urn:microsoft.com/office/officeart/2005/8/layout/gear1"/>
    <dgm:cxn modelId="{52030005-4445-4B3C-8EC9-E123B8DCE004}" type="presOf" srcId="{13868768-814C-493D-B5DC-95AC777760F8}" destId="{664A1B7D-C9E8-4F09-A08D-B6A096280D18}" srcOrd="2" destOrd="0" presId="urn:microsoft.com/office/officeart/2005/8/layout/gear1"/>
    <dgm:cxn modelId="{B19154AE-54AD-460C-B0A6-5E39EDA9CBAD}" srcId="{C50CAABC-E824-4E66-832C-8A0753D682CA}" destId="{13868768-814C-493D-B5DC-95AC777760F8}" srcOrd="1" destOrd="0" parTransId="{BB7D354D-3F4A-4F2C-895B-D6D8CE19EBEB}" sibTransId="{4E21AAA6-3C4E-48CD-9BFC-C2F89B108328}"/>
    <dgm:cxn modelId="{96C0D946-5097-4841-AB0B-1A240E859099}" type="presOf" srcId="{13868768-814C-493D-B5DC-95AC777760F8}" destId="{18BEEA64-3B89-4405-BED8-DD4193771EB0}" srcOrd="0" destOrd="0" presId="urn:microsoft.com/office/officeart/2005/8/layout/gear1"/>
    <dgm:cxn modelId="{B60E2203-496F-43B7-BD35-9A73F34CDE9D}" type="presOf" srcId="{000740E8-8B7F-4522-A091-778B0DCE8B29}" destId="{715E1140-0082-4482-99FA-F64581CDD5A8}" srcOrd="1" destOrd="0" presId="urn:microsoft.com/office/officeart/2005/8/layout/gear1"/>
    <dgm:cxn modelId="{003D4AEA-9FB0-4062-91BE-D86911FEB63C}" type="presOf" srcId="{F0AE40F7-6015-45B1-83CD-FC8C1669C873}" destId="{64409404-6D7F-41D6-B8EA-1E5A6F8D23CD}" srcOrd="0" destOrd="0" presId="urn:microsoft.com/office/officeart/2005/8/layout/gear1"/>
    <dgm:cxn modelId="{7854E009-5AB2-45C4-8A76-17415F7A39AA}" type="presOf" srcId="{000740E8-8B7F-4522-A091-778B0DCE8B29}" destId="{43B1D629-68F2-4D64-AC19-18E5EEF91105}" srcOrd="2" destOrd="0" presId="urn:microsoft.com/office/officeart/2005/8/layout/gear1"/>
    <dgm:cxn modelId="{69261240-DE3C-4CA4-9FEA-DD026F689994}" type="presOf" srcId="{000740E8-8B7F-4522-A091-778B0DCE8B29}" destId="{A80344EA-4E2B-42EE-B9A7-5861B90477CB}" srcOrd="0" destOrd="0" presId="urn:microsoft.com/office/officeart/2005/8/layout/gear1"/>
    <dgm:cxn modelId="{35DD440E-7E90-461A-9000-F8CA84103000}" type="presOf" srcId="{E64DC0A0-3BD4-4478-A9D4-E1DC1FA87A67}" destId="{D6CB99B8-4555-487C-B980-4E3EBE98CE3F}" srcOrd="2" destOrd="0" presId="urn:microsoft.com/office/officeart/2005/8/layout/gear1"/>
    <dgm:cxn modelId="{7A73CAD8-A746-4013-BBEE-E7EA1B9480A5}" type="presOf" srcId="{13868768-814C-493D-B5DC-95AC777760F8}" destId="{C40D8DE7-0DA4-43A9-8203-71A218A0FBB8}" srcOrd="1" destOrd="0" presId="urn:microsoft.com/office/officeart/2005/8/layout/gear1"/>
    <dgm:cxn modelId="{DAE367C5-05FC-429F-A825-5FBA5BC7D6E5}" type="presOf" srcId="{E64DC0A0-3BD4-4478-A9D4-E1DC1FA87A67}" destId="{44DA0FC3-1844-4850-AF93-16D19624F3A4}" srcOrd="0" destOrd="0" presId="urn:microsoft.com/office/officeart/2005/8/layout/gear1"/>
    <dgm:cxn modelId="{848E688E-0CCA-49E3-938A-59232ECB68D3}" type="presOf" srcId="{4E21AAA6-3C4E-48CD-9BFC-C2F89B108328}" destId="{BEB8DA39-3726-40C2-ABFA-7629144E2ADC}" srcOrd="0" destOrd="0" presId="urn:microsoft.com/office/officeart/2005/8/layout/gear1"/>
    <dgm:cxn modelId="{B0A6AA70-B0BE-459B-9EB6-8F683EE62CE3}" srcId="{C50CAABC-E824-4E66-832C-8A0753D682CA}" destId="{E64DC0A0-3BD4-4478-A9D4-E1DC1FA87A67}" srcOrd="2" destOrd="0" parTransId="{5EC113E1-D610-4D69-8889-13B8299F04BC}" sibTransId="{F0AE40F7-6015-45B1-83CD-FC8C1669C873}"/>
    <dgm:cxn modelId="{414911DD-4827-4661-8240-F32128D5EDA5}" type="presOf" srcId="{E64DC0A0-3BD4-4478-A9D4-E1DC1FA87A67}" destId="{FC529101-A298-4B49-BB8D-C947B628A4D2}" srcOrd="1" destOrd="0" presId="urn:microsoft.com/office/officeart/2005/8/layout/gear1"/>
    <dgm:cxn modelId="{4FA55319-221F-4559-8E28-1B4F8D0ECC47}" type="presParOf" srcId="{EF4D3012-66F5-404D-89AD-BC90A71850EA}" destId="{A80344EA-4E2B-42EE-B9A7-5861B90477CB}" srcOrd="0" destOrd="0" presId="urn:microsoft.com/office/officeart/2005/8/layout/gear1"/>
    <dgm:cxn modelId="{A2D25B92-F6BB-4DBE-9AB0-C45E6DDC3870}" type="presParOf" srcId="{EF4D3012-66F5-404D-89AD-BC90A71850EA}" destId="{715E1140-0082-4482-99FA-F64581CDD5A8}" srcOrd="1" destOrd="0" presId="urn:microsoft.com/office/officeart/2005/8/layout/gear1"/>
    <dgm:cxn modelId="{BEBEFA23-C50A-453B-922A-7ED869ECF481}" type="presParOf" srcId="{EF4D3012-66F5-404D-89AD-BC90A71850EA}" destId="{43B1D629-68F2-4D64-AC19-18E5EEF91105}" srcOrd="2" destOrd="0" presId="urn:microsoft.com/office/officeart/2005/8/layout/gear1"/>
    <dgm:cxn modelId="{31868AD6-F3C7-4C38-8DD0-C2783C546589}" type="presParOf" srcId="{EF4D3012-66F5-404D-89AD-BC90A71850EA}" destId="{18BEEA64-3B89-4405-BED8-DD4193771EB0}" srcOrd="3" destOrd="0" presId="urn:microsoft.com/office/officeart/2005/8/layout/gear1"/>
    <dgm:cxn modelId="{4E442BD5-4136-4C5C-8973-4B1F4FBC5624}" type="presParOf" srcId="{EF4D3012-66F5-404D-89AD-BC90A71850EA}" destId="{C40D8DE7-0DA4-43A9-8203-71A218A0FBB8}" srcOrd="4" destOrd="0" presId="urn:microsoft.com/office/officeart/2005/8/layout/gear1"/>
    <dgm:cxn modelId="{655A2605-D6BB-4807-84E3-FD4A63934769}" type="presParOf" srcId="{EF4D3012-66F5-404D-89AD-BC90A71850EA}" destId="{664A1B7D-C9E8-4F09-A08D-B6A096280D18}" srcOrd="5" destOrd="0" presId="urn:microsoft.com/office/officeart/2005/8/layout/gear1"/>
    <dgm:cxn modelId="{FE38BC34-4F79-4DC9-9EB3-F61E59C2F28A}" type="presParOf" srcId="{EF4D3012-66F5-404D-89AD-BC90A71850EA}" destId="{44DA0FC3-1844-4850-AF93-16D19624F3A4}" srcOrd="6" destOrd="0" presId="urn:microsoft.com/office/officeart/2005/8/layout/gear1"/>
    <dgm:cxn modelId="{D56609E0-AA20-4139-B017-4CF47576B5EF}" type="presParOf" srcId="{EF4D3012-66F5-404D-89AD-BC90A71850EA}" destId="{FC529101-A298-4B49-BB8D-C947B628A4D2}" srcOrd="7" destOrd="0" presId="urn:microsoft.com/office/officeart/2005/8/layout/gear1"/>
    <dgm:cxn modelId="{882C43C8-1AFC-45AE-9328-AFF3E851687A}" type="presParOf" srcId="{EF4D3012-66F5-404D-89AD-BC90A71850EA}" destId="{D6CB99B8-4555-487C-B980-4E3EBE98CE3F}" srcOrd="8" destOrd="0" presId="urn:microsoft.com/office/officeart/2005/8/layout/gear1"/>
    <dgm:cxn modelId="{69DC721B-74A4-4098-88AE-228752DBF7F2}" type="presParOf" srcId="{EF4D3012-66F5-404D-89AD-BC90A71850EA}" destId="{1377D8B6-4A58-487E-9A7B-9D8DCEF4C31E}" srcOrd="9" destOrd="0" presId="urn:microsoft.com/office/officeart/2005/8/layout/gear1"/>
    <dgm:cxn modelId="{8BB7ECC7-2FDA-45DD-8144-3CF6E6FF6C08}" type="presParOf" srcId="{EF4D3012-66F5-404D-89AD-BC90A71850EA}" destId="{4DA843CB-7E05-410B-BFD5-B02156C8D6F9}" srcOrd="10" destOrd="0" presId="urn:microsoft.com/office/officeart/2005/8/layout/gear1"/>
    <dgm:cxn modelId="{680838C8-93FF-4E54-9CAB-9C2C97B93C76}" type="presParOf" srcId="{EF4D3012-66F5-404D-89AD-BC90A71850EA}" destId="{BEB8DA39-3726-40C2-ABFA-7629144E2ADC}" srcOrd="11" destOrd="0" presId="urn:microsoft.com/office/officeart/2005/8/layout/gear1"/>
    <dgm:cxn modelId="{5D070671-7855-488E-ACB5-096510F74EEE}" type="presParOf" srcId="{EF4D3012-66F5-404D-89AD-BC90A71850EA}" destId="{64409404-6D7F-41D6-B8EA-1E5A6F8D23CD}" srcOrd="12" destOrd="0" presId="urn:microsoft.com/office/officeart/2005/8/layout/gear1"/>
  </dgm:cxnLst>
  <dgm:bg/>
  <dgm:whole/>
</dgm:dataModel>
</file>

<file path=ppt/diagrams/data3.xml><?xml version="1.0" encoding="utf-8"?>
<dgm:dataModel xmlns:dgm="http://schemas.openxmlformats.org/drawingml/2006/diagram" xmlns:a="http://schemas.openxmlformats.org/drawingml/2006/main">
  <dgm:ptLst>
    <dgm:pt modelId="{4C0A753F-52BB-44AE-822C-D43EA9D3B908}" type="doc">
      <dgm:prSet loTypeId="urn:microsoft.com/office/officeart/2005/8/layout/pyramid1" loCatId="pyramid" qsTypeId="urn:microsoft.com/office/officeart/2005/8/quickstyle/simple5" qsCatId="simple" csTypeId="urn:microsoft.com/office/officeart/2005/8/colors/colorful1" csCatId="colorful" phldr="1"/>
      <dgm:spPr/>
    </dgm:pt>
    <dgm:pt modelId="{3E517847-B717-4F25-BE1E-150CC8AFFC81}">
      <dgm:prSet phldrT="[Texte]"/>
      <dgm:spPr/>
      <dgm:t>
        <a:bodyPr/>
        <a:lstStyle/>
        <a:p>
          <a:r>
            <a:rPr lang="ar-DZ" dirty="0" smtClean="0"/>
            <a:t>السلطة</a:t>
          </a:r>
          <a:endParaRPr lang="fr-FR" dirty="0"/>
        </a:p>
      </dgm:t>
    </dgm:pt>
    <dgm:pt modelId="{A787414F-D9C4-4FE9-82F0-179421EA1A80}" type="parTrans" cxnId="{2081FD72-D238-4721-B3E0-13995F6705C1}">
      <dgm:prSet/>
      <dgm:spPr/>
      <dgm:t>
        <a:bodyPr/>
        <a:lstStyle/>
        <a:p>
          <a:endParaRPr lang="fr-FR"/>
        </a:p>
      </dgm:t>
    </dgm:pt>
    <dgm:pt modelId="{7DDD29AE-BE68-4B06-84C8-020B706A81A8}" type="sibTrans" cxnId="{2081FD72-D238-4721-B3E0-13995F6705C1}">
      <dgm:prSet/>
      <dgm:spPr/>
      <dgm:t>
        <a:bodyPr/>
        <a:lstStyle/>
        <a:p>
          <a:endParaRPr lang="fr-FR"/>
        </a:p>
      </dgm:t>
    </dgm:pt>
    <dgm:pt modelId="{7C8D95DA-C04F-4C41-8C60-CDEDF33008AF}">
      <dgm:prSet phldrT="[Texte]"/>
      <dgm:spPr/>
      <dgm:t>
        <a:bodyPr/>
        <a:lstStyle/>
        <a:p>
          <a:r>
            <a:rPr lang="ar-DZ" dirty="0" smtClean="0"/>
            <a:t>الولاية</a:t>
          </a:r>
          <a:endParaRPr lang="fr-FR" dirty="0"/>
        </a:p>
      </dgm:t>
    </dgm:pt>
    <dgm:pt modelId="{50671C8D-318F-4B06-966D-AAB31D8CC50C}" type="parTrans" cxnId="{1E29E704-F002-4099-B0D6-A2E70A1BA8C0}">
      <dgm:prSet/>
      <dgm:spPr/>
      <dgm:t>
        <a:bodyPr/>
        <a:lstStyle/>
        <a:p>
          <a:endParaRPr lang="fr-FR"/>
        </a:p>
      </dgm:t>
    </dgm:pt>
    <dgm:pt modelId="{60E0C77D-CB37-433A-A6FA-17BA686F8140}" type="sibTrans" cxnId="{1E29E704-F002-4099-B0D6-A2E70A1BA8C0}">
      <dgm:prSet/>
      <dgm:spPr/>
      <dgm:t>
        <a:bodyPr/>
        <a:lstStyle/>
        <a:p>
          <a:endParaRPr lang="fr-FR"/>
        </a:p>
      </dgm:t>
    </dgm:pt>
    <dgm:pt modelId="{9E4B1AC0-F334-4729-B03F-A05E88898328}">
      <dgm:prSet phldrT="[Texte]"/>
      <dgm:spPr/>
      <dgm:t>
        <a:bodyPr/>
        <a:lstStyle/>
        <a:p>
          <a:r>
            <a:rPr lang="ar-DZ" dirty="0" smtClean="0"/>
            <a:t>البلدية</a:t>
          </a:r>
          <a:endParaRPr lang="en-US" dirty="0" smtClean="0"/>
        </a:p>
      </dgm:t>
    </dgm:pt>
    <dgm:pt modelId="{184637BA-00B5-4C68-AC11-9CCBE9491849}" type="parTrans" cxnId="{4811CEF9-5DA2-4EFD-8584-AB783DE1AA7B}">
      <dgm:prSet/>
      <dgm:spPr/>
      <dgm:t>
        <a:bodyPr/>
        <a:lstStyle/>
        <a:p>
          <a:endParaRPr lang="fr-FR"/>
        </a:p>
      </dgm:t>
    </dgm:pt>
    <dgm:pt modelId="{7C135221-B4A6-4C2A-944A-DA154BDB0E3B}" type="sibTrans" cxnId="{4811CEF9-5DA2-4EFD-8584-AB783DE1AA7B}">
      <dgm:prSet/>
      <dgm:spPr/>
      <dgm:t>
        <a:bodyPr/>
        <a:lstStyle/>
        <a:p>
          <a:endParaRPr lang="fr-FR"/>
        </a:p>
      </dgm:t>
    </dgm:pt>
    <dgm:pt modelId="{96F04E62-5E0B-4208-9273-26E8646EFDB9}" type="pres">
      <dgm:prSet presAssocID="{4C0A753F-52BB-44AE-822C-D43EA9D3B908}" presName="Name0" presStyleCnt="0">
        <dgm:presLayoutVars>
          <dgm:dir/>
          <dgm:animLvl val="lvl"/>
          <dgm:resizeHandles val="exact"/>
        </dgm:presLayoutVars>
      </dgm:prSet>
      <dgm:spPr/>
    </dgm:pt>
    <dgm:pt modelId="{7F5D09A6-6F6A-4308-A1FB-D9268E695584}" type="pres">
      <dgm:prSet presAssocID="{3E517847-B717-4F25-BE1E-150CC8AFFC81}" presName="Name8" presStyleCnt="0"/>
      <dgm:spPr/>
    </dgm:pt>
    <dgm:pt modelId="{26C14C3A-0AF2-4EC5-93FF-1A743487589C}" type="pres">
      <dgm:prSet presAssocID="{3E517847-B717-4F25-BE1E-150CC8AFFC81}" presName="level" presStyleLbl="node1" presStyleIdx="0" presStyleCnt="3">
        <dgm:presLayoutVars>
          <dgm:chMax val="1"/>
          <dgm:bulletEnabled val="1"/>
        </dgm:presLayoutVars>
      </dgm:prSet>
      <dgm:spPr/>
      <dgm:t>
        <a:bodyPr/>
        <a:lstStyle/>
        <a:p>
          <a:endParaRPr lang="fr-FR"/>
        </a:p>
      </dgm:t>
    </dgm:pt>
    <dgm:pt modelId="{BB831079-6123-4BC1-A9E8-C57D23085E62}" type="pres">
      <dgm:prSet presAssocID="{3E517847-B717-4F25-BE1E-150CC8AFFC81}" presName="levelTx" presStyleLbl="revTx" presStyleIdx="0" presStyleCnt="0">
        <dgm:presLayoutVars>
          <dgm:chMax val="1"/>
          <dgm:bulletEnabled val="1"/>
        </dgm:presLayoutVars>
      </dgm:prSet>
      <dgm:spPr/>
      <dgm:t>
        <a:bodyPr/>
        <a:lstStyle/>
        <a:p>
          <a:endParaRPr lang="fr-FR"/>
        </a:p>
      </dgm:t>
    </dgm:pt>
    <dgm:pt modelId="{F0347121-D3F5-44C3-AA99-929A055A6B0E}" type="pres">
      <dgm:prSet presAssocID="{7C8D95DA-C04F-4C41-8C60-CDEDF33008AF}" presName="Name8" presStyleCnt="0"/>
      <dgm:spPr/>
    </dgm:pt>
    <dgm:pt modelId="{6EC081E9-9D11-4D89-8805-4D0AC39E98F6}" type="pres">
      <dgm:prSet presAssocID="{7C8D95DA-C04F-4C41-8C60-CDEDF33008AF}" presName="level" presStyleLbl="node1" presStyleIdx="1" presStyleCnt="3">
        <dgm:presLayoutVars>
          <dgm:chMax val="1"/>
          <dgm:bulletEnabled val="1"/>
        </dgm:presLayoutVars>
      </dgm:prSet>
      <dgm:spPr/>
      <dgm:t>
        <a:bodyPr/>
        <a:lstStyle/>
        <a:p>
          <a:endParaRPr lang="fr-FR"/>
        </a:p>
      </dgm:t>
    </dgm:pt>
    <dgm:pt modelId="{451CE6B7-FCC4-439B-A176-04AB1FA391EE}" type="pres">
      <dgm:prSet presAssocID="{7C8D95DA-C04F-4C41-8C60-CDEDF33008AF}" presName="levelTx" presStyleLbl="revTx" presStyleIdx="0" presStyleCnt="0">
        <dgm:presLayoutVars>
          <dgm:chMax val="1"/>
          <dgm:bulletEnabled val="1"/>
        </dgm:presLayoutVars>
      </dgm:prSet>
      <dgm:spPr/>
      <dgm:t>
        <a:bodyPr/>
        <a:lstStyle/>
        <a:p>
          <a:endParaRPr lang="fr-FR"/>
        </a:p>
      </dgm:t>
    </dgm:pt>
    <dgm:pt modelId="{E94E3BAF-F0AF-4978-882A-346DDAC26F06}" type="pres">
      <dgm:prSet presAssocID="{9E4B1AC0-F334-4729-B03F-A05E88898328}" presName="Name8" presStyleCnt="0"/>
      <dgm:spPr/>
    </dgm:pt>
    <dgm:pt modelId="{1E3B823D-DE0C-421C-94CF-D74A093F22FD}" type="pres">
      <dgm:prSet presAssocID="{9E4B1AC0-F334-4729-B03F-A05E88898328}" presName="level" presStyleLbl="node1" presStyleIdx="2" presStyleCnt="3">
        <dgm:presLayoutVars>
          <dgm:chMax val="1"/>
          <dgm:bulletEnabled val="1"/>
        </dgm:presLayoutVars>
      </dgm:prSet>
      <dgm:spPr/>
      <dgm:t>
        <a:bodyPr/>
        <a:lstStyle/>
        <a:p>
          <a:endParaRPr lang="fr-FR"/>
        </a:p>
      </dgm:t>
    </dgm:pt>
    <dgm:pt modelId="{D29354F0-4B61-4918-8C40-B4BA7C3E9F30}" type="pres">
      <dgm:prSet presAssocID="{9E4B1AC0-F334-4729-B03F-A05E88898328}" presName="levelTx" presStyleLbl="revTx" presStyleIdx="0" presStyleCnt="0">
        <dgm:presLayoutVars>
          <dgm:chMax val="1"/>
          <dgm:bulletEnabled val="1"/>
        </dgm:presLayoutVars>
      </dgm:prSet>
      <dgm:spPr/>
      <dgm:t>
        <a:bodyPr/>
        <a:lstStyle/>
        <a:p>
          <a:endParaRPr lang="fr-FR"/>
        </a:p>
      </dgm:t>
    </dgm:pt>
  </dgm:ptLst>
  <dgm:cxnLst>
    <dgm:cxn modelId="{2081FD72-D238-4721-B3E0-13995F6705C1}" srcId="{4C0A753F-52BB-44AE-822C-D43EA9D3B908}" destId="{3E517847-B717-4F25-BE1E-150CC8AFFC81}" srcOrd="0" destOrd="0" parTransId="{A787414F-D9C4-4FE9-82F0-179421EA1A80}" sibTransId="{7DDD29AE-BE68-4B06-84C8-020B706A81A8}"/>
    <dgm:cxn modelId="{3E8237A9-E8CC-448A-A0B6-2C83313DCE41}" type="presOf" srcId="{3E517847-B717-4F25-BE1E-150CC8AFFC81}" destId="{BB831079-6123-4BC1-A9E8-C57D23085E62}" srcOrd="1" destOrd="0" presId="urn:microsoft.com/office/officeart/2005/8/layout/pyramid1"/>
    <dgm:cxn modelId="{F07648D4-6220-43AA-A002-2E43F199581B}" type="presOf" srcId="{9E4B1AC0-F334-4729-B03F-A05E88898328}" destId="{1E3B823D-DE0C-421C-94CF-D74A093F22FD}" srcOrd="0" destOrd="0" presId="urn:microsoft.com/office/officeart/2005/8/layout/pyramid1"/>
    <dgm:cxn modelId="{1E29E704-F002-4099-B0D6-A2E70A1BA8C0}" srcId="{4C0A753F-52BB-44AE-822C-D43EA9D3B908}" destId="{7C8D95DA-C04F-4C41-8C60-CDEDF33008AF}" srcOrd="1" destOrd="0" parTransId="{50671C8D-318F-4B06-966D-AAB31D8CC50C}" sibTransId="{60E0C77D-CB37-433A-A6FA-17BA686F8140}"/>
    <dgm:cxn modelId="{931F56E1-911D-457F-B8B4-74B3BA9701E6}" type="presOf" srcId="{9E4B1AC0-F334-4729-B03F-A05E88898328}" destId="{D29354F0-4B61-4918-8C40-B4BA7C3E9F30}" srcOrd="1" destOrd="0" presId="urn:microsoft.com/office/officeart/2005/8/layout/pyramid1"/>
    <dgm:cxn modelId="{BDB4343D-1691-442E-A72F-231DFA75414B}" type="presOf" srcId="{3E517847-B717-4F25-BE1E-150CC8AFFC81}" destId="{26C14C3A-0AF2-4EC5-93FF-1A743487589C}" srcOrd="0" destOrd="0" presId="urn:microsoft.com/office/officeart/2005/8/layout/pyramid1"/>
    <dgm:cxn modelId="{E1D7C6C8-5F18-4AF2-8C05-C88ABA906182}" type="presOf" srcId="{7C8D95DA-C04F-4C41-8C60-CDEDF33008AF}" destId="{6EC081E9-9D11-4D89-8805-4D0AC39E98F6}" srcOrd="0" destOrd="0" presId="urn:microsoft.com/office/officeart/2005/8/layout/pyramid1"/>
    <dgm:cxn modelId="{FEE099A1-8517-4017-A55C-9E4A91D24EEF}" type="presOf" srcId="{4C0A753F-52BB-44AE-822C-D43EA9D3B908}" destId="{96F04E62-5E0B-4208-9273-26E8646EFDB9}" srcOrd="0" destOrd="0" presId="urn:microsoft.com/office/officeart/2005/8/layout/pyramid1"/>
    <dgm:cxn modelId="{4811CEF9-5DA2-4EFD-8584-AB783DE1AA7B}" srcId="{4C0A753F-52BB-44AE-822C-D43EA9D3B908}" destId="{9E4B1AC0-F334-4729-B03F-A05E88898328}" srcOrd="2" destOrd="0" parTransId="{184637BA-00B5-4C68-AC11-9CCBE9491849}" sibTransId="{7C135221-B4A6-4C2A-944A-DA154BDB0E3B}"/>
    <dgm:cxn modelId="{763C7B5A-5186-4449-B06D-2512A953822B}" type="presOf" srcId="{7C8D95DA-C04F-4C41-8C60-CDEDF33008AF}" destId="{451CE6B7-FCC4-439B-A176-04AB1FA391EE}" srcOrd="1" destOrd="0" presId="urn:microsoft.com/office/officeart/2005/8/layout/pyramid1"/>
    <dgm:cxn modelId="{659947BD-E4F0-4D3F-B4DC-29CAEC1A2E4F}" type="presParOf" srcId="{96F04E62-5E0B-4208-9273-26E8646EFDB9}" destId="{7F5D09A6-6F6A-4308-A1FB-D9268E695584}" srcOrd="0" destOrd="0" presId="urn:microsoft.com/office/officeart/2005/8/layout/pyramid1"/>
    <dgm:cxn modelId="{8D1E6AA9-DE51-4085-951D-69004236FD5F}" type="presParOf" srcId="{7F5D09A6-6F6A-4308-A1FB-D9268E695584}" destId="{26C14C3A-0AF2-4EC5-93FF-1A743487589C}" srcOrd="0" destOrd="0" presId="urn:microsoft.com/office/officeart/2005/8/layout/pyramid1"/>
    <dgm:cxn modelId="{F8748CD3-3AB0-4789-923B-09E9542CB857}" type="presParOf" srcId="{7F5D09A6-6F6A-4308-A1FB-D9268E695584}" destId="{BB831079-6123-4BC1-A9E8-C57D23085E62}" srcOrd="1" destOrd="0" presId="urn:microsoft.com/office/officeart/2005/8/layout/pyramid1"/>
    <dgm:cxn modelId="{1CFDA086-E2F3-409A-93B7-3DFD2B0F786C}" type="presParOf" srcId="{96F04E62-5E0B-4208-9273-26E8646EFDB9}" destId="{F0347121-D3F5-44C3-AA99-929A055A6B0E}" srcOrd="1" destOrd="0" presId="urn:microsoft.com/office/officeart/2005/8/layout/pyramid1"/>
    <dgm:cxn modelId="{0A0BD24F-F515-4E66-B3F3-68E0A5CE7C87}" type="presParOf" srcId="{F0347121-D3F5-44C3-AA99-929A055A6B0E}" destId="{6EC081E9-9D11-4D89-8805-4D0AC39E98F6}" srcOrd="0" destOrd="0" presId="urn:microsoft.com/office/officeart/2005/8/layout/pyramid1"/>
    <dgm:cxn modelId="{7FAB3FFD-112B-450F-8C9D-4726B687FF3C}" type="presParOf" srcId="{F0347121-D3F5-44C3-AA99-929A055A6B0E}" destId="{451CE6B7-FCC4-439B-A176-04AB1FA391EE}" srcOrd="1" destOrd="0" presId="urn:microsoft.com/office/officeart/2005/8/layout/pyramid1"/>
    <dgm:cxn modelId="{6A4F9B96-8635-4B1A-A946-13F23A032681}" type="presParOf" srcId="{96F04E62-5E0B-4208-9273-26E8646EFDB9}" destId="{E94E3BAF-F0AF-4978-882A-346DDAC26F06}" srcOrd="2" destOrd="0" presId="urn:microsoft.com/office/officeart/2005/8/layout/pyramid1"/>
    <dgm:cxn modelId="{072FC149-843F-4AA4-BF9D-8964884AD39F}" type="presParOf" srcId="{E94E3BAF-F0AF-4978-882A-346DDAC26F06}" destId="{1E3B823D-DE0C-421C-94CF-D74A093F22FD}" srcOrd="0" destOrd="0" presId="urn:microsoft.com/office/officeart/2005/8/layout/pyramid1"/>
    <dgm:cxn modelId="{7E77669A-66E9-4979-8EB3-426014963FC6}" type="presParOf" srcId="{E94E3BAF-F0AF-4978-882A-346DDAC26F06}" destId="{D29354F0-4B61-4918-8C40-B4BA7C3E9F30}" srcOrd="1" destOrd="0" presId="urn:microsoft.com/office/officeart/2005/8/layout/pyramid1"/>
  </dgm:cxnLst>
  <dgm:bg/>
  <dgm:whole/>
</dgm:dataModel>
</file>

<file path=ppt/diagrams/data4.xml><?xml version="1.0" encoding="utf-8"?>
<dgm:dataModel xmlns:dgm="http://schemas.openxmlformats.org/drawingml/2006/diagram" xmlns:a="http://schemas.openxmlformats.org/drawingml/2006/main">
  <dgm:ptLst>
    <dgm:pt modelId="{407EB8D3-5125-4369-A19F-98473C532EA7}"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fr-FR"/>
        </a:p>
      </dgm:t>
    </dgm:pt>
    <dgm:pt modelId="{16B81B3A-5082-4E60-973A-D44C2AC9A8EE}">
      <dgm:prSet phldrT="[Texte]"/>
      <dgm:spPr/>
      <dgm:t>
        <a:bodyPr/>
        <a:lstStyle/>
        <a:p>
          <a:r>
            <a:rPr lang="ar-DZ" dirty="0" err="1" smtClean="0"/>
            <a:t>الارسال</a:t>
          </a:r>
          <a:endParaRPr lang="fr-FR" dirty="0"/>
        </a:p>
      </dgm:t>
    </dgm:pt>
    <dgm:pt modelId="{D2183A3C-3FFB-4DF2-85B4-0FCCB47D3E58}" type="parTrans" cxnId="{11D1538A-5764-46E0-A60B-61362954DC96}">
      <dgm:prSet/>
      <dgm:spPr/>
      <dgm:t>
        <a:bodyPr/>
        <a:lstStyle/>
        <a:p>
          <a:endParaRPr lang="fr-FR"/>
        </a:p>
      </dgm:t>
    </dgm:pt>
    <dgm:pt modelId="{94D5197A-306E-4791-BF59-E18054DC18AB}" type="sibTrans" cxnId="{11D1538A-5764-46E0-A60B-61362954DC96}">
      <dgm:prSet/>
      <dgm:spPr/>
      <dgm:t>
        <a:bodyPr/>
        <a:lstStyle/>
        <a:p>
          <a:endParaRPr lang="fr-FR"/>
        </a:p>
      </dgm:t>
    </dgm:pt>
    <dgm:pt modelId="{5527DBBA-B100-42FB-BDA3-4731070FA39C}">
      <dgm:prSet phldrT="[Texte]"/>
      <dgm:spPr/>
      <dgm:t>
        <a:bodyPr/>
        <a:lstStyle/>
        <a:p>
          <a:r>
            <a:rPr lang="ar-DZ" dirty="0" smtClean="0"/>
            <a:t>الاستشارة </a:t>
          </a:r>
          <a:endParaRPr lang="fr-FR" dirty="0"/>
        </a:p>
      </dgm:t>
    </dgm:pt>
    <dgm:pt modelId="{A55752C3-9754-4662-91EB-21AC98A11F32}" type="parTrans" cxnId="{2EB9E120-D6A9-4550-AB63-29501DC84DE3}">
      <dgm:prSet/>
      <dgm:spPr/>
      <dgm:t>
        <a:bodyPr/>
        <a:lstStyle/>
        <a:p>
          <a:endParaRPr lang="fr-FR"/>
        </a:p>
      </dgm:t>
    </dgm:pt>
    <dgm:pt modelId="{CF9F0115-11AA-4605-9533-96E5C0699EED}" type="sibTrans" cxnId="{2EB9E120-D6A9-4550-AB63-29501DC84DE3}">
      <dgm:prSet/>
      <dgm:spPr/>
      <dgm:t>
        <a:bodyPr/>
        <a:lstStyle/>
        <a:p>
          <a:endParaRPr lang="fr-FR"/>
        </a:p>
      </dgm:t>
    </dgm:pt>
    <dgm:pt modelId="{5BCA0BEC-ED27-48A8-B9C3-0044DE31F4E0}">
      <dgm:prSet phldrT="[Texte]"/>
      <dgm:spPr/>
      <dgm:t>
        <a:bodyPr/>
        <a:lstStyle/>
        <a:p>
          <a:r>
            <a:rPr lang="ar-DZ" dirty="0" smtClean="0"/>
            <a:t>المشاورة </a:t>
          </a:r>
          <a:endParaRPr lang="fr-FR" dirty="0"/>
        </a:p>
      </dgm:t>
    </dgm:pt>
    <dgm:pt modelId="{77C5C5CF-92C1-433F-9425-D6E788EB27BC}" type="parTrans" cxnId="{B83582CB-E8CD-4D16-B966-145BB25725C9}">
      <dgm:prSet/>
      <dgm:spPr/>
      <dgm:t>
        <a:bodyPr/>
        <a:lstStyle/>
        <a:p>
          <a:endParaRPr lang="fr-FR"/>
        </a:p>
      </dgm:t>
    </dgm:pt>
    <dgm:pt modelId="{A1594BAA-24A4-43CE-B864-C1CC2B75297D}" type="sibTrans" cxnId="{B83582CB-E8CD-4D16-B966-145BB25725C9}">
      <dgm:prSet/>
      <dgm:spPr/>
      <dgm:t>
        <a:bodyPr/>
        <a:lstStyle/>
        <a:p>
          <a:endParaRPr lang="fr-FR"/>
        </a:p>
      </dgm:t>
    </dgm:pt>
    <dgm:pt modelId="{869116BC-1E54-4287-8497-5DFE1BC6CD6D}" type="pres">
      <dgm:prSet presAssocID="{407EB8D3-5125-4369-A19F-98473C532EA7}" presName="outerComposite" presStyleCnt="0">
        <dgm:presLayoutVars>
          <dgm:chMax val="5"/>
          <dgm:dir/>
          <dgm:resizeHandles val="exact"/>
        </dgm:presLayoutVars>
      </dgm:prSet>
      <dgm:spPr/>
      <dgm:t>
        <a:bodyPr/>
        <a:lstStyle/>
        <a:p>
          <a:endParaRPr lang="fr-FR"/>
        </a:p>
      </dgm:t>
    </dgm:pt>
    <dgm:pt modelId="{C900C5D0-DEBC-4174-B022-88BCDD807A0E}" type="pres">
      <dgm:prSet presAssocID="{407EB8D3-5125-4369-A19F-98473C532EA7}" presName="dummyMaxCanvas" presStyleCnt="0">
        <dgm:presLayoutVars/>
      </dgm:prSet>
      <dgm:spPr/>
    </dgm:pt>
    <dgm:pt modelId="{DFA111A5-512E-45F3-94F2-927E6BAEA4FB}" type="pres">
      <dgm:prSet presAssocID="{407EB8D3-5125-4369-A19F-98473C532EA7}" presName="ThreeNodes_1" presStyleLbl="node1" presStyleIdx="0" presStyleCnt="3" custLinFactNeighborX="2297" custLinFactNeighborY="-3256">
        <dgm:presLayoutVars>
          <dgm:bulletEnabled val="1"/>
        </dgm:presLayoutVars>
      </dgm:prSet>
      <dgm:spPr/>
      <dgm:t>
        <a:bodyPr/>
        <a:lstStyle/>
        <a:p>
          <a:endParaRPr lang="fr-FR"/>
        </a:p>
      </dgm:t>
    </dgm:pt>
    <dgm:pt modelId="{C3DC4CE0-0063-4298-AE6C-236E3837DA95}" type="pres">
      <dgm:prSet presAssocID="{407EB8D3-5125-4369-A19F-98473C532EA7}" presName="ThreeNodes_2" presStyleLbl="node1" presStyleIdx="1" presStyleCnt="3">
        <dgm:presLayoutVars>
          <dgm:bulletEnabled val="1"/>
        </dgm:presLayoutVars>
      </dgm:prSet>
      <dgm:spPr/>
      <dgm:t>
        <a:bodyPr/>
        <a:lstStyle/>
        <a:p>
          <a:endParaRPr lang="fr-FR"/>
        </a:p>
      </dgm:t>
    </dgm:pt>
    <dgm:pt modelId="{07F93BF4-1181-4F16-B917-97E942F43113}" type="pres">
      <dgm:prSet presAssocID="{407EB8D3-5125-4369-A19F-98473C532EA7}" presName="ThreeNodes_3" presStyleLbl="node1" presStyleIdx="2" presStyleCnt="3">
        <dgm:presLayoutVars>
          <dgm:bulletEnabled val="1"/>
        </dgm:presLayoutVars>
      </dgm:prSet>
      <dgm:spPr/>
      <dgm:t>
        <a:bodyPr/>
        <a:lstStyle/>
        <a:p>
          <a:endParaRPr lang="fr-FR"/>
        </a:p>
      </dgm:t>
    </dgm:pt>
    <dgm:pt modelId="{F555531F-AECE-40B3-9104-CE7346319750}" type="pres">
      <dgm:prSet presAssocID="{407EB8D3-5125-4369-A19F-98473C532EA7}" presName="ThreeConn_1-2" presStyleLbl="fgAccFollowNode1" presStyleIdx="0" presStyleCnt="2">
        <dgm:presLayoutVars>
          <dgm:bulletEnabled val="1"/>
        </dgm:presLayoutVars>
      </dgm:prSet>
      <dgm:spPr/>
      <dgm:t>
        <a:bodyPr/>
        <a:lstStyle/>
        <a:p>
          <a:endParaRPr lang="fr-FR"/>
        </a:p>
      </dgm:t>
    </dgm:pt>
    <dgm:pt modelId="{E3F48C32-C0B3-4A07-8108-C8920FCAC2B9}" type="pres">
      <dgm:prSet presAssocID="{407EB8D3-5125-4369-A19F-98473C532EA7}" presName="ThreeConn_2-3" presStyleLbl="fgAccFollowNode1" presStyleIdx="1" presStyleCnt="2">
        <dgm:presLayoutVars>
          <dgm:bulletEnabled val="1"/>
        </dgm:presLayoutVars>
      </dgm:prSet>
      <dgm:spPr/>
      <dgm:t>
        <a:bodyPr/>
        <a:lstStyle/>
        <a:p>
          <a:endParaRPr lang="fr-FR"/>
        </a:p>
      </dgm:t>
    </dgm:pt>
    <dgm:pt modelId="{1EF67984-2896-498D-AA36-674320018402}" type="pres">
      <dgm:prSet presAssocID="{407EB8D3-5125-4369-A19F-98473C532EA7}" presName="ThreeNodes_1_text" presStyleLbl="node1" presStyleIdx="2" presStyleCnt="3">
        <dgm:presLayoutVars>
          <dgm:bulletEnabled val="1"/>
        </dgm:presLayoutVars>
      </dgm:prSet>
      <dgm:spPr/>
      <dgm:t>
        <a:bodyPr/>
        <a:lstStyle/>
        <a:p>
          <a:endParaRPr lang="fr-FR"/>
        </a:p>
      </dgm:t>
    </dgm:pt>
    <dgm:pt modelId="{35466492-B25D-45E4-B070-FDE071D1AD97}" type="pres">
      <dgm:prSet presAssocID="{407EB8D3-5125-4369-A19F-98473C532EA7}" presName="ThreeNodes_2_text" presStyleLbl="node1" presStyleIdx="2" presStyleCnt="3">
        <dgm:presLayoutVars>
          <dgm:bulletEnabled val="1"/>
        </dgm:presLayoutVars>
      </dgm:prSet>
      <dgm:spPr/>
      <dgm:t>
        <a:bodyPr/>
        <a:lstStyle/>
        <a:p>
          <a:endParaRPr lang="fr-FR"/>
        </a:p>
      </dgm:t>
    </dgm:pt>
    <dgm:pt modelId="{BD71799E-116F-446A-8928-08D21AC17C04}" type="pres">
      <dgm:prSet presAssocID="{407EB8D3-5125-4369-A19F-98473C532EA7}" presName="ThreeNodes_3_text" presStyleLbl="node1" presStyleIdx="2" presStyleCnt="3">
        <dgm:presLayoutVars>
          <dgm:bulletEnabled val="1"/>
        </dgm:presLayoutVars>
      </dgm:prSet>
      <dgm:spPr/>
      <dgm:t>
        <a:bodyPr/>
        <a:lstStyle/>
        <a:p>
          <a:endParaRPr lang="fr-FR"/>
        </a:p>
      </dgm:t>
    </dgm:pt>
  </dgm:ptLst>
  <dgm:cxnLst>
    <dgm:cxn modelId="{EB405ECE-D0BC-4845-A478-3431CBAF5AC7}" type="presOf" srcId="{5527DBBA-B100-42FB-BDA3-4731070FA39C}" destId="{35466492-B25D-45E4-B070-FDE071D1AD97}" srcOrd="1" destOrd="0" presId="urn:microsoft.com/office/officeart/2005/8/layout/vProcess5"/>
    <dgm:cxn modelId="{2EB9E120-D6A9-4550-AB63-29501DC84DE3}" srcId="{407EB8D3-5125-4369-A19F-98473C532EA7}" destId="{5527DBBA-B100-42FB-BDA3-4731070FA39C}" srcOrd="1" destOrd="0" parTransId="{A55752C3-9754-4662-91EB-21AC98A11F32}" sibTransId="{CF9F0115-11AA-4605-9533-96E5C0699EED}"/>
    <dgm:cxn modelId="{86EFCCB3-BF5B-4A50-AA4C-ADE7E566AD07}" type="presOf" srcId="{5527DBBA-B100-42FB-BDA3-4731070FA39C}" destId="{C3DC4CE0-0063-4298-AE6C-236E3837DA95}" srcOrd="0" destOrd="0" presId="urn:microsoft.com/office/officeart/2005/8/layout/vProcess5"/>
    <dgm:cxn modelId="{28914A89-4EA9-444E-962D-357D8DADE40B}" type="presOf" srcId="{CF9F0115-11AA-4605-9533-96E5C0699EED}" destId="{E3F48C32-C0B3-4A07-8108-C8920FCAC2B9}" srcOrd="0" destOrd="0" presId="urn:microsoft.com/office/officeart/2005/8/layout/vProcess5"/>
    <dgm:cxn modelId="{D4FD1624-A9F2-4E82-851D-BA2CE78E7C0B}" type="presOf" srcId="{16B81B3A-5082-4E60-973A-D44C2AC9A8EE}" destId="{1EF67984-2896-498D-AA36-674320018402}" srcOrd="1" destOrd="0" presId="urn:microsoft.com/office/officeart/2005/8/layout/vProcess5"/>
    <dgm:cxn modelId="{F50A6B17-8421-4EE2-8D45-E8B179DF1C7A}" type="presOf" srcId="{94D5197A-306E-4791-BF59-E18054DC18AB}" destId="{F555531F-AECE-40B3-9104-CE7346319750}" srcOrd="0" destOrd="0" presId="urn:microsoft.com/office/officeart/2005/8/layout/vProcess5"/>
    <dgm:cxn modelId="{B83582CB-E8CD-4D16-B966-145BB25725C9}" srcId="{407EB8D3-5125-4369-A19F-98473C532EA7}" destId="{5BCA0BEC-ED27-48A8-B9C3-0044DE31F4E0}" srcOrd="2" destOrd="0" parTransId="{77C5C5CF-92C1-433F-9425-D6E788EB27BC}" sibTransId="{A1594BAA-24A4-43CE-B864-C1CC2B75297D}"/>
    <dgm:cxn modelId="{11D1538A-5764-46E0-A60B-61362954DC96}" srcId="{407EB8D3-5125-4369-A19F-98473C532EA7}" destId="{16B81B3A-5082-4E60-973A-D44C2AC9A8EE}" srcOrd="0" destOrd="0" parTransId="{D2183A3C-3FFB-4DF2-85B4-0FCCB47D3E58}" sibTransId="{94D5197A-306E-4791-BF59-E18054DC18AB}"/>
    <dgm:cxn modelId="{84295F05-F625-4126-8044-82649295D8F0}" type="presOf" srcId="{5BCA0BEC-ED27-48A8-B9C3-0044DE31F4E0}" destId="{BD71799E-116F-446A-8928-08D21AC17C04}" srcOrd="1" destOrd="0" presId="urn:microsoft.com/office/officeart/2005/8/layout/vProcess5"/>
    <dgm:cxn modelId="{6C003A35-8646-4BFE-BE41-2C4561C133E6}" type="presOf" srcId="{5BCA0BEC-ED27-48A8-B9C3-0044DE31F4E0}" destId="{07F93BF4-1181-4F16-B917-97E942F43113}" srcOrd="0" destOrd="0" presId="urn:microsoft.com/office/officeart/2005/8/layout/vProcess5"/>
    <dgm:cxn modelId="{5C2DF37E-C06A-4E3C-A372-BC89318BAC5D}" type="presOf" srcId="{407EB8D3-5125-4369-A19F-98473C532EA7}" destId="{869116BC-1E54-4287-8497-5DFE1BC6CD6D}" srcOrd="0" destOrd="0" presId="urn:microsoft.com/office/officeart/2005/8/layout/vProcess5"/>
    <dgm:cxn modelId="{48712325-45D4-4C04-BEFF-F17BC16CBB3D}" type="presOf" srcId="{16B81B3A-5082-4E60-973A-D44C2AC9A8EE}" destId="{DFA111A5-512E-45F3-94F2-927E6BAEA4FB}" srcOrd="0" destOrd="0" presId="urn:microsoft.com/office/officeart/2005/8/layout/vProcess5"/>
    <dgm:cxn modelId="{DED641D0-A413-4FB5-BFB6-FB1230D537BF}" type="presParOf" srcId="{869116BC-1E54-4287-8497-5DFE1BC6CD6D}" destId="{C900C5D0-DEBC-4174-B022-88BCDD807A0E}" srcOrd="0" destOrd="0" presId="urn:microsoft.com/office/officeart/2005/8/layout/vProcess5"/>
    <dgm:cxn modelId="{E4EF44E2-D388-4740-9A7F-3BC4CDC49697}" type="presParOf" srcId="{869116BC-1E54-4287-8497-5DFE1BC6CD6D}" destId="{DFA111A5-512E-45F3-94F2-927E6BAEA4FB}" srcOrd="1" destOrd="0" presId="urn:microsoft.com/office/officeart/2005/8/layout/vProcess5"/>
    <dgm:cxn modelId="{22D8600D-2073-4828-B97E-14DDEC241ADD}" type="presParOf" srcId="{869116BC-1E54-4287-8497-5DFE1BC6CD6D}" destId="{C3DC4CE0-0063-4298-AE6C-236E3837DA95}" srcOrd="2" destOrd="0" presId="urn:microsoft.com/office/officeart/2005/8/layout/vProcess5"/>
    <dgm:cxn modelId="{BACDF910-755E-4158-8830-48CE903A92D0}" type="presParOf" srcId="{869116BC-1E54-4287-8497-5DFE1BC6CD6D}" destId="{07F93BF4-1181-4F16-B917-97E942F43113}" srcOrd="3" destOrd="0" presId="urn:microsoft.com/office/officeart/2005/8/layout/vProcess5"/>
    <dgm:cxn modelId="{F74232B3-B302-46F2-94FF-999DEA9D5100}" type="presParOf" srcId="{869116BC-1E54-4287-8497-5DFE1BC6CD6D}" destId="{F555531F-AECE-40B3-9104-CE7346319750}" srcOrd="4" destOrd="0" presId="urn:microsoft.com/office/officeart/2005/8/layout/vProcess5"/>
    <dgm:cxn modelId="{9DAEBBD7-6A39-4F33-956C-AD1385380CD9}" type="presParOf" srcId="{869116BC-1E54-4287-8497-5DFE1BC6CD6D}" destId="{E3F48C32-C0B3-4A07-8108-C8920FCAC2B9}" srcOrd="5" destOrd="0" presId="urn:microsoft.com/office/officeart/2005/8/layout/vProcess5"/>
    <dgm:cxn modelId="{62FE1B5D-F623-4E7A-AD7D-FC982A6327CD}" type="presParOf" srcId="{869116BC-1E54-4287-8497-5DFE1BC6CD6D}" destId="{1EF67984-2896-498D-AA36-674320018402}" srcOrd="6" destOrd="0" presId="urn:microsoft.com/office/officeart/2005/8/layout/vProcess5"/>
    <dgm:cxn modelId="{D25DE5CC-D720-4279-9197-1C4CF2A876F6}" type="presParOf" srcId="{869116BC-1E54-4287-8497-5DFE1BC6CD6D}" destId="{35466492-B25D-45E4-B070-FDE071D1AD97}" srcOrd="7" destOrd="0" presId="urn:microsoft.com/office/officeart/2005/8/layout/vProcess5"/>
    <dgm:cxn modelId="{2E79FEF5-D107-4E76-9024-47C836D241E2}" type="presParOf" srcId="{869116BC-1E54-4287-8497-5DFE1BC6CD6D}" destId="{BD71799E-116F-446A-8928-08D21AC17C04}" srcOrd="8" destOrd="0" presId="urn:microsoft.com/office/officeart/2005/8/layout/vProcess5"/>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Triangle isocè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540544" y="776288"/>
            <a:ext cx="8062912" cy="1470025"/>
          </a:xfrm>
        </p:spPr>
        <p:txBody>
          <a:bodyPr anchor="b">
            <a:normAutofit/>
          </a:bodyPr>
          <a:lstStyle>
            <a:lvl1pPr algn="r">
              <a:defRPr sz="4400"/>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1371600" y="6012656"/>
            <a:ext cx="5791200" cy="365125"/>
          </a:xfrm>
        </p:spPr>
        <p:txBody>
          <a:bodyPr tIns="0" bIns="0" anchor="t"/>
          <a:lstStyle>
            <a:lvl1pPr algn="r">
              <a:defRPr sz="1000"/>
            </a:lvl1pPr>
          </a:lstStyle>
          <a:p>
            <a:fld id="{B7FD64F3-2F50-4488-887E-AB7B131A8C3D}" type="datetimeFigureOut">
              <a:rPr lang="fr-FR" smtClean="0"/>
              <a:pPr/>
              <a:t>06/12/2022</a:t>
            </a:fld>
            <a:endParaRPr lang="fr-FR"/>
          </a:p>
        </p:txBody>
      </p:sp>
      <p:sp>
        <p:nvSpPr>
          <p:cNvPr id="17" name="Espace réservé du pied de page 16"/>
          <p:cNvSpPr>
            <a:spLocks noGrp="1"/>
          </p:cNvSpPr>
          <p:nvPr>
            <p:ph type="ftr" sz="quarter" idx="11"/>
          </p:nvPr>
        </p:nvSpPr>
        <p:spPr>
          <a:xfrm>
            <a:off x="1371600" y="5650704"/>
            <a:ext cx="5791200" cy="365125"/>
          </a:xfrm>
        </p:spPr>
        <p:txBody>
          <a:bodyPr tIns="0" bIns="0" anchor="b"/>
          <a:lstStyle>
            <a:lvl1pPr algn="r">
              <a:defRPr sz="1100"/>
            </a:lvl1pPr>
          </a:lstStyle>
          <a:p>
            <a:endParaRPr lang="fr-FR"/>
          </a:p>
        </p:txBody>
      </p:sp>
      <p:sp>
        <p:nvSpPr>
          <p:cNvPr id="29" name="Espace réservé du numéro de diapositive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FA60E3BD-647E-4677-8894-79A65EB92E19}"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7FD64F3-2F50-4488-887E-AB7B131A8C3D}" type="datetimeFigureOut">
              <a:rPr lang="fr-FR" smtClean="0"/>
              <a:pPr/>
              <a:t>06/12/2022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A60E3BD-647E-4677-8894-79A65EB92E1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381000"/>
            <a:ext cx="1905000" cy="5486400"/>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381000"/>
            <a:ext cx="6248400" cy="5486400"/>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7FD64F3-2F50-4488-887E-AB7B131A8C3D}" type="datetimeFigureOut">
              <a:rPr lang="fr-FR" smtClean="0"/>
              <a:pPr/>
              <a:t>06/12/2022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A60E3BD-647E-4677-8894-79A65EB92E1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1399032"/>
          </a:xfrm>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457200" y="1882808"/>
            <a:ext cx="8229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791456" y="6480048"/>
            <a:ext cx="2133600" cy="301752"/>
          </a:xfrm>
        </p:spPr>
        <p:txBody>
          <a:bodyPr/>
          <a:lstStyle/>
          <a:p>
            <a:fld id="{B7FD64F3-2F50-4488-887E-AB7B131A8C3D}" type="datetimeFigureOut">
              <a:rPr lang="fr-FR" smtClean="0"/>
              <a:pPr/>
              <a:t>06/12/2022</a:t>
            </a:fld>
            <a:endParaRPr lang="fr-FR"/>
          </a:p>
        </p:txBody>
      </p:sp>
      <p:sp>
        <p:nvSpPr>
          <p:cNvPr id="5" name="Espace réservé du pied de page 4"/>
          <p:cNvSpPr>
            <a:spLocks noGrp="1"/>
          </p:cNvSpPr>
          <p:nvPr>
            <p:ph type="ftr" sz="quarter" idx="11"/>
          </p:nvPr>
        </p:nvSpPr>
        <p:spPr>
          <a:xfrm>
            <a:off x="457200" y="6480969"/>
            <a:ext cx="4260056" cy="300831"/>
          </a:xfrm>
        </p:spPr>
        <p:txBody>
          <a:bodyPr/>
          <a:lstStyle/>
          <a:p>
            <a:endParaRPr lang="fr-FR"/>
          </a:p>
        </p:txBody>
      </p:sp>
      <p:sp>
        <p:nvSpPr>
          <p:cNvPr id="6" name="Espace réservé du numéro de diapositive 5"/>
          <p:cNvSpPr>
            <a:spLocks noGrp="1"/>
          </p:cNvSpPr>
          <p:nvPr>
            <p:ph type="sldNum" sz="quarter" idx="12"/>
          </p:nvPr>
        </p:nvSpPr>
        <p:spPr/>
        <p:txBody>
          <a:bodyPr/>
          <a:lstStyle/>
          <a:p>
            <a:fld id="{FA60E3BD-647E-4677-8894-79A65EB92E19}"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1"/>
      </p:bgRef>
    </p:bg>
    <p:spTree>
      <p:nvGrpSpPr>
        <p:cNvPr id="1" name=""/>
        <p:cNvGrpSpPr/>
        <p:nvPr/>
      </p:nvGrpSpPr>
      <p:grpSpPr>
        <a:xfrm>
          <a:off x="0" y="0"/>
          <a:ext cx="0" cy="0"/>
          <a:chOff x="0" y="0"/>
          <a:chExt cx="0" cy="0"/>
        </a:xfrm>
      </p:grpSpPr>
      <p:sp>
        <p:nvSpPr>
          <p:cNvPr id="9" name="Triangle rect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Triangle isocè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Espace réservé de la date 3"/>
          <p:cNvSpPr>
            <a:spLocks noGrp="1"/>
          </p:cNvSpPr>
          <p:nvPr>
            <p:ph type="dt" sz="half" idx="10"/>
          </p:nvPr>
        </p:nvSpPr>
        <p:spPr>
          <a:xfrm>
            <a:off x="6955632" y="6477000"/>
            <a:ext cx="2133600" cy="304800"/>
          </a:xfrm>
        </p:spPr>
        <p:txBody>
          <a:bodyPr/>
          <a:lstStyle/>
          <a:p>
            <a:fld id="{B7FD64F3-2F50-4488-887E-AB7B131A8C3D}" type="datetimeFigureOut">
              <a:rPr lang="fr-FR" smtClean="0"/>
              <a:pPr/>
              <a:t>06/12/2022</a:t>
            </a:fld>
            <a:endParaRPr lang="fr-FR"/>
          </a:p>
        </p:txBody>
      </p:sp>
      <p:sp>
        <p:nvSpPr>
          <p:cNvPr id="5" name="Espace réservé du pied de page 4"/>
          <p:cNvSpPr>
            <a:spLocks noGrp="1"/>
          </p:cNvSpPr>
          <p:nvPr>
            <p:ph type="ftr" sz="quarter" idx="11"/>
          </p:nvPr>
        </p:nvSpPr>
        <p:spPr>
          <a:xfrm>
            <a:off x="2619376" y="6480969"/>
            <a:ext cx="4260056" cy="300831"/>
          </a:xfrm>
        </p:spPr>
        <p:txBody>
          <a:bodyPr/>
          <a:lstStyle/>
          <a:p>
            <a:endParaRPr lang="fr-FR"/>
          </a:p>
        </p:txBody>
      </p:sp>
      <p:sp>
        <p:nvSpPr>
          <p:cNvPr id="6" name="Espace réservé du numéro de diapositive 5"/>
          <p:cNvSpPr>
            <a:spLocks noGrp="1"/>
          </p:cNvSpPr>
          <p:nvPr>
            <p:ph type="sldNum" sz="quarter" idx="12"/>
          </p:nvPr>
        </p:nvSpPr>
        <p:spPr>
          <a:xfrm>
            <a:off x="8451056" y="809624"/>
            <a:ext cx="502920" cy="300831"/>
          </a:xfrm>
        </p:spPr>
        <p:txBody>
          <a:bodyPr/>
          <a:lstStyle/>
          <a:p>
            <a:fld id="{FA60E3BD-647E-4677-8894-79A65EB92E19}" type="slidenum">
              <a:rPr lang="fr-FR" smtClean="0"/>
              <a:pPr/>
              <a:t>‹N°›</a:t>
            </a:fld>
            <a:endParaRPr lang="fr-FR"/>
          </a:p>
        </p:txBody>
      </p:sp>
      <p:cxnSp>
        <p:nvCxnSpPr>
          <p:cNvPr id="11" name="Connecteur droit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Connecteur droit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r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marL="0" algn="l">
              <a:defRPr/>
            </a:lvl1p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4791456" y="6480969"/>
            <a:ext cx="2133600" cy="301752"/>
          </a:xfrm>
        </p:spPr>
        <p:txBody>
          <a:bodyPr/>
          <a:lstStyle/>
          <a:p>
            <a:fld id="{B7FD64F3-2F50-4488-887E-AB7B131A8C3D}" type="datetimeFigureOut">
              <a:rPr lang="fr-FR" smtClean="0"/>
              <a:pPr/>
              <a:t>06/12/2022</a:t>
            </a:fld>
            <a:endParaRPr lang="fr-FR"/>
          </a:p>
        </p:txBody>
      </p:sp>
      <p:sp>
        <p:nvSpPr>
          <p:cNvPr id="6" name="Espace réservé du pied de page 5"/>
          <p:cNvSpPr>
            <a:spLocks noGrp="1"/>
          </p:cNvSpPr>
          <p:nvPr>
            <p:ph type="ftr" sz="quarter" idx="11"/>
          </p:nvPr>
        </p:nvSpPr>
        <p:spPr>
          <a:xfrm>
            <a:off x="457200" y="6480969"/>
            <a:ext cx="4260056" cy="301752"/>
          </a:xfrm>
        </p:spPr>
        <p:txBody>
          <a:bodyPr/>
          <a:lstStyle/>
          <a:p>
            <a:endParaRPr lang="fr-FR"/>
          </a:p>
        </p:txBody>
      </p:sp>
      <p:sp>
        <p:nvSpPr>
          <p:cNvPr id="7" name="Espace réservé du numéro de diapositive 6"/>
          <p:cNvSpPr>
            <a:spLocks noGrp="1"/>
          </p:cNvSpPr>
          <p:nvPr>
            <p:ph type="sldNum" sz="quarter" idx="12"/>
          </p:nvPr>
        </p:nvSpPr>
        <p:spPr>
          <a:xfrm>
            <a:off x="7589520" y="6480969"/>
            <a:ext cx="502920" cy="301752"/>
          </a:xfrm>
        </p:spPr>
        <p:txBody>
          <a:bodyPr/>
          <a:lstStyle/>
          <a:p>
            <a:fld id="{FA60E3BD-647E-4677-8894-79A65EB92E19}"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a:xfrm>
            <a:off x="4791456" y="6480969"/>
            <a:ext cx="2130552" cy="301752"/>
          </a:xfrm>
        </p:spPr>
        <p:txBody>
          <a:bodyPr/>
          <a:lstStyle/>
          <a:p>
            <a:fld id="{B7FD64F3-2F50-4488-887E-AB7B131A8C3D}" type="datetimeFigureOut">
              <a:rPr lang="fr-FR" smtClean="0"/>
              <a:pPr/>
              <a:t>06/12/2022</a:t>
            </a:fld>
            <a:endParaRPr lang="fr-FR"/>
          </a:p>
        </p:txBody>
      </p:sp>
      <p:sp>
        <p:nvSpPr>
          <p:cNvPr id="8" name="Espace réservé du pied de page 7"/>
          <p:cNvSpPr>
            <a:spLocks noGrp="1"/>
          </p:cNvSpPr>
          <p:nvPr>
            <p:ph type="ftr" sz="quarter" idx="11"/>
          </p:nvPr>
        </p:nvSpPr>
        <p:spPr>
          <a:xfrm>
            <a:off x="457200" y="6480969"/>
            <a:ext cx="4261104" cy="301752"/>
          </a:xfrm>
        </p:spPr>
        <p:txBody>
          <a:bodyPr/>
          <a:lstStyle/>
          <a:p>
            <a:endParaRPr lang="fr-FR"/>
          </a:p>
        </p:txBody>
      </p:sp>
      <p:sp>
        <p:nvSpPr>
          <p:cNvPr id="9" name="Espace réservé du numéro de diapositive 8"/>
          <p:cNvSpPr>
            <a:spLocks noGrp="1"/>
          </p:cNvSpPr>
          <p:nvPr>
            <p:ph type="sldNum" sz="quarter" idx="12"/>
          </p:nvPr>
        </p:nvSpPr>
        <p:spPr>
          <a:xfrm>
            <a:off x="7589520" y="6483096"/>
            <a:ext cx="502920" cy="301752"/>
          </a:xfrm>
        </p:spPr>
        <p:txBody>
          <a:bodyPr/>
          <a:lstStyle>
            <a:lvl1pPr algn="ctr">
              <a:defRPr/>
            </a:lvl1pPr>
          </a:lstStyle>
          <a:p>
            <a:fld id="{FA60E3BD-647E-4677-8894-79A65EB92E19}"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b="0"/>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B7FD64F3-2F50-4488-887E-AB7B131A8C3D}" type="datetimeFigureOut">
              <a:rPr lang="fr-FR" smtClean="0"/>
              <a:pPr/>
              <a:t>06/12/2022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A60E3BD-647E-4677-8894-79A65EB92E1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791456" y="6480969"/>
            <a:ext cx="2133600" cy="301752"/>
          </a:xfrm>
        </p:spPr>
        <p:txBody>
          <a:bodyPr/>
          <a:lstStyle/>
          <a:p>
            <a:fld id="{B7FD64F3-2F50-4488-887E-AB7B131A8C3D}" type="datetimeFigureOut">
              <a:rPr lang="fr-FR" smtClean="0"/>
              <a:pPr/>
              <a:t>06/12/2022</a:t>
            </a:fld>
            <a:endParaRPr lang="fr-FR"/>
          </a:p>
        </p:txBody>
      </p:sp>
      <p:sp>
        <p:nvSpPr>
          <p:cNvPr id="3" name="Espace réservé du pied de page 2"/>
          <p:cNvSpPr>
            <a:spLocks noGrp="1"/>
          </p:cNvSpPr>
          <p:nvPr>
            <p:ph type="ftr" sz="quarter" idx="11"/>
          </p:nvPr>
        </p:nvSpPr>
        <p:spPr>
          <a:xfrm>
            <a:off x="457200" y="6481890"/>
            <a:ext cx="4260056" cy="300831"/>
          </a:xfrm>
        </p:spPr>
        <p:txBody>
          <a:bodyPr/>
          <a:lstStyle/>
          <a:p>
            <a:endParaRPr lang="fr-FR"/>
          </a:p>
        </p:txBody>
      </p:sp>
      <p:sp>
        <p:nvSpPr>
          <p:cNvPr id="4" name="Espace réservé du numéro de diapositive 3"/>
          <p:cNvSpPr>
            <a:spLocks noGrp="1"/>
          </p:cNvSpPr>
          <p:nvPr>
            <p:ph type="sldNum" sz="quarter" idx="12"/>
          </p:nvPr>
        </p:nvSpPr>
        <p:spPr>
          <a:xfrm>
            <a:off x="7589520" y="6480969"/>
            <a:ext cx="502920" cy="301752"/>
          </a:xfrm>
        </p:spPr>
        <p:txBody>
          <a:bodyPr/>
          <a:lstStyle/>
          <a:p>
            <a:fld id="{FA60E3BD-647E-4677-8894-79A65EB92E1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278976" y="6556248"/>
            <a:ext cx="2133600" cy="301752"/>
          </a:xfrm>
        </p:spPr>
        <p:txBody>
          <a:bodyPr/>
          <a:lstStyle>
            <a:lvl1pPr>
              <a:defRPr sz="900"/>
            </a:lvl1pPr>
          </a:lstStyle>
          <a:p>
            <a:fld id="{B7FD64F3-2F50-4488-887E-AB7B131A8C3D}" type="datetimeFigureOut">
              <a:rPr lang="fr-FR" smtClean="0"/>
              <a:pPr/>
              <a:t>06/12/2022</a:t>
            </a:fld>
            <a:endParaRPr lang="fr-FR"/>
          </a:p>
        </p:txBody>
      </p:sp>
      <p:sp>
        <p:nvSpPr>
          <p:cNvPr id="6" name="Espace réservé du pied de page 5"/>
          <p:cNvSpPr>
            <a:spLocks noGrp="1"/>
          </p:cNvSpPr>
          <p:nvPr>
            <p:ph type="ftr" sz="quarter" idx="11"/>
          </p:nvPr>
        </p:nvSpPr>
        <p:spPr>
          <a:xfrm>
            <a:off x="1135856" y="6556248"/>
            <a:ext cx="5143120" cy="301752"/>
          </a:xfrm>
        </p:spPr>
        <p:txBody>
          <a:bodyPr/>
          <a:lstStyle>
            <a:lvl1pPr>
              <a:defRPr sz="900"/>
            </a:lvl1pPr>
          </a:lstStyle>
          <a:p>
            <a:endParaRPr lang="fr-FR"/>
          </a:p>
        </p:txBody>
      </p:sp>
      <p:sp>
        <p:nvSpPr>
          <p:cNvPr id="7" name="Espace réservé du numéro de diapositive 6"/>
          <p:cNvSpPr>
            <a:spLocks noGrp="1"/>
          </p:cNvSpPr>
          <p:nvPr>
            <p:ph type="sldNum" sz="quarter" idx="12"/>
          </p:nvPr>
        </p:nvSpPr>
        <p:spPr>
          <a:xfrm>
            <a:off x="8410576" y="6556248"/>
            <a:ext cx="502920" cy="301752"/>
          </a:xfrm>
        </p:spPr>
        <p:txBody>
          <a:bodyPr/>
          <a:lstStyle>
            <a:lvl1pPr>
              <a:defRPr sz="900"/>
            </a:lvl1pPr>
          </a:lstStyle>
          <a:p>
            <a:fld id="{FA60E3BD-647E-4677-8894-79A65EB92E19}"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6108192" y="6556248"/>
            <a:ext cx="2103120" cy="301752"/>
          </a:xfrm>
        </p:spPr>
        <p:txBody>
          <a:bodyPr/>
          <a:lstStyle>
            <a:lvl1pPr>
              <a:defRPr sz="900"/>
            </a:lvl1pPr>
          </a:lstStyle>
          <a:p>
            <a:fld id="{B7FD64F3-2F50-4488-887E-AB7B131A8C3D}" type="datetimeFigureOut">
              <a:rPr lang="fr-FR" smtClean="0"/>
              <a:pPr/>
              <a:t>06/12/2022</a:t>
            </a:fld>
            <a:endParaRPr lang="fr-FR"/>
          </a:p>
        </p:txBody>
      </p:sp>
      <p:sp>
        <p:nvSpPr>
          <p:cNvPr id="6" name="Espace réservé du pied de page 5"/>
          <p:cNvSpPr>
            <a:spLocks noGrp="1"/>
          </p:cNvSpPr>
          <p:nvPr>
            <p:ph type="ftr" sz="quarter" idx="11"/>
          </p:nvPr>
        </p:nvSpPr>
        <p:spPr>
          <a:xfrm>
            <a:off x="1170432" y="6557169"/>
            <a:ext cx="4948072" cy="301752"/>
          </a:xfrm>
        </p:spPr>
        <p:txBody>
          <a:bodyPr/>
          <a:lstStyle>
            <a:lvl1pPr>
              <a:defRPr sz="900"/>
            </a:lvl1pPr>
          </a:lstStyle>
          <a:p>
            <a:endParaRPr lang="fr-FR"/>
          </a:p>
        </p:txBody>
      </p:sp>
      <p:sp>
        <p:nvSpPr>
          <p:cNvPr id="7" name="Espace réservé du numéro de diapositive 6"/>
          <p:cNvSpPr>
            <a:spLocks noGrp="1"/>
          </p:cNvSpPr>
          <p:nvPr>
            <p:ph type="sldNum" sz="quarter" idx="12"/>
          </p:nvPr>
        </p:nvSpPr>
        <p:spPr>
          <a:xfrm>
            <a:off x="8217192" y="6556248"/>
            <a:ext cx="365760" cy="301752"/>
          </a:xfrm>
        </p:spPr>
        <p:txBody>
          <a:bodyPr/>
          <a:lstStyle>
            <a:lvl1pPr algn="ctr">
              <a:defRPr sz="900"/>
            </a:lvl1pPr>
          </a:lstStyle>
          <a:p>
            <a:fld id="{FA60E3BD-647E-4677-8894-79A65EB92E19}"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iangle rect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Connecteur droit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Connecteur droit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Espace réservé du titre 21"/>
          <p:cNvSpPr>
            <a:spLocks noGrp="1"/>
          </p:cNvSpPr>
          <p:nvPr>
            <p:ph type="title"/>
          </p:nvPr>
        </p:nvSpPr>
        <p:spPr>
          <a:xfrm>
            <a:off x="457200" y="267494"/>
            <a:ext cx="8229600" cy="1399032"/>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B7FD64F3-2F50-4488-887E-AB7B131A8C3D}" type="datetimeFigureOut">
              <a:rPr lang="fr-FR" smtClean="0"/>
              <a:pPr/>
              <a:t>06/12/2022</a:t>
            </a:fld>
            <a:endParaRPr lang="fr-FR"/>
          </a:p>
        </p:txBody>
      </p:sp>
      <p:sp>
        <p:nvSpPr>
          <p:cNvPr id="3" name="Espace réservé du pied de page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fr-FR"/>
          </a:p>
        </p:txBody>
      </p:sp>
      <p:sp>
        <p:nvSpPr>
          <p:cNvPr id="23" name="Espace réservé du numéro de diapositive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FA60E3BD-647E-4677-8894-79A65EB92E19}"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dirty="0" smtClean="0"/>
              <a:t>الفاعلون الحضريون </a:t>
            </a:r>
            <a:r>
              <a:rPr lang="ar-DZ" dirty="0" err="1" smtClean="0"/>
              <a:t>و</a:t>
            </a:r>
            <a:r>
              <a:rPr lang="ar-DZ" dirty="0" smtClean="0"/>
              <a:t> المواطنة</a:t>
            </a:r>
            <a:endParaRPr lang="fr-FR" dirty="0"/>
          </a:p>
        </p:txBody>
      </p:sp>
      <p:sp>
        <p:nvSpPr>
          <p:cNvPr id="3" name="Sous-titre 2"/>
          <p:cNvSpPr>
            <a:spLocks noGrp="1"/>
          </p:cNvSpPr>
          <p:nvPr>
            <p:ph type="subTitle" idx="1"/>
          </p:nvPr>
        </p:nvSpPr>
        <p:spPr/>
        <p:txBody>
          <a:bodyPr/>
          <a:lstStyle/>
          <a:p>
            <a:r>
              <a:rPr lang="ar-DZ" dirty="0" smtClean="0"/>
              <a:t>محاضرات سنة ثانية ماستر بيئة وصحة</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idx="1"/>
          </p:nvPr>
        </p:nvSpPr>
        <p:spPr bwMode="auto">
          <a:xfrm>
            <a:off x="357158" y="285728"/>
            <a:ext cx="82296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indent="0" algn="ctr" rtl="1" eaLnBrk="1" fontAlgn="base" hangingPunct="1">
              <a:lnSpc>
                <a:spcPct val="100000"/>
              </a:lnSpc>
              <a:spcBef>
                <a:spcPct val="0"/>
              </a:spcBef>
              <a:spcAft>
                <a:spcPct val="0"/>
              </a:spcAft>
              <a:buClrTx/>
              <a:buSzTx/>
              <a:buFontTx/>
              <a:buNone/>
              <a:tabLst/>
            </a:pPr>
            <a:r>
              <a:rPr lang="ar-DZ" sz="2400" dirty="0" smtClean="0"/>
              <a:t>فعمليا تم الانطلاق الرسمي لهذه </a:t>
            </a:r>
            <a:r>
              <a:rPr lang="ar-DZ" sz="2400" b="1" u="sng" dirty="0" smtClean="0"/>
              <a:t>الأدوات  التعميرية </a:t>
            </a:r>
            <a:r>
              <a:rPr lang="ar-DZ" sz="2400" dirty="0" smtClean="0"/>
              <a:t>مع انطلاق مشروع </a:t>
            </a:r>
            <a:r>
              <a:rPr lang="ar-DZ" sz="2400" b="1" u="sng" dirty="0" smtClean="0"/>
              <a:t>مخطط قسنطينة  </a:t>
            </a:r>
            <a:r>
              <a:rPr lang="ar-DZ" sz="2400" dirty="0" smtClean="0"/>
              <a:t>سنة 1958-1959 الذي كان يهدف إلى التقليص من  الفوارق الإقليمية ومحاولة تحسين الواقع المعاش لسكان الجزائريين بغية تخميد الثورة التحريرية بتقديم حلول اقتصادية واجتماعية وصدر على إثرها </a:t>
            </a:r>
            <a:r>
              <a:rPr lang="ar-DZ" sz="2400" b="1" u="sng" dirty="0" smtClean="0"/>
              <a:t>القانون العام للتعمير  </a:t>
            </a:r>
            <a:r>
              <a:rPr lang="ar-DZ" sz="2400" dirty="0" smtClean="0"/>
              <a:t>سنة 1960 تحت رقم 966-90 المؤرخ في 06-09-1960 ومن بين </a:t>
            </a:r>
            <a:r>
              <a:rPr lang="ar-DZ" sz="2400" b="1" u="sng" dirty="0" smtClean="0"/>
              <a:t>الأدوات العمرانية المستمدة </a:t>
            </a:r>
            <a:r>
              <a:rPr lang="ar-DZ" sz="2400" dirty="0" smtClean="0"/>
              <a:t>من هذا القانون والتي استعملت في هاته الفترة :</a:t>
            </a:r>
            <a:endParaRPr lang="en-US" sz="2400" dirty="0" smtClean="0"/>
          </a:p>
          <a:p>
            <a:pPr marR="0" indent="0" algn="ctr" rtl="1" eaLnBrk="0" fontAlgn="base" hangingPunct="0">
              <a:lnSpc>
                <a:spcPct val="100000"/>
              </a:lnSpc>
              <a:spcBef>
                <a:spcPct val="0"/>
              </a:spcBef>
              <a:spcAft>
                <a:spcPct val="0"/>
              </a:spcAft>
              <a:buClrTx/>
              <a:buSzTx/>
              <a:buFontTx/>
              <a:buChar char="•"/>
              <a:tabLst/>
            </a:pPr>
            <a:r>
              <a:rPr lang="ar-DZ" sz="2400" b="1" u="sng" dirty="0" smtClean="0"/>
              <a:t>مخطط العمران الرئيسي : </a:t>
            </a:r>
            <a:r>
              <a:rPr lang="fr-FR" sz="2400" b="1" u="sng" dirty="0" smtClean="0"/>
              <a:t>PUD</a:t>
            </a:r>
            <a:endParaRPr lang="en-US" sz="2400" b="1" u="sng" dirty="0" smtClean="0"/>
          </a:p>
          <a:p>
            <a:pPr marR="0" indent="0" algn="ctr" rtl="1" eaLnBrk="0" fontAlgn="base" hangingPunct="0">
              <a:lnSpc>
                <a:spcPct val="100000"/>
              </a:lnSpc>
              <a:spcBef>
                <a:spcPct val="0"/>
              </a:spcBef>
              <a:spcAft>
                <a:spcPct val="0"/>
              </a:spcAft>
              <a:buClrTx/>
              <a:buSzTx/>
              <a:buFontTx/>
              <a:buNone/>
              <a:tabLst/>
            </a:pPr>
            <a:r>
              <a:rPr lang="ar-DZ" sz="2400" dirty="0" smtClean="0"/>
              <a:t>يتميز هذا القانون بنظرته العامة لتي تكون على </a:t>
            </a:r>
            <a:r>
              <a:rPr lang="ar-DZ" sz="2400" b="1" u="sng" dirty="0" smtClean="0"/>
              <a:t>أفاق 20 </a:t>
            </a:r>
            <a:r>
              <a:rPr lang="ar-DZ" sz="2400" dirty="0" smtClean="0"/>
              <a:t>سنة فهو يتطرق  للمجال الحضري للمدينة ولا يأخذ في الحسبان المحيط الريفي التابع وظيفيا لها . كما انه يتكامل مع مجال المدينة من الناحية الإحصائية وذلك بوضع العلاقة مابين التركيبة </a:t>
            </a:r>
            <a:r>
              <a:rPr lang="ar-DZ" sz="2400" dirty="0" err="1" smtClean="0"/>
              <a:t>الديمغرافية</a:t>
            </a:r>
            <a:r>
              <a:rPr lang="ar-DZ" sz="2400" dirty="0" smtClean="0"/>
              <a:t> لسكان والتركيبة الاقتصادية لها ( السكان والعمالة , </a:t>
            </a:r>
            <a:r>
              <a:rPr lang="ar-DZ" sz="2400" dirty="0" err="1" smtClean="0"/>
              <a:t>تموقع</a:t>
            </a:r>
            <a:r>
              <a:rPr lang="ar-DZ" sz="2400" dirty="0" smtClean="0"/>
              <a:t> المساحات المخصصة للنشاطات الاقتصادية ) كما انه يعمل على توقيع التجهيزات والنشاطات .</a:t>
            </a:r>
            <a:endParaRPr 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4">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71472" y="357166"/>
            <a:ext cx="8229600" cy="4572000"/>
          </a:xfrm>
        </p:spPr>
        <p:txBody>
          <a:bodyPr>
            <a:normAutofit/>
          </a:bodyPr>
          <a:lstStyle/>
          <a:p>
            <a:pPr lvl="0" algn="ctr" rtl="1" fontAlgn="base">
              <a:spcBef>
                <a:spcPct val="0"/>
              </a:spcBef>
              <a:spcAft>
                <a:spcPct val="0"/>
              </a:spcAft>
              <a:buFontTx/>
              <a:buChar char="•"/>
            </a:pPr>
            <a:r>
              <a:rPr lang="ar-DZ" sz="2000" b="1" u="sng" dirty="0" smtClean="0"/>
              <a:t>مخططات إعادة الهيكلة :</a:t>
            </a:r>
            <a:r>
              <a:rPr lang="fr-FR" sz="2000" b="1" u="sng" dirty="0" smtClean="0"/>
              <a:t>Plan de </a:t>
            </a:r>
            <a:r>
              <a:rPr lang="fr-FR" sz="2000" b="1" u="sng" dirty="0" err="1" smtClean="0"/>
              <a:t>restruction</a:t>
            </a:r>
            <a:r>
              <a:rPr lang="fr-FR" sz="2000" b="1" u="sng" dirty="0" smtClean="0"/>
              <a:t> </a:t>
            </a:r>
            <a:r>
              <a:rPr lang="ar-DZ" sz="2000" b="1" u="sng" dirty="0" smtClean="0"/>
              <a:t> </a:t>
            </a:r>
            <a:r>
              <a:rPr lang="ar-DZ" sz="2000" dirty="0" smtClean="0"/>
              <a:t>تستخدم من اجل تحديث مراكز المدن وتجديد الأحياء الهشة .</a:t>
            </a:r>
            <a:endParaRPr lang="en-US" sz="2000" dirty="0" smtClean="0"/>
          </a:p>
          <a:p>
            <a:pPr lvl="0" algn="ctr" rtl="1" eaLnBrk="0" fontAlgn="base" hangingPunct="0">
              <a:spcBef>
                <a:spcPct val="0"/>
              </a:spcBef>
              <a:spcAft>
                <a:spcPct val="0"/>
              </a:spcAft>
              <a:buFontTx/>
              <a:buChar char="•"/>
            </a:pPr>
            <a:r>
              <a:rPr lang="ar-DZ" sz="2000" b="1" u="sng" dirty="0" smtClean="0"/>
              <a:t>برامج التعمير ومناطق التعمير حسب الأولوية </a:t>
            </a:r>
            <a:r>
              <a:rPr lang="ar-DZ" sz="2000" dirty="0" smtClean="0"/>
              <a:t>:</a:t>
            </a:r>
            <a:r>
              <a:rPr lang="fr-FR" sz="2000" b="1" u="sng" dirty="0" smtClean="0"/>
              <a:t>les programmes d’urbanisme et les zones a urbaniser par priorité ZUP</a:t>
            </a:r>
            <a:r>
              <a:rPr lang="ar-DZ" sz="2000" b="1" u="sng" dirty="0" smtClean="0"/>
              <a:t> </a:t>
            </a:r>
          </a:p>
          <a:p>
            <a:pPr lvl="0" algn="ctr" rtl="1" eaLnBrk="0" fontAlgn="base" hangingPunct="0">
              <a:spcBef>
                <a:spcPct val="0"/>
              </a:spcBef>
              <a:spcAft>
                <a:spcPct val="0"/>
              </a:spcAft>
            </a:pPr>
            <a:r>
              <a:rPr lang="ar-DZ" sz="2000" b="1" u="sng" dirty="0" smtClean="0"/>
              <a:t> </a:t>
            </a:r>
            <a:r>
              <a:rPr lang="ar-DZ" sz="2000" dirty="0" smtClean="0"/>
              <a:t>تنجز خاصة لضواحي ومناطق التوسع حيث يكون من الضروري إلحاقها بشبكة التجهيزات النظرية</a:t>
            </a:r>
            <a:endParaRPr lang="fr-FR" sz="2000" dirty="0"/>
          </a:p>
        </p:txBody>
      </p:sp>
      <p:sp>
        <p:nvSpPr>
          <p:cNvPr id="4" name="Rectangle à coins arrondis 3"/>
          <p:cNvSpPr/>
          <p:nvPr/>
        </p:nvSpPr>
        <p:spPr>
          <a:xfrm>
            <a:off x="500034" y="2786058"/>
            <a:ext cx="8072494" cy="335758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lvl="0" algn="ctr" rtl="1" eaLnBrk="0" fontAlgn="base" hangingPunct="0">
              <a:spcBef>
                <a:spcPct val="0"/>
              </a:spcBef>
              <a:spcAft>
                <a:spcPct val="0"/>
              </a:spcAft>
              <a:buFontTx/>
              <a:buNone/>
            </a:pPr>
            <a:r>
              <a:rPr lang="ar-DZ" sz="2400" b="1" dirty="0" smtClean="0"/>
              <a:t>عموما يمكننا القول أن إنتاج المجال الحضري وتسييره عرف تطور محسوس خلال الفترة الاستعمارية خاصة منه الانتقال </a:t>
            </a:r>
            <a:r>
              <a:rPr lang="ar-DZ" sz="2400" b="1" dirty="0" err="1" smtClean="0"/>
              <a:t>الى</a:t>
            </a:r>
            <a:r>
              <a:rPr lang="ar-DZ" sz="2400" b="1" dirty="0" smtClean="0"/>
              <a:t> العمران الوظيفي الذي يقوم أساسا على شبكة التجهيزات النظرية , </a:t>
            </a:r>
            <a:r>
              <a:rPr lang="ar-DZ" sz="2400" b="1" dirty="0" err="1" smtClean="0"/>
              <a:t>التنطيق</a:t>
            </a:r>
            <a:r>
              <a:rPr lang="ar-DZ" sz="2400" b="1" dirty="0" smtClean="0"/>
              <a:t> وتخطيط الشبكات المختلفة </a:t>
            </a:r>
            <a:r>
              <a:rPr lang="ar-DZ" sz="2400" b="1" dirty="0" err="1" smtClean="0"/>
              <a:t>اين</a:t>
            </a:r>
            <a:r>
              <a:rPr lang="ar-DZ" sz="2400" b="1" dirty="0" smtClean="0"/>
              <a:t> عرف تطور تدخل الفاعلون الرسميون </a:t>
            </a:r>
            <a:r>
              <a:rPr lang="ar-DZ" sz="2400" b="1" dirty="0" err="1" smtClean="0"/>
              <a:t>اول</a:t>
            </a:r>
            <a:r>
              <a:rPr lang="ar-DZ" sz="2400" b="1" dirty="0" smtClean="0"/>
              <a:t> </a:t>
            </a:r>
            <a:r>
              <a:rPr lang="ar-DZ" sz="2400" b="1" dirty="0" err="1" smtClean="0"/>
              <a:t>اشكال</a:t>
            </a:r>
            <a:r>
              <a:rPr lang="ar-DZ" sz="2400" b="1" dirty="0" smtClean="0"/>
              <a:t> التدرج من </a:t>
            </a:r>
            <a:r>
              <a:rPr lang="ar-DZ" sz="2400" b="1" dirty="0" err="1" smtClean="0"/>
              <a:t>السبطة</a:t>
            </a:r>
            <a:r>
              <a:rPr lang="ar-DZ" sz="2400" b="1" dirty="0" smtClean="0"/>
              <a:t> العليا وصولا </a:t>
            </a:r>
            <a:r>
              <a:rPr lang="ar-DZ" sz="2400" b="1" dirty="0" err="1" smtClean="0"/>
              <a:t>الي</a:t>
            </a:r>
            <a:r>
              <a:rPr lang="ar-DZ" sz="2400" b="1" dirty="0" smtClean="0"/>
              <a:t> البلدية وهيئة التنفيذ هذا التدرج الذي بنيت عليه </a:t>
            </a:r>
            <a:r>
              <a:rPr lang="ar-DZ" sz="2400" b="1" dirty="0" err="1" smtClean="0"/>
              <a:t>اسس</a:t>
            </a:r>
            <a:r>
              <a:rPr lang="ar-DZ" sz="2400" b="1" dirty="0" smtClean="0"/>
              <a:t> العملية </a:t>
            </a:r>
            <a:r>
              <a:rPr lang="ar-DZ" sz="2400" b="1" dirty="0" err="1" smtClean="0"/>
              <a:t>التسييرية</a:t>
            </a:r>
            <a:r>
              <a:rPr lang="ar-DZ" sz="2400" b="1" dirty="0" smtClean="0"/>
              <a:t> </a:t>
            </a:r>
            <a:r>
              <a:rPr lang="ar-DZ" sz="2400" b="1" dirty="0" err="1" smtClean="0"/>
              <a:t>للفاعليين</a:t>
            </a:r>
            <a:r>
              <a:rPr lang="ar-DZ" sz="2400" b="1" dirty="0" smtClean="0"/>
              <a:t> الرسميين في فترة ما بعد الاستقلال.</a:t>
            </a:r>
            <a:endParaRPr lang="ar-DZ" sz="24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804052"/>
          </a:xfrm>
        </p:spPr>
        <p:txBody>
          <a:bodyPr>
            <a:normAutofit/>
          </a:bodyPr>
          <a:lstStyle/>
          <a:p>
            <a:r>
              <a:rPr lang="ar-DZ" sz="2400" u="sng" dirty="0" smtClean="0"/>
              <a:t>الفاعلون الرسمين في ظل السياسة الحضرية بعد الاستقلال</a:t>
            </a:r>
            <a:endParaRPr lang="fr-FR" sz="2400" dirty="0"/>
          </a:p>
        </p:txBody>
      </p:sp>
      <p:sp>
        <p:nvSpPr>
          <p:cNvPr id="3" name="Espace réservé du contenu 2"/>
          <p:cNvSpPr>
            <a:spLocks noGrp="1"/>
          </p:cNvSpPr>
          <p:nvPr>
            <p:ph idx="1"/>
          </p:nvPr>
        </p:nvSpPr>
        <p:spPr>
          <a:xfrm>
            <a:off x="0" y="500042"/>
            <a:ext cx="9144000" cy="6143644"/>
          </a:xfrm>
        </p:spPr>
        <p:txBody>
          <a:bodyPr>
            <a:noAutofit/>
          </a:bodyPr>
          <a:lstStyle/>
          <a:p>
            <a:pPr indent="0" algn="ctr" rtl="1" fontAlgn="base">
              <a:spcBef>
                <a:spcPct val="0"/>
              </a:spcBef>
              <a:spcAft>
                <a:spcPct val="0"/>
              </a:spcAft>
              <a:buClrTx/>
              <a:buSzTx/>
              <a:buNone/>
            </a:pPr>
            <a:r>
              <a:rPr lang="ar-DZ" sz="2200" dirty="0" smtClean="0"/>
              <a:t>تميزت سياسة التهيئة الحضرية </a:t>
            </a:r>
            <a:r>
              <a:rPr lang="ar-DZ" sz="2200" b="1" u="sng" dirty="0" smtClean="0"/>
              <a:t>من 1962 إلى 1990 بالاحتكار </a:t>
            </a:r>
            <a:r>
              <a:rPr lang="ar-DZ" sz="2200" dirty="0" smtClean="0"/>
              <a:t>التام من طرف السلطة لأدوات التهيئة والتعمير خاصة وان الإمكانيات المالية كانت متوفرة وكان مصدرها العائدات البترولية التي كانت تحت تصرف سياسة </a:t>
            </a:r>
            <a:r>
              <a:rPr lang="ar-DZ" sz="2200" b="1" u="sng" dirty="0" smtClean="0"/>
              <a:t>اشتراكية</a:t>
            </a:r>
            <a:r>
              <a:rPr lang="ar-DZ" sz="2200" dirty="0" smtClean="0"/>
              <a:t> للدولة . فكانت سياسة التعمير بعد الاستقلال وحتى نهاية سنة 1970 موجهة من طرف الدولة </a:t>
            </a:r>
            <a:r>
              <a:rPr lang="ar-DZ" sz="2200" b="1" u="sng" dirty="0" smtClean="0"/>
              <a:t>بانتهاجها القوانين الموروثة من الحقبة الاستعمارية والمستمدة من العمران الوظيفي الذي يعتمد على البرمجة وشبكة التجهيزات النظرية .</a:t>
            </a:r>
            <a:endParaRPr lang="en-US" sz="2200" b="1" u="sng" dirty="0" smtClean="0"/>
          </a:p>
          <a:p>
            <a:pPr marR="0" indent="0" algn="ctr" rtl="1" eaLnBrk="0" fontAlgn="base" hangingPunct="0">
              <a:lnSpc>
                <a:spcPct val="100000"/>
              </a:lnSpc>
              <a:spcBef>
                <a:spcPct val="0"/>
              </a:spcBef>
              <a:spcAft>
                <a:spcPct val="0"/>
              </a:spcAft>
              <a:buClrTx/>
              <a:buSzTx/>
              <a:buFontTx/>
              <a:buNone/>
              <a:tabLst/>
            </a:pPr>
            <a:r>
              <a:rPr lang="ar-DZ" sz="2200" dirty="0" smtClean="0"/>
              <a:t>في هته الفترة حاولت  الدولة تدعيم التنمية الاقتصادية التي كانت لها اثر مباشر على</a:t>
            </a:r>
            <a:r>
              <a:rPr lang="ar-DZ" sz="2200" b="1" u="sng" dirty="0" smtClean="0"/>
              <a:t> تسارع النمو الحضري </a:t>
            </a:r>
            <a:r>
              <a:rPr lang="ar-DZ" sz="2200" dirty="0" smtClean="0"/>
              <a:t>للعديد  من المدن الجزائرية خاصة منها تلك التي سوف تستقبل </a:t>
            </a:r>
            <a:r>
              <a:rPr lang="ar-DZ" sz="2200" b="1" u="sng" dirty="0" smtClean="0"/>
              <a:t>المركبات الإنتاجية الكبرى </a:t>
            </a:r>
            <a:r>
              <a:rPr lang="ar-DZ" sz="2200" dirty="0" smtClean="0"/>
              <a:t>( مركبات الحديد والصلب , المركبات </a:t>
            </a:r>
            <a:r>
              <a:rPr lang="ar-DZ" sz="2200" dirty="0" err="1" smtClean="0"/>
              <a:t>البتروكمايائية</a:t>
            </a:r>
            <a:r>
              <a:rPr lang="ar-DZ" sz="2200" dirty="0" smtClean="0"/>
              <a:t> ,....الخ) والتي نتج عنها نزوح ريفي معتبر ولد </a:t>
            </a:r>
            <a:r>
              <a:rPr lang="ar-DZ" sz="2200" b="1" u="sng" dirty="0" smtClean="0"/>
              <a:t>مشاكل حضرية واجتماعية </a:t>
            </a:r>
            <a:r>
              <a:rPr lang="ar-DZ" sz="2200" dirty="0" smtClean="0"/>
              <a:t>داخل المجالات الحضرية لأنها لم تحضا بالاهتمام فالأولوية كانت موجهة </a:t>
            </a:r>
            <a:r>
              <a:rPr lang="ar-DZ" sz="2200" b="1" u="sng" dirty="0" smtClean="0"/>
              <a:t>للتنمية الاقتصادية والصناعية </a:t>
            </a:r>
            <a:r>
              <a:rPr lang="ar-DZ" sz="2200" dirty="0" smtClean="0"/>
              <a:t>لمدن الشمال وبالأخص المدن التي كانت مسطرة في المخططات الاقتصادية : </a:t>
            </a:r>
            <a:r>
              <a:rPr lang="ar-DZ" sz="2200" u="sng" dirty="0" smtClean="0"/>
              <a:t>المخطط الثلاثي الأول  </a:t>
            </a:r>
            <a:r>
              <a:rPr lang="ar-DZ" sz="2200" dirty="0" smtClean="0"/>
              <a:t>عام 1967-1969 </a:t>
            </a:r>
            <a:r>
              <a:rPr lang="ar-DZ" sz="2200" u="sng" dirty="0" smtClean="0"/>
              <a:t>والمخطط الرباعي الأول </a:t>
            </a:r>
            <a:r>
              <a:rPr lang="ar-DZ" sz="2200" dirty="0" smtClean="0"/>
              <a:t>عام 1970-1973 ثم </a:t>
            </a:r>
            <a:r>
              <a:rPr lang="ar-DZ" sz="2200" u="sng" dirty="0" smtClean="0"/>
              <a:t>المخطط الرباعي الثاني</a:t>
            </a:r>
            <a:r>
              <a:rPr lang="ar-DZ" sz="2200" dirty="0" smtClean="0"/>
              <a:t> 1974-1979 </a:t>
            </a:r>
            <a:r>
              <a:rPr lang="ar-DZ" sz="2200" u="sng" dirty="0" smtClean="0"/>
              <a:t>والمخطط الخماسي الأول </a:t>
            </a:r>
            <a:r>
              <a:rPr lang="ar-DZ" sz="2200" dirty="0" smtClean="0"/>
              <a:t>عام 1980 لتخفيف من </a:t>
            </a:r>
            <a:r>
              <a:rPr lang="ar-DZ" sz="2200" dirty="0" err="1" smtClean="0"/>
              <a:t>الاختلالات</a:t>
            </a:r>
            <a:r>
              <a:rPr lang="ar-DZ" sz="2200" dirty="0" smtClean="0"/>
              <a:t> </a:t>
            </a:r>
            <a:r>
              <a:rPr lang="ar-DZ" sz="2200" dirty="0" err="1" smtClean="0"/>
              <a:t>المجالية</a:t>
            </a:r>
            <a:r>
              <a:rPr lang="ar-DZ" sz="2200" dirty="0" smtClean="0"/>
              <a:t> والاستثمارية الوطنية . كما </a:t>
            </a:r>
            <a:r>
              <a:rPr lang="ar-DZ" sz="2200" dirty="0" err="1" smtClean="0"/>
              <a:t>حضيت</a:t>
            </a:r>
            <a:r>
              <a:rPr lang="ar-DZ" sz="2200" dirty="0" smtClean="0"/>
              <a:t> العديد من المدن الداخلية بالبرامج الخاصة لغرض تقليص مساحات  كبريات المدن كي لا تؤثر بهيمنتها على المدن الداخلية .</a:t>
            </a:r>
          </a:p>
          <a:p>
            <a:endParaRPr lang="fr-FR" sz="2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5072066" y="357166"/>
            <a:ext cx="3714776" cy="642942"/>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marR="0" lvl="0" indent="0" algn="ctr" fontAlgn="base">
              <a:lnSpc>
                <a:spcPct val="100000"/>
              </a:lnSpc>
              <a:spcBef>
                <a:spcPct val="0"/>
              </a:spcBef>
              <a:spcAft>
                <a:spcPct val="0"/>
              </a:spcAft>
              <a:buClrTx/>
              <a:buSzTx/>
              <a:buFontTx/>
              <a:buNone/>
              <a:tabLst/>
            </a:pP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أدوات عمرانية تحت السيطرة التامة لدولة :</a:t>
            </a:r>
          </a:p>
        </p:txBody>
      </p:sp>
      <p:sp>
        <p:nvSpPr>
          <p:cNvPr id="39938" name="Rectangle 2"/>
          <p:cNvSpPr>
            <a:spLocks noChangeArrowheads="1"/>
          </p:cNvSpPr>
          <p:nvPr/>
        </p:nvSpPr>
        <p:spPr bwMode="auto">
          <a:xfrm>
            <a:off x="571472" y="1285860"/>
            <a:ext cx="8215338" cy="43396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rtl="1" eaLnBrk="1" fontAlgn="base" hangingPunct="1">
              <a:spcBef>
                <a:spcPct val="0"/>
              </a:spcBef>
              <a:spcAft>
                <a:spcPct val="0"/>
              </a:spcAft>
            </a:pPr>
            <a:r>
              <a:rPr lang="ar-DZ" sz="2300" dirty="0" smtClean="0"/>
              <a:t>مباشرة بعد الاستقلال لم يكن هناك رسم لسياسة حضرية  جزائرية حيث استمر العمل بالتشريعات العمرانية للمستعمر الفرنسي المتمثلة في </a:t>
            </a:r>
            <a:r>
              <a:rPr lang="ar-DZ" sz="2300" b="1" u="sng" dirty="0" smtClean="0"/>
              <a:t>القانون العام للتعمير </a:t>
            </a:r>
            <a:r>
              <a:rPr lang="ar-DZ" sz="2300" dirty="0" smtClean="0"/>
              <a:t>لسنة 1960 الذي انتهى العمل به عام 1973.</a:t>
            </a:r>
          </a:p>
          <a:p>
            <a:pPr lvl="0" algn="ctr" rtl="1" eaLnBrk="0" fontAlgn="base" hangingPunct="0">
              <a:spcBef>
                <a:spcPct val="0"/>
              </a:spcBef>
              <a:spcAft>
                <a:spcPct val="0"/>
              </a:spcAft>
            </a:pPr>
            <a:r>
              <a:rPr lang="ar-DZ" sz="2300" dirty="0" smtClean="0"/>
              <a:t>تم استحداث أدوات عمرانية جديدة تعتمد في مقدمتها على إدراج قانون لتهيئة الأوساط الحضرية وذلك وفق الأمر رقم 67-24 لـ18 جانفي 1967 المتعلق </a:t>
            </a:r>
            <a:r>
              <a:rPr lang="ar-DZ" sz="2300" b="1" u="sng" dirty="0" smtClean="0"/>
              <a:t>بإعداد مخطط العمران الرئيسي </a:t>
            </a:r>
            <a:r>
              <a:rPr lang="ar-DZ" sz="2300" dirty="0" smtClean="0"/>
              <a:t>. وقانون  لسيطرة على العقار الحضرية الذي سمي ب</a:t>
            </a:r>
            <a:r>
              <a:rPr lang="ar-DZ" sz="2300" b="1" u="sng" dirty="0" smtClean="0"/>
              <a:t>قانون الاحتياطات العقارية </a:t>
            </a:r>
            <a:r>
              <a:rPr lang="ar-DZ" sz="2300" dirty="0" smtClean="0"/>
              <a:t>74-26 الصادر في 20-02-1974 والذي يهدف إلى تمكين </a:t>
            </a:r>
            <a:r>
              <a:rPr lang="ar-DZ" sz="2300" b="1" u="sng" dirty="0" smtClean="0"/>
              <a:t>البلديات </a:t>
            </a:r>
            <a:r>
              <a:rPr lang="ar-DZ" sz="2300" dirty="0" smtClean="0"/>
              <a:t>من توجيه </a:t>
            </a:r>
            <a:r>
              <a:rPr lang="ar-DZ" sz="2300" u="sng" dirty="0" smtClean="0"/>
              <a:t>نمو المدن والتحكم في مساراتها أمام قلة الأراضي المتاحة لتعمير</a:t>
            </a:r>
            <a:r>
              <a:rPr lang="ar-DZ" sz="2300" dirty="0" smtClean="0"/>
              <a:t> وتزايد حدة المضاربة حولها خاصة في المدن الكبرى </a:t>
            </a:r>
            <a:r>
              <a:rPr lang="ar-DZ" sz="2300" dirty="0"/>
              <a:t>.</a:t>
            </a:r>
            <a:endParaRPr lang="ar-DZ" sz="2300" dirty="0" smtClean="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9937"/>
                                        </p:tgtEl>
                                        <p:attrNameLst>
                                          <p:attrName>style.visibility</p:attrName>
                                        </p:attrNameLst>
                                      </p:cBhvr>
                                      <p:to>
                                        <p:strVal val="visible"/>
                                      </p:to>
                                    </p:set>
                                    <p:animEffect transition="in" filter="fade">
                                      <p:cBhvr>
                                        <p:cTn id="7" dur="1000"/>
                                        <p:tgtEl>
                                          <p:spTgt spid="39937"/>
                                        </p:tgtEl>
                                      </p:cBhvr>
                                    </p:animEffect>
                                    <p:anim calcmode="lin" valueType="num">
                                      <p:cBhvr>
                                        <p:cTn id="8" dur="1000" fill="hold"/>
                                        <p:tgtEl>
                                          <p:spTgt spid="39937"/>
                                        </p:tgtEl>
                                        <p:attrNameLst>
                                          <p:attrName>ppt_x</p:attrName>
                                        </p:attrNameLst>
                                      </p:cBhvr>
                                      <p:tavLst>
                                        <p:tav tm="0">
                                          <p:val>
                                            <p:strVal val="#ppt_x"/>
                                          </p:val>
                                        </p:tav>
                                        <p:tav tm="100000">
                                          <p:val>
                                            <p:strVal val="#ppt_x"/>
                                          </p:val>
                                        </p:tav>
                                      </p:tavLst>
                                    </p:anim>
                                    <p:anim calcmode="lin" valueType="num">
                                      <p:cBhvr>
                                        <p:cTn id="9" dur="900" decel="100000" fill="hold"/>
                                        <p:tgtEl>
                                          <p:spTgt spid="39937"/>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9937"/>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9938"/>
                                        </p:tgtEl>
                                        <p:attrNameLst>
                                          <p:attrName>style.visibility</p:attrName>
                                        </p:attrNameLst>
                                      </p:cBhvr>
                                      <p:to>
                                        <p:strVal val="visible"/>
                                      </p:to>
                                    </p:set>
                                    <p:animEffect transition="in" filter="fade">
                                      <p:cBhvr>
                                        <p:cTn id="15" dur="1000"/>
                                        <p:tgtEl>
                                          <p:spTgt spid="39938"/>
                                        </p:tgtEl>
                                      </p:cBhvr>
                                    </p:animEffect>
                                    <p:anim calcmode="lin" valueType="num">
                                      <p:cBhvr>
                                        <p:cTn id="16" dur="1000" fill="hold"/>
                                        <p:tgtEl>
                                          <p:spTgt spid="39938"/>
                                        </p:tgtEl>
                                        <p:attrNameLst>
                                          <p:attrName>ppt_x</p:attrName>
                                        </p:attrNameLst>
                                      </p:cBhvr>
                                      <p:tavLst>
                                        <p:tav tm="0">
                                          <p:val>
                                            <p:strVal val="#ppt_x"/>
                                          </p:val>
                                        </p:tav>
                                        <p:tav tm="100000">
                                          <p:val>
                                            <p:strVal val="#ppt_x"/>
                                          </p:val>
                                        </p:tav>
                                      </p:tavLst>
                                    </p:anim>
                                    <p:anim calcmode="lin" valueType="num">
                                      <p:cBhvr>
                                        <p:cTn id="17" dur="900" decel="100000" fill="hold"/>
                                        <p:tgtEl>
                                          <p:spTgt spid="39938"/>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993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7" grpId="0" animBg="1"/>
      <p:bldP spid="3993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5357818" y="642918"/>
            <a:ext cx="3428960" cy="428628"/>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marR="0" lvl="0" indent="0" algn="ctr" rtl="1" fontAlgn="base">
              <a:lnSpc>
                <a:spcPct val="100000"/>
              </a:lnSpc>
              <a:spcBef>
                <a:spcPct val="0"/>
              </a:spcBef>
              <a:spcAft>
                <a:spcPct val="0"/>
              </a:spcAft>
              <a:buClrTx/>
              <a:buSzTx/>
              <a:buFontTx/>
              <a:buChar char="•"/>
              <a:tabLst/>
            </a:pP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المناطق السكنية الحضرية الجديدة</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ZHUN </a:t>
            </a:r>
            <a:endPar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7890" name="Rectangle 2"/>
          <p:cNvSpPr>
            <a:spLocks noChangeArrowheads="1"/>
          </p:cNvSpPr>
          <p:nvPr/>
        </p:nvSpPr>
        <p:spPr bwMode="auto">
          <a:xfrm>
            <a:off x="2857488" y="1714488"/>
            <a:ext cx="5786446" cy="43396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rtl="1" eaLnBrk="1" fontAlgn="base" hangingPunct="1">
              <a:spcBef>
                <a:spcPct val="0"/>
              </a:spcBef>
              <a:spcAft>
                <a:spcPct val="0"/>
              </a:spcAft>
            </a:pPr>
            <a:r>
              <a:rPr lang="ar-DZ" sz="2300" dirty="0" smtClean="0"/>
              <a:t>فيفري1975 فهي تعتبر الأداة التطبيقية لتحسين البرامج العمرانية المحددة في مخطط العمران الرئيسي وتهدف أساسا إلى :</a:t>
            </a:r>
            <a:endParaRPr lang="en-US" sz="2300" dirty="0" smtClean="0"/>
          </a:p>
          <a:p>
            <a:pPr lvl="0" algn="ctr" rtl="1" eaLnBrk="0" fontAlgn="base" hangingPunct="0">
              <a:spcBef>
                <a:spcPct val="0"/>
              </a:spcBef>
              <a:spcAft>
                <a:spcPct val="0"/>
              </a:spcAft>
            </a:pPr>
            <a:r>
              <a:rPr lang="ar-DZ" sz="2300" dirty="0" smtClean="0"/>
              <a:t>تنمية طاقات استيعاب المدن الجزائرية لتقليص العجز المسجل في ميدان السكن بانجاز السكنات الجماعية وباستعمال تقنيات المتطورة  كالبناء السابق الانجاز لتخفيض تكاليف الانجاز وضمان سرعة الانجاز إضافة إلى انجاز مشاريع البنية التحتية  </a:t>
            </a:r>
            <a:r>
              <a:rPr lang="ar-DZ" sz="2300" b="1" u="sng" dirty="0" smtClean="0"/>
              <a:t>وتوفير الأراضي  الموجهة لتعمير داخل المجالات الحضرية </a:t>
            </a:r>
            <a:r>
              <a:rPr lang="ar-DZ" sz="2300" dirty="0" smtClean="0"/>
              <a:t>وفي مناطق التوسع المبرمجة  في أدوات التعمير مع تخصيص الموارد المالية اللازمة لذلك .</a:t>
            </a:r>
          </a:p>
        </p:txBody>
      </p:sp>
      <p:pic>
        <p:nvPicPr>
          <p:cNvPr id="13" name="Image 12" descr="015655.jpg"/>
          <p:cNvPicPr>
            <a:picLocks noChangeAspect="1"/>
          </p:cNvPicPr>
          <p:nvPr/>
        </p:nvPicPr>
        <p:blipFill>
          <a:blip r:embed="rId2"/>
          <a:stretch>
            <a:fillRect/>
          </a:stretch>
        </p:blipFill>
        <p:spPr>
          <a:xfrm>
            <a:off x="214282" y="4572008"/>
            <a:ext cx="2619375" cy="17430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5" name="Image 14" descr="021146455.jpg"/>
          <p:cNvPicPr>
            <a:picLocks noChangeAspect="1"/>
          </p:cNvPicPr>
          <p:nvPr/>
        </p:nvPicPr>
        <p:blipFill>
          <a:blip r:embed="rId3"/>
          <a:stretch>
            <a:fillRect/>
          </a:stretch>
        </p:blipFill>
        <p:spPr>
          <a:xfrm>
            <a:off x="357158" y="785794"/>
            <a:ext cx="2124075" cy="21526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4" name="Image 13" descr="01166454.jpg"/>
          <p:cNvPicPr>
            <a:picLocks noChangeAspect="1"/>
          </p:cNvPicPr>
          <p:nvPr/>
        </p:nvPicPr>
        <p:blipFill>
          <a:blip r:embed="rId4"/>
          <a:stretch>
            <a:fillRect/>
          </a:stretch>
        </p:blipFill>
        <p:spPr>
          <a:xfrm>
            <a:off x="714348" y="2643182"/>
            <a:ext cx="1905000" cy="1905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7889"/>
                                        </p:tgtEl>
                                        <p:attrNameLst>
                                          <p:attrName>style.visibility</p:attrName>
                                        </p:attrNameLst>
                                      </p:cBhvr>
                                      <p:to>
                                        <p:strVal val="visible"/>
                                      </p:to>
                                    </p:set>
                                    <p:animEffect transition="in" filter="fade">
                                      <p:cBhvr>
                                        <p:cTn id="7" dur="1000"/>
                                        <p:tgtEl>
                                          <p:spTgt spid="37889"/>
                                        </p:tgtEl>
                                      </p:cBhvr>
                                    </p:animEffect>
                                    <p:anim calcmode="lin" valueType="num">
                                      <p:cBhvr>
                                        <p:cTn id="8" dur="1000" fill="hold"/>
                                        <p:tgtEl>
                                          <p:spTgt spid="37889"/>
                                        </p:tgtEl>
                                        <p:attrNameLst>
                                          <p:attrName>ppt_x</p:attrName>
                                        </p:attrNameLst>
                                      </p:cBhvr>
                                      <p:tavLst>
                                        <p:tav tm="0">
                                          <p:val>
                                            <p:strVal val="#ppt_x"/>
                                          </p:val>
                                        </p:tav>
                                        <p:tav tm="100000">
                                          <p:val>
                                            <p:strVal val="#ppt_x"/>
                                          </p:val>
                                        </p:tav>
                                      </p:tavLst>
                                    </p:anim>
                                    <p:anim calcmode="lin" valueType="num">
                                      <p:cBhvr>
                                        <p:cTn id="9" dur="900" decel="100000" fill="hold"/>
                                        <p:tgtEl>
                                          <p:spTgt spid="37889"/>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7889"/>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7890">
                                            <p:txEl>
                                              <p:pRg st="0" end="0"/>
                                            </p:txEl>
                                          </p:spTgt>
                                        </p:tgtEl>
                                        <p:attrNameLst>
                                          <p:attrName>style.visibility</p:attrName>
                                        </p:attrNameLst>
                                      </p:cBhvr>
                                      <p:to>
                                        <p:strVal val="visible"/>
                                      </p:to>
                                    </p:set>
                                    <p:animEffect transition="in" filter="fade">
                                      <p:cBhvr>
                                        <p:cTn id="15" dur="1000"/>
                                        <p:tgtEl>
                                          <p:spTgt spid="37890">
                                            <p:txEl>
                                              <p:pRg st="0" end="0"/>
                                            </p:txEl>
                                          </p:spTgt>
                                        </p:tgtEl>
                                      </p:cBhvr>
                                    </p:animEffect>
                                    <p:anim calcmode="lin" valueType="num">
                                      <p:cBhvr>
                                        <p:cTn id="16" dur="1000" fill="hold"/>
                                        <p:tgtEl>
                                          <p:spTgt spid="37890">
                                            <p:txEl>
                                              <p:pRg st="0" end="0"/>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7890">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7890">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7890">
                                            <p:txEl>
                                              <p:pRg st="1" end="1"/>
                                            </p:txEl>
                                          </p:spTgt>
                                        </p:tgtEl>
                                        <p:attrNameLst>
                                          <p:attrName>style.visibility</p:attrName>
                                        </p:attrNameLst>
                                      </p:cBhvr>
                                      <p:to>
                                        <p:strVal val="visible"/>
                                      </p:to>
                                    </p:set>
                                    <p:animEffect transition="in" filter="fade">
                                      <p:cBhvr>
                                        <p:cTn id="23" dur="1000"/>
                                        <p:tgtEl>
                                          <p:spTgt spid="37890">
                                            <p:txEl>
                                              <p:pRg st="1" end="1"/>
                                            </p:txEl>
                                          </p:spTgt>
                                        </p:tgtEl>
                                      </p:cBhvr>
                                    </p:animEffect>
                                    <p:anim calcmode="lin" valueType="num">
                                      <p:cBhvr>
                                        <p:cTn id="24" dur="1000" fill="hold"/>
                                        <p:tgtEl>
                                          <p:spTgt spid="37890">
                                            <p:txEl>
                                              <p:pRg st="1" end="1"/>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7890">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7890">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8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072066" y="571480"/>
            <a:ext cx="3770721" cy="369332"/>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rtl="1"/>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التحصيصات والتجمعات السكنية الفردية </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GHI</a:t>
            </a: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endParaRPr lang="ar-BH"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1985" name="Rectangle 1"/>
          <p:cNvSpPr>
            <a:spLocks noChangeArrowheads="1"/>
          </p:cNvSpPr>
          <p:nvPr/>
        </p:nvSpPr>
        <p:spPr bwMode="auto">
          <a:xfrm>
            <a:off x="3857620" y="1643050"/>
            <a:ext cx="4714876" cy="469359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indent="0" algn="ctr" rtl="1" eaLnBrk="1" fontAlgn="base" hangingPunct="1">
              <a:lnSpc>
                <a:spcPct val="100000"/>
              </a:lnSpc>
              <a:spcBef>
                <a:spcPct val="0"/>
              </a:spcBef>
              <a:spcAft>
                <a:spcPct val="0"/>
              </a:spcAft>
              <a:buClrTx/>
              <a:buSzTx/>
              <a:buFontTx/>
              <a:buNone/>
              <a:tabLst/>
            </a:pPr>
            <a:r>
              <a:rPr lang="ar-DZ" sz="2300" dirty="0" smtClean="0"/>
              <a:t>.</a:t>
            </a:r>
            <a:endParaRPr lang="en-US" sz="2300" dirty="0" smtClean="0"/>
          </a:p>
          <a:p>
            <a:pPr marR="0" indent="0" algn="ctr" rtl="1" eaLnBrk="0" fontAlgn="base" hangingPunct="0">
              <a:lnSpc>
                <a:spcPct val="100000"/>
              </a:lnSpc>
              <a:spcBef>
                <a:spcPct val="0"/>
              </a:spcBef>
              <a:spcAft>
                <a:spcPct val="0"/>
              </a:spcAft>
              <a:buClrTx/>
              <a:buSzTx/>
              <a:buFontTx/>
              <a:buNone/>
              <a:tabLst/>
            </a:pPr>
            <a:r>
              <a:rPr lang="ar-DZ" sz="2300" dirty="0" smtClean="0"/>
              <a:t>هذا الشكل الحضري  لنمط البناء الفردي انطلق سنة 1974  مع قانون الاحتياطات العقارية  وهذا ما عمل على التوسع السريع الغير عقلاني للمدينة الجزائرية  الذي انعكس على نوعية العمران وعلى البنية العمرانية حتى وقتنا الحالي . حيث أوضحت بيانات تعداد 1987 أن 49 % من إجمالي المباني السكنية بالمدن الجزائرية هي من نمط البناء الفردي في حين كانت هذه النسبة لا تتعدى 13 % سنة 1966 و15 % سنة 1977.</a:t>
            </a:r>
          </a:p>
        </p:txBody>
      </p:sp>
      <p:pic>
        <p:nvPicPr>
          <p:cNvPr id="13" name="Image 12" descr="sedrata-ville.jpg"/>
          <p:cNvPicPr>
            <a:picLocks noChangeAspect="1"/>
          </p:cNvPicPr>
          <p:nvPr/>
        </p:nvPicPr>
        <p:blipFill>
          <a:blip r:embed="rId2"/>
          <a:stretch>
            <a:fillRect/>
          </a:stretch>
        </p:blipFill>
        <p:spPr>
          <a:xfrm>
            <a:off x="357158" y="785794"/>
            <a:ext cx="2778731" cy="185738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5" name="Image 14" descr="0655465.jpg"/>
          <p:cNvPicPr>
            <a:picLocks noChangeAspect="1"/>
          </p:cNvPicPr>
          <p:nvPr/>
        </p:nvPicPr>
        <p:blipFill>
          <a:blip r:embed="rId3"/>
          <a:stretch>
            <a:fillRect/>
          </a:stretch>
        </p:blipFill>
        <p:spPr>
          <a:xfrm>
            <a:off x="142844" y="3571876"/>
            <a:ext cx="2466975" cy="18478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6" name="Image 15" descr="0161463485.jpg"/>
          <p:cNvPicPr>
            <a:picLocks noChangeAspect="1"/>
          </p:cNvPicPr>
          <p:nvPr/>
        </p:nvPicPr>
        <p:blipFill>
          <a:blip r:embed="rId4"/>
          <a:stretch>
            <a:fillRect/>
          </a:stretch>
        </p:blipFill>
        <p:spPr>
          <a:xfrm>
            <a:off x="1214414" y="4857760"/>
            <a:ext cx="2466975" cy="18478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4" name="Image 13" descr="1566.jpg"/>
          <p:cNvPicPr>
            <a:picLocks noChangeAspect="1"/>
          </p:cNvPicPr>
          <p:nvPr/>
        </p:nvPicPr>
        <p:blipFill>
          <a:blip r:embed="rId5"/>
          <a:stretch>
            <a:fillRect/>
          </a:stretch>
        </p:blipFill>
        <p:spPr>
          <a:xfrm>
            <a:off x="1071538" y="2357430"/>
            <a:ext cx="2466975" cy="1847850"/>
          </a:xfrm>
          <a:prstGeom prst="rect">
            <a:avLst/>
          </a:prstGeom>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900" decel="100000" fill="hold"/>
                                        <p:tgtEl>
                                          <p:spTgt spid="5"/>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41985">
                                            <p:txEl>
                                              <p:pRg st="0" end="0"/>
                                            </p:txEl>
                                          </p:spTgt>
                                        </p:tgtEl>
                                        <p:attrNameLst>
                                          <p:attrName>style.visibility</p:attrName>
                                        </p:attrNameLst>
                                      </p:cBhvr>
                                      <p:to>
                                        <p:strVal val="visible"/>
                                      </p:to>
                                    </p:set>
                                    <p:animEffect transition="in" filter="fade">
                                      <p:cBhvr>
                                        <p:cTn id="15" dur="1000"/>
                                        <p:tgtEl>
                                          <p:spTgt spid="41985">
                                            <p:txEl>
                                              <p:pRg st="0" end="0"/>
                                            </p:txEl>
                                          </p:spTgt>
                                        </p:tgtEl>
                                      </p:cBhvr>
                                    </p:animEffect>
                                    <p:anim calcmode="lin" valueType="num">
                                      <p:cBhvr>
                                        <p:cTn id="16" dur="1000" fill="hold"/>
                                        <p:tgtEl>
                                          <p:spTgt spid="41985">
                                            <p:txEl>
                                              <p:pRg st="0" end="0"/>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41985">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41985">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41985">
                                            <p:txEl>
                                              <p:pRg st="1" end="1"/>
                                            </p:txEl>
                                          </p:spTgt>
                                        </p:tgtEl>
                                        <p:attrNameLst>
                                          <p:attrName>style.visibility</p:attrName>
                                        </p:attrNameLst>
                                      </p:cBhvr>
                                      <p:to>
                                        <p:strVal val="visible"/>
                                      </p:to>
                                    </p:set>
                                    <p:animEffect transition="in" filter="fade">
                                      <p:cBhvr>
                                        <p:cTn id="23" dur="1000"/>
                                        <p:tgtEl>
                                          <p:spTgt spid="41985">
                                            <p:txEl>
                                              <p:pRg st="1" end="1"/>
                                            </p:txEl>
                                          </p:spTgt>
                                        </p:tgtEl>
                                      </p:cBhvr>
                                    </p:animEffect>
                                    <p:anim calcmode="lin" valueType="num">
                                      <p:cBhvr>
                                        <p:cTn id="24" dur="1000" fill="hold"/>
                                        <p:tgtEl>
                                          <p:spTgt spid="41985">
                                            <p:txEl>
                                              <p:pRg st="1" end="1"/>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41985">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41985">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642910" y="571480"/>
            <a:ext cx="7786710" cy="60324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rtl="1" fontAlgn="base">
              <a:spcBef>
                <a:spcPct val="0"/>
              </a:spcBef>
              <a:spcAft>
                <a:spcPct val="0"/>
              </a:spcAft>
            </a:pPr>
            <a:r>
              <a:rPr lang="ar-DZ" sz="2000" dirty="0" smtClean="0"/>
              <a:t>عرفت سياسة التهيئة الحضرية وتسيير المجال الحضري ميلاد أدوات عمرانية جديدة  بداية من سنة 1990 جاء هذا على اثر الإصلاحات السياسية الاقتصادية الجديدة التي أكدت القطيعة مع التوجه السياسي السابق للبلاد واقر بذلك نظام الاقتصاد الحر </a:t>
            </a:r>
            <a:r>
              <a:rPr lang="ar-DZ" sz="2000" b="1" u="sng" dirty="0" smtClean="0"/>
              <a:t>والاعتراف بحق الملكية  الفردية وحمايتها </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إعادة الاعتبار للملكية الخاصة وحرية المعاملات العقارية من كل القيود وخلصتها من احتكار البلديات </a:t>
            </a:r>
            <a:r>
              <a:rPr lang="ar-DZ" sz="2000" b="1" u="sng" dirty="0" smtClean="0"/>
              <a:t>.</a:t>
            </a:r>
            <a:endParaRPr lang="en-US" sz="2000" b="1" u="sng" dirty="0" smtClean="0"/>
          </a:p>
          <a:p>
            <a:pPr lvl="0" algn="ctr" rtl="1" eaLnBrk="0" fontAlgn="base" hangingPunct="0">
              <a:spcBef>
                <a:spcPct val="0"/>
              </a:spcBef>
              <a:spcAft>
                <a:spcPct val="0"/>
              </a:spcAft>
            </a:pPr>
            <a:r>
              <a:rPr lang="ar-DZ" sz="2000" dirty="0" smtClean="0"/>
              <a:t>تم إصدار العديد من القوانين والتشريعات في ميدان التعمير  حيث أدخلت الدولة مكانيزمات ومفاهيم جديدة</a:t>
            </a:r>
            <a:r>
              <a:rPr lang="ar-DZ" sz="2000" b="1" u="sng" dirty="0" smtClean="0"/>
              <a:t> تحدد كيفية تدخل الدولة والجماعات المحلية والمتعاملين العموميين والخواص في تسيير المدن وتهيئتها .</a:t>
            </a:r>
            <a:endParaRPr lang="en-US" sz="2000" b="1" u="sng" dirty="0" smtClean="0"/>
          </a:p>
          <a:p>
            <a:pPr lvl="0" algn="ctr" rtl="1" eaLnBrk="0" fontAlgn="base" hangingPunct="0">
              <a:spcBef>
                <a:spcPct val="0"/>
              </a:spcBef>
              <a:spcAft>
                <a:spcPct val="0"/>
              </a:spcAft>
            </a:pPr>
            <a:r>
              <a:rPr lang="ar-DZ" sz="2000" dirty="0" smtClean="0"/>
              <a:t>أهم قانون يتحكم في تسيير الأوساط الحضرية </a:t>
            </a:r>
            <a:r>
              <a:rPr lang="ar-DZ" sz="2000" b="1" u="sng" dirty="0" smtClean="0"/>
              <a:t>هو القانون 90-29 المتعلق بالتهيئة والتعمير </a:t>
            </a:r>
            <a:r>
              <a:rPr lang="ar-DZ" sz="2000" dirty="0" smtClean="0"/>
              <a:t>المؤرخ في 01-12-1990 الذي يصدر منه </a:t>
            </a:r>
            <a:r>
              <a:rPr lang="ar-DZ" sz="2000" b="1" u="sng" dirty="0" smtClean="0"/>
              <a:t>المخطط  الرئيسي لتهيئة والتعمير </a:t>
            </a:r>
            <a:r>
              <a:rPr lang="en-US" sz="2000" b="1" u="sng" dirty="0" smtClean="0"/>
              <a:t>PDAU</a:t>
            </a:r>
            <a:r>
              <a:rPr lang="ar-DZ" sz="2000" b="1" u="sng" dirty="0" smtClean="0"/>
              <a:t> </a:t>
            </a:r>
            <a:r>
              <a:rPr lang="ar-DZ" sz="2000" dirty="0" smtClean="0"/>
              <a:t>الذي يحدده المرسوم التنفيذي رقم 91-177 و</a:t>
            </a:r>
            <a:r>
              <a:rPr lang="ar-DZ" sz="2000" b="1" u="sng" dirty="0" smtClean="0"/>
              <a:t>مخطط شغل الأراضي </a:t>
            </a:r>
            <a:r>
              <a:rPr lang="en-US" sz="2000" b="1" u="sng" dirty="0" smtClean="0"/>
              <a:t>POS </a:t>
            </a:r>
            <a:r>
              <a:rPr lang="ar-DZ" sz="2000" dirty="0" smtClean="0"/>
              <a:t>الذي يحدده المرسوم رقم 91-178 . فهما يقومان على مبدأ أساسي</a:t>
            </a:r>
            <a:r>
              <a:rPr lang="ar-DZ" sz="2000" b="1" u="sng" dirty="0" smtClean="0"/>
              <a:t> بالاستغلال المقتصد للأراضي وإدماج مختلف الوظائف الحضرية ( السكن , التجار , الصناعة , الزراعة ) ضمن مفهوم المحافظة على البيئة والثروات الطبيعية خاصة منها الأراضي الزراعية المهددة بالاجتياح الحضري</a:t>
            </a:r>
            <a:r>
              <a:rPr lang="ar-DZ" sz="2000" dirty="0" smtClean="0"/>
              <a:t>.</a:t>
            </a:r>
          </a:p>
        </p:txBody>
      </p:sp>
      <p:sp>
        <p:nvSpPr>
          <p:cNvPr id="10" name="Rectangle 9"/>
          <p:cNvSpPr/>
          <p:nvPr/>
        </p:nvSpPr>
        <p:spPr>
          <a:xfrm>
            <a:off x="1571604" y="214290"/>
            <a:ext cx="6468292" cy="369332"/>
          </a:xfrm>
          <a:prstGeom prst="rect">
            <a:avLst/>
          </a:prstGeom>
        </p:spPr>
        <p:style>
          <a:lnRef idx="0">
            <a:schemeClr val="accent6"/>
          </a:lnRef>
          <a:fillRef idx="3">
            <a:schemeClr val="accent6"/>
          </a:fillRef>
          <a:effectRef idx="3">
            <a:schemeClr val="accent6"/>
          </a:effectRef>
          <a:fontRef idx="minor">
            <a:schemeClr val="lt1"/>
          </a:fontRef>
        </p:style>
        <p:txBody>
          <a:bodyPr wrap="square">
            <a:spAutoFit/>
          </a:bodyPr>
          <a:lstStyle/>
          <a:p>
            <a:pPr algn="ctr"/>
            <a:r>
              <a:rPr lang="ar-DZ" b="1" dirty="0" smtClean="0"/>
              <a:t>أدوات عمرانية جديدة في ظل اقتصاد السوق الحر </a:t>
            </a:r>
            <a:endParaRPr lang="ar-BH"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900" decel="100000" fill="hold"/>
                                        <p:tgtEl>
                                          <p:spTgt spid="1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45057">
                                            <p:txEl>
                                              <p:pRg st="0" end="0"/>
                                            </p:txEl>
                                          </p:spTgt>
                                        </p:tgtEl>
                                        <p:attrNameLst>
                                          <p:attrName>style.visibility</p:attrName>
                                        </p:attrNameLst>
                                      </p:cBhvr>
                                      <p:to>
                                        <p:strVal val="visible"/>
                                      </p:to>
                                    </p:set>
                                    <p:animEffect transition="in" filter="fade">
                                      <p:cBhvr>
                                        <p:cTn id="15" dur="1000"/>
                                        <p:tgtEl>
                                          <p:spTgt spid="45057">
                                            <p:txEl>
                                              <p:pRg st="0" end="0"/>
                                            </p:txEl>
                                          </p:spTgt>
                                        </p:tgtEl>
                                      </p:cBhvr>
                                    </p:animEffect>
                                    <p:anim calcmode="lin" valueType="num">
                                      <p:cBhvr>
                                        <p:cTn id="16" dur="1000" fill="hold"/>
                                        <p:tgtEl>
                                          <p:spTgt spid="45057">
                                            <p:txEl>
                                              <p:pRg st="0" end="0"/>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45057">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45057">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45057">
                                            <p:txEl>
                                              <p:pRg st="1" end="1"/>
                                            </p:txEl>
                                          </p:spTgt>
                                        </p:tgtEl>
                                        <p:attrNameLst>
                                          <p:attrName>style.visibility</p:attrName>
                                        </p:attrNameLst>
                                      </p:cBhvr>
                                      <p:to>
                                        <p:strVal val="visible"/>
                                      </p:to>
                                    </p:set>
                                    <p:animEffect transition="in" filter="fade">
                                      <p:cBhvr>
                                        <p:cTn id="23" dur="1000"/>
                                        <p:tgtEl>
                                          <p:spTgt spid="45057">
                                            <p:txEl>
                                              <p:pRg st="1" end="1"/>
                                            </p:txEl>
                                          </p:spTgt>
                                        </p:tgtEl>
                                      </p:cBhvr>
                                    </p:animEffect>
                                    <p:anim calcmode="lin" valueType="num">
                                      <p:cBhvr>
                                        <p:cTn id="24" dur="1000" fill="hold"/>
                                        <p:tgtEl>
                                          <p:spTgt spid="45057">
                                            <p:txEl>
                                              <p:pRg st="1" end="1"/>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45057">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45057">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nodeType="clickEffect">
                                  <p:stCondLst>
                                    <p:cond delay="0"/>
                                  </p:stCondLst>
                                  <p:childTnLst>
                                    <p:set>
                                      <p:cBhvr>
                                        <p:cTn id="30" dur="1" fill="hold">
                                          <p:stCondLst>
                                            <p:cond delay="0"/>
                                          </p:stCondLst>
                                        </p:cTn>
                                        <p:tgtEl>
                                          <p:spTgt spid="45057">
                                            <p:txEl>
                                              <p:pRg st="2" end="2"/>
                                            </p:txEl>
                                          </p:spTgt>
                                        </p:tgtEl>
                                        <p:attrNameLst>
                                          <p:attrName>style.visibility</p:attrName>
                                        </p:attrNameLst>
                                      </p:cBhvr>
                                      <p:to>
                                        <p:strVal val="visible"/>
                                      </p:to>
                                    </p:set>
                                    <p:animEffect transition="in" filter="fade">
                                      <p:cBhvr>
                                        <p:cTn id="31" dur="1000"/>
                                        <p:tgtEl>
                                          <p:spTgt spid="45057">
                                            <p:txEl>
                                              <p:pRg st="2" end="2"/>
                                            </p:txEl>
                                          </p:spTgt>
                                        </p:tgtEl>
                                      </p:cBhvr>
                                    </p:animEffect>
                                    <p:anim calcmode="lin" valueType="num">
                                      <p:cBhvr>
                                        <p:cTn id="32" dur="1000" fill="hold"/>
                                        <p:tgtEl>
                                          <p:spTgt spid="45057">
                                            <p:txEl>
                                              <p:pRg st="2" end="2"/>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45057">
                                            <p:txEl>
                                              <p:pRg st="2" end="2"/>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45057">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643438" y="214290"/>
            <a:ext cx="3998694" cy="369332"/>
          </a:xfrm>
          <a:prstGeom prst="rect">
            <a:avLst/>
          </a:prstGeom>
        </p:spPr>
        <p:style>
          <a:lnRef idx="0">
            <a:schemeClr val="accent4"/>
          </a:lnRef>
          <a:fillRef idx="3">
            <a:schemeClr val="accent4"/>
          </a:fillRef>
          <a:effectRef idx="3">
            <a:schemeClr val="accent4"/>
          </a:effectRef>
          <a:fontRef idx="minor">
            <a:schemeClr val="lt1"/>
          </a:fontRef>
        </p:style>
        <p:txBody>
          <a:bodyPr wrap="square">
            <a:spAutoFit/>
          </a:bodyPr>
          <a:lstStyle/>
          <a:p>
            <a:pPr algn="ct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المخطط الرئيسي لتهيئة والتعمير </a:t>
            </a:r>
            <a:endParaRPr lang="ar-BH"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8129" name="Rectangle 1"/>
          <p:cNvSpPr>
            <a:spLocks noChangeArrowheads="1"/>
          </p:cNvSpPr>
          <p:nvPr/>
        </p:nvSpPr>
        <p:spPr bwMode="auto">
          <a:xfrm>
            <a:off x="214282" y="610136"/>
            <a:ext cx="8429652"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indent="0" algn="ctr" rtl="1" eaLnBrk="1" fontAlgn="base" hangingPunct="1">
              <a:lnSpc>
                <a:spcPct val="100000"/>
              </a:lnSpc>
              <a:spcBef>
                <a:spcPct val="0"/>
              </a:spcBef>
              <a:spcAft>
                <a:spcPct val="0"/>
              </a:spcAft>
              <a:buClrTx/>
              <a:buSzTx/>
              <a:buFontTx/>
              <a:buNone/>
              <a:tabLst/>
            </a:pPr>
            <a:r>
              <a:rPr lang="ar-DZ" sz="2000" dirty="0" smtClean="0"/>
              <a:t>هو أداة لتخطيط المجالي والتسيير الحضري تم إعداده بصفة  مغايرة عن روح المخطط الرئيسي للعمراني حيث يخول له القانون إمكانية انجازه </a:t>
            </a:r>
            <a:r>
              <a:rPr lang="ar-DZ" sz="2000" b="1" u="sng" dirty="0" smtClean="0"/>
              <a:t>مابين البلديات </a:t>
            </a:r>
            <a:r>
              <a:rPr lang="ar-DZ" sz="2000" dirty="0" smtClean="0"/>
              <a:t>بغرض التحكم في التسيير الحضري  وإعطاء الفرص للبلديات للتعاون فيما بينها ومحاولة تحقيق التوازن والتكامل الوظيفي الحضري والاقتصادي في ظل اقتصاد السوق الحر .</a:t>
            </a:r>
            <a:endParaRPr lang="en-US" sz="2000" dirty="0" smtClean="0"/>
          </a:p>
          <a:p>
            <a:pPr marR="0" indent="0" algn="ctr" rtl="1" eaLnBrk="0" fontAlgn="base" hangingPunct="0">
              <a:lnSpc>
                <a:spcPct val="100000"/>
              </a:lnSpc>
              <a:spcBef>
                <a:spcPct val="0"/>
              </a:spcBef>
              <a:spcAft>
                <a:spcPct val="0"/>
              </a:spcAft>
              <a:buClrTx/>
              <a:buSzTx/>
              <a:buFontTx/>
              <a:buNone/>
              <a:tabLst/>
            </a:pPr>
            <a:r>
              <a:rPr lang="ar-DZ" sz="2000" dirty="0" smtClean="0"/>
              <a:t>فانجازه يكون على المدى القصير , المتوسط والبعيد على أفاق 20 سنة  يهدف أساسا إلى :</a:t>
            </a:r>
            <a:endParaRPr lang="en-US" sz="2000" dirty="0" smtClean="0"/>
          </a:p>
          <a:p>
            <a:pPr marR="0" indent="0" algn="ctr" rtl="1" eaLnBrk="0" fontAlgn="base" hangingPunct="0">
              <a:lnSpc>
                <a:spcPct val="100000"/>
              </a:lnSpc>
              <a:spcBef>
                <a:spcPct val="0"/>
              </a:spcBef>
              <a:spcAft>
                <a:spcPct val="0"/>
              </a:spcAft>
              <a:buClrTx/>
              <a:buSzTx/>
              <a:buFontTx/>
              <a:buChar char="•"/>
              <a:tabLst/>
            </a:pPr>
            <a:r>
              <a:rPr lang="ar-DZ" sz="2000" u="sng" dirty="0" smtClean="0"/>
              <a:t>تحديد التوجيهات الأساسية لتهيئة العمرانية </a:t>
            </a:r>
            <a:r>
              <a:rPr lang="ar-DZ" sz="2000" dirty="0" smtClean="0"/>
              <a:t>مع خلق التوازن مابين التطور الحضري , النشاطات الفلاحية وكذا مختلف الأنشطة الاقتصادية </a:t>
            </a:r>
            <a:r>
              <a:rPr lang="ar-DZ" sz="2000" dirty="0" err="1" smtClean="0"/>
              <a:t>و</a:t>
            </a:r>
            <a:r>
              <a:rPr lang="ar-DZ" sz="2000" dirty="0" smtClean="0"/>
              <a:t> المحافظة على المواقع الأثرية والمناظر الطبيعية .</a:t>
            </a:r>
            <a:endParaRPr lang="en-US" sz="2000" dirty="0" smtClean="0"/>
          </a:p>
          <a:p>
            <a:pPr marR="0" indent="0" algn="ctr" rtl="1" eaLnBrk="0" fontAlgn="base" hangingPunct="0">
              <a:lnSpc>
                <a:spcPct val="100000"/>
              </a:lnSpc>
              <a:spcBef>
                <a:spcPct val="0"/>
              </a:spcBef>
              <a:spcAft>
                <a:spcPct val="0"/>
              </a:spcAft>
              <a:buClrTx/>
              <a:buSzTx/>
              <a:buFontTx/>
              <a:buChar char="•"/>
              <a:tabLst/>
            </a:pPr>
            <a:r>
              <a:rPr lang="ar-DZ" sz="2000" u="sng" dirty="0" smtClean="0"/>
              <a:t>تعيين التخصص العام للأراضي </a:t>
            </a:r>
            <a:r>
              <a:rPr lang="ar-DZ" sz="2000" dirty="0" smtClean="0"/>
              <a:t>وتعيين مواقع التجهيزات الكبرى , البنية التحتية وكذا مختلف الخدمات </a:t>
            </a:r>
            <a:r>
              <a:rPr lang="ar-DZ" sz="2000" dirty="0" err="1" smtClean="0"/>
              <a:t>و</a:t>
            </a:r>
            <a:r>
              <a:rPr lang="ar-DZ" sz="2000" dirty="0" smtClean="0"/>
              <a:t> النشاطات المهمة .</a:t>
            </a:r>
            <a:endParaRPr lang="en-US" sz="2000" dirty="0" smtClean="0"/>
          </a:p>
          <a:p>
            <a:pPr marR="0" indent="0" algn="ctr" rtl="1" eaLnBrk="0" fontAlgn="base" hangingPunct="0">
              <a:lnSpc>
                <a:spcPct val="100000"/>
              </a:lnSpc>
              <a:spcBef>
                <a:spcPct val="0"/>
              </a:spcBef>
              <a:spcAft>
                <a:spcPct val="0"/>
              </a:spcAft>
              <a:buClrTx/>
              <a:buSzTx/>
              <a:buFontTx/>
              <a:buChar char="•"/>
              <a:tabLst/>
            </a:pPr>
            <a:r>
              <a:rPr lang="ar-DZ" sz="2000" u="sng" dirty="0" smtClean="0"/>
              <a:t>تحديد توجيهات التوسع العمراني وحجم التعمير </a:t>
            </a:r>
            <a:r>
              <a:rPr lang="ar-DZ" sz="2000" dirty="0" smtClean="0"/>
              <a:t>على المدى القصير حتى البعيد مع خلق التوازن ما بين كل الوظائف الحضرية المهمة.</a:t>
            </a:r>
            <a:endParaRPr lang="en-US" sz="2000" dirty="0" smtClean="0"/>
          </a:p>
          <a:p>
            <a:pPr marR="0" indent="0" algn="ctr" rtl="1" eaLnBrk="0" fontAlgn="base" hangingPunct="0">
              <a:lnSpc>
                <a:spcPct val="100000"/>
              </a:lnSpc>
              <a:spcBef>
                <a:spcPct val="0"/>
              </a:spcBef>
              <a:spcAft>
                <a:spcPct val="0"/>
              </a:spcAft>
              <a:buClrTx/>
              <a:buSzTx/>
              <a:buFontTx/>
              <a:buNone/>
              <a:tabLst/>
            </a:pPr>
            <a:r>
              <a:rPr lang="ar-DZ" sz="2000" b="1" dirty="0" smtClean="0"/>
              <a:t>فرغم كل المجهودات المبذولة من طرف الدولة الجزائرية في ميدان التخطيط الحضري  إلا أن التأثر بالمخططات الفرنسية  حيث أن المخطط الرئيسي لتهيئة والتعمير هو النقل المنهجي للرسمية التوجيهية للتهيئة والتعمير في فرنسا التي انشات عام 1967 وتحولت إلى الرسمية التوجيهية عام 1983 بغرض خلق التوازن ما بين الوظائف الحضرية للبلدية وتجمع البلديات أو المدينة.</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900" decel="100000" fill="hold"/>
                                        <p:tgtEl>
                                          <p:spTgt spid="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48129">
                                            <p:txEl>
                                              <p:pRg st="0" end="0"/>
                                            </p:txEl>
                                          </p:spTgt>
                                        </p:tgtEl>
                                        <p:attrNameLst>
                                          <p:attrName>style.visibility</p:attrName>
                                        </p:attrNameLst>
                                      </p:cBhvr>
                                      <p:to>
                                        <p:strVal val="visible"/>
                                      </p:to>
                                    </p:set>
                                    <p:animEffect transition="in" filter="fade">
                                      <p:cBhvr>
                                        <p:cTn id="15" dur="1000"/>
                                        <p:tgtEl>
                                          <p:spTgt spid="48129">
                                            <p:txEl>
                                              <p:pRg st="0" end="0"/>
                                            </p:txEl>
                                          </p:spTgt>
                                        </p:tgtEl>
                                      </p:cBhvr>
                                    </p:animEffect>
                                    <p:anim calcmode="lin" valueType="num">
                                      <p:cBhvr>
                                        <p:cTn id="16" dur="1000" fill="hold"/>
                                        <p:tgtEl>
                                          <p:spTgt spid="48129">
                                            <p:txEl>
                                              <p:pRg st="0" end="0"/>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48129">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48129">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48129">
                                            <p:txEl>
                                              <p:pRg st="1" end="1"/>
                                            </p:txEl>
                                          </p:spTgt>
                                        </p:tgtEl>
                                        <p:attrNameLst>
                                          <p:attrName>style.visibility</p:attrName>
                                        </p:attrNameLst>
                                      </p:cBhvr>
                                      <p:to>
                                        <p:strVal val="visible"/>
                                      </p:to>
                                    </p:set>
                                    <p:animEffect transition="in" filter="fade">
                                      <p:cBhvr>
                                        <p:cTn id="23" dur="1000"/>
                                        <p:tgtEl>
                                          <p:spTgt spid="48129">
                                            <p:txEl>
                                              <p:pRg st="1" end="1"/>
                                            </p:txEl>
                                          </p:spTgt>
                                        </p:tgtEl>
                                      </p:cBhvr>
                                    </p:animEffect>
                                    <p:anim calcmode="lin" valueType="num">
                                      <p:cBhvr>
                                        <p:cTn id="24" dur="1000" fill="hold"/>
                                        <p:tgtEl>
                                          <p:spTgt spid="48129">
                                            <p:txEl>
                                              <p:pRg st="1" end="1"/>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48129">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48129">
                                            <p:txEl>
                                              <p:pRg st="1" end="1"/>
                                            </p:txEl>
                                          </p:spTgt>
                                        </p:tgtEl>
                                        <p:attrNameLst>
                                          <p:attrName>ppt_y</p:attrName>
                                        </p:attrNameLst>
                                      </p:cBhvr>
                                      <p:tavLst>
                                        <p:tav tm="0">
                                          <p:val>
                                            <p:strVal val="#ppt_y-.03"/>
                                          </p:val>
                                        </p:tav>
                                        <p:tav tm="100000">
                                          <p:val>
                                            <p:strVal val="#ppt_y"/>
                                          </p:val>
                                        </p:tav>
                                      </p:tavLst>
                                    </p:anim>
                                  </p:childTnLst>
                                </p:cTn>
                              </p:par>
                              <p:par>
                                <p:cTn id="27" presetID="37" presetClass="entr" presetSubtype="0" fill="hold" nodeType="withEffect">
                                  <p:stCondLst>
                                    <p:cond delay="0"/>
                                  </p:stCondLst>
                                  <p:childTnLst>
                                    <p:set>
                                      <p:cBhvr>
                                        <p:cTn id="28" dur="1" fill="hold">
                                          <p:stCondLst>
                                            <p:cond delay="0"/>
                                          </p:stCondLst>
                                        </p:cTn>
                                        <p:tgtEl>
                                          <p:spTgt spid="48129">
                                            <p:txEl>
                                              <p:pRg st="2" end="2"/>
                                            </p:txEl>
                                          </p:spTgt>
                                        </p:tgtEl>
                                        <p:attrNameLst>
                                          <p:attrName>style.visibility</p:attrName>
                                        </p:attrNameLst>
                                      </p:cBhvr>
                                      <p:to>
                                        <p:strVal val="visible"/>
                                      </p:to>
                                    </p:set>
                                    <p:animEffect transition="in" filter="fade">
                                      <p:cBhvr>
                                        <p:cTn id="29" dur="1000"/>
                                        <p:tgtEl>
                                          <p:spTgt spid="48129">
                                            <p:txEl>
                                              <p:pRg st="2" end="2"/>
                                            </p:txEl>
                                          </p:spTgt>
                                        </p:tgtEl>
                                      </p:cBhvr>
                                    </p:animEffect>
                                    <p:anim calcmode="lin" valueType="num">
                                      <p:cBhvr>
                                        <p:cTn id="30" dur="1000" fill="hold"/>
                                        <p:tgtEl>
                                          <p:spTgt spid="48129">
                                            <p:txEl>
                                              <p:pRg st="2" end="2"/>
                                            </p:txEl>
                                          </p:spTgt>
                                        </p:tgtEl>
                                        <p:attrNameLst>
                                          <p:attrName>ppt_x</p:attrName>
                                        </p:attrNameLst>
                                      </p:cBhvr>
                                      <p:tavLst>
                                        <p:tav tm="0">
                                          <p:val>
                                            <p:strVal val="#ppt_x"/>
                                          </p:val>
                                        </p:tav>
                                        <p:tav tm="100000">
                                          <p:val>
                                            <p:strVal val="#ppt_x"/>
                                          </p:val>
                                        </p:tav>
                                      </p:tavLst>
                                    </p:anim>
                                    <p:anim calcmode="lin" valueType="num">
                                      <p:cBhvr>
                                        <p:cTn id="31" dur="900" decel="100000" fill="hold"/>
                                        <p:tgtEl>
                                          <p:spTgt spid="48129">
                                            <p:txEl>
                                              <p:pRg st="2" end="2"/>
                                            </p:txEl>
                                          </p:spTgt>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48129">
                                            <p:txEl>
                                              <p:pRg st="2" end="2"/>
                                            </p:txEl>
                                          </p:spTgt>
                                        </p:tgtEl>
                                        <p:attrNameLst>
                                          <p:attrName>ppt_y</p:attrName>
                                        </p:attrNameLst>
                                      </p:cBhvr>
                                      <p:tavLst>
                                        <p:tav tm="0">
                                          <p:val>
                                            <p:strVal val="#ppt_y-.03"/>
                                          </p:val>
                                        </p:tav>
                                        <p:tav tm="100000">
                                          <p:val>
                                            <p:strVal val="#ppt_y"/>
                                          </p:val>
                                        </p:tav>
                                      </p:tavLst>
                                    </p:anim>
                                  </p:childTnLst>
                                </p:cTn>
                              </p:par>
                              <p:par>
                                <p:cTn id="33" presetID="37" presetClass="entr" presetSubtype="0" fill="hold" nodeType="withEffect">
                                  <p:stCondLst>
                                    <p:cond delay="0"/>
                                  </p:stCondLst>
                                  <p:childTnLst>
                                    <p:set>
                                      <p:cBhvr>
                                        <p:cTn id="34" dur="1" fill="hold">
                                          <p:stCondLst>
                                            <p:cond delay="0"/>
                                          </p:stCondLst>
                                        </p:cTn>
                                        <p:tgtEl>
                                          <p:spTgt spid="48129">
                                            <p:txEl>
                                              <p:pRg st="3" end="3"/>
                                            </p:txEl>
                                          </p:spTgt>
                                        </p:tgtEl>
                                        <p:attrNameLst>
                                          <p:attrName>style.visibility</p:attrName>
                                        </p:attrNameLst>
                                      </p:cBhvr>
                                      <p:to>
                                        <p:strVal val="visible"/>
                                      </p:to>
                                    </p:set>
                                    <p:animEffect transition="in" filter="fade">
                                      <p:cBhvr>
                                        <p:cTn id="35" dur="1000"/>
                                        <p:tgtEl>
                                          <p:spTgt spid="48129">
                                            <p:txEl>
                                              <p:pRg st="3" end="3"/>
                                            </p:txEl>
                                          </p:spTgt>
                                        </p:tgtEl>
                                      </p:cBhvr>
                                    </p:animEffect>
                                    <p:anim calcmode="lin" valueType="num">
                                      <p:cBhvr>
                                        <p:cTn id="36" dur="1000" fill="hold"/>
                                        <p:tgtEl>
                                          <p:spTgt spid="48129">
                                            <p:txEl>
                                              <p:pRg st="3" end="3"/>
                                            </p:txEl>
                                          </p:spTgt>
                                        </p:tgtEl>
                                        <p:attrNameLst>
                                          <p:attrName>ppt_x</p:attrName>
                                        </p:attrNameLst>
                                      </p:cBhvr>
                                      <p:tavLst>
                                        <p:tav tm="0">
                                          <p:val>
                                            <p:strVal val="#ppt_x"/>
                                          </p:val>
                                        </p:tav>
                                        <p:tav tm="100000">
                                          <p:val>
                                            <p:strVal val="#ppt_x"/>
                                          </p:val>
                                        </p:tav>
                                      </p:tavLst>
                                    </p:anim>
                                    <p:anim calcmode="lin" valueType="num">
                                      <p:cBhvr>
                                        <p:cTn id="37" dur="900" decel="100000" fill="hold"/>
                                        <p:tgtEl>
                                          <p:spTgt spid="48129">
                                            <p:txEl>
                                              <p:pRg st="3" end="3"/>
                                            </p:txEl>
                                          </p:spTgt>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48129">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7" presetClass="entr" presetSubtype="0" fill="hold" nodeType="clickEffect">
                                  <p:stCondLst>
                                    <p:cond delay="0"/>
                                  </p:stCondLst>
                                  <p:childTnLst>
                                    <p:set>
                                      <p:cBhvr>
                                        <p:cTn id="42" dur="1" fill="hold">
                                          <p:stCondLst>
                                            <p:cond delay="0"/>
                                          </p:stCondLst>
                                        </p:cTn>
                                        <p:tgtEl>
                                          <p:spTgt spid="48129">
                                            <p:txEl>
                                              <p:pRg st="4" end="4"/>
                                            </p:txEl>
                                          </p:spTgt>
                                        </p:tgtEl>
                                        <p:attrNameLst>
                                          <p:attrName>style.visibility</p:attrName>
                                        </p:attrNameLst>
                                      </p:cBhvr>
                                      <p:to>
                                        <p:strVal val="visible"/>
                                      </p:to>
                                    </p:set>
                                    <p:animEffect transition="in" filter="fade">
                                      <p:cBhvr>
                                        <p:cTn id="43" dur="1000"/>
                                        <p:tgtEl>
                                          <p:spTgt spid="48129">
                                            <p:txEl>
                                              <p:pRg st="4" end="4"/>
                                            </p:txEl>
                                          </p:spTgt>
                                        </p:tgtEl>
                                      </p:cBhvr>
                                    </p:animEffect>
                                    <p:anim calcmode="lin" valueType="num">
                                      <p:cBhvr>
                                        <p:cTn id="44" dur="1000" fill="hold"/>
                                        <p:tgtEl>
                                          <p:spTgt spid="48129">
                                            <p:txEl>
                                              <p:pRg st="4" end="4"/>
                                            </p:txEl>
                                          </p:spTgt>
                                        </p:tgtEl>
                                        <p:attrNameLst>
                                          <p:attrName>ppt_x</p:attrName>
                                        </p:attrNameLst>
                                      </p:cBhvr>
                                      <p:tavLst>
                                        <p:tav tm="0">
                                          <p:val>
                                            <p:strVal val="#ppt_x"/>
                                          </p:val>
                                        </p:tav>
                                        <p:tav tm="100000">
                                          <p:val>
                                            <p:strVal val="#ppt_x"/>
                                          </p:val>
                                        </p:tav>
                                      </p:tavLst>
                                    </p:anim>
                                    <p:anim calcmode="lin" valueType="num">
                                      <p:cBhvr>
                                        <p:cTn id="45" dur="900" decel="100000" fill="hold"/>
                                        <p:tgtEl>
                                          <p:spTgt spid="48129">
                                            <p:txEl>
                                              <p:pRg st="4" end="4"/>
                                            </p:txEl>
                                          </p:spTgt>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48129">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37" presetClass="entr" presetSubtype="0" fill="hold" nodeType="clickEffect">
                                  <p:stCondLst>
                                    <p:cond delay="0"/>
                                  </p:stCondLst>
                                  <p:childTnLst>
                                    <p:set>
                                      <p:cBhvr>
                                        <p:cTn id="50" dur="1" fill="hold">
                                          <p:stCondLst>
                                            <p:cond delay="0"/>
                                          </p:stCondLst>
                                        </p:cTn>
                                        <p:tgtEl>
                                          <p:spTgt spid="48129">
                                            <p:txEl>
                                              <p:pRg st="5" end="5"/>
                                            </p:txEl>
                                          </p:spTgt>
                                        </p:tgtEl>
                                        <p:attrNameLst>
                                          <p:attrName>style.visibility</p:attrName>
                                        </p:attrNameLst>
                                      </p:cBhvr>
                                      <p:to>
                                        <p:strVal val="visible"/>
                                      </p:to>
                                    </p:set>
                                    <p:animEffect transition="in" filter="fade">
                                      <p:cBhvr>
                                        <p:cTn id="51" dur="1000"/>
                                        <p:tgtEl>
                                          <p:spTgt spid="48129">
                                            <p:txEl>
                                              <p:pRg st="5" end="5"/>
                                            </p:txEl>
                                          </p:spTgt>
                                        </p:tgtEl>
                                      </p:cBhvr>
                                    </p:animEffect>
                                    <p:anim calcmode="lin" valueType="num">
                                      <p:cBhvr>
                                        <p:cTn id="52" dur="1000" fill="hold"/>
                                        <p:tgtEl>
                                          <p:spTgt spid="48129">
                                            <p:txEl>
                                              <p:pRg st="5" end="5"/>
                                            </p:txEl>
                                          </p:spTgt>
                                        </p:tgtEl>
                                        <p:attrNameLst>
                                          <p:attrName>ppt_x</p:attrName>
                                        </p:attrNameLst>
                                      </p:cBhvr>
                                      <p:tavLst>
                                        <p:tav tm="0">
                                          <p:val>
                                            <p:strVal val="#ppt_x"/>
                                          </p:val>
                                        </p:tav>
                                        <p:tav tm="100000">
                                          <p:val>
                                            <p:strVal val="#ppt_x"/>
                                          </p:val>
                                        </p:tav>
                                      </p:tavLst>
                                    </p:anim>
                                    <p:anim calcmode="lin" valueType="num">
                                      <p:cBhvr>
                                        <p:cTn id="53" dur="900" decel="100000" fill="hold"/>
                                        <p:tgtEl>
                                          <p:spTgt spid="48129">
                                            <p:txEl>
                                              <p:pRg st="5" end="5"/>
                                            </p:txEl>
                                          </p:spTgt>
                                        </p:tgtEl>
                                        <p:attrNameLst>
                                          <p:attrName>ppt_y</p:attrName>
                                        </p:attrNameLst>
                                      </p:cBhvr>
                                      <p:tavLst>
                                        <p:tav tm="0">
                                          <p:val>
                                            <p:strVal val="#ppt_y+1"/>
                                          </p:val>
                                        </p:tav>
                                        <p:tav tm="100000">
                                          <p:val>
                                            <p:strVal val="#ppt_y-.03"/>
                                          </p:val>
                                        </p:tav>
                                      </p:tavLst>
                                    </p:anim>
                                    <p:anim calcmode="lin" valueType="num">
                                      <p:cBhvr>
                                        <p:cTn id="54" dur="100" accel="100000" fill="hold">
                                          <p:stCondLst>
                                            <p:cond delay="900"/>
                                          </p:stCondLst>
                                        </p:cTn>
                                        <p:tgtEl>
                                          <p:spTgt spid="48129">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p:cNvSpPr>
            <a:spLocks noChangeArrowheads="1"/>
          </p:cNvSpPr>
          <p:nvPr/>
        </p:nvSpPr>
        <p:spPr bwMode="auto">
          <a:xfrm>
            <a:off x="4572000" y="214290"/>
            <a:ext cx="4000496" cy="369332"/>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Char char="•"/>
              <a:tabLst/>
            </a:pP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مخطط شغل الأراضي </a:t>
            </a:r>
            <a:r>
              <a:rPr kumimoji="0" lang="ar-DZ" sz="1100"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pitchFamily="34" charset="0"/>
                <a:ea typeface="Calibri" pitchFamily="34" charset="0"/>
                <a:cs typeface="Arial" pitchFamily="34" charset="0"/>
              </a:rPr>
              <a:t>:</a:t>
            </a:r>
            <a:endParaRPr kumimoji="0" lang="ar-DZ" sz="1800"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p:txBody>
      </p:sp>
      <p:sp>
        <p:nvSpPr>
          <p:cNvPr id="47106" name="Rectangle 2"/>
          <p:cNvSpPr>
            <a:spLocks noChangeArrowheads="1"/>
          </p:cNvSpPr>
          <p:nvPr/>
        </p:nvSpPr>
        <p:spPr bwMode="auto">
          <a:xfrm>
            <a:off x="714348" y="1928802"/>
            <a:ext cx="7715272" cy="256993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indent="0" algn="ctr" rtl="1" eaLnBrk="1" fontAlgn="base" hangingPunct="1">
              <a:lnSpc>
                <a:spcPct val="100000"/>
              </a:lnSpc>
              <a:spcBef>
                <a:spcPct val="0"/>
              </a:spcBef>
              <a:spcAft>
                <a:spcPct val="0"/>
              </a:spcAft>
              <a:buClrTx/>
              <a:buSzTx/>
              <a:buFontTx/>
              <a:buNone/>
              <a:tabLst/>
            </a:pPr>
            <a:r>
              <a:rPr lang="ar-DZ" sz="2300" dirty="0" smtClean="0"/>
              <a:t>يمثل اصغر أداة  من أدوات التهيئة والتعمير حيث اعتبر هذا المخطط قفزة  هامة في مجال التخطيط الحضري لأنه ولأول مرة تم الأخذ بعين الاعتبار العمران النوعي </a:t>
            </a:r>
            <a:r>
              <a:rPr lang="ar-DZ" sz="2300" dirty="0" err="1" smtClean="0"/>
              <a:t>و</a:t>
            </a:r>
            <a:r>
              <a:rPr lang="ar-DZ" sz="2300" dirty="0" smtClean="0"/>
              <a:t> الشكلي  في تخطيط المدن . فدا الاهتمام بالمقاييس الصغرى عن طريق انجاز مخطط شغل الأراضي الذي يمثل الأداة التطبيقية للتركيبة العمرانية .</a:t>
            </a:r>
            <a:endParaRPr lang="en-US" sz="2300" dirty="0" smtClean="0"/>
          </a:p>
          <a:p>
            <a:pPr marR="0" indent="0" algn="ctr" rtl="1" eaLnBrk="0" fontAlgn="base" hangingPunct="0">
              <a:lnSpc>
                <a:spcPct val="100000"/>
              </a:lnSpc>
              <a:spcBef>
                <a:spcPct val="0"/>
              </a:spcBef>
              <a:spcAft>
                <a:spcPct val="0"/>
              </a:spcAft>
              <a:buClrTx/>
              <a:buSzTx/>
              <a:buFontTx/>
              <a:buNone/>
              <a:tabLst/>
            </a:pPr>
            <a:r>
              <a:rPr lang="ar-DZ" sz="2300" dirty="0" smtClean="0"/>
              <a:t>يطبق على مجال البلدية أو جزء منها إذ يأخذ على عاتقه إجراءات التعمير الجديدة وكذا عمليات التعمير الخاصة للقطاعات المعمرة كعمليات التجديد الحضري , إعادة الهيكلة , إعادة التأهيل والترميم.</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47105"/>
                                        </p:tgtEl>
                                        <p:attrNameLst>
                                          <p:attrName>style.visibility</p:attrName>
                                        </p:attrNameLst>
                                      </p:cBhvr>
                                      <p:to>
                                        <p:strVal val="visible"/>
                                      </p:to>
                                    </p:set>
                                    <p:animEffect transition="in" filter="fade">
                                      <p:cBhvr>
                                        <p:cTn id="7" dur="1000"/>
                                        <p:tgtEl>
                                          <p:spTgt spid="47105"/>
                                        </p:tgtEl>
                                      </p:cBhvr>
                                    </p:animEffect>
                                    <p:anim calcmode="lin" valueType="num">
                                      <p:cBhvr>
                                        <p:cTn id="8" dur="1000" fill="hold"/>
                                        <p:tgtEl>
                                          <p:spTgt spid="47105"/>
                                        </p:tgtEl>
                                        <p:attrNameLst>
                                          <p:attrName>ppt_x</p:attrName>
                                        </p:attrNameLst>
                                      </p:cBhvr>
                                      <p:tavLst>
                                        <p:tav tm="0">
                                          <p:val>
                                            <p:strVal val="#ppt_x"/>
                                          </p:val>
                                        </p:tav>
                                        <p:tav tm="100000">
                                          <p:val>
                                            <p:strVal val="#ppt_x"/>
                                          </p:val>
                                        </p:tav>
                                      </p:tavLst>
                                    </p:anim>
                                    <p:anim calcmode="lin" valueType="num">
                                      <p:cBhvr>
                                        <p:cTn id="9" dur="900" decel="100000" fill="hold"/>
                                        <p:tgtEl>
                                          <p:spTgt spid="47105"/>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7105"/>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47106">
                                            <p:txEl>
                                              <p:pRg st="0" end="0"/>
                                            </p:txEl>
                                          </p:spTgt>
                                        </p:tgtEl>
                                        <p:attrNameLst>
                                          <p:attrName>style.visibility</p:attrName>
                                        </p:attrNameLst>
                                      </p:cBhvr>
                                      <p:to>
                                        <p:strVal val="visible"/>
                                      </p:to>
                                    </p:set>
                                    <p:animEffect transition="in" filter="fade">
                                      <p:cBhvr>
                                        <p:cTn id="15" dur="1000"/>
                                        <p:tgtEl>
                                          <p:spTgt spid="47106">
                                            <p:txEl>
                                              <p:pRg st="0" end="0"/>
                                            </p:txEl>
                                          </p:spTgt>
                                        </p:tgtEl>
                                      </p:cBhvr>
                                    </p:animEffect>
                                    <p:anim calcmode="lin" valueType="num">
                                      <p:cBhvr>
                                        <p:cTn id="16" dur="1000" fill="hold"/>
                                        <p:tgtEl>
                                          <p:spTgt spid="47106">
                                            <p:txEl>
                                              <p:pRg st="0" end="0"/>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47106">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47106">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47106">
                                            <p:txEl>
                                              <p:pRg st="1" end="1"/>
                                            </p:txEl>
                                          </p:spTgt>
                                        </p:tgtEl>
                                        <p:attrNameLst>
                                          <p:attrName>style.visibility</p:attrName>
                                        </p:attrNameLst>
                                      </p:cBhvr>
                                      <p:to>
                                        <p:strVal val="visible"/>
                                      </p:to>
                                    </p:set>
                                    <p:animEffect transition="in" filter="fade">
                                      <p:cBhvr>
                                        <p:cTn id="23" dur="1000"/>
                                        <p:tgtEl>
                                          <p:spTgt spid="47106">
                                            <p:txEl>
                                              <p:pRg st="1" end="1"/>
                                            </p:txEl>
                                          </p:spTgt>
                                        </p:tgtEl>
                                      </p:cBhvr>
                                    </p:animEffect>
                                    <p:anim calcmode="lin" valueType="num">
                                      <p:cBhvr>
                                        <p:cTn id="24" dur="1000" fill="hold"/>
                                        <p:tgtEl>
                                          <p:spTgt spid="47106">
                                            <p:txEl>
                                              <p:pRg st="1" end="1"/>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47106">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47106">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428596" y="1285860"/>
            <a:ext cx="8358246"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indent="0" algn="ctr" rtl="1" eaLnBrk="1" fontAlgn="base" hangingPunct="1">
              <a:lnSpc>
                <a:spcPct val="100000"/>
              </a:lnSpc>
              <a:spcBef>
                <a:spcPct val="0"/>
              </a:spcBef>
              <a:spcAft>
                <a:spcPct val="0"/>
              </a:spcAft>
              <a:buClrTx/>
              <a:buSzTx/>
              <a:buFontTx/>
              <a:buNone/>
              <a:tabLst/>
            </a:pPr>
            <a:r>
              <a:rPr lang="ar-DZ" sz="2000" dirty="0" smtClean="0"/>
              <a:t>إن عملية التجديد الحضرية التي خصت معظم الدول الاروبية وخاصة الفرنسية  تعلقت بإصلاحات التهيئة وتنمية وتطوير سياسة المدينة التي تقوم على أساس المبادئ والتوجيهات العامة </a:t>
            </a:r>
            <a:r>
              <a:rPr lang="ar-DZ" sz="2000" b="1" u="sng" dirty="0" smtClean="0"/>
              <a:t>لتنمية المستدامة </a:t>
            </a:r>
            <a:r>
              <a:rPr lang="ar-DZ" sz="2000" dirty="0" smtClean="0"/>
              <a:t>.هاته التحولات الحضرية العامة دفعت بالجزائر إلى ضرورة التفكير في انجاز سياسة للمدينة التي طالما عاشت أزمة حضرية رغم المجهودات المبذولة</a:t>
            </a:r>
            <a:endParaRPr lang="en-US" sz="2000" dirty="0" smtClean="0"/>
          </a:p>
          <a:p>
            <a:pPr marR="0" indent="0" algn="ctr" rtl="1" eaLnBrk="0" fontAlgn="base" hangingPunct="0">
              <a:lnSpc>
                <a:spcPct val="100000"/>
              </a:lnSpc>
              <a:spcBef>
                <a:spcPct val="0"/>
              </a:spcBef>
              <a:spcAft>
                <a:spcPct val="0"/>
              </a:spcAft>
              <a:buClrTx/>
              <a:buSzTx/>
              <a:buFontTx/>
              <a:buNone/>
              <a:tabLst/>
            </a:pPr>
            <a:r>
              <a:rPr lang="ar-DZ" sz="2000" dirty="0" smtClean="0"/>
              <a:t>تعاني المدينة الجزائرية  من عدة اختلالات في مختلف المجالات العمرانية, الاجتماعية  والاقتصادية ما أدى إلى خلق فوضى في المدن وانتشار العمران الفوضوي نتيجة للحاجة المتزايدة للعقار الحضري المهيأ وهذا ما جعل الحكومة الجزائرية تسارع في المصادقة على القانون التوجيهي للمدينة  06-06 المؤرخ في 20 فيفري 2006  يندرج مشروع هذا القانون في سياق استكمال المنظومة التشريعية المتعلقة بتهيئة الإقليم والتنمية المستدامة وحماية الفضاءات الحساسة وتثمينها وترقيتها فهو يقوم على مجموعة من المبادئ تتمثل في  وضع ايطار تشريعي منسجم يضمن ترقية المدينة ويكرس </a:t>
            </a:r>
            <a:r>
              <a:rPr lang="ar-DZ" sz="2000" b="1" u="sng" dirty="0" smtClean="0"/>
              <a:t>مبدأ التشاور</a:t>
            </a:r>
            <a:r>
              <a:rPr lang="ar-DZ" sz="2000" dirty="0" smtClean="0"/>
              <a:t> والتكامل في إعداد الاستراتيجيات المتعلقة  بسياسة المدينة مع تجسيد مهام المراقبة  ومتابعة كافة النشاطات المتعلقة بسياسة المدينة </a:t>
            </a:r>
            <a:r>
              <a:rPr lang="ar-DZ" sz="2000" b="1" u="sng" dirty="0" smtClean="0"/>
              <a:t>والتركيز على تحديد صلاحيات الفاعلين </a:t>
            </a:r>
            <a:r>
              <a:rPr lang="ar-DZ" sz="2000" dirty="0" smtClean="0"/>
              <a:t>ودورهم </a:t>
            </a:r>
            <a:r>
              <a:rPr lang="ar-DZ" sz="2000" dirty="0" err="1" smtClean="0"/>
              <a:t>و</a:t>
            </a:r>
            <a:r>
              <a:rPr lang="ar-DZ" sz="2000" dirty="0" smtClean="0"/>
              <a:t> التقليل من الاختلالات في المناطق الحضرية ومراقبة توسع المدن .</a:t>
            </a:r>
          </a:p>
        </p:txBody>
      </p:sp>
      <p:sp>
        <p:nvSpPr>
          <p:cNvPr id="6" name="Rectangle 5"/>
          <p:cNvSpPr/>
          <p:nvPr/>
        </p:nvSpPr>
        <p:spPr>
          <a:xfrm>
            <a:off x="5500694" y="428604"/>
            <a:ext cx="3181651" cy="369332"/>
          </a:xfrm>
          <a:prstGeom prst="rect">
            <a:avLst/>
          </a:prstGeom>
        </p:spPr>
        <p:style>
          <a:lnRef idx="0">
            <a:schemeClr val="accent4"/>
          </a:lnRef>
          <a:fillRef idx="3">
            <a:schemeClr val="accent4"/>
          </a:fillRef>
          <a:effectRef idx="3">
            <a:schemeClr val="accent4"/>
          </a:effectRef>
          <a:fontRef idx="minor">
            <a:schemeClr val="lt1"/>
          </a:fontRef>
        </p:style>
        <p:txBody>
          <a:bodyPr wrap="square">
            <a:spAutoFit/>
          </a:bodyPr>
          <a:lstStyle/>
          <a:p>
            <a:pPr algn="ct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القانون التوجيهي للمدينة </a:t>
            </a:r>
            <a:endParaRPr lang="ar-BH"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900" decel="100000" fill="hold"/>
                                        <p:tgtEl>
                                          <p:spTgt spid="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49153">
                                            <p:txEl>
                                              <p:pRg st="0" end="0"/>
                                            </p:txEl>
                                          </p:spTgt>
                                        </p:tgtEl>
                                        <p:attrNameLst>
                                          <p:attrName>style.visibility</p:attrName>
                                        </p:attrNameLst>
                                      </p:cBhvr>
                                      <p:to>
                                        <p:strVal val="visible"/>
                                      </p:to>
                                    </p:set>
                                    <p:animEffect transition="in" filter="fade">
                                      <p:cBhvr>
                                        <p:cTn id="15" dur="1000"/>
                                        <p:tgtEl>
                                          <p:spTgt spid="49153">
                                            <p:txEl>
                                              <p:pRg st="0" end="0"/>
                                            </p:txEl>
                                          </p:spTgt>
                                        </p:tgtEl>
                                      </p:cBhvr>
                                    </p:animEffect>
                                    <p:anim calcmode="lin" valueType="num">
                                      <p:cBhvr>
                                        <p:cTn id="16" dur="1000" fill="hold"/>
                                        <p:tgtEl>
                                          <p:spTgt spid="49153">
                                            <p:txEl>
                                              <p:pRg st="0" end="0"/>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49153">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4915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49153">
                                            <p:txEl>
                                              <p:pRg st="1" end="1"/>
                                            </p:txEl>
                                          </p:spTgt>
                                        </p:tgtEl>
                                        <p:attrNameLst>
                                          <p:attrName>style.visibility</p:attrName>
                                        </p:attrNameLst>
                                      </p:cBhvr>
                                      <p:to>
                                        <p:strVal val="visible"/>
                                      </p:to>
                                    </p:set>
                                    <p:animEffect transition="in" filter="fade">
                                      <p:cBhvr>
                                        <p:cTn id="23" dur="1000"/>
                                        <p:tgtEl>
                                          <p:spTgt spid="49153">
                                            <p:txEl>
                                              <p:pRg st="1" end="1"/>
                                            </p:txEl>
                                          </p:spTgt>
                                        </p:tgtEl>
                                      </p:cBhvr>
                                    </p:animEffect>
                                    <p:anim calcmode="lin" valueType="num">
                                      <p:cBhvr>
                                        <p:cTn id="24" dur="1000" fill="hold"/>
                                        <p:tgtEl>
                                          <p:spTgt spid="49153">
                                            <p:txEl>
                                              <p:pRg st="1" end="1"/>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49153">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49153">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p:txBody>
          <a:bodyPr/>
          <a:lstStyle/>
          <a:p>
            <a:pPr algn="ctr"/>
            <a:r>
              <a:rPr lang="ar-DZ" b="1" dirty="0" smtClean="0"/>
              <a:t>الفاعلون في المدينة</a:t>
            </a:r>
            <a:endParaRPr lang="fr-FR" dirty="0"/>
          </a:p>
        </p:txBody>
      </p:sp>
      <p:graphicFrame>
        <p:nvGraphicFramePr>
          <p:cNvPr id="5" name="Diagramme 4"/>
          <p:cNvGraphicFramePr/>
          <p:nvPr/>
        </p:nvGraphicFramePr>
        <p:xfrm>
          <a:off x="857224" y="1397000"/>
          <a:ext cx="7286676" cy="4889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à coins arrondis 4"/>
          <p:cNvSpPr/>
          <p:nvPr/>
        </p:nvSpPr>
        <p:spPr>
          <a:xfrm>
            <a:off x="857224" y="571480"/>
            <a:ext cx="2928958" cy="500066"/>
          </a:xfrm>
          <a:prstGeom prst="roundRect">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الأهداف العامة لسياسة المدينة</a:t>
            </a:r>
            <a:endParaRPr lang="ar-BH"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Rectangle à coins arrondis 5"/>
          <p:cNvSpPr/>
          <p:nvPr/>
        </p:nvSpPr>
        <p:spPr>
          <a:xfrm>
            <a:off x="5357818" y="1071546"/>
            <a:ext cx="2928958" cy="500066"/>
          </a:xfrm>
          <a:prstGeom prst="roundRect">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المبادئ العامة لسياسة المدينة </a:t>
            </a:r>
            <a:endParaRPr lang="ar-BH"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3" name="Accolade fermante 12"/>
          <p:cNvSpPr/>
          <p:nvPr/>
        </p:nvSpPr>
        <p:spPr>
          <a:xfrm>
            <a:off x="7929586" y="1643050"/>
            <a:ext cx="571504" cy="4286280"/>
          </a:xfrm>
          <a:prstGeom prst="rightBrace">
            <a:avLst/>
          </a:prstGeom>
        </p:spPr>
        <p:style>
          <a:lnRef idx="3">
            <a:schemeClr val="accent5"/>
          </a:lnRef>
          <a:fillRef idx="0">
            <a:schemeClr val="accent5"/>
          </a:fillRef>
          <a:effectRef idx="2">
            <a:schemeClr val="accent5"/>
          </a:effectRef>
          <a:fontRef idx="minor">
            <a:schemeClr val="tx1"/>
          </a:fontRef>
        </p:style>
        <p:txBody>
          <a:bodyPr rtlCol="1" anchor="ctr"/>
          <a:lstStyle/>
          <a:p>
            <a:pPr algn="ctr"/>
            <a:endParaRPr lang="ar-BH"/>
          </a:p>
        </p:txBody>
      </p:sp>
      <p:sp>
        <p:nvSpPr>
          <p:cNvPr id="14" name="Accolade fermante 13"/>
          <p:cNvSpPr/>
          <p:nvPr/>
        </p:nvSpPr>
        <p:spPr>
          <a:xfrm>
            <a:off x="3509954" y="1795450"/>
            <a:ext cx="571504" cy="4286280"/>
          </a:xfrm>
          <a:prstGeom prst="rightBrace">
            <a:avLst/>
          </a:prstGeom>
        </p:spPr>
        <p:style>
          <a:lnRef idx="3">
            <a:schemeClr val="accent5"/>
          </a:lnRef>
          <a:fillRef idx="0">
            <a:schemeClr val="accent5"/>
          </a:fillRef>
          <a:effectRef idx="2">
            <a:schemeClr val="accent5"/>
          </a:effectRef>
          <a:fontRef idx="minor">
            <a:schemeClr val="tx1"/>
          </a:fontRef>
        </p:style>
        <p:txBody>
          <a:bodyPr rtlCol="1" anchor="ctr"/>
          <a:lstStyle/>
          <a:p>
            <a:pPr algn="ctr"/>
            <a:endParaRPr lang="ar-BH"/>
          </a:p>
        </p:txBody>
      </p:sp>
      <p:sp>
        <p:nvSpPr>
          <p:cNvPr id="40961" name="Rectangle 1"/>
          <p:cNvSpPr>
            <a:spLocks noChangeArrowheads="1"/>
          </p:cNvSpPr>
          <p:nvPr/>
        </p:nvSpPr>
        <p:spPr bwMode="auto">
          <a:xfrm>
            <a:off x="5572132" y="2071678"/>
            <a:ext cx="2357390" cy="36471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r" rtl="1" eaLnBrk="0" fontAlgn="base" hangingPunct="0">
              <a:spcBef>
                <a:spcPct val="0"/>
              </a:spcBef>
              <a:spcAft>
                <a:spcPct val="0"/>
              </a:spcAft>
              <a:buFont typeface="Wingdings" pitchFamily="2" charset="2"/>
              <a:buChar char="ü"/>
            </a:pPr>
            <a:r>
              <a:rPr lang="ar-DZ" sz="2100" dirty="0" smtClean="0"/>
              <a:t>التنسيق والتشاور.</a:t>
            </a:r>
            <a:endParaRPr lang="en-US" sz="2100" dirty="0" smtClean="0"/>
          </a:p>
          <a:p>
            <a:pPr lvl="0" algn="r" rtl="1" eaLnBrk="0" fontAlgn="base" hangingPunct="0">
              <a:spcBef>
                <a:spcPct val="0"/>
              </a:spcBef>
              <a:spcAft>
                <a:spcPct val="0"/>
              </a:spcAft>
              <a:buFont typeface="Wingdings" pitchFamily="2" charset="2"/>
              <a:buChar char="ü"/>
            </a:pPr>
            <a:r>
              <a:rPr lang="ar-DZ" sz="2100" dirty="0" smtClean="0"/>
              <a:t>اللاتمركز.</a:t>
            </a:r>
            <a:endParaRPr lang="en-US" sz="2100" dirty="0" smtClean="0"/>
          </a:p>
          <a:p>
            <a:pPr lvl="0" algn="r" rtl="1" eaLnBrk="0" fontAlgn="base" hangingPunct="0">
              <a:spcBef>
                <a:spcPct val="0"/>
              </a:spcBef>
              <a:spcAft>
                <a:spcPct val="0"/>
              </a:spcAft>
              <a:buFont typeface="Wingdings" pitchFamily="2" charset="2"/>
              <a:buChar char="ü"/>
            </a:pPr>
            <a:r>
              <a:rPr lang="ar-DZ" sz="2100" dirty="0" smtClean="0"/>
              <a:t>اللامركزية.</a:t>
            </a:r>
            <a:endParaRPr lang="en-US" sz="2100" dirty="0" smtClean="0"/>
          </a:p>
          <a:p>
            <a:pPr lvl="0" algn="r" rtl="1" eaLnBrk="0" fontAlgn="base" hangingPunct="0">
              <a:spcBef>
                <a:spcPct val="0"/>
              </a:spcBef>
              <a:spcAft>
                <a:spcPct val="0"/>
              </a:spcAft>
              <a:buFont typeface="Wingdings" pitchFamily="2" charset="2"/>
              <a:buChar char="ü"/>
            </a:pPr>
            <a:r>
              <a:rPr lang="ar-DZ" sz="2100" dirty="0" smtClean="0"/>
              <a:t>التسيير الجواري.</a:t>
            </a:r>
            <a:endParaRPr lang="en-US" sz="2100" dirty="0" smtClean="0"/>
          </a:p>
          <a:p>
            <a:pPr lvl="0" algn="r" rtl="1" eaLnBrk="0" fontAlgn="base" hangingPunct="0">
              <a:spcBef>
                <a:spcPct val="0"/>
              </a:spcBef>
              <a:spcAft>
                <a:spcPct val="0"/>
              </a:spcAft>
              <a:buFont typeface="Wingdings" pitchFamily="2" charset="2"/>
              <a:buChar char="ü"/>
            </a:pPr>
            <a:r>
              <a:rPr lang="ar-DZ" sz="2100" dirty="0" smtClean="0"/>
              <a:t>التنمية البشرية.</a:t>
            </a:r>
            <a:endParaRPr lang="en-US" sz="2100" dirty="0" smtClean="0"/>
          </a:p>
          <a:p>
            <a:pPr lvl="0" algn="r" rtl="1" eaLnBrk="0" fontAlgn="base" hangingPunct="0">
              <a:spcBef>
                <a:spcPct val="0"/>
              </a:spcBef>
              <a:spcAft>
                <a:spcPct val="0"/>
              </a:spcAft>
              <a:buFont typeface="Wingdings" pitchFamily="2" charset="2"/>
              <a:buChar char="ü"/>
            </a:pPr>
            <a:r>
              <a:rPr lang="ar-DZ" sz="2100" dirty="0" smtClean="0"/>
              <a:t>التنمية المستدامة.</a:t>
            </a:r>
            <a:endParaRPr lang="en-US" sz="2100" dirty="0" smtClean="0"/>
          </a:p>
          <a:p>
            <a:pPr lvl="0" algn="r" rtl="1" eaLnBrk="0" fontAlgn="base" hangingPunct="0">
              <a:spcBef>
                <a:spcPct val="0"/>
              </a:spcBef>
              <a:spcAft>
                <a:spcPct val="0"/>
              </a:spcAft>
              <a:buFont typeface="Wingdings" pitchFamily="2" charset="2"/>
              <a:buChar char="ü"/>
            </a:pPr>
            <a:r>
              <a:rPr lang="ar-DZ" sz="2100" dirty="0" smtClean="0"/>
              <a:t>الحكم الراشد.</a:t>
            </a:r>
            <a:endParaRPr lang="en-US" sz="2100" dirty="0" smtClean="0"/>
          </a:p>
          <a:p>
            <a:pPr lvl="0" algn="r" rtl="1" eaLnBrk="0" fontAlgn="base" hangingPunct="0">
              <a:spcBef>
                <a:spcPct val="0"/>
              </a:spcBef>
              <a:spcAft>
                <a:spcPct val="0"/>
              </a:spcAft>
              <a:buFont typeface="Wingdings" pitchFamily="2" charset="2"/>
              <a:buChar char="ü"/>
            </a:pPr>
            <a:r>
              <a:rPr lang="ar-DZ" sz="2100" dirty="0" smtClean="0"/>
              <a:t>الإعلام</a:t>
            </a:r>
            <a:endParaRPr lang="en-US" sz="2100" dirty="0" smtClean="0"/>
          </a:p>
          <a:p>
            <a:pPr lvl="0" algn="r" rtl="1" eaLnBrk="0" fontAlgn="base" hangingPunct="0">
              <a:spcBef>
                <a:spcPct val="0"/>
              </a:spcBef>
              <a:spcAft>
                <a:spcPct val="0"/>
              </a:spcAft>
              <a:buFont typeface="Wingdings" pitchFamily="2" charset="2"/>
              <a:buChar char="ü"/>
            </a:pPr>
            <a:r>
              <a:rPr lang="ar-DZ" sz="2100" dirty="0" smtClean="0"/>
              <a:t>الثقافة.</a:t>
            </a:r>
            <a:endParaRPr lang="en-US" sz="2100" dirty="0" smtClean="0"/>
          </a:p>
          <a:p>
            <a:pPr lvl="0" algn="r" rtl="1" eaLnBrk="0" fontAlgn="base" hangingPunct="0">
              <a:spcBef>
                <a:spcPct val="0"/>
              </a:spcBef>
              <a:spcAft>
                <a:spcPct val="0"/>
              </a:spcAft>
              <a:buFont typeface="Wingdings" pitchFamily="2" charset="2"/>
              <a:buChar char="ü"/>
            </a:pPr>
            <a:r>
              <a:rPr lang="ar-DZ" sz="2100" dirty="0" smtClean="0"/>
              <a:t>المحافظة.</a:t>
            </a:r>
            <a:endParaRPr lang="en-US" sz="2100" dirty="0" smtClean="0"/>
          </a:p>
          <a:p>
            <a:pPr lvl="0" algn="r" rtl="1" eaLnBrk="0" fontAlgn="base" hangingPunct="0">
              <a:spcBef>
                <a:spcPct val="0"/>
              </a:spcBef>
              <a:spcAft>
                <a:spcPct val="0"/>
              </a:spcAft>
              <a:buFont typeface="Wingdings" pitchFamily="2" charset="2"/>
              <a:buChar char="ü"/>
            </a:pPr>
            <a:r>
              <a:rPr lang="ar-DZ" sz="2100" dirty="0" smtClean="0"/>
              <a:t>الإنصاف الاجتماعي.</a:t>
            </a:r>
          </a:p>
        </p:txBody>
      </p:sp>
      <p:sp>
        <p:nvSpPr>
          <p:cNvPr id="40962" name="Rectangle 2"/>
          <p:cNvSpPr>
            <a:spLocks noChangeArrowheads="1"/>
          </p:cNvSpPr>
          <p:nvPr/>
        </p:nvSpPr>
        <p:spPr bwMode="auto">
          <a:xfrm>
            <a:off x="357158" y="1928802"/>
            <a:ext cx="3143240"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indent="0" algn="r" rtl="1" eaLnBrk="0" fontAlgn="base" hangingPunct="0">
              <a:lnSpc>
                <a:spcPct val="100000"/>
              </a:lnSpc>
              <a:spcBef>
                <a:spcPct val="0"/>
              </a:spcBef>
              <a:spcAft>
                <a:spcPct val="0"/>
              </a:spcAft>
              <a:buClrTx/>
              <a:buSzTx/>
              <a:buFont typeface="Wingdings" pitchFamily="2" charset="2"/>
              <a:buChar char="ü"/>
              <a:tabLst/>
            </a:pPr>
            <a:r>
              <a:rPr lang="ar-DZ" sz="2000" dirty="0" smtClean="0"/>
              <a:t>تقليص الفوارق بين الأحياء وترقية التماسك الاجتماعي.</a:t>
            </a:r>
            <a:endParaRPr lang="en-US" sz="2000" dirty="0" smtClean="0"/>
          </a:p>
          <a:p>
            <a:pPr marR="0" indent="0" algn="r" rtl="1" eaLnBrk="0" fontAlgn="base" hangingPunct="0">
              <a:lnSpc>
                <a:spcPct val="100000"/>
              </a:lnSpc>
              <a:spcBef>
                <a:spcPct val="0"/>
              </a:spcBef>
              <a:spcAft>
                <a:spcPct val="0"/>
              </a:spcAft>
              <a:buClrTx/>
              <a:buSzTx/>
              <a:buFont typeface="Wingdings" pitchFamily="2" charset="2"/>
              <a:buChar char="ü"/>
              <a:tabLst/>
            </a:pPr>
            <a:r>
              <a:rPr lang="ar-DZ" sz="2000" dirty="0" smtClean="0"/>
              <a:t>القضاء على السكنات الهشة</a:t>
            </a:r>
            <a:endParaRPr lang="en-US" sz="2000" dirty="0" smtClean="0"/>
          </a:p>
          <a:p>
            <a:pPr marR="0" indent="0" algn="r" rtl="1" eaLnBrk="0" fontAlgn="base" hangingPunct="0">
              <a:lnSpc>
                <a:spcPct val="100000"/>
              </a:lnSpc>
              <a:spcBef>
                <a:spcPct val="0"/>
              </a:spcBef>
              <a:spcAft>
                <a:spcPct val="0"/>
              </a:spcAft>
              <a:buClrTx/>
              <a:buSzTx/>
              <a:buFont typeface="Wingdings" pitchFamily="2" charset="2"/>
              <a:buChar char="ü"/>
              <a:tabLst/>
            </a:pPr>
            <a:r>
              <a:rPr lang="ar-DZ" sz="2000" dirty="0" smtClean="0"/>
              <a:t>التحكم في مخططات النقل وحركة المرور.</a:t>
            </a:r>
            <a:endParaRPr lang="en-US" sz="2000" dirty="0" smtClean="0"/>
          </a:p>
          <a:p>
            <a:pPr marR="0" indent="0" algn="r" rtl="1" eaLnBrk="0" fontAlgn="base" hangingPunct="0">
              <a:lnSpc>
                <a:spcPct val="100000"/>
              </a:lnSpc>
              <a:spcBef>
                <a:spcPct val="0"/>
              </a:spcBef>
              <a:spcAft>
                <a:spcPct val="0"/>
              </a:spcAft>
              <a:buClrTx/>
              <a:buSzTx/>
              <a:buFont typeface="Wingdings" pitchFamily="2" charset="2"/>
              <a:buChar char="ü"/>
              <a:tabLst/>
            </a:pPr>
            <a:r>
              <a:rPr lang="ar-DZ" sz="2000" dirty="0" smtClean="0"/>
              <a:t>تدعيم الطرق والشبكات المختلفة.</a:t>
            </a:r>
            <a:endParaRPr lang="en-US" sz="2000" dirty="0" smtClean="0"/>
          </a:p>
          <a:p>
            <a:pPr marR="0" indent="0" algn="r" rtl="1" eaLnBrk="0" fontAlgn="base" hangingPunct="0">
              <a:lnSpc>
                <a:spcPct val="100000"/>
              </a:lnSpc>
              <a:spcBef>
                <a:spcPct val="0"/>
              </a:spcBef>
              <a:spcAft>
                <a:spcPct val="0"/>
              </a:spcAft>
              <a:buClrTx/>
              <a:buSzTx/>
              <a:buFont typeface="Wingdings" pitchFamily="2" charset="2"/>
              <a:buChar char="ü"/>
              <a:tabLst/>
            </a:pPr>
            <a:r>
              <a:rPr lang="ar-DZ" sz="2000" dirty="0" smtClean="0"/>
              <a:t>ضمان توفير الخدمات العمومية.</a:t>
            </a:r>
            <a:endParaRPr lang="en-US" sz="2000" dirty="0" smtClean="0"/>
          </a:p>
          <a:p>
            <a:pPr marR="0" indent="0" algn="r" rtl="1" eaLnBrk="0" fontAlgn="base" hangingPunct="0">
              <a:lnSpc>
                <a:spcPct val="100000"/>
              </a:lnSpc>
              <a:spcBef>
                <a:spcPct val="0"/>
              </a:spcBef>
              <a:spcAft>
                <a:spcPct val="0"/>
              </a:spcAft>
              <a:buClrTx/>
              <a:buSzTx/>
              <a:buFont typeface="Wingdings" pitchFamily="2" charset="2"/>
              <a:buChar char="ü"/>
              <a:tabLst/>
            </a:pPr>
            <a:r>
              <a:rPr lang="ar-DZ" sz="2000" dirty="0" smtClean="0"/>
              <a:t>حماية البيئة.</a:t>
            </a:r>
            <a:endParaRPr lang="en-US" sz="2000" dirty="0" smtClean="0"/>
          </a:p>
          <a:p>
            <a:pPr marR="0" indent="0" algn="r" rtl="1" eaLnBrk="0" fontAlgn="base" hangingPunct="0">
              <a:lnSpc>
                <a:spcPct val="100000"/>
              </a:lnSpc>
              <a:spcBef>
                <a:spcPct val="0"/>
              </a:spcBef>
              <a:spcAft>
                <a:spcPct val="0"/>
              </a:spcAft>
              <a:buClrTx/>
              <a:buSzTx/>
              <a:buFont typeface="Wingdings" pitchFamily="2" charset="2"/>
              <a:buChar char="ü"/>
              <a:tabLst/>
            </a:pPr>
            <a:r>
              <a:rPr lang="ar-DZ" sz="2000" dirty="0" smtClean="0"/>
              <a:t>الحماية من الأخطار الكبرى.</a:t>
            </a:r>
            <a:endParaRPr lang="en-US" sz="2000" dirty="0" smtClean="0"/>
          </a:p>
          <a:p>
            <a:pPr marR="0" indent="0" algn="r" rtl="1" eaLnBrk="0" fontAlgn="base" hangingPunct="0">
              <a:lnSpc>
                <a:spcPct val="100000"/>
              </a:lnSpc>
              <a:spcBef>
                <a:spcPct val="0"/>
              </a:spcBef>
              <a:spcAft>
                <a:spcPct val="0"/>
              </a:spcAft>
              <a:buClrTx/>
              <a:buSzTx/>
              <a:buFont typeface="Wingdings" pitchFamily="2" charset="2"/>
              <a:buChar char="ü"/>
              <a:tabLst/>
            </a:pPr>
            <a:r>
              <a:rPr lang="ar-DZ" sz="2000" dirty="0" smtClean="0"/>
              <a:t>مكافحة الآفات الاجتماعية.</a:t>
            </a:r>
            <a:endParaRPr lang="en-US" sz="2000" dirty="0" smtClean="0"/>
          </a:p>
          <a:p>
            <a:pPr marR="0" indent="0" algn="r" rtl="1" eaLnBrk="0" fontAlgn="base" hangingPunct="0">
              <a:lnSpc>
                <a:spcPct val="100000"/>
              </a:lnSpc>
              <a:spcBef>
                <a:spcPct val="0"/>
              </a:spcBef>
              <a:spcAft>
                <a:spcPct val="0"/>
              </a:spcAft>
              <a:buClrTx/>
              <a:buSzTx/>
              <a:buFont typeface="Wingdings" pitchFamily="2" charset="2"/>
              <a:buChar char="ü"/>
              <a:tabLst/>
            </a:pPr>
            <a:r>
              <a:rPr lang="ar-DZ" sz="2000" dirty="0" smtClean="0"/>
              <a:t>ترقية الشراكة والتعاون بين المدن.</a:t>
            </a:r>
            <a:endParaRPr lang="en-US" sz="2000" dirty="0" smtClean="0"/>
          </a:p>
          <a:p>
            <a:pPr marR="0" indent="0" algn="r" rtl="1" eaLnBrk="0" fontAlgn="base" hangingPunct="0">
              <a:lnSpc>
                <a:spcPct val="100000"/>
              </a:lnSpc>
              <a:spcBef>
                <a:spcPct val="0"/>
              </a:spcBef>
              <a:spcAft>
                <a:spcPct val="0"/>
              </a:spcAft>
              <a:buClrTx/>
              <a:buSzTx/>
              <a:buFont typeface="Wingdings" pitchFamily="2" charset="2"/>
              <a:buChar char="ü"/>
              <a:tabLst/>
            </a:pPr>
            <a:r>
              <a:rPr lang="ar-DZ" sz="2000" dirty="0" smtClean="0"/>
              <a:t>إدماج المدن الكبرى في الشبكات الجهوية و الدولية.</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900" decel="100000" fill="hold"/>
                                        <p:tgtEl>
                                          <p:spTgt spid="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1000"/>
                                        <p:tgtEl>
                                          <p:spTgt spid="13"/>
                                        </p:tgtEl>
                                      </p:cBhvr>
                                    </p:animEffect>
                                    <p:anim calcmode="lin" valueType="num">
                                      <p:cBhvr>
                                        <p:cTn id="16" dur="1000" fill="hold"/>
                                        <p:tgtEl>
                                          <p:spTgt spid="13"/>
                                        </p:tgtEl>
                                        <p:attrNameLst>
                                          <p:attrName>ppt_x</p:attrName>
                                        </p:attrNameLst>
                                      </p:cBhvr>
                                      <p:tavLst>
                                        <p:tav tm="0">
                                          <p:val>
                                            <p:strVal val="#ppt_x"/>
                                          </p:val>
                                        </p:tav>
                                        <p:tav tm="100000">
                                          <p:val>
                                            <p:strVal val="#ppt_x"/>
                                          </p:val>
                                        </p:tav>
                                      </p:tavLst>
                                    </p:anim>
                                    <p:anim calcmode="lin" valueType="num">
                                      <p:cBhvr>
                                        <p:cTn id="17" dur="900" decel="100000" fill="hold"/>
                                        <p:tgtEl>
                                          <p:spTgt spid="13"/>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par>
                                <p:cTn id="19" presetID="37" presetClass="entr" presetSubtype="0" fill="hold" grpId="0" nodeType="withEffect">
                                  <p:stCondLst>
                                    <p:cond delay="0"/>
                                  </p:stCondLst>
                                  <p:childTnLst>
                                    <p:set>
                                      <p:cBhvr>
                                        <p:cTn id="20" dur="1" fill="hold">
                                          <p:stCondLst>
                                            <p:cond delay="0"/>
                                          </p:stCondLst>
                                        </p:cTn>
                                        <p:tgtEl>
                                          <p:spTgt spid="40961"/>
                                        </p:tgtEl>
                                        <p:attrNameLst>
                                          <p:attrName>style.visibility</p:attrName>
                                        </p:attrNameLst>
                                      </p:cBhvr>
                                      <p:to>
                                        <p:strVal val="visible"/>
                                      </p:to>
                                    </p:set>
                                    <p:animEffect transition="in" filter="fade">
                                      <p:cBhvr>
                                        <p:cTn id="21" dur="1000"/>
                                        <p:tgtEl>
                                          <p:spTgt spid="40961"/>
                                        </p:tgtEl>
                                      </p:cBhvr>
                                    </p:animEffect>
                                    <p:anim calcmode="lin" valueType="num">
                                      <p:cBhvr>
                                        <p:cTn id="22" dur="1000" fill="hold"/>
                                        <p:tgtEl>
                                          <p:spTgt spid="40961"/>
                                        </p:tgtEl>
                                        <p:attrNameLst>
                                          <p:attrName>ppt_x</p:attrName>
                                        </p:attrNameLst>
                                      </p:cBhvr>
                                      <p:tavLst>
                                        <p:tav tm="0">
                                          <p:val>
                                            <p:strVal val="#ppt_x"/>
                                          </p:val>
                                        </p:tav>
                                        <p:tav tm="100000">
                                          <p:val>
                                            <p:strVal val="#ppt_x"/>
                                          </p:val>
                                        </p:tav>
                                      </p:tavLst>
                                    </p:anim>
                                    <p:anim calcmode="lin" valueType="num">
                                      <p:cBhvr>
                                        <p:cTn id="23" dur="900" decel="100000" fill="hold"/>
                                        <p:tgtEl>
                                          <p:spTgt spid="40961"/>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40961"/>
                                        </p:tgtEl>
                                        <p:attrNameLst>
                                          <p:attrName>ppt_y</p:attrName>
                                        </p:attrNameLst>
                                      </p:cBhvr>
                                      <p:tavLst>
                                        <p:tav tm="0">
                                          <p:val>
                                            <p:strVal val="#ppt_y-.03"/>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7"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1000"/>
                                        <p:tgtEl>
                                          <p:spTgt spid="5"/>
                                        </p:tgtEl>
                                      </p:cBhvr>
                                    </p:animEffect>
                                    <p:anim calcmode="lin" valueType="num">
                                      <p:cBhvr>
                                        <p:cTn id="30" dur="1000" fill="hold"/>
                                        <p:tgtEl>
                                          <p:spTgt spid="5"/>
                                        </p:tgtEl>
                                        <p:attrNameLst>
                                          <p:attrName>ppt_x</p:attrName>
                                        </p:attrNameLst>
                                      </p:cBhvr>
                                      <p:tavLst>
                                        <p:tav tm="0">
                                          <p:val>
                                            <p:strVal val="#ppt_x"/>
                                          </p:val>
                                        </p:tav>
                                        <p:tav tm="100000">
                                          <p:val>
                                            <p:strVal val="#ppt_x"/>
                                          </p:val>
                                        </p:tav>
                                      </p:tavLst>
                                    </p:anim>
                                    <p:anim calcmode="lin" valueType="num">
                                      <p:cBhvr>
                                        <p:cTn id="31" dur="900" decel="100000" fill="hold"/>
                                        <p:tgtEl>
                                          <p:spTgt spid="5"/>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7" presetClass="entr" presetSubtype="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1000"/>
                                        <p:tgtEl>
                                          <p:spTgt spid="14"/>
                                        </p:tgtEl>
                                      </p:cBhvr>
                                    </p:animEffect>
                                    <p:anim calcmode="lin" valueType="num">
                                      <p:cBhvr>
                                        <p:cTn id="38" dur="1000" fill="hold"/>
                                        <p:tgtEl>
                                          <p:spTgt spid="14"/>
                                        </p:tgtEl>
                                        <p:attrNameLst>
                                          <p:attrName>ppt_x</p:attrName>
                                        </p:attrNameLst>
                                      </p:cBhvr>
                                      <p:tavLst>
                                        <p:tav tm="0">
                                          <p:val>
                                            <p:strVal val="#ppt_x"/>
                                          </p:val>
                                        </p:tav>
                                        <p:tav tm="100000">
                                          <p:val>
                                            <p:strVal val="#ppt_x"/>
                                          </p:val>
                                        </p:tav>
                                      </p:tavLst>
                                    </p:anim>
                                    <p:anim calcmode="lin" valueType="num">
                                      <p:cBhvr>
                                        <p:cTn id="39" dur="900" decel="100000" fill="hold"/>
                                        <p:tgtEl>
                                          <p:spTgt spid="14"/>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14"/>
                                        </p:tgtEl>
                                        <p:attrNameLst>
                                          <p:attrName>ppt_y</p:attrName>
                                        </p:attrNameLst>
                                      </p:cBhvr>
                                      <p:tavLst>
                                        <p:tav tm="0">
                                          <p:val>
                                            <p:strVal val="#ppt_y-.03"/>
                                          </p:val>
                                        </p:tav>
                                        <p:tav tm="100000">
                                          <p:val>
                                            <p:strVal val="#ppt_y"/>
                                          </p:val>
                                        </p:tav>
                                      </p:tavLst>
                                    </p:anim>
                                  </p:childTnLst>
                                </p:cTn>
                              </p:par>
                              <p:par>
                                <p:cTn id="41" presetID="37" presetClass="entr" presetSubtype="0" fill="hold" grpId="0" nodeType="withEffect">
                                  <p:stCondLst>
                                    <p:cond delay="0"/>
                                  </p:stCondLst>
                                  <p:childTnLst>
                                    <p:set>
                                      <p:cBhvr>
                                        <p:cTn id="42" dur="1" fill="hold">
                                          <p:stCondLst>
                                            <p:cond delay="0"/>
                                          </p:stCondLst>
                                        </p:cTn>
                                        <p:tgtEl>
                                          <p:spTgt spid="40962"/>
                                        </p:tgtEl>
                                        <p:attrNameLst>
                                          <p:attrName>style.visibility</p:attrName>
                                        </p:attrNameLst>
                                      </p:cBhvr>
                                      <p:to>
                                        <p:strVal val="visible"/>
                                      </p:to>
                                    </p:set>
                                    <p:animEffect transition="in" filter="fade">
                                      <p:cBhvr>
                                        <p:cTn id="43" dur="1000"/>
                                        <p:tgtEl>
                                          <p:spTgt spid="40962"/>
                                        </p:tgtEl>
                                      </p:cBhvr>
                                    </p:animEffect>
                                    <p:anim calcmode="lin" valueType="num">
                                      <p:cBhvr>
                                        <p:cTn id="44" dur="1000" fill="hold"/>
                                        <p:tgtEl>
                                          <p:spTgt spid="40962"/>
                                        </p:tgtEl>
                                        <p:attrNameLst>
                                          <p:attrName>ppt_x</p:attrName>
                                        </p:attrNameLst>
                                      </p:cBhvr>
                                      <p:tavLst>
                                        <p:tav tm="0">
                                          <p:val>
                                            <p:strVal val="#ppt_x"/>
                                          </p:val>
                                        </p:tav>
                                        <p:tav tm="100000">
                                          <p:val>
                                            <p:strVal val="#ppt_x"/>
                                          </p:val>
                                        </p:tav>
                                      </p:tavLst>
                                    </p:anim>
                                    <p:anim calcmode="lin" valueType="num">
                                      <p:cBhvr>
                                        <p:cTn id="45" dur="900" decel="100000" fill="hold"/>
                                        <p:tgtEl>
                                          <p:spTgt spid="40962"/>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4096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3" grpId="0" animBg="1"/>
      <p:bldP spid="14" grpId="0" animBg="1"/>
      <p:bldP spid="40961" grpId="0"/>
      <p:bldP spid="4096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ChangeArrowheads="1"/>
          </p:cNvSpPr>
          <p:nvPr/>
        </p:nvSpPr>
        <p:spPr bwMode="auto">
          <a:xfrm>
            <a:off x="571472" y="1285860"/>
            <a:ext cx="779425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lang="ar-DZ" sz="2800" b="1" dirty="0" smtClean="0">
                <a:ln w="50800"/>
                <a:solidFill>
                  <a:schemeClr val="bg1">
                    <a:shade val="50000"/>
                  </a:schemeClr>
                </a:solidFill>
                <a:latin typeface="Calibri" pitchFamily="34" charset="0"/>
                <a:ea typeface="Calibri" pitchFamily="34" charset="0"/>
                <a:cs typeface="Arial" pitchFamily="34" charset="0"/>
              </a:rPr>
              <a:t>إن القانون التوجيهي للمدينة سمح بميلاد مجموعة من من المخططات هي الآن:</a:t>
            </a:r>
            <a:endParaRPr lang="en-US" sz="2800" b="1" dirty="0" smtClean="0">
              <a:ln w="50800"/>
              <a:solidFill>
                <a:schemeClr val="bg1">
                  <a:shade val="50000"/>
                </a:schemeClr>
              </a:solidFill>
              <a:latin typeface="Calibri" pitchFamily="34" charset="0"/>
              <a:ea typeface="Calibri"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 typeface="Wingdings" pitchFamily="2" charset="2"/>
              <a:buChar char="v"/>
              <a:tabLst/>
            </a:pPr>
            <a:r>
              <a:rPr lang="ar-DZ" sz="2800" b="1" dirty="0" smtClean="0">
                <a:ln w="50800"/>
                <a:solidFill>
                  <a:schemeClr val="bg1">
                    <a:shade val="50000"/>
                  </a:schemeClr>
                </a:solidFill>
                <a:latin typeface="Calibri" pitchFamily="34" charset="0"/>
                <a:ea typeface="Calibri" pitchFamily="34" charset="0"/>
                <a:cs typeface="Arial" pitchFamily="34" charset="0"/>
              </a:rPr>
              <a:t>مخطط التنمية وتهيئة فضاءات العواصم .</a:t>
            </a:r>
            <a:endParaRPr lang="en-US" sz="2800" b="1" dirty="0" smtClean="0">
              <a:ln w="50800"/>
              <a:solidFill>
                <a:schemeClr val="bg1">
                  <a:shade val="50000"/>
                </a:schemeClr>
              </a:solidFill>
              <a:latin typeface="Calibri" pitchFamily="34" charset="0"/>
              <a:ea typeface="Calibri"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 typeface="Wingdings" pitchFamily="2" charset="2"/>
              <a:buChar char="v"/>
              <a:tabLst/>
            </a:pPr>
            <a:r>
              <a:rPr lang="ar-DZ" sz="2800" b="1" dirty="0" smtClean="0">
                <a:ln w="50800"/>
                <a:solidFill>
                  <a:schemeClr val="bg1">
                    <a:shade val="50000"/>
                  </a:schemeClr>
                </a:solidFill>
                <a:latin typeface="Calibri" pitchFamily="34" charset="0"/>
                <a:ea typeface="Calibri" pitchFamily="34" charset="0"/>
                <a:cs typeface="Arial" pitchFamily="34" charset="0"/>
              </a:rPr>
              <a:t>الخريطة الاجتماعية الحضرية.</a:t>
            </a:r>
            <a:endParaRPr lang="en-US" sz="2800" b="1" dirty="0" smtClean="0">
              <a:ln w="50800"/>
              <a:solidFill>
                <a:schemeClr val="bg1">
                  <a:shade val="50000"/>
                </a:schemeClr>
              </a:solidFill>
              <a:latin typeface="Calibri" pitchFamily="34" charset="0"/>
              <a:ea typeface="Calibri"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 typeface="Wingdings" pitchFamily="2" charset="2"/>
              <a:buChar char="v"/>
              <a:tabLst/>
            </a:pPr>
            <a:r>
              <a:rPr lang="ar-DZ" sz="2800" b="1" dirty="0" smtClean="0">
                <a:ln w="50800"/>
                <a:solidFill>
                  <a:schemeClr val="bg1">
                    <a:shade val="50000"/>
                  </a:schemeClr>
                </a:solidFill>
                <a:latin typeface="Calibri" pitchFamily="34" charset="0"/>
                <a:ea typeface="Calibri" pitchFamily="34" charset="0"/>
                <a:cs typeface="Arial" pitchFamily="34" charset="0"/>
              </a:rPr>
              <a:t>الخريطة العقارية الحضرية</a:t>
            </a:r>
            <a:endParaRPr lang="en-US" sz="2800" b="1" dirty="0" smtClean="0">
              <a:ln w="50800"/>
              <a:solidFill>
                <a:schemeClr val="bg1">
                  <a:shade val="50000"/>
                </a:schemeClr>
              </a:solidFill>
              <a:latin typeface="Calibri" pitchFamily="34" charset="0"/>
              <a:ea typeface="Calibri"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 typeface="Wingdings" pitchFamily="2" charset="2"/>
              <a:buChar char="v"/>
              <a:tabLst/>
            </a:pPr>
            <a:r>
              <a:rPr lang="ar-DZ" sz="2800" b="1" dirty="0" smtClean="0">
                <a:ln w="50800"/>
                <a:solidFill>
                  <a:schemeClr val="bg1">
                    <a:shade val="50000"/>
                  </a:schemeClr>
                </a:solidFill>
                <a:latin typeface="Calibri" pitchFamily="34" charset="0"/>
                <a:ea typeface="Calibri" pitchFamily="34" charset="0"/>
                <a:cs typeface="Arial" pitchFamily="34" charset="0"/>
              </a:rPr>
              <a:t>نظم المعلومات الجغرافية.</a:t>
            </a:r>
            <a:endParaRPr lang="en-US" sz="2800" b="1" dirty="0" smtClean="0">
              <a:ln w="50800"/>
              <a:solidFill>
                <a:schemeClr val="bg1">
                  <a:shade val="50000"/>
                </a:schemeClr>
              </a:solidFill>
              <a:latin typeface="Calibri" pitchFamily="34" charset="0"/>
              <a:ea typeface="Calibri"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AutoShape 2"/>
          <p:cNvSpPr>
            <a:spLocks noChangeArrowheads="1"/>
          </p:cNvSpPr>
          <p:nvPr/>
        </p:nvSpPr>
        <p:spPr bwMode="auto">
          <a:xfrm>
            <a:off x="3428992" y="1000108"/>
            <a:ext cx="2124075" cy="714380"/>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1400"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rPr>
              <a:t>المخطط الوطني لتهيئة الإقليم</a:t>
            </a:r>
          </a:p>
          <a:p>
            <a:pPr marL="0" marR="0" lvl="0" indent="0" algn="ctr" defTabSz="914400" rtl="1" eaLnBrk="1" fontAlgn="base" latinLnBrk="0" hangingPunct="1">
              <a:lnSpc>
                <a:spcPct val="100000"/>
              </a:lnSpc>
              <a:spcBef>
                <a:spcPct val="0"/>
              </a:spcBef>
              <a:spcAft>
                <a:spcPts val="1000"/>
              </a:spcAft>
              <a:buClrTx/>
              <a:buSzTx/>
              <a:buFontTx/>
              <a:buNone/>
              <a:tabLst/>
            </a:pPr>
            <a:r>
              <a:rPr lang="en-US"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rPr>
              <a:t>SNAT</a:t>
            </a:r>
            <a:endParaRPr kumimoji="0" lang="ar-BH" sz="1400"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p:txBody>
      </p:sp>
      <p:sp>
        <p:nvSpPr>
          <p:cNvPr id="52227" name="AutoShape 3"/>
          <p:cNvSpPr>
            <a:spLocks noChangeArrowheads="1"/>
          </p:cNvSpPr>
          <p:nvPr/>
        </p:nvSpPr>
        <p:spPr bwMode="auto">
          <a:xfrm>
            <a:off x="3428992" y="2143116"/>
            <a:ext cx="2124075" cy="642942"/>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vert="horz" wrap="square" lIns="91440" tIns="45720" rIns="91440" bIns="45720" numCol="1" anchor="t" anchorCtr="0" compatLnSpc="1">
            <a:prstTxWarp prst="textNoShape">
              <a:avLst/>
            </a:prstTxWarp>
          </a:bodyPr>
          <a:lstStyle/>
          <a:p>
            <a:pPr algn="ctr" rtl="1" fontAlgn="base">
              <a:spcBef>
                <a:spcPct val="0"/>
              </a:spcBef>
              <a:spcAft>
                <a:spcPts val="1000"/>
              </a:spcAft>
            </a:pPr>
            <a:r>
              <a:rPr lang="ar-DZ"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rPr>
              <a:t>المخطط الجهوي لتهيئة الإقليم</a:t>
            </a:r>
          </a:p>
          <a:p>
            <a:pPr algn="ctr" rtl="1" fontAlgn="base">
              <a:spcBef>
                <a:spcPct val="0"/>
              </a:spcBef>
              <a:spcAft>
                <a:spcPts val="1000"/>
              </a:spcAft>
            </a:pPr>
            <a:r>
              <a:rPr lang="en-US"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rPr>
              <a:t>SRAT</a:t>
            </a:r>
            <a:endParaRPr lang="ar-BH"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endParaRPr>
          </a:p>
        </p:txBody>
      </p:sp>
      <p:sp>
        <p:nvSpPr>
          <p:cNvPr id="52228" name="AutoShape 4"/>
          <p:cNvSpPr>
            <a:spLocks noChangeArrowheads="1"/>
          </p:cNvSpPr>
          <p:nvPr/>
        </p:nvSpPr>
        <p:spPr bwMode="auto">
          <a:xfrm>
            <a:off x="857224" y="2857496"/>
            <a:ext cx="2433630" cy="857256"/>
          </a:xfrm>
          <a:prstGeom prst="roundRect">
            <a:avLst>
              <a:gd name="adj" fmla="val 16667"/>
            </a:avLst>
          </a:prstGeom>
          <a:ln>
            <a:headEnd/>
            <a:tailEn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anchor="t" anchorCtr="0" compatLnSpc="1">
            <a:prstTxWarp prst="textNoShape">
              <a:avLst/>
            </a:prstTxWarp>
          </a:bodyPr>
          <a:lstStyle/>
          <a:p>
            <a:pPr marR="0" lvl="0" indent="0" algn="ctr" rtl="1" fontAlgn="base">
              <a:lnSpc>
                <a:spcPct val="100000"/>
              </a:lnSpc>
              <a:spcBef>
                <a:spcPct val="0"/>
              </a:spcBef>
              <a:spcAft>
                <a:spcPts val="1000"/>
              </a:spcAft>
              <a:buClrTx/>
              <a:buSzTx/>
              <a:buFontTx/>
              <a:buNone/>
              <a:tabLst/>
            </a:pPr>
            <a:r>
              <a:rPr lang="ar-DZ"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rPr>
              <a:t>مخطط التنمية وتهيئة فضاءات العواصم</a:t>
            </a:r>
          </a:p>
          <a:p>
            <a:pPr marR="0" lvl="0" indent="0" algn="ctr" rtl="1" fontAlgn="base">
              <a:lnSpc>
                <a:spcPct val="100000"/>
              </a:lnSpc>
              <a:spcBef>
                <a:spcPct val="0"/>
              </a:spcBef>
              <a:spcAft>
                <a:spcPts val="1000"/>
              </a:spcAft>
              <a:buClrTx/>
              <a:buSzTx/>
              <a:buFontTx/>
              <a:buNone/>
              <a:tabLst/>
            </a:pPr>
            <a:r>
              <a:rPr lang="en-US"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rPr>
              <a:t>SDAAM</a:t>
            </a:r>
            <a:endParaRPr lang="ar-BH"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endParaRPr>
          </a:p>
        </p:txBody>
      </p:sp>
      <p:sp>
        <p:nvSpPr>
          <p:cNvPr id="52230" name="AutoShape 6"/>
          <p:cNvSpPr>
            <a:spLocks noChangeArrowheads="1"/>
          </p:cNvSpPr>
          <p:nvPr/>
        </p:nvSpPr>
        <p:spPr bwMode="auto">
          <a:xfrm>
            <a:off x="852478" y="4214818"/>
            <a:ext cx="2362200" cy="642942"/>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t" anchorCtr="0" compatLnSpc="1">
            <a:prstTxWarp prst="textNoShape">
              <a:avLst/>
            </a:prstTxWarp>
          </a:bodyPr>
          <a:lstStyle/>
          <a:p>
            <a:pPr marR="0" lvl="0" indent="0" algn="ctr" rtl="1" fontAlgn="base">
              <a:lnSpc>
                <a:spcPct val="100000"/>
              </a:lnSpc>
              <a:spcBef>
                <a:spcPct val="0"/>
              </a:spcBef>
              <a:spcAft>
                <a:spcPts val="1000"/>
              </a:spcAft>
              <a:buClrTx/>
              <a:buSzTx/>
              <a:buFontTx/>
              <a:buNone/>
              <a:tabLst/>
            </a:pPr>
            <a:r>
              <a:rPr lang="ar-DZ"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rPr>
              <a:t>المخطط التوجيهي لتهيئة والتعمير</a:t>
            </a:r>
          </a:p>
          <a:p>
            <a:pPr marR="0" lvl="0" indent="0" algn="ctr" rtl="1" fontAlgn="base">
              <a:lnSpc>
                <a:spcPct val="100000"/>
              </a:lnSpc>
              <a:spcBef>
                <a:spcPct val="0"/>
              </a:spcBef>
              <a:spcAft>
                <a:spcPts val="1000"/>
              </a:spcAft>
              <a:buClrTx/>
              <a:buSzTx/>
              <a:buFontTx/>
              <a:buNone/>
              <a:tabLst/>
            </a:pPr>
            <a:r>
              <a:rPr lang="en-US"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rPr>
              <a:t>PDAU</a:t>
            </a:r>
            <a:endParaRPr lang="ar-DZ"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endParaRPr>
          </a:p>
          <a:p>
            <a:pPr marR="0" lvl="0" indent="0" algn="ctr" rtl="1" fontAlgn="base">
              <a:lnSpc>
                <a:spcPct val="100000"/>
              </a:lnSpc>
              <a:spcBef>
                <a:spcPct val="0"/>
              </a:spcBef>
              <a:spcAft>
                <a:spcPts val="1000"/>
              </a:spcAft>
              <a:buClrTx/>
              <a:buSzTx/>
              <a:buFontTx/>
              <a:buNone/>
              <a:tabLst/>
            </a:pPr>
            <a:endParaRPr lang="ar-BH"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endParaRPr>
          </a:p>
        </p:txBody>
      </p:sp>
      <p:sp>
        <p:nvSpPr>
          <p:cNvPr id="52231" name="AutoShape 7"/>
          <p:cNvSpPr>
            <a:spLocks noChangeArrowheads="1"/>
          </p:cNvSpPr>
          <p:nvPr/>
        </p:nvSpPr>
        <p:spPr bwMode="auto">
          <a:xfrm>
            <a:off x="5429256" y="4071942"/>
            <a:ext cx="2362200" cy="642942"/>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anchor="t" anchorCtr="0" compatLnSpc="1">
            <a:prstTxWarp prst="textNoShape">
              <a:avLst/>
            </a:prstTxWarp>
          </a:bodyPr>
          <a:lstStyle/>
          <a:p>
            <a:pPr algn="ctr" rtl="1" fontAlgn="base">
              <a:spcBef>
                <a:spcPct val="0"/>
              </a:spcBef>
              <a:spcAft>
                <a:spcPts val="1000"/>
              </a:spcAft>
            </a:pPr>
            <a:r>
              <a:rPr lang="ar-DZ"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rPr>
              <a:t>مخطط التناسق الحضري</a:t>
            </a:r>
          </a:p>
          <a:p>
            <a:pPr algn="ctr" rtl="1" fontAlgn="base">
              <a:spcBef>
                <a:spcPct val="0"/>
              </a:spcBef>
              <a:spcAft>
                <a:spcPts val="1000"/>
              </a:spcAft>
            </a:pPr>
            <a:r>
              <a:rPr lang="en-US"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rPr>
              <a:t>SCU</a:t>
            </a:r>
            <a:endParaRPr lang="ar-BH"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endParaRPr>
          </a:p>
        </p:txBody>
      </p:sp>
      <p:sp>
        <p:nvSpPr>
          <p:cNvPr id="52232" name="AutoShape 8"/>
          <p:cNvSpPr>
            <a:spLocks noChangeArrowheads="1"/>
          </p:cNvSpPr>
          <p:nvPr/>
        </p:nvSpPr>
        <p:spPr bwMode="auto">
          <a:xfrm>
            <a:off x="1357290" y="5429264"/>
            <a:ext cx="1162050" cy="857256"/>
          </a:xfrm>
          <a:prstGeom prst="roundRect">
            <a:avLst>
              <a:gd name="adj" fmla="val 16667"/>
            </a:avLst>
          </a:prstGeom>
          <a:ln>
            <a:headEnd/>
            <a:tailEn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anchor="t" anchorCtr="0" compatLnSpc="1">
            <a:prstTxWarp prst="textNoShape">
              <a:avLst/>
            </a:prstTxWarp>
          </a:bodyPr>
          <a:lstStyle/>
          <a:p>
            <a:pPr algn="ctr" rtl="1" fontAlgn="base">
              <a:spcBef>
                <a:spcPct val="0"/>
              </a:spcBef>
              <a:spcAft>
                <a:spcPts val="1000"/>
              </a:spcAft>
            </a:pPr>
            <a:r>
              <a:rPr lang="ar-DZ"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rPr>
              <a:t>مخطط شغل الأراضي</a:t>
            </a:r>
          </a:p>
          <a:p>
            <a:pPr algn="ctr" rtl="1" fontAlgn="base">
              <a:spcBef>
                <a:spcPct val="0"/>
              </a:spcBef>
              <a:spcAft>
                <a:spcPts val="1000"/>
              </a:spcAft>
            </a:pPr>
            <a:r>
              <a:rPr lang="en-US"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rPr>
              <a:t>POS</a:t>
            </a:r>
            <a:endParaRPr lang="ar-BH"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endParaRPr>
          </a:p>
        </p:txBody>
      </p:sp>
      <p:sp>
        <p:nvSpPr>
          <p:cNvPr id="52233" name="AutoShape 9"/>
          <p:cNvSpPr>
            <a:spLocks noChangeArrowheads="1"/>
          </p:cNvSpPr>
          <p:nvPr/>
        </p:nvSpPr>
        <p:spPr bwMode="auto">
          <a:xfrm>
            <a:off x="4786314" y="5286388"/>
            <a:ext cx="1162050" cy="1071570"/>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anchor="t" anchorCtr="0" compatLnSpc="1">
            <a:prstTxWarp prst="textNoShape">
              <a:avLst/>
            </a:prstTxWarp>
          </a:bodyPr>
          <a:lstStyle/>
          <a:p>
            <a:pPr marR="0" lvl="0" indent="0" algn="ctr" rtl="1" fontAlgn="base">
              <a:lnSpc>
                <a:spcPct val="100000"/>
              </a:lnSpc>
              <a:spcBef>
                <a:spcPct val="0"/>
              </a:spcBef>
              <a:spcAft>
                <a:spcPts val="1000"/>
              </a:spcAft>
              <a:buClrTx/>
              <a:buSzTx/>
              <a:buFontTx/>
              <a:buNone/>
              <a:tabLst/>
            </a:pPr>
            <a:r>
              <a:rPr lang="ar-DZ"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rPr>
              <a:t>الخريطة الاجتماعية الحضرية</a:t>
            </a:r>
          </a:p>
          <a:p>
            <a:pPr marR="0" lvl="0" indent="0" algn="ctr" rtl="1" fontAlgn="base">
              <a:lnSpc>
                <a:spcPct val="100000"/>
              </a:lnSpc>
              <a:spcBef>
                <a:spcPct val="0"/>
              </a:spcBef>
              <a:spcAft>
                <a:spcPts val="1000"/>
              </a:spcAft>
              <a:buClrTx/>
              <a:buSzTx/>
              <a:buFontTx/>
              <a:buNone/>
              <a:tabLst/>
            </a:pPr>
            <a:r>
              <a:rPr lang="en-US"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rPr>
              <a:t>CSU</a:t>
            </a:r>
            <a:endParaRPr lang="ar-BH"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endParaRPr>
          </a:p>
        </p:txBody>
      </p:sp>
      <p:sp>
        <p:nvSpPr>
          <p:cNvPr id="52234" name="AutoShape 10"/>
          <p:cNvSpPr>
            <a:spLocks noChangeArrowheads="1"/>
          </p:cNvSpPr>
          <p:nvPr/>
        </p:nvSpPr>
        <p:spPr bwMode="auto">
          <a:xfrm>
            <a:off x="6143636" y="5286388"/>
            <a:ext cx="1162050" cy="1071570"/>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anchor="t" anchorCtr="0" compatLnSpc="1">
            <a:prstTxWarp prst="textNoShape">
              <a:avLst/>
            </a:prstTxWarp>
          </a:bodyPr>
          <a:lstStyle/>
          <a:p>
            <a:pPr algn="ctr" rtl="1" fontAlgn="base">
              <a:spcBef>
                <a:spcPct val="0"/>
              </a:spcBef>
              <a:spcAft>
                <a:spcPts val="1000"/>
              </a:spcAft>
            </a:pPr>
            <a:r>
              <a:rPr lang="ar-DZ"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rPr>
              <a:t>الخريطة العقارية الحضرية</a:t>
            </a:r>
          </a:p>
          <a:p>
            <a:pPr algn="ctr" rtl="1" fontAlgn="base">
              <a:spcBef>
                <a:spcPct val="0"/>
              </a:spcBef>
              <a:spcAft>
                <a:spcPts val="1000"/>
              </a:spcAft>
            </a:pPr>
            <a:r>
              <a:rPr lang="en-US"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rPr>
              <a:t>CFU</a:t>
            </a:r>
            <a:endParaRPr lang="ar-BH"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endParaRPr>
          </a:p>
        </p:txBody>
      </p:sp>
      <p:sp>
        <p:nvSpPr>
          <p:cNvPr id="52235" name="AutoShape 11"/>
          <p:cNvSpPr>
            <a:spLocks noChangeArrowheads="1"/>
          </p:cNvSpPr>
          <p:nvPr/>
        </p:nvSpPr>
        <p:spPr bwMode="auto">
          <a:xfrm>
            <a:off x="7429520" y="5357826"/>
            <a:ext cx="1162050" cy="857256"/>
          </a:xfrm>
          <a:prstGeom prst="roundRect">
            <a:avLst>
              <a:gd name="adj" fmla="val 16667"/>
            </a:avLst>
          </a:prstGeom>
          <a:ln>
            <a:headEnd/>
            <a:tailEn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anchor="t" anchorCtr="0" compatLnSpc="1">
            <a:prstTxWarp prst="textNoShape">
              <a:avLst/>
            </a:prstTxWarp>
          </a:bodyPr>
          <a:lstStyle/>
          <a:p>
            <a:pPr marR="0" lvl="0" indent="0" algn="ctr" rtl="1" fontAlgn="base">
              <a:lnSpc>
                <a:spcPct val="100000"/>
              </a:lnSpc>
              <a:spcBef>
                <a:spcPct val="0"/>
              </a:spcBef>
              <a:spcAft>
                <a:spcPts val="1000"/>
              </a:spcAft>
              <a:buClrTx/>
              <a:buSzTx/>
              <a:buFontTx/>
              <a:buNone/>
              <a:tabLst/>
            </a:pPr>
            <a:r>
              <a:rPr lang="ar-DZ"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rPr>
              <a:t>نظم المعلومات الجغرافية</a:t>
            </a:r>
          </a:p>
          <a:p>
            <a:pPr marR="0" lvl="0" indent="0" algn="ctr" rtl="1" fontAlgn="base">
              <a:lnSpc>
                <a:spcPct val="100000"/>
              </a:lnSpc>
              <a:spcBef>
                <a:spcPct val="0"/>
              </a:spcBef>
              <a:spcAft>
                <a:spcPts val="1000"/>
              </a:spcAft>
              <a:buClrTx/>
              <a:buSzTx/>
              <a:buFontTx/>
              <a:buNone/>
              <a:tabLst/>
            </a:pPr>
            <a:r>
              <a:rPr lang="en-US"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rPr>
              <a:t>SIG</a:t>
            </a:r>
            <a:endParaRPr lang="ar-BH"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endParaRPr>
          </a:p>
        </p:txBody>
      </p:sp>
      <p:sp>
        <p:nvSpPr>
          <p:cNvPr id="52236" name="AutoShape 12"/>
          <p:cNvSpPr>
            <a:spLocks/>
          </p:cNvSpPr>
          <p:nvPr/>
        </p:nvSpPr>
        <p:spPr bwMode="auto">
          <a:xfrm rot="10800000">
            <a:off x="571470" y="1000107"/>
            <a:ext cx="333375" cy="2681284"/>
          </a:xfrm>
          <a:prstGeom prst="rightBrace">
            <a:avLst>
              <a:gd name="adj1" fmla="val 75952"/>
              <a:gd name="adj2" fmla="val 50000"/>
            </a:avLst>
          </a:prstGeom>
          <a:ln>
            <a:headEnd/>
            <a:tailEnd/>
          </a:ln>
        </p:spPr>
        <p:style>
          <a:lnRef idx="3">
            <a:schemeClr val="accent1"/>
          </a:lnRef>
          <a:fillRef idx="0">
            <a:schemeClr val="accent1"/>
          </a:fillRef>
          <a:effectRef idx="2">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ar-BH"/>
          </a:p>
        </p:txBody>
      </p:sp>
      <p:sp>
        <p:nvSpPr>
          <p:cNvPr id="52237" name="AutoShape 13"/>
          <p:cNvSpPr>
            <a:spLocks/>
          </p:cNvSpPr>
          <p:nvPr/>
        </p:nvSpPr>
        <p:spPr bwMode="auto">
          <a:xfrm rot="10800000">
            <a:off x="500033" y="3786190"/>
            <a:ext cx="357190" cy="2571768"/>
          </a:xfrm>
          <a:prstGeom prst="rightBrace">
            <a:avLst>
              <a:gd name="adj1" fmla="val 71111"/>
              <a:gd name="adj2" fmla="val 50000"/>
            </a:avLst>
          </a:prstGeom>
          <a:ln>
            <a:headEnd/>
            <a:tailEnd/>
          </a:ln>
        </p:spPr>
        <p:style>
          <a:lnRef idx="3">
            <a:schemeClr val="accent3"/>
          </a:lnRef>
          <a:fillRef idx="0">
            <a:schemeClr val="accent3"/>
          </a:fillRef>
          <a:effectRef idx="2">
            <a:schemeClr val="accent3"/>
          </a:effectRef>
          <a:fontRef idx="minor">
            <a:schemeClr val="tx1"/>
          </a:fontRef>
        </p:style>
        <p:txBody>
          <a:bodyPr vert="horz" wrap="square" lIns="91440" tIns="45720" rIns="91440" bIns="45720" numCol="1" anchor="t" anchorCtr="0" compatLnSpc="1">
            <a:prstTxWarp prst="textNoShape">
              <a:avLst/>
            </a:prstTxWarp>
          </a:bodyPr>
          <a:lstStyle/>
          <a:p>
            <a:endParaRPr lang="ar-BH"/>
          </a:p>
        </p:txBody>
      </p:sp>
      <p:sp>
        <p:nvSpPr>
          <p:cNvPr id="52238" name="AutoShape 14"/>
          <p:cNvSpPr>
            <a:spLocks noChangeArrowheads="1"/>
          </p:cNvSpPr>
          <p:nvPr/>
        </p:nvSpPr>
        <p:spPr bwMode="auto">
          <a:xfrm>
            <a:off x="95222" y="1266825"/>
            <a:ext cx="476250" cy="2162175"/>
          </a:xfrm>
          <a:prstGeom prst="roundRect">
            <a:avLst>
              <a:gd name="adj" fmla="val 16667"/>
            </a:avLst>
          </a:prstGeom>
          <a:ln>
            <a:headEnd/>
            <a:tailEnd/>
          </a:ln>
        </p:spPr>
        <p:style>
          <a:lnRef idx="0">
            <a:schemeClr val="accent5"/>
          </a:lnRef>
          <a:fillRef idx="3">
            <a:schemeClr val="accent5"/>
          </a:fillRef>
          <a:effectRef idx="3">
            <a:schemeClr val="accent5"/>
          </a:effectRef>
          <a:fontRef idx="minor">
            <a:schemeClr val="lt1"/>
          </a:fontRef>
        </p:style>
        <p:txBody>
          <a:bodyPr vert="vert270"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1200" i="0" u="none" strike="noStrike" normalizeH="0" baseline="0" smtClean="0">
                <a:ln w="18415" cmpd="sng">
                  <a:solidFill>
                    <a:srgbClr val="FFFFFF"/>
                  </a:solidFill>
                  <a:prstDash val="solid"/>
                </a:ln>
                <a:solidFill>
                  <a:srgbClr val="FFFFFF"/>
                </a:solidFill>
                <a:latin typeface="Arial" pitchFamily="34" charset="0"/>
                <a:ea typeface="Arial" pitchFamily="34" charset="0"/>
                <a:cs typeface="Arial" pitchFamily="34" charset="0"/>
              </a:rPr>
              <a:t>سياسة التخطيط الاقليمي والاستراتيجي</a:t>
            </a:r>
            <a:endParaRPr kumimoji="0" lang="ar-BH" sz="1200" i="0" u="none" strike="noStrike" normalizeH="0" baseline="0" smtClean="0">
              <a:ln w="18415" cmpd="sng">
                <a:solidFill>
                  <a:srgbClr val="FFFFFF"/>
                </a:solidFill>
                <a:prstDash val="solid"/>
              </a:ln>
              <a:solidFill>
                <a:srgbClr val="FFFFFF"/>
              </a:solidFill>
              <a:latin typeface="Arial" pitchFamily="34" charset="0"/>
              <a:cs typeface="Arial" pitchFamily="34" charset="0"/>
            </a:endParaRPr>
          </a:p>
        </p:txBody>
      </p:sp>
      <p:sp>
        <p:nvSpPr>
          <p:cNvPr id="52239" name="AutoShape 15"/>
          <p:cNvSpPr>
            <a:spLocks noChangeArrowheads="1"/>
          </p:cNvSpPr>
          <p:nvPr/>
        </p:nvSpPr>
        <p:spPr bwMode="auto">
          <a:xfrm>
            <a:off x="66646" y="4071942"/>
            <a:ext cx="361950" cy="1831975"/>
          </a:xfrm>
          <a:prstGeom prst="roundRect">
            <a:avLst>
              <a:gd name="adj" fmla="val 16667"/>
            </a:avLst>
          </a:prstGeom>
          <a:ln>
            <a:headEnd/>
            <a:tailEnd/>
          </a:ln>
        </p:spPr>
        <p:style>
          <a:lnRef idx="0">
            <a:schemeClr val="accent4"/>
          </a:lnRef>
          <a:fillRef idx="3">
            <a:schemeClr val="accent4"/>
          </a:fillRef>
          <a:effectRef idx="3">
            <a:schemeClr val="accent4"/>
          </a:effectRef>
          <a:fontRef idx="minor">
            <a:schemeClr val="lt1"/>
          </a:fontRef>
        </p:style>
        <p:txBody>
          <a:bodyPr vert="vert270" wrap="square" lIns="91440" tIns="45720" rIns="91440" bIns="45720" numCol="1" anchor="t" anchorCtr="0" compatLnSpc="1">
            <a:prstTxWarp prst="textNoShape">
              <a:avLst/>
            </a:prstTxWarp>
          </a:bodyPr>
          <a:lstStyle/>
          <a:p>
            <a:pPr algn="ctr" rtl="1" fontAlgn="base">
              <a:spcBef>
                <a:spcPct val="0"/>
              </a:spcBef>
              <a:spcAft>
                <a:spcPts val="1000"/>
              </a:spcAft>
            </a:pPr>
            <a:r>
              <a:rPr lang="ar-DZ" sz="1200" smtClean="0">
                <a:ln w="18415" cmpd="sng">
                  <a:solidFill>
                    <a:srgbClr val="FFFFFF"/>
                  </a:solidFill>
                  <a:prstDash val="solid"/>
                </a:ln>
                <a:solidFill>
                  <a:srgbClr val="FFFFFF"/>
                </a:solidFill>
                <a:latin typeface="Arial" pitchFamily="34" charset="0"/>
                <a:ea typeface="Arial" pitchFamily="34" charset="0"/>
                <a:cs typeface="Arial" pitchFamily="34" charset="0"/>
              </a:rPr>
              <a:t>سياسة التخطيط الحضري المحلي</a:t>
            </a:r>
            <a:endParaRPr lang="ar-BH" sz="1200" smtClean="0">
              <a:ln w="18415" cmpd="sng">
                <a:solidFill>
                  <a:srgbClr val="FFFFFF"/>
                </a:solidFill>
                <a:prstDash val="solid"/>
              </a:ln>
              <a:solidFill>
                <a:srgbClr val="FFFFFF"/>
              </a:solidFill>
              <a:latin typeface="Arial" pitchFamily="34" charset="0"/>
              <a:ea typeface="Arial" pitchFamily="34" charset="0"/>
              <a:cs typeface="Arial" pitchFamily="34" charset="0"/>
            </a:endParaRPr>
          </a:p>
        </p:txBody>
      </p:sp>
      <p:sp>
        <p:nvSpPr>
          <p:cNvPr id="52240" name="AutoShape 16"/>
          <p:cNvSpPr>
            <a:spLocks noChangeArrowheads="1"/>
          </p:cNvSpPr>
          <p:nvPr/>
        </p:nvSpPr>
        <p:spPr bwMode="auto">
          <a:xfrm rot="10800000">
            <a:off x="5286380" y="4857760"/>
            <a:ext cx="409575" cy="390525"/>
          </a:xfrm>
          <a:prstGeom prst="upArrow">
            <a:avLst>
              <a:gd name="adj1" fmla="val 50000"/>
              <a:gd name="adj2" fmla="val 25000"/>
            </a:avLst>
          </a:prstGeom>
          <a:ln>
            <a:headEnd/>
            <a:tailEn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t" anchorCtr="0" compatLnSpc="1">
            <a:prstTxWarp prst="textNoShape">
              <a:avLst/>
            </a:prstTxWarp>
          </a:bodyPr>
          <a:lstStyle/>
          <a:p>
            <a:endParaRPr lang="ar-BH"/>
          </a:p>
        </p:txBody>
      </p:sp>
      <p:sp>
        <p:nvSpPr>
          <p:cNvPr id="52241" name="AutoShape 17"/>
          <p:cNvSpPr>
            <a:spLocks noChangeArrowheads="1"/>
          </p:cNvSpPr>
          <p:nvPr/>
        </p:nvSpPr>
        <p:spPr bwMode="auto">
          <a:xfrm rot="10800000">
            <a:off x="4286248" y="1714488"/>
            <a:ext cx="409575" cy="390525"/>
          </a:xfrm>
          <a:prstGeom prst="upArrow">
            <a:avLst>
              <a:gd name="adj1" fmla="val 50000"/>
              <a:gd name="adj2" fmla="val 25000"/>
            </a:avLst>
          </a:prstGeom>
          <a:ln>
            <a:headEnd/>
            <a:tailEn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t" anchorCtr="0" compatLnSpc="1">
            <a:prstTxWarp prst="textNoShape">
              <a:avLst/>
            </a:prstTxWarp>
          </a:bodyPr>
          <a:lstStyle/>
          <a:p>
            <a:endParaRPr lang="ar-BH"/>
          </a:p>
        </p:txBody>
      </p:sp>
      <p:sp>
        <p:nvSpPr>
          <p:cNvPr id="52242" name="AutoShape 18"/>
          <p:cNvSpPr>
            <a:spLocks noChangeArrowheads="1"/>
          </p:cNvSpPr>
          <p:nvPr/>
        </p:nvSpPr>
        <p:spPr bwMode="auto">
          <a:xfrm rot="10800000">
            <a:off x="6357950" y="2428868"/>
            <a:ext cx="409575" cy="390525"/>
          </a:xfrm>
          <a:prstGeom prst="upArrow">
            <a:avLst>
              <a:gd name="adj1" fmla="val 50000"/>
              <a:gd name="adj2" fmla="val 25000"/>
            </a:avLst>
          </a:prstGeom>
          <a:ln>
            <a:headEnd/>
            <a:tailEn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t" anchorCtr="0" compatLnSpc="1">
            <a:prstTxWarp prst="textNoShape">
              <a:avLst/>
            </a:prstTxWarp>
          </a:bodyPr>
          <a:lstStyle/>
          <a:p>
            <a:endParaRPr lang="ar-BH"/>
          </a:p>
        </p:txBody>
      </p:sp>
      <p:sp>
        <p:nvSpPr>
          <p:cNvPr id="52243" name="AutoShape 19"/>
          <p:cNvSpPr>
            <a:spLocks noChangeArrowheads="1"/>
          </p:cNvSpPr>
          <p:nvPr/>
        </p:nvSpPr>
        <p:spPr bwMode="auto">
          <a:xfrm rot="10800000">
            <a:off x="1857356" y="2428868"/>
            <a:ext cx="409575" cy="390525"/>
          </a:xfrm>
          <a:prstGeom prst="upArrow">
            <a:avLst>
              <a:gd name="adj1" fmla="val 50000"/>
              <a:gd name="adj2" fmla="val 25000"/>
            </a:avLst>
          </a:prstGeom>
          <a:ln>
            <a:headEnd/>
            <a:tailEn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t" anchorCtr="0" compatLnSpc="1">
            <a:prstTxWarp prst="textNoShape">
              <a:avLst/>
            </a:prstTxWarp>
          </a:bodyPr>
          <a:lstStyle/>
          <a:p>
            <a:endParaRPr lang="ar-BH"/>
          </a:p>
        </p:txBody>
      </p:sp>
      <p:sp>
        <p:nvSpPr>
          <p:cNvPr id="52244" name="AutoShape 20"/>
          <p:cNvSpPr>
            <a:spLocks noChangeArrowheads="1"/>
          </p:cNvSpPr>
          <p:nvPr/>
        </p:nvSpPr>
        <p:spPr bwMode="auto">
          <a:xfrm rot="10800000">
            <a:off x="1785918" y="3786190"/>
            <a:ext cx="409575" cy="390525"/>
          </a:xfrm>
          <a:prstGeom prst="upArrow">
            <a:avLst>
              <a:gd name="adj1" fmla="val 50000"/>
              <a:gd name="adj2" fmla="val 25000"/>
            </a:avLst>
          </a:prstGeom>
          <a:ln>
            <a:headEnd/>
            <a:tailEn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t" anchorCtr="0" compatLnSpc="1">
            <a:prstTxWarp prst="textNoShape">
              <a:avLst/>
            </a:prstTxWarp>
          </a:bodyPr>
          <a:lstStyle/>
          <a:p>
            <a:endParaRPr lang="ar-BH"/>
          </a:p>
        </p:txBody>
      </p:sp>
      <p:sp>
        <p:nvSpPr>
          <p:cNvPr id="52245" name="AutoShape 21"/>
          <p:cNvSpPr>
            <a:spLocks noChangeArrowheads="1"/>
          </p:cNvSpPr>
          <p:nvPr/>
        </p:nvSpPr>
        <p:spPr bwMode="auto">
          <a:xfrm rot="10800000">
            <a:off x="1785918" y="4929198"/>
            <a:ext cx="409575" cy="390525"/>
          </a:xfrm>
          <a:prstGeom prst="upArrow">
            <a:avLst>
              <a:gd name="adj1" fmla="val 50000"/>
              <a:gd name="adj2" fmla="val 25000"/>
            </a:avLst>
          </a:prstGeom>
          <a:ln>
            <a:headEnd/>
            <a:tailEn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t" anchorCtr="0" compatLnSpc="1">
            <a:prstTxWarp prst="textNoShape">
              <a:avLst/>
            </a:prstTxWarp>
          </a:bodyPr>
          <a:lstStyle/>
          <a:p>
            <a:endParaRPr lang="ar-BH"/>
          </a:p>
        </p:txBody>
      </p:sp>
      <p:sp>
        <p:nvSpPr>
          <p:cNvPr id="52246" name="AutoShape 22"/>
          <p:cNvSpPr>
            <a:spLocks noChangeArrowheads="1"/>
          </p:cNvSpPr>
          <p:nvPr/>
        </p:nvSpPr>
        <p:spPr bwMode="auto">
          <a:xfrm rot="10800000">
            <a:off x="7500958" y="4857760"/>
            <a:ext cx="409575" cy="390525"/>
          </a:xfrm>
          <a:prstGeom prst="upArrow">
            <a:avLst>
              <a:gd name="adj1" fmla="val 50000"/>
              <a:gd name="adj2" fmla="val 25000"/>
            </a:avLst>
          </a:prstGeom>
          <a:ln>
            <a:headEnd/>
            <a:tailEn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t" anchorCtr="0" compatLnSpc="1">
            <a:prstTxWarp prst="textNoShape">
              <a:avLst/>
            </a:prstTxWarp>
          </a:bodyPr>
          <a:lstStyle/>
          <a:p>
            <a:endParaRPr lang="ar-BH"/>
          </a:p>
        </p:txBody>
      </p:sp>
      <p:sp>
        <p:nvSpPr>
          <p:cNvPr id="52247" name="AutoShape 23"/>
          <p:cNvSpPr>
            <a:spLocks noChangeArrowheads="1"/>
          </p:cNvSpPr>
          <p:nvPr/>
        </p:nvSpPr>
        <p:spPr bwMode="auto">
          <a:xfrm rot="10800000">
            <a:off x="6572264" y="4857760"/>
            <a:ext cx="409575" cy="390525"/>
          </a:xfrm>
          <a:prstGeom prst="upArrow">
            <a:avLst>
              <a:gd name="adj1" fmla="val 50000"/>
              <a:gd name="adj2" fmla="val 25000"/>
            </a:avLst>
          </a:prstGeom>
          <a:ln>
            <a:headEnd/>
            <a:tailEn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t" anchorCtr="0" compatLnSpc="1">
            <a:prstTxWarp prst="textNoShape">
              <a:avLst/>
            </a:prstTxWarp>
          </a:bodyPr>
          <a:lstStyle/>
          <a:p>
            <a:endParaRPr lang="ar-BH"/>
          </a:p>
        </p:txBody>
      </p:sp>
      <p:sp>
        <p:nvSpPr>
          <p:cNvPr id="28" name="AutoShape 22"/>
          <p:cNvSpPr>
            <a:spLocks noChangeArrowheads="1"/>
          </p:cNvSpPr>
          <p:nvPr/>
        </p:nvSpPr>
        <p:spPr bwMode="auto">
          <a:xfrm rot="10800000">
            <a:off x="6357950" y="3609979"/>
            <a:ext cx="409575" cy="390525"/>
          </a:xfrm>
          <a:prstGeom prst="upArrow">
            <a:avLst>
              <a:gd name="adj1" fmla="val 50000"/>
              <a:gd name="adj2" fmla="val 25000"/>
            </a:avLst>
          </a:prstGeom>
          <a:ln>
            <a:headEnd/>
            <a:tailEn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t" anchorCtr="0" compatLnSpc="1">
            <a:prstTxWarp prst="textNoShape">
              <a:avLst/>
            </a:prstTxWarp>
          </a:bodyPr>
          <a:lstStyle/>
          <a:p>
            <a:endParaRPr lang="ar-BH"/>
          </a:p>
        </p:txBody>
      </p:sp>
      <p:sp>
        <p:nvSpPr>
          <p:cNvPr id="52229" name="AutoShape 5"/>
          <p:cNvSpPr>
            <a:spLocks noChangeArrowheads="1"/>
          </p:cNvSpPr>
          <p:nvPr/>
        </p:nvSpPr>
        <p:spPr bwMode="auto">
          <a:xfrm>
            <a:off x="5572132" y="2857496"/>
            <a:ext cx="2019300" cy="695325"/>
          </a:xfrm>
          <a:prstGeom prst="roundRect">
            <a:avLst>
              <a:gd name="adj" fmla="val 16667"/>
            </a:avLst>
          </a:prstGeom>
          <a:ln>
            <a:headEnd/>
            <a:tailEn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anchor="t" anchorCtr="0" compatLnSpc="1">
            <a:prstTxWarp prst="textNoShape">
              <a:avLst/>
            </a:prstTxWarp>
          </a:bodyPr>
          <a:lstStyle/>
          <a:p>
            <a:pPr algn="ctr" rtl="1" fontAlgn="base">
              <a:spcBef>
                <a:spcPct val="0"/>
              </a:spcBef>
              <a:spcAft>
                <a:spcPts val="1000"/>
              </a:spcAft>
            </a:pPr>
            <a:r>
              <a:rPr lang="ar-DZ"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rPr>
              <a:t>المخطط </a:t>
            </a:r>
            <a:r>
              <a:rPr lang="ar-DZ" sz="14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rPr>
              <a:t>الولائي</a:t>
            </a:r>
            <a:r>
              <a:rPr lang="ar-DZ"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rPr>
              <a:t> لتهيئة الإقليم</a:t>
            </a:r>
          </a:p>
          <a:p>
            <a:pPr algn="ctr" rtl="1" fontAlgn="base">
              <a:spcBef>
                <a:spcPct val="0"/>
              </a:spcBef>
              <a:spcAft>
                <a:spcPts val="1000"/>
              </a:spcAft>
            </a:pPr>
            <a:r>
              <a:rPr lang="en-US"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rPr>
              <a:t>PAW</a:t>
            </a:r>
            <a:endParaRPr lang="ar-DZ"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endParaRPr>
          </a:p>
          <a:p>
            <a:pPr algn="ctr" rtl="1" fontAlgn="base">
              <a:spcBef>
                <a:spcPct val="0"/>
              </a:spcBef>
              <a:spcAft>
                <a:spcPts val="1000"/>
              </a:spcAft>
            </a:pPr>
            <a:endParaRPr lang="ar-BH"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Arial" pitchFamily="34" charset="0"/>
              <a:cs typeface="Arial" pitchFamily="34"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52226"/>
                                        </p:tgtEl>
                                        <p:attrNameLst>
                                          <p:attrName>style.visibility</p:attrName>
                                        </p:attrNameLst>
                                      </p:cBhvr>
                                      <p:to>
                                        <p:strVal val="visible"/>
                                      </p:to>
                                    </p:set>
                                    <p:animEffect transition="in" filter="fade">
                                      <p:cBhvr>
                                        <p:cTn id="7" dur="1000"/>
                                        <p:tgtEl>
                                          <p:spTgt spid="52226"/>
                                        </p:tgtEl>
                                      </p:cBhvr>
                                    </p:animEffect>
                                    <p:anim calcmode="lin" valueType="num">
                                      <p:cBhvr>
                                        <p:cTn id="8" dur="1000" fill="hold"/>
                                        <p:tgtEl>
                                          <p:spTgt spid="52226"/>
                                        </p:tgtEl>
                                        <p:attrNameLst>
                                          <p:attrName>ppt_x</p:attrName>
                                        </p:attrNameLst>
                                      </p:cBhvr>
                                      <p:tavLst>
                                        <p:tav tm="0">
                                          <p:val>
                                            <p:strVal val="#ppt_x"/>
                                          </p:val>
                                        </p:tav>
                                        <p:tav tm="100000">
                                          <p:val>
                                            <p:strVal val="#ppt_x"/>
                                          </p:val>
                                        </p:tav>
                                      </p:tavLst>
                                    </p:anim>
                                    <p:anim calcmode="lin" valueType="num">
                                      <p:cBhvr>
                                        <p:cTn id="9" dur="900" decel="100000" fill="hold"/>
                                        <p:tgtEl>
                                          <p:spTgt spid="5222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2226"/>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52241"/>
                                        </p:tgtEl>
                                        <p:attrNameLst>
                                          <p:attrName>style.visibility</p:attrName>
                                        </p:attrNameLst>
                                      </p:cBhvr>
                                      <p:to>
                                        <p:strVal val="visible"/>
                                      </p:to>
                                    </p:set>
                                    <p:animEffect transition="in" filter="fade">
                                      <p:cBhvr>
                                        <p:cTn id="13" dur="1000"/>
                                        <p:tgtEl>
                                          <p:spTgt spid="52241"/>
                                        </p:tgtEl>
                                      </p:cBhvr>
                                    </p:animEffect>
                                    <p:anim calcmode="lin" valueType="num">
                                      <p:cBhvr>
                                        <p:cTn id="14" dur="1000" fill="hold"/>
                                        <p:tgtEl>
                                          <p:spTgt spid="52241"/>
                                        </p:tgtEl>
                                        <p:attrNameLst>
                                          <p:attrName>ppt_x</p:attrName>
                                        </p:attrNameLst>
                                      </p:cBhvr>
                                      <p:tavLst>
                                        <p:tav tm="0">
                                          <p:val>
                                            <p:strVal val="#ppt_x"/>
                                          </p:val>
                                        </p:tav>
                                        <p:tav tm="100000">
                                          <p:val>
                                            <p:strVal val="#ppt_x"/>
                                          </p:val>
                                        </p:tav>
                                      </p:tavLst>
                                    </p:anim>
                                    <p:anim calcmode="lin" valueType="num">
                                      <p:cBhvr>
                                        <p:cTn id="15" dur="900" decel="100000" fill="hold"/>
                                        <p:tgtEl>
                                          <p:spTgt spid="52241"/>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52241"/>
                                        </p:tgtEl>
                                        <p:attrNameLst>
                                          <p:attrName>ppt_y</p:attrName>
                                        </p:attrNameLst>
                                      </p:cBhvr>
                                      <p:tavLst>
                                        <p:tav tm="0">
                                          <p:val>
                                            <p:strVal val="#ppt_y-.03"/>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7" presetClass="entr" presetSubtype="0" fill="hold" grpId="0" nodeType="clickEffect">
                                  <p:stCondLst>
                                    <p:cond delay="0"/>
                                  </p:stCondLst>
                                  <p:childTnLst>
                                    <p:set>
                                      <p:cBhvr>
                                        <p:cTn id="20" dur="1" fill="hold">
                                          <p:stCondLst>
                                            <p:cond delay="0"/>
                                          </p:stCondLst>
                                        </p:cTn>
                                        <p:tgtEl>
                                          <p:spTgt spid="52227"/>
                                        </p:tgtEl>
                                        <p:attrNameLst>
                                          <p:attrName>style.visibility</p:attrName>
                                        </p:attrNameLst>
                                      </p:cBhvr>
                                      <p:to>
                                        <p:strVal val="visible"/>
                                      </p:to>
                                    </p:set>
                                    <p:animEffect transition="in" filter="fade">
                                      <p:cBhvr>
                                        <p:cTn id="21" dur="1000"/>
                                        <p:tgtEl>
                                          <p:spTgt spid="52227"/>
                                        </p:tgtEl>
                                      </p:cBhvr>
                                    </p:animEffect>
                                    <p:anim calcmode="lin" valueType="num">
                                      <p:cBhvr>
                                        <p:cTn id="22" dur="1000" fill="hold"/>
                                        <p:tgtEl>
                                          <p:spTgt spid="52227"/>
                                        </p:tgtEl>
                                        <p:attrNameLst>
                                          <p:attrName>ppt_x</p:attrName>
                                        </p:attrNameLst>
                                      </p:cBhvr>
                                      <p:tavLst>
                                        <p:tav tm="0">
                                          <p:val>
                                            <p:strVal val="#ppt_x"/>
                                          </p:val>
                                        </p:tav>
                                        <p:tav tm="100000">
                                          <p:val>
                                            <p:strVal val="#ppt_x"/>
                                          </p:val>
                                        </p:tav>
                                      </p:tavLst>
                                    </p:anim>
                                    <p:anim calcmode="lin" valueType="num">
                                      <p:cBhvr>
                                        <p:cTn id="23" dur="900" decel="100000" fill="hold"/>
                                        <p:tgtEl>
                                          <p:spTgt spid="52227"/>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52227"/>
                                        </p:tgtEl>
                                        <p:attrNameLst>
                                          <p:attrName>ppt_y</p:attrName>
                                        </p:attrNameLst>
                                      </p:cBhvr>
                                      <p:tavLst>
                                        <p:tav tm="0">
                                          <p:val>
                                            <p:strVal val="#ppt_y-.03"/>
                                          </p:val>
                                        </p:tav>
                                        <p:tav tm="100000">
                                          <p:val>
                                            <p:strVal val="#ppt_y"/>
                                          </p:val>
                                        </p:tav>
                                      </p:tavLst>
                                    </p:anim>
                                  </p:childTnLst>
                                </p:cTn>
                              </p:par>
                              <p:par>
                                <p:cTn id="25" presetID="37" presetClass="entr" presetSubtype="0" fill="hold" grpId="0" nodeType="withEffect">
                                  <p:stCondLst>
                                    <p:cond delay="0"/>
                                  </p:stCondLst>
                                  <p:childTnLst>
                                    <p:set>
                                      <p:cBhvr>
                                        <p:cTn id="26" dur="1" fill="hold">
                                          <p:stCondLst>
                                            <p:cond delay="0"/>
                                          </p:stCondLst>
                                        </p:cTn>
                                        <p:tgtEl>
                                          <p:spTgt spid="52242"/>
                                        </p:tgtEl>
                                        <p:attrNameLst>
                                          <p:attrName>style.visibility</p:attrName>
                                        </p:attrNameLst>
                                      </p:cBhvr>
                                      <p:to>
                                        <p:strVal val="visible"/>
                                      </p:to>
                                    </p:set>
                                    <p:animEffect transition="in" filter="fade">
                                      <p:cBhvr>
                                        <p:cTn id="27" dur="1000"/>
                                        <p:tgtEl>
                                          <p:spTgt spid="52242"/>
                                        </p:tgtEl>
                                      </p:cBhvr>
                                    </p:animEffect>
                                    <p:anim calcmode="lin" valueType="num">
                                      <p:cBhvr>
                                        <p:cTn id="28" dur="1000" fill="hold"/>
                                        <p:tgtEl>
                                          <p:spTgt spid="52242"/>
                                        </p:tgtEl>
                                        <p:attrNameLst>
                                          <p:attrName>ppt_x</p:attrName>
                                        </p:attrNameLst>
                                      </p:cBhvr>
                                      <p:tavLst>
                                        <p:tav tm="0">
                                          <p:val>
                                            <p:strVal val="#ppt_x"/>
                                          </p:val>
                                        </p:tav>
                                        <p:tav tm="100000">
                                          <p:val>
                                            <p:strVal val="#ppt_x"/>
                                          </p:val>
                                        </p:tav>
                                      </p:tavLst>
                                    </p:anim>
                                    <p:anim calcmode="lin" valueType="num">
                                      <p:cBhvr>
                                        <p:cTn id="29" dur="900" decel="100000" fill="hold"/>
                                        <p:tgtEl>
                                          <p:spTgt spid="52242"/>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52242"/>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52243"/>
                                        </p:tgtEl>
                                        <p:attrNameLst>
                                          <p:attrName>style.visibility</p:attrName>
                                        </p:attrNameLst>
                                      </p:cBhvr>
                                      <p:to>
                                        <p:strVal val="visible"/>
                                      </p:to>
                                    </p:set>
                                    <p:animEffect transition="in" filter="fade">
                                      <p:cBhvr>
                                        <p:cTn id="33" dur="1000"/>
                                        <p:tgtEl>
                                          <p:spTgt spid="52243"/>
                                        </p:tgtEl>
                                      </p:cBhvr>
                                    </p:animEffect>
                                    <p:anim calcmode="lin" valueType="num">
                                      <p:cBhvr>
                                        <p:cTn id="34" dur="1000" fill="hold"/>
                                        <p:tgtEl>
                                          <p:spTgt spid="52243"/>
                                        </p:tgtEl>
                                        <p:attrNameLst>
                                          <p:attrName>ppt_x</p:attrName>
                                        </p:attrNameLst>
                                      </p:cBhvr>
                                      <p:tavLst>
                                        <p:tav tm="0">
                                          <p:val>
                                            <p:strVal val="#ppt_x"/>
                                          </p:val>
                                        </p:tav>
                                        <p:tav tm="100000">
                                          <p:val>
                                            <p:strVal val="#ppt_x"/>
                                          </p:val>
                                        </p:tav>
                                      </p:tavLst>
                                    </p:anim>
                                    <p:anim calcmode="lin" valueType="num">
                                      <p:cBhvr>
                                        <p:cTn id="35" dur="900" decel="100000" fill="hold"/>
                                        <p:tgtEl>
                                          <p:spTgt spid="52243"/>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52243"/>
                                        </p:tgtEl>
                                        <p:attrNameLst>
                                          <p:attrName>ppt_y</p:attrName>
                                        </p:attrNameLst>
                                      </p:cBhvr>
                                      <p:tavLst>
                                        <p:tav tm="0">
                                          <p:val>
                                            <p:strVal val="#ppt_y-.03"/>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37" presetClass="entr" presetSubtype="0" fill="hold" grpId="0" nodeType="clickEffect">
                                  <p:stCondLst>
                                    <p:cond delay="0"/>
                                  </p:stCondLst>
                                  <p:childTnLst>
                                    <p:set>
                                      <p:cBhvr>
                                        <p:cTn id="40" dur="1" fill="hold">
                                          <p:stCondLst>
                                            <p:cond delay="0"/>
                                          </p:stCondLst>
                                        </p:cTn>
                                        <p:tgtEl>
                                          <p:spTgt spid="52229"/>
                                        </p:tgtEl>
                                        <p:attrNameLst>
                                          <p:attrName>style.visibility</p:attrName>
                                        </p:attrNameLst>
                                      </p:cBhvr>
                                      <p:to>
                                        <p:strVal val="visible"/>
                                      </p:to>
                                    </p:set>
                                    <p:animEffect transition="in" filter="fade">
                                      <p:cBhvr>
                                        <p:cTn id="41" dur="1000"/>
                                        <p:tgtEl>
                                          <p:spTgt spid="52229"/>
                                        </p:tgtEl>
                                      </p:cBhvr>
                                    </p:animEffect>
                                    <p:anim calcmode="lin" valueType="num">
                                      <p:cBhvr>
                                        <p:cTn id="42" dur="1000" fill="hold"/>
                                        <p:tgtEl>
                                          <p:spTgt spid="52229"/>
                                        </p:tgtEl>
                                        <p:attrNameLst>
                                          <p:attrName>ppt_x</p:attrName>
                                        </p:attrNameLst>
                                      </p:cBhvr>
                                      <p:tavLst>
                                        <p:tav tm="0">
                                          <p:val>
                                            <p:strVal val="#ppt_x"/>
                                          </p:val>
                                        </p:tav>
                                        <p:tav tm="100000">
                                          <p:val>
                                            <p:strVal val="#ppt_x"/>
                                          </p:val>
                                        </p:tav>
                                      </p:tavLst>
                                    </p:anim>
                                    <p:anim calcmode="lin" valueType="num">
                                      <p:cBhvr>
                                        <p:cTn id="43" dur="900" decel="100000" fill="hold"/>
                                        <p:tgtEl>
                                          <p:spTgt spid="52229"/>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52229"/>
                                        </p:tgtEl>
                                        <p:attrNameLst>
                                          <p:attrName>ppt_y</p:attrName>
                                        </p:attrNameLst>
                                      </p:cBhvr>
                                      <p:tavLst>
                                        <p:tav tm="0">
                                          <p:val>
                                            <p:strVal val="#ppt_y-.03"/>
                                          </p:val>
                                        </p:tav>
                                        <p:tav tm="100000">
                                          <p:val>
                                            <p:strVal val="#ppt_y"/>
                                          </p:val>
                                        </p:tav>
                                      </p:tavLst>
                                    </p:anim>
                                  </p:childTnLst>
                                </p:cTn>
                              </p:par>
                              <p:par>
                                <p:cTn id="45" presetID="37" presetClass="entr" presetSubtype="0" fill="hold" grpId="0" nodeType="withEffect">
                                  <p:stCondLst>
                                    <p:cond delay="0"/>
                                  </p:stCondLst>
                                  <p:childTnLst>
                                    <p:set>
                                      <p:cBhvr>
                                        <p:cTn id="46" dur="1" fill="hold">
                                          <p:stCondLst>
                                            <p:cond delay="0"/>
                                          </p:stCondLst>
                                        </p:cTn>
                                        <p:tgtEl>
                                          <p:spTgt spid="52228"/>
                                        </p:tgtEl>
                                        <p:attrNameLst>
                                          <p:attrName>style.visibility</p:attrName>
                                        </p:attrNameLst>
                                      </p:cBhvr>
                                      <p:to>
                                        <p:strVal val="visible"/>
                                      </p:to>
                                    </p:set>
                                    <p:animEffect transition="in" filter="fade">
                                      <p:cBhvr>
                                        <p:cTn id="47" dur="1000"/>
                                        <p:tgtEl>
                                          <p:spTgt spid="52228"/>
                                        </p:tgtEl>
                                      </p:cBhvr>
                                    </p:animEffect>
                                    <p:anim calcmode="lin" valueType="num">
                                      <p:cBhvr>
                                        <p:cTn id="48" dur="1000" fill="hold"/>
                                        <p:tgtEl>
                                          <p:spTgt spid="52228"/>
                                        </p:tgtEl>
                                        <p:attrNameLst>
                                          <p:attrName>ppt_x</p:attrName>
                                        </p:attrNameLst>
                                      </p:cBhvr>
                                      <p:tavLst>
                                        <p:tav tm="0">
                                          <p:val>
                                            <p:strVal val="#ppt_x"/>
                                          </p:val>
                                        </p:tav>
                                        <p:tav tm="100000">
                                          <p:val>
                                            <p:strVal val="#ppt_x"/>
                                          </p:val>
                                        </p:tav>
                                      </p:tavLst>
                                    </p:anim>
                                    <p:anim calcmode="lin" valueType="num">
                                      <p:cBhvr>
                                        <p:cTn id="49" dur="900" decel="100000" fill="hold"/>
                                        <p:tgtEl>
                                          <p:spTgt spid="52228"/>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52228"/>
                                        </p:tgtEl>
                                        <p:attrNameLst>
                                          <p:attrName>ppt_y</p:attrName>
                                        </p:attrNameLst>
                                      </p:cBhvr>
                                      <p:tavLst>
                                        <p:tav tm="0">
                                          <p:val>
                                            <p:strVal val="#ppt_y-.03"/>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7" presetClass="entr" presetSubtype="0" fill="hold" grpId="0" nodeType="clickEffect">
                                  <p:stCondLst>
                                    <p:cond delay="0"/>
                                  </p:stCondLst>
                                  <p:childTnLst>
                                    <p:set>
                                      <p:cBhvr>
                                        <p:cTn id="54" dur="1" fill="hold">
                                          <p:stCondLst>
                                            <p:cond delay="0"/>
                                          </p:stCondLst>
                                        </p:cTn>
                                        <p:tgtEl>
                                          <p:spTgt spid="52236"/>
                                        </p:tgtEl>
                                        <p:attrNameLst>
                                          <p:attrName>style.visibility</p:attrName>
                                        </p:attrNameLst>
                                      </p:cBhvr>
                                      <p:to>
                                        <p:strVal val="visible"/>
                                      </p:to>
                                    </p:set>
                                    <p:animEffect transition="in" filter="fade">
                                      <p:cBhvr>
                                        <p:cTn id="55" dur="1000"/>
                                        <p:tgtEl>
                                          <p:spTgt spid="52236"/>
                                        </p:tgtEl>
                                      </p:cBhvr>
                                    </p:animEffect>
                                    <p:anim calcmode="lin" valueType="num">
                                      <p:cBhvr>
                                        <p:cTn id="56" dur="1000" fill="hold"/>
                                        <p:tgtEl>
                                          <p:spTgt spid="52236"/>
                                        </p:tgtEl>
                                        <p:attrNameLst>
                                          <p:attrName>ppt_x</p:attrName>
                                        </p:attrNameLst>
                                      </p:cBhvr>
                                      <p:tavLst>
                                        <p:tav tm="0">
                                          <p:val>
                                            <p:strVal val="#ppt_x"/>
                                          </p:val>
                                        </p:tav>
                                        <p:tav tm="100000">
                                          <p:val>
                                            <p:strVal val="#ppt_x"/>
                                          </p:val>
                                        </p:tav>
                                      </p:tavLst>
                                    </p:anim>
                                    <p:anim calcmode="lin" valueType="num">
                                      <p:cBhvr>
                                        <p:cTn id="57" dur="900" decel="100000" fill="hold"/>
                                        <p:tgtEl>
                                          <p:spTgt spid="52236"/>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52236"/>
                                        </p:tgtEl>
                                        <p:attrNameLst>
                                          <p:attrName>ppt_y</p:attrName>
                                        </p:attrNameLst>
                                      </p:cBhvr>
                                      <p:tavLst>
                                        <p:tav tm="0">
                                          <p:val>
                                            <p:strVal val="#ppt_y-.03"/>
                                          </p:val>
                                        </p:tav>
                                        <p:tav tm="100000">
                                          <p:val>
                                            <p:strVal val="#ppt_y"/>
                                          </p:val>
                                        </p:tav>
                                      </p:tavLst>
                                    </p:anim>
                                  </p:childTnLst>
                                </p:cTn>
                              </p:par>
                              <p:par>
                                <p:cTn id="59" presetID="37" presetClass="entr" presetSubtype="0" fill="hold" grpId="0" nodeType="withEffect">
                                  <p:stCondLst>
                                    <p:cond delay="0"/>
                                  </p:stCondLst>
                                  <p:childTnLst>
                                    <p:set>
                                      <p:cBhvr>
                                        <p:cTn id="60" dur="1" fill="hold">
                                          <p:stCondLst>
                                            <p:cond delay="0"/>
                                          </p:stCondLst>
                                        </p:cTn>
                                        <p:tgtEl>
                                          <p:spTgt spid="52238"/>
                                        </p:tgtEl>
                                        <p:attrNameLst>
                                          <p:attrName>style.visibility</p:attrName>
                                        </p:attrNameLst>
                                      </p:cBhvr>
                                      <p:to>
                                        <p:strVal val="visible"/>
                                      </p:to>
                                    </p:set>
                                    <p:animEffect transition="in" filter="fade">
                                      <p:cBhvr>
                                        <p:cTn id="61" dur="1000"/>
                                        <p:tgtEl>
                                          <p:spTgt spid="52238"/>
                                        </p:tgtEl>
                                      </p:cBhvr>
                                    </p:animEffect>
                                    <p:anim calcmode="lin" valueType="num">
                                      <p:cBhvr>
                                        <p:cTn id="62" dur="1000" fill="hold"/>
                                        <p:tgtEl>
                                          <p:spTgt spid="52238"/>
                                        </p:tgtEl>
                                        <p:attrNameLst>
                                          <p:attrName>ppt_x</p:attrName>
                                        </p:attrNameLst>
                                      </p:cBhvr>
                                      <p:tavLst>
                                        <p:tav tm="0">
                                          <p:val>
                                            <p:strVal val="#ppt_x"/>
                                          </p:val>
                                        </p:tav>
                                        <p:tav tm="100000">
                                          <p:val>
                                            <p:strVal val="#ppt_x"/>
                                          </p:val>
                                        </p:tav>
                                      </p:tavLst>
                                    </p:anim>
                                    <p:anim calcmode="lin" valueType="num">
                                      <p:cBhvr>
                                        <p:cTn id="63" dur="900" decel="100000" fill="hold"/>
                                        <p:tgtEl>
                                          <p:spTgt spid="52238"/>
                                        </p:tgtEl>
                                        <p:attrNameLst>
                                          <p:attrName>ppt_y</p:attrName>
                                        </p:attrNameLst>
                                      </p:cBhvr>
                                      <p:tavLst>
                                        <p:tav tm="0">
                                          <p:val>
                                            <p:strVal val="#ppt_y+1"/>
                                          </p:val>
                                        </p:tav>
                                        <p:tav tm="100000">
                                          <p:val>
                                            <p:strVal val="#ppt_y-.03"/>
                                          </p:val>
                                        </p:tav>
                                      </p:tavLst>
                                    </p:anim>
                                    <p:anim calcmode="lin" valueType="num">
                                      <p:cBhvr>
                                        <p:cTn id="64" dur="100" accel="100000" fill="hold">
                                          <p:stCondLst>
                                            <p:cond delay="900"/>
                                          </p:stCondLst>
                                        </p:cTn>
                                        <p:tgtEl>
                                          <p:spTgt spid="52238"/>
                                        </p:tgtEl>
                                        <p:attrNameLst>
                                          <p:attrName>ppt_y</p:attrName>
                                        </p:attrNameLst>
                                      </p:cBhvr>
                                      <p:tavLst>
                                        <p:tav tm="0">
                                          <p:val>
                                            <p:strVal val="#ppt_y-.03"/>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37" presetClass="entr" presetSubtype="0" fill="hold" grpId="0" nodeType="clickEffect">
                                  <p:stCondLst>
                                    <p:cond delay="0"/>
                                  </p:stCondLst>
                                  <p:childTnLst>
                                    <p:set>
                                      <p:cBhvr>
                                        <p:cTn id="68" dur="1" fill="hold">
                                          <p:stCondLst>
                                            <p:cond delay="0"/>
                                          </p:stCondLst>
                                        </p:cTn>
                                        <p:tgtEl>
                                          <p:spTgt spid="28"/>
                                        </p:tgtEl>
                                        <p:attrNameLst>
                                          <p:attrName>style.visibility</p:attrName>
                                        </p:attrNameLst>
                                      </p:cBhvr>
                                      <p:to>
                                        <p:strVal val="visible"/>
                                      </p:to>
                                    </p:set>
                                    <p:animEffect transition="in" filter="fade">
                                      <p:cBhvr>
                                        <p:cTn id="69" dur="1000"/>
                                        <p:tgtEl>
                                          <p:spTgt spid="28"/>
                                        </p:tgtEl>
                                      </p:cBhvr>
                                    </p:animEffect>
                                    <p:anim calcmode="lin" valueType="num">
                                      <p:cBhvr>
                                        <p:cTn id="70" dur="1000" fill="hold"/>
                                        <p:tgtEl>
                                          <p:spTgt spid="28"/>
                                        </p:tgtEl>
                                        <p:attrNameLst>
                                          <p:attrName>ppt_x</p:attrName>
                                        </p:attrNameLst>
                                      </p:cBhvr>
                                      <p:tavLst>
                                        <p:tav tm="0">
                                          <p:val>
                                            <p:strVal val="#ppt_x"/>
                                          </p:val>
                                        </p:tav>
                                        <p:tav tm="100000">
                                          <p:val>
                                            <p:strVal val="#ppt_x"/>
                                          </p:val>
                                        </p:tav>
                                      </p:tavLst>
                                    </p:anim>
                                    <p:anim calcmode="lin" valueType="num">
                                      <p:cBhvr>
                                        <p:cTn id="71" dur="900" decel="100000" fill="hold"/>
                                        <p:tgtEl>
                                          <p:spTgt spid="28"/>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par>
                                <p:cTn id="73" presetID="37" presetClass="entr" presetSubtype="0" fill="hold" grpId="0" nodeType="withEffect">
                                  <p:stCondLst>
                                    <p:cond delay="0"/>
                                  </p:stCondLst>
                                  <p:childTnLst>
                                    <p:set>
                                      <p:cBhvr>
                                        <p:cTn id="74" dur="1" fill="hold">
                                          <p:stCondLst>
                                            <p:cond delay="0"/>
                                          </p:stCondLst>
                                        </p:cTn>
                                        <p:tgtEl>
                                          <p:spTgt spid="52244"/>
                                        </p:tgtEl>
                                        <p:attrNameLst>
                                          <p:attrName>style.visibility</p:attrName>
                                        </p:attrNameLst>
                                      </p:cBhvr>
                                      <p:to>
                                        <p:strVal val="visible"/>
                                      </p:to>
                                    </p:set>
                                    <p:animEffect transition="in" filter="fade">
                                      <p:cBhvr>
                                        <p:cTn id="75" dur="1000"/>
                                        <p:tgtEl>
                                          <p:spTgt spid="52244"/>
                                        </p:tgtEl>
                                      </p:cBhvr>
                                    </p:animEffect>
                                    <p:anim calcmode="lin" valueType="num">
                                      <p:cBhvr>
                                        <p:cTn id="76" dur="1000" fill="hold"/>
                                        <p:tgtEl>
                                          <p:spTgt spid="52244"/>
                                        </p:tgtEl>
                                        <p:attrNameLst>
                                          <p:attrName>ppt_x</p:attrName>
                                        </p:attrNameLst>
                                      </p:cBhvr>
                                      <p:tavLst>
                                        <p:tav tm="0">
                                          <p:val>
                                            <p:strVal val="#ppt_x"/>
                                          </p:val>
                                        </p:tav>
                                        <p:tav tm="100000">
                                          <p:val>
                                            <p:strVal val="#ppt_x"/>
                                          </p:val>
                                        </p:tav>
                                      </p:tavLst>
                                    </p:anim>
                                    <p:anim calcmode="lin" valueType="num">
                                      <p:cBhvr>
                                        <p:cTn id="77" dur="900" decel="100000" fill="hold"/>
                                        <p:tgtEl>
                                          <p:spTgt spid="52244"/>
                                        </p:tgtEl>
                                        <p:attrNameLst>
                                          <p:attrName>ppt_y</p:attrName>
                                        </p:attrNameLst>
                                      </p:cBhvr>
                                      <p:tavLst>
                                        <p:tav tm="0">
                                          <p:val>
                                            <p:strVal val="#ppt_y+1"/>
                                          </p:val>
                                        </p:tav>
                                        <p:tav tm="100000">
                                          <p:val>
                                            <p:strVal val="#ppt_y-.03"/>
                                          </p:val>
                                        </p:tav>
                                      </p:tavLst>
                                    </p:anim>
                                    <p:anim calcmode="lin" valueType="num">
                                      <p:cBhvr>
                                        <p:cTn id="78" dur="100" accel="100000" fill="hold">
                                          <p:stCondLst>
                                            <p:cond delay="900"/>
                                          </p:stCondLst>
                                        </p:cTn>
                                        <p:tgtEl>
                                          <p:spTgt spid="52244"/>
                                        </p:tgtEl>
                                        <p:attrNameLst>
                                          <p:attrName>ppt_y</p:attrName>
                                        </p:attrNameLst>
                                      </p:cBhvr>
                                      <p:tavLst>
                                        <p:tav tm="0">
                                          <p:val>
                                            <p:strVal val="#ppt_y-.03"/>
                                          </p:val>
                                        </p:tav>
                                        <p:tav tm="100000">
                                          <p:val>
                                            <p:strVal val="#ppt_y"/>
                                          </p:val>
                                        </p:tav>
                                      </p:tavLst>
                                    </p:anim>
                                  </p:childTnLst>
                                </p:cTn>
                              </p:par>
                              <p:par>
                                <p:cTn id="79" presetID="37" presetClass="entr" presetSubtype="0" fill="hold" grpId="0" nodeType="withEffect">
                                  <p:stCondLst>
                                    <p:cond delay="0"/>
                                  </p:stCondLst>
                                  <p:childTnLst>
                                    <p:set>
                                      <p:cBhvr>
                                        <p:cTn id="80" dur="1" fill="hold">
                                          <p:stCondLst>
                                            <p:cond delay="0"/>
                                          </p:stCondLst>
                                        </p:cTn>
                                        <p:tgtEl>
                                          <p:spTgt spid="52230"/>
                                        </p:tgtEl>
                                        <p:attrNameLst>
                                          <p:attrName>style.visibility</p:attrName>
                                        </p:attrNameLst>
                                      </p:cBhvr>
                                      <p:to>
                                        <p:strVal val="visible"/>
                                      </p:to>
                                    </p:set>
                                    <p:animEffect transition="in" filter="fade">
                                      <p:cBhvr>
                                        <p:cTn id="81" dur="1000"/>
                                        <p:tgtEl>
                                          <p:spTgt spid="52230"/>
                                        </p:tgtEl>
                                      </p:cBhvr>
                                    </p:animEffect>
                                    <p:anim calcmode="lin" valueType="num">
                                      <p:cBhvr>
                                        <p:cTn id="82" dur="1000" fill="hold"/>
                                        <p:tgtEl>
                                          <p:spTgt spid="52230"/>
                                        </p:tgtEl>
                                        <p:attrNameLst>
                                          <p:attrName>ppt_x</p:attrName>
                                        </p:attrNameLst>
                                      </p:cBhvr>
                                      <p:tavLst>
                                        <p:tav tm="0">
                                          <p:val>
                                            <p:strVal val="#ppt_x"/>
                                          </p:val>
                                        </p:tav>
                                        <p:tav tm="100000">
                                          <p:val>
                                            <p:strVal val="#ppt_x"/>
                                          </p:val>
                                        </p:tav>
                                      </p:tavLst>
                                    </p:anim>
                                    <p:anim calcmode="lin" valueType="num">
                                      <p:cBhvr>
                                        <p:cTn id="83" dur="900" decel="100000" fill="hold"/>
                                        <p:tgtEl>
                                          <p:spTgt spid="52230"/>
                                        </p:tgtEl>
                                        <p:attrNameLst>
                                          <p:attrName>ppt_y</p:attrName>
                                        </p:attrNameLst>
                                      </p:cBhvr>
                                      <p:tavLst>
                                        <p:tav tm="0">
                                          <p:val>
                                            <p:strVal val="#ppt_y+1"/>
                                          </p:val>
                                        </p:tav>
                                        <p:tav tm="100000">
                                          <p:val>
                                            <p:strVal val="#ppt_y-.03"/>
                                          </p:val>
                                        </p:tav>
                                      </p:tavLst>
                                    </p:anim>
                                    <p:anim calcmode="lin" valueType="num">
                                      <p:cBhvr>
                                        <p:cTn id="84" dur="100" accel="100000" fill="hold">
                                          <p:stCondLst>
                                            <p:cond delay="900"/>
                                          </p:stCondLst>
                                        </p:cTn>
                                        <p:tgtEl>
                                          <p:spTgt spid="52230"/>
                                        </p:tgtEl>
                                        <p:attrNameLst>
                                          <p:attrName>ppt_y</p:attrName>
                                        </p:attrNameLst>
                                      </p:cBhvr>
                                      <p:tavLst>
                                        <p:tav tm="0">
                                          <p:val>
                                            <p:strVal val="#ppt_y-.03"/>
                                          </p:val>
                                        </p:tav>
                                        <p:tav tm="100000">
                                          <p:val>
                                            <p:strVal val="#ppt_y"/>
                                          </p:val>
                                        </p:tav>
                                      </p:tavLst>
                                    </p:anim>
                                  </p:childTnLst>
                                </p:cTn>
                              </p:par>
                              <p:par>
                                <p:cTn id="85" presetID="37" presetClass="entr" presetSubtype="0" fill="hold" grpId="0" nodeType="withEffect">
                                  <p:stCondLst>
                                    <p:cond delay="0"/>
                                  </p:stCondLst>
                                  <p:childTnLst>
                                    <p:set>
                                      <p:cBhvr>
                                        <p:cTn id="86" dur="1" fill="hold">
                                          <p:stCondLst>
                                            <p:cond delay="0"/>
                                          </p:stCondLst>
                                        </p:cTn>
                                        <p:tgtEl>
                                          <p:spTgt spid="52231"/>
                                        </p:tgtEl>
                                        <p:attrNameLst>
                                          <p:attrName>style.visibility</p:attrName>
                                        </p:attrNameLst>
                                      </p:cBhvr>
                                      <p:to>
                                        <p:strVal val="visible"/>
                                      </p:to>
                                    </p:set>
                                    <p:animEffect transition="in" filter="fade">
                                      <p:cBhvr>
                                        <p:cTn id="87" dur="1000"/>
                                        <p:tgtEl>
                                          <p:spTgt spid="52231"/>
                                        </p:tgtEl>
                                      </p:cBhvr>
                                    </p:animEffect>
                                    <p:anim calcmode="lin" valueType="num">
                                      <p:cBhvr>
                                        <p:cTn id="88" dur="1000" fill="hold"/>
                                        <p:tgtEl>
                                          <p:spTgt spid="52231"/>
                                        </p:tgtEl>
                                        <p:attrNameLst>
                                          <p:attrName>ppt_x</p:attrName>
                                        </p:attrNameLst>
                                      </p:cBhvr>
                                      <p:tavLst>
                                        <p:tav tm="0">
                                          <p:val>
                                            <p:strVal val="#ppt_x"/>
                                          </p:val>
                                        </p:tav>
                                        <p:tav tm="100000">
                                          <p:val>
                                            <p:strVal val="#ppt_x"/>
                                          </p:val>
                                        </p:tav>
                                      </p:tavLst>
                                    </p:anim>
                                    <p:anim calcmode="lin" valueType="num">
                                      <p:cBhvr>
                                        <p:cTn id="89" dur="900" decel="100000" fill="hold"/>
                                        <p:tgtEl>
                                          <p:spTgt spid="5223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52231"/>
                                        </p:tgtEl>
                                        <p:attrNameLst>
                                          <p:attrName>ppt_y</p:attrName>
                                        </p:attrNameLst>
                                      </p:cBhvr>
                                      <p:tavLst>
                                        <p:tav tm="0">
                                          <p:val>
                                            <p:strVal val="#ppt_y-.03"/>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37" presetClass="entr" presetSubtype="0" fill="hold" grpId="0" nodeType="clickEffect">
                                  <p:stCondLst>
                                    <p:cond delay="0"/>
                                  </p:stCondLst>
                                  <p:childTnLst>
                                    <p:set>
                                      <p:cBhvr>
                                        <p:cTn id="94" dur="1" fill="hold">
                                          <p:stCondLst>
                                            <p:cond delay="0"/>
                                          </p:stCondLst>
                                        </p:cTn>
                                        <p:tgtEl>
                                          <p:spTgt spid="52246"/>
                                        </p:tgtEl>
                                        <p:attrNameLst>
                                          <p:attrName>style.visibility</p:attrName>
                                        </p:attrNameLst>
                                      </p:cBhvr>
                                      <p:to>
                                        <p:strVal val="visible"/>
                                      </p:to>
                                    </p:set>
                                    <p:animEffect transition="in" filter="fade">
                                      <p:cBhvr>
                                        <p:cTn id="95" dur="1000"/>
                                        <p:tgtEl>
                                          <p:spTgt spid="52246"/>
                                        </p:tgtEl>
                                      </p:cBhvr>
                                    </p:animEffect>
                                    <p:anim calcmode="lin" valueType="num">
                                      <p:cBhvr>
                                        <p:cTn id="96" dur="1000" fill="hold"/>
                                        <p:tgtEl>
                                          <p:spTgt spid="52246"/>
                                        </p:tgtEl>
                                        <p:attrNameLst>
                                          <p:attrName>ppt_x</p:attrName>
                                        </p:attrNameLst>
                                      </p:cBhvr>
                                      <p:tavLst>
                                        <p:tav tm="0">
                                          <p:val>
                                            <p:strVal val="#ppt_x"/>
                                          </p:val>
                                        </p:tav>
                                        <p:tav tm="100000">
                                          <p:val>
                                            <p:strVal val="#ppt_x"/>
                                          </p:val>
                                        </p:tav>
                                      </p:tavLst>
                                    </p:anim>
                                    <p:anim calcmode="lin" valueType="num">
                                      <p:cBhvr>
                                        <p:cTn id="97" dur="900" decel="100000" fill="hold"/>
                                        <p:tgtEl>
                                          <p:spTgt spid="52246"/>
                                        </p:tgtEl>
                                        <p:attrNameLst>
                                          <p:attrName>ppt_y</p:attrName>
                                        </p:attrNameLst>
                                      </p:cBhvr>
                                      <p:tavLst>
                                        <p:tav tm="0">
                                          <p:val>
                                            <p:strVal val="#ppt_y+1"/>
                                          </p:val>
                                        </p:tav>
                                        <p:tav tm="100000">
                                          <p:val>
                                            <p:strVal val="#ppt_y-.03"/>
                                          </p:val>
                                        </p:tav>
                                      </p:tavLst>
                                    </p:anim>
                                    <p:anim calcmode="lin" valueType="num">
                                      <p:cBhvr>
                                        <p:cTn id="98" dur="100" accel="100000" fill="hold">
                                          <p:stCondLst>
                                            <p:cond delay="900"/>
                                          </p:stCondLst>
                                        </p:cTn>
                                        <p:tgtEl>
                                          <p:spTgt spid="52246"/>
                                        </p:tgtEl>
                                        <p:attrNameLst>
                                          <p:attrName>ppt_y</p:attrName>
                                        </p:attrNameLst>
                                      </p:cBhvr>
                                      <p:tavLst>
                                        <p:tav tm="0">
                                          <p:val>
                                            <p:strVal val="#ppt_y-.03"/>
                                          </p:val>
                                        </p:tav>
                                        <p:tav tm="100000">
                                          <p:val>
                                            <p:strVal val="#ppt_y"/>
                                          </p:val>
                                        </p:tav>
                                      </p:tavLst>
                                    </p:anim>
                                  </p:childTnLst>
                                </p:cTn>
                              </p:par>
                              <p:par>
                                <p:cTn id="99" presetID="37" presetClass="entr" presetSubtype="0" fill="hold" grpId="0" nodeType="withEffect">
                                  <p:stCondLst>
                                    <p:cond delay="0"/>
                                  </p:stCondLst>
                                  <p:childTnLst>
                                    <p:set>
                                      <p:cBhvr>
                                        <p:cTn id="100" dur="1" fill="hold">
                                          <p:stCondLst>
                                            <p:cond delay="0"/>
                                          </p:stCondLst>
                                        </p:cTn>
                                        <p:tgtEl>
                                          <p:spTgt spid="52247"/>
                                        </p:tgtEl>
                                        <p:attrNameLst>
                                          <p:attrName>style.visibility</p:attrName>
                                        </p:attrNameLst>
                                      </p:cBhvr>
                                      <p:to>
                                        <p:strVal val="visible"/>
                                      </p:to>
                                    </p:set>
                                    <p:animEffect transition="in" filter="fade">
                                      <p:cBhvr>
                                        <p:cTn id="101" dur="1000"/>
                                        <p:tgtEl>
                                          <p:spTgt spid="52247"/>
                                        </p:tgtEl>
                                      </p:cBhvr>
                                    </p:animEffect>
                                    <p:anim calcmode="lin" valueType="num">
                                      <p:cBhvr>
                                        <p:cTn id="102" dur="1000" fill="hold"/>
                                        <p:tgtEl>
                                          <p:spTgt spid="52247"/>
                                        </p:tgtEl>
                                        <p:attrNameLst>
                                          <p:attrName>ppt_x</p:attrName>
                                        </p:attrNameLst>
                                      </p:cBhvr>
                                      <p:tavLst>
                                        <p:tav tm="0">
                                          <p:val>
                                            <p:strVal val="#ppt_x"/>
                                          </p:val>
                                        </p:tav>
                                        <p:tav tm="100000">
                                          <p:val>
                                            <p:strVal val="#ppt_x"/>
                                          </p:val>
                                        </p:tav>
                                      </p:tavLst>
                                    </p:anim>
                                    <p:anim calcmode="lin" valueType="num">
                                      <p:cBhvr>
                                        <p:cTn id="103" dur="900" decel="100000" fill="hold"/>
                                        <p:tgtEl>
                                          <p:spTgt spid="52247"/>
                                        </p:tgtEl>
                                        <p:attrNameLst>
                                          <p:attrName>ppt_y</p:attrName>
                                        </p:attrNameLst>
                                      </p:cBhvr>
                                      <p:tavLst>
                                        <p:tav tm="0">
                                          <p:val>
                                            <p:strVal val="#ppt_y+1"/>
                                          </p:val>
                                        </p:tav>
                                        <p:tav tm="100000">
                                          <p:val>
                                            <p:strVal val="#ppt_y-.03"/>
                                          </p:val>
                                        </p:tav>
                                      </p:tavLst>
                                    </p:anim>
                                    <p:anim calcmode="lin" valueType="num">
                                      <p:cBhvr>
                                        <p:cTn id="104" dur="100" accel="100000" fill="hold">
                                          <p:stCondLst>
                                            <p:cond delay="900"/>
                                          </p:stCondLst>
                                        </p:cTn>
                                        <p:tgtEl>
                                          <p:spTgt spid="52247"/>
                                        </p:tgtEl>
                                        <p:attrNameLst>
                                          <p:attrName>ppt_y</p:attrName>
                                        </p:attrNameLst>
                                      </p:cBhvr>
                                      <p:tavLst>
                                        <p:tav tm="0">
                                          <p:val>
                                            <p:strVal val="#ppt_y-.03"/>
                                          </p:val>
                                        </p:tav>
                                        <p:tav tm="100000">
                                          <p:val>
                                            <p:strVal val="#ppt_y"/>
                                          </p:val>
                                        </p:tav>
                                      </p:tavLst>
                                    </p:anim>
                                  </p:childTnLst>
                                </p:cTn>
                              </p:par>
                              <p:par>
                                <p:cTn id="105" presetID="37" presetClass="entr" presetSubtype="0" fill="hold" grpId="0" nodeType="withEffect">
                                  <p:stCondLst>
                                    <p:cond delay="0"/>
                                  </p:stCondLst>
                                  <p:childTnLst>
                                    <p:set>
                                      <p:cBhvr>
                                        <p:cTn id="106" dur="1" fill="hold">
                                          <p:stCondLst>
                                            <p:cond delay="0"/>
                                          </p:stCondLst>
                                        </p:cTn>
                                        <p:tgtEl>
                                          <p:spTgt spid="52240"/>
                                        </p:tgtEl>
                                        <p:attrNameLst>
                                          <p:attrName>style.visibility</p:attrName>
                                        </p:attrNameLst>
                                      </p:cBhvr>
                                      <p:to>
                                        <p:strVal val="visible"/>
                                      </p:to>
                                    </p:set>
                                    <p:animEffect transition="in" filter="fade">
                                      <p:cBhvr>
                                        <p:cTn id="107" dur="1000"/>
                                        <p:tgtEl>
                                          <p:spTgt spid="52240"/>
                                        </p:tgtEl>
                                      </p:cBhvr>
                                    </p:animEffect>
                                    <p:anim calcmode="lin" valueType="num">
                                      <p:cBhvr>
                                        <p:cTn id="108" dur="1000" fill="hold"/>
                                        <p:tgtEl>
                                          <p:spTgt spid="52240"/>
                                        </p:tgtEl>
                                        <p:attrNameLst>
                                          <p:attrName>ppt_x</p:attrName>
                                        </p:attrNameLst>
                                      </p:cBhvr>
                                      <p:tavLst>
                                        <p:tav tm="0">
                                          <p:val>
                                            <p:strVal val="#ppt_x"/>
                                          </p:val>
                                        </p:tav>
                                        <p:tav tm="100000">
                                          <p:val>
                                            <p:strVal val="#ppt_x"/>
                                          </p:val>
                                        </p:tav>
                                      </p:tavLst>
                                    </p:anim>
                                    <p:anim calcmode="lin" valueType="num">
                                      <p:cBhvr>
                                        <p:cTn id="109" dur="900" decel="100000" fill="hold"/>
                                        <p:tgtEl>
                                          <p:spTgt spid="52240"/>
                                        </p:tgtEl>
                                        <p:attrNameLst>
                                          <p:attrName>ppt_y</p:attrName>
                                        </p:attrNameLst>
                                      </p:cBhvr>
                                      <p:tavLst>
                                        <p:tav tm="0">
                                          <p:val>
                                            <p:strVal val="#ppt_y+1"/>
                                          </p:val>
                                        </p:tav>
                                        <p:tav tm="100000">
                                          <p:val>
                                            <p:strVal val="#ppt_y-.03"/>
                                          </p:val>
                                        </p:tav>
                                      </p:tavLst>
                                    </p:anim>
                                    <p:anim calcmode="lin" valueType="num">
                                      <p:cBhvr>
                                        <p:cTn id="110" dur="100" accel="100000" fill="hold">
                                          <p:stCondLst>
                                            <p:cond delay="900"/>
                                          </p:stCondLst>
                                        </p:cTn>
                                        <p:tgtEl>
                                          <p:spTgt spid="52240"/>
                                        </p:tgtEl>
                                        <p:attrNameLst>
                                          <p:attrName>ppt_y</p:attrName>
                                        </p:attrNameLst>
                                      </p:cBhvr>
                                      <p:tavLst>
                                        <p:tav tm="0">
                                          <p:val>
                                            <p:strVal val="#ppt_y-.03"/>
                                          </p:val>
                                        </p:tav>
                                        <p:tav tm="100000">
                                          <p:val>
                                            <p:strVal val="#ppt_y"/>
                                          </p:val>
                                        </p:tav>
                                      </p:tavLst>
                                    </p:anim>
                                  </p:childTnLst>
                                </p:cTn>
                              </p:par>
                              <p:par>
                                <p:cTn id="111" presetID="37" presetClass="entr" presetSubtype="0" fill="hold" grpId="0" nodeType="withEffect">
                                  <p:stCondLst>
                                    <p:cond delay="0"/>
                                  </p:stCondLst>
                                  <p:childTnLst>
                                    <p:set>
                                      <p:cBhvr>
                                        <p:cTn id="112" dur="1" fill="hold">
                                          <p:stCondLst>
                                            <p:cond delay="0"/>
                                          </p:stCondLst>
                                        </p:cTn>
                                        <p:tgtEl>
                                          <p:spTgt spid="52233"/>
                                        </p:tgtEl>
                                        <p:attrNameLst>
                                          <p:attrName>style.visibility</p:attrName>
                                        </p:attrNameLst>
                                      </p:cBhvr>
                                      <p:to>
                                        <p:strVal val="visible"/>
                                      </p:to>
                                    </p:set>
                                    <p:animEffect transition="in" filter="fade">
                                      <p:cBhvr>
                                        <p:cTn id="113" dur="1000"/>
                                        <p:tgtEl>
                                          <p:spTgt spid="52233"/>
                                        </p:tgtEl>
                                      </p:cBhvr>
                                    </p:animEffect>
                                    <p:anim calcmode="lin" valueType="num">
                                      <p:cBhvr>
                                        <p:cTn id="114" dur="1000" fill="hold"/>
                                        <p:tgtEl>
                                          <p:spTgt spid="52233"/>
                                        </p:tgtEl>
                                        <p:attrNameLst>
                                          <p:attrName>ppt_x</p:attrName>
                                        </p:attrNameLst>
                                      </p:cBhvr>
                                      <p:tavLst>
                                        <p:tav tm="0">
                                          <p:val>
                                            <p:strVal val="#ppt_x"/>
                                          </p:val>
                                        </p:tav>
                                        <p:tav tm="100000">
                                          <p:val>
                                            <p:strVal val="#ppt_x"/>
                                          </p:val>
                                        </p:tav>
                                      </p:tavLst>
                                    </p:anim>
                                    <p:anim calcmode="lin" valueType="num">
                                      <p:cBhvr>
                                        <p:cTn id="115" dur="900" decel="100000" fill="hold"/>
                                        <p:tgtEl>
                                          <p:spTgt spid="52233"/>
                                        </p:tgtEl>
                                        <p:attrNameLst>
                                          <p:attrName>ppt_y</p:attrName>
                                        </p:attrNameLst>
                                      </p:cBhvr>
                                      <p:tavLst>
                                        <p:tav tm="0">
                                          <p:val>
                                            <p:strVal val="#ppt_y+1"/>
                                          </p:val>
                                        </p:tav>
                                        <p:tav tm="100000">
                                          <p:val>
                                            <p:strVal val="#ppt_y-.03"/>
                                          </p:val>
                                        </p:tav>
                                      </p:tavLst>
                                    </p:anim>
                                    <p:anim calcmode="lin" valueType="num">
                                      <p:cBhvr>
                                        <p:cTn id="116" dur="100" accel="100000" fill="hold">
                                          <p:stCondLst>
                                            <p:cond delay="900"/>
                                          </p:stCondLst>
                                        </p:cTn>
                                        <p:tgtEl>
                                          <p:spTgt spid="52233"/>
                                        </p:tgtEl>
                                        <p:attrNameLst>
                                          <p:attrName>ppt_y</p:attrName>
                                        </p:attrNameLst>
                                      </p:cBhvr>
                                      <p:tavLst>
                                        <p:tav tm="0">
                                          <p:val>
                                            <p:strVal val="#ppt_y-.03"/>
                                          </p:val>
                                        </p:tav>
                                        <p:tav tm="100000">
                                          <p:val>
                                            <p:strVal val="#ppt_y"/>
                                          </p:val>
                                        </p:tav>
                                      </p:tavLst>
                                    </p:anim>
                                  </p:childTnLst>
                                </p:cTn>
                              </p:par>
                              <p:par>
                                <p:cTn id="117" presetID="37" presetClass="entr" presetSubtype="0" fill="hold" grpId="0" nodeType="withEffect">
                                  <p:stCondLst>
                                    <p:cond delay="0"/>
                                  </p:stCondLst>
                                  <p:childTnLst>
                                    <p:set>
                                      <p:cBhvr>
                                        <p:cTn id="118" dur="1" fill="hold">
                                          <p:stCondLst>
                                            <p:cond delay="0"/>
                                          </p:stCondLst>
                                        </p:cTn>
                                        <p:tgtEl>
                                          <p:spTgt spid="52234"/>
                                        </p:tgtEl>
                                        <p:attrNameLst>
                                          <p:attrName>style.visibility</p:attrName>
                                        </p:attrNameLst>
                                      </p:cBhvr>
                                      <p:to>
                                        <p:strVal val="visible"/>
                                      </p:to>
                                    </p:set>
                                    <p:animEffect transition="in" filter="fade">
                                      <p:cBhvr>
                                        <p:cTn id="119" dur="1000"/>
                                        <p:tgtEl>
                                          <p:spTgt spid="52234"/>
                                        </p:tgtEl>
                                      </p:cBhvr>
                                    </p:animEffect>
                                    <p:anim calcmode="lin" valueType="num">
                                      <p:cBhvr>
                                        <p:cTn id="120" dur="1000" fill="hold"/>
                                        <p:tgtEl>
                                          <p:spTgt spid="52234"/>
                                        </p:tgtEl>
                                        <p:attrNameLst>
                                          <p:attrName>ppt_x</p:attrName>
                                        </p:attrNameLst>
                                      </p:cBhvr>
                                      <p:tavLst>
                                        <p:tav tm="0">
                                          <p:val>
                                            <p:strVal val="#ppt_x"/>
                                          </p:val>
                                        </p:tav>
                                        <p:tav tm="100000">
                                          <p:val>
                                            <p:strVal val="#ppt_x"/>
                                          </p:val>
                                        </p:tav>
                                      </p:tavLst>
                                    </p:anim>
                                    <p:anim calcmode="lin" valueType="num">
                                      <p:cBhvr>
                                        <p:cTn id="121" dur="900" decel="100000" fill="hold"/>
                                        <p:tgtEl>
                                          <p:spTgt spid="52234"/>
                                        </p:tgtEl>
                                        <p:attrNameLst>
                                          <p:attrName>ppt_y</p:attrName>
                                        </p:attrNameLst>
                                      </p:cBhvr>
                                      <p:tavLst>
                                        <p:tav tm="0">
                                          <p:val>
                                            <p:strVal val="#ppt_y+1"/>
                                          </p:val>
                                        </p:tav>
                                        <p:tav tm="100000">
                                          <p:val>
                                            <p:strVal val="#ppt_y-.03"/>
                                          </p:val>
                                        </p:tav>
                                      </p:tavLst>
                                    </p:anim>
                                    <p:anim calcmode="lin" valueType="num">
                                      <p:cBhvr>
                                        <p:cTn id="122" dur="100" accel="100000" fill="hold">
                                          <p:stCondLst>
                                            <p:cond delay="900"/>
                                          </p:stCondLst>
                                        </p:cTn>
                                        <p:tgtEl>
                                          <p:spTgt spid="52234"/>
                                        </p:tgtEl>
                                        <p:attrNameLst>
                                          <p:attrName>ppt_y</p:attrName>
                                        </p:attrNameLst>
                                      </p:cBhvr>
                                      <p:tavLst>
                                        <p:tav tm="0">
                                          <p:val>
                                            <p:strVal val="#ppt_y-.03"/>
                                          </p:val>
                                        </p:tav>
                                        <p:tav tm="100000">
                                          <p:val>
                                            <p:strVal val="#ppt_y"/>
                                          </p:val>
                                        </p:tav>
                                      </p:tavLst>
                                    </p:anim>
                                  </p:childTnLst>
                                </p:cTn>
                              </p:par>
                              <p:par>
                                <p:cTn id="123" presetID="37" presetClass="entr" presetSubtype="0" fill="hold" grpId="0" nodeType="withEffect">
                                  <p:stCondLst>
                                    <p:cond delay="0"/>
                                  </p:stCondLst>
                                  <p:childTnLst>
                                    <p:set>
                                      <p:cBhvr>
                                        <p:cTn id="124" dur="1" fill="hold">
                                          <p:stCondLst>
                                            <p:cond delay="0"/>
                                          </p:stCondLst>
                                        </p:cTn>
                                        <p:tgtEl>
                                          <p:spTgt spid="52235"/>
                                        </p:tgtEl>
                                        <p:attrNameLst>
                                          <p:attrName>style.visibility</p:attrName>
                                        </p:attrNameLst>
                                      </p:cBhvr>
                                      <p:to>
                                        <p:strVal val="visible"/>
                                      </p:to>
                                    </p:set>
                                    <p:animEffect transition="in" filter="fade">
                                      <p:cBhvr>
                                        <p:cTn id="125" dur="1000"/>
                                        <p:tgtEl>
                                          <p:spTgt spid="52235"/>
                                        </p:tgtEl>
                                      </p:cBhvr>
                                    </p:animEffect>
                                    <p:anim calcmode="lin" valueType="num">
                                      <p:cBhvr>
                                        <p:cTn id="126" dur="1000" fill="hold"/>
                                        <p:tgtEl>
                                          <p:spTgt spid="52235"/>
                                        </p:tgtEl>
                                        <p:attrNameLst>
                                          <p:attrName>ppt_x</p:attrName>
                                        </p:attrNameLst>
                                      </p:cBhvr>
                                      <p:tavLst>
                                        <p:tav tm="0">
                                          <p:val>
                                            <p:strVal val="#ppt_x"/>
                                          </p:val>
                                        </p:tav>
                                        <p:tav tm="100000">
                                          <p:val>
                                            <p:strVal val="#ppt_x"/>
                                          </p:val>
                                        </p:tav>
                                      </p:tavLst>
                                    </p:anim>
                                    <p:anim calcmode="lin" valueType="num">
                                      <p:cBhvr>
                                        <p:cTn id="127" dur="900" decel="100000" fill="hold"/>
                                        <p:tgtEl>
                                          <p:spTgt spid="52235"/>
                                        </p:tgtEl>
                                        <p:attrNameLst>
                                          <p:attrName>ppt_y</p:attrName>
                                        </p:attrNameLst>
                                      </p:cBhvr>
                                      <p:tavLst>
                                        <p:tav tm="0">
                                          <p:val>
                                            <p:strVal val="#ppt_y+1"/>
                                          </p:val>
                                        </p:tav>
                                        <p:tav tm="100000">
                                          <p:val>
                                            <p:strVal val="#ppt_y-.03"/>
                                          </p:val>
                                        </p:tav>
                                      </p:tavLst>
                                    </p:anim>
                                    <p:anim calcmode="lin" valueType="num">
                                      <p:cBhvr>
                                        <p:cTn id="128" dur="100" accel="100000" fill="hold">
                                          <p:stCondLst>
                                            <p:cond delay="900"/>
                                          </p:stCondLst>
                                        </p:cTn>
                                        <p:tgtEl>
                                          <p:spTgt spid="52235"/>
                                        </p:tgtEl>
                                        <p:attrNameLst>
                                          <p:attrName>ppt_y</p:attrName>
                                        </p:attrNameLst>
                                      </p:cBhvr>
                                      <p:tavLst>
                                        <p:tav tm="0">
                                          <p:val>
                                            <p:strVal val="#ppt_y-.03"/>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37" presetClass="entr" presetSubtype="0" fill="hold" grpId="0" nodeType="clickEffect">
                                  <p:stCondLst>
                                    <p:cond delay="0"/>
                                  </p:stCondLst>
                                  <p:childTnLst>
                                    <p:set>
                                      <p:cBhvr>
                                        <p:cTn id="132" dur="1" fill="hold">
                                          <p:stCondLst>
                                            <p:cond delay="0"/>
                                          </p:stCondLst>
                                        </p:cTn>
                                        <p:tgtEl>
                                          <p:spTgt spid="52245"/>
                                        </p:tgtEl>
                                        <p:attrNameLst>
                                          <p:attrName>style.visibility</p:attrName>
                                        </p:attrNameLst>
                                      </p:cBhvr>
                                      <p:to>
                                        <p:strVal val="visible"/>
                                      </p:to>
                                    </p:set>
                                    <p:animEffect transition="in" filter="fade">
                                      <p:cBhvr>
                                        <p:cTn id="133" dur="1000"/>
                                        <p:tgtEl>
                                          <p:spTgt spid="52245"/>
                                        </p:tgtEl>
                                      </p:cBhvr>
                                    </p:animEffect>
                                    <p:anim calcmode="lin" valueType="num">
                                      <p:cBhvr>
                                        <p:cTn id="134" dur="1000" fill="hold"/>
                                        <p:tgtEl>
                                          <p:spTgt spid="52245"/>
                                        </p:tgtEl>
                                        <p:attrNameLst>
                                          <p:attrName>ppt_x</p:attrName>
                                        </p:attrNameLst>
                                      </p:cBhvr>
                                      <p:tavLst>
                                        <p:tav tm="0">
                                          <p:val>
                                            <p:strVal val="#ppt_x"/>
                                          </p:val>
                                        </p:tav>
                                        <p:tav tm="100000">
                                          <p:val>
                                            <p:strVal val="#ppt_x"/>
                                          </p:val>
                                        </p:tav>
                                      </p:tavLst>
                                    </p:anim>
                                    <p:anim calcmode="lin" valueType="num">
                                      <p:cBhvr>
                                        <p:cTn id="135" dur="900" decel="100000" fill="hold"/>
                                        <p:tgtEl>
                                          <p:spTgt spid="52245"/>
                                        </p:tgtEl>
                                        <p:attrNameLst>
                                          <p:attrName>ppt_y</p:attrName>
                                        </p:attrNameLst>
                                      </p:cBhvr>
                                      <p:tavLst>
                                        <p:tav tm="0">
                                          <p:val>
                                            <p:strVal val="#ppt_y+1"/>
                                          </p:val>
                                        </p:tav>
                                        <p:tav tm="100000">
                                          <p:val>
                                            <p:strVal val="#ppt_y-.03"/>
                                          </p:val>
                                        </p:tav>
                                      </p:tavLst>
                                    </p:anim>
                                    <p:anim calcmode="lin" valueType="num">
                                      <p:cBhvr>
                                        <p:cTn id="136" dur="100" accel="100000" fill="hold">
                                          <p:stCondLst>
                                            <p:cond delay="900"/>
                                          </p:stCondLst>
                                        </p:cTn>
                                        <p:tgtEl>
                                          <p:spTgt spid="52245"/>
                                        </p:tgtEl>
                                        <p:attrNameLst>
                                          <p:attrName>ppt_y</p:attrName>
                                        </p:attrNameLst>
                                      </p:cBhvr>
                                      <p:tavLst>
                                        <p:tav tm="0">
                                          <p:val>
                                            <p:strVal val="#ppt_y-.03"/>
                                          </p:val>
                                        </p:tav>
                                        <p:tav tm="100000">
                                          <p:val>
                                            <p:strVal val="#ppt_y"/>
                                          </p:val>
                                        </p:tav>
                                      </p:tavLst>
                                    </p:anim>
                                  </p:childTnLst>
                                </p:cTn>
                              </p:par>
                              <p:par>
                                <p:cTn id="137" presetID="37" presetClass="entr" presetSubtype="0" fill="hold" grpId="0" nodeType="withEffect">
                                  <p:stCondLst>
                                    <p:cond delay="0"/>
                                  </p:stCondLst>
                                  <p:childTnLst>
                                    <p:set>
                                      <p:cBhvr>
                                        <p:cTn id="138" dur="1" fill="hold">
                                          <p:stCondLst>
                                            <p:cond delay="0"/>
                                          </p:stCondLst>
                                        </p:cTn>
                                        <p:tgtEl>
                                          <p:spTgt spid="52232"/>
                                        </p:tgtEl>
                                        <p:attrNameLst>
                                          <p:attrName>style.visibility</p:attrName>
                                        </p:attrNameLst>
                                      </p:cBhvr>
                                      <p:to>
                                        <p:strVal val="visible"/>
                                      </p:to>
                                    </p:set>
                                    <p:animEffect transition="in" filter="fade">
                                      <p:cBhvr>
                                        <p:cTn id="139" dur="1000"/>
                                        <p:tgtEl>
                                          <p:spTgt spid="52232"/>
                                        </p:tgtEl>
                                      </p:cBhvr>
                                    </p:animEffect>
                                    <p:anim calcmode="lin" valueType="num">
                                      <p:cBhvr>
                                        <p:cTn id="140" dur="1000" fill="hold"/>
                                        <p:tgtEl>
                                          <p:spTgt spid="52232"/>
                                        </p:tgtEl>
                                        <p:attrNameLst>
                                          <p:attrName>ppt_x</p:attrName>
                                        </p:attrNameLst>
                                      </p:cBhvr>
                                      <p:tavLst>
                                        <p:tav tm="0">
                                          <p:val>
                                            <p:strVal val="#ppt_x"/>
                                          </p:val>
                                        </p:tav>
                                        <p:tav tm="100000">
                                          <p:val>
                                            <p:strVal val="#ppt_x"/>
                                          </p:val>
                                        </p:tav>
                                      </p:tavLst>
                                    </p:anim>
                                    <p:anim calcmode="lin" valueType="num">
                                      <p:cBhvr>
                                        <p:cTn id="141" dur="900" decel="100000" fill="hold"/>
                                        <p:tgtEl>
                                          <p:spTgt spid="52232"/>
                                        </p:tgtEl>
                                        <p:attrNameLst>
                                          <p:attrName>ppt_y</p:attrName>
                                        </p:attrNameLst>
                                      </p:cBhvr>
                                      <p:tavLst>
                                        <p:tav tm="0">
                                          <p:val>
                                            <p:strVal val="#ppt_y+1"/>
                                          </p:val>
                                        </p:tav>
                                        <p:tav tm="100000">
                                          <p:val>
                                            <p:strVal val="#ppt_y-.03"/>
                                          </p:val>
                                        </p:tav>
                                      </p:tavLst>
                                    </p:anim>
                                    <p:anim calcmode="lin" valueType="num">
                                      <p:cBhvr>
                                        <p:cTn id="142" dur="100" accel="100000" fill="hold">
                                          <p:stCondLst>
                                            <p:cond delay="900"/>
                                          </p:stCondLst>
                                        </p:cTn>
                                        <p:tgtEl>
                                          <p:spTgt spid="52232"/>
                                        </p:tgtEl>
                                        <p:attrNameLst>
                                          <p:attrName>ppt_y</p:attrName>
                                        </p:attrNameLst>
                                      </p:cBhvr>
                                      <p:tavLst>
                                        <p:tav tm="0">
                                          <p:val>
                                            <p:strVal val="#ppt_y-.03"/>
                                          </p:val>
                                        </p:tav>
                                        <p:tav tm="100000">
                                          <p:val>
                                            <p:strVal val="#ppt_y"/>
                                          </p:val>
                                        </p:tav>
                                      </p:tavLst>
                                    </p:anim>
                                  </p:childTnLst>
                                </p:cTn>
                              </p:par>
                            </p:childTnLst>
                          </p:cTn>
                        </p:par>
                      </p:childTnLst>
                    </p:cTn>
                  </p:par>
                  <p:par>
                    <p:cTn id="143" fill="hold">
                      <p:stCondLst>
                        <p:cond delay="indefinite"/>
                      </p:stCondLst>
                      <p:childTnLst>
                        <p:par>
                          <p:cTn id="144" fill="hold">
                            <p:stCondLst>
                              <p:cond delay="0"/>
                            </p:stCondLst>
                            <p:childTnLst>
                              <p:par>
                                <p:cTn id="145" presetID="37" presetClass="entr" presetSubtype="0" fill="hold" grpId="0" nodeType="clickEffect">
                                  <p:stCondLst>
                                    <p:cond delay="0"/>
                                  </p:stCondLst>
                                  <p:childTnLst>
                                    <p:set>
                                      <p:cBhvr>
                                        <p:cTn id="146" dur="1" fill="hold">
                                          <p:stCondLst>
                                            <p:cond delay="0"/>
                                          </p:stCondLst>
                                        </p:cTn>
                                        <p:tgtEl>
                                          <p:spTgt spid="52237"/>
                                        </p:tgtEl>
                                        <p:attrNameLst>
                                          <p:attrName>style.visibility</p:attrName>
                                        </p:attrNameLst>
                                      </p:cBhvr>
                                      <p:to>
                                        <p:strVal val="visible"/>
                                      </p:to>
                                    </p:set>
                                    <p:animEffect transition="in" filter="fade">
                                      <p:cBhvr>
                                        <p:cTn id="147" dur="1000"/>
                                        <p:tgtEl>
                                          <p:spTgt spid="52237"/>
                                        </p:tgtEl>
                                      </p:cBhvr>
                                    </p:animEffect>
                                    <p:anim calcmode="lin" valueType="num">
                                      <p:cBhvr>
                                        <p:cTn id="148" dur="1000" fill="hold"/>
                                        <p:tgtEl>
                                          <p:spTgt spid="52237"/>
                                        </p:tgtEl>
                                        <p:attrNameLst>
                                          <p:attrName>ppt_x</p:attrName>
                                        </p:attrNameLst>
                                      </p:cBhvr>
                                      <p:tavLst>
                                        <p:tav tm="0">
                                          <p:val>
                                            <p:strVal val="#ppt_x"/>
                                          </p:val>
                                        </p:tav>
                                        <p:tav tm="100000">
                                          <p:val>
                                            <p:strVal val="#ppt_x"/>
                                          </p:val>
                                        </p:tav>
                                      </p:tavLst>
                                    </p:anim>
                                    <p:anim calcmode="lin" valueType="num">
                                      <p:cBhvr>
                                        <p:cTn id="149" dur="900" decel="100000" fill="hold"/>
                                        <p:tgtEl>
                                          <p:spTgt spid="52237"/>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52237"/>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52239"/>
                                        </p:tgtEl>
                                        <p:attrNameLst>
                                          <p:attrName>style.visibility</p:attrName>
                                        </p:attrNameLst>
                                      </p:cBhvr>
                                      <p:to>
                                        <p:strVal val="visible"/>
                                      </p:to>
                                    </p:set>
                                    <p:animEffect transition="in" filter="fade">
                                      <p:cBhvr>
                                        <p:cTn id="153" dur="1000"/>
                                        <p:tgtEl>
                                          <p:spTgt spid="52239"/>
                                        </p:tgtEl>
                                      </p:cBhvr>
                                    </p:animEffect>
                                    <p:anim calcmode="lin" valueType="num">
                                      <p:cBhvr>
                                        <p:cTn id="154" dur="1000" fill="hold"/>
                                        <p:tgtEl>
                                          <p:spTgt spid="52239"/>
                                        </p:tgtEl>
                                        <p:attrNameLst>
                                          <p:attrName>ppt_x</p:attrName>
                                        </p:attrNameLst>
                                      </p:cBhvr>
                                      <p:tavLst>
                                        <p:tav tm="0">
                                          <p:val>
                                            <p:strVal val="#ppt_x"/>
                                          </p:val>
                                        </p:tav>
                                        <p:tav tm="100000">
                                          <p:val>
                                            <p:strVal val="#ppt_x"/>
                                          </p:val>
                                        </p:tav>
                                      </p:tavLst>
                                    </p:anim>
                                    <p:anim calcmode="lin" valueType="num">
                                      <p:cBhvr>
                                        <p:cTn id="155" dur="900" decel="100000" fill="hold"/>
                                        <p:tgtEl>
                                          <p:spTgt spid="52239"/>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52239"/>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animBg="1"/>
      <p:bldP spid="52227" grpId="0" animBg="1"/>
      <p:bldP spid="52228" grpId="0" animBg="1"/>
      <p:bldP spid="52230" grpId="0" animBg="1"/>
      <p:bldP spid="52231" grpId="0" animBg="1"/>
      <p:bldP spid="52232" grpId="0" animBg="1"/>
      <p:bldP spid="52233" grpId="0" animBg="1"/>
      <p:bldP spid="52234" grpId="0" animBg="1"/>
      <p:bldP spid="52235" grpId="0" animBg="1"/>
      <p:bldP spid="52236" grpId="0" animBg="1"/>
      <p:bldP spid="52237" grpId="0" animBg="1"/>
      <p:bldP spid="52238" grpId="0" animBg="1"/>
      <p:bldP spid="52239" grpId="0" animBg="1"/>
      <p:bldP spid="52240" grpId="0" animBg="1"/>
      <p:bldP spid="52241" grpId="0" animBg="1"/>
      <p:bldP spid="52242" grpId="0" animBg="1"/>
      <p:bldP spid="52243" grpId="0" animBg="1"/>
      <p:bldP spid="52244" grpId="0" animBg="1"/>
      <p:bldP spid="52245" grpId="0" animBg="1"/>
      <p:bldP spid="52246" grpId="0" animBg="1"/>
      <p:bldP spid="52247" grpId="0" animBg="1"/>
      <p:bldP spid="28" grpId="0" animBg="1"/>
      <p:bldP spid="5222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الطلائع الأولى للعمران ألتشاركي </a:t>
            </a:r>
            <a:endParaRPr lang="fr-FR" dirty="0"/>
          </a:p>
        </p:txBody>
      </p:sp>
      <p:sp>
        <p:nvSpPr>
          <p:cNvPr id="3" name="Espace réservé du contenu 2"/>
          <p:cNvSpPr>
            <a:spLocks noGrp="1"/>
          </p:cNvSpPr>
          <p:nvPr>
            <p:ph idx="1"/>
          </p:nvPr>
        </p:nvSpPr>
        <p:spPr/>
        <p:txBody>
          <a:bodyPr>
            <a:normAutofit/>
          </a:bodyPr>
          <a:lstStyle/>
          <a:p>
            <a:pPr algn="justLow" rtl="1"/>
            <a:r>
              <a:rPr lang="ar-DZ" dirty="0" smtClean="0"/>
              <a:t>يندرج القانون رقم 06/06 المتضمن القانون التوجيهي للمدنية، في سياق استكمال المنظومة التشريعية المتعلقة بتهيئة </a:t>
            </a:r>
            <a:r>
              <a:rPr lang="ar-DZ" dirty="0" err="1" smtClean="0"/>
              <a:t>اإلقليم</a:t>
            </a:r>
            <a:r>
              <a:rPr lang="ar-DZ" dirty="0" smtClean="0"/>
              <a:t> والتنمية المستدامة وحماية </a:t>
            </a:r>
            <a:r>
              <a:rPr lang="ar-DZ" dirty="0" err="1" smtClean="0"/>
              <a:t>الفضاءات</a:t>
            </a:r>
            <a:r>
              <a:rPr lang="ar-DZ" dirty="0" smtClean="0"/>
              <a:t> الحساسة وتثمينها وترقيتها، ويكرس هذا القانون مبدأ </a:t>
            </a:r>
            <a:r>
              <a:rPr lang="ar-DZ" dirty="0" err="1" smtClean="0"/>
              <a:t>الشاور</a:t>
            </a:r>
            <a:r>
              <a:rPr lang="ar-DZ" dirty="0" smtClean="0"/>
              <a:t> و المشاركة والتكامل في إعداد </a:t>
            </a:r>
            <a:r>
              <a:rPr lang="ar-DZ" dirty="0" err="1" smtClean="0"/>
              <a:t>االستراتيجيات</a:t>
            </a:r>
            <a:r>
              <a:rPr lang="ar-DZ" dirty="0" smtClean="0"/>
              <a:t> المتعلقة بسياسة المدينة </a:t>
            </a:r>
            <a:r>
              <a:rPr lang="ar-DZ" dirty="0" err="1" smtClean="0"/>
              <a:t>واإلسهام</a:t>
            </a:r>
            <a:r>
              <a:rPr lang="ar-DZ" dirty="0" smtClean="0"/>
              <a:t> في تنفيذها بين السلطات المحلية والجهات الفاعلة</a:t>
            </a:r>
            <a:endParaRPr lang="fr-F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428604"/>
            <a:ext cx="8229600" cy="3857652"/>
          </a:xfrm>
        </p:spPr>
        <p:txBody>
          <a:bodyPr>
            <a:normAutofit/>
          </a:bodyPr>
          <a:lstStyle/>
          <a:p>
            <a:pPr algn="r" rtl="1">
              <a:buNone/>
            </a:pPr>
            <a:r>
              <a:rPr lang="ar-DZ" b="1" dirty="0" smtClean="0"/>
              <a:t>إسهام المجتمع المحلي  </a:t>
            </a:r>
            <a:r>
              <a:rPr lang="ar-DZ" b="1" dirty="0" err="1" smtClean="0"/>
              <a:t>تطوعاا</a:t>
            </a:r>
            <a:r>
              <a:rPr lang="ar-DZ" b="1" dirty="0" smtClean="0"/>
              <a:t> في أعمال التنمية </a:t>
            </a:r>
            <a:r>
              <a:rPr lang="ar-DZ" b="1" dirty="0" err="1" smtClean="0"/>
              <a:t>بشتي</a:t>
            </a:r>
            <a:r>
              <a:rPr lang="ar-DZ" b="1" dirty="0" smtClean="0"/>
              <a:t> أشكال المشاركة المتاحة لديهم، </a:t>
            </a:r>
            <a:r>
              <a:rPr lang="ar-DZ" b="1" dirty="0" err="1" smtClean="0"/>
              <a:t>وإندماجهم</a:t>
            </a:r>
            <a:r>
              <a:rPr lang="ar-DZ" b="1" dirty="0" smtClean="0"/>
              <a:t> </a:t>
            </a:r>
            <a:r>
              <a:rPr lang="ar-DZ" b="1" dirty="0" err="1" smtClean="0"/>
              <a:t>عاطفياا</a:t>
            </a:r>
            <a:r>
              <a:rPr lang="ar-DZ" b="1" dirty="0" smtClean="0"/>
              <a:t> </a:t>
            </a:r>
            <a:r>
              <a:rPr lang="ar-DZ" b="1" dirty="0" err="1" smtClean="0"/>
              <a:t>وذهنياا</a:t>
            </a:r>
            <a:r>
              <a:rPr lang="ar-DZ" b="1" dirty="0" smtClean="0"/>
              <a:t> في كافة الأعمال والمشروعات التي تحقق النفع </a:t>
            </a:r>
            <a:r>
              <a:rPr lang="ar-DZ" b="1" dirty="0" err="1" smtClean="0"/>
              <a:t>او</a:t>
            </a:r>
            <a:r>
              <a:rPr lang="ar-DZ" b="1" dirty="0" smtClean="0"/>
              <a:t> </a:t>
            </a:r>
            <a:r>
              <a:rPr lang="ar-DZ" b="1" u="sng" dirty="0" smtClean="0"/>
              <a:t>قد</a:t>
            </a:r>
            <a:r>
              <a:rPr lang="ar-DZ" b="1" dirty="0" smtClean="0"/>
              <a:t> تعود بالضرر عليهم </a:t>
            </a:r>
            <a:r>
              <a:rPr lang="ar-DZ" b="1" dirty="0" err="1" smtClean="0"/>
              <a:t>لتعزيزالشعور</a:t>
            </a:r>
            <a:r>
              <a:rPr lang="ar-DZ" b="1" dirty="0" smtClean="0"/>
              <a:t> بالمسئولية الجماعية بين أفراد المجتمع</a:t>
            </a:r>
          </a:p>
          <a:p>
            <a:pPr algn="r" rtl="1">
              <a:buNone/>
            </a:pPr>
            <a:r>
              <a:rPr lang="ar-DZ" b="1" dirty="0" smtClean="0"/>
              <a:t>ومنظماته وقياداته بحيث يتحقق في النهاية نجاح </a:t>
            </a:r>
            <a:r>
              <a:rPr lang="ar-DZ" b="1" dirty="0" err="1" smtClean="0"/>
              <a:t>وإستمرارية</a:t>
            </a:r>
            <a:r>
              <a:rPr lang="ar-DZ" b="1" dirty="0" smtClean="0"/>
              <a:t> المشروعات.</a:t>
            </a:r>
            <a:endParaRPr lang="fr-FR" dirty="0"/>
          </a:p>
        </p:txBody>
      </p:sp>
      <p:sp>
        <p:nvSpPr>
          <p:cNvPr id="4" name="Rectangle 3"/>
          <p:cNvSpPr/>
          <p:nvPr/>
        </p:nvSpPr>
        <p:spPr>
          <a:xfrm>
            <a:off x="428596" y="4143380"/>
            <a:ext cx="7929586" cy="2492990"/>
          </a:xfrm>
          <a:prstGeom prst="rect">
            <a:avLst/>
          </a:prstGeom>
        </p:spPr>
        <p:txBody>
          <a:bodyPr wrap="square">
            <a:spAutoFit/>
          </a:bodyPr>
          <a:lstStyle/>
          <a:p>
            <a:pPr algn="r" rtl="1"/>
            <a:r>
              <a:rPr lang="ar-DZ" sz="3000" b="1" dirty="0" smtClean="0"/>
              <a:t>عملية تقوم علي مبادرة أفراد المجتمع في حل مشاكلهم المختلفة لأنهم هم الأكثر</a:t>
            </a:r>
          </a:p>
          <a:p>
            <a:pPr algn="r" rtl="1"/>
            <a:r>
              <a:rPr lang="ar-DZ" sz="3000" b="1" dirty="0" smtClean="0"/>
              <a:t>قدرة علي معرفة احتياجاتهم...</a:t>
            </a:r>
            <a:r>
              <a:rPr lang="ar-DZ" sz="3200" b="1" dirty="0" smtClean="0"/>
              <a:t>مشاركة المهتمين من المجتمع في كل خطوة من خطوات </a:t>
            </a:r>
            <a:r>
              <a:rPr lang="ar-DZ" sz="3200" b="1" dirty="0" err="1" smtClean="0"/>
              <a:t>إتخاذ</a:t>
            </a:r>
            <a:r>
              <a:rPr lang="ar-DZ" sz="3200" b="1" dirty="0" smtClean="0"/>
              <a:t> القرار:</a:t>
            </a:r>
            <a:endParaRPr lang="fr-FR" sz="3000" b="1"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28596" y="285728"/>
            <a:ext cx="8501122" cy="4714908"/>
          </a:xfrm>
          <a:prstGeom prst="rect">
            <a:avLst/>
          </a:prstGeom>
        </p:spPr>
        <p:txBody>
          <a:bodyPr vert="horz" anchor="t">
            <a:normAutofit lnSpcReduction="10000"/>
          </a:bodyPr>
          <a:lstStyle/>
          <a:p>
            <a:pPr marL="448056" indent="-384048" algn="just" rtl="1">
              <a:spcBef>
                <a:spcPct val="20000"/>
              </a:spcBef>
              <a:buClr>
                <a:schemeClr val="accent1"/>
              </a:buClr>
              <a:buSzPct val="80000"/>
              <a:buFont typeface="Wingdings 2"/>
              <a:buChar char=""/>
            </a:pPr>
            <a:r>
              <a:rPr lang="ar-DZ" sz="3000" b="1" dirty="0" smtClean="0">
                <a:solidFill>
                  <a:schemeClr val="tx1"/>
                </a:solidFill>
              </a:rPr>
              <a:t>مختلف الفاعلين </a:t>
            </a:r>
            <a:r>
              <a:rPr lang="ar-DZ" sz="3000" dirty="0" smtClean="0">
                <a:solidFill>
                  <a:schemeClr val="tx1"/>
                </a:solidFill>
              </a:rPr>
              <a:t>الذين يجتمعون من أجل المساهمة بطريقة مباشرة أو غير ذلك في عملية اتخاذ القرار الرسمي</a:t>
            </a:r>
            <a:r>
              <a:rPr lang="fr-FR" sz="3000" dirty="0" smtClean="0">
                <a:solidFill>
                  <a:schemeClr val="tx1"/>
                </a:solidFill>
              </a:rPr>
              <a:t>.</a:t>
            </a:r>
            <a:endParaRPr lang="ar-DZ" sz="3000" dirty="0" smtClean="0">
              <a:solidFill>
                <a:schemeClr val="tx1"/>
              </a:solidFill>
            </a:endParaRPr>
          </a:p>
          <a:p>
            <a:pPr marL="448056" indent="-384048" algn="just" rtl="1">
              <a:spcBef>
                <a:spcPct val="20000"/>
              </a:spcBef>
              <a:buClr>
                <a:schemeClr val="accent1"/>
              </a:buClr>
              <a:buSzPct val="80000"/>
              <a:buFont typeface="Wingdings 2"/>
              <a:buChar char=""/>
            </a:pPr>
            <a:r>
              <a:rPr lang="ar-DZ" sz="3000" dirty="0" smtClean="0">
                <a:solidFill>
                  <a:schemeClr val="tx1"/>
                </a:solidFill>
              </a:rPr>
              <a:t>الخطوات التي تمكن أعضاء مجتمع ما بكل أفراده من رجال </a:t>
            </a:r>
            <a:r>
              <a:rPr lang="ar-DZ" sz="3000" dirty="0" err="1" smtClean="0">
                <a:solidFill>
                  <a:schemeClr val="tx1"/>
                </a:solidFill>
              </a:rPr>
              <a:t>ونساءوأطفال</a:t>
            </a:r>
            <a:r>
              <a:rPr lang="ar-DZ" sz="3000" dirty="0" smtClean="0">
                <a:solidFill>
                  <a:schemeClr val="tx1"/>
                </a:solidFill>
              </a:rPr>
              <a:t>، فقراء كانوا أم أغنياء من المشاركة في تحديد </a:t>
            </a:r>
            <a:r>
              <a:rPr lang="ar-DZ" sz="3000" u="sng" dirty="0" smtClean="0">
                <a:solidFill>
                  <a:schemeClr val="tx1"/>
                </a:solidFill>
              </a:rPr>
              <a:t>الكيفية التي يودون تسيير </a:t>
            </a:r>
            <a:r>
              <a:rPr lang="ar-DZ" sz="3000" dirty="0" smtClean="0">
                <a:solidFill>
                  <a:schemeClr val="tx1"/>
                </a:solidFill>
              </a:rPr>
              <a:t>فضاءهم</a:t>
            </a:r>
          </a:p>
          <a:p>
            <a:pPr marL="448056" indent="-384048" algn="just" rtl="1">
              <a:spcBef>
                <a:spcPct val="20000"/>
              </a:spcBef>
              <a:buClr>
                <a:schemeClr val="accent1"/>
              </a:buClr>
              <a:buSzPct val="80000"/>
              <a:buFont typeface="Wingdings 2"/>
              <a:buChar char=""/>
            </a:pPr>
            <a:r>
              <a:rPr lang="ar-DZ" sz="3000" dirty="0" smtClean="0">
                <a:solidFill>
                  <a:schemeClr val="tx1"/>
                </a:solidFill>
              </a:rPr>
              <a:t>.هي تعتبر خطوة مهمة لتقوية وتمكين هذه المجتمعات من تحديد </a:t>
            </a:r>
            <a:r>
              <a:rPr lang="ar-DZ" sz="3000" b="1" u="sng" dirty="0" smtClean="0">
                <a:solidFill>
                  <a:schemeClr val="tx1"/>
                </a:solidFill>
              </a:rPr>
              <a:t>أولويتها </a:t>
            </a:r>
            <a:r>
              <a:rPr lang="ar-DZ" sz="3000" b="1" u="sng" dirty="0" err="1" smtClean="0">
                <a:solidFill>
                  <a:schemeClr val="tx1"/>
                </a:solidFill>
              </a:rPr>
              <a:t>وإحتياجاتها</a:t>
            </a:r>
            <a:r>
              <a:rPr lang="ar-DZ" sz="3000" b="1" u="sng" dirty="0" smtClean="0">
                <a:solidFill>
                  <a:schemeClr val="tx1"/>
                </a:solidFill>
              </a:rPr>
              <a:t> </a:t>
            </a:r>
            <a:r>
              <a:rPr lang="ar-DZ" sz="3000" dirty="0" err="1" smtClean="0">
                <a:solidFill>
                  <a:schemeClr val="tx1"/>
                </a:solidFill>
              </a:rPr>
              <a:t>وإتخاذ</a:t>
            </a:r>
            <a:r>
              <a:rPr lang="ar-DZ" sz="3000" dirty="0" smtClean="0">
                <a:solidFill>
                  <a:schemeClr val="tx1"/>
                </a:solidFill>
              </a:rPr>
              <a:t> القرارات المناسبة لتحقيق تلك الأولويات.</a:t>
            </a:r>
            <a:endParaRPr lang="fr-FR" sz="3000" dirty="0" smtClean="0">
              <a:solidFill>
                <a:schemeClr val="tx1"/>
              </a:solidFill>
            </a:endParaRPr>
          </a:p>
        </p:txBody>
      </p:sp>
      <p:sp>
        <p:nvSpPr>
          <p:cNvPr id="6" name="Rectangle 5"/>
          <p:cNvSpPr/>
          <p:nvPr/>
        </p:nvSpPr>
        <p:spPr>
          <a:xfrm>
            <a:off x="500034" y="5072074"/>
            <a:ext cx="8001056" cy="1477328"/>
          </a:xfrm>
          <a:prstGeom prst="rect">
            <a:avLst/>
          </a:prstGeom>
        </p:spPr>
        <p:style>
          <a:lnRef idx="0">
            <a:schemeClr val="accent3"/>
          </a:lnRef>
          <a:fillRef idx="3">
            <a:schemeClr val="accent3"/>
          </a:fillRef>
          <a:effectRef idx="3">
            <a:schemeClr val="accent3"/>
          </a:effectRef>
          <a:fontRef idx="minor">
            <a:schemeClr val="lt1"/>
          </a:fontRef>
        </p:style>
        <p:txBody>
          <a:bodyPr wrap="square">
            <a:spAutoFit/>
          </a:bodyPr>
          <a:lstStyle/>
          <a:p>
            <a:pPr algn="ctr" rtl="1"/>
            <a:r>
              <a:rPr lang="ar-DZ" sz="3000" dirty="0" err="1" smtClean="0"/>
              <a:t>إنتهاج</a:t>
            </a:r>
            <a:r>
              <a:rPr lang="ar-DZ" sz="3000" dirty="0" smtClean="0"/>
              <a:t> مبدأ اللامركزية واعتماد المشاركة لكل من السكان والفاعلين الحضريين</a:t>
            </a:r>
          </a:p>
          <a:p>
            <a:pPr algn="ctr" rtl="1"/>
            <a:r>
              <a:rPr lang="ar-DZ" sz="3000" dirty="0" smtClean="0"/>
              <a:t>في المدينة من أجل صناعة عمران تشاركي</a:t>
            </a:r>
            <a:endParaRPr lang="fr-FR" sz="30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smtClean="0"/>
              <a:t>آليات تحقيق المشاركة ؟/تصنيف درجات المشاركة </a:t>
            </a:r>
            <a:endParaRPr lang="fr-FR" dirty="0"/>
          </a:p>
        </p:txBody>
      </p:sp>
      <p:graphicFrame>
        <p:nvGraphicFramePr>
          <p:cNvPr id="4" name="Diagramme 3"/>
          <p:cNvGraphicFramePr/>
          <p:nvPr/>
        </p:nvGraphicFramePr>
        <p:xfrm>
          <a:off x="1500166" y="235743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l'information – </a:t>
            </a:r>
            <a:r>
              <a:rPr lang="ar-DZ" b="1" dirty="0" smtClean="0"/>
              <a:t>المشاركة  </a:t>
            </a:r>
            <a:r>
              <a:rPr lang="ar-DZ" b="1" dirty="0" err="1" smtClean="0"/>
              <a:t>بالارسال</a:t>
            </a:r>
            <a:endParaRPr lang="fr-FR" dirty="0"/>
          </a:p>
        </p:txBody>
      </p:sp>
      <p:sp>
        <p:nvSpPr>
          <p:cNvPr id="3" name="Espace réservé du contenu 2"/>
          <p:cNvSpPr>
            <a:spLocks noGrp="1"/>
          </p:cNvSpPr>
          <p:nvPr>
            <p:ph idx="1"/>
          </p:nvPr>
        </p:nvSpPr>
        <p:spPr>
          <a:xfrm>
            <a:off x="428596" y="1571612"/>
            <a:ext cx="8229600" cy="3857652"/>
          </a:xfrm>
        </p:spPr>
        <p:txBody>
          <a:bodyPr>
            <a:normAutofit fontScale="62500" lnSpcReduction="20000"/>
          </a:bodyPr>
          <a:lstStyle/>
          <a:p>
            <a:pPr algn="r" rtl="1"/>
            <a:r>
              <a:rPr lang="ar-DZ" dirty="0" smtClean="0"/>
              <a:t>يتم من خلاله إعلام المواطنون بكل المعلومات الخاصة بوضعية مدينتهم وتطوراتها وآفاقها وهذا </a:t>
            </a:r>
            <a:r>
              <a:rPr lang="ar-DZ" dirty="0" err="1" smtClean="0"/>
              <a:t>بإستعمال</a:t>
            </a:r>
            <a:r>
              <a:rPr lang="ar-DZ" dirty="0" smtClean="0"/>
              <a:t> وسائل عديدة لإعلام السكان.</a:t>
            </a:r>
          </a:p>
          <a:p>
            <a:pPr algn="r" rtl="1"/>
            <a:r>
              <a:rPr lang="ar-DZ" dirty="0" smtClean="0"/>
              <a:t>ويمثل هذا النموذج درجة انعدام المشاركة، حيث يُعِد المتخصصون المخطط، ثم تقوم</a:t>
            </a:r>
          </a:p>
          <a:p>
            <a:pPr algn="r" rtl="1"/>
            <a:r>
              <a:rPr lang="ar-DZ" dirty="0" smtClean="0"/>
              <a:t>- تنشر مقالة في المجالات المحلية ويذيع المشروع في الإذاعات المحلية.</a:t>
            </a:r>
          </a:p>
          <a:p>
            <a:pPr algn="r" rtl="1"/>
            <a:r>
              <a:rPr lang="ar-DZ" dirty="0" smtClean="0"/>
              <a:t>- صفحة </a:t>
            </a:r>
            <a:r>
              <a:rPr lang="ar-DZ" dirty="0" err="1" smtClean="0"/>
              <a:t>إشهارية</a:t>
            </a:r>
            <a:r>
              <a:rPr lang="ar-DZ" dirty="0" smtClean="0"/>
              <a:t> توضع في أماكن عمومية.</a:t>
            </a:r>
          </a:p>
          <a:p>
            <a:pPr algn="r" rtl="1"/>
            <a:r>
              <a:rPr lang="ar-DZ" dirty="0" smtClean="0"/>
              <a:t>- صفحة خاصة بالمشروع في موقع الويب الخاص بالبلدية.</a:t>
            </a:r>
          </a:p>
          <a:p>
            <a:pPr algn="r" rtl="1"/>
            <a:r>
              <a:rPr lang="ar-DZ" dirty="0" smtClean="0"/>
              <a:t>- توزيع منشورات عند التجار.</a:t>
            </a:r>
          </a:p>
          <a:p>
            <a:pPr algn="r" rtl="1"/>
            <a:r>
              <a:rPr lang="ar-DZ" dirty="0" smtClean="0"/>
              <a:t>- اجتماعات عمومية.</a:t>
            </a:r>
          </a:p>
          <a:p>
            <a:pPr algn="r" rtl="1"/>
            <a:r>
              <a:rPr lang="ar-DZ" dirty="0" smtClean="0"/>
              <a:t>- اجتماعات للجمعيات المحلية.</a:t>
            </a:r>
          </a:p>
          <a:p>
            <a:pPr algn="r" rtl="1"/>
            <a:r>
              <a:rPr lang="ar-DZ" dirty="0" smtClean="0"/>
              <a:t>ويمثل هذا النموذج </a:t>
            </a:r>
            <a:r>
              <a:rPr lang="ar-DZ" b="1" u="sng" dirty="0" smtClean="0"/>
              <a:t>درجة انعدام المشاركة</a:t>
            </a:r>
            <a:r>
              <a:rPr lang="ar-DZ" dirty="0" smtClean="0"/>
              <a:t>، حيث يُعِد المتخصصون المخطط، ثم تقوم</a:t>
            </a:r>
          </a:p>
          <a:p>
            <a:pPr algn="r" rtl="1"/>
            <a:r>
              <a:rPr lang="ar-DZ" dirty="0" smtClean="0"/>
              <a:t>الجهات المختصة بإعلام سكان المجتمع </a:t>
            </a:r>
            <a:r>
              <a:rPr lang="ar-DZ" dirty="0" err="1" smtClean="0"/>
              <a:t>به</a:t>
            </a:r>
            <a:r>
              <a:rPr lang="ar-DZ" dirty="0" smtClean="0"/>
              <a:t> دون أخذ آرائهم ودون تقديم أي اختيارات لهم وعدم أخذ ملاحظاتهم في </a:t>
            </a:r>
            <a:r>
              <a:rPr lang="ar-DZ" dirty="0" err="1" smtClean="0"/>
              <a:t>الإعتبار</a:t>
            </a:r>
            <a:endParaRPr lang="ar-DZ" dirty="0" smtClean="0"/>
          </a:p>
        </p:txBody>
      </p:sp>
      <p:sp>
        <p:nvSpPr>
          <p:cNvPr id="4" name="ZoneTexte 3"/>
          <p:cNvSpPr txBox="1"/>
          <p:nvPr/>
        </p:nvSpPr>
        <p:spPr>
          <a:xfrm>
            <a:off x="642910" y="5429264"/>
            <a:ext cx="8143932" cy="1428736"/>
          </a:xfrm>
          <a:prstGeom prst="rect">
            <a:avLst/>
          </a:prstGeom>
        </p:spPr>
        <p:txBody>
          <a:bodyPr vert="horz" anchor="t">
            <a:normAutofit lnSpcReduction="1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448056" indent="-384048" algn="ctr" rtl="1">
              <a:lnSpc>
                <a:spcPct val="80000"/>
              </a:lnSpc>
              <a:spcBef>
                <a:spcPct val="20000"/>
              </a:spcBef>
              <a:buClr>
                <a:schemeClr val="accent1"/>
              </a:buClr>
              <a:buSzPct val="80000"/>
            </a:pPr>
            <a:r>
              <a:rPr lang="ar-DZ" sz="23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المشاركة بالإعلام تمثل </a:t>
            </a:r>
            <a:r>
              <a:rPr lang="ar-DZ" sz="23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ميكانيزم</a:t>
            </a:r>
            <a:r>
              <a:rPr lang="ar-DZ" sz="23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إعلامي ذو اتجاه </a:t>
            </a:r>
            <a:r>
              <a:rPr lang="ar-DZ" sz="23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واحديتم</a:t>
            </a:r>
            <a:r>
              <a:rPr lang="ar-DZ" sz="23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فيه إعلام المواطنين بشأن المشروع الحضري دون أي وجود </a:t>
            </a:r>
            <a:r>
              <a:rPr lang="ar-DZ" sz="23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مايلزم</a:t>
            </a:r>
            <a:r>
              <a:rPr lang="ar-DZ" sz="23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الجماعات المحلية بضرورة الأخذ في الحسبان برأي المواطنين وسكان الأحياء الحضرية المعنية"</a:t>
            </a:r>
            <a:endParaRPr lang="fr-FR" sz="23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marL="448056" indent="-384048" algn="r" rtl="1">
              <a:lnSpc>
                <a:spcPct val="80000"/>
              </a:lnSpc>
              <a:spcBef>
                <a:spcPct val="20000"/>
              </a:spcBef>
              <a:buClr>
                <a:schemeClr val="accent1"/>
              </a:buClr>
              <a:buSzPct val="80000"/>
              <a:buFont typeface="Wingdings 2"/>
              <a:buChar char=""/>
            </a:pPr>
            <a:endParaRPr lang="ar-DZ" sz="23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في الجزائر ......</a:t>
            </a:r>
            <a:endParaRPr lang="fr-FR" dirty="0"/>
          </a:p>
        </p:txBody>
      </p:sp>
      <p:sp>
        <p:nvSpPr>
          <p:cNvPr id="3" name="Espace réservé du contenu 2"/>
          <p:cNvSpPr>
            <a:spLocks noGrp="1"/>
          </p:cNvSpPr>
          <p:nvPr>
            <p:ph idx="1"/>
          </p:nvPr>
        </p:nvSpPr>
        <p:spPr/>
        <p:txBody>
          <a:bodyPr>
            <a:normAutofit lnSpcReduction="10000"/>
          </a:bodyPr>
          <a:lstStyle/>
          <a:p>
            <a:pPr algn="ctr" rtl="1">
              <a:buNone/>
            </a:pPr>
            <a:r>
              <a:rPr lang="ar-DZ" dirty="0" smtClean="0"/>
              <a:t>لم يؤخذ العمران </a:t>
            </a:r>
            <a:r>
              <a:rPr lang="ar-DZ" dirty="0" err="1" smtClean="0"/>
              <a:t>التشاركي</a:t>
            </a:r>
            <a:r>
              <a:rPr lang="ar-DZ" dirty="0" smtClean="0"/>
              <a:t> بنمط الإعلام أهمية في التخطيط الحضري إلا بعد </a:t>
            </a:r>
            <a:r>
              <a:rPr lang="ar-DZ" dirty="0" err="1" smtClean="0"/>
              <a:t>صدو</a:t>
            </a:r>
            <a:r>
              <a:rPr lang="ar-DZ" dirty="0" smtClean="0"/>
              <a:t> ر</a:t>
            </a:r>
          </a:p>
          <a:p>
            <a:pPr algn="ctr" rtl="1">
              <a:buNone/>
            </a:pPr>
            <a:r>
              <a:rPr lang="ar-DZ" dirty="0" smtClean="0"/>
              <a:t>القانون التوجيهي للمدينة </a:t>
            </a:r>
          </a:p>
          <a:p>
            <a:pPr algn="ctr" rtl="1">
              <a:buNone/>
            </a:pPr>
            <a:r>
              <a:rPr lang="ar-DZ" dirty="0" smtClean="0"/>
              <a:t>الذي يحدد في المادة 2 من</a:t>
            </a:r>
          </a:p>
          <a:p>
            <a:pPr algn="ctr" rtl="1">
              <a:buNone/>
            </a:pPr>
            <a:r>
              <a:rPr lang="ar-DZ" dirty="0" smtClean="0"/>
              <a:t>الفصل الأول الخاص بالمبادئ العامة لسياسة المدينة وبالتحديد في النقطة الثامنة الخاصة بمبدأ</a:t>
            </a:r>
          </a:p>
          <a:p>
            <a:pPr algn="ctr" rtl="1">
              <a:buNone/>
            </a:pPr>
            <a:r>
              <a:rPr lang="ar-DZ" dirty="0" smtClean="0"/>
              <a:t>الإعلام علي أنه "يمكن للمواطنين الحصول بصفة دائمة على معلومات حول وضعية مدينتهم</a:t>
            </a:r>
          </a:p>
          <a:p>
            <a:pPr algn="ctr" rtl="1">
              <a:buNone/>
            </a:pPr>
            <a:r>
              <a:rPr lang="ar-DZ" dirty="0" smtClean="0"/>
              <a:t>وتطورها وآفاقها"</a:t>
            </a:r>
            <a:endParaRPr lang="fr-F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t>la consultation </a:t>
            </a:r>
            <a:r>
              <a:rPr lang="ar-DZ" sz="3200" b="1" dirty="0" smtClean="0"/>
              <a:t>المشاركة بالاستشارة</a:t>
            </a:r>
            <a:endParaRPr lang="fr-FR" sz="3200" dirty="0"/>
          </a:p>
        </p:txBody>
      </p:sp>
      <p:sp>
        <p:nvSpPr>
          <p:cNvPr id="3" name="Espace réservé du contenu 2"/>
          <p:cNvSpPr>
            <a:spLocks noGrp="1"/>
          </p:cNvSpPr>
          <p:nvPr>
            <p:ph idx="1"/>
          </p:nvPr>
        </p:nvSpPr>
        <p:spPr>
          <a:xfrm>
            <a:off x="428596" y="1285860"/>
            <a:ext cx="8229600" cy="2928958"/>
          </a:xfrm>
        </p:spPr>
        <p:txBody>
          <a:bodyPr>
            <a:normAutofit/>
          </a:bodyPr>
          <a:lstStyle/>
          <a:p>
            <a:pPr algn="r" rtl="1"/>
            <a:r>
              <a:rPr lang="ar-DZ" sz="2000" dirty="0" smtClean="0"/>
              <a:t>مشاركة المواطنين المحليين من خلال إجراء استطلاعات الرأي، اجتماعات مع السكان وعمل.</a:t>
            </a:r>
          </a:p>
          <a:p>
            <a:pPr algn="r" rtl="1"/>
            <a:r>
              <a:rPr lang="ar-DZ" sz="2000" dirty="0" smtClean="0"/>
              <a:t>يبدأ بإرسال ملف المشروع إلى الإدارات العمومية التي لها علاقة </a:t>
            </a:r>
            <a:r>
              <a:rPr lang="ar-DZ" sz="2000" dirty="0" err="1" smtClean="0"/>
              <a:t>به</a:t>
            </a:r>
            <a:r>
              <a:rPr lang="ar-DZ" sz="2000" dirty="0" smtClean="0"/>
              <a:t> لإبداء رأيها، ليخضع المشروع إلى التحقيق العمومي الذي يعتبر مرحلة حاسمة فيما إذا كانت الجماعات المحلية انتهجت مسار عمل ديمقراطي وتشريعي بالأخذ في الحسبان بآراء المواطنين.</a:t>
            </a:r>
          </a:p>
          <a:p>
            <a:r>
              <a:rPr lang="ar-DZ" sz="2000" dirty="0" smtClean="0"/>
              <a:t>وتعديل بعضها في ضوء هذه التعليقات"</a:t>
            </a:r>
          </a:p>
          <a:p>
            <a:pPr algn="r" rtl="1"/>
            <a:endParaRPr lang="fr-FR" sz="2000" dirty="0"/>
          </a:p>
        </p:txBody>
      </p:sp>
      <p:sp>
        <p:nvSpPr>
          <p:cNvPr id="4" name="Rectangle 3"/>
          <p:cNvSpPr/>
          <p:nvPr/>
        </p:nvSpPr>
        <p:spPr>
          <a:xfrm>
            <a:off x="285720" y="3857628"/>
            <a:ext cx="8429684" cy="1154162"/>
          </a:xfrm>
          <a:prstGeom prst="rect">
            <a:avLst/>
          </a:prstGeom>
        </p:spPr>
        <p:style>
          <a:lnRef idx="1">
            <a:schemeClr val="accent2"/>
          </a:lnRef>
          <a:fillRef idx="3">
            <a:schemeClr val="accent2"/>
          </a:fillRef>
          <a:effectRef idx="2">
            <a:schemeClr val="accent2"/>
          </a:effectRef>
          <a:fontRef idx="minor">
            <a:schemeClr val="lt1"/>
          </a:fontRef>
        </p:style>
        <p:txBody>
          <a:bodyPr wrap="square">
            <a:spAutoFit/>
          </a:bodyPr>
          <a:lstStyle/>
          <a:p>
            <a:pPr algn="ctr" rtl="1"/>
            <a:r>
              <a:rPr lang="ar-DZ" sz="23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تمثل </a:t>
            </a:r>
            <a:r>
              <a:rPr lang="ar-DZ" sz="23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الإستشارة</a:t>
            </a:r>
            <a:r>
              <a:rPr lang="ar-DZ" sz="23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طريقة للعمل يتم فيها تدفق المعلومات في اتجاهين مختلفين بين </a:t>
            </a:r>
            <a:r>
              <a:rPr lang="ar-DZ" sz="23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المسؤولين</a:t>
            </a:r>
            <a:r>
              <a:rPr lang="ar-DZ" sz="23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الرسميين والمواطنين، لكنه يظهر لهذا النمط من المشاركة أنها تكتسي بالإجراءات الشكلية أكثر من الفعلية</a:t>
            </a:r>
            <a:endParaRPr lang="fr-FR" sz="23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Rectangle 4"/>
          <p:cNvSpPr/>
          <p:nvPr/>
        </p:nvSpPr>
        <p:spPr>
          <a:xfrm>
            <a:off x="285720" y="5072074"/>
            <a:ext cx="8643998" cy="1862048"/>
          </a:xfrm>
          <a:prstGeom prst="rect">
            <a:avLst/>
          </a:prstGeom>
        </p:spPr>
        <p:txBody>
          <a:bodyPr wrap="square">
            <a:spAutoFit/>
          </a:bodyPr>
          <a:lstStyle/>
          <a:p>
            <a:pPr algn="ctr" rtl="1"/>
            <a:r>
              <a:rPr lang="ar-DZ" sz="23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عملية الاستشارة وإجراء التحقيق العمومي ينقصه العديد</a:t>
            </a:r>
          </a:p>
          <a:p>
            <a:pPr algn="ctr" rtl="1"/>
            <a:r>
              <a:rPr lang="ar-DZ" sz="23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من إجراءات المشاركة ، حيث لا تخضع العملية لعمل تحضيري وحملات إعلامية </a:t>
            </a:r>
            <a:r>
              <a:rPr lang="ar-DZ" sz="23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تحسيسية</a:t>
            </a:r>
            <a:r>
              <a:rPr lang="ar-DZ" sz="23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حول أهداف أدوات التعمير والمشاريع العمرانية وكيف يمكن للمواطن الإسهام في بلورة </a:t>
            </a:r>
            <a:r>
              <a:rPr lang="ar-DZ" sz="23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المشروعالحضري</a:t>
            </a:r>
            <a:r>
              <a:rPr lang="ar-DZ" sz="23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إلى جانب الجماعات المحلية</a:t>
            </a:r>
            <a:endParaRPr lang="fr-FR" sz="23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b="1" dirty="0" smtClean="0"/>
              <a:t>تعريف الفاعلون حضريون</a:t>
            </a:r>
            <a:endParaRPr lang="fr-FR" dirty="0"/>
          </a:p>
        </p:txBody>
      </p:sp>
      <p:sp>
        <p:nvSpPr>
          <p:cNvPr id="3" name="Espace réservé du contenu 2"/>
          <p:cNvSpPr>
            <a:spLocks noGrp="1"/>
          </p:cNvSpPr>
          <p:nvPr>
            <p:ph idx="1"/>
          </p:nvPr>
        </p:nvSpPr>
        <p:spPr/>
        <p:txBody>
          <a:bodyPr>
            <a:normAutofit fontScale="92500" lnSpcReduction="10000"/>
          </a:bodyPr>
          <a:lstStyle/>
          <a:p>
            <a:pPr algn="r" rtl="1"/>
            <a:r>
              <a:rPr lang="ar-DZ" dirty="0" smtClean="0"/>
              <a:t>هم الأطراف المعنية بالمشاركة في عمليه التخطيط الحضري من اجل تنميه البيئة العمرانية.</a:t>
            </a:r>
          </a:p>
          <a:p>
            <a:pPr algn="r" rtl="1"/>
            <a:r>
              <a:rPr lang="ar-DZ" dirty="0" smtClean="0"/>
              <a:t>للفاعلين الدور الكبير في مجال البناء </a:t>
            </a:r>
            <a:r>
              <a:rPr lang="ar-DZ" dirty="0" err="1" smtClean="0"/>
              <a:t>و</a:t>
            </a:r>
            <a:r>
              <a:rPr lang="ar-DZ" dirty="0" smtClean="0"/>
              <a:t> السكن </a:t>
            </a:r>
            <a:r>
              <a:rPr lang="ar-DZ" dirty="0" err="1" smtClean="0"/>
              <a:t>و</a:t>
            </a:r>
            <a:r>
              <a:rPr lang="ar-DZ" dirty="0" smtClean="0"/>
              <a:t> تخطيط المدن عن طريق التحديد الدقيق للحاجيات </a:t>
            </a:r>
            <a:r>
              <a:rPr lang="ar-DZ" dirty="0" err="1" smtClean="0"/>
              <a:t>و</a:t>
            </a:r>
            <a:r>
              <a:rPr lang="ar-DZ" dirty="0" smtClean="0"/>
              <a:t> </a:t>
            </a:r>
            <a:r>
              <a:rPr lang="ar-DZ" dirty="0" err="1" smtClean="0"/>
              <a:t>الية</a:t>
            </a:r>
            <a:r>
              <a:rPr lang="ar-DZ" dirty="0" smtClean="0"/>
              <a:t> الاستجابة لها بالاعتماد على </a:t>
            </a:r>
            <a:r>
              <a:rPr lang="ar-DZ" dirty="0" err="1" smtClean="0"/>
              <a:t>جملةالمعطيات</a:t>
            </a:r>
            <a:r>
              <a:rPr lang="ar-DZ" dirty="0" smtClean="0"/>
              <a:t> الحضرية </a:t>
            </a:r>
            <a:r>
              <a:rPr lang="ar-DZ" dirty="0" err="1" smtClean="0"/>
              <a:t>و</a:t>
            </a:r>
            <a:r>
              <a:rPr lang="ar-DZ" dirty="0" smtClean="0"/>
              <a:t> الذاتية </a:t>
            </a:r>
            <a:r>
              <a:rPr lang="ar-DZ" dirty="0" err="1" smtClean="0"/>
              <a:t>و</a:t>
            </a:r>
            <a:r>
              <a:rPr lang="ar-DZ" dirty="0" smtClean="0"/>
              <a:t> الطبيعية </a:t>
            </a:r>
            <a:r>
              <a:rPr lang="ar-DZ" dirty="0" err="1" smtClean="0"/>
              <a:t>و</a:t>
            </a:r>
            <a:r>
              <a:rPr lang="ar-DZ" dirty="0" smtClean="0"/>
              <a:t> المناخية </a:t>
            </a:r>
            <a:r>
              <a:rPr lang="ar-DZ" dirty="0" err="1" smtClean="0"/>
              <a:t>و</a:t>
            </a:r>
            <a:r>
              <a:rPr lang="ar-DZ" dirty="0" smtClean="0"/>
              <a:t> الاجتماعية </a:t>
            </a:r>
            <a:r>
              <a:rPr lang="ar-DZ" dirty="0" err="1" smtClean="0"/>
              <a:t>و</a:t>
            </a:r>
            <a:r>
              <a:rPr lang="ar-DZ" dirty="0" smtClean="0"/>
              <a:t> الاقتصادية والثقافية للمجتمع خاصة إذا علمنا أن تخطيط المدن هو نتيجة لتركيب عمراني </a:t>
            </a:r>
            <a:r>
              <a:rPr lang="ar-DZ" dirty="0" err="1" smtClean="0"/>
              <a:t>و</a:t>
            </a:r>
            <a:r>
              <a:rPr lang="ar-DZ" dirty="0" smtClean="0"/>
              <a:t> إبداع معماري يرتكز على خصوصيات معينة بتلك المدنية أو المنطقة وفق انتمائها الحضاري,العلاقات الوظيفية </a:t>
            </a:r>
            <a:r>
              <a:rPr lang="ar-DZ" dirty="0" err="1" smtClean="0"/>
              <a:t>و</a:t>
            </a:r>
            <a:r>
              <a:rPr lang="ar-DZ" dirty="0" smtClean="0"/>
              <a:t> الفضائية.</a:t>
            </a:r>
            <a:endParaRPr lang="fr-F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طرق تحقيق الاستشارة </a:t>
            </a:r>
            <a:endParaRPr lang="fr-FR" dirty="0"/>
          </a:p>
        </p:txBody>
      </p:sp>
      <p:sp>
        <p:nvSpPr>
          <p:cNvPr id="3" name="Espace réservé du contenu 2"/>
          <p:cNvSpPr>
            <a:spLocks noGrp="1"/>
          </p:cNvSpPr>
          <p:nvPr>
            <p:ph idx="1"/>
          </p:nvPr>
        </p:nvSpPr>
        <p:spPr/>
        <p:txBody>
          <a:bodyPr>
            <a:normAutofit/>
          </a:bodyPr>
          <a:lstStyle/>
          <a:p>
            <a:pPr algn="r" rtl="1"/>
            <a:r>
              <a:rPr lang="ar-DZ" dirty="0" smtClean="0"/>
              <a:t>- إرسال بإبداء الرأي لكل الهيئات العمومية والجمعيات.</a:t>
            </a:r>
          </a:p>
          <a:p>
            <a:pPr algn="r" rtl="1"/>
            <a:r>
              <a:rPr lang="ar-DZ" dirty="0" smtClean="0"/>
              <a:t>- التحقيق العمومي.</a:t>
            </a:r>
          </a:p>
          <a:p>
            <a:pPr algn="r" rtl="1"/>
            <a:r>
              <a:rPr lang="ar-DZ" dirty="0" smtClean="0"/>
              <a:t>- تحقيق استمارات موجهة إلى المواطنين.</a:t>
            </a:r>
          </a:p>
          <a:p>
            <a:pPr algn="r" rtl="1"/>
            <a:r>
              <a:rPr lang="ar-DZ" dirty="0" smtClean="0"/>
              <a:t>- تحقيق لقاءات مع المواطنين سواء في مساكنهم أو في الشارع.</a:t>
            </a:r>
          </a:p>
          <a:p>
            <a:pPr algn="r" rtl="1"/>
            <a:r>
              <a:rPr lang="ar-DZ" dirty="0" smtClean="0"/>
              <a:t>- موقع الإنترنيت.</a:t>
            </a:r>
          </a:p>
          <a:p>
            <a:pPr algn="r" rtl="1"/>
            <a:r>
              <a:rPr lang="ar-DZ" dirty="0" smtClean="0"/>
              <a:t>- اجتماعات عمومية.</a:t>
            </a:r>
            <a:endParaRPr lang="fr-F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875490"/>
          </a:xfrm>
        </p:spPr>
        <p:txBody>
          <a:bodyPr>
            <a:normAutofit/>
          </a:bodyPr>
          <a:lstStyle/>
          <a:p>
            <a:pPr algn="r" rtl="1"/>
            <a:r>
              <a:rPr lang="ar-DZ" sz="3600" dirty="0" smtClean="0"/>
              <a:t>المشاركة بالمشاورة/المشاركة....  </a:t>
            </a:r>
            <a:endParaRPr lang="fr-FR" sz="3600" dirty="0"/>
          </a:p>
        </p:txBody>
      </p:sp>
      <p:sp>
        <p:nvSpPr>
          <p:cNvPr id="3" name="Espace réservé du contenu 2"/>
          <p:cNvSpPr>
            <a:spLocks noGrp="1"/>
          </p:cNvSpPr>
          <p:nvPr>
            <p:ph idx="1"/>
          </p:nvPr>
        </p:nvSpPr>
        <p:spPr>
          <a:xfrm>
            <a:off x="285720" y="1071546"/>
            <a:ext cx="8229600" cy="5143536"/>
          </a:xfrm>
        </p:spPr>
        <p:txBody>
          <a:bodyPr>
            <a:noAutofit/>
          </a:bodyPr>
          <a:lstStyle/>
          <a:p>
            <a:pPr algn="r" rtl="1"/>
            <a:r>
              <a:rPr lang="ar-DZ" sz="2800" dirty="0" smtClean="0"/>
              <a:t>هي نوع من أشكال الحوار التي تنسج مع جميع الأطراف التي لها علاقة مع المشروع وكذا السكان المواطنين، بد </a:t>
            </a:r>
            <a:r>
              <a:rPr lang="ar-DZ" sz="2800" dirty="0" err="1" smtClean="0"/>
              <a:t>ءا</a:t>
            </a:r>
            <a:r>
              <a:rPr lang="ar-DZ" sz="2800" dirty="0" smtClean="0"/>
              <a:t> من المرحلة الأولى للدراسة حتى مرحلة التنفيذ.</a:t>
            </a:r>
          </a:p>
          <a:p>
            <a:pPr algn="r" rtl="1"/>
            <a:r>
              <a:rPr lang="ar-DZ" sz="2800" dirty="0" smtClean="0"/>
              <a:t>إن الهدف من هذا النمط من المشاركة هو </a:t>
            </a:r>
            <a:r>
              <a:rPr lang="ar-DZ" sz="2800" u="sng" dirty="0" smtClean="0"/>
              <a:t>تبادل المعلومات </a:t>
            </a:r>
            <a:r>
              <a:rPr lang="ar-DZ" sz="2800" dirty="0" smtClean="0"/>
              <a:t>والآراء بهدف صناعة </a:t>
            </a:r>
            <a:r>
              <a:rPr lang="ar-DZ" sz="2800" dirty="0" smtClean="0"/>
              <a:t>القرار مشترك </a:t>
            </a:r>
            <a:r>
              <a:rPr lang="ar-DZ" sz="2800" dirty="0" smtClean="0"/>
              <a:t>بعد سلسلة من المناقشات </a:t>
            </a:r>
            <a:r>
              <a:rPr lang="ar-DZ" sz="2800" dirty="0" err="1" smtClean="0"/>
              <a:t>والورشات</a:t>
            </a:r>
            <a:r>
              <a:rPr lang="ar-DZ" sz="2800" dirty="0" smtClean="0"/>
              <a:t> ومنه تبني خطوة توافقية مشتركة</a:t>
            </a:r>
            <a:r>
              <a:rPr lang="ar-DZ" sz="2800" dirty="0" smtClean="0"/>
              <a:t>.</a:t>
            </a:r>
          </a:p>
          <a:p>
            <a:pPr algn="r" rtl="1"/>
            <a:r>
              <a:rPr lang="ar-DZ" sz="2800" dirty="0" smtClean="0"/>
              <a:t>يمثل </a:t>
            </a:r>
            <a:r>
              <a:rPr lang="ar-DZ" sz="2800" u="sng" dirty="0" smtClean="0"/>
              <a:t>المشاركة المباشرة </a:t>
            </a:r>
            <a:r>
              <a:rPr lang="ar-DZ" sz="2800" dirty="0" smtClean="0"/>
              <a:t>للمجتمع المحلي في المشروع، حيث يتم </a:t>
            </a:r>
            <a:r>
              <a:rPr lang="ar-DZ" sz="2800" dirty="0" smtClean="0"/>
              <a:t>ذلك من </a:t>
            </a:r>
            <a:r>
              <a:rPr lang="ar-DZ" sz="2800" dirty="0" smtClean="0"/>
              <a:t>خلال </a:t>
            </a:r>
            <a:r>
              <a:rPr lang="ar-DZ" sz="2800" u="sng" dirty="0" smtClean="0"/>
              <a:t>المناقشات</a:t>
            </a:r>
            <a:r>
              <a:rPr lang="ar-DZ" sz="2800" dirty="0" smtClean="0"/>
              <a:t> بين المجتمع والمتخصصين من بداية إعداد المشروع، ومن </a:t>
            </a:r>
            <a:r>
              <a:rPr lang="ar-DZ" sz="2800" dirty="0" smtClean="0"/>
              <a:t>خلال المشاركة </a:t>
            </a:r>
            <a:r>
              <a:rPr lang="ar-DZ" sz="2800" dirty="0" smtClean="0"/>
              <a:t>المجتمع بصورة مباشرة في المشروع.</a:t>
            </a:r>
            <a:endParaRPr lang="fr-FR" sz="28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1166484"/>
          </a:xfrm>
        </p:spPr>
        <p:txBody>
          <a:bodyPr/>
          <a:lstStyle/>
          <a:p>
            <a:r>
              <a:rPr lang="ar-DZ" b="1" dirty="0" smtClean="0"/>
              <a:t>مراحل المشاركة :</a:t>
            </a:r>
            <a:endParaRPr lang="fr-FR" dirty="0"/>
          </a:p>
        </p:txBody>
      </p:sp>
      <p:sp>
        <p:nvSpPr>
          <p:cNvPr id="3" name="Espace réservé du contenu 2"/>
          <p:cNvSpPr>
            <a:spLocks noGrp="1"/>
          </p:cNvSpPr>
          <p:nvPr>
            <p:ph idx="1"/>
          </p:nvPr>
        </p:nvSpPr>
        <p:spPr>
          <a:xfrm>
            <a:off x="214282" y="857232"/>
            <a:ext cx="8715436" cy="4143372"/>
          </a:xfrm>
        </p:spPr>
        <p:txBody>
          <a:bodyPr>
            <a:noAutofit/>
          </a:bodyPr>
          <a:lstStyle/>
          <a:p>
            <a:pPr algn="r" rtl="1"/>
            <a:r>
              <a:rPr lang="ar-DZ" sz="2400" b="1" dirty="0" smtClean="0"/>
              <a:t>الاطلاع وتأهيل الأفراد للمشاركة</a:t>
            </a:r>
            <a:r>
              <a:rPr lang="ar-DZ" sz="2400" dirty="0" smtClean="0"/>
              <a:t> </a:t>
            </a:r>
            <a:r>
              <a:rPr lang="ar-DZ" sz="2400" dirty="0" smtClean="0"/>
              <a:t>:هي </a:t>
            </a:r>
            <a:r>
              <a:rPr lang="ar-DZ" sz="2400" dirty="0" smtClean="0"/>
              <a:t>عملية تحفيز وترويج لفكرة المشاركة .</a:t>
            </a:r>
            <a:r>
              <a:rPr lang="ar-DZ" sz="2400" b="1" dirty="0" smtClean="0"/>
              <a:t> </a:t>
            </a:r>
            <a:r>
              <a:rPr lang="ar-DZ" sz="2400" dirty="0" smtClean="0"/>
              <a:t>التي سيشارك فيها أفراد المجتمع المحلي.</a:t>
            </a:r>
          </a:p>
          <a:p>
            <a:pPr algn="r" rtl="1"/>
            <a:r>
              <a:rPr lang="ar-DZ" sz="2400" b="1" dirty="0" smtClean="0"/>
              <a:t>التحضير: </a:t>
            </a:r>
            <a:r>
              <a:rPr lang="ar-DZ" sz="2400" dirty="0" smtClean="0"/>
              <a:t>هي مرحلة تركز على فهم المخطط ، من سلطات محلية </a:t>
            </a:r>
            <a:r>
              <a:rPr lang="ar-DZ" sz="2400" b="1" dirty="0" smtClean="0"/>
              <a:t> </a:t>
            </a:r>
            <a:r>
              <a:rPr lang="ar-DZ" sz="2400" dirty="0" smtClean="0"/>
              <a:t>وأصحاب المصالح وذلك لبناء الثقة وإيجاد اتصال مباشر مع هذه المجموعات لكسب التأييد للخطط التنموية</a:t>
            </a:r>
            <a:r>
              <a:rPr lang="ar-DZ" sz="2400" dirty="0" smtClean="0"/>
              <a:t>.</a:t>
            </a:r>
          </a:p>
          <a:p>
            <a:pPr algn="ctr" rtl="1">
              <a:buNone/>
            </a:pPr>
            <a:r>
              <a:rPr lang="ar-DZ" sz="2400"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تتم كل من المرحلتين السابقتين انطلاقا من </a:t>
            </a:r>
            <a:r>
              <a:rPr lang="ar-DZ" sz="2400" u="sng"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الاعلام</a:t>
            </a:r>
            <a:r>
              <a:rPr lang="ar-DZ" sz="2400"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المتكرر للمواطنين بطبيعة المشروع من جهة </a:t>
            </a:r>
            <a:r>
              <a:rPr lang="ar-DZ" sz="2400" u="sng"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و</a:t>
            </a:r>
            <a:r>
              <a:rPr lang="ar-DZ" sz="2400"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أهمية </a:t>
            </a:r>
            <a:r>
              <a:rPr lang="ar-DZ" sz="2400" u="sng"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و</a:t>
            </a:r>
            <a:r>
              <a:rPr lang="ar-DZ" sz="2400"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إلية المشاركة من جهة أخرى .</a:t>
            </a:r>
            <a:endParaRPr lang="ar-DZ" sz="2400"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r" rtl="1"/>
            <a:r>
              <a:rPr lang="ar-DZ" sz="2400" b="1" dirty="0" smtClean="0"/>
              <a:t>المشاركة</a:t>
            </a:r>
            <a:r>
              <a:rPr lang="ar-DZ" sz="2400" dirty="0" smtClean="0"/>
              <a:t> يتم فيها اتخاذ القرارات في مشروعات التنمية من خلال </a:t>
            </a:r>
            <a:r>
              <a:rPr lang="ar-DZ" sz="2400" b="1" dirty="0" smtClean="0"/>
              <a:t> </a:t>
            </a:r>
            <a:r>
              <a:rPr lang="ar-DZ" sz="2400" dirty="0" smtClean="0"/>
              <a:t>تحديد </a:t>
            </a:r>
            <a:r>
              <a:rPr lang="ar-DZ" sz="2400" dirty="0" smtClean="0"/>
              <a:t>التوجهات الإستراتيجية النابعة من مجموع المشاركين (سياسيين، أصحاب المصالح، سكان محليين) لضمان تحقيق المصلحة العامة.</a:t>
            </a:r>
          </a:p>
          <a:p>
            <a:pPr algn="r" rtl="1"/>
            <a:r>
              <a:rPr lang="ar-DZ" sz="2400" b="1" dirty="0" smtClean="0"/>
              <a:t>الاستمرارية </a:t>
            </a:r>
            <a:r>
              <a:rPr lang="ar-DZ" sz="2400" b="1" dirty="0" smtClean="0"/>
              <a:t>:</a:t>
            </a:r>
            <a:r>
              <a:rPr lang="ar-DZ" sz="2400" dirty="0" smtClean="0"/>
              <a:t>هي </a:t>
            </a:r>
            <a:r>
              <a:rPr lang="ar-DZ" sz="2400" dirty="0" smtClean="0"/>
              <a:t>مرحلة تسعى إلى تحقيق الاستمرارية في المشاركة</a:t>
            </a:r>
            <a:r>
              <a:rPr lang="fr-FR" sz="2400" b="1" dirty="0" smtClean="0"/>
              <a:t> </a:t>
            </a:r>
            <a:r>
              <a:rPr lang="ar-DZ" sz="2400" dirty="0" smtClean="0"/>
              <a:t>من خلال تكوين لجان المتابعة وإعادة صياغة الأهداف وفقا للمتغيرات.</a:t>
            </a:r>
            <a:endParaRPr lang="fr-FR" sz="24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e 8"/>
          <p:cNvGrpSpPr/>
          <p:nvPr/>
        </p:nvGrpSpPr>
        <p:grpSpPr>
          <a:xfrm>
            <a:off x="136157" y="1857364"/>
            <a:ext cx="8864999" cy="3214710"/>
            <a:chOff x="0" y="1857364"/>
            <a:chExt cx="8864999" cy="3214710"/>
          </a:xfrm>
        </p:grpSpPr>
        <p:pic>
          <p:nvPicPr>
            <p:cNvPr id="1026" name="Picture 2"/>
            <p:cNvPicPr>
              <a:picLocks noChangeAspect="1" noChangeArrowheads="1"/>
            </p:cNvPicPr>
            <p:nvPr/>
          </p:nvPicPr>
          <p:blipFill>
            <a:blip r:embed="rId2"/>
            <a:srcRect/>
            <a:stretch>
              <a:fillRect/>
            </a:stretch>
          </p:blipFill>
          <p:spPr bwMode="auto">
            <a:xfrm>
              <a:off x="0" y="1857364"/>
              <a:ext cx="8864999" cy="3214710"/>
            </a:xfrm>
            <a:prstGeom prst="rect">
              <a:avLst/>
            </a:prstGeom>
            <a:noFill/>
            <a:ln w="9525">
              <a:noFill/>
              <a:miter lim="800000"/>
              <a:headEnd/>
              <a:tailEnd/>
            </a:ln>
            <a:effectLst/>
          </p:spPr>
        </p:pic>
        <p:sp>
          <p:nvSpPr>
            <p:cNvPr id="5" name="Rectangle 4"/>
            <p:cNvSpPr/>
            <p:nvPr/>
          </p:nvSpPr>
          <p:spPr>
            <a:xfrm>
              <a:off x="5929322" y="4714884"/>
              <a:ext cx="1357322"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mtClean="0"/>
                <a:t>الاعلام</a:t>
              </a:r>
              <a:endParaRPr lang="fr-FR" dirty="0"/>
            </a:p>
          </p:txBody>
        </p:sp>
        <p:sp>
          <p:nvSpPr>
            <p:cNvPr id="6" name="Rectangle 5"/>
            <p:cNvSpPr/>
            <p:nvPr/>
          </p:nvSpPr>
          <p:spPr>
            <a:xfrm>
              <a:off x="3071802" y="4714884"/>
              <a:ext cx="1357322"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الاستشارة</a:t>
              </a:r>
              <a:endParaRPr lang="fr-FR" dirty="0"/>
            </a:p>
          </p:txBody>
        </p:sp>
        <p:sp>
          <p:nvSpPr>
            <p:cNvPr id="7" name="Rectangle 6"/>
            <p:cNvSpPr/>
            <p:nvPr/>
          </p:nvSpPr>
          <p:spPr>
            <a:xfrm>
              <a:off x="214282" y="4714884"/>
              <a:ext cx="1357322"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المشاورة</a:t>
              </a:r>
              <a:endParaRPr lang="fr-FR" dirty="0"/>
            </a:p>
          </p:txBody>
        </p:sp>
      </p:gr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2800" b="1" dirty="0" err="1" smtClean="0"/>
              <a:t>مبادى</a:t>
            </a:r>
            <a:r>
              <a:rPr lang="ar-DZ" sz="2800" b="1" dirty="0" smtClean="0"/>
              <a:t> تفعيل المشاركة المجتمعية </a:t>
            </a:r>
            <a:r>
              <a:rPr lang="ar-DZ" sz="2800" b="1" dirty="0" smtClean="0"/>
              <a:t>:</a:t>
            </a:r>
            <a:endParaRPr lang="fr-FR" sz="2800" dirty="0"/>
          </a:p>
        </p:txBody>
      </p:sp>
      <p:sp>
        <p:nvSpPr>
          <p:cNvPr id="4" name="Espace réservé du contenu 2"/>
          <p:cNvSpPr txBox="1">
            <a:spLocks/>
          </p:cNvSpPr>
          <p:nvPr/>
        </p:nvSpPr>
        <p:spPr>
          <a:xfrm>
            <a:off x="357158" y="1357298"/>
            <a:ext cx="8501122" cy="5214974"/>
          </a:xfrm>
          <a:prstGeom prst="rect">
            <a:avLst/>
          </a:prstGeom>
        </p:spPr>
        <p:txBody>
          <a:bodyPr vert="horz" anchor="t">
            <a:normAutofit fontScale="85000" lnSpcReduction="10000"/>
          </a:bodyPr>
          <a:lstStyle/>
          <a:p>
            <a:pPr algn="just" rtl="1"/>
            <a:r>
              <a:rPr lang="ar-DZ" sz="3100" dirty="0" smtClean="0"/>
              <a:t>تمثل </a:t>
            </a:r>
            <a:r>
              <a:rPr lang="ar-DZ" sz="3100" dirty="0" smtClean="0"/>
              <a:t>عملية </a:t>
            </a:r>
            <a:r>
              <a:rPr lang="ar-DZ" sz="3100" dirty="0" smtClean="0"/>
              <a:t>إشراك المجتمع </a:t>
            </a:r>
            <a:r>
              <a:rPr lang="ar-DZ" sz="3100" dirty="0" smtClean="0"/>
              <a:t>المدني بمختلف </a:t>
            </a:r>
            <a:r>
              <a:rPr lang="ar-DZ" sz="3100" dirty="0" smtClean="0"/>
              <a:t>أشكالها </a:t>
            </a:r>
            <a:r>
              <a:rPr lang="ar-DZ" sz="3100" dirty="0" smtClean="0"/>
              <a:t>مهمة جدا في عمليات التخطيط </a:t>
            </a:r>
            <a:r>
              <a:rPr lang="ar-DZ" sz="3100" dirty="0" err="1" smtClean="0"/>
              <a:t>و</a:t>
            </a:r>
            <a:r>
              <a:rPr lang="ar-DZ" sz="3100" dirty="0" smtClean="0"/>
              <a:t> الانجاز وحتى اتخاذ القرار </a:t>
            </a:r>
            <a:r>
              <a:rPr lang="ar-DZ" sz="3100" dirty="0" smtClean="0"/>
              <a:t>.</a:t>
            </a:r>
            <a:endParaRPr lang="fr-FR" sz="3100" dirty="0" smtClean="0"/>
          </a:p>
          <a:p>
            <a:pPr algn="r" rtl="1">
              <a:buFont typeface="Arial" pitchFamily="34" charset="0"/>
              <a:buChar char="•"/>
            </a:pPr>
            <a:r>
              <a:rPr lang="ar-DZ" sz="3200" b="1" dirty="0" smtClean="0"/>
              <a:t>تدرج عملية المشاركة:</a:t>
            </a:r>
            <a:r>
              <a:rPr lang="ar-DZ" sz="3200" dirty="0" smtClean="0"/>
              <a:t>بناء </a:t>
            </a:r>
            <a:r>
              <a:rPr lang="ar-DZ" sz="3200" dirty="0" smtClean="0"/>
              <a:t>ثقافة المشاركة لدي المجتمع تتطلب فترة من الزمن، لذلك يجب </a:t>
            </a:r>
            <a:r>
              <a:rPr lang="ar-DZ" sz="3200" dirty="0" smtClean="0"/>
              <a:t>البدء</a:t>
            </a:r>
            <a:r>
              <a:rPr lang="fr-FR" sz="3200" dirty="0" smtClean="0"/>
              <a:t> </a:t>
            </a:r>
            <a:r>
              <a:rPr lang="ar-DZ" sz="3200" dirty="0" smtClean="0"/>
              <a:t>باستخدام </a:t>
            </a:r>
            <a:r>
              <a:rPr lang="ar-DZ" sz="3200" dirty="0" smtClean="0"/>
              <a:t>وسائل المشاركة </a:t>
            </a:r>
            <a:r>
              <a:rPr lang="fr-FR" sz="3200" dirty="0" smtClean="0"/>
              <a:t> </a:t>
            </a:r>
            <a:r>
              <a:rPr lang="ar-DZ" sz="3200" dirty="0" smtClean="0"/>
              <a:t>البسيطة </a:t>
            </a:r>
            <a:r>
              <a:rPr lang="ar-DZ" sz="3200" dirty="0" smtClean="0"/>
              <a:t>ثم </a:t>
            </a:r>
            <a:r>
              <a:rPr lang="ar-DZ" sz="3200" dirty="0" smtClean="0"/>
              <a:t>تتطور بالتدريج </a:t>
            </a:r>
            <a:r>
              <a:rPr lang="ar-DZ" sz="3200" dirty="0" err="1" smtClean="0"/>
              <a:t>حتي</a:t>
            </a:r>
            <a:r>
              <a:rPr lang="ar-DZ" sz="3200" dirty="0" smtClean="0"/>
              <a:t> تصل للوسائل المعقدة </a:t>
            </a:r>
            <a:r>
              <a:rPr lang="ar-DZ" sz="3200" dirty="0" smtClean="0"/>
              <a:t>حيث</a:t>
            </a:r>
            <a:r>
              <a:rPr lang="fr-FR" sz="3200" dirty="0" smtClean="0"/>
              <a:t> </a:t>
            </a:r>
            <a:r>
              <a:rPr lang="ar-DZ" sz="3200" dirty="0" smtClean="0"/>
              <a:t>تنمو </a:t>
            </a:r>
            <a:r>
              <a:rPr lang="ar-DZ" sz="3200" dirty="0" smtClean="0"/>
              <a:t>الخبرة والثقة</a:t>
            </a:r>
            <a:r>
              <a:rPr lang="ar-DZ" sz="3200" dirty="0" smtClean="0"/>
              <a:t>.</a:t>
            </a:r>
          </a:p>
          <a:p>
            <a:pPr algn="r" rtl="1">
              <a:buFont typeface="Arial" pitchFamily="34" charset="0"/>
              <a:buChar char="•"/>
            </a:pPr>
            <a:r>
              <a:rPr lang="ar-DZ" sz="3200" b="1" dirty="0" smtClean="0"/>
              <a:t>احترام السياق الثقافي للمجتمع:يجب </a:t>
            </a:r>
            <a:r>
              <a:rPr lang="ar-DZ" sz="3200" dirty="0" smtClean="0"/>
              <a:t>التأكد من أن </a:t>
            </a:r>
            <a:r>
              <a:rPr lang="ar-DZ" sz="3200" b="1" u="sng" dirty="0" smtClean="0"/>
              <a:t>المدخل </a:t>
            </a:r>
            <a:r>
              <a:rPr lang="ar-DZ" sz="3200" dirty="0" smtClean="0"/>
              <a:t>الذي سيتم إتباعه ملائم للسياق الثقافي للمجتمع </a:t>
            </a:r>
            <a:r>
              <a:rPr lang="ar-DZ" sz="3200" dirty="0" smtClean="0"/>
              <a:t>الذي سيتم </a:t>
            </a:r>
            <a:r>
              <a:rPr lang="ar-DZ" sz="3200" dirty="0" smtClean="0"/>
              <a:t>العمل معه، وذلك عن طريق تطوير استراتيجيات التعامل </a:t>
            </a:r>
            <a:r>
              <a:rPr lang="ar-DZ" sz="3200" dirty="0" err="1" smtClean="0"/>
              <a:t>تبعاا</a:t>
            </a:r>
            <a:r>
              <a:rPr lang="ar-DZ" sz="3200" dirty="0" smtClean="0"/>
              <a:t> لكل مجتمع بعد </a:t>
            </a:r>
            <a:r>
              <a:rPr lang="ar-DZ" sz="3200" b="1" u="sng" dirty="0" smtClean="0"/>
              <a:t>فهم الخصائص </a:t>
            </a:r>
            <a:r>
              <a:rPr lang="ar-DZ" sz="3200" b="1" u="sng" dirty="0" smtClean="0"/>
              <a:t>المحلية </a:t>
            </a:r>
            <a:r>
              <a:rPr lang="ar-DZ" sz="3200" dirty="0" smtClean="0"/>
              <a:t>والعادات والتقاليد </a:t>
            </a:r>
            <a:r>
              <a:rPr lang="ar-DZ" sz="3200" dirty="0" err="1" smtClean="0"/>
              <a:t>وإستخدامها</a:t>
            </a:r>
            <a:r>
              <a:rPr lang="ar-DZ" sz="3200" dirty="0" smtClean="0"/>
              <a:t> كنقطة انطلاق </a:t>
            </a:r>
            <a:r>
              <a:rPr lang="ar-DZ" sz="3200" dirty="0" smtClean="0"/>
              <a:t>لعملية التخطيط للوصول </a:t>
            </a:r>
            <a:r>
              <a:rPr lang="ar-DZ" sz="3200" dirty="0" smtClean="0"/>
              <a:t>إلي مخططات ملائمة للسياق المحلي</a:t>
            </a:r>
            <a:r>
              <a:rPr lang="ar-DZ" sz="3200" dirty="0" smtClean="0"/>
              <a:t>.</a:t>
            </a:r>
            <a:endParaRPr lang="fr-FR" sz="3100"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714876" y="2071678"/>
            <a:ext cx="4014758" cy="714380"/>
          </a:xfrm>
        </p:spPr>
        <p:style>
          <a:lnRef idx="1">
            <a:schemeClr val="accent3"/>
          </a:lnRef>
          <a:fillRef idx="3">
            <a:schemeClr val="accent3"/>
          </a:fillRef>
          <a:effectRef idx="2">
            <a:schemeClr val="accent3"/>
          </a:effectRef>
          <a:fontRef idx="minor">
            <a:schemeClr val="lt1"/>
          </a:fontRef>
        </p:style>
        <p:txBody>
          <a:bodyPr>
            <a:noAutofit/>
          </a:bodyPr>
          <a:lstStyle/>
          <a:p>
            <a:pPr algn="r" rtl="1">
              <a:buNone/>
            </a:pPr>
            <a:r>
              <a:rPr lang="ar-DZ" sz="2000" dirty="0" smtClean="0"/>
              <a:t>النظر للمشاركة المجتمعية علي أنها وسيلة لتدعيم متخذي القرار</a:t>
            </a:r>
            <a:r>
              <a:rPr lang="fr-FR" sz="2000" dirty="0" smtClean="0"/>
              <a:t>.</a:t>
            </a:r>
          </a:p>
          <a:p>
            <a:pPr algn="r" rtl="1">
              <a:buNone/>
            </a:pPr>
            <a:endParaRPr lang="fr-FR" sz="2000" dirty="0" smtClean="0"/>
          </a:p>
        </p:txBody>
      </p:sp>
      <p:sp>
        <p:nvSpPr>
          <p:cNvPr id="4" name="Rectangle 3"/>
          <p:cNvSpPr/>
          <p:nvPr/>
        </p:nvSpPr>
        <p:spPr>
          <a:xfrm>
            <a:off x="500034" y="785794"/>
            <a:ext cx="8286808" cy="2308324"/>
          </a:xfrm>
          <a:prstGeom prst="rect">
            <a:avLst/>
          </a:prstGeom>
        </p:spPr>
        <p:txBody>
          <a:bodyPr wrap="square">
            <a:spAutoFit/>
          </a:bodyPr>
          <a:lstStyle/>
          <a:p>
            <a:pPr algn="r" rtl="1"/>
            <a:endParaRPr lang="ar-DZ" sz="2400" b="1" dirty="0" smtClean="0"/>
          </a:p>
          <a:p>
            <a:pPr algn="r" rtl="1"/>
            <a:endParaRPr lang="ar-DZ" sz="2400" b="1" dirty="0" smtClean="0"/>
          </a:p>
          <a:p>
            <a:pPr algn="r" rtl="1"/>
            <a:endParaRPr lang="ar-DZ" sz="2400" b="1" dirty="0" smtClean="0"/>
          </a:p>
          <a:p>
            <a:pPr algn="r" rtl="1"/>
            <a:endParaRPr lang="ar-DZ" sz="2400" b="1" dirty="0" smtClean="0"/>
          </a:p>
          <a:p>
            <a:pPr algn="r" rtl="1"/>
            <a:endParaRPr lang="ar-DZ" sz="2400" b="1" dirty="0" smtClean="0"/>
          </a:p>
          <a:p>
            <a:pPr algn="r" rtl="1"/>
            <a:endParaRPr lang="fr-FR" sz="2400" dirty="0"/>
          </a:p>
        </p:txBody>
      </p:sp>
      <p:sp>
        <p:nvSpPr>
          <p:cNvPr id="5" name="Rectangle 4"/>
          <p:cNvSpPr/>
          <p:nvPr/>
        </p:nvSpPr>
        <p:spPr>
          <a:xfrm>
            <a:off x="214282" y="3286124"/>
            <a:ext cx="8572560" cy="3046988"/>
          </a:xfrm>
          <a:prstGeom prst="rect">
            <a:avLst/>
          </a:prstGeom>
        </p:spPr>
        <p:txBody>
          <a:bodyPr wrap="square">
            <a:spAutoFit/>
          </a:bodyPr>
          <a:lstStyle/>
          <a:p>
            <a:pPr algn="r" rtl="1">
              <a:buFont typeface="Arial" pitchFamily="34" charset="0"/>
              <a:buChar char="•"/>
            </a:pPr>
            <a:r>
              <a:rPr lang="ar-DZ" sz="2400" b="1" dirty="0" smtClean="0"/>
              <a:t>المرونة:</a:t>
            </a:r>
          </a:p>
          <a:p>
            <a:pPr algn="r" rtl="1"/>
            <a:r>
              <a:rPr lang="ar-DZ" sz="2400" dirty="0" smtClean="0"/>
              <a:t>ويقصد </a:t>
            </a:r>
            <a:r>
              <a:rPr lang="ar-DZ" sz="2400" dirty="0" err="1" smtClean="0"/>
              <a:t>بها</a:t>
            </a:r>
            <a:r>
              <a:rPr lang="ar-DZ" sz="2400" dirty="0" smtClean="0"/>
              <a:t> </a:t>
            </a:r>
            <a:r>
              <a:rPr lang="ar-DZ" sz="2400" b="1" u="sng" dirty="0" err="1" smtClean="0"/>
              <a:t>الإستعداد</a:t>
            </a:r>
            <a:r>
              <a:rPr lang="ar-DZ" sz="2400" b="1" u="sng" dirty="0" smtClean="0"/>
              <a:t> الدائم لتعديل العمليات </a:t>
            </a:r>
            <a:r>
              <a:rPr lang="ar-DZ" sz="2400" dirty="0" smtClean="0"/>
              <a:t>في حال الحاجة إلي ذلك </a:t>
            </a:r>
            <a:r>
              <a:rPr lang="ar-DZ" sz="2400" dirty="0" smtClean="0"/>
              <a:t>.</a:t>
            </a:r>
          </a:p>
          <a:p>
            <a:pPr algn="r" rtl="1"/>
            <a:r>
              <a:rPr lang="ar-DZ" sz="2400" dirty="0" smtClean="0"/>
              <a:t>ف</a:t>
            </a:r>
            <a:r>
              <a:rPr lang="ar-DZ" sz="2400" dirty="0" smtClean="0"/>
              <a:t>طبيعة </a:t>
            </a:r>
            <a:r>
              <a:rPr lang="ar-DZ" sz="2400" dirty="0" smtClean="0"/>
              <a:t>كل </a:t>
            </a:r>
            <a:r>
              <a:rPr lang="ar-DZ" sz="2400" dirty="0" smtClean="0"/>
              <a:t>مشروع تختلف </a:t>
            </a:r>
            <a:r>
              <a:rPr lang="ar-DZ" sz="2400" dirty="0" smtClean="0"/>
              <a:t>عن الآخر، وكذلك المجتمع الذي يتم التعامل معه والذي يشارك أفراده </a:t>
            </a:r>
            <a:r>
              <a:rPr lang="ar-DZ" sz="2400" dirty="0" smtClean="0"/>
              <a:t>يختلفون من </a:t>
            </a:r>
            <a:r>
              <a:rPr lang="ar-DZ" sz="2400" dirty="0" smtClean="0"/>
              <a:t>مكان لمكان وبالتالي سيترتب علي ذلك اختلاف طبيعة الخطة التي سيتم </a:t>
            </a:r>
            <a:r>
              <a:rPr lang="ar-DZ" sz="2400" dirty="0" smtClean="0"/>
              <a:t>وضعها ولهذا </a:t>
            </a:r>
            <a:r>
              <a:rPr lang="ar-DZ" sz="2400" dirty="0" smtClean="0"/>
              <a:t>لابد من أن يكون هناك مرونة تامة لاستيعاب هذه </a:t>
            </a:r>
            <a:r>
              <a:rPr lang="ar-DZ" sz="2400" dirty="0" smtClean="0"/>
              <a:t>الاختلافات </a:t>
            </a:r>
            <a:r>
              <a:rPr lang="ar-DZ" sz="2400" dirty="0" smtClean="0"/>
              <a:t>والتوصل </a:t>
            </a:r>
            <a:r>
              <a:rPr lang="ar-DZ" sz="2400" dirty="0" smtClean="0"/>
              <a:t>إلي مخططات </a:t>
            </a:r>
            <a:r>
              <a:rPr lang="ar-DZ" sz="2400" dirty="0" smtClean="0"/>
              <a:t>ملائمة لكل مشروع ولكل مجتمع.</a:t>
            </a:r>
            <a:endParaRPr lang="fr-FR" sz="2400" dirty="0"/>
          </a:p>
        </p:txBody>
      </p:sp>
      <p:sp>
        <p:nvSpPr>
          <p:cNvPr id="6" name="Rectangle 5"/>
          <p:cNvSpPr/>
          <p:nvPr/>
        </p:nvSpPr>
        <p:spPr>
          <a:xfrm>
            <a:off x="500034" y="928670"/>
            <a:ext cx="8143932" cy="1200329"/>
          </a:xfrm>
          <a:prstGeom prst="rect">
            <a:avLst/>
          </a:prstGeom>
        </p:spPr>
        <p:txBody>
          <a:bodyPr wrap="square">
            <a:spAutoFit/>
          </a:bodyPr>
          <a:lstStyle/>
          <a:p>
            <a:pPr algn="r" rtl="1"/>
            <a:r>
              <a:rPr lang="ar-DZ" sz="2400" dirty="0" smtClean="0"/>
              <a:t>تنمية الشعور بالمسئولية الجماعية بين أفراد المجتمع</a:t>
            </a:r>
            <a:r>
              <a:rPr lang="fr-FR" sz="2400" dirty="0" smtClean="0"/>
              <a:t> </a:t>
            </a:r>
            <a:r>
              <a:rPr lang="ar-DZ" sz="2400" dirty="0" smtClean="0"/>
              <a:t>ومنظماته وقياداته بحيث يتحقق في النهاية نجاح </a:t>
            </a:r>
            <a:r>
              <a:rPr lang="ar-DZ" sz="2400" dirty="0" err="1" smtClean="0"/>
              <a:t>وإستمرارية</a:t>
            </a:r>
            <a:r>
              <a:rPr lang="ar-DZ" sz="2400" dirty="0" smtClean="0"/>
              <a:t> تلك المشروعات، ومن ثم</a:t>
            </a:r>
            <a:r>
              <a:rPr lang="fr-FR" sz="2400" dirty="0" smtClean="0"/>
              <a:t> </a:t>
            </a:r>
            <a:r>
              <a:rPr lang="ar-DZ" sz="2400" dirty="0" smtClean="0"/>
              <a:t>رفع كفاءة وقدرات المساهمة فيها</a:t>
            </a:r>
            <a:r>
              <a:rPr lang="fr-FR" sz="2400" b="1" dirty="0" smtClean="0"/>
              <a:t>.</a:t>
            </a:r>
            <a:endParaRPr lang="ar-DZ" sz="2400" b="1" dirty="0" smtClean="0"/>
          </a:p>
        </p:txBody>
      </p:sp>
      <p:sp>
        <p:nvSpPr>
          <p:cNvPr id="7" name="Rectangle 6"/>
          <p:cNvSpPr/>
          <p:nvPr/>
        </p:nvSpPr>
        <p:spPr>
          <a:xfrm>
            <a:off x="5211666" y="500042"/>
            <a:ext cx="3182281" cy="461665"/>
          </a:xfrm>
          <a:prstGeom prst="rect">
            <a:avLst/>
          </a:prstGeom>
        </p:spPr>
        <p:txBody>
          <a:bodyPr wrap="none">
            <a:spAutoFit/>
          </a:bodyPr>
          <a:lstStyle/>
          <a:p>
            <a:pPr algn="r" rtl="1">
              <a:buFont typeface="Arial" pitchFamily="34" charset="0"/>
              <a:buChar char="•"/>
            </a:pPr>
            <a:r>
              <a:rPr lang="ar-DZ" sz="2400" b="1" dirty="0" smtClean="0"/>
              <a:t>بناء </a:t>
            </a:r>
            <a:r>
              <a:rPr lang="ar-DZ" sz="2400" b="1" dirty="0" smtClean="0"/>
              <a:t>المقدرة المحلية:</a:t>
            </a:r>
            <a:endParaRPr lang="fr-FR" sz="2400" dirty="0"/>
          </a:p>
        </p:txBody>
      </p:sp>
      <p:sp>
        <p:nvSpPr>
          <p:cNvPr id="8" name="Rectangle 7"/>
          <p:cNvSpPr/>
          <p:nvPr/>
        </p:nvSpPr>
        <p:spPr>
          <a:xfrm>
            <a:off x="285720" y="2643182"/>
            <a:ext cx="4071966" cy="646331"/>
          </a:xfrm>
          <a:prstGeom prst="rect">
            <a:avLst/>
          </a:prstGeom>
        </p:spPr>
        <p:style>
          <a:lnRef idx="1">
            <a:schemeClr val="accent2"/>
          </a:lnRef>
          <a:fillRef idx="3">
            <a:schemeClr val="accent2"/>
          </a:fillRef>
          <a:effectRef idx="2">
            <a:schemeClr val="accent2"/>
          </a:effectRef>
          <a:fontRef idx="minor">
            <a:schemeClr val="lt1"/>
          </a:fontRef>
        </p:style>
        <p:txBody>
          <a:bodyPr wrap="square">
            <a:spAutoFit/>
          </a:bodyPr>
          <a:lstStyle/>
          <a:p>
            <a:pPr algn="r" rtl="1"/>
            <a:r>
              <a:rPr lang="ar-DZ" dirty="0" smtClean="0"/>
              <a:t>مشاركة المهتمين من المجتمع في كل خطوة من خطوات </a:t>
            </a:r>
            <a:r>
              <a:rPr lang="ar-DZ" dirty="0" smtClean="0"/>
              <a:t>اتخاذ </a:t>
            </a:r>
            <a:r>
              <a:rPr lang="ar-DZ" dirty="0" smtClean="0"/>
              <a:t>القرار</a:t>
            </a:r>
            <a:endParaRPr lang="fr-FR" dirty="0" smtClean="0"/>
          </a:p>
        </p:txBody>
      </p:sp>
      <p:sp>
        <p:nvSpPr>
          <p:cNvPr id="9" name="Flèche courbée vers le bas 8"/>
          <p:cNvSpPr/>
          <p:nvPr/>
        </p:nvSpPr>
        <p:spPr>
          <a:xfrm rot="20599168">
            <a:off x="3162670" y="2063981"/>
            <a:ext cx="2000264" cy="428628"/>
          </a:xfrm>
          <a:prstGeom prst="curved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solidFill>
                <a:schemeClr val="tx1"/>
              </a:solidFill>
            </a:endParaRPr>
          </a:p>
        </p:txBody>
      </p:sp>
      <p:sp>
        <p:nvSpPr>
          <p:cNvPr id="10" name="Flèche courbée vers le bas 9"/>
          <p:cNvSpPr/>
          <p:nvPr/>
        </p:nvSpPr>
        <p:spPr>
          <a:xfrm rot="9498654">
            <a:off x="3508828" y="2854751"/>
            <a:ext cx="2000264" cy="428628"/>
          </a:xfrm>
          <a:prstGeom prst="curved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a:solidFill>
                <a:schemeClr val="tx1"/>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b="1" dirty="0" smtClean="0"/>
              <a:t>معوقات المشاركة المجتمعية</a:t>
            </a:r>
            <a:endParaRPr lang="fr-FR" dirty="0"/>
          </a:p>
        </p:txBody>
      </p:sp>
      <p:sp>
        <p:nvSpPr>
          <p:cNvPr id="3" name="Espace réservé du contenu 2"/>
          <p:cNvSpPr>
            <a:spLocks noGrp="1"/>
          </p:cNvSpPr>
          <p:nvPr>
            <p:ph idx="1"/>
          </p:nvPr>
        </p:nvSpPr>
        <p:spPr>
          <a:xfrm>
            <a:off x="500034" y="1357298"/>
            <a:ext cx="8229600" cy="4143404"/>
          </a:xfrm>
        </p:spPr>
        <p:txBody>
          <a:bodyPr>
            <a:noAutofit/>
          </a:bodyPr>
          <a:lstStyle/>
          <a:p>
            <a:pPr algn="r" rtl="1"/>
            <a:r>
              <a:rPr lang="ar-DZ" sz="2000" b="1" dirty="0" smtClean="0"/>
              <a:t>معوقات </a:t>
            </a:r>
            <a:r>
              <a:rPr lang="ar-DZ" sz="2000" b="1" dirty="0" err="1" smtClean="0"/>
              <a:t>إجتماعية</a:t>
            </a:r>
            <a:r>
              <a:rPr lang="ar-DZ" sz="2000" b="1" dirty="0" smtClean="0"/>
              <a:t> :</a:t>
            </a:r>
            <a:endParaRPr lang="ar-DZ" sz="2000" b="1" dirty="0" smtClean="0"/>
          </a:p>
          <a:p>
            <a:pPr algn="r" rtl="1">
              <a:buFont typeface="Wingdings" pitchFamily="2" charset="2"/>
              <a:buChar char="§"/>
            </a:pPr>
            <a:r>
              <a:rPr lang="ar-DZ" sz="2000" dirty="0" smtClean="0"/>
              <a:t>نقص </a:t>
            </a:r>
            <a:r>
              <a:rPr lang="ar-DZ" sz="2000" dirty="0" smtClean="0"/>
              <a:t>الوعي لدي </a:t>
            </a:r>
            <a:r>
              <a:rPr lang="ar-DZ" sz="2000" dirty="0" smtClean="0"/>
              <a:t>المواطنين. </a:t>
            </a:r>
          </a:p>
          <a:p>
            <a:pPr algn="r" rtl="1">
              <a:buFont typeface="Wingdings" pitchFamily="2" charset="2"/>
              <a:buChar char="§"/>
            </a:pPr>
            <a:r>
              <a:rPr lang="ar-DZ" sz="2000" dirty="0" smtClean="0"/>
              <a:t>عدم </a:t>
            </a:r>
            <a:r>
              <a:rPr lang="ar-DZ" sz="2000" dirty="0" err="1" smtClean="0"/>
              <a:t>إرتباط</a:t>
            </a:r>
            <a:r>
              <a:rPr lang="ar-DZ" sz="2000" dirty="0" smtClean="0"/>
              <a:t> المشروعات المطلوب المشاركة فيها بأولويات هامة من وجهة </a:t>
            </a:r>
            <a:r>
              <a:rPr lang="ar-DZ" sz="2000" dirty="0" smtClean="0"/>
              <a:t>نظرهم</a:t>
            </a:r>
            <a:r>
              <a:rPr lang="ar-DZ" sz="2000" dirty="0" smtClean="0"/>
              <a:t>. (مقاومة كل </a:t>
            </a:r>
            <a:r>
              <a:rPr lang="ar-DZ" sz="2000" dirty="0" smtClean="0"/>
              <a:t>جديد)</a:t>
            </a:r>
            <a:endParaRPr lang="ar-DZ" sz="2000" dirty="0" smtClean="0"/>
          </a:p>
          <a:p>
            <a:pPr algn="r" rtl="1">
              <a:buFont typeface="Wingdings" pitchFamily="2" charset="2"/>
              <a:buChar char="§"/>
            </a:pPr>
            <a:r>
              <a:rPr lang="ar-DZ" sz="2000" dirty="0" smtClean="0"/>
              <a:t>عدم </a:t>
            </a:r>
            <a:r>
              <a:rPr lang="ar-DZ" sz="2000" dirty="0" smtClean="0"/>
              <a:t>وضوح </a:t>
            </a:r>
            <a:r>
              <a:rPr lang="ar-DZ" sz="2000" dirty="0" smtClean="0"/>
              <a:t>الدور </a:t>
            </a:r>
            <a:r>
              <a:rPr lang="ar-DZ" sz="2000" dirty="0" smtClean="0"/>
              <a:t>الذي سيقوم </a:t>
            </a:r>
            <a:r>
              <a:rPr lang="ar-DZ" sz="2000" dirty="0" err="1" smtClean="0"/>
              <a:t>به</a:t>
            </a:r>
            <a:r>
              <a:rPr lang="ar-DZ" sz="2000" dirty="0" smtClean="0"/>
              <a:t> المواطنون في عملية المشاركة. </a:t>
            </a:r>
          </a:p>
          <a:p>
            <a:pPr algn="r" rtl="1"/>
            <a:r>
              <a:rPr lang="ar-DZ" sz="2000" dirty="0" smtClean="0"/>
              <a:t>التشكيك </a:t>
            </a:r>
            <a:r>
              <a:rPr lang="ar-DZ" sz="2000" dirty="0" smtClean="0"/>
              <a:t>في </a:t>
            </a:r>
            <a:r>
              <a:rPr lang="ar-DZ" sz="2000" dirty="0" smtClean="0"/>
              <a:t>جدية التغيير </a:t>
            </a:r>
            <a:r>
              <a:rPr lang="ar-DZ" sz="2000" dirty="0" smtClean="0"/>
              <a:t>أو </a:t>
            </a:r>
            <a:r>
              <a:rPr lang="ar-DZ" sz="2000" dirty="0" smtClean="0"/>
              <a:t>إمكانية حدوثه. الصراع الذي بين الخبراء والفنيين في مؤسسات وبين المواطنين أو ممثليهم.</a:t>
            </a:r>
          </a:p>
          <a:p>
            <a:pPr algn="r" rtl="1"/>
            <a:r>
              <a:rPr lang="ar-DZ" sz="2000" dirty="0" smtClean="0"/>
              <a:t>اتسام أفراد المجتمع بالسلبية وتقديم المصلحة الخاصة علي العامة، وعدم القدرة علي وزن الأمور والمفاضلة بين وجهات النظر المختلفة </a:t>
            </a:r>
            <a:r>
              <a:rPr lang="ar-DZ" sz="2000" dirty="0" err="1" smtClean="0"/>
              <a:t>لإختيار</a:t>
            </a:r>
            <a:r>
              <a:rPr lang="ar-DZ" sz="2000" dirty="0" smtClean="0"/>
              <a:t> الأفضل لتحقيق الصالح العام.</a:t>
            </a:r>
          </a:p>
          <a:p>
            <a:pPr algn="r" rtl="1"/>
            <a:r>
              <a:rPr lang="ar-DZ" sz="2000" dirty="0" smtClean="0"/>
              <a:t>حداثة المشاركة وعدم وضوح مفاهيمها بشكل عام</a:t>
            </a:r>
            <a:endParaRPr lang="fr-FR" sz="2000" dirty="0" smtClean="0"/>
          </a:p>
          <a:p>
            <a:pPr algn="r" rtl="1"/>
            <a:r>
              <a:rPr lang="ar-DZ" sz="2000" dirty="0" smtClean="0"/>
              <a:t>ضعف أساليب </a:t>
            </a:r>
            <a:r>
              <a:rPr lang="ar-DZ" sz="2000" dirty="0" err="1" smtClean="0"/>
              <a:t>الإتصال</a:t>
            </a:r>
            <a:r>
              <a:rPr lang="ar-DZ" sz="2000" dirty="0" smtClean="0"/>
              <a:t> بين الإدارة والمواطنين.</a:t>
            </a:r>
            <a:endParaRPr lang="fr-FR" sz="2000" dirty="0" smtClean="0"/>
          </a:p>
          <a:p>
            <a:pPr algn="r" rtl="1">
              <a:buFont typeface="Wingdings" pitchFamily="2" charset="2"/>
              <a:buChar char="§"/>
            </a:pPr>
            <a:endParaRPr lang="ar-DZ" sz="2000" dirty="0" smtClean="0"/>
          </a:p>
          <a:p>
            <a:pPr algn="r" rtl="1"/>
            <a:endParaRPr lang="ar-DZ" sz="2000" dirty="0" smtClean="0"/>
          </a:p>
        </p:txBody>
      </p:sp>
      <p:sp>
        <p:nvSpPr>
          <p:cNvPr id="4" name="Espace réservé du contenu 2"/>
          <p:cNvSpPr txBox="1">
            <a:spLocks/>
          </p:cNvSpPr>
          <p:nvPr/>
        </p:nvSpPr>
        <p:spPr>
          <a:xfrm>
            <a:off x="214282" y="5572140"/>
            <a:ext cx="8658228" cy="1285860"/>
          </a:xfrm>
          <a:prstGeom prst="rect">
            <a:avLst/>
          </a:prstGeom>
        </p:spPr>
        <p:txBody>
          <a:bodyPr vert="horz" anchor="t">
            <a:normAutofit fontScale="70000" lnSpcReduction="20000"/>
          </a:bodyPr>
          <a:lstStyle/>
          <a:p>
            <a:pPr marL="448056" marR="0" lvl="0" indent="-384048" algn="r" defTabSz="914400" rtl="1"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ar-DZ" sz="3000" b="1" i="0" u="none" strike="noStrike" kern="1200" cap="none" spc="0" normalizeH="0" baseline="0" noProof="0" dirty="0" smtClean="0">
                <a:ln>
                  <a:noFill/>
                </a:ln>
                <a:solidFill>
                  <a:schemeClr val="tx1"/>
                </a:solidFill>
                <a:effectLst/>
                <a:uLnTx/>
                <a:uFillTx/>
                <a:latin typeface="+mn-lt"/>
                <a:ea typeface="+mn-ea"/>
                <a:cs typeface="+mn-cs"/>
              </a:rPr>
              <a:t>معوقات عمرانية :</a:t>
            </a:r>
          </a:p>
          <a:p>
            <a:pPr marL="448056" marR="0" lvl="0" indent="-384048" algn="r" defTabSz="914400" rtl="1"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ar-DZ" sz="3000" b="0" i="0" u="none" strike="noStrike" kern="1200" cap="none" spc="0" normalizeH="0" baseline="0" noProof="0" dirty="0" smtClean="0">
                <a:ln>
                  <a:noFill/>
                </a:ln>
                <a:solidFill>
                  <a:schemeClr val="tx1"/>
                </a:solidFill>
                <a:effectLst/>
                <a:uLnTx/>
                <a:uFillTx/>
                <a:latin typeface="+mn-lt"/>
                <a:ea typeface="+mn-ea"/>
                <a:cs typeface="+mn-cs"/>
              </a:rPr>
              <a:t>عدم اشتراك الأهالي في كل خطوات المشروع منذ مرحلة دراسته </a:t>
            </a:r>
            <a:r>
              <a:rPr kumimoji="0" lang="ar-DZ" sz="3000" b="0" i="0" u="none" strike="noStrike" kern="1200" cap="none" spc="0" normalizeH="0" baseline="0" noProof="0" dirty="0" err="1" smtClean="0">
                <a:ln>
                  <a:noFill/>
                </a:ln>
                <a:solidFill>
                  <a:schemeClr val="tx1"/>
                </a:solidFill>
                <a:effectLst/>
                <a:uLnTx/>
                <a:uFillTx/>
                <a:latin typeface="+mn-lt"/>
                <a:ea typeface="+mn-ea"/>
                <a:cs typeface="+mn-cs"/>
              </a:rPr>
              <a:t>الى</a:t>
            </a:r>
            <a:r>
              <a:rPr kumimoji="0" lang="ar-DZ" sz="3000" b="0" i="0" u="none" strike="noStrike" kern="1200" cap="none" spc="0" normalizeH="0" baseline="0" noProof="0" dirty="0" smtClean="0">
                <a:ln>
                  <a:noFill/>
                </a:ln>
                <a:solidFill>
                  <a:schemeClr val="tx1"/>
                </a:solidFill>
                <a:effectLst/>
                <a:uLnTx/>
                <a:uFillTx/>
                <a:latin typeface="+mn-lt"/>
                <a:ea typeface="+mn-ea"/>
                <a:cs typeface="+mn-cs"/>
              </a:rPr>
              <a:t> غاية تنفيذه فالمتابعة والتقويم.</a:t>
            </a:r>
          </a:p>
          <a:p>
            <a:pPr marL="448056" marR="0" lvl="0" indent="-384048" algn="r" defTabSz="914400" rtl="1"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ar-DZ" sz="3000" b="0" i="0" u="none" strike="noStrike" kern="1200" cap="none" spc="0" normalizeH="0" baseline="0" noProof="0" dirty="0" smtClean="0">
                <a:ln>
                  <a:noFill/>
                </a:ln>
                <a:solidFill>
                  <a:schemeClr val="tx1"/>
                </a:solidFill>
                <a:effectLst/>
                <a:uLnTx/>
                <a:uFillTx/>
                <a:latin typeface="+mn-lt"/>
                <a:ea typeface="+mn-ea"/>
                <a:cs typeface="+mn-cs"/>
              </a:rPr>
              <a:t>بُعد المشروعات عن الكتلة السكانية.</a:t>
            </a:r>
            <a:endParaRPr kumimoji="0" lang="fr-FR" sz="30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0"/>
            <a:ext cx="8229600" cy="6454808"/>
          </a:xfrm>
        </p:spPr>
        <p:txBody>
          <a:bodyPr>
            <a:normAutofit/>
          </a:bodyPr>
          <a:lstStyle/>
          <a:p>
            <a:pPr algn="r" rtl="1"/>
            <a:endParaRPr lang="fr-F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1"/>
          </p:nvPr>
        </p:nvSpPr>
        <p:spPr/>
        <p:txBody>
          <a:bodyPr/>
          <a:lstStyle/>
          <a:p>
            <a:endParaRPr lang="fr-F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b="1" dirty="0" smtClean="0"/>
              <a:t>الفاعلون في المدينة</a:t>
            </a:r>
            <a:endParaRPr lang="fr-FR" dirty="0"/>
          </a:p>
        </p:txBody>
      </p:sp>
      <p:graphicFrame>
        <p:nvGraphicFramePr>
          <p:cNvPr id="12" name="Diagramme 11"/>
          <p:cNvGraphicFramePr/>
          <p:nvPr/>
        </p:nvGraphicFramePr>
        <p:xfrm>
          <a:off x="428628" y="1357298"/>
          <a:ext cx="8358214" cy="55007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checkerboard(across)">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2"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smtClean="0"/>
              <a:t>الفاعلون الحضريون الرسميون:</a:t>
            </a:r>
            <a:endParaRPr lang="fr-FR" dirty="0"/>
          </a:p>
        </p:txBody>
      </p:sp>
      <p:sp>
        <p:nvSpPr>
          <p:cNvPr id="3" name="Espace réservé du contenu 2"/>
          <p:cNvSpPr>
            <a:spLocks noGrp="1"/>
          </p:cNvSpPr>
          <p:nvPr>
            <p:ph idx="1"/>
          </p:nvPr>
        </p:nvSpPr>
        <p:spPr>
          <a:xfrm>
            <a:off x="571472" y="2428868"/>
            <a:ext cx="8229600" cy="2832076"/>
          </a:xfrm>
        </p:spPr>
        <p:txBody>
          <a:bodyPr/>
          <a:lstStyle/>
          <a:p>
            <a:pPr algn="r" rtl="1"/>
            <a:r>
              <a:rPr lang="ar-DZ" dirty="0" smtClean="0"/>
              <a:t>تعدد الهيئات المتدخلة في مجال المدينة وفق تدرج </a:t>
            </a:r>
            <a:r>
              <a:rPr lang="ar-DZ" dirty="0" err="1" smtClean="0"/>
              <a:t>هراركي</a:t>
            </a:r>
            <a:r>
              <a:rPr lang="ar-DZ" dirty="0" smtClean="0"/>
              <a:t> للوظائف </a:t>
            </a:r>
            <a:r>
              <a:rPr lang="ar-DZ" dirty="0" err="1" smtClean="0"/>
              <a:t>و</a:t>
            </a:r>
            <a:r>
              <a:rPr lang="ar-DZ" dirty="0" smtClean="0"/>
              <a:t> المهام </a:t>
            </a:r>
            <a:r>
              <a:rPr lang="ar-DZ" dirty="0" err="1" smtClean="0"/>
              <a:t>و</a:t>
            </a:r>
            <a:r>
              <a:rPr lang="ar-DZ" dirty="0" smtClean="0"/>
              <a:t> </a:t>
            </a:r>
            <a:r>
              <a:rPr lang="ar-DZ" u="sng" dirty="0" smtClean="0"/>
              <a:t>الأدوات </a:t>
            </a:r>
            <a:r>
              <a:rPr lang="ar-DZ" dirty="0" smtClean="0"/>
              <a:t>من المقياس الوطني وصولا إلى هيئة التنفيذ على مستوى </a:t>
            </a:r>
            <a:r>
              <a:rPr lang="en-US" dirty="0" smtClean="0"/>
              <a:t>POS</a:t>
            </a:r>
            <a:r>
              <a:rPr lang="ar-DZ" dirty="0" smtClean="0"/>
              <a:t> أو حتى مجرد وحدة جواريه لكل تأثيره الملموس على النتاج العمراني </a:t>
            </a:r>
            <a:r>
              <a:rPr lang="ar-DZ" dirty="0" err="1" smtClean="0"/>
              <a:t>و</a:t>
            </a:r>
            <a:r>
              <a:rPr lang="ar-DZ" dirty="0" smtClean="0"/>
              <a:t> الساكن...</a:t>
            </a:r>
          </a:p>
        </p:txBody>
      </p:sp>
      <p:sp>
        <p:nvSpPr>
          <p:cNvPr id="5" name="Pensées 4"/>
          <p:cNvSpPr/>
          <p:nvPr/>
        </p:nvSpPr>
        <p:spPr>
          <a:xfrm>
            <a:off x="357158" y="1357298"/>
            <a:ext cx="2071702" cy="1071570"/>
          </a:xfrm>
          <a:prstGeom prst="cloudCallou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fr-FR" dirty="0" smtClean="0"/>
              <a:t>SRAT</a:t>
            </a:r>
            <a:endParaRPr lang="fr-FR" dirty="0"/>
          </a:p>
        </p:txBody>
      </p:sp>
      <p:sp>
        <p:nvSpPr>
          <p:cNvPr id="6" name="Pensées 5"/>
          <p:cNvSpPr/>
          <p:nvPr/>
        </p:nvSpPr>
        <p:spPr>
          <a:xfrm>
            <a:off x="7072298" y="4714884"/>
            <a:ext cx="2071702" cy="1071570"/>
          </a:xfrm>
          <a:prstGeom prst="cloudCallou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r-FR" dirty="0" smtClean="0"/>
              <a:t>POS</a:t>
            </a:r>
            <a:endParaRPr lang="fr-FR" dirty="0"/>
          </a:p>
        </p:txBody>
      </p:sp>
      <p:sp>
        <p:nvSpPr>
          <p:cNvPr id="8" name="Pensées 7"/>
          <p:cNvSpPr/>
          <p:nvPr/>
        </p:nvSpPr>
        <p:spPr>
          <a:xfrm>
            <a:off x="7072298" y="1214422"/>
            <a:ext cx="2071702" cy="1071570"/>
          </a:xfrm>
          <a:prstGeom prst="cloudCallout">
            <a:avLst/>
          </a:prstGeom>
        </p:spPr>
        <p:style>
          <a:lnRef idx="0">
            <a:schemeClr val="dk1"/>
          </a:lnRef>
          <a:fillRef idx="3">
            <a:schemeClr val="dk1"/>
          </a:fillRef>
          <a:effectRef idx="3">
            <a:schemeClr val="dk1"/>
          </a:effectRef>
          <a:fontRef idx="minor">
            <a:schemeClr val="lt1"/>
          </a:fontRef>
        </p:style>
        <p:txBody>
          <a:bodyPr rtlCol="0" anchor="ctr"/>
          <a:lstStyle/>
          <a:p>
            <a:pPr algn="ctr"/>
            <a:r>
              <a:rPr lang="fr-FR" dirty="0" smtClean="0"/>
              <a:t>APW</a:t>
            </a:r>
            <a:endParaRPr lang="fr-FR" dirty="0"/>
          </a:p>
        </p:txBody>
      </p:sp>
      <p:sp>
        <p:nvSpPr>
          <p:cNvPr id="9" name="Pensées 8"/>
          <p:cNvSpPr/>
          <p:nvPr/>
        </p:nvSpPr>
        <p:spPr>
          <a:xfrm>
            <a:off x="3571868" y="5500702"/>
            <a:ext cx="2071702" cy="1071570"/>
          </a:xfrm>
          <a:prstGeom prst="cloudCallou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fr-FR" dirty="0" smtClean="0"/>
              <a:t>PDAU</a:t>
            </a:r>
            <a:endParaRPr lang="fr-FR" dirty="0"/>
          </a:p>
        </p:txBody>
      </p:sp>
      <p:sp>
        <p:nvSpPr>
          <p:cNvPr id="10" name="Pensées 9"/>
          <p:cNvSpPr/>
          <p:nvPr/>
        </p:nvSpPr>
        <p:spPr>
          <a:xfrm>
            <a:off x="0" y="5072074"/>
            <a:ext cx="2071702" cy="1071570"/>
          </a:xfrm>
          <a:prstGeom prst="cloudCallou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fr-FR" dirty="0" smtClean="0"/>
              <a:t>APC</a:t>
            </a:r>
            <a:endParaRPr lang="fr-FR" dirty="0"/>
          </a:p>
        </p:txBody>
      </p:sp>
      <p:sp>
        <p:nvSpPr>
          <p:cNvPr id="11" name="Pensées 10"/>
          <p:cNvSpPr/>
          <p:nvPr/>
        </p:nvSpPr>
        <p:spPr>
          <a:xfrm>
            <a:off x="3571868" y="1357298"/>
            <a:ext cx="2071702" cy="1071570"/>
          </a:xfrm>
          <a:prstGeom prst="cloudCallout">
            <a:avLst/>
          </a:prstGeom>
          <a:solidFill>
            <a:srgbClr val="0070C0"/>
          </a:solidFill>
        </p:spPr>
        <p:style>
          <a:lnRef idx="0">
            <a:schemeClr val="accent3"/>
          </a:lnRef>
          <a:fillRef idx="3">
            <a:schemeClr val="accent3"/>
          </a:fillRef>
          <a:effectRef idx="3">
            <a:schemeClr val="accent3"/>
          </a:effectRef>
          <a:fontRef idx="minor">
            <a:schemeClr val="lt1"/>
          </a:fontRef>
        </p:style>
        <p:txBody>
          <a:bodyPr rtlCol="0" anchor="ctr"/>
          <a:lstStyle/>
          <a:p>
            <a:pPr algn="ctr"/>
            <a:r>
              <a:rPr lang="fr-FR" dirty="0" smtClean="0"/>
              <a:t>SCU</a:t>
            </a:r>
            <a:endParaRPr lang="fr-FR" dirty="0"/>
          </a:p>
        </p:txBody>
      </p:sp>
      <p:sp>
        <p:nvSpPr>
          <p:cNvPr id="12" name="Pensées 11"/>
          <p:cNvSpPr/>
          <p:nvPr/>
        </p:nvSpPr>
        <p:spPr>
          <a:xfrm>
            <a:off x="-571536" y="2786058"/>
            <a:ext cx="2071702" cy="1071570"/>
          </a:xfrm>
          <a:prstGeom prst="cloudCallout">
            <a:avLst/>
          </a:prstGeom>
          <a:solidFill>
            <a:srgbClr val="00B050"/>
          </a:solidFill>
        </p:spPr>
        <p:style>
          <a:lnRef idx="0">
            <a:schemeClr val="accent3"/>
          </a:lnRef>
          <a:fillRef idx="3">
            <a:schemeClr val="accent3"/>
          </a:fillRef>
          <a:effectRef idx="3">
            <a:schemeClr val="accent3"/>
          </a:effectRef>
          <a:fontRef idx="minor">
            <a:schemeClr val="lt1"/>
          </a:fontRef>
        </p:style>
        <p:txBody>
          <a:bodyPr rtlCol="0" anchor="ctr"/>
          <a:lstStyle/>
          <a:p>
            <a:pPr algn="ctr"/>
            <a:r>
              <a:rPr lang="fr-FR" dirty="0" smtClean="0"/>
              <a:t>PAW</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additive="base">
                                        <p:cTn id="21" dur="500" fill="hold"/>
                                        <p:tgtEl>
                                          <p:spTgt spid="11"/>
                                        </p:tgtEl>
                                        <p:attrNameLst>
                                          <p:attrName>ppt_x</p:attrName>
                                        </p:attrNameLst>
                                      </p:cBhvr>
                                      <p:tavLst>
                                        <p:tav tm="0">
                                          <p:val>
                                            <p:strVal val="#ppt_x"/>
                                          </p:val>
                                        </p:tav>
                                        <p:tav tm="100000">
                                          <p:val>
                                            <p:strVal val="#ppt_x"/>
                                          </p:val>
                                        </p:tav>
                                      </p:tavLst>
                                    </p:anim>
                                    <p:anim calcmode="lin" valueType="num">
                                      <p:cBhvr additive="base">
                                        <p:cTn id="22" dur="500" fill="hold"/>
                                        <p:tgtEl>
                                          <p:spTgt spid="11"/>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additive="base">
                                        <p:cTn id="29" dur="500" fill="hold"/>
                                        <p:tgtEl>
                                          <p:spTgt spid="12"/>
                                        </p:tgtEl>
                                        <p:attrNameLst>
                                          <p:attrName>ppt_x</p:attrName>
                                        </p:attrNameLst>
                                      </p:cBhvr>
                                      <p:tavLst>
                                        <p:tav tm="0">
                                          <p:val>
                                            <p:strVal val="#ppt_x"/>
                                          </p:val>
                                        </p:tav>
                                        <p:tav tm="100000">
                                          <p:val>
                                            <p:strVal val="#ppt_x"/>
                                          </p:val>
                                        </p:tav>
                                      </p:tavLst>
                                    </p:anim>
                                    <p:anim calcmode="lin" valueType="num">
                                      <p:cBhvr additive="base">
                                        <p:cTn id="30" dur="500" fill="hold"/>
                                        <p:tgtEl>
                                          <p:spTgt spid="12"/>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0"/>
                                        </p:tgtEl>
                                        <p:attrNameLst>
                                          <p:attrName>style.visibility</p:attrName>
                                        </p:attrNameLst>
                                      </p:cBhvr>
                                      <p:to>
                                        <p:strVal val="visible"/>
                                      </p:to>
                                    </p:set>
                                    <p:anim calcmode="lin" valueType="num">
                                      <p:cBhvr additive="base">
                                        <p:cTn id="33" dur="500" fill="hold"/>
                                        <p:tgtEl>
                                          <p:spTgt spid="10"/>
                                        </p:tgtEl>
                                        <p:attrNameLst>
                                          <p:attrName>ppt_x</p:attrName>
                                        </p:attrNameLst>
                                      </p:cBhvr>
                                      <p:tavLst>
                                        <p:tav tm="0">
                                          <p:val>
                                            <p:strVal val="#ppt_x"/>
                                          </p:val>
                                        </p:tav>
                                        <p:tav tm="100000">
                                          <p:val>
                                            <p:strVal val="#ppt_x"/>
                                          </p:val>
                                        </p:tav>
                                      </p:tavLst>
                                    </p:anim>
                                    <p:anim calcmode="lin" valueType="num">
                                      <p:cBhvr additive="base">
                                        <p:cTn id="34" dur="500" fill="hold"/>
                                        <p:tgtEl>
                                          <p:spTgt spid="10"/>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6"/>
                                        </p:tgtEl>
                                        <p:attrNameLst>
                                          <p:attrName>style.visibility</p:attrName>
                                        </p:attrNameLst>
                                      </p:cBhvr>
                                      <p:to>
                                        <p:strVal val="visible"/>
                                      </p:to>
                                    </p:set>
                                    <p:anim calcmode="lin" valueType="num">
                                      <p:cBhvr additive="base">
                                        <p:cTn id="41" dur="500" fill="hold"/>
                                        <p:tgtEl>
                                          <p:spTgt spid="6"/>
                                        </p:tgtEl>
                                        <p:attrNameLst>
                                          <p:attrName>ppt_x</p:attrName>
                                        </p:attrNameLst>
                                      </p:cBhvr>
                                      <p:tavLst>
                                        <p:tav tm="0">
                                          <p:val>
                                            <p:strVal val="#ppt_x"/>
                                          </p:val>
                                        </p:tav>
                                        <p:tav tm="100000">
                                          <p:val>
                                            <p:strVal val="#ppt_x"/>
                                          </p:val>
                                        </p:tav>
                                      </p:tavLst>
                                    </p:anim>
                                    <p:anim calcmode="lin" valueType="num">
                                      <p:cBhvr additive="base">
                                        <p:cTn id="4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animBg="1"/>
      <p:bldP spid="6" grpId="0" animBg="1"/>
      <p:bldP spid="8" grpId="0" animBg="1"/>
      <p:bldP spid="9" grpId="0" animBg="1"/>
      <p:bldP spid="10" grpId="0" animBg="1"/>
      <p:bldP spid="11" grpId="0" animBg="1"/>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me 8"/>
          <p:cNvGraphicFramePr/>
          <p:nvPr/>
        </p:nvGraphicFramePr>
        <p:xfrm>
          <a:off x="-571536" y="1071546"/>
          <a:ext cx="5286412" cy="54213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Espace réservé du contenu 2"/>
          <p:cNvSpPr>
            <a:spLocks noGrp="1"/>
          </p:cNvSpPr>
          <p:nvPr>
            <p:ph idx="1"/>
          </p:nvPr>
        </p:nvSpPr>
        <p:spPr>
          <a:xfrm>
            <a:off x="2714612" y="1285860"/>
            <a:ext cx="6115064" cy="2571768"/>
          </a:xfrm>
        </p:spPr>
        <p:txBody>
          <a:bodyPr>
            <a:normAutofit fontScale="70000" lnSpcReduction="20000"/>
          </a:bodyPr>
          <a:lstStyle/>
          <a:p>
            <a:pPr algn="r" rtl="1"/>
            <a:r>
              <a:rPr lang="ar-DZ" dirty="0" err="1" smtClean="0"/>
              <a:t>ابتداءا</a:t>
            </a:r>
            <a:r>
              <a:rPr lang="ar-DZ" dirty="0" smtClean="0"/>
              <a:t> من </a:t>
            </a:r>
            <a:r>
              <a:rPr lang="ar-DZ" dirty="0" err="1" smtClean="0"/>
              <a:t>اعلى</a:t>
            </a:r>
            <a:r>
              <a:rPr lang="ar-DZ" dirty="0" smtClean="0"/>
              <a:t> هرم السلطة المتحكم </a:t>
            </a:r>
            <a:r>
              <a:rPr lang="ar-DZ" dirty="0" err="1" smtClean="0"/>
              <a:t>الاول</a:t>
            </a:r>
            <a:r>
              <a:rPr lang="ar-DZ" dirty="0" smtClean="0"/>
              <a:t> في قرارات النمو </a:t>
            </a:r>
            <a:r>
              <a:rPr lang="ar-DZ" dirty="0" err="1" smtClean="0"/>
              <a:t>و</a:t>
            </a:r>
            <a:r>
              <a:rPr lang="ar-DZ" dirty="0" smtClean="0"/>
              <a:t> </a:t>
            </a:r>
            <a:r>
              <a:rPr lang="ar-DZ" dirty="0" err="1" smtClean="0"/>
              <a:t>الانتاج</a:t>
            </a:r>
            <a:r>
              <a:rPr lang="ar-DZ" dirty="0" smtClean="0"/>
              <a:t> العمراني ويمكن حصر دورها ضمن النقاط التالية :</a:t>
            </a:r>
          </a:p>
          <a:p>
            <a:pPr algn="r" rtl="1"/>
            <a:r>
              <a:rPr lang="ar-DZ" dirty="0" smtClean="0"/>
              <a:t>التكفل بمتابعة وإنجاز المشاريع الضخمة.</a:t>
            </a:r>
          </a:p>
          <a:p>
            <a:pPr algn="r" rtl="1"/>
            <a:r>
              <a:rPr lang="ar-DZ" dirty="0" smtClean="0"/>
              <a:t>رصد الإمكانيات مالية والبشرية لتنفيذ البرامج.</a:t>
            </a:r>
          </a:p>
          <a:p>
            <a:pPr algn="r" rtl="1"/>
            <a:r>
              <a:rPr lang="ar-DZ" dirty="0" smtClean="0"/>
              <a:t>توفير الرصيد العقاري اللازم </a:t>
            </a:r>
            <a:r>
              <a:rPr lang="ar-DZ" dirty="0" err="1" smtClean="0"/>
              <a:t>لتنفيد</a:t>
            </a:r>
            <a:r>
              <a:rPr lang="ar-DZ" dirty="0" smtClean="0"/>
              <a:t> تلك البرامج.</a:t>
            </a:r>
          </a:p>
          <a:p>
            <a:pPr algn="r" rtl="1"/>
            <a:r>
              <a:rPr lang="ar-DZ" dirty="0" smtClean="0"/>
              <a:t> المراقبة والتوجيه لمختلف العمليات لتجسيد البرامج.</a:t>
            </a:r>
          </a:p>
        </p:txBody>
      </p:sp>
      <p:sp>
        <p:nvSpPr>
          <p:cNvPr id="12" name="Espace réservé du contenu 2"/>
          <p:cNvSpPr txBox="1">
            <a:spLocks/>
          </p:cNvSpPr>
          <p:nvPr/>
        </p:nvSpPr>
        <p:spPr>
          <a:xfrm>
            <a:off x="3028936" y="3071810"/>
            <a:ext cx="6115064" cy="1571636"/>
          </a:xfrm>
          <a:prstGeom prst="rect">
            <a:avLst/>
          </a:prstGeom>
        </p:spPr>
        <p:txBody>
          <a:bodyPr vert="horz" anchor="t">
            <a:normAutofit/>
          </a:bodyPr>
          <a:lstStyle/>
          <a:p>
            <a:pPr marL="448056" marR="0" lvl="0" indent="-384048" algn="r" defTabSz="914400" rtl="1" eaLnBrk="1" fontAlgn="auto" latinLnBrk="0" hangingPunct="1">
              <a:lnSpc>
                <a:spcPct val="100000"/>
              </a:lnSpc>
              <a:spcBef>
                <a:spcPct val="20000"/>
              </a:spcBef>
              <a:spcAft>
                <a:spcPts val="0"/>
              </a:spcAft>
              <a:buClr>
                <a:schemeClr val="accent1"/>
              </a:buClr>
              <a:buSzPct val="80000"/>
              <a:buFont typeface="Wingdings 2"/>
              <a:buChar char=""/>
              <a:tabLst/>
              <a:defRPr/>
            </a:pPr>
            <a:endParaRPr kumimoji="0" lang="ar-DZ" sz="3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3" name="Rectangle 12"/>
          <p:cNvSpPr/>
          <p:nvPr/>
        </p:nvSpPr>
        <p:spPr>
          <a:xfrm>
            <a:off x="4286248" y="3857628"/>
            <a:ext cx="4572000" cy="1631216"/>
          </a:xfrm>
          <a:prstGeom prst="rect">
            <a:avLst/>
          </a:prstGeom>
        </p:spPr>
        <p:txBody>
          <a:bodyPr wrap="square">
            <a:spAutoFit/>
          </a:bodyPr>
          <a:lstStyle/>
          <a:p>
            <a:pPr algn="r" rtl="1"/>
            <a:r>
              <a:rPr lang="ar-DZ" sz="2000" dirty="0" err="1" smtClean="0"/>
              <a:t>لياتي</a:t>
            </a:r>
            <a:r>
              <a:rPr lang="ar-DZ" sz="2000" dirty="0" smtClean="0"/>
              <a:t> الدور </a:t>
            </a:r>
            <a:r>
              <a:rPr lang="ar-DZ" sz="2000" dirty="0" err="1" smtClean="0"/>
              <a:t>التشاركي</a:t>
            </a:r>
            <a:r>
              <a:rPr lang="ar-DZ" sz="2000" dirty="0" smtClean="0"/>
              <a:t> الذي تجسده الولاية بالشراكة مع البلدية في </a:t>
            </a:r>
            <a:endParaRPr lang="ar-DZ" sz="2000" dirty="0"/>
          </a:p>
          <a:p>
            <a:pPr algn="r" rtl="1"/>
            <a:r>
              <a:rPr lang="ar-DZ" sz="2000" dirty="0"/>
              <a:t>التكفل السياسة </a:t>
            </a:r>
            <a:r>
              <a:rPr lang="ar-DZ" sz="2000" dirty="0" err="1" smtClean="0"/>
              <a:t>االانتاج</a:t>
            </a:r>
            <a:r>
              <a:rPr lang="ar-DZ" sz="2000" dirty="0" smtClean="0"/>
              <a:t> العمراني وتسيرها وذلك عن طريق </a:t>
            </a:r>
            <a:r>
              <a:rPr lang="ar-DZ" sz="2000" dirty="0"/>
              <a:t>تحديد مخطط التهيئة </a:t>
            </a:r>
            <a:r>
              <a:rPr lang="ar-DZ" sz="2000" dirty="0" smtClean="0"/>
              <a:t>العمرانية </a:t>
            </a:r>
            <a:r>
              <a:rPr lang="ar-DZ" sz="2000" dirty="0" err="1" smtClean="0"/>
              <a:t>و</a:t>
            </a:r>
            <a:r>
              <a:rPr lang="ar-DZ" sz="2000" dirty="0" smtClean="0"/>
              <a:t> مراقبة تنفيذه.</a:t>
            </a:r>
            <a:endParaRPr lang="fr-F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heckerboard(across)">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checkerboard(across)">
                                      <p:cBhvr>
                                        <p:cTn id="12" dur="500"/>
                                        <p:tgtEl>
                                          <p:spTgt spid="1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0">
                                            <p:txEl>
                                              <p:pRg st="1" end="1"/>
                                            </p:txEl>
                                          </p:spTgt>
                                        </p:tgtEl>
                                        <p:attrNameLst>
                                          <p:attrName>style.visibility</p:attrName>
                                        </p:attrNameLst>
                                      </p:cBhvr>
                                      <p:to>
                                        <p:strVal val="visible"/>
                                      </p:to>
                                    </p:set>
                                    <p:animEffect transition="in" filter="checkerboard(across)">
                                      <p:cBhvr>
                                        <p:cTn id="17" dur="500"/>
                                        <p:tgtEl>
                                          <p:spTgt spid="10">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0">
                                            <p:txEl>
                                              <p:pRg st="2" end="2"/>
                                            </p:txEl>
                                          </p:spTgt>
                                        </p:tgtEl>
                                        <p:attrNameLst>
                                          <p:attrName>style.visibility</p:attrName>
                                        </p:attrNameLst>
                                      </p:cBhvr>
                                      <p:to>
                                        <p:strVal val="visible"/>
                                      </p:to>
                                    </p:set>
                                    <p:animEffect transition="in" filter="checkerboard(across)">
                                      <p:cBhvr>
                                        <p:cTn id="22" dur="500"/>
                                        <p:tgtEl>
                                          <p:spTgt spid="10">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0">
                                            <p:txEl>
                                              <p:pRg st="3" end="3"/>
                                            </p:txEl>
                                          </p:spTgt>
                                        </p:tgtEl>
                                        <p:attrNameLst>
                                          <p:attrName>style.visibility</p:attrName>
                                        </p:attrNameLst>
                                      </p:cBhvr>
                                      <p:to>
                                        <p:strVal val="visible"/>
                                      </p:to>
                                    </p:set>
                                    <p:animEffect transition="in" filter="checkerboard(across)">
                                      <p:cBhvr>
                                        <p:cTn id="27" dur="500"/>
                                        <p:tgtEl>
                                          <p:spTgt spid="10">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0">
                                            <p:txEl>
                                              <p:pRg st="4" end="4"/>
                                            </p:txEl>
                                          </p:spTgt>
                                        </p:tgtEl>
                                        <p:attrNameLst>
                                          <p:attrName>style.visibility</p:attrName>
                                        </p:attrNameLst>
                                      </p:cBhvr>
                                      <p:to>
                                        <p:strVal val="visible"/>
                                      </p:to>
                                    </p:set>
                                    <p:animEffect transition="in" filter="checkerboard(across)">
                                      <p:cBhvr>
                                        <p:cTn id="32" dur="500"/>
                                        <p:tgtEl>
                                          <p:spTgt spid="10">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checkerboard(across)">
                                      <p:cBhvr>
                                        <p:cTn id="3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P spid="10" grpId="0" build="p"/>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dirty="0" smtClean="0"/>
              <a:t>التجسيد والممارسة الميدانية الرسمية :</a:t>
            </a:r>
            <a:endParaRPr lang="fr-FR" dirty="0"/>
          </a:p>
        </p:txBody>
      </p:sp>
      <p:sp>
        <p:nvSpPr>
          <p:cNvPr id="3" name="Espace réservé du contenu 2"/>
          <p:cNvSpPr>
            <a:spLocks noGrp="1"/>
          </p:cNvSpPr>
          <p:nvPr>
            <p:ph idx="1"/>
          </p:nvPr>
        </p:nvSpPr>
        <p:spPr>
          <a:xfrm>
            <a:off x="457200" y="1882808"/>
            <a:ext cx="8229600" cy="1331878"/>
          </a:xfrm>
        </p:spPr>
        <p:txBody>
          <a:bodyPr>
            <a:normAutofit fontScale="77500" lnSpcReduction="20000"/>
          </a:bodyPr>
          <a:lstStyle/>
          <a:p>
            <a:pPr algn="r" rtl="1"/>
            <a:r>
              <a:rPr lang="ar-DZ" dirty="0" smtClean="0"/>
              <a:t>يعتمد التسيير العمراني وتجسيد أدوات واليات تنظيم المجال على الدور الذي تقوم </a:t>
            </a:r>
            <a:r>
              <a:rPr lang="ar-DZ" dirty="0" err="1" smtClean="0"/>
              <a:t>به</a:t>
            </a:r>
            <a:r>
              <a:rPr lang="ar-DZ" dirty="0" smtClean="0"/>
              <a:t> الهيئات المنفذة على مستوى البلدية سواء كفاعلين مباشرين أو بمجرد إبداء الرأي وهنا تتدخل مختلف الهيئات و المصالح على مستوى البلدية .</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p:cNvSpPr>
            <a:spLocks noGrp="1"/>
          </p:cNvSpPr>
          <p:nvPr>
            <p:ph type="title"/>
          </p:nvPr>
        </p:nvSpPr>
        <p:spPr/>
        <p:txBody>
          <a:bodyPr>
            <a:normAutofit/>
          </a:bodyPr>
          <a:lstStyle/>
          <a:p>
            <a:r>
              <a:rPr lang="ar-DZ" sz="3200" dirty="0" smtClean="0"/>
              <a:t>الفاعلون الرسميون و آليات التحكم العمراني:</a:t>
            </a:r>
            <a:endParaRPr lang="fr-FR" sz="3200" dirty="0"/>
          </a:p>
        </p:txBody>
      </p:sp>
      <p:sp>
        <p:nvSpPr>
          <p:cNvPr id="10" name="Espace réservé du contenu 9"/>
          <p:cNvSpPr>
            <a:spLocks noGrp="1"/>
          </p:cNvSpPr>
          <p:nvPr>
            <p:ph idx="1"/>
          </p:nvPr>
        </p:nvSpPr>
        <p:spPr/>
        <p:txBody>
          <a:bodyPr>
            <a:normAutofit fontScale="85000" lnSpcReduction="20000"/>
          </a:bodyPr>
          <a:lstStyle/>
          <a:p>
            <a:pPr algn="just" rtl="1">
              <a:buFont typeface="Courier New" pitchFamily="49" charset="0"/>
              <a:buChar char="o"/>
            </a:pP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يسيطر الفاعلون الرسميون على المجال العمراني بالاعتماد </a:t>
            </a:r>
            <a:r>
              <a:rPr lang="ar-DZ" b="1"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على أدوات التهيئة والتعمير </a:t>
            </a:r>
            <a:r>
              <a:rPr lang="ar-DZ"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حبث</a:t>
            </a: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تعتبر التعبير العملي لعمليات التخطيط </a:t>
            </a:r>
            <a:r>
              <a:rPr lang="ar-DZ"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المجالي</a:t>
            </a: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p>
          <a:p>
            <a:pPr algn="just" rtl="1">
              <a:buFont typeface="Courier New" pitchFamily="49" charset="0"/>
              <a:buChar char="o"/>
            </a:pP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إذ ينبغي أن تتطور هذه الأدوات لكي تصبح بإمكانها أن تتلاءم مع </a:t>
            </a:r>
            <a:r>
              <a:rPr lang="ar-DZ" b="1"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التحولات الاجتماعية , الاقتصادية </a:t>
            </a:r>
            <a:r>
              <a:rPr lang="ar-DZ" b="1" u="sng"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و</a:t>
            </a:r>
            <a:r>
              <a:rPr lang="ar-DZ" b="1"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السياسية </a:t>
            </a: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التي تؤثر مباشرة على رسم سياسة حضرية ينبغي أن تكون في  المستوى لتلبية الحاجيات الوظيفية الحضرية للمدينة.</a:t>
            </a:r>
          </a:p>
          <a:p>
            <a:pPr algn="just" rtl="1">
              <a:buFont typeface="Courier New" pitchFamily="49" charset="0"/>
              <a:buChar char="o"/>
            </a:pP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فبالمقارنة مع </a:t>
            </a:r>
            <a:r>
              <a:rPr lang="ar-DZ" b="1"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النظام العثماني </a:t>
            </a: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القائم على التسيير العقاري بالدرجة </a:t>
            </a:r>
            <a:r>
              <a:rPr lang="ar-DZ"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الاولى</a:t>
            </a: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وتقسيم الممتلكات العقارية(</a:t>
            </a:r>
            <a:r>
              <a:rPr lang="ar-DZ"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اراضي</a:t>
            </a: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ar-DZ"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البيلك</a:t>
            </a: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العرش الوقف الملك )</a:t>
            </a:r>
            <a:r>
              <a:rPr lang="ar-DZ"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اين</a:t>
            </a: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كان الفاعل </a:t>
            </a:r>
            <a:r>
              <a:rPr lang="ar-DZ"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الاساسي</a:t>
            </a: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هو </a:t>
            </a:r>
            <a:r>
              <a:rPr lang="ar-DZ" b="1" u="sng"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الباي</a:t>
            </a: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ar-DZ"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بببمارسة</a:t>
            </a: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لسلطته في منح وسلب هذه الملكيات. </a:t>
            </a:r>
            <a:endPar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just" rtl="1">
              <a:buFont typeface="Courier New" pitchFamily="49" charset="0"/>
              <a:buChar char="o"/>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heckerboard(across)">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1"/>
          </p:nvPr>
        </p:nvSpPr>
        <p:spPr>
          <a:xfrm>
            <a:off x="457200" y="357166"/>
            <a:ext cx="8229600" cy="6000792"/>
          </a:xfrm>
        </p:spPr>
        <p:txBody>
          <a:bodyPr>
            <a:normAutofit fontScale="85000" lnSpcReduction="20000"/>
          </a:bodyPr>
          <a:lstStyle/>
          <a:p>
            <a:pPr algn="ctr" rtl="1">
              <a:buNone/>
            </a:pPr>
            <a:r>
              <a:rPr lang="ar-DZ" dirty="0" smtClean="0"/>
              <a:t> </a:t>
            </a:r>
            <a:r>
              <a:rPr lang="ar-DZ" dirty="0" err="1" smtClean="0"/>
              <a:t>لياتي</a:t>
            </a:r>
            <a:r>
              <a:rPr lang="ar-DZ" dirty="0" smtClean="0"/>
              <a:t> بعده </a:t>
            </a:r>
            <a:r>
              <a:rPr lang="ar-DZ" b="1" u="sng" dirty="0" smtClean="0"/>
              <a:t>النموذج الاستعماري </a:t>
            </a:r>
            <a:r>
              <a:rPr lang="ar-DZ" dirty="0" err="1" smtClean="0"/>
              <a:t>و</a:t>
            </a:r>
            <a:r>
              <a:rPr lang="ar-DZ" dirty="0" smtClean="0"/>
              <a:t> الذي كانت بصمته واضحة في مجال العمران. </a:t>
            </a:r>
            <a:r>
              <a:rPr lang="ar-DZ" dirty="0" err="1" smtClean="0"/>
              <a:t>اين</a:t>
            </a:r>
            <a:r>
              <a:rPr lang="ar-DZ" dirty="0" smtClean="0"/>
              <a:t> تم اعتماد</a:t>
            </a:r>
            <a:r>
              <a:rPr lang="ar-DZ" b="1" u="sng" dirty="0" smtClean="0"/>
              <a:t> </a:t>
            </a:r>
            <a:r>
              <a:rPr lang="ar-DZ" b="1" u="sng" dirty="0" err="1" smtClean="0"/>
              <a:t>ادوات</a:t>
            </a:r>
            <a:r>
              <a:rPr lang="ar-DZ" b="1" u="sng" dirty="0" smtClean="0"/>
              <a:t> </a:t>
            </a:r>
            <a:r>
              <a:rPr lang="ar-DZ" dirty="0" smtClean="0"/>
              <a:t>فعلية .</a:t>
            </a:r>
          </a:p>
          <a:p>
            <a:pPr algn="ctr" rtl="1">
              <a:buNone/>
            </a:pPr>
            <a:r>
              <a:rPr lang="ar-DZ" dirty="0" smtClean="0"/>
              <a:t>فقبل سنة 1919 كانت الأداة الرئيسية المطبقة في المدن تتمثل في</a:t>
            </a:r>
            <a:r>
              <a:rPr lang="ar-DZ" u="sng" dirty="0" smtClean="0"/>
              <a:t> </a:t>
            </a:r>
            <a:r>
              <a:rPr lang="ar-DZ" b="1" u="sng" dirty="0" smtClean="0"/>
              <a:t>مخطط الترصيف والاحتياطات </a:t>
            </a:r>
            <a:r>
              <a:rPr lang="fr-FR" b="1" u="sng" dirty="0" smtClean="0"/>
              <a:t>plan d’alignement et réserves</a:t>
            </a:r>
            <a:r>
              <a:rPr lang="ar-DZ" b="1" u="sng" dirty="0" smtClean="0"/>
              <a:t> </a:t>
            </a:r>
            <a:r>
              <a:rPr lang="ar-DZ" dirty="0" smtClean="0"/>
              <a:t>الذي يعمل على تحديد </a:t>
            </a:r>
            <a:r>
              <a:rPr lang="ar-DZ" b="1" u="sng" dirty="0" smtClean="0"/>
              <a:t>ترصيف المباني </a:t>
            </a:r>
            <a:r>
              <a:rPr lang="ar-DZ" dirty="0" smtClean="0"/>
              <a:t>على طول الطرق الجديدة . وكذا تحديد المساحات العامة والاحتياطات العقارية التي تترك لكل  المرافق العمومية ذات المنفعة العامة </a:t>
            </a:r>
            <a:r>
              <a:rPr lang="ar-DZ" dirty="0" err="1" smtClean="0"/>
              <a:t>و</a:t>
            </a:r>
            <a:r>
              <a:rPr lang="ar-DZ" dirty="0" smtClean="0"/>
              <a:t> النصب التذكارية ويعمل أيضا على تحديد المجالات الآمنة للارتفاقات سواء كانت لأغراض عسكرية أو غيرها .</a:t>
            </a:r>
          </a:p>
          <a:p>
            <a:pPr algn="ctr" rtl="1">
              <a:buNone/>
            </a:pPr>
            <a:r>
              <a:rPr lang="ar-DZ" dirty="0" smtClean="0"/>
              <a:t>وبعد الحرب العالمية الأولى عرفت السياسة الحضرية في الجزائر تحت وصاية المستعمر الفرنسي للفترة الممتدة من 1919 </a:t>
            </a:r>
            <a:r>
              <a:rPr lang="ar-DZ" dirty="0" err="1" smtClean="0"/>
              <a:t>و</a:t>
            </a:r>
            <a:r>
              <a:rPr lang="ar-DZ" dirty="0" smtClean="0"/>
              <a:t> 1949 ميلاد </a:t>
            </a:r>
            <a:r>
              <a:rPr lang="ar-DZ" b="1" u="sng" dirty="0" smtClean="0"/>
              <a:t>المخطط العمراني </a:t>
            </a:r>
            <a:r>
              <a:rPr lang="fr-FR" b="1" u="sng" dirty="0" smtClean="0"/>
              <a:t> </a:t>
            </a:r>
            <a:r>
              <a:rPr lang="ar-DZ" b="1" u="sng" dirty="0" smtClean="0"/>
              <a:t>   </a:t>
            </a:r>
            <a:r>
              <a:rPr lang="fr-FR" b="1" u="sng" dirty="0" smtClean="0"/>
              <a:t>plan d’urbanisme</a:t>
            </a:r>
            <a:r>
              <a:rPr lang="ar-DZ" dirty="0" smtClean="0"/>
              <a:t>الذي خلص إلى وضع مخططات التهيئة ومخططات التوسع من خلال</a:t>
            </a:r>
            <a:r>
              <a:rPr lang="ar-DZ" b="1" u="sng" dirty="0" smtClean="0"/>
              <a:t> إلزامية </a:t>
            </a:r>
            <a:r>
              <a:rPr lang="ar-DZ" dirty="0" smtClean="0"/>
              <a:t>انجاز مخططات </a:t>
            </a:r>
            <a:r>
              <a:rPr lang="ar-DZ" b="1" u="sng" dirty="0" smtClean="0"/>
              <a:t>التعمير لتسيير التوسعات الحضرية المتسارعة </a:t>
            </a:r>
            <a:r>
              <a:rPr lang="ar-DZ" dirty="0" smtClean="0"/>
              <a:t>الناتجة عن هجرة السكان بسبب التطور الذي عرفه قطاع الصناعة والتجارة وتوفر فرص العمل في المراكز الحضرية .</a:t>
            </a:r>
            <a:endParaRPr lang="en-US" dirty="0" smtClean="0"/>
          </a:p>
          <a:p>
            <a:pPr algn="ctr" rtl="1">
              <a:buNone/>
            </a:pPr>
            <a:endParaRPr lang="en-US" dirty="0" smtClean="0"/>
          </a:p>
          <a:p>
            <a:pPr algn="ctr" rtl="1">
              <a:buNone/>
            </a:pPr>
            <a:endParaRPr lang="ar-BH"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4">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fade">
                                      <p:cBhvr>
                                        <p:cTn id="15" dur="1000"/>
                                        <p:tgtEl>
                                          <p:spTgt spid="4">
                                            <p:txEl>
                                              <p:pRg st="1" end="1"/>
                                            </p:txEl>
                                          </p:spTgt>
                                        </p:tgtEl>
                                      </p:cBhvr>
                                    </p:animEffect>
                                    <p:anim calcmode="lin" valueType="num">
                                      <p:cBhvr>
                                        <p:cTn id="16"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4">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4">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Effect transition="in" filter="fade">
                                      <p:cBhvr>
                                        <p:cTn id="23" dur="1000"/>
                                        <p:tgtEl>
                                          <p:spTgt spid="4">
                                            <p:txEl>
                                              <p:pRg st="2" end="2"/>
                                            </p:txEl>
                                          </p:spTgt>
                                        </p:tgtEl>
                                      </p:cBhvr>
                                    </p:animEffect>
                                    <p:anim calcmode="lin" valueType="num">
                                      <p:cBhvr>
                                        <p:cTn id="24"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4">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4">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24819</TotalTime>
  <Words>3151</Words>
  <Application>Microsoft Office PowerPoint</Application>
  <PresentationFormat>Affichage à l'écran (4:3)</PresentationFormat>
  <Paragraphs>218</Paragraphs>
  <Slides>38</Slides>
  <Notes>0</Notes>
  <HiddenSlides>0</HiddenSlides>
  <MMClips>0</MMClips>
  <ScaleCrop>false</ScaleCrop>
  <HeadingPairs>
    <vt:vector size="4" baseType="variant">
      <vt:variant>
        <vt:lpstr>Thème</vt:lpstr>
      </vt:variant>
      <vt:variant>
        <vt:i4>1</vt:i4>
      </vt:variant>
      <vt:variant>
        <vt:lpstr>Titres des diapositives</vt:lpstr>
      </vt:variant>
      <vt:variant>
        <vt:i4>38</vt:i4>
      </vt:variant>
    </vt:vector>
  </HeadingPairs>
  <TitlesOfParts>
    <vt:vector size="39" baseType="lpstr">
      <vt:lpstr>Verve</vt:lpstr>
      <vt:lpstr>الفاعلون الحضريون و المواطنة</vt:lpstr>
      <vt:lpstr>الفاعلون في المدينة</vt:lpstr>
      <vt:lpstr>تعريف الفاعلون حضريون</vt:lpstr>
      <vt:lpstr>الفاعلون في المدينة</vt:lpstr>
      <vt:lpstr>الفاعلون الحضريون الرسميون:</vt:lpstr>
      <vt:lpstr>Diapositive 6</vt:lpstr>
      <vt:lpstr>التجسيد والممارسة الميدانية الرسمية :</vt:lpstr>
      <vt:lpstr>الفاعلون الرسميون و آليات التحكم العمراني:</vt:lpstr>
      <vt:lpstr>Diapositive 9</vt:lpstr>
      <vt:lpstr>Diapositive 10</vt:lpstr>
      <vt:lpstr>Diapositive 11</vt:lpstr>
      <vt:lpstr>الفاعلون الرسمين في ظل السياسة الحضرية بعد الاستقلال</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الطلائع الأولى للعمران ألتشاركي </vt:lpstr>
      <vt:lpstr>Diapositive 24</vt:lpstr>
      <vt:lpstr>Diapositive 25</vt:lpstr>
      <vt:lpstr>آليات تحقيق المشاركة ؟/تصنيف درجات المشاركة </vt:lpstr>
      <vt:lpstr>l'information – المشاركة  بالارسال</vt:lpstr>
      <vt:lpstr>في الجزائر ......</vt:lpstr>
      <vt:lpstr>la consultation المشاركة بالاستشارة</vt:lpstr>
      <vt:lpstr>طرق تحقيق الاستشارة </vt:lpstr>
      <vt:lpstr>المشاركة بالمشاورة/المشاركة....  </vt:lpstr>
      <vt:lpstr>مراحل المشاركة :</vt:lpstr>
      <vt:lpstr>Diapositive 33</vt:lpstr>
      <vt:lpstr>مبادى تفعيل المشاركة المجتمعية :</vt:lpstr>
      <vt:lpstr>Diapositive 35</vt:lpstr>
      <vt:lpstr>معوقات المشاركة المجتمعية</vt:lpstr>
      <vt:lpstr>Diapositive 37</vt:lpstr>
      <vt:lpstr>Diapositive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CM</dc:creator>
  <cp:lastModifiedBy>CM</cp:lastModifiedBy>
  <cp:revision>243</cp:revision>
  <dcterms:created xsi:type="dcterms:W3CDTF">2022-10-01T13:46:38Z</dcterms:created>
  <dcterms:modified xsi:type="dcterms:W3CDTF">2022-12-06T06:17:53Z</dcterms:modified>
</cp:coreProperties>
</file>