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96" r:id="rId1"/>
  </p:sldMasterIdLst>
  <p:notesMasterIdLst>
    <p:notesMasterId r:id="rId12"/>
  </p:notesMasterIdLst>
  <p:sldIdLst>
    <p:sldId id="256" r:id="rId2"/>
    <p:sldId id="323" r:id="rId3"/>
    <p:sldId id="328" r:id="rId4"/>
    <p:sldId id="368" r:id="rId5"/>
    <p:sldId id="327" r:id="rId6"/>
    <p:sldId id="326" r:id="rId7"/>
    <p:sldId id="325" r:id="rId8"/>
    <p:sldId id="358" r:id="rId9"/>
    <p:sldId id="359" r:id="rId10"/>
    <p:sldId id="36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00FF00"/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90D990-6B52-41E3-B766-A98182A5AD3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3CDD2F7-9A7B-4610-B869-302D36A44F26}">
      <dgm:prSet custT="1"/>
      <dgm:spPr/>
      <dgm:t>
        <a:bodyPr/>
        <a:lstStyle/>
        <a:p>
          <a:pPr rtl="1"/>
          <a:r>
            <a:rPr lang="ar-DZ" sz="5400" b="1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rPr>
            <a:t>تقديم </a:t>
          </a:r>
        </a:p>
        <a:p>
          <a:pPr rtl="1"/>
          <a:r>
            <a:rPr lang="ar-DZ" sz="5400" b="1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rPr>
            <a:t>أ </a:t>
          </a:r>
          <a:r>
            <a:rPr lang="ar-DZ" sz="5400" b="1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rPr>
            <a:t>د</a:t>
          </a:r>
          <a:r>
            <a:rPr lang="ar-DZ" sz="5400" b="1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rPr>
            <a:t>. كبوية محمد</a:t>
          </a:r>
          <a:endParaRPr lang="fr-FR" sz="5400" b="1" i="0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itchFamily="66" charset="-78"/>
            <a:cs typeface="Arabic Typesetting" pitchFamily="66" charset="-78"/>
          </a:endParaRPr>
        </a:p>
      </dgm:t>
    </dgm:pt>
    <dgm:pt modelId="{7CB30411-AC27-430E-945B-4C9948E5F1A1}" type="parTrans" cxnId="{333A7045-4C07-4A4C-ABE7-F2815FFBA0CB}">
      <dgm:prSet/>
      <dgm:spPr/>
      <dgm:t>
        <a:bodyPr/>
        <a:lstStyle/>
        <a:p>
          <a:endParaRPr lang="fr-FR"/>
        </a:p>
      </dgm:t>
    </dgm:pt>
    <dgm:pt modelId="{97858300-84CF-45F7-AA4B-189452A155EA}" type="sibTrans" cxnId="{333A7045-4C07-4A4C-ABE7-F2815FFBA0CB}">
      <dgm:prSet/>
      <dgm:spPr/>
      <dgm:t>
        <a:bodyPr/>
        <a:lstStyle/>
        <a:p>
          <a:endParaRPr lang="fr-FR"/>
        </a:p>
      </dgm:t>
    </dgm:pt>
    <dgm:pt modelId="{DC38E256-0762-4FEE-BD60-8EDE2802EE66}" type="pres">
      <dgm:prSet presAssocID="{C090D990-6B52-41E3-B766-A98182A5AD3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91D1AF4-3E10-4200-BCC9-B563AE95A134}" type="pres">
      <dgm:prSet presAssocID="{73CDD2F7-9A7B-4610-B869-302D36A44F26}" presName="circle1" presStyleLbl="node1" presStyleIdx="0" presStyleCnt="1"/>
      <dgm:spPr/>
    </dgm:pt>
    <dgm:pt modelId="{A35DF29F-5FED-48EE-8570-4BE14E71127D}" type="pres">
      <dgm:prSet presAssocID="{73CDD2F7-9A7B-4610-B869-302D36A44F26}" presName="space" presStyleCnt="0"/>
      <dgm:spPr/>
    </dgm:pt>
    <dgm:pt modelId="{98CD15C7-1FAF-4E83-AAEB-D1807C69061D}" type="pres">
      <dgm:prSet presAssocID="{73CDD2F7-9A7B-4610-B869-302D36A44F26}" presName="rect1" presStyleLbl="alignAcc1" presStyleIdx="0" presStyleCnt="1" custLinFactNeighborX="514"/>
      <dgm:spPr/>
      <dgm:t>
        <a:bodyPr/>
        <a:lstStyle/>
        <a:p>
          <a:endParaRPr lang="fr-FR"/>
        </a:p>
      </dgm:t>
    </dgm:pt>
    <dgm:pt modelId="{E303F284-3496-4A30-918B-9FFE1ABAF994}" type="pres">
      <dgm:prSet presAssocID="{73CDD2F7-9A7B-4610-B869-302D36A44F2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E2F95F-488F-4FBD-A224-D7E3D3086EB6}" type="presOf" srcId="{73CDD2F7-9A7B-4610-B869-302D36A44F26}" destId="{98CD15C7-1FAF-4E83-AAEB-D1807C69061D}" srcOrd="0" destOrd="0" presId="urn:microsoft.com/office/officeart/2005/8/layout/target3"/>
    <dgm:cxn modelId="{D734365C-0732-4611-8D26-DCFC52A54515}" type="presOf" srcId="{C090D990-6B52-41E3-B766-A98182A5AD37}" destId="{DC38E256-0762-4FEE-BD60-8EDE2802EE66}" srcOrd="0" destOrd="0" presId="urn:microsoft.com/office/officeart/2005/8/layout/target3"/>
    <dgm:cxn modelId="{333A7045-4C07-4A4C-ABE7-F2815FFBA0CB}" srcId="{C090D990-6B52-41E3-B766-A98182A5AD37}" destId="{73CDD2F7-9A7B-4610-B869-302D36A44F26}" srcOrd="0" destOrd="0" parTransId="{7CB30411-AC27-430E-945B-4C9948E5F1A1}" sibTransId="{97858300-84CF-45F7-AA4B-189452A155EA}"/>
    <dgm:cxn modelId="{54DFBA2F-D718-4C5A-81B3-1AA7094C6AC4}" type="presOf" srcId="{73CDD2F7-9A7B-4610-B869-302D36A44F26}" destId="{E303F284-3496-4A30-918B-9FFE1ABAF994}" srcOrd="1" destOrd="0" presId="urn:microsoft.com/office/officeart/2005/8/layout/target3"/>
    <dgm:cxn modelId="{F94911FA-6AF9-469D-8698-0F244F4CEB16}" type="presParOf" srcId="{DC38E256-0762-4FEE-BD60-8EDE2802EE66}" destId="{291D1AF4-3E10-4200-BCC9-B563AE95A134}" srcOrd="0" destOrd="0" presId="urn:microsoft.com/office/officeart/2005/8/layout/target3"/>
    <dgm:cxn modelId="{A9E99AC9-0EE7-4E4E-81E5-A524636EF380}" type="presParOf" srcId="{DC38E256-0762-4FEE-BD60-8EDE2802EE66}" destId="{A35DF29F-5FED-48EE-8570-4BE14E71127D}" srcOrd="1" destOrd="0" presId="urn:microsoft.com/office/officeart/2005/8/layout/target3"/>
    <dgm:cxn modelId="{B8FED6C5-5575-494F-9356-3DADA56DBDCA}" type="presParOf" srcId="{DC38E256-0762-4FEE-BD60-8EDE2802EE66}" destId="{98CD15C7-1FAF-4E83-AAEB-D1807C69061D}" srcOrd="2" destOrd="0" presId="urn:microsoft.com/office/officeart/2005/8/layout/target3"/>
    <dgm:cxn modelId="{65AB3466-4643-4FCF-97E1-0032447F730F}" type="presParOf" srcId="{DC38E256-0762-4FEE-BD60-8EDE2802EE66}" destId="{E303F284-3496-4A30-918B-9FFE1ABAF994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1D1AF4-3E10-4200-BCC9-B563AE95A134}">
      <dsp:nvSpPr>
        <dsp:cNvPr id="0" name=""/>
        <dsp:cNvSpPr/>
      </dsp:nvSpPr>
      <dsp:spPr>
        <a:xfrm>
          <a:off x="0" y="0"/>
          <a:ext cx="1938992" cy="193899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CD15C7-1FAF-4E83-AAEB-D1807C69061D}">
      <dsp:nvSpPr>
        <dsp:cNvPr id="0" name=""/>
        <dsp:cNvSpPr/>
      </dsp:nvSpPr>
      <dsp:spPr>
        <a:xfrm>
          <a:off x="969496" y="0"/>
          <a:ext cx="5959990" cy="19389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800" b="0" i="0" kern="1200" baseline="0" dirty="0" smtClean="0"/>
            <a:t>تقديم </a:t>
          </a:r>
        </a:p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800" b="0" i="0" kern="1200" baseline="0" dirty="0" smtClean="0"/>
            <a:t>د. كبوية محمد</a:t>
          </a:r>
          <a:endParaRPr lang="fr-FR" sz="4800" b="0" i="0" kern="1200" baseline="0" dirty="0"/>
        </a:p>
      </dsp:txBody>
      <dsp:txXfrm>
        <a:off x="969496" y="0"/>
        <a:ext cx="5959990" cy="1938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CE89B-C3D3-4F06-8362-129153D1621D}" type="datetimeFigureOut">
              <a:rPr lang="fr-FR" smtClean="0"/>
              <a:pPr/>
              <a:t>17/05/2021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FC4D8-ED79-4999-B46B-B9E291E9E5E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gi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microsoft.com/office/2007/relationships/diagramDrawing" Target="../diagrams/drawin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1071538" y="2357430"/>
          <a:ext cx="6929486" cy="1938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1714480" y="260648"/>
            <a:ext cx="64214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التخطيط</a:t>
            </a:r>
            <a:r>
              <a:rPr lang="fr-F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 </a:t>
            </a:r>
            <a:r>
              <a:rPr lang="ar-D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وبرمجة</a:t>
            </a:r>
            <a:r>
              <a:rPr lang="ar-SA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 </a:t>
            </a:r>
            <a:r>
              <a:rPr lang="ar-SA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في التدريب الرياضي</a:t>
            </a:r>
            <a:endParaRPr lang="fr-FR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857356" y="6286520"/>
            <a:ext cx="5429288" cy="357190"/>
          </a:xfrm>
        </p:spPr>
        <p:txBody>
          <a:bodyPr>
            <a:normAutofit/>
          </a:bodyPr>
          <a:lstStyle/>
          <a:p>
            <a:pPr algn="ctr"/>
            <a:r>
              <a:rPr lang="fr-FR" sz="2000" b="1" i="1" dirty="0" smtClean="0">
                <a:solidFill>
                  <a:schemeClr val="tx1"/>
                </a:solidFill>
              </a:rPr>
              <a:t>Mail : </a:t>
            </a:r>
            <a:r>
              <a:rPr lang="fr-FR" sz="2000" b="1" i="1" dirty="0" smtClean="0">
                <a:solidFill>
                  <a:schemeClr val="tx1"/>
                </a:solidFill>
              </a:rPr>
              <a:t>mohamed.kabouya@univ-msila.dz</a:t>
            </a:r>
            <a:endParaRPr lang="fr-FR" sz="2000" b="1" i="1" dirty="0">
              <a:solidFill>
                <a:schemeClr val="tx1"/>
              </a:solidFill>
            </a:endParaRPr>
          </a:p>
        </p:txBody>
      </p:sp>
      <p:pic>
        <p:nvPicPr>
          <p:cNvPr id="6" name="Picture 7" descr="j021911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57620" y="4857760"/>
            <a:ext cx="1728788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j0219121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4572008"/>
            <a:ext cx="16573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j0219114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43702" y="4500570"/>
            <a:ext cx="187166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7224" y="1428736"/>
            <a:ext cx="7786742" cy="2928958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endParaRPr lang="fr-FR" dirty="0"/>
          </a:p>
        </p:txBody>
      </p:sp>
      <p:sp>
        <p:nvSpPr>
          <p:cNvPr id="4" name="Ellipse 3"/>
          <p:cNvSpPr/>
          <p:nvPr/>
        </p:nvSpPr>
        <p:spPr>
          <a:xfrm rot="20284969">
            <a:off x="0" y="1571612"/>
            <a:ext cx="8929718" cy="3643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8000" b="1" dirty="0" smtClean="0">
                <a:latin typeface="Andalus" pitchFamily="18" charset="-78"/>
                <a:cs typeface="Andalus" pitchFamily="18" charset="-78"/>
              </a:rPr>
              <a:t>شكرا على انتباهكم</a:t>
            </a:r>
            <a:endParaRPr lang="fr-FR" sz="8000" b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572264" y="4357694"/>
            <a:ext cx="1446213" cy="1985963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285992"/>
            <a:ext cx="8229600" cy="3571900"/>
          </a:xfrm>
        </p:spPr>
        <p:txBody>
          <a:bodyPr/>
          <a:lstStyle/>
          <a:p>
            <a:pPr lvl="0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Constitue l'évaluation de l'état de forme du sportif, à partir d'un test lors d'un entraînement ou lors d'une compétition secondaire.</a:t>
            </a:r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57126" y="0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Méso cycle de contrôle/préparatoire </a:t>
            </a:r>
          </a:p>
          <a:p>
            <a:pPr lvl="0" algn="r">
              <a:buNone/>
            </a:pPr>
            <a:r>
              <a:rPr lang="ar-SA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الدائرة التدريبية الوسط</a:t>
            </a:r>
            <a:r>
              <a:rPr lang="ar-DZ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ي السيطرة التحضيرية </a:t>
            </a:r>
            <a:r>
              <a:rPr lang="fr-FR" sz="4800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sz="4800" dirty="0" smtClean="0">
                <a:latin typeface="Arabic Typesetting" pitchFamily="66" charset="-78"/>
                <a:cs typeface="Arabic Typesetting" pitchFamily="66" charset="-78"/>
              </a:rPr>
            </a:br>
            <a:endParaRPr lang="fr-FR" sz="4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2071678"/>
            <a:ext cx="8229600" cy="3379816"/>
          </a:xfrm>
        </p:spPr>
        <p:txBody>
          <a:bodyPr>
            <a:normAutofit/>
          </a:bodyPr>
          <a:lstStyle/>
          <a:p>
            <a:pPr lvl="1"/>
            <a:r>
              <a:rPr lang="fr-FR" sz="4200" b="1" dirty="0" smtClean="0">
                <a:latin typeface="Arabic Typesetting" pitchFamily="66" charset="-78"/>
                <a:cs typeface="Arabic Typesetting" pitchFamily="66" charset="-78"/>
              </a:rPr>
              <a:t>Vise à modéliser pendant l'entraînement les conditions de compétition.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42844" y="142852"/>
            <a:ext cx="871543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Méso cycle de pré compétition </a:t>
            </a:r>
          </a:p>
          <a:p>
            <a:pPr lvl="0" algn="r">
              <a:buNone/>
            </a:pPr>
            <a:r>
              <a:rPr lang="ar-SA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الدائرة التدريبية الوسط</a:t>
            </a:r>
            <a:r>
              <a:rPr lang="ar-DZ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ي</a:t>
            </a:r>
            <a:r>
              <a:rPr lang="ar-SA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ما قبل المنافسة 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b="1" dirty="0" smtClean="0">
                <a:latin typeface="Arabic Typesetting" pitchFamily="66" charset="-78"/>
                <a:cs typeface="Arabic Typesetting" pitchFamily="66" charset="-78"/>
              </a:rPr>
            </a:br>
            <a:endParaRPr lang="fr-F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Méso cycle de Pré compétition (affûtage)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71613"/>
            <a:ext cx="9143999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643182"/>
            <a:ext cx="8229600" cy="3594130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Ø"/>
            </a:pPr>
            <a:r>
              <a:rPr lang="fr-FR" sz="4200" b="1" dirty="0" smtClean="0">
                <a:latin typeface="Arabic Typesetting" pitchFamily="66" charset="-78"/>
                <a:cs typeface="Arabic Typesetting" pitchFamily="66" charset="-78"/>
              </a:rPr>
              <a:t>A pour objectif de conduire le sportif dans les meilleures conditions physiques et psychologiques jusqu'à la compétition</a:t>
            </a:r>
            <a:endParaRPr lang="fr-FR" sz="42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4400" b="1" dirty="0" smtClean="0">
                <a:latin typeface="Algerian" pitchFamily="82" charset="0"/>
                <a:cs typeface="Arabic Typesetting" pitchFamily="66" charset="-78"/>
              </a:rPr>
              <a:t>Méso cycle de compétition </a:t>
            </a:r>
          </a:p>
          <a:p>
            <a:pPr algn="ctr">
              <a:buNone/>
            </a:pPr>
            <a:r>
              <a:rPr lang="ar-SA" sz="4400" b="1" dirty="0" smtClean="0">
                <a:latin typeface="Algerian" pitchFamily="82" charset="0"/>
                <a:cs typeface="Arabic Typesetting" pitchFamily="66" charset="-78"/>
              </a:rPr>
              <a:t>الدائرة التدريبية الوسط</a:t>
            </a:r>
            <a:r>
              <a:rPr lang="ar-DZ" sz="4400" b="1" dirty="0" smtClean="0">
                <a:latin typeface="Algerian" pitchFamily="82" charset="0"/>
                <a:cs typeface="Arabic Typesetting" pitchFamily="66" charset="-78"/>
              </a:rPr>
              <a:t>ي</a:t>
            </a:r>
            <a:r>
              <a:rPr lang="ar-SA" sz="4400" b="1" dirty="0" smtClean="0">
                <a:latin typeface="Algerian" pitchFamily="82" charset="0"/>
                <a:cs typeface="Arabic Typesetting" pitchFamily="66" charset="-78"/>
              </a:rPr>
              <a:t> </a:t>
            </a:r>
            <a:r>
              <a:rPr lang="ar-DZ" sz="4400" b="1" dirty="0" smtClean="0">
                <a:latin typeface="Algerian" pitchFamily="82" charset="0"/>
                <a:cs typeface="Arabic Typesetting" pitchFamily="66" charset="-78"/>
              </a:rPr>
              <a:t>المنافسة </a:t>
            </a:r>
            <a:endParaRPr lang="fr-FR" sz="4400" dirty="0">
              <a:latin typeface="Algerian" pitchFamily="82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214554"/>
            <a:ext cx="8435280" cy="438912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Vise a tirer profit des compétitions en faisant progresser les fondamentaux de la performance surtout techniques. Permet une récupération physique et permet d'effectuer un travail technique.</a:t>
            </a:r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algn="ctr"/>
            <a:r>
              <a:rPr lang="fr-FR" sz="4000" b="1" dirty="0" smtClean="0">
                <a:latin typeface="Algerian" pitchFamily="82" charset="0"/>
                <a:cs typeface="Arabic Typesetting" pitchFamily="66" charset="-78"/>
              </a:rPr>
              <a:t>Méso cycle de récupération/préparatoire</a:t>
            </a:r>
          </a:p>
          <a:p>
            <a:pPr lvl="0" algn="ctr">
              <a:buNone/>
            </a:pPr>
            <a:r>
              <a:rPr lang="fr-FR" sz="4000" b="1" dirty="0" smtClean="0">
                <a:latin typeface="Algerian" pitchFamily="82" charset="0"/>
                <a:cs typeface="Arabic Typesetting" pitchFamily="66" charset="-78"/>
              </a:rPr>
              <a:t> </a:t>
            </a:r>
            <a:r>
              <a:rPr lang="ar-SA" sz="4000" b="1" dirty="0" smtClean="0">
                <a:latin typeface="Algerian" pitchFamily="82" charset="0"/>
                <a:cs typeface="Arabic Typesetting" pitchFamily="66" charset="-78"/>
              </a:rPr>
              <a:t> الدائرة التدريبية الوسط</a:t>
            </a:r>
            <a:r>
              <a:rPr lang="ar-DZ" sz="4000" b="1" dirty="0" smtClean="0">
                <a:latin typeface="Algerian" pitchFamily="82" charset="0"/>
                <a:cs typeface="Arabic Typesetting" pitchFamily="66" charset="-78"/>
              </a:rPr>
              <a:t>ي للانتعاش </a:t>
            </a:r>
            <a:r>
              <a:rPr lang="ar-DZ" sz="4000" b="1" dirty="0" err="1" smtClean="0">
                <a:latin typeface="Algerian" pitchFamily="82" charset="0"/>
                <a:cs typeface="Arabic Typesetting" pitchFamily="66" charset="-78"/>
              </a:rPr>
              <a:t>و</a:t>
            </a:r>
            <a:r>
              <a:rPr lang="ar-DZ" sz="4000" b="1" dirty="0" smtClean="0">
                <a:latin typeface="Algerian" pitchFamily="82" charset="0"/>
                <a:cs typeface="Arabic Typesetting" pitchFamily="66" charset="-78"/>
              </a:rPr>
              <a:t> الإعدادي</a:t>
            </a:r>
            <a:endParaRPr lang="fr-FR" sz="4000" dirty="0">
              <a:latin typeface="Algerian" pitchFamily="82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571744"/>
            <a:ext cx="8229600" cy="38176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vise à récupérer complètement tout en maintenant le plus possible le niveau des aptitudes acquises pendant les périodes précédentes.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4000" b="1" dirty="0" smtClean="0">
                <a:latin typeface="Algerian" pitchFamily="82" charset="0"/>
                <a:cs typeface="Arabic Typesetting" pitchFamily="66" charset="-78"/>
              </a:rPr>
              <a:t>Méso cycle de récupération </a:t>
            </a:r>
          </a:p>
          <a:p>
            <a:pPr algn="ctr">
              <a:buNone/>
            </a:pPr>
            <a:r>
              <a:rPr lang="ar-SA" sz="4000" b="1" dirty="0" smtClean="0">
                <a:latin typeface="Algerian" pitchFamily="82" charset="0"/>
                <a:cs typeface="Arabic Typesetting" pitchFamily="66" charset="-78"/>
              </a:rPr>
              <a:t> الدائرة التدريبية الوسط</a:t>
            </a:r>
            <a:r>
              <a:rPr lang="ar-DZ" sz="4000" b="1" dirty="0" smtClean="0">
                <a:latin typeface="Algerian" pitchFamily="82" charset="0"/>
                <a:cs typeface="Arabic Typesetting" pitchFamily="66" charset="-78"/>
              </a:rPr>
              <a:t>ي للانتعاش</a:t>
            </a:r>
            <a:r>
              <a:rPr lang="fr-FR" sz="4000" b="1" dirty="0" smtClean="0">
                <a:latin typeface="Algerian" pitchFamily="82" charset="0"/>
                <a:cs typeface="Arabic Typesetting" pitchFamily="66" charset="-78"/>
              </a:rPr>
              <a:t/>
            </a:r>
            <a:br>
              <a:rPr lang="fr-FR" sz="4000" b="1" dirty="0" smtClean="0">
                <a:latin typeface="Algerian" pitchFamily="82" charset="0"/>
                <a:cs typeface="Arabic Typesetting" pitchFamily="66" charset="-78"/>
              </a:rPr>
            </a:br>
            <a:endParaRPr lang="fr-FR" sz="4000" dirty="0">
              <a:latin typeface="Algerian" pitchFamily="82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Exemple d’un méso-cycle de préformation</a:t>
            </a:r>
            <a:br>
              <a:rPr lang="fr-FR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fr-FR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avec les objectifs d’apprentissage</a:t>
            </a:r>
            <a:endParaRPr lang="fr-FR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144000" cy="5500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718487">
                <a:tc>
                  <a:txBody>
                    <a:bodyPr/>
                    <a:lstStyle/>
                    <a:p>
                      <a:pPr algn="ctr"/>
                      <a:r>
                        <a:rPr lang="fr-FR" sz="3200" b="1" baseline="0" dirty="0" smtClean="0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Période</a:t>
                      </a:r>
                      <a:endParaRPr lang="fr-FR" sz="3200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Technique</a:t>
                      </a:r>
                      <a:endParaRPr lang="fr-FR" sz="3200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Tactique</a:t>
                      </a:r>
                      <a:endParaRPr lang="fr-FR" sz="3200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Physique</a:t>
                      </a:r>
                      <a:endParaRPr lang="fr-FR" sz="3200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Mental</a:t>
                      </a:r>
                      <a:endParaRPr lang="fr-FR" sz="3200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</a:tr>
              <a:tr h="4782215">
                <a:tc>
                  <a:txBody>
                    <a:bodyPr/>
                    <a:lstStyle/>
                    <a:p>
                      <a:r>
                        <a:rPr kumimoji="0" lang="fr-FR" sz="2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séances</a:t>
                      </a:r>
                    </a:p>
                    <a:p>
                      <a:r>
                        <a:rPr kumimoji="0" lang="fr-FR" sz="2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  <a:p>
                      <a:r>
                        <a:rPr kumimoji="0" lang="fr-FR" sz="2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match</a:t>
                      </a:r>
                      <a:endParaRPr lang="fr-FR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Circuit technique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Conduite du ballon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Dribble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Jonglage individuel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à 2 et à 3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Travail de la passe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longue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(Enchaînement passe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longue, contrôle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orienté, conduite,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et/ou passe)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Conservation du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ballon en supériorité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numérique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(jeux avec jokers)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Duels 1:1 sur le but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avec tir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Organisation du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bloc-team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Endurance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Vitesse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Ecole de course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(exercices de base)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Coordination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avec ballons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(seul et à 2)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Souplesse +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étirements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Force (gainage,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haut du corps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Discussion individuelle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avec chaque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joueur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Bilan du cycle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d’entraînement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précédent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28"/>
                <a:gridCol w="2228872"/>
                <a:gridCol w="1828800"/>
                <a:gridCol w="1828800"/>
                <a:gridCol w="1828800"/>
              </a:tblGrid>
              <a:tr h="1386798">
                <a:tc>
                  <a:txBody>
                    <a:bodyPr/>
                    <a:lstStyle/>
                    <a:p>
                      <a:pPr algn="ctr"/>
                      <a:r>
                        <a:rPr kumimoji="0" lang="fr-FR" sz="3600" b="1" kern="1200" baseline="0" dirty="0" smtClean="0">
                          <a:solidFill>
                            <a:schemeClr val="lt1"/>
                          </a:solidFill>
                          <a:latin typeface="Arabic Typesetting" pitchFamily="66" charset="-78"/>
                          <a:ea typeface="+mn-ea"/>
                          <a:cs typeface="Arabic Typesetting" pitchFamily="66" charset="-78"/>
                        </a:rPr>
                        <a:t>Période</a:t>
                      </a:r>
                      <a:endParaRPr lang="fr-FR" sz="3600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3600" b="1" kern="1200" baseline="0" dirty="0" smtClean="0">
                          <a:solidFill>
                            <a:schemeClr val="lt1"/>
                          </a:solidFill>
                          <a:latin typeface="Arabic Typesetting" pitchFamily="66" charset="-78"/>
                          <a:ea typeface="+mn-ea"/>
                          <a:cs typeface="Arabic Typesetting" pitchFamily="66" charset="-78"/>
                        </a:rPr>
                        <a:t>Technique</a:t>
                      </a:r>
                      <a:endParaRPr lang="fr-FR" sz="3600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3600" b="1" kern="1200" baseline="0" dirty="0" smtClean="0">
                          <a:solidFill>
                            <a:schemeClr val="lt1"/>
                          </a:solidFill>
                          <a:latin typeface="Arabic Typesetting" pitchFamily="66" charset="-78"/>
                          <a:ea typeface="+mn-ea"/>
                          <a:cs typeface="Arabic Typesetting" pitchFamily="66" charset="-78"/>
                        </a:rPr>
                        <a:t>Tactique</a:t>
                      </a:r>
                      <a:endParaRPr lang="fr-FR" sz="3600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3600" b="1" kern="1200" baseline="0" dirty="0" smtClean="0">
                          <a:solidFill>
                            <a:schemeClr val="lt1"/>
                          </a:solidFill>
                          <a:latin typeface="Arabic Typesetting" pitchFamily="66" charset="-78"/>
                          <a:ea typeface="+mn-ea"/>
                          <a:cs typeface="Arabic Typesetting" pitchFamily="66" charset="-78"/>
                        </a:rPr>
                        <a:t>Physique</a:t>
                      </a:r>
                      <a:endParaRPr lang="fr-FR" sz="3600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3600" b="1" kern="1200" baseline="0" dirty="0" smtClean="0">
                          <a:solidFill>
                            <a:schemeClr val="lt1"/>
                          </a:solidFill>
                          <a:latin typeface="Arabic Typesetting" pitchFamily="66" charset="-78"/>
                          <a:ea typeface="+mn-ea"/>
                          <a:cs typeface="Arabic Typesetting" pitchFamily="66" charset="-78"/>
                        </a:rPr>
                        <a:t>Mental</a:t>
                      </a:r>
                      <a:endParaRPr lang="fr-FR" sz="3600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</a:tr>
              <a:tr h="5471202">
                <a:tc>
                  <a:txBody>
                    <a:bodyPr/>
                    <a:lstStyle/>
                    <a:p>
                      <a:r>
                        <a:rPr kumimoji="0" lang="fr-F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SEMAINE 2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séances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match et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tournoi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Jonglage individuel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à 2 et à 3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Foot-tennis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Travail de la passe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longue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Enchaînement passe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longue, contrôle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orienté et tir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Circulation et conservation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 ballon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Jeu offensif par les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côtés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Jeu 5:5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Organisation du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bloc-équipe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Vitesse intégrée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Vitesse réactive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Coordination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avec ballons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(seul et à 2)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Mobilité +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souplesse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Hygiène de vie alimentaire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dans une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période intensive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(match en semaine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tournoi)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Volonté, agressivité,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persévérance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1883</TotalTime>
  <Words>391</Words>
  <Application>Microsoft Office PowerPoint</Application>
  <PresentationFormat>Affichage à l'écran (4:3)</PresentationFormat>
  <Paragraphs>106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Débit</vt:lpstr>
      <vt:lpstr>Mail : mohamed.kabouya@univ-msila.dz</vt:lpstr>
      <vt:lpstr>Diapositive 2</vt:lpstr>
      <vt:lpstr>Diapositive 3</vt:lpstr>
      <vt:lpstr>Méso cycle de Pré compétition (affûtage)</vt:lpstr>
      <vt:lpstr>Diapositive 5</vt:lpstr>
      <vt:lpstr>Diapositive 6</vt:lpstr>
      <vt:lpstr>Diapositive 7</vt:lpstr>
      <vt:lpstr>Exemple d’un méso-cycle de préformation avec les objectifs d’apprentissage</vt:lpstr>
      <vt:lpstr>Diapositive 9</vt:lpstr>
      <vt:lpstr>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Mugiwara</dc:creator>
  <cp:lastModifiedBy>MAISON XP</cp:lastModifiedBy>
  <cp:revision>184</cp:revision>
  <dcterms:created xsi:type="dcterms:W3CDTF">2013-02-22T19:54:40Z</dcterms:created>
  <dcterms:modified xsi:type="dcterms:W3CDTF">2021-05-17T17:42:12Z</dcterms:modified>
</cp:coreProperties>
</file>