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77" r:id="rId4"/>
    <p:sldId id="27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photoAlbum layout="1pic" frame="frameStyle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DZ" smtClean="0"/>
              <a:t>الدكتور:عبدالعزيز العايب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E8A3-9E7B-4C73-9B80-4763FEB4BA79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BEA89-10A8-45E4-9CC4-F40E6B9E4B0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DZ" smtClean="0"/>
              <a:t>الدكتور:عبدالعزيز العايب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D169-7B8C-45DD-A9DB-5B57F3056DFC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3E7D4-90F4-4202-9F99-AAE67458D2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974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3E7D4-90F4-4202-9F99-AAE67458D22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r-DZ" smtClean="0"/>
              <a:t>الدكتور:عبدالعزيز العايب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3E7D4-90F4-4202-9F99-AAE67458D22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r-DZ" smtClean="0"/>
              <a:t>الدكتور:عبدالعزيز العايب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124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3E7D4-90F4-4202-9F99-AAE67458D22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r-DZ" smtClean="0"/>
              <a:t>الدكتور:عبدالعزيز العايب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38AE4-0B84-4F0F-A6F1-0CA6CAABBDEA}" type="datetimeFigureOut">
              <a:rPr lang="fr-FR" smtClean="0"/>
              <a:pPr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C1A5-6295-44AC-B335-1717D0F5F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36181854757f81bb11pz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4" y="0"/>
            <a:ext cx="9288524" cy="7919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ZoneTexte 2"/>
          <p:cNvSpPr txBox="1"/>
          <p:nvPr/>
        </p:nvSpPr>
        <p:spPr>
          <a:xfrm>
            <a:off x="1619672" y="1916832"/>
            <a:ext cx="5832648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4000" dirty="0" smtClean="0">
                <a:solidFill>
                  <a:schemeClr val="bg1"/>
                </a:solidFill>
                <a:cs typeface="Bader" pitchFamily="2" charset="-78"/>
              </a:rPr>
              <a:t>المحاضرة الثانية:  </a:t>
            </a:r>
          </a:p>
          <a:p>
            <a:pPr algn="r" rtl="1"/>
            <a:r>
              <a:rPr lang="ar-DZ" sz="4000" dirty="0" smtClean="0">
                <a:solidFill>
                  <a:schemeClr val="bg1"/>
                </a:solidFill>
                <a:cs typeface="Bader" pitchFamily="2" charset="-78"/>
              </a:rPr>
              <a:t> الأدب المقارن  النشأة و التطوّر</a:t>
            </a:r>
            <a:endParaRPr lang="fr-FR" sz="4000" dirty="0">
              <a:solidFill>
                <a:schemeClr val="bg1"/>
              </a:solidFill>
              <a:cs typeface="Bade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4135"/>
            <a:ext cx="9378976" cy="801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19672" y="90872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dirty="0" smtClean="0">
                <a:solidFill>
                  <a:schemeClr val="bg1"/>
                </a:solidFill>
                <a:cs typeface="Al-Kharashi 9" pitchFamily="2" charset="-78"/>
              </a:rPr>
              <a:t>المحاضرة الثانية:   </a:t>
            </a:r>
          </a:p>
          <a:p>
            <a:pPr algn="r" rtl="1"/>
            <a:r>
              <a:rPr lang="ar-DZ" sz="3600" dirty="0" smtClean="0">
                <a:solidFill>
                  <a:schemeClr val="bg1"/>
                </a:solidFill>
                <a:cs typeface="Al-Kharashi 9" pitchFamily="2" charset="-78"/>
              </a:rPr>
              <a:t>الأدب المقارن النشأة و التطوّر</a:t>
            </a:r>
            <a:endParaRPr lang="fr-FR" sz="3600" dirty="0">
              <a:solidFill>
                <a:schemeClr val="bg1"/>
              </a:solidFill>
              <a:cs typeface="Al-Kharashi 9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0618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476672"/>
            <a:ext cx="856895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و بهذا كانت فرنسا سبّاقة إلى إنشاء هذا الفرع المعرفي...</a:t>
            </a: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6630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76470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dirty="0" smtClean="0">
                <a:cs typeface="Al-Hadith1" pitchFamily="2" charset="-78"/>
              </a:rPr>
              <a:t>ب- </a:t>
            </a:r>
            <a:r>
              <a:rPr lang="ar-DZ" sz="3600" dirty="0">
                <a:cs typeface="Al-Hadith1" pitchFamily="2" charset="-78"/>
              </a:rPr>
              <a:t>تطور الدراسات المقارنة في القرن العشرين : </a:t>
            </a:r>
            <a:endParaRPr lang="fr-FR" sz="3600" dirty="0"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7293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vertical 1"/>
          <p:cNvSpPr/>
          <p:nvPr/>
        </p:nvSpPr>
        <p:spPr>
          <a:xfrm>
            <a:off x="539552" y="116632"/>
            <a:ext cx="8316416" cy="648072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19672" y="1412776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   مع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مطلع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العشرينيات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كانت مختلف الجامعات الفرنسية تُقبل شيئا فشيئا على تخصيص كراسٍ للأدب المقارن من جهة ونشر البحوث المنهجية من جهة أخرى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   </a:t>
            </a: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9672" y="28753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  ففي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حوالي 1910 سارعت جامعة السوربون إلى إنشاء كرسي ثان للأدب المقارن، وفي 1911 بدأ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بول فان </a:t>
            </a:r>
            <a:r>
              <a:rPr lang="ar-DZ" sz="3200" b="1" dirty="0" err="1" smtClean="0">
                <a:latin typeface="Arabic Typesetting" pitchFamily="66" charset="-78"/>
                <a:cs typeface="Arabic Typesetting" pitchFamily="66" charset="-78"/>
              </a:rPr>
              <a:t>تييـغم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Paul</a:t>
            </a:r>
            <a:r>
              <a:rPr lang="fr-FR" sz="32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van Tieghem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بحوثه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المنهجية في الأدب المقارن، التي كُلّلت بنشر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«التركيب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في التاريخ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الأدبي» و «الأدب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المقارن والأدب العام»  سنة 1921 .</a:t>
            </a:r>
          </a:p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 وفي 1931 نشر  كتابه " الأدب المقارن " الذي ظل مرجعا أساسيا في علم الأدب المقارن لمدة طويلة.</a:t>
            </a:r>
          </a:p>
        </p:txBody>
      </p:sp>
    </p:spTree>
    <p:extLst>
      <p:ext uri="{BB962C8B-B14F-4D97-AF65-F5344CB8AC3E}">
        <p14:creationId xmlns:p14="http://schemas.microsoft.com/office/powerpoint/2010/main" xmlns="" val="19235244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07504" y="116632"/>
            <a:ext cx="8784976" cy="6552728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78852" y="332656"/>
            <a:ext cx="6552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و تتابعت المؤلفات الفرنسية منهجا وتطبيقا ففي سنة 1951 نشر </a:t>
            </a:r>
            <a:endParaRPr lang="ar-DZ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ماريوس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فرانسوا </a:t>
            </a:r>
            <a:r>
              <a:rPr lang="ar-DZ" sz="3200" b="1" dirty="0" err="1">
                <a:latin typeface="Arabic Typesetting" pitchFamily="66" charset="-78"/>
                <a:cs typeface="Arabic Typesetting" pitchFamily="66" charset="-78"/>
              </a:rPr>
              <a:t>غويار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" كتابه بعنوان" الأدب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المقارن. </a:t>
            </a:r>
          </a:p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      و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في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الفترة نفسها -أي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في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الخمسينيات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من القرن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العشرين- ظهرت رؤية جديدة للأدب المقارن كان من روادها: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إيتيامبل وبيشوا و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روسو</a:t>
            </a:r>
          </a:p>
          <a:p>
            <a:pPr algn="just" rtl="1"/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و برونيل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...</a:t>
            </a:r>
          </a:p>
          <a:p>
            <a:pPr algn="just" rtl="1"/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فنشروا جملة من الأعمال عكست رؤيتهم المتطوّرة و خطت بفضلها الدراسات المقارنة خطوات لافتة، و من أهمّها:</a:t>
            </a:r>
          </a:p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400506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1-ما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هو الأدب المقارن؟ </a:t>
            </a:r>
            <a:r>
              <a:rPr lang="ar-DZ" sz="3200" b="1" dirty="0" err="1">
                <a:latin typeface="Arabic Typesetting" pitchFamily="66" charset="-78"/>
                <a:cs typeface="Arabic Typesetting" pitchFamily="66" charset="-78"/>
              </a:rPr>
              <a:t>لبيشوا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b="1" dirty="0" err="1">
                <a:latin typeface="Arabic Typesetting" pitchFamily="66" charset="-78"/>
                <a:cs typeface="Arabic Typesetting" pitchFamily="66" charset="-78"/>
              </a:rPr>
              <a:t>وبرونيل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وروسو. </a:t>
            </a:r>
            <a:endParaRPr lang="ar-DZ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Qu’est-ce </a:t>
            </a:r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que la littérature comparée ? </a:t>
            </a:r>
            <a:r>
              <a:rPr lang="fr-FR" sz="3200" b="1" dirty="0" err="1">
                <a:latin typeface="Arabic Typesetting" pitchFamily="66" charset="-78"/>
                <a:cs typeface="Arabic Typesetting" pitchFamily="66" charset="-78"/>
              </a:rPr>
              <a:t>Pichois</a:t>
            </a:r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, Brunel, Rousseau.</a:t>
            </a:r>
          </a:p>
        </p:txBody>
      </p:sp>
    </p:spTree>
    <p:extLst>
      <p:ext uri="{BB962C8B-B14F-4D97-AF65-F5344CB8AC3E}">
        <p14:creationId xmlns:p14="http://schemas.microsoft.com/office/powerpoint/2010/main" xmlns="" val="12999900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79512" y="188640"/>
            <a:ext cx="8784976" cy="64807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19672" y="908720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ar-DZ" sz="32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-في </a:t>
            </a:r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سنة 1989 نشر  إيف شوفرال- </a:t>
            </a:r>
            <a:r>
              <a:rPr lang="fr-FR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Yves Chevral </a:t>
            </a:r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كتابه بعنوان "الأدب المقارن " </a:t>
            </a:r>
            <a:endParaRPr lang="fr-FR" sz="32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87624" y="2204864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3- </a:t>
            </a:r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في سنة 1994 نشر دانيال </a:t>
            </a:r>
            <a:r>
              <a:rPr lang="ar-DZ" sz="3200" b="1" dirty="0" err="1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باجو</a:t>
            </a:r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fr-FR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Daniel Pageaux </a:t>
            </a:r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كتابا بعنوان " الأدب العام والمقارن"</a:t>
            </a:r>
            <a:endParaRPr lang="fr-FR" sz="32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9672" y="350100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4- </a:t>
            </a:r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في سنة 1996 نشر "إيف شوفرال " كتابا آخر بعنوان "مقدمة في الأدب المقارن "</a:t>
            </a:r>
            <a:endParaRPr lang="fr-FR" sz="32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31640" y="443711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5</a:t>
            </a:r>
            <a:r>
              <a:rPr lang="ar-DZ" sz="32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في السنة نفسها نشر بيار برونيل -</a:t>
            </a:r>
            <a:r>
              <a:rPr lang="fr-FR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Pierre Brunel </a:t>
            </a:r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كتابا بعنوان " مقالة في الأدب العام والمقارن "</a:t>
            </a:r>
          </a:p>
          <a:p>
            <a:pPr algn="just" rtl="1"/>
            <a:r>
              <a:rPr lang="ar-DZ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La Dissertation de la littérature générale et comparée</a:t>
            </a:r>
          </a:p>
        </p:txBody>
      </p:sp>
    </p:spTree>
    <p:extLst>
      <p:ext uri="{BB962C8B-B14F-4D97-AF65-F5344CB8AC3E}">
        <p14:creationId xmlns:p14="http://schemas.microsoft.com/office/powerpoint/2010/main" xmlns="" val="5951766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899592" y="1484784"/>
            <a:ext cx="7200800" cy="22322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dirty="0" smtClean="0"/>
              <a:t>6</a:t>
            </a:r>
            <a:r>
              <a:rPr lang="ar-DZ" b="1" dirty="0" smtClean="0"/>
              <a:t>-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في سنة 1998 نشر " بيار برونيل " وجان مارك مورة " كتابا بعنوان "شرح للأدب العام والمقارن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"</a:t>
            </a:r>
            <a:endParaRPr lang="ar-DZ" sz="3200" b="1" dirty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Le commentaire en littérature générale et comparée</a:t>
            </a:r>
          </a:p>
        </p:txBody>
      </p:sp>
    </p:spTree>
    <p:extLst>
      <p:ext uri="{BB962C8B-B14F-4D97-AF65-F5344CB8AC3E}">
        <p14:creationId xmlns:p14="http://schemas.microsoft.com/office/powerpoint/2010/main" xmlns="" val="20603189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332656"/>
            <a:ext cx="8712968" cy="6408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643834" y="92867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5786" y="1071546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dirty="0" smtClean="0"/>
              <a:t>    </a:t>
            </a:r>
            <a:r>
              <a:rPr lang="ar-SA" dirty="0" smtClean="0"/>
              <a:t> 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التفت الأمريك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ان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 إلى الدراسات المقارنة في الثلث الأخير من القرن التاسع عشر، وأول من أدخل هذه المادة إلى الجامعات الأمريكية 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القس تشارلز </a:t>
            </a:r>
            <a:r>
              <a:rPr lang="ar-SA" sz="3200" b="1" dirty="0" err="1" smtClean="0">
                <a:latin typeface="Arabic Typesetting" pitchFamily="66" charset="-78"/>
                <a:cs typeface="Arabic Typesetting" pitchFamily="66" charset="-78"/>
              </a:rPr>
              <a:t>تشاونسي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200" b="1" dirty="0" err="1" smtClean="0">
                <a:latin typeface="Arabic Typesetting" pitchFamily="66" charset="-78"/>
                <a:cs typeface="Arabic Typesetting" pitchFamily="66" charset="-78"/>
              </a:rPr>
              <a:t>شاكفورد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Charles </a:t>
            </a:r>
            <a:r>
              <a:rPr lang="fr-FR" sz="3200" b="1" dirty="0" err="1" smtClean="0">
                <a:latin typeface="Arabic Typesetting" pitchFamily="66" charset="-78"/>
                <a:cs typeface="Arabic Typesetting" pitchFamily="66" charset="-78"/>
              </a:rPr>
              <a:t>Chauncy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b="1" dirty="0" err="1" smtClean="0">
                <a:latin typeface="Arabic Typesetting" pitchFamily="66" charset="-78"/>
                <a:cs typeface="Arabic Typesetting" pitchFamily="66" charset="-78"/>
              </a:rPr>
              <a:t>Shakford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) .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58082" y="32146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2786058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 وقد أنشئ أول كرسي للأدب المقارن في أمريكا في السنة الجامعية 189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1/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189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0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 في جامعة "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هارفارد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Harvard</a:t>
            </a: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3929066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dirty="0" smtClean="0"/>
              <a:t> 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وفي سنة 1904 أنشئ قسم كامل للأدب المقارن بالجامعة نفسها، وتولى رئاسته </a:t>
            </a:r>
            <a:r>
              <a:rPr lang="ar-SA" sz="3200" b="1" dirty="0" err="1" smtClean="0">
                <a:latin typeface="Arabic Typesetting" pitchFamily="66" charset="-78"/>
                <a:cs typeface="Arabic Typesetting" pitchFamily="66" charset="-78"/>
              </a:rPr>
              <a:t>سكوفيلد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-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b="1" dirty="0" err="1" smtClean="0">
                <a:latin typeface="Arabic Typesetting" pitchFamily="66" charset="-78"/>
                <a:cs typeface="Arabic Typesetting" pitchFamily="66" charset="-78"/>
              </a:rPr>
              <a:t>Schofield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الذي أسس مجلة  أسماها "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دراسات من هارفارد في الأدب المقارن"عام 1910</a:t>
            </a:r>
            <a:r>
              <a:rPr lang="ar-SA" b="1" dirty="0" smtClean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6619882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50744"/>
            <a:ext cx="966310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2532" y="836712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DZ" sz="40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DZ" sz="40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DZ" sz="40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1-أدوات البحث </a:t>
            </a:r>
            <a:r>
              <a:rPr lang="ar-DZ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في الأدب المقارن</a:t>
            </a:r>
          </a:p>
          <a:p>
            <a:pPr algn="r" rtl="1"/>
            <a:r>
              <a:rPr lang="ar-DZ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2-العوامل المساعدة على ظهور الأدب المقارنة</a:t>
            </a:r>
          </a:p>
          <a:p>
            <a:pPr algn="r" rtl="1"/>
            <a:r>
              <a:rPr lang="ar-DZ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3- </a:t>
            </a:r>
            <a:r>
              <a:rPr lang="ar-DZ" sz="40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النشأة  و التطور: </a:t>
            </a:r>
            <a:r>
              <a:rPr lang="ar-DZ" sz="4000" dirty="0" err="1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DZ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-البدايات </a:t>
            </a:r>
            <a:r>
              <a:rPr lang="ar-DZ" sz="40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الأولى</a:t>
            </a:r>
          </a:p>
          <a:p>
            <a:pPr algn="r" rtl="1"/>
            <a:r>
              <a:rPr lang="ar-DZ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                      ب</a:t>
            </a:r>
            <a:r>
              <a:rPr lang="ar-DZ" sz="4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-تطور </a:t>
            </a:r>
            <a:r>
              <a:rPr lang="ar-DZ" sz="40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الدراسات المقارنة في القرن العشرين</a:t>
            </a:r>
          </a:p>
          <a:p>
            <a:pPr algn="r" rtl="1"/>
            <a:endParaRPr lang="fr-FR" sz="40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2053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1" cy="1000108"/>
            <a:chOff x="377" y="308"/>
            <a:chExt cx="11864" cy="83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77" y="360"/>
              <a:ext cx="9346" cy="720"/>
            </a:xfrm>
            <a:prstGeom prst="rect">
              <a:avLst/>
            </a:prstGeom>
            <a:solidFill>
              <a:srgbClr val="E36C0A"/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MCS Alhada S_U normal." pitchFamily="2" charset="-78"/>
                </a:rPr>
                <a:t>المحاضرة الثانية: </a:t>
              </a:r>
              <a:r>
                <a:rPr lang="ar-DZ" sz="3200" b="1" dirty="0" smtClean="0">
                  <a:latin typeface="Arial" pitchFamily="34" charset="0"/>
                  <a:cs typeface="MCS Alhada S_U normal." pitchFamily="2" charset="-78"/>
                </a:rPr>
                <a:t>النشأة والتطوّر</a:t>
              </a:r>
              <a:endPara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MCS Alhada S_U normal." pitchFamily="2" charset="-78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9738" y="308"/>
              <a:ext cx="2503" cy="835"/>
            </a:xfrm>
            <a:prstGeom prst="rect">
              <a:avLst/>
            </a:prstGeom>
            <a:solidFill>
              <a:srgbClr val="9BBB59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Al-Hadith1" pitchFamily="2" charset="-78"/>
                </a:rPr>
                <a:t>د.عبد العزيز </a:t>
              </a:r>
              <a:r>
                <a:rPr kumimoji="0" lang="ar-DZ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Al-Hadith1" pitchFamily="2" charset="-78"/>
                </a:rPr>
                <a:t>العايب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l-Hadith1" pitchFamily="2" charset="-78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77" y="308"/>
              <a:ext cx="11817" cy="83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1071546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1-أدوات 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البحث في الأدب 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المقارن:</a:t>
            </a:r>
          </a:p>
          <a:p>
            <a:pPr algn="just" rtl="1"/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يحتاج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الباحث في الأدب المقارن إلى مجموعة من الأدوات التي تعينه في الدراسة المقارنة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just" rtl="1"/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1-</a:t>
            </a:r>
            <a:r>
              <a:rPr lang="ar-DZ" sz="2400" b="1" u="sng" dirty="0" smtClean="0">
                <a:latin typeface="Sakkal Majalla" pitchFamily="2" charset="-78"/>
                <a:cs typeface="Sakkal Majalla" pitchFamily="2" charset="-78"/>
              </a:rPr>
              <a:t>الدراسة التاريخية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: من الضروري أن يتزود الباحث بحصيلة واسعة من دراسة التاريخ. و هذه الدراسة تعينه على فهم الأحداث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تطوراتها،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العلاقات الإنسانية بين الشعوب في مظاهرها المختلفة. و الأدب المقارن يحتاج إلى التاريخ في الوقوف على سير الأبطال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دراسة النماذج البشرية الأدبية المعروفة عن كل شعب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أدب :كعنترة في الشجاعة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حاتم في الكرم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المجنون في الحب... و كفاوست عند الألمان ،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دون جوان عند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الإسبان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...</a:t>
            </a:r>
          </a:p>
          <a:p>
            <a:pPr algn="just" rtl="1"/>
            <a:r>
              <a:rPr lang="ar-DZ" sz="2400" b="1" u="sng" dirty="0" smtClean="0">
                <a:latin typeface="Sakkal Majalla" pitchFamily="2" charset="-78"/>
                <a:cs typeface="Sakkal Majalla" pitchFamily="2" charset="-78"/>
              </a:rPr>
              <a:t>2-معرفة اللغات المختلفة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: المعرفة لا تعني بالضرورة الإجادة لأن ذلك لا يتوفر للكثيرين،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لهذا أصبحت معرفة بعض اللغات هي الحد الأدنى الذي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يطلب؛فذلك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أفضل من الاعتماد الكلي على الترجمات.(يكفي الباحث أن يحيط بلغة أخرى إضافة إلى لغته القومية، كما يكفيه أن يبحث في عصر تاركا لغيره بقية العصور،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أن يختار شخصية معينة من بين الشخصيات،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أن يتناول جزئية تاركا لغيره بقية الجزئيات. فالعمل في ميدان الأدب المقارن يمكن أن يكون جماعيا تتضافر فيه الجهود،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أن يقدم كل ما يُحسن).</a:t>
            </a:r>
            <a:endParaRPr lang="fr-FR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endParaRPr lang="fr-FR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endParaRPr lang="ar-DZ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62282"/>
            <a:ext cx="7203290" cy="862369"/>
          </a:xfrm>
          <a:prstGeom prst="rect">
            <a:avLst/>
          </a:prstGeom>
          <a:solidFill>
            <a:srgbClr val="E36C0A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MCS Alhada S_U normal." pitchFamily="2" charset="-78"/>
              </a:rPr>
              <a:t>المحاضرة الثانية: </a:t>
            </a:r>
            <a:r>
              <a:rPr lang="ar-DZ" sz="3200" b="1" dirty="0" smtClean="0">
                <a:latin typeface="Arial" pitchFamily="34" charset="0"/>
                <a:cs typeface="MCS Alhada S_U normal." pitchFamily="2" charset="-78"/>
              </a:rPr>
              <a:t>النشأة والتطوّر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CS Alhada S_U normal." pitchFamily="2" charset="-7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215206" y="0"/>
            <a:ext cx="1928794" cy="928670"/>
          </a:xfrm>
          <a:prstGeom prst="rect">
            <a:avLst/>
          </a:prstGeom>
          <a:solidFill>
            <a:srgbClr val="9BBB59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" pitchFamily="34" charset="0"/>
                <a:cs typeface="Al-Hadith1" pitchFamily="2" charset="-78"/>
              </a:rPr>
              <a:t>د.عبد العزيز </a:t>
            </a:r>
            <a:r>
              <a:rPr kumimoji="0" lang="ar-DZ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" pitchFamily="34" charset="0"/>
                <a:cs typeface="Al-Hadith1" pitchFamily="2" charset="-78"/>
              </a:rPr>
              <a:t>العايب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l-Hadith1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4422"/>
            <a:ext cx="9144000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b="1" u="sng" dirty="0" smtClean="0">
                <a:latin typeface="Sakkal Majalla" pitchFamily="2" charset="-78"/>
                <a:cs typeface="Sakkal Majalla" pitchFamily="2" charset="-78"/>
              </a:rPr>
              <a:t>3-الإحاطة بالآثار الأدبية الكبرى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: كالإلياذة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الأوديسة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الكوميديا الإلهية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رسالة الغفران،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الشاهنامة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... و لو من خلال الترجمات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just" rtl="1"/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4-</a:t>
            </a:r>
            <a:r>
              <a:rPr lang="ar-DZ" sz="2400" b="1" u="sng" dirty="0" smtClean="0">
                <a:latin typeface="Sakkal Majalla" pitchFamily="2" charset="-78"/>
                <a:cs typeface="Sakkal Majalla" pitchFamily="2" charset="-78"/>
              </a:rPr>
              <a:t>الرحلة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: لأن الاتصال بالشعوب يفتح آفاقا للفهم لا تتهيأ من دراسة الكتب وحدها، كما تساعد على إدراك المزاج الشخصي لشعب من الشعوب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العادات التي تتحكم في تفكيره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اتجاهاته فتجعل فنا من فنون الأدب يروج عنده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لا يروج عند غيره من الشعوب،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الرحلة قد تكشف عن أدباء مغمورين،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وثروات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أدبية دفينة. و يكون الرحّالة بذلك مرسلا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مستقبلا –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الأمران ضروريان في الأدب لنقل </a:t>
            </a:r>
            <a:r>
              <a:rPr lang="ar-DZ" sz="2400" smtClean="0">
                <a:latin typeface="Sakkal Majalla" pitchFamily="2" charset="-78"/>
                <a:cs typeface="Sakkal Majalla" pitchFamily="2" charset="-78"/>
              </a:rPr>
              <a:t>الأفكار </a:t>
            </a:r>
            <a:r>
              <a:rPr lang="ar-DZ" sz="2400" smtClean="0">
                <a:latin typeface="Sakkal Majalla" pitchFamily="2" charset="-78"/>
                <a:cs typeface="Sakkal Majalla" pitchFamily="2" charset="-78"/>
              </a:rPr>
              <a:t>والصور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تبادل التأثير-.</a:t>
            </a:r>
            <a:endParaRPr lang="fr-FR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sz="2400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7" y="0"/>
            <a:ext cx="9432032" cy="70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51920" y="148478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4000" dirty="0" smtClean="0">
                <a:solidFill>
                  <a:srgbClr val="FFFF00"/>
                </a:solidFill>
                <a:cs typeface="AL-Sarem Bold" pitchFamily="2" charset="-78"/>
              </a:rPr>
              <a:t>النشأة و التطوّر:</a:t>
            </a:r>
            <a:endParaRPr lang="fr-FR" sz="4000" dirty="0">
              <a:solidFill>
                <a:srgbClr val="FFFF00"/>
              </a:solidFill>
              <a:cs typeface="AL-Sarem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049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48680"/>
            <a:ext cx="9036496" cy="60016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SA" sz="3200" b="1" u="sng" dirty="0">
                <a:latin typeface="Arabic Typesetting" pitchFamily="66" charset="-78"/>
                <a:cs typeface="Arabic Typesetting" pitchFamily="66" charset="-78"/>
              </a:rPr>
              <a:t>البدايات الأولى </a:t>
            </a:r>
            <a:r>
              <a:rPr lang="ar-SA" sz="3200" dirty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ترجع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نشأة الأدب المقارن إلى حوالي 1827 في فرنسا، حين بدأ "آبيل فيلمان"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Abel </a:t>
            </a:r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Villemain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في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إلقاء محاضراته بجامعة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ال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س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ربون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حول علاقات الأدب الفرنسي بالآداب الأوروبية الأخرى والجدير بالذكر أن "فيلمان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"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هو أول من استخدم مصطلح " الأدب المقارن " وإليه يعود وضع الأسس الأولى لهذا الفرع المعرفي الأدبي.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إلا أن محاولات المقارنة بين الآداب ظهرت قبل "فيلمان " بسنوات عديدة (العصر الروماني مثلا ).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وقد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شهد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القرن الثامن عشر بعض المحاولات من هذا النوع نتيجة لعوامل عدة نذكر منها: 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اتساع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الأفق الأدنى لدى الباحثين نتيجة ازدياد الصلات الثقافية بين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الشعوب. </a:t>
            </a:r>
            <a:endParaRPr lang="fr-FR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-ظهور اتجاه قوي نحو العالمية </a:t>
            </a:r>
            <a:r>
              <a:rPr lang="ar-SA" sz="3200" b="1" dirty="0" err="1" smtClean="0">
                <a:latin typeface="Arabic Typesetting" pitchFamily="66" charset="-78"/>
                <a:cs typeface="Arabic Typesetting" pitchFamily="66" charset="-78"/>
              </a:rPr>
              <a:t>أوما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يسمى </a:t>
            </a:r>
            <a:r>
              <a:rPr lang="ar-SA" sz="3200" b="1" dirty="0" err="1" smtClean="0">
                <a:latin typeface="Arabic Typesetting" pitchFamily="66" charset="-78"/>
                <a:cs typeface="Arabic Typesetting" pitchFamily="66" charset="-78"/>
              </a:rPr>
              <a:t>بالكوسموبوليتية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Cosmopolitisme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) الذي يختلف عن فكرة التعالي في الأدب أي وجود أدب مميز عن الآداب الأخرى. </a:t>
            </a:r>
            <a:endParaRPr lang="fr-FR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تطور الاتجاه الرومانسي في الأدب حتى أصبح اتجاها إنسانيا شاملا يهتم بالتجربة الإنسانية. 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- اتساع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المناهج العلمية في فهم الأدب ودراسته ،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وانتشار المقارنات العلمية بين الأمم ومحاولة العلماء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6978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85" y="1700808"/>
            <a:ext cx="8784976" cy="30469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الاستفادة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مما وصلت إليه التطورات العلمية خارج حدود بلدانهم مما نجم عنه نشأة فروع جديدة من المعرفة تعتمد على المقارنة، مثل "علم الحياة المقارن" و " علم التشريح المقارن " و" علم اللغة المقارن "، ومن هنا انتقلت العدوى إلى الدراسات الأدبية وبهذا ظهر بعض الباحثين الذين كانوا ينادون بضرورة ظهور "علم أدبي مقارن"، وكان في مقدمة هؤلاء " إدغار كوينيه "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fr-FR" sz="3200" dirty="0" err="1" smtClean="0">
                <a:latin typeface="Arabic Typesetting" pitchFamily="66" charset="-78"/>
                <a:cs typeface="Arabic Typesetting" pitchFamily="66" charset="-78"/>
              </a:rPr>
              <a:t>E.Quinet</a:t>
            </a:r>
            <a:r>
              <a:rPr lang="fr-FR" sz="32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تأثير المكتشفات العلمية في حقل العلوم الإنسانية كعلم الاجتماع وعلم النفس والتاريخ...  </a:t>
            </a:r>
          </a:p>
          <a:p>
            <a:pPr algn="just" rtl="1"/>
            <a:endParaRPr lang="ar-DZ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7199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54862"/>
            <a:ext cx="8856984" cy="35394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     وتعتبر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فرنسا المهد الأول للأدب المقارن نظرا لعوامل ثقافية واجتماعية وسياسية أهمها:</a:t>
            </a:r>
          </a:p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1.كان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المناخ الثقافي الفرنسي منذ العصر الكلاسيكي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مناسبا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لممارسة البحث الأدبي المعمق لاسيما بعد أن تعاقب على فرنسا حكام اهتموا بالعلم و الثقافة وعملوا على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جعلها مركز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إشعاع ثقافي في أوروبا.</a:t>
            </a:r>
          </a:p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كان الفرنسيون أول من تنبهوا إلى قيمة التراث المشترك بينهم وبين المناطق الأوروبية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الأخرى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مما أنشأ الأساس الأول للتفكير في الأدب المقارن.</a:t>
            </a:r>
          </a:p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3.رغبة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فرنسا الشديدة في استرجاع مكانتها الثقافية الماضية من خلال التوسعات الاستعمارية في البلدان الإفريقية</a:t>
            </a:r>
            <a:r>
              <a:rPr lang="ar-DZ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307201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235821"/>
            <a:ext cx="8856984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بعد "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فيلمان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 " أتى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جان جاك أمبير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fr-FR" sz="3200" b="1" dirty="0" err="1" smtClean="0">
                <a:latin typeface="Arabic Typesetting" pitchFamily="66" charset="-78"/>
                <a:cs typeface="Arabic Typesetting" pitchFamily="66" charset="-78"/>
              </a:rPr>
              <a:t>J.J.Ampère</a:t>
            </a:r>
            <a:r>
              <a:rPr lang="fr-FR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الذي ألقى عام 1830 محاضرات في الأدب المقارن لفتت إليه الأنظار مما أدى إلى الانتقال من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"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مرسيليا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"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إلى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السوربون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حيث كان يلقي محاضرات حول الأدب الفرنسي وعلاقاته بالآداب الأخرى في العصور الوسطى.</a:t>
            </a: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2060848"/>
            <a:ext cx="8856984" cy="35394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وكان "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جوزيف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تكست- 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Josèphe </a:t>
            </a:r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Texte </a:t>
            </a:r>
            <a:r>
              <a:rPr lang="fr-FR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أول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من كتب دراسات عميقة في الأدب المقارن جمعها تحت عنوان :"</a:t>
            </a:r>
            <a:r>
              <a:rPr lang="ar-DZ" sz="3200" b="1" u="sng" dirty="0">
                <a:latin typeface="Arabic Typesetting" pitchFamily="66" charset="-78"/>
                <a:cs typeface="Arabic Typesetting" pitchFamily="66" charset="-78"/>
              </a:rPr>
              <a:t>دراسات في الآداب الأولى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" سنة 1898 م وكان لها أثر قوي في نمو الأدب المقارن.</a:t>
            </a:r>
          </a:p>
          <a:p>
            <a:pPr algn="just" rtl="1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وبعده جاء "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فرناند بالد </a:t>
            </a:r>
            <a:r>
              <a:rPr lang="ar-DZ" sz="3200" b="1" dirty="0" err="1" smtClean="0">
                <a:latin typeface="Arabic Typesetting" pitchFamily="66" charset="-78"/>
                <a:cs typeface="Arabic Typesetting" pitchFamily="66" charset="-78"/>
              </a:rPr>
              <a:t>نسبرجير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F</a:t>
            </a:r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fr-FR" sz="3200" b="1" dirty="0" smtClean="0">
                <a:latin typeface="Arabic Typesetting" pitchFamily="66" charset="-78"/>
                <a:cs typeface="Arabic Typesetting" pitchFamily="66" charset="-78"/>
              </a:rPr>
              <a:t>Baldensberger </a:t>
            </a: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الذي ألّف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كتابا بعنوان " </a:t>
            </a:r>
            <a:r>
              <a:rPr lang="ar-DZ" sz="3200" b="1" u="sng" dirty="0">
                <a:latin typeface="Arabic Typesetting" pitchFamily="66" charset="-78"/>
                <a:cs typeface="Arabic Typesetting" pitchFamily="66" charset="-78"/>
              </a:rPr>
              <a:t>غوته في فرنسا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" سنة 1904، ثم عين أستاذا في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السوربون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حيث أحدث كرسيا للأدب المقارن سنة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1910.</a:t>
            </a:r>
          </a:p>
          <a:p>
            <a:pPr algn="just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وفي سنة 1903 انعقد بباريس مؤتمر عالمي جمع أساتذة الأدب في فرنسا وخارجها حيث بحثوا في موضوع التاريخ المقارن للآداب وقد دعوا في هذا المؤتمر إلى دراسة التراث الشعبي و الأساطير والخرافات جنبا إلى جنب مع الأدب، كما أكدوا على ضرورة المقارنة بين مختلف الآداب الأوروبية.</a:t>
            </a:r>
          </a:p>
        </p:txBody>
      </p:sp>
    </p:spTree>
    <p:extLst>
      <p:ext uri="{BB962C8B-B14F-4D97-AF65-F5344CB8AC3E}">
        <p14:creationId xmlns:p14="http://schemas.microsoft.com/office/powerpoint/2010/main" xmlns="" val="42371895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1266</Words>
  <Application>Microsoft Office PowerPoint</Application>
  <PresentationFormat>Affichage à l'écran (4:3)</PresentationFormat>
  <Paragraphs>92</Paragraphs>
  <Slides>16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Laribi</dc:creator>
  <cp:lastModifiedBy>Laib</cp:lastModifiedBy>
  <cp:revision>224</cp:revision>
  <dcterms:created xsi:type="dcterms:W3CDTF">2012-11-07T22:07:27Z</dcterms:created>
  <dcterms:modified xsi:type="dcterms:W3CDTF">2023-10-20T19:50:35Z</dcterms:modified>
</cp:coreProperties>
</file>