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7"/>
  </p:notesMasterIdLst>
  <p:sldIdLst>
    <p:sldId id="256" r:id="rId2"/>
    <p:sldId id="257" r:id="rId3"/>
    <p:sldId id="258" r:id="rId4"/>
    <p:sldId id="268" r:id="rId5"/>
    <p:sldId id="280" r:id="rId6"/>
    <p:sldId id="278" r:id="rId7"/>
    <p:sldId id="259" r:id="rId8"/>
    <p:sldId id="260" r:id="rId9"/>
    <p:sldId id="261" r:id="rId10"/>
    <p:sldId id="262" r:id="rId11"/>
    <p:sldId id="263" r:id="rId12"/>
    <p:sldId id="264" r:id="rId13"/>
    <p:sldId id="274" r:id="rId14"/>
    <p:sldId id="275" r:id="rId15"/>
    <p:sldId id="273" r:id="rId16"/>
    <p:sldId id="269" r:id="rId17"/>
    <p:sldId id="271" r:id="rId18"/>
    <p:sldId id="270" r:id="rId19"/>
    <p:sldId id="279" r:id="rId20"/>
    <p:sldId id="282" r:id="rId21"/>
    <p:sldId id="272" r:id="rId22"/>
    <p:sldId id="276" r:id="rId23"/>
    <p:sldId id="277" r:id="rId24"/>
    <p:sldId id="281" r:id="rId25"/>
    <p:sldId id="283"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FF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79" autoAdjust="0"/>
    <p:restoredTop sz="94676" autoAdjust="0"/>
  </p:normalViewPr>
  <p:slideViewPr>
    <p:cSldViewPr>
      <p:cViewPr varScale="1">
        <p:scale>
          <a:sx n="68" d="100"/>
          <a:sy n="68" d="100"/>
        </p:scale>
        <p:origin x="1428" y="60"/>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324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2.xml.rels><?xml version="1.0" encoding="UTF-8" standalone="yes"?>
<Relationships xmlns="http://schemas.openxmlformats.org/package/2006/relationships"><Relationship Id="rId1" Type="http://schemas.openxmlformats.org/officeDocument/2006/relationships/image" Target="../media/image8.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3F041-33BD-4529-A44B-174F3911A85D}"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fr-FR"/>
        </a:p>
      </dgm:t>
    </dgm:pt>
    <dgm:pt modelId="{9AAB42BF-0C2E-47F4-A953-7A227EE75299}">
      <dgm:prSet custT="1"/>
      <dgm:spPr/>
      <dgm:t>
        <a:bodyPr/>
        <a:lstStyle/>
        <a:p>
          <a:pPr algn="ctr" rtl="0"/>
          <a:r>
            <a:rPr lang="ar-DZ" sz="2800" b="1" i="0" baseline="0" dirty="0"/>
            <a:t>اللجنة البيداغوجية الوطنية لمادة الفلسفة</a:t>
          </a:r>
          <a:endParaRPr lang="fr-FR" sz="2800" dirty="0"/>
        </a:p>
      </dgm:t>
    </dgm:pt>
    <dgm:pt modelId="{AE1EC258-B511-4C4C-AB3E-8290DB5F7D88}" type="parTrans" cxnId="{910A1C61-086D-4F4D-B9EF-04D76ABAF369}">
      <dgm:prSet/>
      <dgm:spPr/>
      <dgm:t>
        <a:bodyPr/>
        <a:lstStyle/>
        <a:p>
          <a:endParaRPr lang="fr-FR"/>
        </a:p>
      </dgm:t>
    </dgm:pt>
    <dgm:pt modelId="{C164500C-2CA4-40F9-A20A-31C8A93BD8CD}" type="sibTrans" cxnId="{910A1C61-086D-4F4D-B9EF-04D76ABAF369}">
      <dgm:prSet/>
      <dgm:spPr/>
      <dgm:t>
        <a:bodyPr/>
        <a:lstStyle/>
        <a:p>
          <a:endParaRPr lang="fr-FR"/>
        </a:p>
      </dgm:t>
    </dgm:pt>
    <dgm:pt modelId="{73034B53-CCA4-4DC8-8C75-AB2F057016DA}" type="pres">
      <dgm:prSet presAssocID="{6173F041-33BD-4529-A44B-174F3911A85D}" presName="linear" presStyleCnt="0">
        <dgm:presLayoutVars>
          <dgm:animLvl val="lvl"/>
          <dgm:resizeHandles val="exact"/>
        </dgm:presLayoutVars>
      </dgm:prSet>
      <dgm:spPr/>
    </dgm:pt>
    <dgm:pt modelId="{F22B02B9-ED15-486D-B8CF-D21E21DE0A6D}" type="pres">
      <dgm:prSet presAssocID="{9AAB42BF-0C2E-47F4-A953-7A227EE75299}" presName="parentText" presStyleLbl="node1" presStyleIdx="0" presStyleCnt="1">
        <dgm:presLayoutVars>
          <dgm:chMax val="0"/>
          <dgm:bulletEnabled val="1"/>
        </dgm:presLayoutVars>
      </dgm:prSet>
      <dgm:spPr/>
    </dgm:pt>
  </dgm:ptLst>
  <dgm:cxnLst>
    <dgm:cxn modelId="{910A1C61-086D-4F4D-B9EF-04D76ABAF369}" srcId="{6173F041-33BD-4529-A44B-174F3911A85D}" destId="{9AAB42BF-0C2E-47F4-A953-7A227EE75299}" srcOrd="0" destOrd="0" parTransId="{AE1EC258-B511-4C4C-AB3E-8290DB5F7D88}" sibTransId="{C164500C-2CA4-40F9-A20A-31C8A93BD8CD}"/>
    <dgm:cxn modelId="{63C353DE-10AA-49E9-A191-1B60313AA27E}" type="presOf" srcId="{6173F041-33BD-4529-A44B-174F3911A85D}" destId="{73034B53-CCA4-4DC8-8C75-AB2F057016DA}" srcOrd="0" destOrd="0" presId="urn:microsoft.com/office/officeart/2005/8/layout/vList2"/>
    <dgm:cxn modelId="{510130F1-69A8-465A-8C9D-F5B67AAF01CE}" type="presOf" srcId="{9AAB42BF-0C2E-47F4-A953-7A227EE75299}" destId="{F22B02B9-ED15-486D-B8CF-D21E21DE0A6D}" srcOrd="0" destOrd="0" presId="urn:microsoft.com/office/officeart/2005/8/layout/vList2"/>
    <dgm:cxn modelId="{61A45329-E0DB-42EB-93FB-7EBB17B8BB27}" type="presParOf" srcId="{73034B53-CCA4-4DC8-8C75-AB2F057016DA}" destId="{F22B02B9-ED15-486D-B8CF-D21E21DE0A6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2EA716-EE05-47B6-B19D-DB970F9287F1}" type="doc">
      <dgm:prSet loTypeId="urn:microsoft.com/office/officeart/2005/8/layout/cycle3" loCatId="cycle" qsTypeId="urn:microsoft.com/office/officeart/2005/8/quickstyle/3d2" qsCatId="3D" csTypeId="urn:microsoft.com/office/officeart/2005/8/colors/accent2_5" csCatId="accent2" phldr="1"/>
      <dgm:spPr/>
      <dgm:t>
        <a:bodyPr/>
        <a:lstStyle/>
        <a:p>
          <a:endParaRPr lang="fr-FR"/>
        </a:p>
      </dgm:t>
    </dgm:pt>
    <dgm:pt modelId="{4FF030B5-911C-4B25-A463-E54D20E2929A}">
      <dgm:prSet phldrT="[Texte]"/>
      <dgm:spPr>
        <a:xfrm>
          <a:off x="3057971" y="1135"/>
          <a:ext cx="2113657" cy="1056828"/>
        </a:xfrm>
        <a:blipFill rotWithShape="0">
          <a:blip xmlns:r="http://schemas.openxmlformats.org/officeDocument/2006/relationships" r:embed="rId1">
            <a:duotone>
              <a:srgbClr val="9B2D1F">
                <a:alpha val="90000"/>
                <a:hueOff val="0"/>
                <a:satOff val="0"/>
                <a:lumOff val="0"/>
                <a:alphaOff val="0"/>
                <a:shade val="22000"/>
                <a:satMod val="160000"/>
              </a:srgbClr>
              <a:srgbClr val="9B2D1F">
                <a:alpha val="90000"/>
                <a:hueOff val="0"/>
                <a:satOff val="0"/>
                <a:lumOff val="0"/>
                <a:alphaOff val="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gm:spPr>
      <dgm:t>
        <a:bodyPr/>
        <a:lstStyle/>
        <a:p>
          <a:pPr algn="ctr"/>
          <a:r>
            <a:rPr lang="ar-DZ" dirty="0">
              <a:solidFill>
                <a:sysClr val="window" lastClr="FFFFFF"/>
              </a:solidFill>
              <a:latin typeface="Perpetua"/>
              <a:ea typeface="+mn-ea"/>
              <a:cs typeface="Times New Roman"/>
            </a:rPr>
            <a:t>الأنا والغير</a:t>
          </a:r>
          <a:endParaRPr lang="fr-FR" dirty="0">
            <a:solidFill>
              <a:sysClr val="window" lastClr="FFFFFF"/>
            </a:solidFill>
            <a:latin typeface="Perpetua"/>
            <a:ea typeface="+mn-ea"/>
            <a:cs typeface="+mn-cs"/>
          </a:endParaRPr>
        </a:p>
      </dgm:t>
    </dgm:pt>
    <dgm:pt modelId="{4058D1CC-A227-45C0-A489-EB9B261BF873}" type="parTrans" cxnId="{C3DF1268-D851-4E74-BF57-ED9D8F1F0874}">
      <dgm:prSet/>
      <dgm:spPr/>
      <dgm:t>
        <a:bodyPr/>
        <a:lstStyle/>
        <a:p>
          <a:endParaRPr lang="fr-FR"/>
        </a:p>
      </dgm:t>
    </dgm:pt>
    <dgm:pt modelId="{A953A50A-FCE0-4342-9C87-5DAD30BEB925}" type="sibTrans" cxnId="{C3DF1268-D851-4E74-BF57-ED9D8F1F0874}">
      <dgm:prSet/>
      <dgm:spPr>
        <a:xfrm>
          <a:off x="1867779" y="-27638"/>
          <a:ext cx="4494040" cy="4494040"/>
        </a:xfrm>
        <a:blipFill rotWithShape="0">
          <a:blip xmlns:r="http://schemas.openxmlformats.org/officeDocument/2006/relationships" r:embed="rId1">
            <a:duotone>
              <a:srgbClr val="9B2D1F">
                <a:tint val="40000"/>
                <a:hueOff val="0"/>
                <a:satOff val="0"/>
                <a:lumOff val="0"/>
                <a:alphaOff val="0"/>
                <a:shade val="22000"/>
                <a:satMod val="160000"/>
              </a:srgbClr>
              <a:srgbClr val="9B2D1F">
                <a:tint val="40000"/>
                <a:hueOff val="0"/>
                <a:satOff val="0"/>
                <a:lumOff val="0"/>
                <a:alphaOff val="0"/>
                <a:shade val="45000"/>
                <a:satMod val="100000"/>
              </a:srgbClr>
            </a:duotone>
          </a:blip>
          <a:tile tx="0" ty="0" sx="65000" sy="65000" flip="none" algn="ctr"/>
        </a:blip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endParaRPr lang="fr-FR"/>
        </a:p>
      </dgm:t>
    </dgm:pt>
    <dgm:pt modelId="{CC31D56A-1101-4DE4-BEC1-682EDCE4BC23}">
      <dgm:prSet phldrT="[Texte]"/>
      <dgm:spPr>
        <a:xfrm>
          <a:off x="4880609" y="1325359"/>
          <a:ext cx="2113657" cy="1056828"/>
        </a:xfrm>
        <a:blipFill rotWithShape="0">
          <a:blip xmlns:r="http://schemas.openxmlformats.org/officeDocument/2006/relationships" r:embed="rId1">
            <a:duotone>
              <a:srgbClr val="9B2D1F">
                <a:alpha val="90000"/>
                <a:hueOff val="0"/>
                <a:satOff val="0"/>
                <a:lumOff val="0"/>
                <a:alphaOff val="-10000"/>
                <a:shade val="22000"/>
                <a:satMod val="160000"/>
              </a:srgbClr>
              <a:srgbClr val="9B2D1F">
                <a:alpha val="90000"/>
                <a:hueOff val="0"/>
                <a:satOff val="0"/>
                <a:lumOff val="0"/>
                <a:alphaOff val="-1000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gm:spPr>
      <dgm:t>
        <a:bodyPr/>
        <a:lstStyle/>
        <a:p>
          <a:pPr algn="r"/>
          <a:r>
            <a:rPr lang="ar-DZ" dirty="0">
              <a:solidFill>
                <a:sysClr val="window" lastClr="FFFFFF"/>
              </a:solidFill>
              <a:latin typeface="Perpetua"/>
              <a:ea typeface="+mn-ea"/>
              <a:cs typeface="Times New Roman"/>
            </a:rPr>
            <a:t>العنف- التعصب-</a:t>
          </a:r>
          <a:endParaRPr lang="fr-FR" dirty="0">
            <a:solidFill>
              <a:sysClr val="window" lastClr="FFFFFF"/>
            </a:solidFill>
            <a:latin typeface="Perpetua"/>
            <a:ea typeface="+mn-ea"/>
            <a:cs typeface="+mn-cs"/>
          </a:endParaRPr>
        </a:p>
      </dgm:t>
    </dgm:pt>
    <dgm:pt modelId="{7AA4FA3D-1F02-4035-AE5F-B7C88C1D94B5}" type="parTrans" cxnId="{3FA316D1-20DD-457C-8FFF-45514F1CF20C}">
      <dgm:prSet/>
      <dgm:spPr/>
      <dgm:t>
        <a:bodyPr/>
        <a:lstStyle/>
        <a:p>
          <a:endParaRPr lang="fr-FR"/>
        </a:p>
      </dgm:t>
    </dgm:pt>
    <dgm:pt modelId="{8789973D-50D5-4ED2-B1BE-86D04BFAA5C3}" type="sibTrans" cxnId="{3FA316D1-20DD-457C-8FFF-45514F1CF20C}">
      <dgm:prSet/>
      <dgm:spPr/>
      <dgm:t>
        <a:bodyPr/>
        <a:lstStyle/>
        <a:p>
          <a:endParaRPr lang="fr-FR"/>
        </a:p>
      </dgm:t>
    </dgm:pt>
    <dgm:pt modelId="{4E4B6E96-226D-4B0A-894A-8C6C80E6DDE6}">
      <dgm:prSet phldrT="[Texte]"/>
      <dgm:spPr>
        <a:xfrm>
          <a:off x="4184423" y="3467999"/>
          <a:ext cx="2113657" cy="1056828"/>
        </a:xfrm>
        <a:blipFill rotWithShape="0">
          <a:blip xmlns:r="http://schemas.openxmlformats.org/officeDocument/2006/relationships" r:embed="rId1">
            <a:duotone>
              <a:srgbClr val="9B2D1F">
                <a:alpha val="90000"/>
                <a:hueOff val="0"/>
                <a:satOff val="0"/>
                <a:lumOff val="0"/>
                <a:alphaOff val="-20000"/>
                <a:shade val="22000"/>
                <a:satMod val="160000"/>
              </a:srgbClr>
              <a:srgbClr val="9B2D1F">
                <a:alpha val="90000"/>
                <a:hueOff val="0"/>
                <a:satOff val="0"/>
                <a:lumOff val="0"/>
                <a:alphaOff val="-2000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gm:spPr>
      <dgm:t>
        <a:bodyPr/>
        <a:lstStyle/>
        <a:p>
          <a:r>
            <a:rPr lang="ar-DZ" dirty="0" err="1">
              <a:solidFill>
                <a:sysClr val="window" lastClr="FFFFFF"/>
              </a:solidFill>
              <a:latin typeface="Perpetua"/>
              <a:ea typeface="+mn-ea"/>
              <a:cs typeface="+mn-cs"/>
            </a:rPr>
            <a:t>الإختلاف</a:t>
          </a:r>
          <a:endParaRPr lang="fr-FR" dirty="0">
            <a:solidFill>
              <a:sysClr val="window" lastClr="FFFFFF"/>
            </a:solidFill>
            <a:latin typeface="Perpetua"/>
            <a:ea typeface="+mn-ea"/>
            <a:cs typeface="+mn-cs"/>
          </a:endParaRPr>
        </a:p>
      </dgm:t>
    </dgm:pt>
    <dgm:pt modelId="{3D0B899A-6308-4957-A3B2-8C2ECD0A478F}" type="parTrans" cxnId="{0ECD51AC-D703-46F2-925D-6483E9416729}">
      <dgm:prSet/>
      <dgm:spPr/>
      <dgm:t>
        <a:bodyPr/>
        <a:lstStyle/>
        <a:p>
          <a:endParaRPr lang="fr-FR"/>
        </a:p>
      </dgm:t>
    </dgm:pt>
    <dgm:pt modelId="{0ABD638B-02F3-438F-8823-6E705B1CF57C}" type="sibTrans" cxnId="{0ECD51AC-D703-46F2-925D-6483E9416729}">
      <dgm:prSet/>
      <dgm:spPr/>
      <dgm:t>
        <a:bodyPr/>
        <a:lstStyle/>
        <a:p>
          <a:endParaRPr lang="fr-FR"/>
        </a:p>
      </dgm:t>
    </dgm:pt>
    <dgm:pt modelId="{1A5B58FF-9FED-46B1-9B45-18027A0DB616}">
      <dgm:prSet/>
      <dgm:spPr>
        <a:xfrm>
          <a:off x="1931519" y="3467999"/>
          <a:ext cx="2113657" cy="1056828"/>
        </a:xfrm>
        <a:blipFill rotWithShape="0">
          <a:blip xmlns:r="http://schemas.openxmlformats.org/officeDocument/2006/relationships" r:embed="rId1">
            <a:duotone>
              <a:srgbClr val="9B2D1F">
                <a:alpha val="90000"/>
                <a:hueOff val="0"/>
                <a:satOff val="0"/>
                <a:lumOff val="0"/>
                <a:alphaOff val="-30000"/>
                <a:shade val="22000"/>
                <a:satMod val="160000"/>
              </a:srgbClr>
              <a:srgbClr val="9B2D1F">
                <a:alpha val="90000"/>
                <a:hueOff val="0"/>
                <a:satOff val="0"/>
                <a:lumOff val="0"/>
                <a:alphaOff val="-3000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gm:spPr>
      <dgm:t>
        <a:bodyPr/>
        <a:lstStyle/>
        <a:p>
          <a:r>
            <a:rPr lang="ar-DZ" dirty="0">
              <a:solidFill>
                <a:sysClr val="window" lastClr="FFFFFF"/>
              </a:solidFill>
              <a:latin typeface="Perpetua"/>
              <a:ea typeface="+mn-ea"/>
              <a:cs typeface="Times New Roman"/>
            </a:rPr>
            <a:t>التسامح</a:t>
          </a:r>
          <a:endParaRPr lang="fr-FR" dirty="0">
            <a:solidFill>
              <a:sysClr val="window" lastClr="FFFFFF"/>
            </a:solidFill>
            <a:latin typeface="Perpetua"/>
            <a:ea typeface="+mn-ea"/>
            <a:cs typeface="+mn-cs"/>
          </a:endParaRPr>
        </a:p>
      </dgm:t>
    </dgm:pt>
    <dgm:pt modelId="{C196B2E2-89DD-44FA-A251-558936F9B952}" type="parTrans" cxnId="{86E6C580-456A-4D8F-953F-34196F8DC610}">
      <dgm:prSet/>
      <dgm:spPr/>
      <dgm:t>
        <a:bodyPr/>
        <a:lstStyle/>
        <a:p>
          <a:endParaRPr lang="fr-FR"/>
        </a:p>
      </dgm:t>
    </dgm:pt>
    <dgm:pt modelId="{0BED56EE-33C7-41AE-88D0-24EBF99D1963}" type="sibTrans" cxnId="{86E6C580-456A-4D8F-953F-34196F8DC610}">
      <dgm:prSet/>
      <dgm:spPr/>
      <dgm:t>
        <a:bodyPr/>
        <a:lstStyle/>
        <a:p>
          <a:endParaRPr lang="fr-FR"/>
        </a:p>
      </dgm:t>
    </dgm:pt>
    <dgm:pt modelId="{B2539199-C165-41B7-AFA6-23DE4C704BC0}">
      <dgm:prSet/>
      <dgm:spPr>
        <a:xfrm>
          <a:off x="1235333" y="1325359"/>
          <a:ext cx="2113657" cy="1056828"/>
        </a:xfrm>
        <a:blipFill rotWithShape="0">
          <a:blip xmlns:r="http://schemas.openxmlformats.org/officeDocument/2006/relationships" r:embed="rId1">
            <a:duotone>
              <a:srgbClr val="9B2D1F">
                <a:alpha val="90000"/>
                <a:hueOff val="0"/>
                <a:satOff val="0"/>
                <a:lumOff val="0"/>
                <a:alphaOff val="-40000"/>
                <a:shade val="22000"/>
                <a:satMod val="160000"/>
              </a:srgbClr>
              <a:srgbClr val="9B2D1F">
                <a:alpha val="90000"/>
                <a:hueOff val="0"/>
                <a:satOff val="0"/>
                <a:lumOff val="0"/>
                <a:alphaOff val="-4000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gm:spPr>
      <dgm:t>
        <a:bodyPr/>
        <a:lstStyle/>
        <a:p>
          <a:r>
            <a:rPr lang="ar-DZ" dirty="0">
              <a:solidFill>
                <a:sysClr val="window" lastClr="FFFFFF"/>
              </a:solidFill>
              <a:latin typeface="Perpetua"/>
              <a:ea typeface="+mn-ea"/>
              <a:cs typeface="Times New Roman"/>
            </a:rPr>
            <a:t>التفاهم والتعايش</a:t>
          </a:r>
          <a:endParaRPr lang="fr-FR" dirty="0">
            <a:solidFill>
              <a:sysClr val="window" lastClr="FFFFFF"/>
            </a:solidFill>
            <a:latin typeface="Perpetua"/>
            <a:ea typeface="+mn-ea"/>
            <a:cs typeface="+mn-cs"/>
          </a:endParaRPr>
        </a:p>
      </dgm:t>
    </dgm:pt>
    <dgm:pt modelId="{D638FD76-FCBD-4761-96EE-DE4309F33AAC}" type="parTrans" cxnId="{FFFE3A4A-4632-418C-A079-123D88AA07F3}">
      <dgm:prSet/>
      <dgm:spPr/>
      <dgm:t>
        <a:bodyPr/>
        <a:lstStyle/>
        <a:p>
          <a:endParaRPr lang="fr-FR"/>
        </a:p>
      </dgm:t>
    </dgm:pt>
    <dgm:pt modelId="{21F50177-77CC-4E8C-B9B1-760DCD4BDBC0}" type="sibTrans" cxnId="{FFFE3A4A-4632-418C-A079-123D88AA07F3}">
      <dgm:prSet/>
      <dgm:spPr/>
      <dgm:t>
        <a:bodyPr/>
        <a:lstStyle/>
        <a:p>
          <a:endParaRPr lang="fr-FR"/>
        </a:p>
      </dgm:t>
    </dgm:pt>
    <dgm:pt modelId="{FCB10EF7-96B4-4A7A-B8A8-181DFA909D8D}" type="pres">
      <dgm:prSet presAssocID="{162EA716-EE05-47B6-B19D-DB970F9287F1}" presName="Name0" presStyleCnt="0">
        <dgm:presLayoutVars>
          <dgm:dir/>
          <dgm:resizeHandles val="exact"/>
        </dgm:presLayoutVars>
      </dgm:prSet>
      <dgm:spPr/>
    </dgm:pt>
    <dgm:pt modelId="{D648CD32-CD64-46CE-B194-AB950D608352}" type="pres">
      <dgm:prSet presAssocID="{162EA716-EE05-47B6-B19D-DB970F9287F1}" presName="cycle" presStyleCnt="0"/>
      <dgm:spPr/>
    </dgm:pt>
    <dgm:pt modelId="{3AAEB35C-7911-40DC-8124-DD77E8141B07}" type="pres">
      <dgm:prSet presAssocID="{4FF030B5-911C-4B25-A463-E54D20E2929A}" presName="nodeFirstNode" presStyleLbl="node1" presStyleIdx="0" presStyleCnt="5">
        <dgm:presLayoutVars>
          <dgm:bulletEnabled val="1"/>
        </dgm:presLayoutVars>
      </dgm:prSet>
      <dgm:spPr>
        <a:prstGeom prst="roundRect">
          <a:avLst/>
        </a:prstGeom>
      </dgm:spPr>
    </dgm:pt>
    <dgm:pt modelId="{274BA21F-5DA2-473C-8B64-AC8AF0E5AC57}" type="pres">
      <dgm:prSet presAssocID="{A953A50A-FCE0-4342-9C87-5DAD30BEB925}" presName="sibTransFirstNode" presStyleLbl="bgShp" presStyleIdx="0" presStyleCnt="1"/>
      <dgm:spPr>
        <a:prstGeom prst="circularArrow">
          <a:avLst>
            <a:gd name="adj1" fmla="val 5544"/>
            <a:gd name="adj2" fmla="val 330680"/>
            <a:gd name="adj3" fmla="val 13765712"/>
            <a:gd name="adj4" fmla="val 17392183"/>
            <a:gd name="adj5" fmla="val 5757"/>
          </a:avLst>
        </a:prstGeom>
      </dgm:spPr>
    </dgm:pt>
    <dgm:pt modelId="{6368F4D4-8EAE-4774-AB8A-DFC79416A03D}" type="pres">
      <dgm:prSet presAssocID="{CC31D56A-1101-4DE4-BEC1-682EDCE4BC23}" presName="nodeFollowingNodes" presStyleLbl="node1" presStyleIdx="1" presStyleCnt="5">
        <dgm:presLayoutVars>
          <dgm:bulletEnabled val="1"/>
        </dgm:presLayoutVars>
      </dgm:prSet>
      <dgm:spPr>
        <a:prstGeom prst="roundRect">
          <a:avLst/>
        </a:prstGeom>
      </dgm:spPr>
    </dgm:pt>
    <dgm:pt modelId="{8DA0DFFE-1047-443A-9277-4C03E62EA4F6}" type="pres">
      <dgm:prSet presAssocID="{4E4B6E96-226D-4B0A-894A-8C6C80E6DDE6}" presName="nodeFollowingNodes" presStyleLbl="node1" presStyleIdx="2" presStyleCnt="5">
        <dgm:presLayoutVars>
          <dgm:bulletEnabled val="1"/>
        </dgm:presLayoutVars>
      </dgm:prSet>
      <dgm:spPr>
        <a:prstGeom prst="roundRect">
          <a:avLst/>
        </a:prstGeom>
      </dgm:spPr>
    </dgm:pt>
    <dgm:pt modelId="{257F3AAD-C3CE-4E39-9C89-41A81FF7F192}" type="pres">
      <dgm:prSet presAssocID="{1A5B58FF-9FED-46B1-9B45-18027A0DB616}" presName="nodeFollowingNodes" presStyleLbl="node1" presStyleIdx="3" presStyleCnt="5">
        <dgm:presLayoutVars>
          <dgm:bulletEnabled val="1"/>
        </dgm:presLayoutVars>
      </dgm:prSet>
      <dgm:spPr>
        <a:prstGeom prst="roundRect">
          <a:avLst/>
        </a:prstGeom>
      </dgm:spPr>
    </dgm:pt>
    <dgm:pt modelId="{051CFF33-4463-41A6-B015-9E8AD063AA7F}" type="pres">
      <dgm:prSet presAssocID="{B2539199-C165-41B7-AFA6-23DE4C704BC0}" presName="nodeFollowingNodes" presStyleLbl="node1" presStyleIdx="4" presStyleCnt="5">
        <dgm:presLayoutVars>
          <dgm:bulletEnabled val="1"/>
        </dgm:presLayoutVars>
      </dgm:prSet>
      <dgm:spPr>
        <a:prstGeom prst="roundRect">
          <a:avLst/>
        </a:prstGeom>
      </dgm:spPr>
    </dgm:pt>
  </dgm:ptLst>
  <dgm:cxnLst>
    <dgm:cxn modelId="{89103008-0F03-429A-AF22-976E3DDEEDF0}" type="presOf" srcId="{A953A50A-FCE0-4342-9C87-5DAD30BEB925}" destId="{274BA21F-5DA2-473C-8B64-AC8AF0E5AC57}" srcOrd="0" destOrd="0" presId="urn:microsoft.com/office/officeart/2005/8/layout/cycle3"/>
    <dgm:cxn modelId="{38A27C62-80A2-48DB-B4A4-DCF7B34F6E0A}" type="presOf" srcId="{1A5B58FF-9FED-46B1-9B45-18027A0DB616}" destId="{257F3AAD-C3CE-4E39-9C89-41A81FF7F192}" srcOrd="0" destOrd="0" presId="urn:microsoft.com/office/officeart/2005/8/layout/cycle3"/>
    <dgm:cxn modelId="{C3DF1268-D851-4E74-BF57-ED9D8F1F0874}" srcId="{162EA716-EE05-47B6-B19D-DB970F9287F1}" destId="{4FF030B5-911C-4B25-A463-E54D20E2929A}" srcOrd="0" destOrd="0" parTransId="{4058D1CC-A227-45C0-A489-EB9B261BF873}" sibTransId="{A953A50A-FCE0-4342-9C87-5DAD30BEB925}"/>
    <dgm:cxn modelId="{E35DB968-FC80-44A0-977B-C807873B772B}" type="presOf" srcId="{4E4B6E96-226D-4B0A-894A-8C6C80E6DDE6}" destId="{8DA0DFFE-1047-443A-9277-4C03E62EA4F6}" srcOrd="0" destOrd="0" presId="urn:microsoft.com/office/officeart/2005/8/layout/cycle3"/>
    <dgm:cxn modelId="{FFFE3A4A-4632-418C-A079-123D88AA07F3}" srcId="{162EA716-EE05-47B6-B19D-DB970F9287F1}" destId="{B2539199-C165-41B7-AFA6-23DE4C704BC0}" srcOrd="4" destOrd="0" parTransId="{D638FD76-FCBD-4761-96EE-DE4309F33AAC}" sibTransId="{21F50177-77CC-4E8C-B9B1-760DCD4BDBC0}"/>
    <dgm:cxn modelId="{86E6C580-456A-4D8F-953F-34196F8DC610}" srcId="{162EA716-EE05-47B6-B19D-DB970F9287F1}" destId="{1A5B58FF-9FED-46B1-9B45-18027A0DB616}" srcOrd="3" destOrd="0" parTransId="{C196B2E2-89DD-44FA-A251-558936F9B952}" sibTransId="{0BED56EE-33C7-41AE-88D0-24EBF99D1963}"/>
    <dgm:cxn modelId="{2BDE9697-C06E-4B82-9866-03356E7390EF}" type="presOf" srcId="{162EA716-EE05-47B6-B19D-DB970F9287F1}" destId="{FCB10EF7-96B4-4A7A-B8A8-181DFA909D8D}" srcOrd="0" destOrd="0" presId="urn:microsoft.com/office/officeart/2005/8/layout/cycle3"/>
    <dgm:cxn modelId="{0ECD51AC-D703-46F2-925D-6483E9416729}" srcId="{162EA716-EE05-47B6-B19D-DB970F9287F1}" destId="{4E4B6E96-226D-4B0A-894A-8C6C80E6DDE6}" srcOrd="2" destOrd="0" parTransId="{3D0B899A-6308-4957-A3B2-8C2ECD0A478F}" sibTransId="{0ABD638B-02F3-438F-8823-6E705B1CF57C}"/>
    <dgm:cxn modelId="{1BBCCCB7-9704-41E9-AE14-832E768E695A}" type="presOf" srcId="{4FF030B5-911C-4B25-A463-E54D20E2929A}" destId="{3AAEB35C-7911-40DC-8124-DD77E8141B07}" srcOrd="0" destOrd="0" presId="urn:microsoft.com/office/officeart/2005/8/layout/cycle3"/>
    <dgm:cxn modelId="{3FA316D1-20DD-457C-8FFF-45514F1CF20C}" srcId="{162EA716-EE05-47B6-B19D-DB970F9287F1}" destId="{CC31D56A-1101-4DE4-BEC1-682EDCE4BC23}" srcOrd="1" destOrd="0" parTransId="{7AA4FA3D-1F02-4035-AE5F-B7C88C1D94B5}" sibTransId="{8789973D-50D5-4ED2-B1BE-86D04BFAA5C3}"/>
    <dgm:cxn modelId="{5CCA0CF0-B32D-4634-B8F0-478A3DCB89EA}" type="presOf" srcId="{CC31D56A-1101-4DE4-BEC1-682EDCE4BC23}" destId="{6368F4D4-8EAE-4774-AB8A-DFC79416A03D}" srcOrd="0" destOrd="0" presId="urn:microsoft.com/office/officeart/2005/8/layout/cycle3"/>
    <dgm:cxn modelId="{AFE33FFF-8C01-4E69-A19E-2E1952E51AEF}" type="presOf" srcId="{B2539199-C165-41B7-AFA6-23DE4C704BC0}" destId="{051CFF33-4463-41A6-B015-9E8AD063AA7F}" srcOrd="0" destOrd="0" presId="urn:microsoft.com/office/officeart/2005/8/layout/cycle3"/>
    <dgm:cxn modelId="{E4801E75-269B-4965-9925-96C3A653A71A}" type="presParOf" srcId="{FCB10EF7-96B4-4A7A-B8A8-181DFA909D8D}" destId="{D648CD32-CD64-46CE-B194-AB950D608352}" srcOrd="0" destOrd="0" presId="urn:microsoft.com/office/officeart/2005/8/layout/cycle3"/>
    <dgm:cxn modelId="{7B8CFACB-210B-414B-A52E-2550260B0541}" type="presParOf" srcId="{D648CD32-CD64-46CE-B194-AB950D608352}" destId="{3AAEB35C-7911-40DC-8124-DD77E8141B07}" srcOrd="0" destOrd="0" presId="urn:microsoft.com/office/officeart/2005/8/layout/cycle3"/>
    <dgm:cxn modelId="{29FBF78C-B3AE-4062-A837-8A3ACB3C0539}" type="presParOf" srcId="{D648CD32-CD64-46CE-B194-AB950D608352}" destId="{274BA21F-5DA2-473C-8B64-AC8AF0E5AC57}" srcOrd="1" destOrd="0" presId="urn:microsoft.com/office/officeart/2005/8/layout/cycle3"/>
    <dgm:cxn modelId="{A48CDACA-953C-4524-B687-E5D7987685EB}" type="presParOf" srcId="{D648CD32-CD64-46CE-B194-AB950D608352}" destId="{6368F4D4-8EAE-4774-AB8A-DFC79416A03D}" srcOrd="2" destOrd="0" presId="urn:microsoft.com/office/officeart/2005/8/layout/cycle3"/>
    <dgm:cxn modelId="{855667F4-751D-4C72-B071-B997803C9444}" type="presParOf" srcId="{D648CD32-CD64-46CE-B194-AB950D608352}" destId="{8DA0DFFE-1047-443A-9277-4C03E62EA4F6}" srcOrd="3" destOrd="0" presId="urn:microsoft.com/office/officeart/2005/8/layout/cycle3"/>
    <dgm:cxn modelId="{31B07269-6A12-438C-9519-AB8A3020AEFA}" type="presParOf" srcId="{D648CD32-CD64-46CE-B194-AB950D608352}" destId="{257F3AAD-C3CE-4E39-9C89-41A81FF7F192}" srcOrd="4" destOrd="0" presId="urn:microsoft.com/office/officeart/2005/8/layout/cycle3"/>
    <dgm:cxn modelId="{C191ADF9-67E2-42D4-BB2E-BA0390086326}" type="presParOf" srcId="{D648CD32-CD64-46CE-B194-AB950D608352}" destId="{051CFF33-4463-41A6-B015-9E8AD063AA7F}"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E56BAC-6166-407F-9C8C-5D138696F6B8}" type="doc">
      <dgm:prSet loTypeId="urn:microsoft.com/office/officeart/2005/8/layout/process5" loCatId="process" qsTypeId="urn:microsoft.com/office/officeart/2005/8/quickstyle/3d3" qsCatId="3D" csTypeId="urn:microsoft.com/office/officeart/2005/8/colors/accent1_1" csCatId="accent1" phldr="1"/>
      <dgm:spPr/>
      <dgm:t>
        <a:bodyPr/>
        <a:lstStyle/>
        <a:p>
          <a:endParaRPr lang="fr-FR"/>
        </a:p>
      </dgm:t>
    </dgm:pt>
    <dgm:pt modelId="{CAD4E26C-FD05-41EE-8413-8D2CAC3987B5}">
      <dgm:prSet custT="1">
        <dgm:style>
          <a:lnRef idx="2">
            <a:schemeClr val="accent2"/>
          </a:lnRef>
          <a:fillRef idx="1">
            <a:schemeClr val="lt1"/>
          </a:fillRef>
          <a:effectRef idx="0">
            <a:schemeClr val="accent2"/>
          </a:effectRef>
          <a:fontRef idx="minor">
            <a:schemeClr val="dk1"/>
          </a:fontRef>
        </dgm:style>
      </dgm:prSet>
      <dgm:spPr>
        <a:xfrm>
          <a:off x="3616" y="481233"/>
          <a:ext cx="1581224" cy="948734"/>
        </a:xfrm>
        <a:ln/>
      </dgm:spPr>
      <dgm:t>
        <a:bodyPr anchor="t" anchorCtr="1"/>
        <a:lstStyle/>
        <a:p>
          <a:pPr algn="r" rtl="1"/>
          <a:r>
            <a:rPr lang="ar-DZ" sz="1800" b="1" dirty="0">
              <a:solidFill>
                <a:sysClr val="windowText" lastClr="000000">
                  <a:hueOff val="0"/>
                  <a:satOff val="0"/>
                  <a:lumOff val="0"/>
                  <a:alphaOff val="0"/>
                </a:sysClr>
              </a:solidFill>
              <a:latin typeface="Sakkal Majalla" pitchFamily="2" charset="-78"/>
              <a:ea typeface="+mn-ea"/>
              <a:cs typeface="Sakkal Majalla" pitchFamily="2" charset="-78"/>
            </a:rPr>
            <a:t>وضع مفهوم(الأنا والغير) في اطاره الفلسفي-التاريخي</a:t>
          </a:r>
        </a:p>
      </dgm:t>
    </dgm:pt>
    <dgm:pt modelId="{A90C70D7-38DC-4BB3-B308-7174EAA53174}" type="parTrans" cxnId="{03533148-3AC5-4F2B-BD86-D9D83AB81ADB}">
      <dgm:prSet/>
      <dgm:spPr/>
      <dgm:t>
        <a:bodyPr/>
        <a:lstStyle/>
        <a:p>
          <a:endParaRPr lang="fr-FR">
            <a:latin typeface="Sakkal Majalla" pitchFamily="2" charset="-78"/>
            <a:cs typeface="Sakkal Majalla" pitchFamily="2" charset="-78"/>
          </a:endParaRPr>
        </a:p>
      </dgm:t>
    </dgm:pt>
    <dgm:pt modelId="{9435D117-BDD6-40C0-96F9-E4EE29DEB4F3}" type="sibTrans" cxnId="{03533148-3AC5-4F2B-BD86-D9D83AB81ADB}">
      <dgm:prSet/>
      <dgm:spPr>
        <a:xfrm>
          <a:off x="1723988" y="759528"/>
          <a:ext cx="335219"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ln>
              <a:solidFill>
                <a:srgbClr val="FF0000"/>
              </a:solidFill>
            </a:ln>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04A04CAB-BF5A-48CB-95F8-8940750FF36A}">
      <dgm:prSet custT="1">
        <dgm:style>
          <a:lnRef idx="2">
            <a:schemeClr val="accent2"/>
          </a:lnRef>
          <a:fillRef idx="1">
            <a:schemeClr val="lt1"/>
          </a:fillRef>
          <a:effectRef idx="0">
            <a:schemeClr val="accent2"/>
          </a:effectRef>
          <a:fontRef idx="minor">
            <a:schemeClr val="dk1"/>
          </a:fontRef>
        </dgm:style>
      </dgm:prSet>
      <dgm:spPr>
        <a:xfrm>
          <a:off x="2217330" y="481233"/>
          <a:ext cx="1581224" cy="948734"/>
        </a:xfrm>
        <a:ln/>
      </dgm:spPr>
      <dgm:t>
        <a:bodyPr/>
        <a:lstStyle/>
        <a:p>
          <a:pPr rtl="1"/>
          <a:endParaRPr lang="fr-FR" sz="2000" dirty="0">
            <a:solidFill>
              <a:srgbClr val="FF0000"/>
            </a:solidFill>
            <a:latin typeface="Sakkal Majalla" pitchFamily="2" charset="-78"/>
            <a:ea typeface="+mn-ea"/>
            <a:cs typeface="Sakkal Majalla" pitchFamily="2" charset="-78"/>
          </a:endParaRPr>
        </a:p>
      </dgm:t>
    </dgm:pt>
    <dgm:pt modelId="{DE74F5CC-33E8-4836-8AAB-D60A0BD92CC2}" type="parTrans" cxnId="{C3595997-6395-4E52-8D43-3D5D6C7F0DC5}">
      <dgm:prSet/>
      <dgm:spPr/>
      <dgm:t>
        <a:bodyPr/>
        <a:lstStyle/>
        <a:p>
          <a:endParaRPr lang="fr-FR">
            <a:latin typeface="Sakkal Majalla" pitchFamily="2" charset="-78"/>
            <a:cs typeface="Sakkal Majalla" pitchFamily="2" charset="-78"/>
          </a:endParaRPr>
        </a:p>
      </dgm:t>
    </dgm:pt>
    <dgm:pt modelId="{85AA3BAB-4E3A-4313-8D67-60BBA11D84D2}" type="sibTrans" cxnId="{C3595997-6395-4E52-8D43-3D5D6C7F0DC5}">
      <dgm:prSet/>
      <dgm:spPr>
        <a:xfrm>
          <a:off x="3937702" y="759528"/>
          <a:ext cx="335219"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60A7339E-1D4B-411D-B6B9-580D8073BBCD}">
      <dgm:prSet custT="1">
        <dgm:style>
          <a:lnRef idx="2">
            <a:schemeClr val="accent2"/>
          </a:lnRef>
          <a:fillRef idx="1">
            <a:schemeClr val="lt1"/>
          </a:fillRef>
          <a:effectRef idx="0">
            <a:schemeClr val="accent2"/>
          </a:effectRef>
          <a:fontRef idx="minor">
            <a:schemeClr val="dk1"/>
          </a:fontRef>
        </dgm:style>
      </dgm:prSet>
      <dgm:spPr>
        <a:xfrm>
          <a:off x="4431044" y="481233"/>
          <a:ext cx="1581224" cy="948734"/>
        </a:xfrm>
        <a:ln/>
      </dgm:spPr>
      <dgm:t>
        <a:bodyPr/>
        <a:lstStyle/>
        <a:p>
          <a:pPr rtl="1"/>
          <a:r>
            <a:rPr lang="ar-DZ" sz="1800" b="1" dirty="0">
              <a:solidFill>
                <a:sysClr val="windowText" lastClr="000000">
                  <a:hueOff val="0"/>
                  <a:satOff val="0"/>
                  <a:lumOff val="0"/>
                  <a:alphaOff val="0"/>
                </a:sysClr>
              </a:solidFill>
              <a:latin typeface="Sakkal Majalla" pitchFamily="2" charset="-78"/>
              <a:ea typeface="+mn-ea"/>
              <a:cs typeface="Sakkal Majalla" pitchFamily="2" charset="-78"/>
            </a:rPr>
            <a:t>الغيرية في الشرائع السماوية</a:t>
          </a:r>
          <a:endParaRPr lang="fr-FR" sz="1800" dirty="0">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6953E4C9-6764-416D-BC4C-0E732C357239}" type="parTrans" cxnId="{E75F56B7-116F-4ED7-A14B-0D6929A44016}">
      <dgm:prSet/>
      <dgm:spPr/>
      <dgm:t>
        <a:bodyPr/>
        <a:lstStyle/>
        <a:p>
          <a:endParaRPr lang="fr-FR">
            <a:latin typeface="Sakkal Majalla" pitchFamily="2" charset="-78"/>
            <a:cs typeface="Sakkal Majalla" pitchFamily="2" charset="-78"/>
          </a:endParaRPr>
        </a:p>
      </dgm:t>
    </dgm:pt>
    <dgm:pt modelId="{E038EE49-8F99-4644-BBEB-0734C80278E8}" type="sibTrans" cxnId="{E75F56B7-116F-4ED7-A14B-0D6929A44016}">
      <dgm:prSet/>
      <dgm:spPr>
        <a:xfrm>
          <a:off x="6151417" y="759528"/>
          <a:ext cx="335219"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1D1120DA-1E41-4E88-A8D5-75DCC7DA8534}">
      <dgm:prSet custT="1">
        <dgm:style>
          <a:lnRef idx="2">
            <a:schemeClr val="accent2"/>
          </a:lnRef>
          <a:fillRef idx="1">
            <a:schemeClr val="lt1"/>
          </a:fillRef>
          <a:effectRef idx="0">
            <a:schemeClr val="accent2"/>
          </a:effectRef>
          <a:fontRef idx="minor">
            <a:schemeClr val="dk1"/>
          </a:fontRef>
        </dgm:style>
      </dgm:prSet>
      <dgm:spPr>
        <a:xfrm>
          <a:off x="6644759" y="481233"/>
          <a:ext cx="1581224" cy="948734"/>
        </a:xfrm>
        <a:ln/>
      </dgm:spPr>
      <dgm:t>
        <a:bodyPr/>
        <a:lstStyle/>
        <a:p>
          <a:pPr rtl="1"/>
          <a:r>
            <a:rPr lang="ar-DZ" sz="1800" b="1" dirty="0">
              <a:solidFill>
                <a:sysClr val="windowText" lastClr="000000">
                  <a:hueOff val="0"/>
                  <a:satOff val="0"/>
                  <a:lumOff val="0"/>
                  <a:alphaOff val="0"/>
                </a:sysClr>
              </a:solidFill>
              <a:latin typeface="Sakkal Majalla" pitchFamily="2" charset="-78"/>
              <a:ea typeface="+mn-ea"/>
              <a:cs typeface="Sakkal Majalla" pitchFamily="2" charset="-78"/>
            </a:rPr>
            <a:t>الغيرية في النصوص الإسلامية المؤسسة( القرآن والسنة)</a:t>
          </a:r>
          <a:endParaRPr lang="fr-FR" sz="2400" b="1" dirty="0">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DCCF4635-80C9-4C3F-A38A-879BC6C3AB07}" type="parTrans" cxnId="{3541DE69-9E45-4E36-AAF1-62AB3F193793}">
      <dgm:prSet/>
      <dgm:spPr/>
      <dgm:t>
        <a:bodyPr/>
        <a:lstStyle/>
        <a:p>
          <a:endParaRPr lang="fr-FR">
            <a:latin typeface="Sakkal Majalla" pitchFamily="2" charset="-78"/>
            <a:cs typeface="Sakkal Majalla" pitchFamily="2" charset="-78"/>
          </a:endParaRPr>
        </a:p>
      </dgm:t>
    </dgm:pt>
    <dgm:pt modelId="{55389A79-0B91-4327-BCEB-B887A986BDA9}" type="sibTrans" cxnId="{3541DE69-9E45-4E36-AAF1-62AB3F193793}">
      <dgm:prSet/>
      <dgm:spPr>
        <a:xfrm rot="5400000">
          <a:off x="7267761" y="1540653"/>
          <a:ext cx="335219"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10CC5B9D-124C-4DF2-B61B-D665650717AD}">
      <dgm:prSet custT="1">
        <dgm:style>
          <a:lnRef idx="2">
            <a:schemeClr val="accent2"/>
          </a:lnRef>
          <a:fillRef idx="1">
            <a:schemeClr val="lt1"/>
          </a:fillRef>
          <a:effectRef idx="0">
            <a:schemeClr val="accent2"/>
          </a:effectRef>
          <a:fontRef idx="minor">
            <a:schemeClr val="dk1"/>
          </a:fontRef>
        </dgm:style>
      </dgm:prSet>
      <dgm:spPr>
        <a:xfrm>
          <a:off x="6644759" y="2062457"/>
          <a:ext cx="1581224" cy="948734"/>
        </a:xfrm>
        <a:ln/>
      </dgm:spPr>
      <dgm:t>
        <a:bodyPr/>
        <a:lstStyle/>
        <a:p>
          <a:pPr rtl="1"/>
          <a:r>
            <a:rPr lang="ar-DZ" sz="1600" b="1" dirty="0">
              <a:solidFill>
                <a:sysClr val="windowText" lastClr="000000">
                  <a:hueOff val="0"/>
                  <a:satOff val="0"/>
                  <a:lumOff val="0"/>
                  <a:alphaOff val="0"/>
                </a:sysClr>
              </a:solidFill>
              <a:latin typeface="Sakkal Majalla" pitchFamily="2" charset="-78"/>
              <a:ea typeface="+mn-ea"/>
              <a:cs typeface="Sakkal Majalla" pitchFamily="2" charset="-78"/>
            </a:rPr>
            <a:t>الآخر في الفكر الغربي من اليونان الى العصر الحديث والمعاصر</a:t>
          </a:r>
          <a:endParaRPr lang="fr-FR" sz="1600" b="1" dirty="0">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4DADCA6F-6ED0-4910-9B70-016586709B30}" type="parTrans" cxnId="{17DD90A6-7889-46A3-B6C0-54AB6F5D181F}">
      <dgm:prSet/>
      <dgm:spPr/>
      <dgm:t>
        <a:bodyPr/>
        <a:lstStyle/>
        <a:p>
          <a:endParaRPr lang="fr-FR">
            <a:latin typeface="Sakkal Majalla" pitchFamily="2" charset="-78"/>
            <a:cs typeface="Sakkal Majalla" pitchFamily="2" charset="-78"/>
          </a:endParaRPr>
        </a:p>
      </dgm:t>
    </dgm:pt>
    <dgm:pt modelId="{C9C51CCE-034D-4AB6-8BA0-F71837A6DCF8}" type="sibTrans" cxnId="{17DD90A6-7889-46A3-B6C0-54AB6F5D181F}">
      <dgm:prSet/>
      <dgm:spPr>
        <a:xfrm rot="10769828">
          <a:off x="6346247" y="2349386"/>
          <a:ext cx="210953"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191DB5DF-37CD-4520-A4E3-9B720DD5FCAD}">
      <dgm:prSet custT="1">
        <dgm:style>
          <a:lnRef idx="2">
            <a:schemeClr val="accent2"/>
          </a:lnRef>
          <a:fillRef idx="1">
            <a:schemeClr val="lt1"/>
          </a:fillRef>
          <a:effectRef idx="0">
            <a:schemeClr val="accent2"/>
          </a:effectRef>
          <a:fontRef idx="minor">
            <a:schemeClr val="dk1"/>
          </a:fontRef>
        </dgm:style>
      </dgm:prSet>
      <dgm:spPr>
        <a:xfrm>
          <a:off x="4665524" y="2079829"/>
          <a:ext cx="1581224" cy="948734"/>
        </a:xfrm>
        <a:ln/>
      </dgm:spPr>
      <dgm:t>
        <a:bodyPr/>
        <a:lstStyle/>
        <a:p>
          <a:pPr rtl="1"/>
          <a:r>
            <a:rPr lang="ar-DZ" sz="1600" b="1" dirty="0">
              <a:solidFill>
                <a:sysClr val="windowText" lastClr="000000">
                  <a:hueOff val="0"/>
                  <a:satOff val="0"/>
                  <a:lumOff val="0"/>
                  <a:alphaOff val="0"/>
                </a:sysClr>
              </a:solidFill>
              <a:latin typeface="Sakkal Majalla" pitchFamily="2" charset="-78"/>
              <a:ea typeface="+mn-ea"/>
              <a:cs typeface="Sakkal Majalla" pitchFamily="2" charset="-78"/>
            </a:rPr>
            <a:t>الآخر في الفكري الجزائري( تجربة الامير عبد القادر </a:t>
          </a:r>
          <a:r>
            <a:rPr lang="ar-DZ" sz="1600" b="1" dirty="0" err="1">
              <a:solidFill>
                <a:sysClr val="windowText" lastClr="000000">
                  <a:hueOff val="0"/>
                  <a:satOff val="0"/>
                  <a:lumOff val="0"/>
                  <a:alphaOff val="0"/>
                </a:sysClr>
              </a:solidFill>
              <a:latin typeface="Sakkal Majalla" pitchFamily="2" charset="-78"/>
              <a:ea typeface="+mn-ea"/>
              <a:cs typeface="Sakkal Majalla" pitchFamily="2" charset="-78"/>
            </a:rPr>
            <a:t>انموذجا</a:t>
          </a:r>
          <a:r>
            <a:rPr lang="ar-DZ" sz="1600" b="1" dirty="0">
              <a:solidFill>
                <a:sysClr val="windowText" lastClr="000000">
                  <a:hueOff val="0"/>
                  <a:satOff val="0"/>
                  <a:lumOff val="0"/>
                  <a:alphaOff val="0"/>
                </a:sysClr>
              </a:solidFill>
              <a:latin typeface="Sakkal Majalla" pitchFamily="2" charset="-78"/>
              <a:ea typeface="+mn-ea"/>
              <a:cs typeface="Sakkal Majalla" pitchFamily="2" charset="-78"/>
            </a:rPr>
            <a:t>)</a:t>
          </a:r>
          <a:endParaRPr lang="fr-FR" sz="1600" b="1" dirty="0">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6245E325-227C-4E3D-8F12-512CCCA20726}" type="parTrans" cxnId="{04AA55CA-6DE0-49D0-B2C3-45AF3FB52F3E}">
      <dgm:prSet/>
      <dgm:spPr/>
      <dgm:t>
        <a:bodyPr/>
        <a:lstStyle/>
        <a:p>
          <a:endParaRPr lang="fr-FR">
            <a:latin typeface="Sakkal Majalla" pitchFamily="2" charset="-78"/>
            <a:cs typeface="Sakkal Majalla" pitchFamily="2" charset="-78"/>
          </a:endParaRPr>
        </a:p>
      </dgm:t>
    </dgm:pt>
    <dgm:pt modelId="{3C6BEFD7-2504-4F51-8115-58920E5CC3A6}" type="sibTrans" cxnId="{04AA55CA-6DE0-49D0-B2C3-45AF3FB52F3E}">
      <dgm:prSet/>
      <dgm:spPr>
        <a:xfrm rot="10824392">
          <a:off x="4015291" y="2349531"/>
          <a:ext cx="459505"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06A1E9D3-5105-47C4-80FF-F762A975EA81}">
      <dgm:prSet custT="1">
        <dgm:style>
          <a:lnRef idx="2">
            <a:schemeClr val="accent2"/>
          </a:lnRef>
          <a:fillRef idx="1">
            <a:schemeClr val="lt1"/>
          </a:fillRef>
          <a:effectRef idx="0">
            <a:schemeClr val="accent2"/>
          </a:effectRef>
          <a:fontRef idx="minor">
            <a:schemeClr val="dk1"/>
          </a:fontRef>
        </dgm:style>
      </dgm:prSet>
      <dgm:spPr>
        <a:xfrm>
          <a:off x="2217330" y="481233"/>
          <a:ext cx="1581224" cy="948734"/>
        </a:xfrm>
        <a:ln/>
      </dgm:spPr>
      <dgm:t>
        <a:bodyPr/>
        <a:lstStyle/>
        <a:p>
          <a:pPr algn="ctr"/>
          <a:r>
            <a:rPr lang="ar-DZ" sz="1600" b="1" dirty="0">
              <a:solidFill>
                <a:sysClr val="windowText" lastClr="000000">
                  <a:hueOff val="0"/>
                  <a:satOff val="0"/>
                  <a:lumOff val="0"/>
                  <a:alphaOff val="0"/>
                </a:sysClr>
              </a:solidFill>
              <a:latin typeface="Sakkal Majalla" pitchFamily="2" charset="-78"/>
              <a:ea typeface="+mn-ea"/>
              <a:cs typeface="Sakkal Majalla" pitchFamily="2" charset="-78"/>
            </a:rPr>
            <a:t>الغيرية في الفكر الشرقي القديم</a:t>
          </a:r>
          <a:endParaRPr lang="fr-FR" sz="1600" b="1" dirty="0">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8A541BCB-4213-4038-9C71-57FA432E88C9}" type="parTrans" cxnId="{09E5DC76-D306-413F-8455-929509977D33}">
      <dgm:prSet/>
      <dgm:spPr/>
      <dgm:t>
        <a:bodyPr/>
        <a:lstStyle/>
        <a:p>
          <a:endParaRPr lang="fr-FR">
            <a:latin typeface="Sakkal Majalla" pitchFamily="2" charset="-78"/>
            <a:cs typeface="Sakkal Majalla" pitchFamily="2" charset="-78"/>
          </a:endParaRPr>
        </a:p>
      </dgm:t>
    </dgm:pt>
    <dgm:pt modelId="{40355AC6-827A-4D95-A08B-214316DCCC66}" type="sibTrans" cxnId="{09E5DC76-D306-413F-8455-929509977D33}">
      <dgm:prSet/>
      <dgm:spPr/>
      <dgm:t>
        <a:bodyPr/>
        <a:lstStyle/>
        <a:p>
          <a:endParaRPr lang="fr-FR">
            <a:latin typeface="Sakkal Majalla" pitchFamily="2" charset="-78"/>
            <a:cs typeface="Sakkal Majalla" pitchFamily="2" charset="-78"/>
          </a:endParaRPr>
        </a:p>
      </dgm:t>
    </dgm:pt>
    <dgm:pt modelId="{3FC1960A-12ED-4E76-B368-85AF3D3BF7C7}">
      <dgm:prSet/>
      <dgm:spPr>
        <a:xfrm>
          <a:off x="2451810" y="3661053"/>
          <a:ext cx="1581224" cy="948734"/>
        </a:xfrm>
        <a:solidFill>
          <a:sysClr val="window" lastClr="FFFFFF">
            <a:hueOff val="0"/>
            <a:satOff val="0"/>
            <a:lumOff val="0"/>
            <a:alphaOff val="0"/>
          </a:sys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rtl="1"/>
          <a:endParaRPr lang="fr-FR" sz="1600" b="1"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endParaRPr>
        </a:p>
      </dgm:t>
    </dgm:pt>
    <dgm:pt modelId="{523C3D92-F193-4D42-96A2-E0F47D28ADB6}" type="parTrans" cxnId="{58A303DE-9028-4393-80D2-770EA59E6B20}">
      <dgm:prSet/>
      <dgm:spPr/>
      <dgm:t>
        <a:bodyPr/>
        <a:lstStyle/>
        <a:p>
          <a:endParaRPr lang="fr-FR">
            <a:latin typeface="Sakkal Majalla" pitchFamily="2" charset="-78"/>
            <a:cs typeface="Sakkal Majalla" pitchFamily="2" charset="-78"/>
          </a:endParaRPr>
        </a:p>
      </dgm:t>
    </dgm:pt>
    <dgm:pt modelId="{09A5F973-570F-4541-B15A-8C687EC411CB}" type="sibTrans" cxnId="{58A303DE-9028-4393-80D2-770EA59E6B20}">
      <dgm:prSet/>
      <dgm:spPr/>
      <dgm:t>
        <a:bodyPr/>
        <a:lstStyle/>
        <a:p>
          <a:endParaRPr lang="fr-FR">
            <a:latin typeface="Sakkal Majalla" pitchFamily="2" charset="-78"/>
            <a:cs typeface="Sakkal Majalla" pitchFamily="2" charset="-78"/>
          </a:endParaRPr>
        </a:p>
      </dgm:t>
    </dgm:pt>
    <dgm:pt modelId="{896F90D1-5543-45B4-87D8-9307B1387C77}">
      <dgm:prSet custT="1"/>
      <dgm:spPr>
        <a:xfrm>
          <a:off x="2451810" y="3661053"/>
          <a:ext cx="1581224" cy="948734"/>
        </a:xfrm>
        <a:solidFill>
          <a:sysClr val="window" lastClr="FFFFFF">
            <a:hueOff val="0"/>
            <a:satOff val="0"/>
            <a:lumOff val="0"/>
            <a:alphaOff val="0"/>
          </a:sys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ar-DZ" sz="1400" b="1"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rPr>
            <a:t>التفاهم والتعايش من اجل العيش في سلام محليا ودوليا</a:t>
          </a:r>
          <a:endParaRPr lang="fr-FR" sz="1400" b="1"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endParaRPr>
        </a:p>
      </dgm:t>
    </dgm:pt>
    <dgm:pt modelId="{B3F0C96D-990D-4243-BF05-55C3357466DB}" type="parTrans" cxnId="{F215D0D8-B7D1-4777-8FE0-D549E32B0F6E}">
      <dgm:prSet/>
      <dgm:spPr/>
      <dgm:t>
        <a:bodyPr/>
        <a:lstStyle/>
        <a:p>
          <a:endParaRPr lang="fr-FR">
            <a:latin typeface="Sakkal Majalla" pitchFamily="2" charset="-78"/>
            <a:cs typeface="Sakkal Majalla" pitchFamily="2" charset="-78"/>
          </a:endParaRPr>
        </a:p>
      </dgm:t>
    </dgm:pt>
    <dgm:pt modelId="{078DD677-AC23-4410-9E0E-71F40F2FEE5D}" type="sibTrans" cxnId="{F215D0D8-B7D1-4777-8FE0-D549E32B0F6E}">
      <dgm:prSet/>
      <dgm:spPr/>
      <dgm:t>
        <a:bodyPr/>
        <a:lstStyle/>
        <a:p>
          <a:endParaRPr lang="fr-FR">
            <a:latin typeface="Sakkal Majalla" pitchFamily="2" charset="-78"/>
            <a:cs typeface="Sakkal Majalla" pitchFamily="2" charset="-78"/>
          </a:endParaRPr>
        </a:p>
      </dgm:t>
    </dgm:pt>
    <dgm:pt modelId="{5099ED81-CF1D-417C-BB0D-5D8249A15A03}">
      <dgm:prSet custT="1"/>
      <dgm:spPr>
        <a:xfrm>
          <a:off x="3616" y="3643682"/>
          <a:ext cx="1581224" cy="948734"/>
        </a:xfrm>
        <a:solidFill>
          <a:sysClr val="window" lastClr="FFFFFF">
            <a:hueOff val="0"/>
            <a:satOff val="0"/>
            <a:lumOff val="0"/>
            <a:alphaOff val="0"/>
          </a:sys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ar-SA" sz="1600" b="1" dirty="0">
              <a:solidFill>
                <a:sysClr val="windowText" lastClr="000000">
                  <a:hueOff val="0"/>
                  <a:satOff val="0"/>
                  <a:lumOff val="0"/>
                  <a:alphaOff val="0"/>
                </a:sysClr>
              </a:solidFill>
              <a:latin typeface="Sakkal Majalla" pitchFamily="2" charset="-78"/>
              <a:ea typeface="+mn-ea"/>
              <a:cs typeface="Sakkal Majalla" pitchFamily="2" charset="-78"/>
            </a:rPr>
            <a:t>نقد </a:t>
          </a:r>
          <a:r>
            <a:rPr lang="ar-DZ" sz="1600" b="1" dirty="0">
              <a:solidFill>
                <a:sysClr val="windowText" lastClr="000000">
                  <a:hueOff val="0"/>
                  <a:satOff val="0"/>
                  <a:lumOff val="0"/>
                  <a:alphaOff val="0"/>
                </a:sysClr>
              </a:solidFill>
              <a:latin typeface="Sakkal Majalla" pitchFamily="2" charset="-78"/>
              <a:ea typeface="+mn-ea"/>
              <a:cs typeface="Sakkal Majalla" pitchFamily="2" charset="-78"/>
            </a:rPr>
            <a:t>ال</a:t>
          </a:r>
          <a:r>
            <a:rPr lang="ar-SA" sz="1600" b="1" dirty="0">
              <a:solidFill>
                <a:sysClr val="windowText" lastClr="000000">
                  <a:hueOff val="0"/>
                  <a:satOff val="0"/>
                  <a:lumOff val="0"/>
                  <a:alphaOff val="0"/>
                </a:sysClr>
              </a:solidFill>
              <a:latin typeface="Sakkal Majalla" pitchFamily="2" charset="-78"/>
              <a:ea typeface="+mn-ea"/>
              <a:cs typeface="Sakkal Majalla" pitchFamily="2" charset="-78"/>
            </a:rPr>
            <a:t>خطاب الغرب</a:t>
          </a:r>
          <a:r>
            <a:rPr lang="ar-DZ" sz="1600" b="1" dirty="0">
              <a:solidFill>
                <a:sysClr val="windowText" lastClr="000000">
                  <a:hueOff val="0"/>
                  <a:satOff val="0"/>
                  <a:lumOff val="0"/>
                  <a:alphaOff val="0"/>
                </a:sysClr>
              </a:solidFill>
              <a:latin typeface="Sakkal Majalla" pitchFamily="2" charset="-78"/>
              <a:ea typeface="+mn-ea"/>
              <a:cs typeface="Sakkal Majalla" pitchFamily="2" charset="-78"/>
            </a:rPr>
            <a:t>ي</a:t>
          </a:r>
          <a:r>
            <a:rPr lang="ar-SA" sz="1600" b="1" dirty="0">
              <a:solidFill>
                <a:sysClr val="windowText" lastClr="000000">
                  <a:hueOff val="0"/>
                  <a:satOff val="0"/>
                  <a:lumOff val="0"/>
                  <a:alphaOff val="0"/>
                </a:sysClr>
              </a:solidFill>
              <a:latin typeface="Sakkal Majalla" pitchFamily="2" charset="-78"/>
              <a:ea typeface="+mn-ea"/>
              <a:cs typeface="Sakkal Majalla" pitchFamily="2" charset="-78"/>
            </a:rPr>
            <a:t> حيال العرب والمسلمين</a:t>
          </a:r>
          <a:endParaRPr lang="fr-FR" sz="1600" b="1" dirty="0">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8B10DED0-AD2F-4F91-8E19-C4169B51A05F}" type="parTrans" cxnId="{C0F01F7D-5D70-46C2-8007-FEBD1D95F723}">
      <dgm:prSet/>
      <dgm:spPr/>
      <dgm:t>
        <a:bodyPr/>
        <a:lstStyle/>
        <a:p>
          <a:endParaRPr lang="fr-FR">
            <a:latin typeface="Sakkal Majalla" pitchFamily="2" charset="-78"/>
            <a:cs typeface="Sakkal Majalla" pitchFamily="2" charset="-78"/>
          </a:endParaRPr>
        </a:p>
      </dgm:t>
    </dgm:pt>
    <dgm:pt modelId="{0D9453B0-E244-4CAD-96F2-A3F888BFB49D}" type="sibTrans" cxnId="{C0F01F7D-5D70-46C2-8007-FEBD1D95F723}">
      <dgm:prSet/>
      <dgm:spPr>
        <a:xfrm rot="24392">
          <a:off x="1775568" y="3930570"/>
          <a:ext cx="459505"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9EC3E954-A722-4338-A59F-BA9A6D24B2B0}">
      <dgm:prSet custT="1">
        <dgm:style>
          <a:lnRef idx="2">
            <a:schemeClr val="accent2"/>
          </a:lnRef>
          <a:fillRef idx="1">
            <a:schemeClr val="lt1"/>
          </a:fillRef>
          <a:effectRef idx="0">
            <a:schemeClr val="accent2"/>
          </a:effectRef>
          <a:fontRef idx="minor">
            <a:schemeClr val="dk1"/>
          </a:fontRef>
        </dgm:style>
      </dgm:prSet>
      <dgm:spPr>
        <a:xfrm>
          <a:off x="3616" y="2062457"/>
          <a:ext cx="1581224" cy="948734"/>
        </a:xfrm>
        <a:ln/>
      </dgm:spPr>
      <dgm:t>
        <a:bodyPr/>
        <a:lstStyle/>
        <a:p>
          <a:r>
            <a:rPr lang="ar-DZ" sz="1600" b="1"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rPr>
            <a:t>نقد الاستعلاء في المركزية الغربية</a:t>
          </a:r>
          <a:endParaRPr lang="fr-FR" sz="1600" b="1"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endParaRPr>
        </a:p>
      </dgm:t>
    </dgm:pt>
    <dgm:pt modelId="{1D840980-2C31-4C4F-98BF-74A965F73606}" type="parTrans" cxnId="{F0B8B320-114D-4B52-95FF-B366D9C87F3E}">
      <dgm:prSet/>
      <dgm:spPr/>
      <dgm:t>
        <a:bodyPr/>
        <a:lstStyle/>
        <a:p>
          <a:endParaRPr lang="fr-FR">
            <a:latin typeface="Sakkal Majalla" pitchFamily="2" charset="-78"/>
            <a:cs typeface="Sakkal Majalla" pitchFamily="2" charset="-78"/>
          </a:endParaRPr>
        </a:p>
      </dgm:t>
    </dgm:pt>
    <dgm:pt modelId="{4E526D34-FCC8-4B19-A2E4-E033DF4A9BE7}" type="sibTrans" cxnId="{F0B8B320-114D-4B52-95FF-B366D9C87F3E}">
      <dgm:prSet/>
      <dgm:spPr>
        <a:xfrm rot="5400000">
          <a:off x="626618" y="3121878"/>
          <a:ext cx="335219"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3F8C648C-350C-4C66-888E-2FCC4CD9DC3E}">
      <dgm:prSet custT="1">
        <dgm:style>
          <a:lnRef idx="2">
            <a:schemeClr val="accent2"/>
          </a:lnRef>
          <a:fillRef idx="1">
            <a:schemeClr val="lt1"/>
          </a:fillRef>
          <a:effectRef idx="0">
            <a:schemeClr val="accent2"/>
          </a:effectRef>
          <a:fontRef idx="minor">
            <a:schemeClr val="dk1"/>
          </a:fontRef>
        </dgm:style>
      </dgm:prSet>
      <dgm:spPr>
        <a:xfrm>
          <a:off x="2217330" y="2062457"/>
          <a:ext cx="1581224" cy="948734"/>
        </a:xfrm>
        <a:ln/>
      </dgm:spPr>
      <dgm:t>
        <a:bodyPr/>
        <a:lstStyle/>
        <a:p>
          <a:pPr rtl="1"/>
          <a:r>
            <a:rPr lang="ar-DZ" sz="1600" b="1" dirty="0">
              <a:solidFill>
                <a:sysClr val="windowText" lastClr="000000">
                  <a:hueOff val="0"/>
                  <a:satOff val="0"/>
                  <a:lumOff val="0"/>
                  <a:alphaOff val="0"/>
                </a:sysClr>
              </a:solidFill>
              <a:latin typeface="Sakkal Majalla" pitchFamily="2" charset="-78"/>
              <a:ea typeface="+mn-ea"/>
              <a:cs typeface="Sakkal Majalla" pitchFamily="2" charset="-78"/>
            </a:rPr>
            <a:t>الغيرية والخطاب الاستعماري</a:t>
          </a:r>
          <a:endParaRPr lang="fr-FR" sz="1600" b="1" dirty="0">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5D209372-F4BB-4355-BF20-274BA6B092C7}" type="parTrans" cxnId="{0153E2FE-EF34-4D25-97EF-DBC5CA56A5E7}">
      <dgm:prSet/>
      <dgm:spPr/>
      <dgm:t>
        <a:bodyPr/>
        <a:lstStyle/>
        <a:p>
          <a:endParaRPr lang="fr-FR">
            <a:latin typeface="Sakkal Majalla" pitchFamily="2" charset="-78"/>
            <a:cs typeface="Sakkal Majalla" pitchFamily="2" charset="-78"/>
          </a:endParaRPr>
        </a:p>
      </dgm:t>
    </dgm:pt>
    <dgm:pt modelId="{743803B8-B456-49F8-9FA6-C9B3C1943D35}" type="sibTrans" cxnId="{0153E2FE-EF34-4D25-97EF-DBC5CA56A5E7}">
      <dgm:prSet/>
      <dgm:spPr>
        <a:xfrm rot="10800000">
          <a:off x="1742963" y="2340753"/>
          <a:ext cx="335219" cy="392143"/>
        </a:xfr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fr-FR">
            <a:solidFill>
              <a:sysClr val="windowText" lastClr="000000">
                <a:hueOff val="0"/>
                <a:satOff val="0"/>
                <a:lumOff val="0"/>
                <a:alphaOff val="0"/>
              </a:sysClr>
            </a:solidFill>
            <a:latin typeface="Sakkal Majalla" pitchFamily="2" charset="-78"/>
            <a:ea typeface="+mn-ea"/>
            <a:cs typeface="Sakkal Majalla" pitchFamily="2" charset="-78"/>
          </a:endParaRPr>
        </a:p>
      </dgm:t>
    </dgm:pt>
    <dgm:pt modelId="{A403DCBE-81A5-4CD7-9F53-A76CAC5E4381}" type="pres">
      <dgm:prSet presAssocID="{B9E56BAC-6166-407F-9C8C-5D138696F6B8}" presName="diagram" presStyleCnt="0">
        <dgm:presLayoutVars>
          <dgm:dir/>
          <dgm:resizeHandles val="exact"/>
        </dgm:presLayoutVars>
      </dgm:prSet>
      <dgm:spPr/>
    </dgm:pt>
    <dgm:pt modelId="{DD57B3B7-FE93-407B-925B-EA246E0BD742}" type="pres">
      <dgm:prSet presAssocID="{CAD4E26C-FD05-41EE-8413-8D2CAC3987B5}" presName="node" presStyleLbl="node1" presStyleIdx="0" presStyleCnt="10" custScaleX="176989" custScaleY="171041" custLinFactNeighborX="-42396" custLinFactNeighborY="12536">
        <dgm:presLayoutVars>
          <dgm:bulletEnabled val="1"/>
        </dgm:presLayoutVars>
      </dgm:prSet>
      <dgm:spPr>
        <a:prstGeom prst="roundRect">
          <a:avLst>
            <a:gd name="adj" fmla="val 10000"/>
          </a:avLst>
        </a:prstGeom>
      </dgm:spPr>
    </dgm:pt>
    <dgm:pt modelId="{50B51049-F26A-45F8-BBA3-3D5BB33DCA7B}" type="pres">
      <dgm:prSet presAssocID="{9435D117-BDD6-40C0-96F9-E4EE29DEB4F3}" presName="sibTrans" presStyleLbl="sibTrans2D1" presStyleIdx="0" presStyleCnt="9"/>
      <dgm:spPr>
        <a:prstGeom prst="rightArrow">
          <a:avLst>
            <a:gd name="adj1" fmla="val 60000"/>
            <a:gd name="adj2" fmla="val 50000"/>
          </a:avLst>
        </a:prstGeom>
      </dgm:spPr>
    </dgm:pt>
    <dgm:pt modelId="{158F3761-B745-43F4-8A65-C73487A03D09}" type="pres">
      <dgm:prSet presAssocID="{9435D117-BDD6-40C0-96F9-E4EE29DEB4F3}" presName="connectorText" presStyleLbl="sibTrans2D1" presStyleIdx="0" presStyleCnt="9"/>
      <dgm:spPr/>
    </dgm:pt>
    <dgm:pt modelId="{55A05EF1-3315-4C3B-AD17-42305A4901A6}" type="pres">
      <dgm:prSet presAssocID="{04A04CAB-BF5A-48CB-95F8-8940750FF36A}" presName="node" presStyleLbl="node1" presStyleIdx="1" presStyleCnt="10" custScaleX="122496" custScaleY="199492">
        <dgm:presLayoutVars>
          <dgm:bulletEnabled val="1"/>
        </dgm:presLayoutVars>
      </dgm:prSet>
      <dgm:spPr>
        <a:prstGeom prst="roundRect">
          <a:avLst>
            <a:gd name="adj" fmla="val 10000"/>
          </a:avLst>
        </a:prstGeom>
      </dgm:spPr>
    </dgm:pt>
    <dgm:pt modelId="{15418634-8408-43EF-9B38-B24989A2EBAD}" type="pres">
      <dgm:prSet presAssocID="{85AA3BAB-4E3A-4313-8D67-60BBA11D84D2}" presName="sibTrans" presStyleLbl="sibTrans2D1" presStyleIdx="1" presStyleCnt="9"/>
      <dgm:spPr>
        <a:prstGeom prst="rightArrow">
          <a:avLst>
            <a:gd name="adj1" fmla="val 60000"/>
            <a:gd name="adj2" fmla="val 50000"/>
          </a:avLst>
        </a:prstGeom>
      </dgm:spPr>
    </dgm:pt>
    <dgm:pt modelId="{6EC5F683-F551-4356-A124-DC46C7789BEE}" type="pres">
      <dgm:prSet presAssocID="{85AA3BAB-4E3A-4313-8D67-60BBA11D84D2}" presName="connectorText" presStyleLbl="sibTrans2D1" presStyleIdx="1" presStyleCnt="9"/>
      <dgm:spPr/>
    </dgm:pt>
    <dgm:pt modelId="{B489FBB3-DE91-4917-82E8-DB06A081904C}" type="pres">
      <dgm:prSet presAssocID="{60A7339E-1D4B-411D-B6B9-580D8073BBCD}" presName="node" presStyleLbl="node1" presStyleIdx="2" presStyleCnt="10" custScaleY="201400">
        <dgm:presLayoutVars>
          <dgm:bulletEnabled val="1"/>
        </dgm:presLayoutVars>
      </dgm:prSet>
      <dgm:spPr>
        <a:prstGeom prst="roundRect">
          <a:avLst>
            <a:gd name="adj" fmla="val 10000"/>
          </a:avLst>
        </a:prstGeom>
      </dgm:spPr>
    </dgm:pt>
    <dgm:pt modelId="{587AAF9C-446C-4659-BADD-15F4EEA6E7DA}" type="pres">
      <dgm:prSet presAssocID="{E038EE49-8F99-4644-BBEB-0734C80278E8}" presName="sibTrans" presStyleLbl="sibTrans2D1" presStyleIdx="2" presStyleCnt="9"/>
      <dgm:spPr>
        <a:prstGeom prst="rightArrow">
          <a:avLst>
            <a:gd name="adj1" fmla="val 60000"/>
            <a:gd name="adj2" fmla="val 50000"/>
          </a:avLst>
        </a:prstGeom>
      </dgm:spPr>
    </dgm:pt>
    <dgm:pt modelId="{8354AE2B-E3B8-42CD-A41C-73A3055C4333}" type="pres">
      <dgm:prSet presAssocID="{E038EE49-8F99-4644-BBEB-0734C80278E8}" presName="connectorText" presStyleLbl="sibTrans2D1" presStyleIdx="2" presStyleCnt="9"/>
      <dgm:spPr/>
    </dgm:pt>
    <dgm:pt modelId="{B3A0AD9C-DB15-447B-9BEA-077BD99D568C}" type="pres">
      <dgm:prSet presAssocID="{1D1120DA-1E41-4E88-A8D5-75DCC7DA8534}" presName="node" presStyleLbl="node1" presStyleIdx="3" presStyleCnt="10" custScaleX="139993" custScaleY="155861">
        <dgm:presLayoutVars>
          <dgm:bulletEnabled val="1"/>
        </dgm:presLayoutVars>
      </dgm:prSet>
      <dgm:spPr>
        <a:prstGeom prst="roundRect">
          <a:avLst>
            <a:gd name="adj" fmla="val 10000"/>
          </a:avLst>
        </a:prstGeom>
      </dgm:spPr>
    </dgm:pt>
    <dgm:pt modelId="{C5692491-32DE-4B09-A9C5-B50158110167}" type="pres">
      <dgm:prSet presAssocID="{55389A79-0B91-4327-BCEB-B887A986BDA9}" presName="sibTrans" presStyleLbl="sibTrans2D1" presStyleIdx="3" presStyleCnt="9" custAng="194088" custLinFactNeighborX="9661" custLinFactNeighborY="1406"/>
      <dgm:spPr>
        <a:prstGeom prst="rightArrow">
          <a:avLst>
            <a:gd name="adj1" fmla="val 60000"/>
            <a:gd name="adj2" fmla="val 50000"/>
          </a:avLst>
        </a:prstGeom>
      </dgm:spPr>
    </dgm:pt>
    <dgm:pt modelId="{E8DD08E2-3265-4C34-8E39-370A251210DB}" type="pres">
      <dgm:prSet presAssocID="{55389A79-0B91-4327-BCEB-B887A986BDA9}" presName="connectorText" presStyleLbl="sibTrans2D1" presStyleIdx="3" presStyleCnt="9"/>
      <dgm:spPr/>
    </dgm:pt>
    <dgm:pt modelId="{D3FB484B-DA17-4C58-99A4-45230FEE2193}" type="pres">
      <dgm:prSet presAssocID="{10CC5B9D-124C-4DF2-B61B-D665650717AD}" presName="node" presStyleLbl="node1" presStyleIdx="4" presStyleCnt="10" custScaleX="175718" custScaleY="197582" custLinFactNeighborX="53656" custLinFactNeighborY="5066">
        <dgm:presLayoutVars>
          <dgm:bulletEnabled val="1"/>
        </dgm:presLayoutVars>
      </dgm:prSet>
      <dgm:spPr>
        <a:prstGeom prst="roundRect">
          <a:avLst>
            <a:gd name="adj" fmla="val 10000"/>
          </a:avLst>
        </a:prstGeom>
      </dgm:spPr>
    </dgm:pt>
    <dgm:pt modelId="{2364C5F3-CE1C-4A81-8088-97753D4FAA08}" type="pres">
      <dgm:prSet presAssocID="{C9C51CCE-034D-4AB6-8BA0-F71837A6DCF8}" presName="sibTrans" presStyleLbl="sibTrans2D1" presStyleIdx="4" presStyleCnt="9"/>
      <dgm:spPr>
        <a:prstGeom prst="rightArrow">
          <a:avLst>
            <a:gd name="adj1" fmla="val 60000"/>
            <a:gd name="adj2" fmla="val 50000"/>
          </a:avLst>
        </a:prstGeom>
      </dgm:spPr>
    </dgm:pt>
    <dgm:pt modelId="{A957A5D7-E1EB-4B9B-AC6B-19A6BB7EB684}" type="pres">
      <dgm:prSet presAssocID="{C9C51CCE-034D-4AB6-8BA0-F71837A6DCF8}" presName="connectorText" presStyleLbl="sibTrans2D1" presStyleIdx="4" presStyleCnt="9"/>
      <dgm:spPr/>
    </dgm:pt>
    <dgm:pt modelId="{8783F49C-D74F-46D2-B6E9-222DBD2167C0}" type="pres">
      <dgm:prSet presAssocID="{191DB5DF-37CD-4520-A4E3-9B720DD5FCAD}" presName="node" presStyleLbl="node1" presStyleIdx="5" presStyleCnt="10" custScaleX="164851" custScaleY="183959" custLinFactNeighborX="14829" custLinFactNeighborY="1831">
        <dgm:presLayoutVars>
          <dgm:bulletEnabled val="1"/>
        </dgm:presLayoutVars>
      </dgm:prSet>
      <dgm:spPr>
        <a:prstGeom prst="roundRect">
          <a:avLst>
            <a:gd name="adj" fmla="val 10000"/>
          </a:avLst>
        </a:prstGeom>
      </dgm:spPr>
    </dgm:pt>
    <dgm:pt modelId="{31CC69CF-9B18-4EB0-A34C-2C1489CC27E8}" type="pres">
      <dgm:prSet presAssocID="{3C6BEFD7-2504-4F51-8115-58920E5CC3A6}" presName="sibTrans" presStyleLbl="sibTrans2D1" presStyleIdx="5" presStyleCnt="9" custScaleX="54491" custLinFactNeighborX="39061" custLinFactNeighborY="-11697"/>
      <dgm:spPr>
        <a:prstGeom prst="rightArrow">
          <a:avLst>
            <a:gd name="adj1" fmla="val 60000"/>
            <a:gd name="adj2" fmla="val 50000"/>
          </a:avLst>
        </a:prstGeom>
      </dgm:spPr>
    </dgm:pt>
    <dgm:pt modelId="{B6C49424-A992-4B55-A8AC-30D8D5DC4855}" type="pres">
      <dgm:prSet presAssocID="{3C6BEFD7-2504-4F51-8115-58920E5CC3A6}" presName="connectorText" presStyleLbl="sibTrans2D1" presStyleIdx="5" presStyleCnt="9"/>
      <dgm:spPr/>
    </dgm:pt>
    <dgm:pt modelId="{79CF55E7-907F-4287-B681-3AD476EA22AE}" type="pres">
      <dgm:prSet presAssocID="{3F8C648C-350C-4C66-888E-2FCC4CD9DC3E}" presName="node" presStyleLbl="node1" presStyleIdx="6" presStyleCnt="10" custScaleY="201248" custLinFactNeighborX="1228" custLinFactNeighborY="6368">
        <dgm:presLayoutVars>
          <dgm:bulletEnabled val="1"/>
        </dgm:presLayoutVars>
      </dgm:prSet>
      <dgm:spPr>
        <a:prstGeom prst="roundRect">
          <a:avLst>
            <a:gd name="adj" fmla="val 10000"/>
          </a:avLst>
        </a:prstGeom>
      </dgm:spPr>
    </dgm:pt>
    <dgm:pt modelId="{C3DB2B9F-9EDC-4B04-B04D-D754EA354A7A}" type="pres">
      <dgm:prSet presAssocID="{743803B8-B456-49F8-9FA6-C9B3C1943D35}" presName="sibTrans" presStyleLbl="sibTrans2D1" presStyleIdx="6" presStyleCnt="9" custScaleX="56279" custLinFactNeighborX="29090" custLinFactNeighborY="-7534"/>
      <dgm:spPr>
        <a:prstGeom prst="rightArrow">
          <a:avLst>
            <a:gd name="adj1" fmla="val 60000"/>
            <a:gd name="adj2" fmla="val 50000"/>
          </a:avLst>
        </a:prstGeom>
      </dgm:spPr>
    </dgm:pt>
    <dgm:pt modelId="{84DCE16E-2F86-422E-91EE-9787FE9307E8}" type="pres">
      <dgm:prSet presAssocID="{743803B8-B456-49F8-9FA6-C9B3C1943D35}" presName="connectorText" presStyleLbl="sibTrans2D1" presStyleIdx="6" presStyleCnt="9"/>
      <dgm:spPr/>
    </dgm:pt>
    <dgm:pt modelId="{1BF0C32E-A389-4261-B232-0C6959ABEBE7}" type="pres">
      <dgm:prSet presAssocID="{9EC3E954-A722-4338-A59F-BA9A6D24B2B0}" presName="node" presStyleLbl="node1" presStyleIdx="7" presStyleCnt="10" custScaleY="156475" custLinFactNeighborX="-5909" custLinFactNeighborY="-5430">
        <dgm:presLayoutVars>
          <dgm:bulletEnabled val="1"/>
        </dgm:presLayoutVars>
      </dgm:prSet>
      <dgm:spPr>
        <a:prstGeom prst="roundRect">
          <a:avLst>
            <a:gd name="adj" fmla="val 10000"/>
          </a:avLst>
        </a:prstGeom>
      </dgm:spPr>
    </dgm:pt>
    <dgm:pt modelId="{3A462B25-5545-4C1E-9A80-A0DFB9E06915}" type="pres">
      <dgm:prSet presAssocID="{4E526D34-FCC8-4B19-A2E4-E033DF4A9BE7}" presName="sibTrans" presStyleLbl="sibTrans2D1" presStyleIdx="7" presStyleCnt="9" custAng="398527"/>
      <dgm:spPr>
        <a:prstGeom prst="rightArrow">
          <a:avLst>
            <a:gd name="adj1" fmla="val 60000"/>
            <a:gd name="adj2" fmla="val 50000"/>
          </a:avLst>
        </a:prstGeom>
      </dgm:spPr>
    </dgm:pt>
    <dgm:pt modelId="{0F3DE002-6FC9-4E7F-A159-6BB7BC59971F}" type="pres">
      <dgm:prSet presAssocID="{4E526D34-FCC8-4B19-A2E4-E033DF4A9BE7}" presName="connectorText" presStyleLbl="sibTrans2D1" presStyleIdx="7" presStyleCnt="9"/>
      <dgm:spPr/>
    </dgm:pt>
    <dgm:pt modelId="{C4E13835-679C-4011-8656-B27366A5D78A}" type="pres">
      <dgm:prSet presAssocID="{5099ED81-CF1D-417C-BB0D-5D8249A15A03}" presName="node" presStyleLbl="node1" presStyleIdx="8" presStyleCnt="10" custScaleX="175717" custLinFactNeighborX="52654" custLinFactNeighborY="-8216">
        <dgm:presLayoutVars>
          <dgm:bulletEnabled val="1"/>
        </dgm:presLayoutVars>
      </dgm:prSet>
      <dgm:spPr>
        <a:prstGeom prst="roundRect">
          <a:avLst>
            <a:gd name="adj" fmla="val 10000"/>
          </a:avLst>
        </a:prstGeom>
      </dgm:spPr>
    </dgm:pt>
    <dgm:pt modelId="{0BFB71A2-4AA0-4486-8774-7D06993A154A}" type="pres">
      <dgm:prSet presAssocID="{0D9453B0-E244-4CAD-96F2-A3F888BFB49D}" presName="sibTrans" presStyleLbl="sibTrans2D1" presStyleIdx="8" presStyleCnt="9" custLinFactNeighborX="-30297" custLinFactNeighborY="-23118"/>
      <dgm:spPr>
        <a:prstGeom prst="rightArrow">
          <a:avLst>
            <a:gd name="adj1" fmla="val 60000"/>
            <a:gd name="adj2" fmla="val 50000"/>
          </a:avLst>
        </a:prstGeom>
      </dgm:spPr>
    </dgm:pt>
    <dgm:pt modelId="{ACEFD4DC-1880-4189-AC1D-D2EFE5C7903B}" type="pres">
      <dgm:prSet presAssocID="{0D9453B0-E244-4CAD-96F2-A3F888BFB49D}" presName="connectorText" presStyleLbl="sibTrans2D1" presStyleIdx="8" presStyleCnt="9"/>
      <dgm:spPr/>
    </dgm:pt>
    <dgm:pt modelId="{94B16F03-0261-4EF4-B406-62EDF9721F0E}" type="pres">
      <dgm:prSet presAssocID="{3FC1960A-12ED-4E76-B368-85AF3D3BF7C7}" presName="node" presStyleLbl="node1" presStyleIdx="9" presStyleCnt="10" custScaleX="305970" custScaleY="208011" custLinFactX="27254" custLinFactNeighborX="100000" custLinFactNeighborY="-28944">
        <dgm:presLayoutVars>
          <dgm:bulletEnabled val="1"/>
        </dgm:presLayoutVars>
      </dgm:prSet>
      <dgm:spPr>
        <a:prstGeom prst="roundRect">
          <a:avLst>
            <a:gd name="adj" fmla="val 10000"/>
          </a:avLst>
        </a:prstGeom>
      </dgm:spPr>
    </dgm:pt>
  </dgm:ptLst>
  <dgm:cxnLst>
    <dgm:cxn modelId="{97129504-AF72-4AF5-AABF-082AB943B9CC}" type="presOf" srcId="{E038EE49-8F99-4644-BBEB-0734C80278E8}" destId="{8354AE2B-E3B8-42CD-A41C-73A3055C4333}" srcOrd="1" destOrd="0" presId="urn:microsoft.com/office/officeart/2005/8/layout/process5"/>
    <dgm:cxn modelId="{854F8A09-E72B-405C-B270-202FE6829863}" type="presOf" srcId="{743803B8-B456-49F8-9FA6-C9B3C1943D35}" destId="{C3DB2B9F-9EDC-4B04-B04D-D754EA354A7A}" srcOrd="0" destOrd="0" presId="urn:microsoft.com/office/officeart/2005/8/layout/process5"/>
    <dgm:cxn modelId="{7CA6F70A-0E12-4B3A-971B-B03674923D3A}" type="presOf" srcId="{3FC1960A-12ED-4E76-B368-85AF3D3BF7C7}" destId="{94B16F03-0261-4EF4-B406-62EDF9721F0E}" srcOrd="0" destOrd="0" presId="urn:microsoft.com/office/officeart/2005/8/layout/process5"/>
    <dgm:cxn modelId="{99546116-B5A5-4DD1-827E-114E9631FD0B}" type="presOf" srcId="{CAD4E26C-FD05-41EE-8413-8D2CAC3987B5}" destId="{DD57B3B7-FE93-407B-925B-EA246E0BD742}" srcOrd="0" destOrd="0" presId="urn:microsoft.com/office/officeart/2005/8/layout/process5"/>
    <dgm:cxn modelId="{F0B8B320-114D-4B52-95FF-B366D9C87F3E}" srcId="{B9E56BAC-6166-407F-9C8C-5D138696F6B8}" destId="{9EC3E954-A722-4338-A59F-BA9A6D24B2B0}" srcOrd="7" destOrd="0" parTransId="{1D840980-2C31-4C4F-98BF-74A965F73606}" sibTransId="{4E526D34-FCC8-4B19-A2E4-E033DF4A9BE7}"/>
    <dgm:cxn modelId="{FF93AA29-033A-4DE0-8CE4-5498A8A9BB50}" type="presOf" srcId="{C9C51CCE-034D-4AB6-8BA0-F71837A6DCF8}" destId="{A957A5D7-E1EB-4B9B-AC6B-19A6BB7EB684}" srcOrd="1" destOrd="0" presId="urn:microsoft.com/office/officeart/2005/8/layout/process5"/>
    <dgm:cxn modelId="{5763B829-F687-4D83-8651-FD5C68BFDB32}" type="presOf" srcId="{9435D117-BDD6-40C0-96F9-E4EE29DEB4F3}" destId="{158F3761-B745-43F4-8A65-C73487A03D09}" srcOrd="1" destOrd="0" presId="urn:microsoft.com/office/officeart/2005/8/layout/process5"/>
    <dgm:cxn modelId="{31D81F2C-829B-4CC5-8D55-5364C68E86FD}" type="presOf" srcId="{5099ED81-CF1D-417C-BB0D-5D8249A15A03}" destId="{C4E13835-679C-4011-8656-B27366A5D78A}" srcOrd="0" destOrd="0" presId="urn:microsoft.com/office/officeart/2005/8/layout/process5"/>
    <dgm:cxn modelId="{F597282F-342E-46CB-859B-08A0D3AAFECC}" type="presOf" srcId="{E038EE49-8F99-4644-BBEB-0734C80278E8}" destId="{587AAF9C-446C-4659-BADD-15F4EEA6E7DA}" srcOrd="0" destOrd="0" presId="urn:microsoft.com/office/officeart/2005/8/layout/process5"/>
    <dgm:cxn modelId="{18083535-492C-460C-9805-E246092DBEB9}" type="presOf" srcId="{4E526D34-FCC8-4B19-A2E4-E033DF4A9BE7}" destId="{0F3DE002-6FC9-4E7F-A159-6BB7BC59971F}" srcOrd="1" destOrd="0" presId="urn:microsoft.com/office/officeart/2005/8/layout/process5"/>
    <dgm:cxn modelId="{2AB9EE38-1CD2-4E71-9B64-57BC3D41616D}" type="presOf" srcId="{1D1120DA-1E41-4E88-A8D5-75DCC7DA8534}" destId="{B3A0AD9C-DB15-447B-9BEA-077BD99D568C}" srcOrd="0" destOrd="0" presId="urn:microsoft.com/office/officeart/2005/8/layout/process5"/>
    <dgm:cxn modelId="{FACC7B5F-ED29-4B00-B748-BF4F6F39F3D4}" type="presOf" srcId="{60A7339E-1D4B-411D-B6B9-580D8073BBCD}" destId="{B489FBB3-DE91-4917-82E8-DB06A081904C}" srcOrd="0" destOrd="0" presId="urn:microsoft.com/office/officeart/2005/8/layout/process5"/>
    <dgm:cxn modelId="{03533148-3AC5-4F2B-BD86-D9D83AB81ADB}" srcId="{B9E56BAC-6166-407F-9C8C-5D138696F6B8}" destId="{CAD4E26C-FD05-41EE-8413-8D2CAC3987B5}" srcOrd="0" destOrd="0" parTransId="{A90C70D7-38DC-4BB3-B308-7174EAA53174}" sibTransId="{9435D117-BDD6-40C0-96F9-E4EE29DEB4F3}"/>
    <dgm:cxn modelId="{3541DE69-9E45-4E36-AAF1-62AB3F193793}" srcId="{B9E56BAC-6166-407F-9C8C-5D138696F6B8}" destId="{1D1120DA-1E41-4E88-A8D5-75DCC7DA8534}" srcOrd="3" destOrd="0" parTransId="{DCCF4635-80C9-4C3F-A38A-879BC6C3AB07}" sibTransId="{55389A79-0B91-4327-BCEB-B887A986BDA9}"/>
    <dgm:cxn modelId="{0244C252-47B1-409C-9B7D-352550B6918D}" type="presOf" srcId="{0D9453B0-E244-4CAD-96F2-A3F888BFB49D}" destId="{0BFB71A2-4AA0-4486-8774-7D06993A154A}" srcOrd="0" destOrd="0" presId="urn:microsoft.com/office/officeart/2005/8/layout/process5"/>
    <dgm:cxn modelId="{09E5DC76-D306-413F-8455-929509977D33}" srcId="{04A04CAB-BF5A-48CB-95F8-8940750FF36A}" destId="{06A1E9D3-5105-47C4-80FF-F762A975EA81}" srcOrd="0" destOrd="0" parTransId="{8A541BCB-4213-4038-9C71-57FA432E88C9}" sibTransId="{40355AC6-827A-4D95-A08B-214316DCCC66}"/>
    <dgm:cxn modelId="{F85F9059-F5F7-4DEE-B296-D2999B2B768E}" type="presOf" srcId="{191DB5DF-37CD-4520-A4E3-9B720DD5FCAD}" destId="{8783F49C-D74F-46D2-B6E9-222DBD2167C0}" srcOrd="0" destOrd="0" presId="urn:microsoft.com/office/officeart/2005/8/layout/process5"/>
    <dgm:cxn modelId="{4F60417B-A5E1-4C04-93C4-84CA30916319}" type="presOf" srcId="{04A04CAB-BF5A-48CB-95F8-8940750FF36A}" destId="{55A05EF1-3315-4C3B-AD17-42305A4901A6}" srcOrd="0" destOrd="0" presId="urn:microsoft.com/office/officeart/2005/8/layout/process5"/>
    <dgm:cxn modelId="{7AB60B7C-0C68-421B-B5F8-564C09AB8C4E}" type="presOf" srcId="{55389A79-0B91-4327-BCEB-B887A986BDA9}" destId="{C5692491-32DE-4B09-A9C5-B50158110167}" srcOrd="0" destOrd="0" presId="urn:microsoft.com/office/officeart/2005/8/layout/process5"/>
    <dgm:cxn modelId="{C0F01F7D-5D70-46C2-8007-FEBD1D95F723}" srcId="{B9E56BAC-6166-407F-9C8C-5D138696F6B8}" destId="{5099ED81-CF1D-417C-BB0D-5D8249A15A03}" srcOrd="8" destOrd="0" parTransId="{8B10DED0-AD2F-4F91-8E19-C4169B51A05F}" sibTransId="{0D9453B0-E244-4CAD-96F2-A3F888BFB49D}"/>
    <dgm:cxn modelId="{2746C17E-486F-416E-A141-B31A8CD0F706}" type="presOf" srcId="{9EC3E954-A722-4338-A59F-BA9A6D24B2B0}" destId="{1BF0C32E-A389-4261-B232-0C6959ABEBE7}" srcOrd="0" destOrd="0" presId="urn:microsoft.com/office/officeart/2005/8/layout/process5"/>
    <dgm:cxn modelId="{C3595997-6395-4E52-8D43-3D5D6C7F0DC5}" srcId="{B9E56BAC-6166-407F-9C8C-5D138696F6B8}" destId="{04A04CAB-BF5A-48CB-95F8-8940750FF36A}" srcOrd="1" destOrd="0" parTransId="{DE74F5CC-33E8-4836-8AAB-D60A0BD92CC2}" sibTransId="{85AA3BAB-4E3A-4313-8D67-60BBA11D84D2}"/>
    <dgm:cxn modelId="{2E4CAEA1-8059-4E3E-926E-FC0634D9B9F0}" type="presOf" srcId="{85AA3BAB-4E3A-4313-8D67-60BBA11D84D2}" destId="{15418634-8408-43EF-9B38-B24989A2EBAD}" srcOrd="0" destOrd="0" presId="urn:microsoft.com/office/officeart/2005/8/layout/process5"/>
    <dgm:cxn modelId="{17DD90A6-7889-46A3-B6C0-54AB6F5D181F}" srcId="{B9E56BAC-6166-407F-9C8C-5D138696F6B8}" destId="{10CC5B9D-124C-4DF2-B61B-D665650717AD}" srcOrd="4" destOrd="0" parTransId="{4DADCA6F-6ED0-4910-9B70-016586709B30}" sibTransId="{C9C51CCE-034D-4AB6-8BA0-F71837A6DCF8}"/>
    <dgm:cxn modelId="{FF2CCCB3-E292-4CB9-BF5F-0E87F866B398}" type="presOf" srcId="{C9C51CCE-034D-4AB6-8BA0-F71837A6DCF8}" destId="{2364C5F3-CE1C-4A81-8088-97753D4FAA08}" srcOrd="0" destOrd="0" presId="urn:microsoft.com/office/officeart/2005/8/layout/process5"/>
    <dgm:cxn modelId="{4EBE04B4-36ED-4009-96D1-23CFF7C6C81C}" type="presOf" srcId="{3C6BEFD7-2504-4F51-8115-58920E5CC3A6}" destId="{B6C49424-A992-4B55-A8AC-30D8D5DC4855}" srcOrd="1" destOrd="0" presId="urn:microsoft.com/office/officeart/2005/8/layout/process5"/>
    <dgm:cxn modelId="{E75F56B7-116F-4ED7-A14B-0D6929A44016}" srcId="{B9E56BAC-6166-407F-9C8C-5D138696F6B8}" destId="{60A7339E-1D4B-411D-B6B9-580D8073BBCD}" srcOrd="2" destOrd="0" parTransId="{6953E4C9-6764-416D-BC4C-0E732C357239}" sibTransId="{E038EE49-8F99-4644-BBEB-0734C80278E8}"/>
    <dgm:cxn modelId="{15A7E9BA-FF9B-47AB-BFE4-892404C8BD15}" type="presOf" srcId="{55389A79-0B91-4327-BCEB-B887A986BDA9}" destId="{E8DD08E2-3265-4C34-8E39-370A251210DB}" srcOrd="1" destOrd="0" presId="urn:microsoft.com/office/officeart/2005/8/layout/process5"/>
    <dgm:cxn modelId="{CAF0A0C4-16C9-47C8-AC64-70FA8C9E509D}" type="presOf" srcId="{9435D117-BDD6-40C0-96F9-E4EE29DEB4F3}" destId="{50B51049-F26A-45F8-BBA3-3D5BB33DCA7B}" srcOrd="0" destOrd="0" presId="urn:microsoft.com/office/officeart/2005/8/layout/process5"/>
    <dgm:cxn modelId="{455224CA-85A5-4173-AF46-5264D702CF46}" type="presOf" srcId="{B9E56BAC-6166-407F-9C8C-5D138696F6B8}" destId="{A403DCBE-81A5-4CD7-9F53-A76CAC5E4381}" srcOrd="0" destOrd="0" presId="urn:microsoft.com/office/officeart/2005/8/layout/process5"/>
    <dgm:cxn modelId="{A63A28CA-786A-4FBC-89F7-06B5AD3C1236}" type="presOf" srcId="{3C6BEFD7-2504-4F51-8115-58920E5CC3A6}" destId="{31CC69CF-9B18-4EB0-A34C-2C1489CC27E8}" srcOrd="0" destOrd="0" presId="urn:microsoft.com/office/officeart/2005/8/layout/process5"/>
    <dgm:cxn modelId="{04AA55CA-6DE0-49D0-B2C3-45AF3FB52F3E}" srcId="{B9E56BAC-6166-407F-9C8C-5D138696F6B8}" destId="{191DB5DF-37CD-4520-A4E3-9B720DD5FCAD}" srcOrd="5" destOrd="0" parTransId="{6245E325-227C-4E3D-8F12-512CCCA20726}" sibTransId="{3C6BEFD7-2504-4F51-8115-58920E5CC3A6}"/>
    <dgm:cxn modelId="{ACCB36CB-00BB-427C-802C-BD126B10909B}" type="presOf" srcId="{10CC5B9D-124C-4DF2-B61B-D665650717AD}" destId="{D3FB484B-DA17-4C58-99A4-45230FEE2193}" srcOrd="0" destOrd="0" presId="urn:microsoft.com/office/officeart/2005/8/layout/process5"/>
    <dgm:cxn modelId="{F215D0D8-B7D1-4777-8FE0-D549E32B0F6E}" srcId="{3FC1960A-12ED-4E76-B368-85AF3D3BF7C7}" destId="{896F90D1-5543-45B4-87D8-9307B1387C77}" srcOrd="0" destOrd="0" parTransId="{B3F0C96D-990D-4243-BF05-55C3357466DB}" sibTransId="{078DD677-AC23-4410-9E0E-71F40F2FEE5D}"/>
    <dgm:cxn modelId="{55E46BD9-232B-4819-8AA4-3FF204C1DFAC}" type="presOf" srcId="{3F8C648C-350C-4C66-888E-2FCC4CD9DC3E}" destId="{79CF55E7-907F-4287-B681-3AD476EA22AE}" srcOrd="0" destOrd="0" presId="urn:microsoft.com/office/officeart/2005/8/layout/process5"/>
    <dgm:cxn modelId="{58A303DE-9028-4393-80D2-770EA59E6B20}" srcId="{B9E56BAC-6166-407F-9C8C-5D138696F6B8}" destId="{3FC1960A-12ED-4E76-B368-85AF3D3BF7C7}" srcOrd="9" destOrd="0" parTransId="{523C3D92-F193-4D42-96A2-E0F47D28ADB6}" sibTransId="{09A5F973-570F-4541-B15A-8C687EC411CB}"/>
    <dgm:cxn modelId="{0A91DAE3-A469-4BA0-ADF0-09B06171A6F6}" type="presOf" srcId="{06A1E9D3-5105-47C4-80FF-F762A975EA81}" destId="{55A05EF1-3315-4C3B-AD17-42305A4901A6}" srcOrd="0" destOrd="1" presId="urn:microsoft.com/office/officeart/2005/8/layout/process5"/>
    <dgm:cxn modelId="{4C9B96E4-6A1F-4D5A-BDA2-113EBD2136BE}" type="presOf" srcId="{4E526D34-FCC8-4B19-A2E4-E033DF4A9BE7}" destId="{3A462B25-5545-4C1E-9A80-A0DFB9E06915}" srcOrd="0" destOrd="0" presId="urn:microsoft.com/office/officeart/2005/8/layout/process5"/>
    <dgm:cxn modelId="{28DDFFE5-17B6-40E7-B76F-12B66C3F435E}" type="presOf" srcId="{0D9453B0-E244-4CAD-96F2-A3F888BFB49D}" destId="{ACEFD4DC-1880-4189-AC1D-D2EFE5C7903B}" srcOrd="1" destOrd="0" presId="urn:microsoft.com/office/officeart/2005/8/layout/process5"/>
    <dgm:cxn modelId="{05F912E9-EFC2-42E9-B360-0451F6D77E57}" type="presOf" srcId="{85AA3BAB-4E3A-4313-8D67-60BBA11D84D2}" destId="{6EC5F683-F551-4356-A124-DC46C7789BEE}" srcOrd="1" destOrd="0" presId="urn:microsoft.com/office/officeart/2005/8/layout/process5"/>
    <dgm:cxn modelId="{1A1FDDF2-69B2-4D5E-AA9F-6697148B6F75}" type="presOf" srcId="{896F90D1-5543-45B4-87D8-9307B1387C77}" destId="{94B16F03-0261-4EF4-B406-62EDF9721F0E}" srcOrd="0" destOrd="1" presId="urn:microsoft.com/office/officeart/2005/8/layout/process5"/>
    <dgm:cxn modelId="{5CA684FE-0856-4B15-BE66-CCBFB53987D4}" type="presOf" srcId="{743803B8-B456-49F8-9FA6-C9B3C1943D35}" destId="{84DCE16E-2F86-422E-91EE-9787FE9307E8}" srcOrd="1" destOrd="0" presId="urn:microsoft.com/office/officeart/2005/8/layout/process5"/>
    <dgm:cxn modelId="{0153E2FE-EF34-4D25-97EF-DBC5CA56A5E7}" srcId="{B9E56BAC-6166-407F-9C8C-5D138696F6B8}" destId="{3F8C648C-350C-4C66-888E-2FCC4CD9DC3E}" srcOrd="6" destOrd="0" parTransId="{5D209372-F4BB-4355-BF20-274BA6B092C7}" sibTransId="{743803B8-B456-49F8-9FA6-C9B3C1943D35}"/>
    <dgm:cxn modelId="{4084A66B-56F7-48A7-A727-A438BD94DD13}" type="presParOf" srcId="{A403DCBE-81A5-4CD7-9F53-A76CAC5E4381}" destId="{DD57B3B7-FE93-407B-925B-EA246E0BD742}" srcOrd="0" destOrd="0" presId="urn:microsoft.com/office/officeart/2005/8/layout/process5"/>
    <dgm:cxn modelId="{CDB07376-6FBD-4C95-8252-AFF648952B71}" type="presParOf" srcId="{A403DCBE-81A5-4CD7-9F53-A76CAC5E4381}" destId="{50B51049-F26A-45F8-BBA3-3D5BB33DCA7B}" srcOrd="1" destOrd="0" presId="urn:microsoft.com/office/officeart/2005/8/layout/process5"/>
    <dgm:cxn modelId="{34B6C480-5262-410E-8442-9A5632DFFC89}" type="presParOf" srcId="{50B51049-F26A-45F8-BBA3-3D5BB33DCA7B}" destId="{158F3761-B745-43F4-8A65-C73487A03D09}" srcOrd="0" destOrd="0" presId="urn:microsoft.com/office/officeart/2005/8/layout/process5"/>
    <dgm:cxn modelId="{F4E33DF8-8E8F-4E86-BC0B-54714E294CD3}" type="presParOf" srcId="{A403DCBE-81A5-4CD7-9F53-A76CAC5E4381}" destId="{55A05EF1-3315-4C3B-AD17-42305A4901A6}" srcOrd="2" destOrd="0" presId="urn:microsoft.com/office/officeart/2005/8/layout/process5"/>
    <dgm:cxn modelId="{F74B947E-1E21-4674-845A-D86798356A89}" type="presParOf" srcId="{A403DCBE-81A5-4CD7-9F53-A76CAC5E4381}" destId="{15418634-8408-43EF-9B38-B24989A2EBAD}" srcOrd="3" destOrd="0" presId="urn:microsoft.com/office/officeart/2005/8/layout/process5"/>
    <dgm:cxn modelId="{21407AA3-6FD6-4EF9-AD14-B1DBC0BE79B3}" type="presParOf" srcId="{15418634-8408-43EF-9B38-B24989A2EBAD}" destId="{6EC5F683-F551-4356-A124-DC46C7789BEE}" srcOrd="0" destOrd="0" presId="urn:microsoft.com/office/officeart/2005/8/layout/process5"/>
    <dgm:cxn modelId="{119FCD9A-CC83-4A43-B07B-CE44E32217A6}" type="presParOf" srcId="{A403DCBE-81A5-4CD7-9F53-A76CAC5E4381}" destId="{B489FBB3-DE91-4917-82E8-DB06A081904C}" srcOrd="4" destOrd="0" presId="urn:microsoft.com/office/officeart/2005/8/layout/process5"/>
    <dgm:cxn modelId="{2E16912E-A88B-4C31-A557-8832EA8173A5}" type="presParOf" srcId="{A403DCBE-81A5-4CD7-9F53-A76CAC5E4381}" destId="{587AAF9C-446C-4659-BADD-15F4EEA6E7DA}" srcOrd="5" destOrd="0" presId="urn:microsoft.com/office/officeart/2005/8/layout/process5"/>
    <dgm:cxn modelId="{6940CD77-FDF5-4DFF-8654-7EA2A51EE192}" type="presParOf" srcId="{587AAF9C-446C-4659-BADD-15F4EEA6E7DA}" destId="{8354AE2B-E3B8-42CD-A41C-73A3055C4333}" srcOrd="0" destOrd="0" presId="urn:microsoft.com/office/officeart/2005/8/layout/process5"/>
    <dgm:cxn modelId="{75CF8085-E4FB-4E3E-8E40-A7A4855A0407}" type="presParOf" srcId="{A403DCBE-81A5-4CD7-9F53-A76CAC5E4381}" destId="{B3A0AD9C-DB15-447B-9BEA-077BD99D568C}" srcOrd="6" destOrd="0" presId="urn:microsoft.com/office/officeart/2005/8/layout/process5"/>
    <dgm:cxn modelId="{A0DFEAE8-887B-40C5-B5BD-14E0DF78A21C}" type="presParOf" srcId="{A403DCBE-81A5-4CD7-9F53-A76CAC5E4381}" destId="{C5692491-32DE-4B09-A9C5-B50158110167}" srcOrd="7" destOrd="0" presId="urn:microsoft.com/office/officeart/2005/8/layout/process5"/>
    <dgm:cxn modelId="{BC100362-27ED-41E3-96E7-57684338CBC8}" type="presParOf" srcId="{C5692491-32DE-4B09-A9C5-B50158110167}" destId="{E8DD08E2-3265-4C34-8E39-370A251210DB}" srcOrd="0" destOrd="0" presId="urn:microsoft.com/office/officeart/2005/8/layout/process5"/>
    <dgm:cxn modelId="{F0F9D7A8-0BF3-4A94-B00E-34C9ADE60BF5}" type="presParOf" srcId="{A403DCBE-81A5-4CD7-9F53-A76CAC5E4381}" destId="{D3FB484B-DA17-4C58-99A4-45230FEE2193}" srcOrd="8" destOrd="0" presId="urn:microsoft.com/office/officeart/2005/8/layout/process5"/>
    <dgm:cxn modelId="{517B2C2B-73C7-42B9-8C42-0CDF3389F1D8}" type="presParOf" srcId="{A403DCBE-81A5-4CD7-9F53-A76CAC5E4381}" destId="{2364C5F3-CE1C-4A81-8088-97753D4FAA08}" srcOrd="9" destOrd="0" presId="urn:microsoft.com/office/officeart/2005/8/layout/process5"/>
    <dgm:cxn modelId="{B580E7AC-9258-4447-9363-4D56C7F1CBE0}" type="presParOf" srcId="{2364C5F3-CE1C-4A81-8088-97753D4FAA08}" destId="{A957A5D7-E1EB-4B9B-AC6B-19A6BB7EB684}" srcOrd="0" destOrd="0" presId="urn:microsoft.com/office/officeart/2005/8/layout/process5"/>
    <dgm:cxn modelId="{18D65117-6771-4537-B8A6-AD325C637177}" type="presParOf" srcId="{A403DCBE-81A5-4CD7-9F53-A76CAC5E4381}" destId="{8783F49C-D74F-46D2-B6E9-222DBD2167C0}" srcOrd="10" destOrd="0" presId="urn:microsoft.com/office/officeart/2005/8/layout/process5"/>
    <dgm:cxn modelId="{AEFC1798-AFBB-4C77-A0D4-9322CAAD94D3}" type="presParOf" srcId="{A403DCBE-81A5-4CD7-9F53-A76CAC5E4381}" destId="{31CC69CF-9B18-4EB0-A34C-2C1489CC27E8}" srcOrd="11" destOrd="0" presId="urn:microsoft.com/office/officeart/2005/8/layout/process5"/>
    <dgm:cxn modelId="{E3C2557C-9E31-4931-8BA2-609355C8E116}" type="presParOf" srcId="{31CC69CF-9B18-4EB0-A34C-2C1489CC27E8}" destId="{B6C49424-A992-4B55-A8AC-30D8D5DC4855}" srcOrd="0" destOrd="0" presId="urn:microsoft.com/office/officeart/2005/8/layout/process5"/>
    <dgm:cxn modelId="{57D8FF8F-36E9-409F-B177-A9C1BBEA1C3C}" type="presParOf" srcId="{A403DCBE-81A5-4CD7-9F53-A76CAC5E4381}" destId="{79CF55E7-907F-4287-B681-3AD476EA22AE}" srcOrd="12" destOrd="0" presId="urn:microsoft.com/office/officeart/2005/8/layout/process5"/>
    <dgm:cxn modelId="{1796F422-BCD0-4823-9FCA-538D1951FE2E}" type="presParOf" srcId="{A403DCBE-81A5-4CD7-9F53-A76CAC5E4381}" destId="{C3DB2B9F-9EDC-4B04-B04D-D754EA354A7A}" srcOrd="13" destOrd="0" presId="urn:microsoft.com/office/officeart/2005/8/layout/process5"/>
    <dgm:cxn modelId="{E4D529CB-A5BF-433E-A65C-F2B948CE7E54}" type="presParOf" srcId="{C3DB2B9F-9EDC-4B04-B04D-D754EA354A7A}" destId="{84DCE16E-2F86-422E-91EE-9787FE9307E8}" srcOrd="0" destOrd="0" presId="urn:microsoft.com/office/officeart/2005/8/layout/process5"/>
    <dgm:cxn modelId="{6A30001F-9662-4905-8D57-556AAFD1CED8}" type="presParOf" srcId="{A403DCBE-81A5-4CD7-9F53-A76CAC5E4381}" destId="{1BF0C32E-A389-4261-B232-0C6959ABEBE7}" srcOrd="14" destOrd="0" presId="urn:microsoft.com/office/officeart/2005/8/layout/process5"/>
    <dgm:cxn modelId="{D0B92C67-DA9F-4B73-AE36-827A35A7F5AD}" type="presParOf" srcId="{A403DCBE-81A5-4CD7-9F53-A76CAC5E4381}" destId="{3A462B25-5545-4C1E-9A80-A0DFB9E06915}" srcOrd="15" destOrd="0" presId="urn:microsoft.com/office/officeart/2005/8/layout/process5"/>
    <dgm:cxn modelId="{1CD446AA-D622-4A23-AE7B-9CCD610858B4}" type="presParOf" srcId="{3A462B25-5545-4C1E-9A80-A0DFB9E06915}" destId="{0F3DE002-6FC9-4E7F-A159-6BB7BC59971F}" srcOrd="0" destOrd="0" presId="urn:microsoft.com/office/officeart/2005/8/layout/process5"/>
    <dgm:cxn modelId="{4E16FDEE-C593-44EC-87C1-FEF713F295A1}" type="presParOf" srcId="{A403DCBE-81A5-4CD7-9F53-A76CAC5E4381}" destId="{C4E13835-679C-4011-8656-B27366A5D78A}" srcOrd="16" destOrd="0" presId="urn:microsoft.com/office/officeart/2005/8/layout/process5"/>
    <dgm:cxn modelId="{A6F14ED5-BD1C-42F3-9B3C-B847BC64A642}" type="presParOf" srcId="{A403DCBE-81A5-4CD7-9F53-A76CAC5E4381}" destId="{0BFB71A2-4AA0-4486-8774-7D06993A154A}" srcOrd="17" destOrd="0" presId="urn:microsoft.com/office/officeart/2005/8/layout/process5"/>
    <dgm:cxn modelId="{B9FEB813-6804-471E-BABE-D265CFEE0E19}" type="presParOf" srcId="{0BFB71A2-4AA0-4486-8774-7D06993A154A}" destId="{ACEFD4DC-1880-4189-AC1D-D2EFE5C7903B}" srcOrd="0" destOrd="0" presId="urn:microsoft.com/office/officeart/2005/8/layout/process5"/>
    <dgm:cxn modelId="{6F621DF3-9EDC-4A13-A49D-94BB163195DD}" type="presParOf" srcId="{A403DCBE-81A5-4CD7-9F53-A76CAC5E4381}" destId="{94B16F03-0261-4EF4-B406-62EDF9721F0E}" srcOrd="1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82B015-55BA-41EE-BEC3-6610B4C575D2}"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D0156377-2073-4EC0-A8AC-FF74F65128A8}" type="pres">
      <dgm:prSet presAssocID="{1482B015-55BA-41EE-BEC3-6610B4C575D2}" presName="linearFlow" presStyleCnt="0">
        <dgm:presLayoutVars>
          <dgm:dir/>
          <dgm:animLvl val="lvl"/>
          <dgm:resizeHandles val="exact"/>
        </dgm:presLayoutVars>
      </dgm:prSet>
      <dgm:spPr/>
    </dgm:pt>
  </dgm:ptLst>
  <dgm:cxnLst>
    <dgm:cxn modelId="{9B805E5B-BCE2-4506-B1F4-5B1C81556CCB}" type="presOf" srcId="{1482B015-55BA-41EE-BEC3-6610B4C575D2}" destId="{D0156377-2073-4EC0-A8AC-FF74F65128A8}" srcOrd="0"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2B02B9-ED15-486D-B8CF-D21E21DE0A6D}">
      <dsp:nvSpPr>
        <dsp:cNvPr id="0" name=""/>
        <dsp:cNvSpPr/>
      </dsp:nvSpPr>
      <dsp:spPr>
        <a:xfrm>
          <a:off x="0" y="6924"/>
          <a:ext cx="6400800" cy="10670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ar-DZ" sz="2800" b="1" i="0" kern="1200" baseline="0" dirty="0"/>
            <a:t>اللجنة البيداغوجية الوطنية لمادة الفلسفة</a:t>
          </a:r>
          <a:endParaRPr lang="fr-FR" sz="2800" kern="1200" dirty="0"/>
        </a:p>
      </dsp:txBody>
      <dsp:txXfrm>
        <a:off x="52089" y="59013"/>
        <a:ext cx="6296622" cy="962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BA21F-5DA2-473C-8B64-AC8AF0E5AC57}">
      <dsp:nvSpPr>
        <dsp:cNvPr id="0" name=""/>
        <dsp:cNvSpPr/>
      </dsp:nvSpPr>
      <dsp:spPr>
        <a:xfrm>
          <a:off x="1981034" y="-21137"/>
          <a:ext cx="3559505" cy="3559505"/>
        </a:xfrm>
        <a:prstGeom prst="circularArrow">
          <a:avLst>
            <a:gd name="adj1" fmla="val 5544"/>
            <a:gd name="adj2" fmla="val 330680"/>
            <a:gd name="adj3" fmla="val 13765712"/>
            <a:gd name="adj4" fmla="val 17392183"/>
            <a:gd name="adj5" fmla="val 5757"/>
          </a:avLst>
        </a:prstGeom>
        <a:blipFill rotWithShape="0">
          <a:blip xmlns:r="http://schemas.openxmlformats.org/officeDocument/2006/relationships" r:embed="rId1">
            <a:duotone>
              <a:srgbClr val="9B2D1F">
                <a:tint val="40000"/>
                <a:hueOff val="0"/>
                <a:satOff val="0"/>
                <a:lumOff val="0"/>
                <a:alphaOff val="0"/>
                <a:shade val="22000"/>
                <a:satMod val="160000"/>
              </a:srgbClr>
              <a:srgbClr val="9B2D1F">
                <a:tint val="40000"/>
                <a:hueOff val="0"/>
                <a:satOff val="0"/>
                <a:lumOff val="0"/>
                <a:alphaOff val="0"/>
                <a:shade val="45000"/>
                <a:satMod val="100000"/>
              </a:srgbClr>
            </a:duotone>
          </a:blip>
          <a:tile tx="0" ty="0" sx="65000" sy="65000" flip="none" algn="ctr"/>
        </a:blipFill>
        <a:ln>
          <a:no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sp>
    <dsp:sp modelId="{3AAEB35C-7911-40DC-8124-DD77E8141B07}">
      <dsp:nvSpPr>
        <dsp:cNvPr id="0" name=""/>
        <dsp:cNvSpPr/>
      </dsp:nvSpPr>
      <dsp:spPr>
        <a:xfrm>
          <a:off x="2928933" y="1014"/>
          <a:ext cx="1663707" cy="831853"/>
        </a:xfrm>
        <a:prstGeom prst="roundRect">
          <a:avLst/>
        </a:prstGeom>
        <a:blipFill rotWithShape="0">
          <a:blip xmlns:r="http://schemas.openxmlformats.org/officeDocument/2006/relationships" r:embed="rId1">
            <a:duotone>
              <a:srgbClr val="9B2D1F">
                <a:alpha val="90000"/>
                <a:hueOff val="0"/>
                <a:satOff val="0"/>
                <a:lumOff val="0"/>
                <a:alphaOff val="0"/>
                <a:shade val="22000"/>
                <a:satMod val="160000"/>
              </a:srgbClr>
              <a:srgbClr val="9B2D1F">
                <a:alpha val="90000"/>
                <a:hueOff val="0"/>
                <a:satOff val="0"/>
                <a:lumOff val="0"/>
                <a:alphaOff val="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ar-DZ" sz="2100" kern="1200" dirty="0">
              <a:solidFill>
                <a:sysClr val="window" lastClr="FFFFFF"/>
              </a:solidFill>
              <a:latin typeface="Perpetua"/>
              <a:ea typeface="+mn-ea"/>
              <a:cs typeface="Times New Roman"/>
            </a:rPr>
            <a:t>الأنا والغير</a:t>
          </a:r>
          <a:endParaRPr lang="fr-FR" sz="2100" kern="1200" dirty="0">
            <a:solidFill>
              <a:sysClr val="window" lastClr="FFFFFF"/>
            </a:solidFill>
            <a:latin typeface="Perpetua"/>
            <a:ea typeface="+mn-ea"/>
            <a:cs typeface="+mn-cs"/>
          </a:endParaRPr>
        </a:p>
      </dsp:txBody>
      <dsp:txXfrm>
        <a:off x="2969541" y="41622"/>
        <a:ext cx="1582491" cy="750637"/>
      </dsp:txXfrm>
    </dsp:sp>
    <dsp:sp modelId="{6368F4D4-8EAE-4774-AB8A-DFC79416A03D}">
      <dsp:nvSpPr>
        <dsp:cNvPr id="0" name=""/>
        <dsp:cNvSpPr/>
      </dsp:nvSpPr>
      <dsp:spPr>
        <a:xfrm>
          <a:off x="4372554" y="1049866"/>
          <a:ext cx="1663707" cy="831853"/>
        </a:xfrm>
        <a:prstGeom prst="roundRect">
          <a:avLst/>
        </a:prstGeom>
        <a:blipFill rotWithShape="0">
          <a:blip xmlns:r="http://schemas.openxmlformats.org/officeDocument/2006/relationships" r:embed="rId1">
            <a:duotone>
              <a:srgbClr val="9B2D1F">
                <a:alpha val="90000"/>
                <a:hueOff val="0"/>
                <a:satOff val="0"/>
                <a:lumOff val="0"/>
                <a:alphaOff val="-10000"/>
                <a:shade val="22000"/>
                <a:satMod val="160000"/>
              </a:srgbClr>
              <a:srgbClr val="9B2D1F">
                <a:alpha val="90000"/>
                <a:hueOff val="0"/>
                <a:satOff val="0"/>
                <a:lumOff val="0"/>
                <a:alphaOff val="-1000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r" defTabSz="933450">
            <a:lnSpc>
              <a:spcPct val="90000"/>
            </a:lnSpc>
            <a:spcBef>
              <a:spcPct val="0"/>
            </a:spcBef>
            <a:spcAft>
              <a:spcPct val="35000"/>
            </a:spcAft>
            <a:buNone/>
          </a:pPr>
          <a:r>
            <a:rPr lang="ar-DZ" sz="2100" kern="1200" dirty="0">
              <a:solidFill>
                <a:sysClr val="window" lastClr="FFFFFF"/>
              </a:solidFill>
              <a:latin typeface="Perpetua"/>
              <a:ea typeface="+mn-ea"/>
              <a:cs typeface="Times New Roman"/>
            </a:rPr>
            <a:t>العنف- التعصب-</a:t>
          </a:r>
          <a:endParaRPr lang="fr-FR" sz="2100" kern="1200" dirty="0">
            <a:solidFill>
              <a:sysClr val="window" lastClr="FFFFFF"/>
            </a:solidFill>
            <a:latin typeface="Perpetua"/>
            <a:ea typeface="+mn-ea"/>
            <a:cs typeface="+mn-cs"/>
          </a:endParaRPr>
        </a:p>
      </dsp:txBody>
      <dsp:txXfrm>
        <a:off x="4413162" y="1090474"/>
        <a:ext cx="1582491" cy="750637"/>
      </dsp:txXfrm>
    </dsp:sp>
    <dsp:sp modelId="{8DA0DFFE-1047-443A-9277-4C03E62EA4F6}">
      <dsp:nvSpPr>
        <dsp:cNvPr id="0" name=""/>
        <dsp:cNvSpPr/>
      </dsp:nvSpPr>
      <dsp:spPr>
        <a:xfrm>
          <a:off x="3821140" y="2746944"/>
          <a:ext cx="1663707" cy="831853"/>
        </a:xfrm>
        <a:prstGeom prst="roundRect">
          <a:avLst/>
        </a:prstGeom>
        <a:blipFill rotWithShape="0">
          <a:blip xmlns:r="http://schemas.openxmlformats.org/officeDocument/2006/relationships" r:embed="rId1">
            <a:duotone>
              <a:srgbClr val="9B2D1F">
                <a:alpha val="90000"/>
                <a:hueOff val="0"/>
                <a:satOff val="0"/>
                <a:lumOff val="0"/>
                <a:alphaOff val="-20000"/>
                <a:shade val="22000"/>
                <a:satMod val="160000"/>
              </a:srgbClr>
              <a:srgbClr val="9B2D1F">
                <a:alpha val="90000"/>
                <a:hueOff val="0"/>
                <a:satOff val="0"/>
                <a:lumOff val="0"/>
                <a:alphaOff val="-2000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ar-DZ" sz="2100" kern="1200" dirty="0" err="1">
              <a:solidFill>
                <a:sysClr val="window" lastClr="FFFFFF"/>
              </a:solidFill>
              <a:latin typeface="Perpetua"/>
              <a:ea typeface="+mn-ea"/>
              <a:cs typeface="+mn-cs"/>
            </a:rPr>
            <a:t>الإختلاف</a:t>
          </a:r>
          <a:endParaRPr lang="fr-FR" sz="2100" kern="1200" dirty="0">
            <a:solidFill>
              <a:sysClr val="window" lastClr="FFFFFF"/>
            </a:solidFill>
            <a:latin typeface="Perpetua"/>
            <a:ea typeface="+mn-ea"/>
            <a:cs typeface="+mn-cs"/>
          </a:endParaRPr>
        </a:p>
      </dsp:txBody>
      <dsp:txXfrm>
        <a:off x="3861748" y="2787552"/>
        <a:ext cx="1582491" cy="750637"/>
      </dsp:txXfrm>
    </dsp:sp>
    <dsp:sp modelId="{257F3AAD-C3CE-4E39-9C89-41A81FF7F192}">
      <dsp:nvSpPr>
        <dsp:cNvPr id="0" name=""/>
        <dsp:cNvSpPr/>
      </dsp:nvSpPr>
      <dsp:spPr>
        <a:xfrm>
          <a:off x="2036726" y="2746944"/>
          <a:ext cx="1663707" cy="831853"/>
        </a:xfrm>
        <a:prstGeom prst="roundRect">
          <a:avLst/>
        </a:prstGeom>
        <a:blipFill rotWithShape="0">
          <a:blip xmlns:r="http://schemas.openxmlformats.org/officeDocument/2006/relationships" r:embed="rId1">
            <a:duotone>
              <a:srgbClr val="9B2D1F">
                <a:alpha val="90000"/>
                <a:hueOff val="0"/>
                <a:satOff val="0"/>
                <a:lumOff val="0"/>
                <a:alphaOff val="-30000"/>
                <a:shade val="22000"/>
                <a:satMod val="160000"/>
              </a:srgbClr>
              <a:srgbClr val="9B2D1F">
                <a:alpha val="90000"/>
                <a:hueOff val="0"/>
                <a:satOff val="0"/>
                <a:lumOff val="0"/>
                <a:alphaOff val="-3000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ar-DZ" sz="2100" kern="1200" dirty="0">
              <a:solidFill>
                <a:sysClr val="window" lastClr="FFFFFF"/>
              </a:solidFill>
              <a:latin typeface="Perpetua"/>
              <a:ea typeface="+mn-ea"/>
              <a:cs typeface="Times New Roman"/>
            </a:rPr>
            <a:t>التسامح</a:t>
          </a:r>
          <a:endParaRPr lang="fr-FR" sz="2100" kern="1200" dirty="0">
            <a:solidFill>
              <a:sysClr val="window" lastClr="FFFFFF"/>
            </a:solidFill>
            <a:latin typeface="Perpetua"/>
            <a:ea typeface="+mn-ea"/>
            <a:cs typeface="+mn-cs"/>
          </a:endParaRPr>
        </a:p>
      </dsp:txBody>
      <dsp:txXfrm>
        <a:off x="2077334" y="2787552"/>
        <a:ext cx="1582491" cy="750637"/>
      </dsp:txXfrm>
    </dsp:sp>
    <dsp:sp modelId="{051CFF33-4463-41A6-B015-9E8AD063AA7F}">
      <dsp:nvSpPr>
        <dsp:cNvPr id="0" name=""/>
        <dsp:cNvSpPr/>
      </dsp:nvSpPr>
      <dsp:spPr>
        <a:xfrm>
          <a:off x="1485312" y="1049866"/>
          <a:ext cx="1663707" cy="831853"/>
        </a:xfrm>
        <a:prstGeom prst="roundRect">
          <a:avLst/>
        </a:prstGeom>
        <a:blipFill rotWithShape="0">
          <a:blip xmlns:r="http://schemas.openxmlformats.org/officeDocument/2006/relationships" r:embed="rId1">
            <a:duotone>
              <a:srgbClr val="9B2D1F">
                <a:alpha val="90000"/>
                <a:hueOff val="0"/>
                <a:satOff val="0"/>
                <a:lumOff val="0"/>
                <a:alphaOff val="-40000"/>
                <a:shade val="22000"/>
                <a:satMod val="160000"/>
              </a:srgbClr>
              <a:srgbClr val="9B2D1F">
                <a:alpha val="90000"/>
                <a:hueOff val="0"/>
                <a:satOff val="0"/>
                <a:lumOff val="0"/>
                <a:alphaOff val="-40000"/>
                <a:shade val="45000"/>
                <a:satMod val="100000"/>
              </a:srgbClr>
            </a:duotone>
          </a:blip>
          <a:tile tx="0" ty="0" sx="65000" sy="65000" flip="none" algn="ctr"/>
        </a:blipFill>
        <a:ln>
          <a:noFill/>
        </a:ln>
        <a:effectLst>
          <a:outerShdw blurRad="38100" dist="25400" dir="5400000" algn="t"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ar-DZ" sz="2100" kern="1200" dirty="0">
              <a:solidFill>
                <a:sysClr val="window" lastClr="FFFFFF"/>
              </a:solidFill>
              <a:latin typeface="Perpetua"/>
              <a:ea typeface="+mn-ea"/>
              <a:cs typeface="Times New Roman"/>
            </a:rPr>
            <a:t>التفاهم والتعايش</a:t>
          </a:r>
          <a:endParaRPr lang="fr-FR" sz="2100" kern="1200" dirty="0">
            <a:solidFill>
              <a:sysClr val="window" lastClr="FFFFFF"/>
            </a:solidFill>
            <a:latin typeface="Perpetua"/>
            <a:ea typeface="+mn-ea"/>
            <a:cs typeface="+mn-cs"/>
          </a:endParaRPr>
        </a:p>
      </dsp:txBody>
      <dsp:txXfrm>
        <a:off x="1525920" y="1090474"/>
        <a:ext cx="1582491" cy="7506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7B3B7-FE93-407B-925B-EA246E0BD742}">
      <dsp:nvSpPr>
        <dsp:cNvPr id="0" name=""/>
        <dsp:cNvSpPr/>
      </dsp:nvSpPr>
      <dsp:spPr>
        <a:xfrm>
          <a:off x="0" y="197379"/>
          <a:ext cx="2066051" cy="1197971"/>
        </a:xfrm>
        <a:prstGeom prst="roundRect">
          <a:avLst>
            <a:gd name="adj" fmla="val 10000"/>
          </a:avLst>
        </a:prstGeom>
        <a:solidFill>
          <a:schemeClr val="lt1"/>
        </a:solidFill>
        <a:ln w="25400" cap="flat" cmpd="sng" algn="ctr">
          <a:solidFill>
            <a:schemeClr val="accent2"/>
          </a:solidFill>
          <a:prstDash val="solid"/>
        </a:ln>
        <a:effectLst/>
        <a:scene3d>
          <a:camera prst="orthographicFront">
            <a:rot lat="0" lon="0" rev="0"/>
          </a:camera>
          <a:lightRig rig="contrasting" dir="t">
            <a:rot lat="0" lon="0" rev="12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t" anchorCtr="1">
          <a:noAutofit/>
        </a:bodyPr>
        <a:lstStyle/>
        <a:p>
          <a:pPr marL="0" lvl="0" indent="0" algn="r" defTabSz="800100" rtl="1">
            <a:lnSpc>
              <a:spcPct val="90000"/>
            </a:lnSpc>
            <a:spcBef>
              <a:spcPct val="0"/>
            </a:spcBef>
            <a:spcAft>
              <a:spcPct val="35000"/>
            </a:spcAft>
            <a:buNone/>
          </a:pPr>
          <a:r>
            <a:rPr lang="ar-DZ" sz="1800" b="1" kern="1200" dirty="0">
              <a:solidFill>
                <a:sysClr val="windowText" lastClr="000000">
                  <a:hueOff val="0"/>
                  <a:satOff val="0"/>
                  <a:lumOff val="0"/>
                  <a:alphaOff val="0"/>
                </a:sysClr>
              </a:solidFill>
              <a:latin typeface="Sakkal Majalla" pitchFamily="2" charset="-78"/>
              <a:ea typeface="+mn-ea"/>
              <a:cs typeface="Sakkal Majalla" pitchFamily="2" charset="-78"/>
            </a:rPr>
            <a:t>وضع مفهوم(الأنا والغير) في اطاره الفلسفي-التاريخي</a:t>
          </a:r>
        </a:p>
      </dsp:txBody>
      <dsp:txXfrm>
        <a:off x="35087" y="232466"/>
        <a:ext cx="1995877" cy="1127797"/>
      </dsp:txXfrm>
    </dsp:sp>
    <dsp:sp modelId="{50B51049-F26A-45F8-BBA3-3D5BB33DCA7B}">
      <dsp:nvSpPr>
        <dsp:cNvPr id="0" name=""/>
        <dsp:cNvSpPr/>
      </dsp:nvSpPr>
      <dsp:spPr>
        <a:xfrm rot="21478680">
          <a:off x="2228498" y="602491"/>
          <a:ext cx="391886"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ln>
              <a:solidFill>
                <a:srgbClr val="FF0000"/>
              </a:solidFill>
            </a:ln>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2228525" y="661923"/>
        <a:ext cx="305037" cy="173698"/>
      </dsp:txXfrm>
    </dsp:sp>
    <dsp:sp modelId="{55A05EF1-3315-4C3B-AD17-42305A4901A6}">
      <dsp:nvSpPr>
        <dsp:cNvPr id="0" name=""/>
        <dsp:cNvSpPr/>
      </dsp:nvSpPr>
      <dsp:spPr>
        <a:xfrm>
          <a:off x="2804999" y="9942"/>
          <a:ext cx="1429936" cy="1397242"/>
        </a:xfrm>
        <a:prstGeom prst="roundRect">
          <a:avLst>
            <a:gd name="adj" fmla="val 10000"/>
          </a:avLst>
        </a:prstGeom>
        <a:solidFill>
          <a:schemeClr val="lt1"/>
        </a:solidFill>
        <a:ln w="25400" cap="flat" cmpd="sng" algn="ctr">
          <a:solidFill>
            <a:schemeClr val="accent2"/>
          </a:solidFill>
          <a:prstDash val="solid"/>
        </a:ln>
        <a:effectLst/>
        <a:scene3d>
          <a:camera prst="orthographicFront">
            <a:rot lat="0" lon="0" rev="0"/>
          </a:camera>
          <a:lightRig rig="contrasting" dir="t">
            <a:rot lat="0" lon="0" rev="12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t" anchorCtr="0">
          <a:noAutofit/>
        </a:bodyPr>
        <a:lstStyle/>
        <a:p>
          <a:pPr marL="0" lvl="0" indent="0" algn="r" defTabSz="889000" rtl="1">
            <a:lnSpc>
              <a:spcPct val="90000"/>
            </a:lnSpc>
            <a:spcBef>
              <a:spcPct val="0"/>
            </a:spcBef>
            <a:spcAft>
              <a:spcPct val="35000"/>
            </a:spcAft>
            <a:buNone/>
          </a:pPr>
          <a:endParaRPr lang="fr-FR" sz="2000" kern="1200" dirty="0">
            <a:solidFill>
              <a:srgbClr val="FF0000"/>
            </a:solidFill>
            <a:latin typeface="Sakkal Majalla" pitchFamily="2" charset="-78"/>
            <a:ea typeface="+mn-ea"/>
            <a:cs typeface="Sakkal Majalla" pitchFamily="2" charset="-78"/>
          </a:endParaRPr>
        </a:p>
        <a:p>
          <a:pPr marL="171450" lvl="1" indent="-171450" algn="ctr" defTabSz="711200">
            <a:lnSpc>
              <a:spcPct val="90000"/>
            </a:lnSpc>
            <a:spcBef>
              <a:spcPct val="0"/>
            </a:spcBef>
            <a:spcAft>
              <a:spcPct val="15000"/>
            </a:spcAft>
            <a:buChar char="•"/>
          </a:pPr>
          <a:r>
            <a:rPr lang="ar-DZ" sz="1600" b="1" kern="1200" dirty="0">
              <a:solidFill>
                <a:sysClr val="windowText" lastClr="000000">
                  <a:hueOff val="0"/>
                  <a:satOff val="0"/>
                  <a:lumOff val="0"/>
                  <a:alphaOff val="0"/>
                </a:sysClr>
              </a:solidFill>
              <a:latin typeface="Sakkal Majalla" pitchFamily="2" charset="-78"/>
              <a:ea typeface="+mn-ea"/>
              <a:cs typeface="Sakkal Majalla" pitchFamily="2" charset="-78"/>
            </a:rPr>
            <a:t>الغيرية في الفكر الشرقي القديم</a:t>
          </a:r>
          <a:endParaRPr lang="fr-FR" sz="1600" b="1" kern="1200" dirty="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2845923" y="50866"/>
        <a:ext cx="1348088" cy="1315394"/>
      </dsp:txXfrm>
    </dsp:sp>
    <dsp:sp modelId="{15418634-8408-43EF-9B38-B24989A2EBAD}">
      <dsp:nvSpPr>
        <dsp:cNvPr id="0" name=""/>
        <dsp:cNvSpPr/>
      </dsp:nvSpPr>
      <dsp:spPr>
        <a:xfrm>
          <a:off x="4337661" y="563813"/>
          <a:ext cx="247474"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4337661" y="621713"/>
        <a:ext cx="173232" cy="173698"/>
      </dsp:txXfrm>
    </dsp:sp>
    <dsp:sp modelId="{B489FBB3-DE91-4917-82E8-DB06A081904C}">
      <dsp:nvSpPr>
        <dsp:cNvPr id="0" name=""/>
        <dsp:cNvSpPr/>
      </dsp:nvSpPr>
      <dsp:spPr>
        <a:xfrm>
          <a:off x="4701869" y="3260"/>
          <a:ext cx="1167333" cy="1410605"/>
        </a:xfrm>
        <a:prstGeom prst="roundRect">
          <a:avLst>
            <a:gd name="adj" fmla="val 10000"/>
          </a:avLst>
        </a:prstGeom>
        <a:solidFill>
          <a:schemeClr val="lt1"/>
        </a:solidFill>
        <a:ln w="25400" cap="flat" cmpd="sng" algn="ctr">
          <a:solidFill>
            <a:schemeClr val="accent2"/>
          </a:solidFill>
          <a:prstDash val="solid"/>
        </a:ln>
        <a:effectLst/>
        <a:scene3d>
          <a:camera prst="orthographicFront">
            <a:rot lat="0" lon="0" rev="0"/>
          </a:camera>
          <a:lightRig rig="contrasting" dir="t">
            <a:rot lat="0" lon="0" rev="12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DZ" sz="1800" b="1" kern="1200" dirty="0">
              <a:solidFill>
                <a:sysClr val="windowText" lastClr="000000">
                  <a:hueOff val="0"/>
                  <a:satOff val="0"/>
                  <a:lumOff val="0"/>
                  <a:alphaOff val="0"/>
                </a:sysClr>
              </a:solidFill>
              <a:latin typeface="Sakkal Majalla" pitchFamily="2" charset="-78"/>
              <a:ea typeface="+mn-ea"/>
              <a:cs typeface="Sakkal Majalla" pitchFamily="2" charset="-78"/>
            </a:rPr>
            <a:t>الغيرية في الشرائع السماوية</a:t>
          </a:r>
          <a:endParaRPr lang="fr-FR" sz="1800" kern="1200" dirty="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4736059" y="37450"/>
        <a:ext cx="1098953" cy="1342225"/>
      </dsp:txXfrm>
    </dsp:sp>
    <dsp:sp modelId="{587AAF9C-446C-4659-BADD-15F4EEA6E7DA}">
      <dsp:nvSpPr>
        <dsp:cNvPr id="0" name=""/>
        <dsp:cNvSpPr/>
      </dsp:nvSpPr>
      <dsp:spPr>
        <a:xfrm>
          <a:off x="5971928" y="563813"/>
          <a:ext cx="247474"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5971928" y="621713"/>
        <a:ext cx="173232" cy="173698"/>
      </dsp:txXfrm>
    </dsp:sp>
    <dsp:sp modelId="{B3A0AD9C-DB15-447B-9BEA-077BD99D568C}">
      <dsp:nvSpPr>
        <dsp:cNvPr id="0" name=""/>
        <dsp:cNvSpPr/>
      </dsp:nvSpPr>
      <dsp:spPr>
        <a:xfrm>
          <a:off x="6336136" y="162737"/>
          <a:ext cx="1634185" cy="1091650"/>
        </a:xfrm>
        <a:prstGeom prst="roundRect">
          <a:avLst>
            <a:gd name="adj" fmla="val 10000"/>
          </a:avLst>
        </a:prstGeom>
        <a:solidFill>
          <a:schemeClr val="lt1"/>
        </a:solidFill>
        <a:ln w="25400" cap="flat" cmpd="sng" algn="ctr">
          <a:solidFill>
            <a:schemeClr val="accent2"/>
          </a:solidFill>
          <a:prstDash val="solid"/>
        </a:ln>
        <a:effectLst/>
        <a:scene3d>
          <a:camera prst="orthographicFront">
            <a:rot lat="0" lon="0" rev="0"/>
          </a:camera>
          <a:lightRig rig="contrasting" dir="t">
            <a:rot lat="0" lon="0" rev="12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DZ" sz="1800" b="1" kern="1200" dirty="0">
              <a:solidFill>
                <a:sysClr val="windowText" lastClr="000000">
                  <a:hueOff val="0"/>
                  <a:satOff val="0"/>
                  <a:lumOff val="0"/>
                  <a:alphaOff val="0"/>
                </a:sysClr>
              </a:solidFill>
              <a:latin typeface="Sakkal Majalla" pitchFamily="2" charset="-78"/>
              <a:ea typeface="+mn-ea"/>
              <a:cs typeface="Sakkal Majalla" pitchFamily="2" charset="-78"/>
            </a:rPr>
            <a:t>الغيرية في النصوص الإسلامية المؤسسة( القرآن والسنة)</a:t>
          </a:r>
          <a:endParaRPr lang="fr-FR" sz="2400" b="1" kern="1200" dirty="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6368109" y="194710"/>
        <a:ext cx="1570239" cy="1027704"/>
      </dsp:txXfrm>
    </dsp:sp>
    <dsp:sp modelId="{C5692491-32DE-4B09-A9C5-B50158110167}">
      <dsp:nvSpPr>
        <dsp:cNvPr id="0" name=""/>
        <dsp:cNvSpPr/>
      </dsp:nvSpPr>
      <dsp:spPr>
        <a:xfrm rot="5502860">
          <a:off x="7032096" y="1440954"/>
          <a:ext cx="357733"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a:solidFill>
              <a:sysClr val="windowText" lastClr="000000">
                <a:hueOff val="0"/>
                <a:satOff val="0"/>
                <a:lumOff val="0"/>
                <a:alphaOff val="0"/>
              </a:sysClr>
            </a:solidFill>
            <a:latin typeface="Sakkal Majalla" pitchFamily="2" charset="-78"/>
            <a:ea typeface="+mn-ea"/>
            <a:cs typeface="Sakkal Majalla" pitchFamily="2" charset="-78"/>
          </a:endParaRPr>
        </a:p>
      </dsp:txBody>
      <dsp:txXfrm rot="-5400000">
        <a:off x="7125413" y="1406856"/>
        <a:ext cx="173698" cy="270884"/>
      </dsp:txXfrm>
    </dsp:sp>
    <dsp:sp modelId="{D3FB484B-DA17-4C58-99A4-45230FEE2193}">
      <dsp:nvSpPr>
        <dsp:cNvPr id="0" name=""/>
        <dsp:cNvSpPr/>
      </dsp:nvSpPr>
      <dsp:spPr>
        <a:xfrm>
          <a:off x="6178385" y="1929119"/>
          <a:ext cx="2051214" cy="1383864"/>
        </a:xfrm>
        <a:prstGeom prst="roundRect">
          <a:avLst>
            <a:gd name="adj" fmla="val 10000"/>
          </a:avLst>
        </a:prstGeom>
        <a:solidFill>
          <a:schemeClr val="lt1"/>
        </a:solidFill>
        <a:ln w="25400" cap="flat" cmpd="sng" algn="ctr">
          <a:solidFill>
            <a:schemeClr val="accent2"/>
          </a:solidFill>
          <a:prstDash val="solid"/>
        </a:ln>
        <a:effectLst/>
        <a:scene3d>
          <a:camera prst="orthographicFront">
            <a:rot lat="0" lon="0" rev="0"/>
          </a:camera>
          <a:lightRig rig="contrasting" dir="t">
            <a:rot lat="0" lon="0" rev="12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DZ" sz="1600" b="1" kern="1200" dirty="0">
              <a:solidFill>
                <a:sysClr val="windowText" lastClr="000000">
                  <a:hueOff val="0"/>
                  <a:satOff val="0"/>
                  <a:lumOff val="0"/>
                  <a:alphaOff val="0"/>
                </a:sysClr>
              </a:solidFill>
              <a:latin typeface="Sakkal Majalla" pitchFamily="2" charset="-78"/>
              <a:ea typeface="+mn-ea"/>
              <a:cs typeface="Sakkal Majalla" pitchFamily="2" charset="-78"/>
            </a:rPr>
            <a:t>الآخر في الفكر الغربي من اليونان الى العصر الحديث والمعاصر</a:t>
          </a:r>
          <a:endParaRPr lang="fr-FR" sz="1600" b="1" kern="1200" dirty="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6218917" y="1969651"/>
        <a:ext cx="1970150" cy="1302800"/>
      </dsp:txXfrm>
    </dsp:sp>
    <dsp:sp modelId="{2364C5F3-CE1C-4A81-8088-97753D4FAA08}">
      <dsp:nvSpPr>
        <dsp:cNvPr id="0" name=""/>
        <dsp:cNvSpPr/>
      </dsp:nvSpPr>
      <dsp:spPr>
        <a:xfrm rot="10830655">
          <a:off x="5763548" y="2464764"/>
          <a:ext cx="293159"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solidFill>
              <a:sysClr val="windowText" lastClr="000000">
                <a:hueOff val="0"/>
                <a:satOff val="0"/>
                <a:lumOff val="0"/>
                <a:alphaOff val="0"/>
              </a:sysClr>
            </a:solidFill>
            <a:latin typeface="Sakkal Majalla" pitchFamily="2" charset="-78"/>
            <a:ea typeface="+mn-ea"/>
            <a:cs typeface="Sakkal Majalla" pitchFamily="2" charset="-78"/>
          </a:endParaRPr>
        </a:p>
      </dsp:txBody>
      <dsp:txXfrm rot="10800000">
        <a:off x="5850395" y="2523051"/>
        <a:ext cx="206310" cy="173698"/>
      </dsp:txXfrm>
    </dsp:sp>
    <dsp:sp modelId="{8783F49C-D74F-46D2-B6E9-222DBD2167C0}">
      <dsp:nvSpPr>
        <dsp:cNvPr id="0" name=""/>
        <dsp:cNvSpPr/>
      </dsp:nvSpPr>
      <dsp:spPr>
        <a:xfrm>
          <a:off x="3700916" y="1954169"/>
          <a:ext cx="1924360" cy="1288448"/>
        </a:xfrm>
        <a:prstGeom prst="roundRect">
          <a:avLst>
            <a:gd name="adj" fmla="val 10000"/>
          </a:avLst>
        </a:prstGeom>
        <a:solidFill>
          <a:schemeClr val="lt1"/>
        </a:solidFill>
        <a:ln w="25400" cap="flat" cmpd="sng" algn="ctr">
          <a:solidFill>
            <a:schemeClr val="accent2"/>
          </a:solidFill>
          <a:prstDash val="solid"/>
        </a:ln>
        <a:effectLst/>
        <a:scene3d>
          <a:camera prst="orthographicFront">
            <a:rot lat="0" lon="0" rev="0"/>
          </a:camera>
          <a:lightRig rig="contrasting" dir="t">
            <a:rot lat="0" lon="0" rev="12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DZ" sz="1600" b="1" kern="1200" dirty="0">
              <a:solidFill>
                <a:sysClr val="windowText" lastClr="000000">
                  <a:hueOff val="0"/>
                  <a:satOff val="0"/>
                  <a:lumOff val="0"/>
                  <a:alphaOff val="0"/>
                </a:sysClr>
              </a:solidFill>
              <a:latin typeface="Sakkal Majalla" pitchFamily="2" charset="-78"/>
              <a:ea typeface="+mn-ea"/>
              <a:cs typeface="Sakkal Majalla" pitchFamily="2" charset="-78"/>
            </a:rPr>
            <a:t>الآخر في الفكري الجزائري( تجربة الامير عبد القادر </a:t>
          </a:r>
          <a:r>
            <a:rPr lang="ar-DZ" sz="1600" b="1" kern="1200" dirty="0" err="1">
              <a:solidFill>
                <a:sysClr val="windowText" lastClr="000000">
                  <a:hueOff val="0"/>
                  <a:satOff val="0"/>
                  <a:lumOff val="0"/>
                  <a:alphaOff val="0"/>
                </a:sysClr>
              </a:solidFill>
              <a:latin typeface="Sakkal Majalla" pitchFamily="2" charset="-78"/>
              <a:ea typeface="+mn-ea"/>
              <a:cs typeface="Sakkal Majalla" pitchFamily="2" charset="-78"/>
            </a:rPr>
            <a:t>انموذجا</a:t>
          </a:r>
          <a:r>
            <a:rPr lang="ar-DZ" sz="1600" b="1" kern="1200" dirty="0">
              <a:solidFill>
                <a:sysClr val="windowText" lastClr="000000">
                  <a:hueOff val="0"/>
                  <a:satOff val="0"/>
                  <a:lumOff val="0"/>
                  <a:alphaOff val="0"/>
                </a:sysClr>
              </a:solidFill>
              <a:latin typeface="Sakkal Majalla" pitchFamily="2" charset="-78"/>
              <a:ea typeface="+mn-ea"/>
              <a:cs typeface="Sakkal Majalla" pitchFamily="2" charset="-78"/>
            </a:rPr>
            <a:t>)</a:t>
          </a:r>
          <a:endParaRPr lang="fr-FR" sz="1600" b="1" kern="1200" dirty="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3738653" y="1991906"/>
        <a:ext cx="1848886" cy="1212974"/>
      </dsp:txXfrm>
    </dsp:sp>
    <dsp:sp modelId="{31CC69CF-9B18-4EB0-A34C-2C1489CC27E8}">
      <dsp:nvSpPr>
        <dsp:cNvPr id="0" name=""/>
        <dsp:cNvSpPr/>
      </dsp:nvSpPr>
      <dsp:spPr>
        <a:xfrm rot="10749698">
          <a:off x="3436637" y="2438302"/>
          <a:ext cx="180723"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solidFill>
              <a:sysClr val="windowText" lastClr="000000">
                <a:hueOff val="0"/>
                <a:satOff val="0"/>
                <a:lumOff val="0"/>
                <a:alphaOff val="0"/>
              </a:sysClr>
            </a:solidFill>
            <a:latin typeface="Sakkal Majalla" pitchFamily="2" charset="-78"/>
            <a:ea typeface="+mn-ea"/>
            <a:cs typeface="Sakkal Majalla" pitchFamily="2" charset="-78"/>
          </a:endParaRPr>
        </a:p>
      </dsp:txBody>
      <dsp:txXfrm rot="10800000">
        <a:off x="3490851" y="2495805"/>
        <a:ext cx="126506" cy="173698"/>
      </dsp:txXfrm>
    </dsp:sp>
    <dsp:sp modelId="{79CF55E7-907F-4287-B681-3AD476EA22AE}">
      <dsp:nvSpPr>
        <dsp:cNvPr id="0" name=""/>
        <dsp:cNvSpPr/>
      </dsp:nvSpPr>
      <dsp:spPr>
        <a:xfrm>
          <a:off x="1907880" y="1925400"/>
          <a:ext cx="1167333" cy="1409541"/>
        </a:xfrm>
        <a:prstGeom prst="roundRect">
          <a:avLst>
            <a:gd name="adj" fmla="val 10000"/>
          </a:avLst>
        </a:prstGeom>
        <a:solidFill>
          <a:schemeClr val="lt1"/>
        </a:solidFill>
        <a:ln w="25400" cap="flat" cmpd="sng" algn="ctr">
          <a:solidFill>
            <a:schemeClr val="accent2"/>
          </a:solidFill>
          <a:prstDash val="solid"/>
        </a:ln>
        <a:effectLst/>
        <a:scene3d>
          <a:camera prst="orthographicFront">
            <a:rot lat="0" lon="0" rev="0"/>
          </a:camera>
          <a:lightRig rig="contrasting" dir="t">
            <a:rot lat="0" lon="0" rev="12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DZ" sz="1600" b="1" kern="1200" dirty="0">
              <a:solidFill>
                <a:sysClr val="windowText" lastClr="000000">
                  <a:hueOff val="0"/>
                  <a:satOff val="0"/>
                  <a:lumOff val="0"/>
                  <a:alphaOff val="0"/>
                </a:sysClr>
              </a:solidFill>
              <a:latin typeface="Sakkal Majalla" pitchFamily="2" charset="-78"/>
              <a:ea typeface="+mn-ea"/>
              <a:cs typeface="Sakkal Majalla" pitchFamily="2" charset="-78"/>
            </a:rPr>
            <a:t>الغيرية والخطاب الاستعماري</a:t>
          </a:r>
          <a:endParaRPr lang="fr-FR" sz="1600" b="1" kern="1200" dirty="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1942070" y="1959590"/>
        <a:ext cx="1098953" cy="1341161"/>
      </dsp:txXfrm>
    </dsp:sp>
    <dsp:sp modelId="{C3DB2B9F-9EDC-4B04-B04D-D754EA354A7A}">
      <dsp:nvSpPr>
        <dsp:cNvPr id="0" name=""/>
        <dsp:cNvSpPr/>
      </dsp:nvSpPr>
      <dsp:spPr>
        <a:xfrm rot="10965263">
          <a:off x="1643786" y="2422691"/>
          <a:ext cx="164316"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solidFill>
              <a:sysClr val="windowText" lastClr="000000">
                <a:hueOff val="0"/>
                <a:satOff val="0"/>
                <a:lumOff val="0"/>
                <a:alphaOff val="0"/>
              </a:sysClr>
            </a:solidFill>
            <a:latin typeface="Sakkal Majalla" pitchFamily="2" charset="-78"/>
            <a:ea typeface="+mn-ea"/>
            <a:cs typeface="Sakkal Majalla" pitchFamily="2" charset="-78"/>
          </a:endParaRPr>
        </a:p>
      </dsp:txBody>
      <dsp:txXfrm rot="10800000">
        <a:off x="1693053" y="2481775"/>
        <a:ext cx="115021" cy="173698"/>
      </dsp:txXfrm>
    </dsp:sp>
    <dsp:sp modelId="{1BF0C32E-A389-4261-B232-0C6959ABEBE7}">
      <dsp:nvSpPr>
        <dsp:cNvPr id="0" name=""/>
        <dsp:cNvSpPr/>
      </dsp:nvSpPr>
      <dsp:spPr>
        <a:xfrm>
          <a:off x="190300" y="1999562"/>
          <a:ext cx="1167333" cy="1095950"/>
        </a:xfrm>
        <a:prstGeom prst="roundRect">
          <a:avLst>
            <a:gd name="adj" fmla="val 10000"/>
          </a:avLst>
        </a:prstGeom>
        <a:solidFill>
          <a:schemeClr val="lt1"/>
        </a:solidFill>
        <a:ln w="25400" cap="flat" cmpd="sng" algn="ctr">
          <a:solidFill>
            <a:schemeClr val="accent2"/>
          </a:solidFill>
          <a:prstDash val="solid"/>
        </a:ln>
        <a:effectLst/>
        <a:scene3d>
          <a:camera prst="orthographicFront">
            <a:rot lat="0" lon="0" rev="0"/>
          </a:camera>
          <a:lightRig rig="contrasting" dir="t">
            <a:rot lat="0" lon="0" rev="12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DZ" sz="1600" b="1" kern="1200"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rPr>
            <a:t>نقد الاستعلاء في المركزية الغربية</a:t>
          </a:r>
          <a:endParaRPr lang="fr-FR" sz="1600" b="1" kern="1200"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endParaRPr>
        </a:p>
      </dsp:txBody>
      <dsp:txXfrm>
        <a:off x="222399" y="2031661"/>
        <a:ext cx="1103135" cy="1031752"/>
      </dsp:txXfrm>
    </dsp:sp>
    <dsp:sp modelId="{3A462B25-5545-4C1E-9A80-A0DFB9E06915}">
      <dsp:nvSpPr>
        <dsp:cNvPr id="0" name=""/>
        <dsp:cNvSpPr/>
      </dsp:nvSpPr>
      <dsp:spPr>
        <a:xfrm rot="3944504">
          <a:off x="1083690" y="3427262"/>
          <a:ext cx="606843"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fr-FR" sz="3100" kern="1200">
            <a:solidFill>
              <a:sysClr val="windowText" lastClr="000000">
                <a:hueOff val="0"/>
                <a:satOff val="0"/>
                <a:lumOff val="0"/>
                <a:alphaOff val="0"/>
              </a:sysClr>
            </a:solidFill>
            <a:latin typeface="Sakkal Majalla" pitchFamily="2" charset="-78"/>
            <a:ea typeface="+mn-ea"/>
            <a:cs typeface="Sakkal Majalla" pitchFamily="2" charset="-78"/>
          </a:endParaRPr>
        </a:p>
      </dsp:txBody>
      <dsp:txXfrm rot="-5400000">
        <a:off x="1282422" y="3272424"/>
        <a:ext cx="173698" cy="519994"/>
      </dsp:txXfrm>
    </dsp:sp>
    <dsp:sp modelId="{C4E13835-679C-4011-8656-B27366A5D78A}">
      <dsp:nvSpPr>
        <dsp:cNvPr id="0" name=""/>
        <dsp:cNvSpPr/>
      </dsp:nvSpPr>
      <dsp:spPr>
        <a:xfrm>
          <a:off x="873926" y="4077983"/>
          <a:ext cx="2051203" cy="700400"/>
        </a:xfrm>
        <a:prstGeom prst="roundRect">
          <a:avLst>
            <a:gd name="adj" fmla="val 10000"/>
          </a:avLst>
        </a:prstGeom>
        <a:solidFill>
          <a:sysClr val="window" lastClr="FFFFFF">
            <a:hueOff val="0"/>
            <a:satOff val="0"/>
            <a:lumOff val="0"/>
            <a:alphaOff val="0"/>
          </a:sys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SA" sz="1600" b="1" kern="1200" dirty="0">
              <a:solidFill>
                <a:sysClr val="windowText" lastClr="000000">
                  <a:hueOff val="0"/>
                  <a:satOff val="0"/>
                  <a:lumOff val="0"/>
                  <a:alphaOff val="0"/>
                </a:sysClr>
              </a:solidFill>
              <a:latin typeface="Sakkal Majalla" pitchFamily="2" charset="-78"/>
              <a:ea typeface="+mn-ea"/>
              <a:cs typeface="Sakkal Majalla" pitchFamily="2" charset="-78"/>
            </a:rPr>
            <a:t>نقد </a:t>
          </a:r>
          <a:r>
            <a:rPr lang="ar-DZ" sz="1600" b="1" kern="1200" dirty="0">
              <a:solidFill>
                <a:sysClr val="windowText" lastClr="000000">
                  <a:hueOff val="0"/>
                  <a:satOff val="0"/>
                  <a:lumOff val="0"/>
                  <a:alphaOff val="0"/>
                </a:sysClr>
              </a:solidFill>
              <a:latin typeface="Sakkal Majalla" pitchFamily="2" charset="-78"/>
              <a:ea typeface="+mn-ea"/>
              <a:cs typeface="Sakkal Majalla" pitchFamily="2" charset="-78"/>
            </a:rPr>
            <a:t>ال</a:t>
          </a:r>
          <a:r>
            <a:rPr lang="ar-SA" sz="1600" b="1" kern="1200" dirty="0">
              <a:solidFill>
                <a:sysClr val="windowText" lastClr="000000">
                  <a:hueOff val="0"/>
                  <a:satOff val="0"/>
                  <a:lumOff val="0"/>
                  <a:alphaOff val="0"/>
                </a:sysClr>
              </a:solidFill>
              <a:latin typeface="Sakkal Majalla" pitchFamily="2" charset="-78"/>
              <a:ea typeface="+mn-ea"/>
              <a:cs typeface="Sakkal Majalla" pitchFamily="2" charset="-78"/>
            </a:rPr>
            <a:t>خطاب الغرب</a:t>
          </a:r>
          <a:r>
            <a:rPr lang="ar-DZ" sz="1600" b="1" kern="1200" dirty="0">
              <a:solidFill>
                <a:sysClr val="windowText" lastClr="000000">
                  <a:hueOff val="0"/>
                  <a:satOff val="0"/>
                  <a:lumOff val="0"/>
                  <a:alphaOff val="0"/>
                </a:sysClr>
              </a:solidFill>
              <a:latin typeface="Sakkal Majalla" pitchFamily="2" charset="-78"/>
              <a:ea typeface="+mn-ea"/>
              <a:cs typeface="Sakkal Majalla" pitchFamily="2" charset="-78"/>
            </a:rPr>
            <a:t>ي</a:t>
          </a:r>
          <a:r>
            <a:rPr lang="ar-SA" sz="1600" b="1" kern="1200" dirty="0">
              <a:solidFill>
                <a:sysClr val="windowText" lastClr="000000">
                  <a:hueOff val="0"/>
                  <a:satOff val="0"/>
                  <a:lumOff val="0"/>
                  <a:alphaOff val="0"/>
                </a:sysClr>
              </a:solidFill>
              <a:latin typeface="Sakkal Majalla" pitchFamily="2" charset="-78"/>
              <a:ea typeface="+mn-ea"/>
              <a:cs typeface="Sakkal Majalla" pitchFamily="2" charset="-78"/>
            </a:rPr>
            <a:t> حيال العرب والمسلمين</a:t>
          </a:r>
          <a:endParaRPr lang="fr-FR" sz="1600" b="1" kern="1200" dirty="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894440" y="4098497"/>
        <a:ext cx="2010175" cy="659372"/>
      </dsp:txXfrm>
    </dsp:sp>
    <dsp:sp modelId="{0BFB71A2-4AA0-4486-8774-7D06993A154A}">
      <dsp:nvSpPr>
        <dsp:cNvPr id="0" name=""/>
        <dsp:cNvSpPr/>
      </dsp:nvSpPr>
      <dsp:spPr>
        <a:xfrm rot="21479764">
          <a:off x="3004279" y="4157920"/>
          <a:ext cx="709448" cy="289498"/>
        </a:xfrm>
        <a:prstGeom prst="rightArrow">
          <a:avLst>
            <a:gd name="adj1" fmla="val 60000"/>
            <a:gd name="adj2" fmla="val 50000"/>
          </a:avLst>
        </a:prstGeom>
        <a:solidFill>
          <a:srgbClr val="D34817">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solidFill>
              <a:sysClr val="windowText" lastClr="000000">
                <a:hueOff val="0"/>
                <a:satOff val="0"/>
                <a:lumOff val="0"/>
                <a:alphaOff val="0"/>
              </a:sysClr>
            </a:solidFill>
            <a:latin typeface="Sakkal Majalla" pitchFamily="2" charset="-78"/>
            <a:ea typeface="+mn-ea"/>
            <a:cs typeface="Sakkal Majalla" pitchFamily="2" charset="-78"/>
          </a:endParaRPr>
        </a:p>
      </dsp:txBody>
      <dsp:txXfrm>
        <a:off x="3004306" y="4217338"/>
        <a:ext cx="622599" cy="173698"/>
      </dsp:txXfrm>
    </dsp:sp>
    <dsp:sp modelId="{94B16F03-0261-4EF4-B406-62EDF9721F0E}">
      <dsp:nvSpPr>
        <dsp:cNvPr id="0" name=""/>
        <dsp:cNvSpPr/>
      </dsp:nvSpPr>
      <dsp:spPr>
        <a:xfrm>
          <a:off x="4262893" y="3554549"/>
          <a:ext cx="3571689" cy="1456909"/>
        </a:xfrm>
        <a:prstGeom prst="roundRect">
          <a:avLst>
            <a:gd name="adj" fmla="val 10000"/>
          </a:avLst>
        </a:prstGeom>
        <a:solidFill>
          <a:sysClr val="window" lastClr="FFFFFF">
            <a:hueOff val="0"/>
            <a:satOff val="0"/>
            <a:lumOff val="0"/>
            <a:alphaOff val="0"/>
          </a:sysClr>
        </a:solidFill>
        <a:ln>
          <a:noFill/>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t" anchorCtr="0">
          <a:noAutofit/>
        </a:bodyPr>
        <a:lstStyle/>
        <a:p>
          <a:pPr marL="0" lvl="0" indent="0" algn="r" defTabSz="711200" rtl="1">
            <a:lnSpc>
              <a:spcPct val="90000"/>
            </a:lnSpc>
            <a:spcBef>
              <a:spcPct val="0"/>
            </a:spcBef>
            <a:spcAft>
              <a:spcPct val="35000"/>
            </a:spcAft>
            <a:buNone/>
          </a:pPr>
          <a:endParaRPr lang="fr-FR" sz="1600" b="1" kern="1200"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endParaRPr>
        </a:p>
        <a:p>
          <a:pPr marL="114300" lvl="1" indent="-114300" algn="l" defTabSz="622300">
            <a:lnSpc>
              <a:spcPct val="90000"/>
            </a:lnSpc>
            <a:spcBef>
              <a:spcPct val="0"/>
            </a:spcBef>
            <a:spcAft>
              <a:spcPct val="15000"/>
            </a:spcAft>
            <a:buChar char="•"/>
          </a:pPr>
          <a:r>
            <a:rPr lang="ar-DZ" sz="1400" b="1" kern="1200"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rPr>
            <a:t>التفاهم والتعايش من اجل العيش في سلام محليا ودوليا</a:t>
          </a:r>
          <a:endParaRPr lang="fr-FR" sz="1400" b="1" kern="1200" cap="none" spc="0" dirty="0">
            <a:ln w="12700">
              <a:prstDash val="solid"/>
            </a:ln>
            <a:solidFill>
              <a:sysClr val="windowText" lastClr="000000">
                <a:hueOff val="0"/>
                <a:satOff val="0"/>
                <a:lumOff val="0"/>
                <a:alphaOff val="0"/>
              </a:sysClr>
            </a:solidFill>
            <a:effectLst/>
            <a:latin typeface="Sakkal Majalla" pitchFamily="2" charset="-78"/>
            <a:ea typeface="+mn-ea"/>
            <a:cs typeface="Sakkal Majalla" pitchFamily="2" charset="-78"/>
          </a:endParaRPr>
        </a:p>
      </dsp:txBody>
      <dsp:txXfrm>
        <a:off x="4305564" y="3597220"/>
        <a:ext cx="3486347" cy="13715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BE3A13-0B0A-4927-9A5F-39A65354FB65}" type="datetimeFigureOut">
              <a:rPr lang="fr-FR" smtClean="0"/>
              <a:t>27/04/2023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8A3933-A0C1-4E61-97A7-9267A34FFCF1}" type="slidenum">
              <a:rPr lang="fr-FR" smtClean="0"/>
              <a:t>‹N°›</a:t>
            </a:fld>
            <a:endParaRPr lang="fr-FR"/>
          </a:p>
        </p:txBody>
      </p:sp>
    </p:spTree>
    <p:extLst>
      <p:ext uri="{BB962C8B-B14F-4D97-AF65-F5344CB8AC3E}">
        <p14:creationId xmlns:p14="http://schemas.microsoft.com/office/powerpoint/2010/main" val="3614002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 style des sous-titres du masque</a:t>
            </a:r>
            <a:endParaRPr lang="en-US" dirty="0"/>
          </a:p>
        </p:txBody>
      </p:sp>
      <p:sp>
        <p:nvSpPr>
          <p:cNvPr id="4" name="Date Placeholder 3"/>
          <p:cNvSpPr>
            <a:spLocks noGrp="1"/>
          </p:cNvSpPr>
          <p:nvPr>
            <p:ph type="dt" sz="half" idx="10"/>
          </p:nvPr>
        </p:nvSpPr>
        <p:spPr/>
        <p:txBody>
          <a:bodyPr/>
          <a:lstStyle/>
          <a:p>
            <a:fld id="{0061DD01-3C46-4D2A-937E-79C988050348}" type="datetimeFigureOut">
              <a:rPr lang="fr-FR" smtClean="0"/>
              <a:t>27/04/2023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0061DD01-3C46-4D2A-937E-79C988050348}" type="datetimeFigureOut">
              <a:rPr lang="fr-FR" smtClean="0"/>
              <a:t>27/04/2023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0061DD01-3C46-4D2A-937E-79C988050348}" type="datetimeFigureOut">
              <a:rPr lang="fr-FR" smtClean="0"/>
              <a:t>27/04/2023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061DD01-3C46-4D2A-937E-79C988050348}" type="datetimeFigureOut">
              <a:rPr lang="fr-FR" smtClean="0"/>
              <a:t>27/04/2023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les styles du texte du masque</a:t>
            </a:r>
          </a:p>
        </p:txBody>
      </p:sp>
      <p:sp>
        <p:nvSpPr>
          <p:cNvPr id="4" name="Date Placeholder 3"/>
          <p:cNvSpPr>
            <a:spLocks noGrp="1"/>
          </p:cNvSpPr>
          <p:nvPr>
            <p:ph type="dt" sz="half" idx="10"/>
          </p:nvPr>
        </p:nvSpPr>
        <p:spPr/>
        <p:txBody>
          <a:bodyPr/>
          <a:lstStyle/>
          <a:p>
            <a:fld id="{0061DD01-3C46-4D2A-937E-79C988050348}" type="datetimeFigureOut">
              <a:rPr lang="fr-FR" smtClean="0"/>
              <a:t>27/04/2023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061DD01-3C46-4D2A-937E-79C988050348}" type="datetimeFigureOut">
              <a:rPr lang="fr-FR" smtClean="0"/>
              <a:t>27/04/2023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E3DE5EA-4E69-4F11-9772-54D3B3DD3499}" type="slidenum">
              <a:rPr lang="fr-FR" smtClean="0"/>
              <a:t>‹N°›</a:t>
            </a:fld>
            <a:endParaRPr lang="fr-FR"/>
          </a:p>
        </p:txBody>
      </p:sp>
      <p:sp>
        <p:nvSpPr>
          <p:cNvPr id="8" name="Title 7"/>
          <p:cNvSpPr>
            <a:spLocks noGrp="1"/>
          </p:cNvSpPr>
          <p:nvPr>
            <p:ph type="title"/>
          </p:nvPr>
        </p:nvSpPr>
        <p:spPr/>
        <p:txBody>
          <a:bodyPr/>
          <a:lstStyle/>
          <a:p>
            <a:r>
              <a:rPr lang="fr-FR"/>
              <a:t>Modifiez le style du titre</a:t>
            </a:r>
            <a:endParaRPr lang="en-US"/>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061DD01-3C46-4D2A-937E-79C988050348}" type="datetimeFigureOut">
              <a:rPr lang="fr-FR" smtClean="0"/>
              <a:t>27/04/2023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0061DD01-3C46-4D2A-937E-79C988050348}" type="datetimeFigureOut">
              <a:rPr lang="fr-FR" smtClean="0"/>
              <a:t>27/04/2023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1DD01-3C46-4D2A-937E-79C988050348}" type="datetimeFigureOut">
              <a:rPr lang="fr-FR" smtClean="0"/>
              <a:t>27/04/2023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a:t>Modifiez les styles du texte du masque</a:t>
            </a:r>
          </a:p>
        </p:txBody>
      </p:sp>
      <p:sp>
        <p:nvSpPr>
          <p:cNvPr id="5" name="Date Placeholder 4"/>
          <p:cNvSpPr>
            <a:spLocks noGrp="1"/>
          </p:cNvSpPr>
          <p:nvPr>
            <p:ph type="dt" sz="half" idx="10"/>
          </p:nvPr>
        </p:nvSpPr>
        <p:spPr/>
        <p:txBody>
          <a:bodyPr/>
          <a:lstStyle/>
          <a:p>
            <a:fld id="{0061DD01-3C46-4D2A-937E-79C988050348}" type="datetimeFigureOut">
              <a:rPr lang="fr-FR" smtClean="0"/>
              <a:t>27/04/2023</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0061DD01-3C46-4D2A-937E-79C988050348}" type="datetimeFigureOut">
              <a:rPr lang="fr-FR" smtClean="0"/>
              <a:t>27/04/2023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E3DE5EA-4E69-4F11-9772-54D3B3DD349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061DD01-3C46-4D2A-937E-79C988050348}" type="datetimeFigureOut">
              <a:rPr lang="fr-FR" smtClean="0"/>
              <a:t>27/04/2023</a:t>
            </a:fld>
            <a:endParaRPr lang="fr-F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E3DE5EA-4E69-4F11-9772-54D3B3DD349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72400" cy="1470025"/>
          </a:xfrm>
        </p:spPr>
        <p:txBody>
          <a:bodyPr/>
          <a:lstStyle/>
          <a:p>
            <a:endParaRPr lang="fr-FR" dirty="0"/>
          </a:p>
        </p:txBody>
      </p:sp>
      <p:graphicFrame>
        <p:nvGraphicFramePr>
          <p:cNvPr id="7" name="Diagramme 6"/>
          <p:cNvGraphicFramePr/>
          <p:nvPr>
            <p:extLst>
              <p:ext uri="{D42A27DB-BD31-4B8C-83A1-F6EECF244321}">
                <p14:modId xmlns:p14="http://schemas.microsoft.com/office/powerpoint/2010/main" val="1538545621"/>
              </p:ext>
            </p:extLst>
          </p:nvPr>
        </p:nvGraphicFramePr>
        <p:xfrm>
          <a:off x="1371600" y="2924175"/>
          <a:ext cx="6400800" cy="10808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6.jpg"/>
          <p:cNvPicPr/>
          <p:nvPr/>
        </p:nvPicPr>
        <p:blipFill>
          <a:blip r:embed="rId7"/>
          <a:srcRect/>
          <a:stretch>
            <a:fillRect/>
          </a:stretch>
        </p:blipFill>
        <p:spPr>
          <a:xfrm>
            <a:off x="395536" y="260648"/>
            <a:ext cx="8352928" cy="1766888"/>
          </a:xfrm>
          <a:prstGeom prst="rect">
            <a:avLst/>
          </a:prstGeom>
          <a:ln/>
        </p:spPr>
      </p:pic>
    </p:spTree>
    <p:extLst>
      <p:ext uri="{BB962C8B-B14F-4D97-AF65-F5344CB8AC3E}">
        <p14:creationId xmlns:p14="http://schemas.microsoft.com/office/powerpoint/2010/main" val="2876323063"/>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ar-SA" sz="2000" b="1" dirty="0">
                <a:latin typeface="Sakkal Majalla" pitchFamily="2" charset="-78"/>
                <a:ea typeface="Calibri"/>
                <a:cs typeface="Sakkal Majalla" pitchFamily="2" charset="-78"/>
              </a:rPr>
              <a:t>الغيرية.. مقاربة في المفهوم</a:t>
            </a:r>
            <a:endParaRPr lang="fr-FR" sz="2000" b="1" dirty="0">
              <a:latin typeface="Sakkal Majalla" pitchFamily="2" charset="-78"/>
              <a:cs typeface="Sakkal Majalla" pitchFamily="2" charset="-78"/>
            </a:endParaRPr>
          </a:p>
        </p:txBody>
      </p:sp>
      <p:sp>
        <p:nvSpPr>
          <p:cNvPr id="3" name="Espace réservé du contenu 2"/>
          <p:cNvSpPr>
            <a:spLocks noGrp="1"/>
          </p:cNvSpPr>
          <p:nvPr>
            <p:ph idx="1"/>
          </p:nvPr>
        </p:nvSpPr>
        <p:spPr>
          <a:xfrm>
            <a:off x="457200" y="1052736"/>
            <a:ext cx="8229600" cy="5073427"/>
          </a:xfrm>
        </p:spPr>
        <p:txBody>
          <a:bodyPr>
            <a:normAutofit/>
          </a:bodyPr>
          <a:lstStyle/>
          <a:p>
            <a:pPr marL="0" indent="0" algn="just" rtl="1">
              <a:lnSpc>
                <a:spcPct val="115000"/>
              </a:lnSpc>
              <a:spcBef>
                <a:spcPts val="0"/>
              </a:spcBef>
            </a:pPr>
            <a:r>
              <a:rPr lang="ar-DZ" sz="1800" b="0" dirty="0">
                <a:ea typeface="Calibri"/>
              </a:rPr>
              <a:t>     </a:t>
            </a:r>
            <a:r>
              <a:rPr lang="ar-SA" sz="1800" b="0" dirty="0">
                <a:ea typeface="Calibri"/>
              </a:rPr>
              <a:t>لم تكن الغيرية</a:t>
            </a:r>
            <a:r>
              <a:rPr lang="ar-DZ" sz="1800" b="0" dirty="0">
                <a:ea typeface="Calibri"/>
              </a:rPr>
              <a:t>(</a:t>
            </a:r>
            <a:r>
              <a:rPr lang="fr-FR" sz="1800" b="0" dirty="0">
                <a:latin typeface="Simplified Arabic"/>
                <a:ea typeface="Calibri"/>
              </a:rPr>
              <a:t>Altérité</a:t>
            </a:r>
            <a:r>
              <a:rPr lang="ar-DZ" sz="1800" b="0" dirty="0">
                <a:latin typeface="Simplified Arabic"/>
                <a:ea typeface="Calibri"/>
              </a:rPr>
              <a:t>)</a:t>
            </a:r>
            <a:r>
              <a:rPr lang="ar-SA" sz="1800" b="0" dirty="0">
                <a:ea typeface="Calibri"/>
              </a:rPr>
              <a:t> مجرّد مفهوم تستدعيه الفلسفة كلّما واكبت الإنسان أزمة في القيم المنبثقة عنه أو الوافدة إليه، بل كانت بمثابة مقدمة ضرورية لتبلور فكر تاريخي زمني يحفظ للذات دورها في الحياة، فقد انعكفت الفلسفة من خلال مبحث الغيرية لتحقّق </a:t>
            </a:r>
            <a:r>
              <a:rPr lang="ar-SA" sz="1800" b="0" dirty="0" err="1">
                <a:ea typeface="Calibri"/>
              </a:rPr>
              <a:t>الإنسجام</a:t>
            </a:r>
            <a:r>
              <a:rPr lang="ar-SA" sz="1800" b="0" dirty="0">
                <a:ea typeface="Calibri"/>
              </a:rPr>
              <a:t> والوفاق بين حضور الذات الذي يمثّله الوعي، وحضور الآخر المتمثّل في أشياء العالم</a:t>
            </a:r>
            <a:r>
              <a:rPr lang="fr-FR" sz="1800" b="0" dirty="0">
                <a:latin typeface="Simplified Arabic"/>
                <a:ea typeface="Calibri"/>
              </a:rPr>
              <a:t>.</a:t>
            </a:r>
            <a:endParaRPr lang="fr-FR" sz="1800" b="0" dirty="0">
              <a:ea typeface="Calibri"/>
            </a:endParaRPr>
          </a:p>
          <a:p>
            <a:pPr marL="0" indent="0" algn="just" rtl="1">
              <a:lnSpc>
                <a:spcPct val="115000"/>
              </a:lnSpc>
              <a:spcBef>
                <a:spcPts val="0"/>
              </a:spcBef>
            </a:pPr>
            <a:r>
              <a:rPr lang="ar-DZ" sz="1800" b="0" dirty="0">
                <a:ea typeface="Calibri"/>
              </a:rPr>
              <a:t>   </a:t>
            </a:r>
            <a:r>
              <a:rPr lang="ar-SA" sz="1800" b="0" dirty="0">
                <a:ea typeface="Calibri"/>
              </a:rPr>
              <a:t>مثلت</a:t>
            </a:r>
            <a:r>
              <a:rPr lang="ar-DZ" sz="1800" b="0" dirty="0">
                <a:ea typeface="Calibri"/>
              </a:rPr>
              <a:t> </a:t>
            </a:r>
            <a:r>
              <a:rPr lang="ar-SA" sz="1800" b="0" dirty="0">
                <a:ea typeface="Calibri"/>
              </a:rPr>
              <a:t>الغيرية في الفلسفة استراتيجية تأمّلية تتّجه صوب قولبة أشكال الوجود بما يضمن تفكيك رموزه المفهومية قبل انبعاثها كصور ومقولات وجودية تبحث في الإنسان بما هو ذات واعية وآخر متميّز ومختلف، بإمكانه أن يحدّد طبيعة الحركة الزمنية للذات، وما يترتّب عنها من مقاربة لمقولات الوعي والإرادة والحرية</a:t>
            </a:r>
            <a:r>
              <a:rPr lang="fr-FR" sz="1800" b="0" dirty="0">
                <a:latin typeface="Simplified Arabic"/>
                <a:ea typeface="Calibri"/>
              </a:rPr>
              <a:t>.</a:t>
            </a:r>
            <a:endParaRPr lang="fr-FR" sz="1800" b="0" dirty="0">
              <a:ea typeface="Calibri"/>
            </a:endParaRPr>
          </a:p>
          <a:p>
            <a:pPr marL="0" indent="0" algn="just" rtl="1">
              <a:lnSpc>
                <a:spcPct val="115000"/>
              </a:lnSpc>
              <a:spcBef>
                <a:spcPts val="0"/>
              </a:spcBef>
            </a:pPr>
            <a:r>
              <a:rPr lang="ar-SA" sz="1800" b="0" dirty="0">
                <a:ea typeface="Calibri"/>
              </a:rPr>
              <a:t>وهكذا أسست لاحتضان مفهوم الغيرية كسبيل إلى تخليص الإنسان من نزعة التمركز حول الذات، والوثوب بالحياة الإنسانية إلى أقصى صور التحضّر على الصعيد الخلقي -خصوصًا- باعتباره الحامل لكل أبعاد تحرّر الذات من شتى أشكال الوعي الزائف، وتحقيق قانون أخلاقي يضمن لنسق الغيرية أن يساير ديناميكية الوجود؛ لأن استيعاب الذات لهذا النسق ينطوي على «تقدير الذات في ظل قانون أخلاق الواجب</a:t>
            </a:r>
            <a:r>
              <a:rPr lang="fr-FR" sz="1800" b="0" dirty="0">
                <a:latin typeface="Simplified Arabic"/>
                <a:ea typeface="Calibri"/>
              </a:rPr>
              <a:t>.</a:t>
            </a:r>
            <a:endParaRPr lang="fr-FR" sz="1800" b="0" dirty="0">
              <a:ea typeface="Calibri"/>
            </a:endParaRPr>
          </a:p>
          <a:p>
            <a:pPr marL="0" indent="0" algn="r">
              <a:buNone/>
            </a:pPr>
            <a:endParaRPr lang="fr-FR" dirty="0"/>
          </a:p>
        </p:txBody>
      </p:sp>
    </p:spTree>
    <p:extLst>
      <p:ext uri="{BB962C8B-B14F-4D97-AF65-F5344CB8AC3E}">
        <p14:creationId xmlns:p14="http://schemas.microsoft.com/office/powerpoint/2010/main" val="211221874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ar-DZ" sz="2400" b="1" dirty="0">
                <a:solidFill>
                  <a:schemeClr val="tx1"/>
                </a:solidFill>
                <a:latin typeface="Sakkal Majalla" pitchFamily="2" charset="-78"/>
                <a:cs typeface="Sakkal Majalla" pitchFamily="2" charset="-78"/>
              </a:rPr>
              <a:t>الغيرية بمنظور اقصائي</a:t>
            </a:r>
            <a:endParaRPr lang="fr-FR" sz="2400" b="1" dirty="0">
              <a:solidFill>
                <a:schemeClr val="tx1"/>
              </a:solidFill>
              <a:latin typeface="Sakkal Majalla" pitchFamily="2" charset="-78"/>
              <a:cs typeface="Sakkal Majalla" pitchFamily="2" charset="-78"/>
            </a:endParaRPr>
          </a:p>
        </p:txBody>
      </p:sp>
      <p:sp>
        <p:nvSpPr>
          <p:cNvPr id="3" name="Espace réservé du contenu 2"/>
          <p:cNvSpPr>
            <a:spLocks noGrp="1"/>
          </p:cNvSpPr>
          <p:nvPr>
            <p:ph idx="1"/>
          </p:nvPr>
        </p:nvSpPr>
        <p:spPr>
          <a:xfrm>
            <a:off x="457200" y="1052736"/>
            <a:ext cx="8229600" cy="5073427"/>
          </a:xfrm>
        </p:spPr>
        <p:txBody>
          <a:bodyPr>
            <a:normAutofit/>
          </a:bodyPr>
          <a:lstStyle/>
          <a:p>
            <a:pPr marL="0" indent="0" algn="just" rtl="1">
              <a:lnSpc>
                <a:spcPct val="150000"/>
              </a:lnSpc>
              <a:spcBef>
                <a:spcPts val="0"/>
              </a:spcBef>
              <a:buNone/>
            </a:pPr>
            <a:r>
              <a:rPr lang="fr-FR" sz="1800" b="0" dirty="0">
                <a:latin typeface="Sakkal Majalla" pitchFamily="2" charset="-78"/>
                <a:ea typeface="Calibri"/>
              </a:rPr>
              <a:t>   </a:t>
            </a:r>
            <a:r>
              <a:rPr lang="ar-SA" sz="1800" b="0" dirty="0">
                <a:latin typeface="Sakkal Majalla" pitchFamily="2" charset="-78"/>
                <a:ea typeface="Calibri"/>
              </a:rPr>
              <a:t>انطلاقًا من هذا التداخل </a:t>
            </a:r>
            <a:r>
              <a:rPr lang="ar-SA" sz="1800" b="0" dirty="0" err="1">
                <a:latin typeface="Sakkal Majalla" pitchFamily="2" charset="-78"/>
                <a:ea typeface="Calibri"/>
              </a:rPr>
              <a:t>المفاهيمي</a:t>
            </a:r>
            <a:r>
              <a:rPr lang="ar-SA" sz="1800" b="0" dirty="0">
                <a:latin typeface="Sakkal Majalla" pitchFamily="2" charset="-78"/>
                <a:ea typeface="Calibri"/>
              </a:rPr>
              <a:t> على المستوى النظري كما على المستوى الوظيفي، سنحاول ابتداء إيجاد توضيحات لجملة المفاهيم المركزية، من حيث </a:t>
            </a:r>
            <a:r>
              <a:rPr lang="ar-SA" sz="1800" b="0" dirty="0" err="1">
                <a:latin typeface="Sakkal Majalla" pitchFamily="2" charset="-78"/>
                <a:ea typeface="Calibri"/>
              </a:rPr>
              <a:t>تأصيلاتها</a:t>
            </a:r>
            <a:r>
              <a:rPr lang="ar-SA" sz="1800" b="0" dirty="0">
                <a:latin typeface="Sakkal Majalla" pitchFamily="2" charset="-78"/>
                <a:ea typeface="Calibri"/>
              </a:rPr>
              <a:t> اللغوية والاشتقاقية، ومدلولاتها </a:t>
            </a:r>
            <a:r>
              <a:rPr lang="ar-SA" sz="1800" b="0" dirty="0" err="1">
                <a:latin typeface="Sakkal Majalla" pitchFamily="2" charset="-78"/>
                <a:ea typeface="Calibri"/>
              </a:rPr>
              <a:t>الإصطلاحية</a:t>
            </a:r>
            <a:r>
              <a:rPr lang="ar-SA" sz="1800" b="0" dirty="0">
                <a:latin typeface="Sakkal Majalla" pitchFamily="2" charset="-78"/>
                <a:ea typeface="Calibri"/>
              </a:rPr>
              <a:t> والفلسفية، مع إبراز النقاط التي تشترك فيها بعض المفاهيم المتقاربة وظيفيًّا</a:t>
            </a:r>
            <a:r>
              <a:rPr lang="fr-FR" sz="1800" b="0" dirty="0">
                <a:latin typeface="Sakkal Majalla" pitchFamily="2" charset="-78"/>
                <a:ea typeface="Calibri"/>
              </a:rPr>
              <a:t>.</a:t>
            </a:r>
          </a:p>
          <a:p>
            <a:pPr marL="0" indent="0" algn="just" rtl="1">
              <a:lnSpc>
                <a:spcPct val="150000"/>
              </a:lnSpc>
              <a:spcBef>
                <a:spcPts val="0"/>
              </a:spcBef>
            </a:pPr>
            <a:r>
              <a:rPr lang="fr-FR" sz="1800" b="0" dirty="0">
                <a:ea typeface="Calibri"/>
              </a:rPr>
              <a:t>    </a:t>
            </a:r>
            <a:r>
              <a:rPr lang="ar-SA" sz="1800" b="0" dirty="0">
                <a:ea typeface="Calibri"/>
              </a:rPr>
              <a:t>الغيرية في الفكر الأوروبي </a:t>
            </a:r>
            <a:r>
              <a:rPr lang="fr-FR" sz="1800" b="0" dirty="0">
                <a:ea typeface="Calibri"/>
              </a:rPr>
              <a:t>-</a:t>
            </a:r>
            <a:r>
              <a:rPr lang="ar-SA" sz="1800" b="0" dirty="0">
                <a:ea typeface="Calibri"/>
              </a:rPr>
              <a:t> يعرّفها جميل صليبا في معجمه </a:t>
            </a:r>
            <a:r>
              <a:rPr lang="fr-FR" sz="1800" b="0" dirty="0">
                <a:ea typeface="Calibri"/>
              </a:rPr>
              <a:t>-</a:t>
            </a:r>
            <a:r>
              <a:rPr lang="ar-SA" sz="1800" b="0" dirty="0">
                <a:ea typeface="Calibri"/>
              </a:rPr>
              <a:t>مقولة أساسية مثل مقولات الهوية، وممّا له دلالة في هذا الصدد أن كلمة</a:t>
            </a:r>
            <a:r>
              <a:rPr lang="fr-FR" sz="1800" b="0" dirty="0">
                <a:latin typeface="Simplified Arabic"/>
                <a:ea typeface="Calibri"/>
              </a:rPr>
              <a:t> Altérité </a:t>
            </a:r>
            <a:r>
              <a:rPr lang="ar-SA" sz="1800" b="0" dirty="0">
                <a:ea typeface="Calibri"/>
              </a:rPr>
              <a:t>أي الغيرية ذات علاقة اشتقاقية بالفعل</a:t>
            </a:r>
            <a:r>
              <a:rPr lang="fr-FR" sz="1800" b="0" dirty="0">
                <a:latin typeface="Simplified Arabic"/>
                <a:ea typeface="Calibri"/>
              </a:rPr>
              <a:t> Altérer </a:t>
            </a:r>
            <a:r>
              <a:rPr lang="ar-SA" sz="1800" b="0" dirty="0">
                <a:ea typeface="Calibri"/>
              </a:rPr>
              <a:t>والاسم</a:t>
            </a:r>
            <a:r>
              <a:rPr lang="fr-FR" sz="1800" b="0" dirty="0">
                <a:latin typeface="Simplified Arabic"/>
                <a:ea typeface="Calibri"/>
              </a:rPr>
              <a:t> Altération </a:t>
            </a:r>
            <a:r>
              <a:rPr lang="ar-SA" sz="1800" b="0" dirty="0">
                <a:ea typeface="Calibri"/>
              </a:rPr>
              <a:t>وتعنيان تغيّر الشيء وتحوّله للأسود (تعكّر، فساد، استحالة)، كما ترتبط اشتقاقًا بكلمة</a:t>
            </a:r>
            <a:r>
              <a:rPr lang="fr-FR" sz="1800" b="0" dirty="0">
                <a:latin typeface="Simplified Arabic"/>
                <a:ea typeface="Calibri"/>
              </a:rPr>
              <a:t> </a:t>
            </a:r>
            <a:r>
              <a:rPr lang="fr-FR" sz="1800" b="0" dirty="0" err="1">
                <a:latin typeface="Simplified Arabic"/>
                <a:ea typeface="Calibri"/>
              </a:rPr>
              <a:t>Alterance</a:t>
            </a:r>
            <a:r>
              <a:rPr lang="fr-FR" sz="1800" b="0" dirty="0">
                <a:latin typeface="Simplified Arabic"/>
                <a:ea typeface="Calibri"/>
              </a:rPr>
              <a:t> </a:t>
            </a:r>
            <a:r>
              <a:rPr lang="ar-SA" sz="1800" b="0" dirty="0">
                <a:ea typeface="Calibri"/>
              </a:rPr>
              <a:t>التي تفيد التعاقب والتداول، ومعنى ذلك أن مفهوم الغيرية في الفكر الأوروبي ينطوي على السلب والنفي (..) فما يؤسس مفهوم الغيرية في الفكر الأوروبي ليس مفهوم الاختلاف كما هو الحال في الفكر العربي، بل الغيرية في الفكر الأوروبي مقولة تؤسسها فكرة السلب أو النفي، </a:t>
            </a:r>
            <a:r>
              <a:rPr lang="ar-SA" sz="1800" b="0" dirty="0" err="1">
                <a:ea typeface="Calibri"/>
              </a:rPr>
              <a:t>فالأنا</a:t>
            </a:r>
            <a:r>
              <a:rPr lang="ar-SA" sz="1800" b="0" dirty="0">
                <a:ea typeface="Calibri"/>
              </a:rPr>
              <a:t> لا يفهم إلَّا بوصفه سلبًا أو نفيًا للغير</a:t>
            </a:r>
            <a:r>
              <a:rPr lang="ar-DZ" sz="1800" b="0" dirty="0">
                <a:ea typeface="Calibri"/>
              </a:rPr>
              <a:t>»</a:t>
            </a:r>
            <a:endParaRPr lang="fr-FR" sz="1800" b="0" dirty="0">
              <a:ea typeface="Calibri"/>
            </a:endParaRPr>
          </a:p>
          <a:p>
            <a:pPr marL="0" indent="0" algn="r">
              <a:buNone/>
            </a:pPr>
            <a:endParaRPr lang="fr-FR" dirty="0"/>
          </a:p>
        </p:txBody>
      </p:sp>
    </p:spTree>
    <p:extLst>
      <p:ext uri="{BB962C8B-B14F-4D97-AF65-F5344CB8AC3E}">
        <p14:creationId xmlns:p14="http://schemas.microsoft.com/office/powerpoint/2010/main" val="37728428"/>
      </p:ext>
    </p:extLst>
  </p:cSld>
  <p:clrMapOvr>
    <a:masterClrMapping/>
  </p:clrMapOvr>
  <mc:AlternateContent xmlns:mc="http://schemas.openxmlformats.org/markup-compatibility/2006" xmlns:p14="http://schemas.microsoft.com/office/powerpoint/2010/main">
    <mc:Choice Requires="p14">
      <p:transition p14:dur="10">
        <p14:glitter dir="r"/>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style>
          <a:lnRef idx="2">
            <a:schemeClr val="accent2"/>
          </a:lnRef>
          <a:fillRef idx="1">
            <a:schemeClr val="lt1"/>
          </a:fillRef>
          <a:effectRef idx="0">
            <a:schemeClr val="accent2"/>
          </a:effectRef>
          <a:fontRef idx="minor">
            <a:schemeClr val="dk1"/>
          </a:fontRef>
        </p:style>
        <p:txBody>
          <a:bodyPr>
            <a:normAutofit/>
          </a:bodyPr>
          <a:lstStyle/>
          <a:p>
            <a:pPr marL="0" indent="0" algn="just" rtl="1">
              <a:buNone/>
            </a:pPr>
            <a:r>
              <a:rPr lang="ar-DZ" sz="1800" b="0" dirty="0">
                <a:solidFill>
                  <a:srgbClr val="000000"/>
                </a:solidFill>
                <a:ea typeface="Calibri"/>
              </a:rPr>
              <a:t>    </a:t>
            </a:r>
            <a:r>
              <a:rPr lang="ar-SA" sz="1800" b="0" dirty="0">
                <a:solidFill>
                  <a:srgbClr val="000000"/>
                </a:solidFill>
                <a:ea typeface="Calibri"/>
              </a:rPr>
              <a:t>لهذا السبب يحدث التصادم بين الانية والغيرية حينما تلوذ الأنا بنفسها وتنطوي على ذاته</a:t>
            </a:r>
            <a:r>
              <a:rPr lang="ar-DZ" sz="1800" b="0" dirty="0">
                <a:solidFill>
                  <a:srgbClr val="000000"/>
                </a:solidFill>
                <a:ea typeface="Calibri"/>
              </a:rPr>
              <a:t>ا</a:t>
            </a:r>
            <a:r>
              <a:rPr lang="ar-SA" sz="1800" b="0" dirty="0">
                <a:solidFill>
                  <a:srgbClr val="000000"/>
                </a:solidFill>
                <a:ea typeface="Calibri"/>
              </a:rPr>
              <a:t> وتسقط في </a:t>
            </a:r>
            <a:r>
              <a:rPr lang="ar-SA" sz="1800" b="0" dirty="0" err="1">
                <a:solidFill>
                  <a:srgbClr val="000000"/>
                </a:solidFill>
                <a:ea typeface="Calibri"/>
              </a:rPr>
              <a:t>الأنانة</a:t>
            </a:r>
            <a:r>
              <a:rPr lang="ar-SA" sz="1800" b="0" dirty="0">
                <a:solidFill>
                  <a:srgbClr val="000000"/>
                </a:solidFill>
                <a:ea typeface="Calibri"/>
              </a:rPr>
              <a:t> وتهمش الجسد وتنغلق عن العالم وتحمل نظرة اقصائية لكل مختلف ومغاير عنها. ويبرز هذا التناقض حينما يتعلق الأمر بالغيرية الجذرية التي لا يمكن اختزالها وعقلنتها وردها الى الذات وذلك لغرابتها المطلقة وانتمائها الي المجهول والخيال واللاّمتناهي ووجودها خارج الانسان وارتباطها بالغيب واللاّوجود. أضف الى ذلك تمثل الغيرية البعيدة تهديدا </a:t>
            </a:r>
            <a:r>
              <a:rPr lang="ar-SA" sz="1800" b="0" dirty="0" err="1">
                <a:solidFill>
                  <a:srgbClr val="000000"/>
                </a:solidFill>
                <a:ea typeface="Calibri"/>
              </a:rPr>
              <a:t>للإنية</a:t>
            </a:r>
            <a:r>
              <a:rPr lang="ar-SA" sz="1800" b="0" dirty="0">
                <a:solidFill>
                  <a:srgbClr val="000000"/>
                </a:solidFill>
                <a:ea typeface="Calibri"/>
              </a:rPr>
              <a:t> حينما تغيب أي سمات مشتركة معها وتفقد انسانيتها </a:t>
            </a:r>
            <a:r>
              <a:rPr lang="ar-SA" sz="1800" b="0" dirty="0" err="1">
                <a:solidFill>
                  <a:srgbClr val="000000"/>
                </a:solidFill>
                <a:ea typeface="Calibri"/>
              </a:rPr>
              <a:t>وعاقليتها</a:t>
            </a:r>
            <a:r>
              <a:rPr lang="ar-SA" sz="1800" b="0" dirty="0">
                <a:solidFill>
                  <a:srgbClr val="000000"/>
                </a:solidFill>
                <a:ea typeface="Calibri"/>
              </a:rPr>
              <a:t> وخصائص التآلف </a:t>
            </a:r>
            <a:r>
              <a:rPr lang="ar-SA" sz="1800" b="0" dirty="0" err="1">
                <a:solidFill>
                  <a:srgbClr val="000000"/>
                </a:solidFill>
                <a:ea typeface="Calibri"/>
              </a:rPr>
              <a:t>والتآنس</a:t>
            </a:r>
            <a:r>
              <a:rPr lang="ar-SA" sz="1800" b="0" dirty="0">
                <a:solidFill>
                  <a:srgbClr val="000000"/>
                </a:solidFill>
                <a:ea typeface="Calibri"/>
              </a:rPr>
              <a:t> وترتمي في العدوانية والهمجية وتفقد كل ممكنات التواصل. كما يمكن التذكير هنا بقول سارتر:" </a:t>
            </a:r>
            <a:r>
              <a:rPr lang="ar-SA" sz="1800" b="0" dirty="0">
                <a:solidFill>
                  <a:srgbClr val="FF0000"/>
                </a:solidFill>
                <a:ea typeface="Calibri"/>
              </a:rPr>
              <a:t>إما أنا أو الآخر</a:t>
            </a:r>
            <a:r>
              <a:rPr lang="ar-SA" sz="1800" b="0" dirty="0">
                <a:solidFill>
                  <a:srgbClr val="000000"/>
                </a:solidFill>
                <a:ea typeface="Calibri"/>
              </a:rPr>
              <a:t>" وكذلك موقف </a:t>
            </a:r>
            <a:r>
              <a:rPr lang="ar-SA" sz="1800" b="0" dirty="0" err="1">
                <a:solidFill>
                  <a:srgbClr val="000000"/>
                </a:solidFill>
                <a:ea typeface="Calibri"/>
              </a:rPr>
              <a:t>غاستون</a:t>
            </a:r>
            <a:r>
              <a:rPr lang="ar-SA" sz="1800" b="0" dirty="0">
                <a:solidFill>
                  <a:srgbClr val="000000"/>
                </a:solidFill>
                <a:ea typeface="Calibri"/>
              </a:rPr>
              <a:t> </a:t>
            </a:r>
            <a:r>
              <a:rPr lang="ar-SA" sz="1800" b="0" dirty="0" err="1">
                <a:solidFill>
                  <a:srgbClr val="000000"/>
                </a:solidFill>
                <a:ea typeface="Calibri"/>
              </a:rPr>
              <a:t>بيرجي</a:t>
            </a:r>
            <a:r>
              <a:rPr lang="ar-SA" sz="1800" b="0" dirty="0">
                <a:solidFill>
                  <a:srgbClr val="000000"/>
                </a:solidFill>
                <a:ea typeface="Calibri"/>
              </a:rPr>
              <a:t> الذي يرى أن " معرفة الآخر غير ممكنة" لأنه سجين عزلته ويعثر على سعادته في التوحد ويوجد جدار سميك بينه وبين الذات وبالتالي لا يمكن اختراق وعيه ووصف باطنه</a:t>
            </a:r>
            <a:endParaRPr lang="ar-DZ" sz="1800" b="0" dirty="0">
              <a:solidFill>
                <a:srgbClr val="000000"/>
              </a:solidFill>
              <a:ea typeface="Calibri"/>
            </a:endParaRPr>
          </a:p>
          <a:p>
            <a:pPr marL="0" indent="0" algn="r" rtl="1">
              <a:buNone/>
            </a:pPr>
            <a:r>
              <a:rPr lang="ar-DZ" sz="2400" b="1" dirty="0">
                <a:solidFill>
                  <a:srgbClr val="C00000"/>
                </a:solidFill>
                <a:latin typeface="Sakkal Majalla" pitchFamily="2" charset="-78"/>
                <a:ea typeface="Calibri"/>
                <a:cs typeface="Sakkal Majalla" pitchFamily="2" charset="-78"/>
              </a:rPr>
              <a:t>الغير بمنظر ايجابي:</a:t>
            </a:r>
            <a:br>
              <a:rPr lang="fr-FR" dirty="0">
                <a:solidFill>
                  <a:srgbClr val="000000"/>
                </a:solidFill>
                <a:latin typeface="Simplified Arabic"/>
                <a:ea typeface="Calibri"/>
              </a:rPr>
            </a:br>
            <a:r>
              <a:rPr lang="ar-DZ" dirty="0">
                <a:solidFill>
                  <a:srgbClr val="000000"/>
                </a:solidFill>
                <a:latin typeface="Simplified Arabic"/>
                <a:ea typeface="Calibri"/>
              </a:rPr>
              <a:t>   </a:t>
            </a:r>
            <a:r>
              <a:rPr lang="ar-DZ" b="0" dirty="0">
                <a:solidFill>
                  <a:srgbClr val="000000"/>
                </a:solidFill>
                <a:latin typeface="Simplified Arabic"/>
                <a:ea typeface="Calibri"/>
              </a:rPr>
              <a:t>ال</a:t>
            </a:r>
            <a:r>
              <a:rPr lang="ar-SA" b="0" dirty="0">
                <a:solidFill>
                  <a:srgbClr val="000000"/>
                </a:solidFill>
                <a:latin typeface="Sakkal Majalla" pitchFamily="2" charset="-78"/>
                <a:ea typeface="Calibri"/>
              </a:rPr>
              <a:t>تلاقي </a:t>
            </a:r>
            <a:r>
              <a:rPr lang="ar-SA" sz="1800" b="0" dirty="0">
                <a:solidFill>
                  <a:srgbClr val="000000"/>
                </a:solidFill>
                <a:latin typeface="Sakkal Majalla" pitchFamily="2" charset="-78"/>
                <a:ea typeface="Calibri"/>
              </a:rPr>
              <a:t>بين الأنا والآخر وذلك بالاعتماد على مرجعية أرسطو </a:t>
            </a:r>
            <a:r>
              <a:rPr lang="ar-SA" sz="1800" b="0" dirty="0" err="1">
                <a:solidFill>
                  <a:srgbClr val="000000"/>
                </a:solidFill>
                <a:latin typeface="Sakkal Majalla" pitchFamily="2" charset="-78"/>
                <a:ea typeface="Calibri"/>
              </a:rPr>
              <a:t>ومرلوبونتي</a:t>
            </a:r>
            <a:r>
              <a:rPr lang="ar-SA" sz="1800" b="0" dirty="0">
                <a:solidFill>
                  <a:srgbClr val="000000"/>
                </a:solidFill>
                <a:latin typeface="Sakkal Majalla" pitchFamily="2" charset="-78"/>
                <a:ea typeface="Calibri"/>
              </a:rPr>
              <a:t> </a:t>
            </a:r>
            <a:r>
              <a:rPr lang="ar-SA" sz="1800" b="0" dirty="0" err="1">
                <a:solidFill>
                  <a:srgbClr val="000000"/>
                </a:solidFill>
                <a:latin typeface="Sakkal Majalla" pitchFamily="2" charset="-78"/>
                <a:ea typeface="Calibri"/>
              </a:rPr>
              <a:t>ولفيناس</a:t>
            </a:r>
            <a:r>
              <a:rPr lang="ar-SA" sz="1800" b="0" dirty="0">
                <a:solidFill>
                  <a:srgbClr val="000000"/>
                </a:solidFill>
                <a:latin typeface="Sakkal Majalla" pitchFamily="2" charset="-78"/>
                <a:ea typeface="Calibri"/>
              </a:rPr>
              <a:t> </a:t>
            </a:r>
            <a:r>
              <a:rPr lang="ar-SA" sz="1800" b="0" dirty="0" err="1">
                <a:solidFill>
                  <a:srgbClr val="000000"/>
                </a:solidFill>
                <a:latin typeface="Sakkal Majalla" pitchFamily="2" charset="-78"/>
                <a:ea typeface="Calibri"/>
              </a:rPr>
              <a:t>وأدغار</a:t>
            </a:r>
            <a:r>
              <a:rPr lang="ar-SA" sz="1800" b="0" dirty="0">
                <a:solidFill>
                  <a:srgbClr val="000000"/>
                </a:solidFill>
                <a:latin typeface="Sakkal Majalla" pitchFamily="2" charset="-78"/>
                <a:ea typeface="Calibri"/>
              </a:rPr>
              <a:t> </a:t>
            </a:r>
            <a:r>
              <a:rPr lang="ar-SA" sz="1800" b="0" dirty="0" err="1">
                <a:solidFill>
                  <a:srgbClr val="000000"/>
                </a:solidFill>
                <a:latin typeface="Sakkal Majalla" pitchFamily="2" charset="-78"/>
                <a:ea typeface="Calibri"/>
              </a:rPr>
              <a:t>موران</a:t>
            </a:r>
            <a:r>
              <a:rPr lang="ar-SA" sz="1800" b="0" dirty="0">
                <a:solidFill>
                  <a:srgbClr val="000000"/>
                </a:solidFill>
                <a:latin typeface="Sakkal Majalla" pitchFamily="2" charset="-78"/>
                <a:ea typeface="Calibri"/>
              </a:rPr>
              <a:t> وبول </a:t>
            </a:r>
            <a:r>
              <a:rPr lang="ar-SA" sz="1800" b="0" dirty="0" err="1">
                <a:solidFill>
                  <a:srgbClr val="000000"/>
                </a:solidFill>
                <a:latin typeface="Sakkal Majalla" pitchFamily="2" charset="-78"/>
                <a:ea typeface="Calibri"/>
              </a:rPr>
              <a:t>ريكور</a:t>
            </a:r>
            <a:r>
              <a:rPr lang="ar-SA" sz="1800" b="0" dirty="0">
                <a:solidFill>
                  <a:srgbClr val="000000"/>
                </a:solidFill>
                <a:latin typeface="Sakkal Majalla" pitchFamily="2" charset="-78"/>
                <a:ea typeface="Calibri"/>
              </a:rPr>
              <a:t> </a:t>
            </a:r>
            <a:r>
              <a:rPr lang="fr-FR" sz="1800" b="0" dirty="0">
                <a:solidFill>
                  <a:srgbClr val="000000"/>
                </a:solidFill>
                <a:latin typeface="Sakkal Majalla" pitchFamily="2" charset="-78"/>
                <a:ea typeface="Calibri"/>
              </a:rPr>
              <a:t>,</a:t>
            </a:r>
            <a:r>
              <a:rPr lang="ar-SA" sz="1800" b="0" dirty="0">
                <a:solidFill>
                  <a:srgbClr val="000000"/>
                </a:solidFill>
                <a:latin typeface="Sakkal Majalla" pitchFamily="2" charset="-78"/>
                <a:ea typeface="Calibri"/>
              </a:rPr>
              <a:t>تايلور</a:t>
            </a:r>
            <a:r>
              <a:rPr lang="fr-FR" sz="1800" b="0" dirty="0">
                <a:solidFill>
                  <a:srgbClr val="000000"/>
                </a:solidFill>
                <a:latin typeface="Sakkal Majalla" pitchFamily="2" charset="-78"/>
                <a:ea typeface="Calibri"/>
              </a:rPr>
              <a:t>.</a:t>
            </a:r>
            <a:br>
              <a:rPr lang="fr-FR" sz="1800" b="0" dirty="0">
                <a:solidFill>
                  <a:srgbClr val="000000"/>
                </a:solidFill>
                <a:latin typeface="Sakkal Majalla" pitchFamily="2" charset="-78"/>
                <a:ea typeface="Calibri"/>
              </a:rPr>
            </a:br>
            <a:r>
              <a:rPr lang="ar-SA" sz="1800" b="0" dirty="0">
                <a:solidFill>
                  <a:srgbClr val="000000"/>
                </a:solidFill>
                <a:latin typeface="Sakkal Majalla" pitchFamily="2" charset="-78"/>
                <a:ea typeface="Calibri"/>
              </a:rPr>
              <a:t>وجود الآخر ضروري لوجود الذات وهو شرط لا يمكن الاستغناء للوعي وهو ليس عدو ولا غريب عنه بل مجاور ومشترك معها في الوجود ويمكن أن يتحول الى صديق ومعين على قضاء الحاجات ، بعد يجدر بنا الاشارة الى الآخر باعتباره ذات وشخص وإنسان آخر يجب تقديره واحترامه والتواصل معه بالرغم من الاختلاف معه في الثقافة واللغة والهوية</a:t>
            </a:r>
            <a:endParaRPr lang="fr-FR" sz="1800" b="0" dirty="0">
              <a:latin typeface="Sakkal Majalla" pitchFamily="2" charset="-78"/>
            </a:endParaRPr>
          </a:p>
        </p:txBody>
      </p:sp>
    </p:spTree>
    <p:extLst>
      <p:ext uri="{BB962C8B-B14F-4D97-AF65-F5344CB8AC3E}">
        <p14:creationId xmlns:p14="http://schemas.microsoft.com/office/powerpoint/2010/main" val="880362606"/>
      </p:ext>
    </p:extLst>
  </p:cSld>
  <p:clrMapOvr>
    <a:masterClrMapping/>
  </p:clrMapOvr>
  <mc:AlternateContent xmlns:mc="http://schemas.openxmlformats.org/markup-compatibility/2006" xmlns:p14="http://schemas.microsoft.com/office/powerpoint/2010/main">
    <mc:Choice Requires="p14">
      <p:transition p14:dur="10">
        <p14:glitter dir="r"/>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188640"/>
            <a:ext cx="7520940" cy="548640"/>
          </a:xfrm>
        </p:spPr>
        <p:style>
          <a:lnRef idx="2">
            <a:schemeClr val="accent6">
              <a:shade val="50000"/>
            </a:schemeClr>
          </a:lnRef>
          <a:fillRef idx="1">
            <a:schemeClr val="accent6"/>
          </a:fillRef>
          <a:effectRef idx="0">
            <a:schemeClr val="accent6"/>
          </a:effectRef>
          <a:fontRef idx="minor">
            <a:schemeClr val="lt1"/>
          </a:fontRef>
        </p:style>
        <p:txBody>
          <a:bodyPr/>
          <a:lstStyle/>
          <a:p>
            <a:pPr algn="ctr"/>
            <a:r>
              <a:rPr lang="ar-DZ" sz="2400" b="1" dirty="0">
                <a:cs typeface="+mn-cs"/>
              </a:rPr>
              <a:t>في البدء كان التكريم</a:t>
            </a:r>
            <a:endParaRPr lang="fr-FR" sz="2400" b="1" dirty="0">
              <a:cs typeface="+mn-cs"/>
            </a:endParaRPr>
          </a:p>
        </p:txBody>
      </p:sp>
      <p:sp>
        <p:nvSpPr>
          <p:cNvPr id="4" name="Pensées 3"/>
          <p:cNvSpPr/>
          <p:nvPr/>
        </p:nvSpPr>
        <p:spPr>
          <a:xfrm>
            <a:off x="1730822" y="2780928"/>
            <a:ext cx="4974146" cy="2304256"/>
          </a:xfrm>
          <a:prstGeom prst="cloudCallout">
            <a:avLst/>
          </a:prstGeom>
        </p:spPr>
        <p:style>
          <a:lnRef idx="1">
            <a:schemeClr val="accent3"/>
          </a:lnRef>
          <a:fillRef idx="2">
            <a:schemeClr val="accent3"/>
          </a:fillRef>
          <a:effectRef idx="1">
            <a:schemeClr val="accent3"/>
          </a:effectRef>
          <a:fontRef idx="minor">
            <a:schemeClr val="dk1"/>
          </a:fontRef>
        </p:style>
        <p:txBody>
          <a:bodyPr rtlCol="0" anchor="ctr"/>
          <a:lstStyle/>
          <a:p>
            <a:pPr marL="0" lvl="2" algn="r" rtl="1">
              <a:lnSpc>
                <a:spcPct val="150000"/>
              </a:lnSpc>
            </a:pPr>
            <a:r>
              <a:rPr lang="ar-DZ" b="1" dirty="0">
                <a:solidFill>
                  <a:srgbClr val="C00000"/>
                </a:solidFill>
                <a:latin typeface="Sakkal Majalla" pitchFamily="2" charset="-78"/>
                <a:ea typeface="Calibri"/>
              </a:rPr>
              <a:t> ولقد كرمنا بني آدم وحملناهم في البر والبحر ورزقناهم من الطيبات وفضلناهم على كثير ممن خلقنا تفضيلا (الاسراء:70)</a:t>
            </a:r>
            <a:endParaRPr lang="fr-FR" sz="900" b="1" dirty="0">
              <a:solidFill>
                <a:srgbClr val="C00000"/>
              </a:solidFill>
              <a:latin typeface="Sakkal Majalla" pitchFamily="2" charset="-78"/>
              <a:ea typeface="Calibri"/>
            </a:endParaRPr>
          </a:p>
        </p:txBody>
      </p:sp>
      <p:graphicFrame>
        <p:nvGraphicFramePr>
          <p:cNvPr id="13" name="Diagramme 12"/>
          <p:cNvGraphicFramePr/>
          <p:nvPr>
            <p:extLst>
              <p:ext uri="{D42A27DB-BD31-4B8C-83A1-F6EECF244321}">
                <p14:modId xmlns:p14="http://schemas.microsoft.com/office/powerpoint/2010/main" val="4241951841"/>
              </p:ext>
            </p:extLst>
          </p:nvPr>
        </p:nvGraphicFramePr>
        <p:xfrm>
          <a:off x="6761043" y="1628800"/>
          <a:ext cx="2202544"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lèche droite 2"/>
          <p:cNvSpPr/>
          <p:nvPr/>
        </p:nvSpPr>
        <p:spPr>
          <a:xfrm>
            <a:off x="228877" y="4029270"/>
            <a:ext cx="1604506" cy="786604"/>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b="1" dirty="0"/>
              <a:t>التكريم الالهي</a:t>
            </a:r>
            <a:endParaRPr lang="fr-FR" b="1" dirty="0"/>
          </a:p>
        </p:txBody>
      </p:sp>
      <p:sp>
        <p:nvSpPr>
          <p:cNvPr id="10" name="Flèche droite 9"/>
          <p:cNvSpPr/>
          <p:nvPr/>
        </p:nvSpPr>
        <p:spPr>
          <a:xfrm>
            <a:off x="301336" y="3072498"/>
            <a:ext cx="1512168" cy="89038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a:t>التفضيل</a:t>
            </a:r>
            <a:endParaRPr lang="fr-FR" b="1" dirty="0"/>
          </a:p>
        </p:txBody>
      </p:sp>
      <p:sp>
        <p:nvSpPr>
          <p:cNvPr id="11" name="Flèche droite 10"/>
          <p:cNvSpPr/>
          <p:nvPr/>
        </p:nvSpPr>
        <p:spPr>
          <a:xfrm>
            <a:off x="6704968" y="2270533"/>
            <a:ext cx="1539439" cy="801965"/>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err="1"/>
              <a:t>الاستخلاف</a:t>
            </a:r>
            <a:endParaRPr lang="fr-FR" b="1" dirty="0"/>
          </a:p>
        </p:txBody>
      </p:sp>
      <p:sp>
        <p:nvSpPr>
          <p:cNvPr id="5" name="Pensées 4"/>
          <p:cNvSpPr/>
          <p:nvPr/>
        </p:nvSpPr>
        <p:spPr>
          <a:xfrm>
            <a:off x="1904075" y="836712"/>
            <a:ext cx="4802732" cy="1944216"/>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a:t>"يا أيها الناس إنا خلقناكم من ذكر وأنثى وجعلناكم شعوبا وقبائل لتعارفوا(الحجرات:17).</a:t>
            </a:r>
            <a:endParaRPr lang="fr-FR" b="1" dirty="0"/>
          </a:p>
        </p:txBody>
      </p:sp>
      <p:sp>
        <p:nvSpPr>
          <p:cNvPr id="9" name="Flèche droite 8"/>
          <p:cNvSpPr/>
          <p:nvPr/>
        </p:nvSpPr>
        <p:spPr>
          <a:xfrm>
            <a:off x="264645" y="1268760"/>
            <a:ext cx="1639430" cy="89038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a:t>المساواة</a:t>
            </a:r>
            <a:endParaRPr lang="fr-FR" b="1" dirty="0"/>
          </a:p>
        </p:txBody>
      </p:sp>
      <p:sp>
        <p:nvSpPr>
          <p:cNvPr id="12" name="Flèche droite 11"/>
          <p:cNvSpPr/>
          <p:nvPr/>
        </p:nvSpPr>
        <p:spPr>
          <a:xfrm>
            <a:off x="246761" y="2060848"/>
            <a:ext cx="1675198" cy="89038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a:t>التواصل للتعارف</a:t>
            </a:r>
            <a:endParaRPr lang="fr-FR" b="1" dirty="0"/>
          </a:p>
        </p:txBody>
      </p:sp>
    </p:spTree>
    <p:extLst>
      <p:ext uri="{BB962C8B-B14F-4D97-AF65-F5344CB8AC3E}">
        <p14:creationId xmlns:p14="http://schemas.microsoft.com/office/powerpoint/2010/main" val="2896838256"/>
      </p:ext>
    </p:extLst>
  </p:cSld>
  <p:clrMapOvr>
    <a:masterClrMapping/>
  </p:clrMapOvr>
  <mc:AlternateContent xmlns:mc="http://schemas.openxmlformats.org/markup-compatibility/2006" xmlns:p14="http://schemas.microsoft.com/office/powerpoint/2010/main">
    <mc:Choice Requires="p14">
      <p:transition p14:dur="10">
        <p14:glitter dir="r"/>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8640"/>
            <a:ext cx="7520940" cy="548640"/>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sz="2400" b="1" dirty="0">
                <a:solidFill>
                  <a:schemeClr val="tx1"/>
                </a:solidFill>
                <a:latin typeface="Sakkal Majalla" pitchFamily="2" charset="-78"/>
                <a:cs typeface="Sakkal Majalla" pitchFamily="2" charset="-78"/>
              </a:rPr>
              <a:t>جدل الخير والشر في الطبع البشري</a:t>
            </a:r>
            <a:endParaRPr lang="fr-FR" sz="2400" b="1" dirty="0">
              <a:solidFill>
                <a:schemeClr val="tx1"/>
              </a:solidFill>
              <a:latin typeface="Sakkal Majalla" pitchFamily="2" charset="-78"/>
              <a:cs typeface="Sakkal Majalla" pitchFamily="2" charset="-78"/>
            </a:endParaRPr>
          </a:p>
        </p:txBody>
      </p:sp>
      <p:sp>
        <p:nvSpPr>
          <p:cNvPr id="4" name="Pensées 3"/>
          <p:cNvSpPr/>
          <p:nvPr/>
        </p:nvSpPr>
        <p:spPr>
          <a:xfrm>
            <a:off x="251519" y="2457872"/>
            <a:ext cx="5328592" cy="3600400"/>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lnSpc>
                <a:spcPct val="150000"/>
              </a:lnSpc>
            </a:pPr>
            <a:r>
              <a:rPr lang="ar-DZ" sz="2000" b="1" dirty="0">
                <a:latin typeface="Sakkal Majalla" pitchFamily="2" charset="-78"/>
                <a:cs typeface="Sakkal Majalla" pitchFamily="2" charset="-78"/>
              </a:rPr>
              <a:t>الشر ضروري لمعرفة الخير, </a:t>
            </a:r>
            <a:r>
              <a:rPr lang="ar-DZ" sz="2000" b="1" dirty="0" err="1">
                <a:latin typeface="Sakkal Majalla" pitchFamily="2" charset="-78"/>
                <a:cs typeface="Sakkal Majalla" pitchFamily="2" charset="-78"/>
              </a:rPr>
              <a:t>فالانسان</a:t>
            </a:r>
            <a:r>
              <a:rPr lang="ar-DZ" sz="2000" b="1" dirty="0">
                <a:latin typeface="Sakkal Majalla" pitchFamily="2" charset="-78"/>
                <a:cs typeface="Sakkal Majalla" pitchFamily="2" charset="-78"/>
              </a:rPr>
              <a:t> لا يعرف النعم لولا الشدائد, ولا الصحة لو لا وجود </a:t>
            </a:r>
            <a:r>
              <a:rPr lang="ar-DZ" sz="2000" b="1" dirty="0" err="1">
                <a:latin typeface="Sakkal Majalla" pitchFamily="2" charset="-78"/>
                <a:cs typeface="Sakkal Majalla" pitchFamily="2" charset="-78"/>
              </a:rPr>
              <a:t>المرض,,ولا</a:t>
            </a:r>
            <a:r>
              <a:rPr lang="ar-DZ" sz="2000" b="1" dirty="0">
                <a:latin typeface="Sakkal Majalla" pitchFamily="2" charset="-78"/>
                <a:cs typeface="Sakkal Majalla" pitchFamily="2" charset="-78"/>
              </a:rPr>
              <a:t> الصديق لولا وجود الحاجة,,,,</a:t>
            </a:r>
            <a:endParaRPr lang="fr-FR" sz="2000" b="1" dirty="0">
              <a:latin typeface="Sakkal Majalla" pitchFamily="2" charset="-78"/>
              <a:cs typeface="Sakkal Majalla" pitchFamily="2" charset="-78"/>
            </a:endParaRPr>
          </a:p>
        </p:txBody>
      </p:sp>
      <p:sp>
        <p:nvSpPr>
          <p:cNvPr id="5" name="Flèche droite 4"/>
          <p:cNvSpPr/>
          <p:nvPr/>
        </p:nvSpPr>
        <p:spPr>
          <a:xfrm rot="2731553">
            <a:off x="1401911" y="1239003"/>
            <a:ext cx="2202544" cy="804112"/>
          </a:xfrm>
          <a:prstGeom prst="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ar-DZ" b="1" dirty="0"/>
              <a:t>في معنى الخير</a:t>
            </a:r>
            <a:endParaRPr lang="fr-FR" b="1" dirty="0"/>
          </a:p>
        </p:txBody>
      </p:sp>
      <p:sp>
        <p:nvSpPr>
          <p:cNvPr id="6" name="Flèche droite 5"/>
          <p:cNvSpPr/>
          <p:nvPr/>
        </p:nvSpPr>
        <p:spPr>
          <a:xfrm>
            <a:off x="5724128" y="4011692"/>
            <a:ext cx="2202544" cy="864096"/>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a:t>في سبيل التعايش</a:t>
            </a:r>
            <a:endParaRPr lang="fr-FR" b="1" dirty="0"/>
          </a:p>
        </p:txBody>
      </p:sp>
      <p:sp>
        <p:nvSpPr>
          <p:cNvPr id="7" name="Flèche droite 6"/>
          <p:cNvSpPr/>
          <p:nvPr/>
        </p:nvSpPr>
        <p:spPr>
          <a:xfrm rot="2702452">
            <a:off x="93511" y="1660535"/>
            <a:ext cx="2202544" cy="466647"/>
          </a:xfrm>
          <a:prstGeom prst="rightArrow">
            <a:avLst>
              <a:gd name="adj1" fmla="val 88260"/>
              <a:gd name="adj2" fmla="val 50000"/>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ar-DZ" b="1" dirty="0"/>
              <a:t>في معنى الشر</a:t>
            </a:r>
            <a:endParaRPr lang="fr-FR" b="1" dirty="0"/>
          </a:p>
        </p:txBody>
      </p:sp>
    </p:spTree>
    <p:extLst>
      <p:ext uri="{BB962C8B-B14F-4D97-AF65-F5344CB8AC3E}">
        <p14:creationId xmlns:p14="http://schemas.microsoft.com/office/powerpoint/2010/main" val="335757029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pPr algn="ctr"/>
            <a:r>
              <a:rPr lang="ar-DZ" sz="2000" b="1" dirty="0"/>
              <a:t> هل يمكن ان تبنى علاقة الانا والآخر على أساس القوة؟</a:t>
            </a:r>
            <a:endParaRPr lang="fr-FR" sz="2000" b="1" dirty="0"/>
          </a:p>
        </p:txBody>
      </p:sp>
      <p:sp>
        <p:nvSpPr>
          <p:cNvPr id="4" name="Pensées 3"/>
          <p:cNvSpPr/>
          <p:nvPr/>
        </p:nvSpPr>
        <p:spPr>
          <a:xfrm>
            <a:off x="1547664" y="1268760"/>
            <a:ext cx="6048672" cy="4611149"/>
          </a:xfrm>
          <a:prstGeom prst="cloudCallout">
            <a:avLst/>
          </a:prstGeom>
        </p:spPr>
        <p:style>
          <a:lnRef idx="2">
            <a:schemeClr val="accent2"/>
          </a:lnRef>
          <a:fillRef idx="1">
            <a:schemeClr val="lt1"/>
          </a:fillRef>
          <a:effectRef idx="0">
            <a:schemeClr val="accent2"/>
          </a:effectRef>
          <a:fontRef idx="minor">
            <a:schemeClr val="dk1"/>
          </a:fontRef>
        </p:style>
        <p:txBody>
          <a:bodyPr rtlCol="0" anchor="ctr"/>
          <a:lstStyle/>
          <a:p>
            <a:pPr algn="l" rtl="1"/>
            <a:endParaRPr lang="ar-DZ" b="1" dirty="0"/>
          </a:p>
          <a:p>
            <a:pPr algn="just" rtl="1"/>
            <a:r>
              <a:rPr lang="ar-DZ" b="1" dirty="0"/>
              <a:t>     الطبيعة كما تتجلى في البشر قوامها الأنانية وحب المصلحة الذاتية والرغبة والمتعة والسلطان، وعدم المساواة وسيطرة الأقوياء "لقد كان المعمول به دائما أن صاحب القدرة الأعظم، يجب أن يسيطر على من هم دونه قدرة"،</a:t>
            </a:r>
            <a:r>
              <a:rPr lang="fr-FR" b="1" dirty="0"/>
              <a:t> </a:t>
            </a:r>
            <a:r>
              <a:rPr lang="ar-DZ" b="1" dirty="0"/>
              <a:t>كما وردت في حديث المندوبون </a:t>
            </a:r>
            <a:r>
              <a:rPr lang="ar-DZ" b="1" dirty="0" err="1"/>
              <a:t>الأثينيون</a:t>
            </a:r>
            <a:r>
              <a:rPr lang="ar-DZ" b="1" dirty="0"/>
              <a:t> </a:t>
            </a:r>
            <a:r>
              <a:rPr lang="ar-DZ" b="1" dirty="0" err="1"/>
              <a:t>لشعب"ميلوس</a:t>
            </a:r>
            <a:r>
              <a:rPr lang="fr-FR" b="1" dirty="0"/>
              <a:t> </a:t>
            </a:r>
            <a:r>
              <a:rPr lang="ar-DZ" b="1" dirty="0"/>
              <a:t> </a:t>
            </a:r>
            <a:r>
              <a:rPr lang="fr-FR" b="1" dirty="0"/>
              <a:t> </a:t>
            </a:r>
          </a:p>
          <a:p>
            <a:pPr algn="just" rtl="1"/>
            <a:r>
              <a:rPr lang="ar-DZ" b="1" dirty="0"/>
              <a:t>قال المندوبون:</a:t>
            </a:r>
            <a:r>
              <a:rPr lang="fr-FR" b="1" dirty="0"/>
              <a:t> </a:t>
            </a:r>
            <a:r>
              <a:rPr lang="ar-DZ" b="1" dirty="0"/>
              <a:t>إنكم تعلمون، شعب </a:t>
            </a:r>
            <a:r>
              <a:rPr lang="ar-DZ" b="1" dirty="0" err="1"/>
              <a:t>ميلوس</a:t>
            </a:r>
            <a:r>
              <a:rPr lang="ar-DZ" b="1" dirty="0"/>
              <a:t> كما نعلم أن الحق في هذا العالم لا يقوم إلا بين الأنداد في القوة, أما إذا كان هناك أقوياء وضعفاء، فللأقوياء أن يفعلوا ما يستطيعون فعله، وعلى الضعفاء أن يتحملوا ما يجب عليهم تحمله"</a:t>
            </a:r>
          </a:p>
          <a:p>
            <a:pPr algn="just" rtl="1"/>
            <a:endParaRPr lang="fr-FR" dirty="0"/>
          </a:p>
        </p:txBody>
      </p:sp>
      <p:sp>
        <p:nvSpPr>
          <p:cNvPr id="3" name="Flèche courbée vers la droite 2"/>
          <p:cNvSpPr/>
          <p:nvPr/>
        </p:nvSpPr>
        <p:spPr>
          <a:xfrm>
            <a:off x="450384" y="1243943"/>
            <a:ext cx="731520" cy="1216152"/>
          </a:xfrm>
          <a:prstGeom prst="curv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5" name="Flèche courbée vers la gauche 4"/>
          <p:cNvSpPr/>
          <p:nvPr/>
        </p:nvSpPr>
        <p:spPr>
          <a:xfrm>
            <a:off x="7950561" y="1407516"/>
            <a:ext cx="634075" cy="1144144"/>
          </a:xfrm>
          <a:prstGeom prst="curved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8" name="Organigramme : Terminateur 7"/>
          <p:cNvSpPr/>
          <p:nvPr/>
        </p:nvSpPr>
        <p:spPr>
          <a:xfrm>
            <a:off x="1403648" y="1243943"/>
            <a:ext cx="783174" cy="302393"/>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القانون</a:t>
            </a:r>
            <a:endParaRPr lang="fr-FR" dirty="0"/>
          </a:p>
        </p:txBody>
      </p:sp>
      <p:sp>
        <p:nvSpPr>
          <p:cNvPr id="9" name="Organigramme : Terminateur 8"/>
          <p:cNvSpPr/>
          <p:nvPr/>
        </p:nvSpPr>
        <p:spPr>
          <a:xfrm>
            <a:off x="7062930" y="1223041"/>
            <a:ext cx="783174" cy="302393"/>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القوة</a:t>
            </a:r>
            <a:endParaRPr lang="fr-FR" dirty="0"/>
          </a:p>
        </p:txBody>
      </p:sp>
      <p:sp>
        <p:nvSpPr>
          <p:cNvPr id="11" name="Flèche courbée vers le haut 10"/>
          <p:cNvSpPr/>
          <p:nvPr/>
        </p:nvSpPr>
        <p:spPr>
          <a:xfrm>
            <a:off x="5749889" y="5339680"/>
            <a:ext cx="2226433" cy="576064"/>
          </a:xfrm>
          <a:prstGeom prst="curvedUp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solidFill>
                <a:schemeClr val="tx1"/>
              </a:solidFill>
            </a:endParaRPr>
          </a:p>
        </p:txBody>
      </p:sp>
      <p:sp>
        <p:nvSpPr>
          <p:cNvPr id="12" name="Ellipse 11"/>
          <p:cNvSpPr/>
          <p:nvPr/>
        </p:nvSpPr>
        <p:spPr>
          <a:xfrm>
            <a:off x="7277571" y="4416896"/>
            <a:ext cx="1397502" cy="93610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b="1" dirty="0"/>
              <a:t>المصلحة المشتركة</a:t>
            </a:r>
            <a:endParaRPr lang="fr-FR" b="1" dirty="0"/>
          </a:p>
        </p:txBody>
      </p:sp>
    </p:spTree>
    <p:extLst>
      <p:ext uri="{BB962C8B-B14F-4D97-AF65-F5344CB8AC3E}">
        <p14:creationId xmlns:p14="http://schemas.microsoft.com/office/powerpoint/2010/main" val="4090581666"/>
      </p:ext>
    </p:extLst>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ctr"/>
            <a:r>
              <a:rPr lang="ar-DZ" sz="2000" b="1" dirty="0"/>
              <a:t>في حاجة الانسان لغيره</a:t>
            </a:r>
            <a:endParaRPr lang="fr-FR" sz="2000" b="1" dirty="0"/>
          </a:p>
        </p:txBody>
      </p:sp>
      <p:sp>
        <p:nvSpPr>
          <p:cNvPr id="7" name="Pensées 6"/>
          <p:cNvSpPr/>
          <p:nvPr/>
        </p:nvSpPr>
        <p:spPr>
          <a:xfrm>
            <a:off x="2699792" y="1485884"/>
            <a:ext cx="5616624" cy="4752528"/>
          </a:xfrm>
          <a:prstGeom prst="cloudCallou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lnSpc>
                <a:spcPct val="170000"/>
              </a:lnSpc>
            </a:pPr>
            <a:r>
              <a:rPr lang="ar-DZ" dirty="0">
                <a:latin typeface="Calibri"/>
                <a:ea typeface="Calibri"/>
              </a:rPr>
              <a:t>"ان الانسان مدني بالطبع، أي هو محتاج الى مدينة فيها خلق كثير لتتم له السعادة الانسانية، فكل انسان بالطبع وبالضرورة يحتاج الى </a:t>
            </a:r>
            <a:r>
              <a:rPr lang="ar-DZ" dirty="0" err="1">
                <a:latin typeface="Calibri"/>
                <a:ea typeface="Calibri"/>
              </a:rPr>
              <a:t>غيره،فهو</a:t>
            </a:r>
            <a:r>
              <a:rPr lang="ar-DZ" dirty="0">
                <a:latin typeface="Calibri"/>
                <a:ea typeface="Calibri"/>
              </a:rPr>
              <a:t> لذلك مضطر الى مصافاة الناس ومعاشرتهم، العشرة الجميلة ومحبتهم المحبة الصادقة، لانهم يكملون ذاته ويتممون إنسانيته..."</a:t>
            </a:r>
            <a:endParaRPr lang="fr-FR" dirty="0">
              <a:latin typeface="Calibri"/>
              <a:ea typeface="Calibri"/>
            </a:endParaRPr>
          </a:p>
          <a:p>
            <a:pPr rtl="1">
              <a:lnSpc>
                <a:spcPct val="115000"/>
              </a:lnSpc>
              <a:spcAft>
                <a:spcPts val="1000"/>
              </a:spcAft>
            </a:pPr>
            <a:r>
              <a:rPr lang="ar-DZ" sz="1600" b="1" dirty="0">
                <a:solidFill>
                  <a:srgbClr val="C00000"/>
                </a:solidFill>
                <a:latin typeface="Calibri"/>
                <a:ea typeface="Calibri"/>
                <a:cs typeface="Sakkal Majalla"/>
              </a:rPr>
              <a:t>ابن </a:t>
            </a:r>
            <a:r>
              <a:rPr lang="ar-DZ" sz="1600" b="1" dirty="0" err="1">
                <a:solidFill>
                  <a:srgbClr val="C00000"/>
                </a:solidFill>
                <a:latin typeface="Calibri"/>
                <a:ea typeface="Calibri"/>
                <a:cs typeface="Sakkal Majalla"/>
              </a:rPr>
              <a:t>مسكويه</a:t>
            </a:r>
            <a:r>
              <a:rPr lang="ar-DZ" sz="1600" b="1" dirty="0">
                <a:solidFill>
                  <a:srgbClr val="C00000"/>
                </a:solidFill>
                <a:latin typeface="Calibri"/>
                <a:ea typeface="Calibri"/>
                <a:cs typeface="Sakkal Majalla"/>
              </a:rPr>
              <a:t>: تهذيب الأخلاق وتطهير الاعراق</a:t>
            </a:r>
            <a:endParaRPr lang="fr-FR" sz="1600" b="1" dirty="0">
              <a:solidFill>
                <a:srgbClr val="C00000"/>
              </a:solidFill>
              <a:latin typeface="Calibri"/>
              <a:ea typeface="Calibri"/>
              <a:cs typeface="Arial"/>
            </a:endParaRPr>
          </a:p>
        </p:txBody>
      </p:sp>
      <p:sp>
        <p:nvSpPr>
          <p:cNvPr id="3" name="Flèche droite rayée 2"/>
          <p:cNvSpPr/>
          <p:nvPr/>
        </p:nvSpPr>
        <p:spPr>
          <a:xfrm rot="2146300">
            <a:off x="911460" y="1213367"/>
            <a:ext cx="2434066" cy="948200"/>
          </a:xfrm>
          <a:prstGeom prst="striped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a:solidFill>
                  <a:schemeClr val="tx1"/>
                </a:solidFill>
                <a:latin typeface="Sakkal Majalla" pitchFamily="2" charset="-78"/>
                <a:cs typeface="Sakkal Majalla" pitchFamily="2" charset="-78"/>
              </a:rPr>
              <a:t>هل بمقدور الانسان ان يعيش بمعزل عن غيره؟</a:t>
            </a:r>
            <a:endParaRPr lang="fr-FR" b="1" dirty="0">
              <a:solidFill>
                <a:schemeClr val="tx1"/>
              </a:solidFill>
              <a:latin typeface="Sakkal Majalla" pitchFamily="2" charset="-78"/>
              <a:cs typeface="Sakkal Majalla" pitchFamily="2" charset="-78"/>
            </a:endParaRPr>
          </a:p>
        </p:txBody>
      </p:sp>
      <p:sp>
        <p:nvSpPr>
          <p:cNvPr id="5" name="Flèche droite rayée 4"/>
          <p:cNvSpPr/>
          <p:nvPr/>
        </p:nvSpPr>
        <p:spPr>
          <a:xfrm rot="2146300">
            <a:off x="292472" y="1883377"/>
            <a:ext cx="2435987" cy="1014800"/>
          </a:xfrm>
          <a:prstGeom prst="striped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a:t>عجز الانسان عن تلبية حاجياته</a:t>
            </a:r>
            <a:endParaRPr lang="fr-FR" b="1" dirty="0"/>
          </a:p>
        </p:txBody>
      </p:sp>
      <p:sp>
        <p:nvSpPr>
          <p:cNvPr id="6" name="Flèche droite rayée 5"/>
          <p:cNvSpPr/>
          <p:nvPr/>
        </p:nvSpPr>
        <p:spPr>
          <a:xfrm rot="2146300">
            <a:off x="126407" y="3127872"/>
            <a:ext cx="2465962" cy="1054160"/>
          </a:xfrm>
          <a:prstGeom prst="striped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a:t> الانسان  مفطور على الاجتماع بغيره</a:t>
            </a:r>
            <a:endParaRPr lang="fr-FR" b="1" dirty="0"/>
          </a:p>
        </p:txBody>
      </p:sp>
    </p:spTree>
    <p:extLst>
      <p:ext uri="{BB962C8B-B14F-4D97-AF65-F5344CB8AC3E}">
        <p14:creationId xmlns:p14="http://schemas.microsoft.com/office/powerpoint/2010/main" val="495477247"/>
      </p:ext>
    </p:extLst>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22960" y="188640"/>
            <a:ext cx="7520940" cy="432048"/>
          </a:xfrm>
        </p:spPr>
        <p:style>
          <a:lnRef idx="1">
            <a:schemeClr val="accent2"/>
          </a:lnRef>
          <a:fillRef idx="2">
            <a:schemeClr val="accent2"/>
          </a:fillRef>
          <a:effectRef idx="1">
            <a:schemeClr val="accent2"/>
          </a:effectRef>
          <a:fontRef idx="minor">
            <a:schemeClr val="dk1"/>
          </a:fontRef>
        </p:style>
        <p:txBody>
          <a:bodyPr/>
          <a:lstStyle/>
          <a:p>
            <a:pPr algn="ctr"/>
            <a:r>
              <a:rPr lang="ar-DZ" sz="2000" b="1" dirty="0"/>
              <a:t>هل يجب معاملة الانسان على أساس أنه وسيلة </a:t>
            </a:r>
            <a:r>
              <a:rPr lang="ar-DZ" sz="2000" b="1" dirty="0" err="1"/>
              <a:t>أوغاية</a:t>
            </a:r>
            <a:r>
              <a:rPr lang="ar-DZ" sz="2000" b="1" dirty="0"/>
              <a:t>؟</a:t>
            </a:r>
            <a:endParaRPr lang="fr-FR" sz="2000" b="1" dirty="0"/>
          </a:p>
        </p:txBody>
      </p:sp>
      <p:sp>
        <p:nvSpPr>
          <p:cNvPr id="5" name="Pensées 4"/>
          <p:cNvSpPr/>
          <p:nvPr/>
        </p:nvSpPr>
        <p:spPr>
          <a:xfrm>
            <a:off x="179512" y="795806"/>
            <a:ext cx="8568952" cy="5472608"/>
          </a:xfrm>
          <a:prstGeom prst="cloudCallou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lnSpc>
                <a:spcPct val="120000"/>
              </a:lnSpc>
            </a:pPr>
            <a:r>
              <a:rPr lang="ar-DZ" b="1" dirty="0">
                <a:latin typeface="Calibri"/>
                <a:ea typeface="Calibri"/>
              </a:rPr>
              <a:t>ا</a:t>
            </a:r>
            <a:r>
              <a:rPr lang="ar-DZ" b="1" dirty="0">
                <a:latin typeface="Traditional Arabic" pitchFamily="18" charset="-78"/>
                <a:ea typeface="Calibri"/>
                <a:cs typeface="Traditional Arabic" pitchFamily="18" charset="-78"/>
              </a:rPr>
              <a:t>لإنسان ليس شيئًا؛ وبالتالي ليس موضوعًا يمكن ببساطةٍ أن يُعامَل معاملة الوسيلة، بل ينبغي النظر إليه في كل أفعاله بوصفه دائمًا هدفًا في ذاته؛... أمَّا فيما يتعلق بالواجب الضروري أو بالواجب في حق الآخرِين، فإن الذي ينوي أو يبذل وعدًا كاذبًا لِلغير سيُدرِك على الفور أنه يريد أن يستخدم إنسانًا آخرَ كوسيلةٍ </a:t>
            </a:r>
            <a:r>
              <a:rPr lang="ar-DZ" b="1" dirty="0" err="1">
                <a:latin typeface="Traditional Arabic" pitchFamily="18" charset="-78"/>
                <a:ea typeface="Calibri"/>
                <a:cs typeface="Traditional Arabic" pitchFamily="18" charset="-78"/>
              </a:rPr>
              <a:t>فحسب,,,وسيلةً</a:t>
            </a:r>
            <a:r>
              <a:rPr lang="ar-DZ" b="1" dirty="0">
                <a:latin typeface="Traditional Arabic" pitchFamily="18" charset="-78"/>
                <a:ea typeface="Calibri"/>
                <a:cs typeface="Traditional Arabic" pitchFamily="18" charset="-78"/>
              </a:rPr>
              <a:t> لتحقيق أهدافي... وتزداد هذه المجافاة لمبدأ الإنسانية وضوحًا أمام العين إذا أضفنا إلى ذلك أمثلةً من الاعتداء على حرية الآخرِين وممتلكاتهم؛ إذ يتجلى عندئذٍ أن الذي يدوس على حقوق الناس إنما يَقصِد إلى استخدام أشخاصهم كما لو كانَت مجرد وسيلة فحسب، دون أن يضع في حسابه أنهم، بصفتهم كائناتٍ عاقلةً، ينبغي أن يُعَدُّوا دائمًا في نفس الوقت غاياتٍ؛ أي كائناتٍ لا بد أن يكون في مقدورها أن تحتوي في ذاتها على الهدف من هذا الفعل نفسه.</a:t>
            </a:r>
            <a:endParaRPr lang="fr-FR" b="1" dirty="0">
              <a:latin typeface="Traditional Arabic" pitchFamily="18" charset="-78"/>
              <a:ea typeface="Calibri"/>
              <a:cs typeface="Traditional Arabic" pitchFamily="18" charset="-78"/>
            </a:endParaRPr>
          </a:p>
          <a:p>
            <a:pPr rtl="1">
              <a:lnSpc>
                <a:spcPct val="115000"/>
              </a:lnSpc>
              <a:spcAft>
                <a:spcPts val="1000"/>
              </a:spcAft>
            </a:pPr>
            <a:r>
              <a:rPr lang="ar-SA" sz="1200" b="1" dirty="0" err="1">
                <a:solidFill>
                  <a:srgbClr val="C00000"/>
                </a:solidFill>
                <a:latin typeface="BahijLotus"/>
                <a:ea typeface="Calibri"/>
              </a:rPr>
              <a:t>امانويل</a:t>
            </a:r>
            <a:r>
              <a:rPr lang="ar-SA" sz="1200" b="1" dirty="0">
                <a:solidFill>
                  <a:srgbClr val="C00000"/>
                </a:solidFill>
                <a:latin typeface="BahijLotus"/>
                <a:ea typeface="Calibri"/>
              </a:rPr>
              <a:t> </a:t>
            </a:r>
            <a:r>
              <a:rPr lang="ar-SA" sz="1200" b="1" dirty="0" err="1">
                <a:solidFill>
                  <a:srgbClr val="C00000"/>
                </a:solidFill>
                <a:latin typeface="BahijLotus"/>
                <a:ea typeface="Calibri"/>
              </a:rPr>
              <a:t>كانط</a:t>
            </a:r>
            <a:r>
              <a:rPr lang="ar-SA" sz="1200" b="1" dirty="0">
                <a:solidFill>
                  <a:srgbClr val="C00000"/>
                </a:solidFill>
                <a:latin typeface="BahijLotus"/>
                <a:ea typeface="Calibri"/>
              </a:rPr>
              <a:t>، تأسيس ميتافيزيقا الاخلاق</a:t>
            </a:r>
            <a:endParaRPr lang="fr-FR" sz="1200" b="1" dirty="0">
              <a:solidFill>
                <a:srgbClr val="C00000"/>
              </a:solidFill>
              <a:latin typeface="Calibri"/>
              <a:ea typeface="Calibri"/>
            </a:endParaRPr>
          </a:p>
          <a:p>
            <a:pPr algn="ctr"/>
            <a:r>
              <a:rPr lang="ar-DZ" dirty="0"/>
              <a:t>,</a:t>
            </a:r>
          </a:p>
        </p:txBody>
      </p:sp>
    </p:spTree>
    <p:extLst>
      <p:ext uri="{BB962C8B-B14F-4D97-AF65-F5344CB8AC3E}">
        <p14:creationId xmlns:p14="http://schemas.microsoft.com/office/powerpoint/2010/main" val="113434371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755576" y="260648"/>
            <a:ext cx="7520940" cy="432048"/>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b="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الصداقة الإنسانية</a:t>
            </a:r>
            <a:endParaRPr lang="fr-FR" b="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Pensées 8"/>
          <p:cNvSpPr/>
          <p:nvPr/>
        </p:nvSpPr>
        <p:spPr>
          <a:xfrm>
            <a:off x="899592" y="836712"/>
            <a:ext cx="7128792" cy="5256584"/>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r"/>
            <a:r>
              <a:rPr lang="ar-DZ" dirty="0"/>
              <a:t>يرى أرسطو أن من أثر الصداقة أنها تكون بمثابة صمام أمان للمجتمعات، وأنها أحد السبل </a:t>
            </a:r>
            <a:r>
              <a:rPr lang="ar-DZ" dirty="0" err="1"/>
              <a:t>المُفضية</a:t>
            </a:r>
            <a:r>
              <a:rPr lang="ar-DZ" dirty="0"/>
              <a:t> إلى العدل في المجتمعات. ,,,,وإن ما تريد جميع القوانين استقراره قبل كل شيء نفي الشقاق الذي هو أضر عدو للمدنية. متى  أحب الناس بعضهم بعضًا لم تعد حاجة  الى </a:t>
            </a:r>
            <a:r>
              <a:rPr lang="ar-DZ" dirty="0" err="1"/>
              <a:t>العدل,,,,صداقة</a:t>
            </a:r>
            <a:r>
              <a:rPr lang="ar-DZ" dirty="0"/>
              <a:t> الناس الفضلاء الذين هم فضلاء والذين يتشابهون بفضيلتهم، لأن أولئك يريدون الخير بعضهم لبعض من جهة أنهم أخيار، وأزيد أنهم أخيار بأنفسهم. أولئك الذين لا يريدون الخير لأصدقائهم إلا لهذه الأسباب الشريفة هم الأصدقاء حقًّا، أولئك بأنفسهم، بطبعهم الخاص لا بالعرض، يكونون على هذا الاستعداد السعيد. ومن ثم يجيء أن صداقة هذه القلوب الكريمة تبقى ما بقوا هم أنفسهم أخيارًا وفُضلاء، وإذن فالفضيلة شيء متينٌ باق, </a:t>
            </a:r>
          </a:p>
          <a:p>
            <a:r>
              <a:rPr lang="ar-DZ" dirty="0">
                <a:solidFill>
                  <a:srgbClr val="C00000"/>
                </a:solidFill>
              </a:rPr>
              <a:t>أرسطو: الأخلاق الى نيقوماخوس,ج2</a:t>
            </a:r>
          </a:p>
        </p:txBody>
      </p:sp>
    </p:spTree>
    <p:extLst>
      <p:ext uri="{BB962C8B-B14F-4D97-AF65-F5344CB8AC3E}">
        <p14:creationId xmlns:p14="http://schemas.microsoft.com/office/powerpoint/2010/main" val="10583396"/>
      </p:ext>
    </p:extLst>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22960" y="116632"/>
            <a:ext cx="7520940" cy="432048"/>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dirty="0">
                <a:solidFill>
                  <a:schemeClr val="tx1"/>
                </a:solidFill>
                <a:latin typeface="Arial Unicode MS" pitchFamily="34" charset="-128"/>
                <a:ea typeface="Arial Unicode MS" pitchFamily="34" charset="-128"/>
                <a:cs typeface="+mn-cs"/>
              </a:rPr>
              <a:t>في الصداقة</a:t>
            </a:r>
            <a:endParaRPr lang="fr-FR" dirty="0">
              <a:solidFill>
                <a:schemeClr val="tx1"/>
              </a:solidFill>
              <a:latin typeface="Arial Unicode MS" pitchFamily="34" charset="-128"/>
              <a:ea typeface="Arial Unicode MS" pitchFamily="34" charset="-128"/>
              <a:cs typeface="+mn-cs"/>
            </a:endParaRPr>
          </a:p>
        </p:txBody>
      </p:sp>
      <p:sp>
        <p:nvSpPr>
          <p:cNvPr id="5" name="Pensées 4"/>
          <p:cNvSpPr/>
          <p:nvPr/>
        </p:nvSpPr>
        <p:spPr>
          <a:xfrm>
            <a:off x="323528" y="548680"/>
            <a:ext cx="8208912" cy="5400600"/>
          </a:xfrm>
          <a:prstGeom prst="cloudCallout">
            <a:avLst/>
          </a:prstGeom>
        </p:spPr>
        <p:style>
          <a:lnRef idx="2">
            <a:schemeClr val="accent2"/>
          </a:lnRef>
          <a:fillRef idx="1">
            <a:schemeClr val="lt1"/>
          </a:fillRef>
          <a:effectRef idx="0">
            <a:schemeClr val="accent2"/>
          </a:effectRef>
          <a:fontRef idx="minor">
            <a:schemeClr val="dk1"/>
          </a:fontRef>
        </p:style>
        <p:txBody>
          <a:bodyPr rtlCol="0" anchor="ctr"/>
          <a:lstStyle/>
          <a:p>
            <a:pPr algn="r"/>
            <a:r>
              <a:rPr lang="fr-FR" b="1" dirty="0">
                <a:solidFill>
                  <a:srgbClr val="050505"/>
                </a:solidFill>
                <a:latin typeface="Sakkal Majalla" pitchFamily="2" charset="-78"/>
                <a:cs typeface="Sakkal Majalla" pitchFamily="2" charset="-78"/>
              </a:rPr>
              <a:t>        </a:t>
            </a:r>
            <a:r>
              <a:rPr lang="ar-DZ" b="1" dirty="0">
                <a:solidFill>
                  <a:srgbClr val="050505"/>
                </a:solidFill>
                <a:latin typeface="Sakkal Majalla" pitchFamily="2" charset="-78"/>
                <a:cs typeface="Sakkal Majalla" pitchFamily="2" charset="-78"/>
              </a:rPr>
              <a:t>      الغير هو المماثل والمختلف في الوقت نفسه، إنه مماثل بسماته الإنسانية أو الثقافية المشتركة. ومختلف بخصائصه الفردية أو العرقية. فالغير يحمل في دواخله الغرابة والتشابه، وبصفته ذاتا فهو يتيح لنا أن نفهمه في تشابهه واختلافه. إن انغلاق الذات على نفسها يجعل الغير غريبا عنا، أما انفتاحها عليه فيجعله أخا. فالذات بطبيعتها منغلقة ومنفتحة (...)</a:t>
            </a:r>
          </a:p>
          <a:p>
            <a:pPr algn="r"/>
            <a:r>
              <a:rPr lang="ar-DZ" b="1" dirty="0">
                <a:solidFill>
                  <a:srgbClr val="050505"/>
                </a:solidFill>
                <a:latin typeface="Sakkal Majalla" pitchFamily="2" charset="-78"/>
                <a:cs typeface="Sakkal Majalla" pitchFamily="2" charset="-78"/>
              </a:rPr>
              <a:t>ولجعل العلاقة مع الغير سليمة والارتقاء بها نحو الصداقة نبادله المجاملة، لكننا –في حالة العداء- نتأهب للفرار أو للدفاع عن  أنفسنا أو للهجوم. إن الغير موجود في صميم الذات. فكل واحد منا يحمل داخله أنا آخر يكون في نفس الوقت غريبا ومطابقا لذاته. إننا نصاب بالذهول أمام المرآة إذ نشعر بغربتنا عن أنفسنا ونتعرف عليها في ذات الوقت. فلكوننا نحمل في داخلنا هذه الثنائية حيث يكون الأنا هو الآخر، فإننا نستطيع إدماج الآخر في الأنا عن طريق التعاطف والصداقة والحب. إن  الحاجة إلى الغير متأصلة فينا إذ تشهد على عدم اكتمال الأنا حينما يكون فاقدا للاعتراف به وفاقدا للصداقة والحب.»</a:t>
            </a:r>
          </a:p>
          <a:p>
            <a:r>
              <a:rPr lang="ar-DZ" b="1" dirty="0">
                <a:solidFill>
                  <a:srgbClr val="C00000"/>
                </a:solidFill>
                <a:latin typeface="Segoe UI Historic"/>
              </a:rPr>
              <a:t>ادغار </a:t>
            </a:r>
            <a:r>
              <a:rPr lang="ar-DZ" b="1" dirty="0" err="1">
                <a:solidFill>
                  <a:srgbClr val="C00000"/>
                </a:solidFill>
                <a:latin typeface="Segoe UI Historic"/>
              </a:rPr>
              <a:t>موران،انسانبة</a:t>
            </a:r>
            <a:r>
              <a:rPr lang="ar-DZ" b="1" dirty="0">
                <a:solidFill>
                  <a:srgbClr val="C00000"/>
                </a:solidFill>
                <a:latin typeface="Segoe UI Historic"/>
              </a:rPr>
              <a:t> الإنسانية</a:t>
            </a:r>
          </a:p>
        </p:txBody>
      </p:sp>
    </p:spTree>
    <p:extLst>
      <p:ext uri="{BB962C8B-B14F-4D97-AF65-F5344CB8AC3E}">
        <p14:creationId xmlns:p14="http://schemas.microsoft.com/office/powerpoint/2010/main" val="3116811209"/>
      </p:ext>
    </p:extLst>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prstGeom prst="rect">
            <a:avLst/>
          </a:prstGeom>
          <a:ln/>
        </p:spPr>
        <p:style>
          <a:lnRef idx="2">
            <a:schemeClr val="accent4"/>
          </a:lnRef>
          <a:fillRef idx="1">
            <a:schemeClr val="lt1"/>
          </a:fillRef>
          <a:effectRef idx="0">
            <a:schemeClr val="accent4"/>
          </a:effectRef>
          <a:fontRef idx="minor">
            <a:schemeClr val="dk1"/>
          </a:fontRef>
        </p:style>
        <p:txBody>
          <a:bodyPr>
            <a:norm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b="1" i="0" u="none" strike="noStrike" kern="0" cap="none" spc="0" normalizeH="0" baseline="0" noProof="0" dirty="0">
                <a:ln>
                  <a:noFill/>
                </a:ln>
                <a:solidFill>
                  <a:srgbClr val="C00000"/>
                </a:solidFill>
                <a:effectLst/>
                <a:uLnTx/>
                <a:uFillTx/>
                <a:latin typeface="Sakkal Majalla" pitchFamily="2" charset="-78"/>
                <a:cs typeface="Sakkal Majalla" pitchFamily="2" charset="-78"/>
              </a:rPr>
              <a:t>الورشة التكوينية الأولى لطلبة الدكتوراه</a:t>
            </a:r>
            <a:endParaRPr kumimoji="0" lang="fr-FR" b="1" i="0" u="none" strike="noStrike" kern="0" cap="none" spc="0" normalizeH="0" baseline="0" noProof="0" dirty="0">
              <a:ln>
                <a:noFill/>
              </a:ln>
              <a:solidFill>
                <a:srgbClr val="C00000"/>
              </a:solidFill>
              <a:effectLst/>
              <a:uLnTx/>
              <a:uFillTx/>
              <a:latin typeface="Sakkal Majalla" pitchFamily="2" charset="-78"/>
              <a:cs typeface="Sakkal Majalla" pitchFamily="2" charset="-78"/>
            </a:endParaRPr>
          </a:p>
        </p:txBody>
      </p:sp>
      <p:sp>
        <p:nvSpPr>
          <p:cNvPr id="5" name="Espace réservé du texte 12"/>
          <p:cNvSpPr>
            <a:spLocks noGrp="1"/>
          </p:cNvSpPr>
          <p:nvPr>
            <p:ph idx="1"/>
          </p:nvPr>
        </p:nvSpPr>
        <p:spPr>
          <a:xfrm>
            <a:off x="611560" y="3573016"/>
            <a:ext cx="8229600" cy="1224137"/>
          </a:xfrm>
          <a:prstGeom prst="rect">
            <a:avLst/>
          </a:prstGeom>
          <a:ln/>
        </p:spPr>
        <p:style>
          <a:lnRef idx="2">
            <a:schemeClr val="accent2"/>
          </a:lnRef>
          <a:fillRef idx="1">
            <a:schemeClr val="lt1"/>
          </a:fillRef>
          <a:effectRef idx="0">
            <a:schemeClr val="accent2"/>
          </a:effectRef>
          <a:fontRef idx="minor">
            <a:schemeClr val="dk1"/>
          </a:fontRef>
        </p:style>
        <p:txBody>
          <a:bodyPr>
            <a:normAutofit/>
          </a:bodyPr>
          <a:lstStyle/>
          <a:p>
            <a:pPr marL="0" lvl="0" indent="0" algn="ctr">
              <a:spcBef>
                <a:spcPts val="0"/>
              </a:spcBef>
              <a:defRPr/>
            </a:pPr>
            <a:r>
              <a:rPr lang="ar-DZ" sz="2400" dirty="0">
                <a:solidFill>
                  <a:srgbClr val="C00000"/>
                </a:solidFill>
                <a:latin typeface="Sakkal Majalla" pitchFamily="2" charset="-78"/>
                <a:ea typeface="Arial"/>
                <a:cs typeface="Sakkal Majalla" pitchFamily="2" charset="-78"/>
              </a:rPr>
              <a:t> إعداد: </a:t>
            </a:r>
            <a:r>
              <a:rPr lang="ar-DZ" sz="2400" dirty="0" err="1">
                <a:solidFill>
                  <a:srgbClr val="C00000"/>
                </a:solidFill>
                <a:latin typeface="Sakkal Majalla" pitchFamily="2" charset="-78"/>
                <a:ea typeface="Arial"/>
                <a:cs typeface="Sakkal Majalla" pitchFamily="2" charset="-78"/>
              </a:rPr>
              <a:t>أ,د</a:t>
            </a:r>
            <a:r>
              <a:rPr lang="ar-DZ" sz="2400" dirty="0">
                <a:solidFill>
                  <a:srgbClr val="C00000"/>
                </a:solidFill>
                <a:latin typeface="Sakkal Majalla" pitchFamily="2" charset="-78"/>
                <a:ea typeface="Arial"/>
                <a:cs typeface="Sakkal Majalla" pitchFamily="2" charset="-78"/>
              </a:rPr>
              <a:t> محمد بن علي</a:t>
            </a:r>
          </a:p>
          <a:p>
            <a:pPr marL="0" lvl="0" indent="0" algn="ctr">
              <a:spcBef>
                <a:spcPts val="0"/>
              </a:spcBef>
              <a:defRPr/>
            </a:pPr>
            <a:r>
              <a:rPr lang="ar-DZ" sz="2400" dirty="0">
                <a:solidFill>
                  <a:srgbClr val="FF0000"/>
                </a:solidFill>
                <a:latin typeface="Sakkal Majalla" pitchFamily="2" charset="-78"/>
                <a:ea typeface="Arial"/>
                <a:cs typeface="Sakkal Majalla" pitchFamily="2" charset="-78"/>
              </a:rPr>
              <a:t>عضو اللجنة البيداغوجية الوطنية- جامعة غليزان</a:t>
            </a:r>
            <a:endParaRPr lang="fr-FR" sz="2400" spc="20" dirty="0">
              <a:solidFill>
                <a:srgbClr val="FF0000"/>
              </a:solidFill>
              <a:latin typeface="Sakkal Majalla" pitchFamily="2" charset="-78"/>
              <a:cs typeface="Sakkal Majalla" pitchFamily="2" charset="-78"/>
            </a:endParaRPr>
          </a:p>
        </p:txBody>
      </p:sp>
      <p:sp>
        <p:nvSpPr>
          <p:cNvPr id="7" name="Espace réservé du texte 12"/>
          <p:cNvSpPr txBox="1">
            <a:spLocks/>
          </p:cNvSpPr>
          <p:nvPr/>
        </p:nvSpPr>
        <p:spPr>
          <a:xfrm>
            <a:off x="702635" y="1700808"/>
            <a:ext cx="7776864" cy="8710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ormAutofit fontScale="85000" lnSpcReduction="20000"/>
          </a:bodyPr>
          <a:lstStyle>
            <a:lvl1pPr marL="342900" indent="-342900" algn="l" defTabSz="914400" rtl="0" eaLnBrk="1" latinLnBrk="0" hangingPunct="1">
              <a:spcBef>
                <a:spcPts val="800"/>
              </a:spcBef>
              <a:buFont typeface="Arial" pitchFamily="34" charset="0"/>
              <a:buNone/>
              <a:defRPr sz="1600" b="1" kern="1200">
                <a:solidFill>
                  <a:schemeClr val="lt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9pPr>
          </a:lstStyle>
          <a:p>
            <a:pPr marL="0" indent="0" algn="ctr">
              <a:spcBef>
                <a:spcPts val="0"/>
              </a:spcBef>
              <a:buFontTx/>
              <a:buNone/>
              <a:defRPr/>
            </a:pPr>
            <a:endParaRPr lang="ar-DZ" sz="3600" kern="0" dirty="0">
              <a:solidFill>
                <a:schemeClr val="tx1"/>
              </a:solidFill>
              <a:latin typeface="Sakkal Majalla" pitchFamily="2" charset="-78"/>
              <a:ea typeface="Arial"/>
              <a:cs typeface="Sakkal Majalla" pitchFamily="2" charset="-78"/>
            </a:endParaRPr>
          </a:p>
          <a:p>
            <a:pPr marL="0" indent="0" algn="ctr">
              <a:spcBef>
                <a:spcPts val="0"/>
              </a:spcBef>
              <a:buFontTx/>
              <a:buNone/>
              <a:defRPr/>
            </a:pPr>
            <a:r>
              <a:rPr lang="ar-DZ" sz="3600" kern="0" dirty="0">
                <a:solidFill>
                  <a:schemeClr val="tx1"/>
                </a:solidFill>
                <a:latin typeface="Sakkal Majalla" pitchFamily="2" charset="-78"/>
                <a:ea typeface="Arial"/>
                <a:cs typeface="Sakkal Majalla" pitchFamily="2" charset="-78"/>
              </a:rPr>
              <a:t>فلسفة الغيرية (الأنا والآخر).</a:t>
            </a:r>
            <a:endParaRPr lang="fr-FR" sz="3600" kern="0"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3504472187"/>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ar-DZ" sz="2000" b="1" dirty="0">
                <a:cs typeface="+mn-cs"/>
              </a:rPr>
              <a:t>التعايش سلوك حضاري </a:t>
            </a:r>
            <a:endParaRPr lang="fr-FR" sz="2000" b="1" dirty="0">
              <a:cs typeface="+mn-cs"/>
            </a:endParaRPr>
          </a:p>
        </p:txBody>
      </p:sp>
      <p:sp>
        <p:nvSpPr>
          <p:cNvPr id="5" name="Pensées 4"/>
          <p:cNvSpPr/>
          <p:nvPr/>
        </p:nvSpPr>
        <p:spPr>
          <a:xfrm>
            <a:off x="1619672" y="1000944"/>
            <a:ext cx="6696744" cy="4536504"/>
          </a:xfrm>
          <a:prstGeom prst="cloudCallou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SA" dirty="0"/>
              <a:t> </a:t>
            </a:r>
            <a:r>
              <a:rPr lang="ar-DZ" dirty="0"/>
              <a:t>يقوم التعايش على الاعتراف المتبادل بح هؤلاء الافراد في الوجود أوّلا، ثمّ حقهم في </a:t>
            </a:r>
            <a:r>
              <a:rPr lang="ar-DZ" dirty="0" err="1"/>
              <a:t>الإختلاف</a:t>
            </a:r>
            <a:r>
              <a:rPr lang="ar-DZ" dirty="0"/>
              <a:t> بما يتضمنه ذلك من ملكيتهم لثقافتهم وحقهم في السعي لتطويرها والحفاظ عليها. والحق في التواصل بلغتهم التي اختاروها، وحقهم في السعي لنشرها من المساس بحو الآخرين المخالفين لهم في الثقافة والدين واللغة. ولا يعدّ الاقرار بالتعدد الاّ شرطا لإقرار مبدا التعايش السلمي، لأنه الطريق الوحيد لحل المنازعات بوسائل حضارية بعيدة عن العنف. ثمّ إن الاتفاق على احلال الحوار محلّ الصراع يعدّ محفزا وسببا </a:t>
            </a:r>
            <a:r>
              <a:rPr lang="ar-DZ" dirty="0" err="1"/>
              <a:t>لاخماد</a:t>
            </a:r>
            <a:r>
              <a:rPr lang="ar-DZ" dirty="0"/>
              <a:t> الحقد في قلوب الناس.</a:t>
            </a:r>
            <a:endParaRPr lang="fr-FR" dirty="0"/>
          </a:p>
          <a:p>
            <a:pPr rtl="1"/>
            <a:r>
              <a:rPr lang="ar-DZ" b="1" dirty="0"/>
              <a:t>مجلة التراث العربي،ع2/3،2016( بتصرف)</a:t>
            </a:r>
            <a:endParaRPr lang="fr-FR" dirty="0"/>
          </a:p>
          <a:p>
            <a:pPr rtl="1"/>
            <a:r>
              <a:rPr lang="ar-DZ" dirty="0"/>
              <a:t> </a:t>
            </a:r>
            <a:endParaRPr lang="fr-FR" dirty="0"/>
          </a:p>
        </p:txBody>
      </p:sp>
      <p:sp>
        <p:nvSpPr>
          <p:cNvPr id="6" name="Flèche courbée vers la droite 5"/>
          <p:cNvSpPr/>
          <p:nvPr/>
        </p:nvSpPr>
        <p:spPr>
          <a:xfrm>
            <a:off x="753154" y="1302431"/>
            <a:ext cx="1044116" cy="1080120"/>
          </a:xfrm>
          <a:prstGeom prst="curv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ar-DZ" dirty="0">
                <a:solidFill>
                  <a:schemeClr val="tx1"/>
                </a:solidFill>
              </a:rPr>
              <a:t>الاختلاف</a:t>
            </a:r>
            <a:endParaRPr lang="fr-FR" dirty="0">
              <a:solidFill>
                <a:schemeClr val="tx1"/>
              </a:solidFill>
            </a:endParaRPr>
          </a:p>
        </p:txBody>
      </p:sp>
      <p:sp>
        <p:nvSpPr>
          <p:cNvPr id="7" name="Flèche courbée vers la droite 6"/>
          <p:cNvSpPr/>
          <p:nvPr/>
        </p:nvSpPr>
        <p:spPr>
          <a:xfrm>
            <a:off x="580250" y="3645024"/>
            <a:ext cx="938168" cy="1080120"/>
          </a:xfrm>
          <a:prstGeom prst="curved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dirty="0">
                <a:solidFill>
                  <a:schemeClr val="tx1"/>
                </a:solidFill>
              </a:rPr>
              <a:t>الحوار</a:t>
            </a:r>
            <a:endParaRPr lang="fr-FR" dirty="0">
              <a:solidFill>
                <a:schemeClr val="tx1"/>
              </a:solidFill>
            </a:endParaRPr>
          </a:p>
        </p:txBody>
      </p:sp>
      <p:sp>
        <p:nvSpPr>
          <p:cNvPr id="8" name="Flèche courbée vers la droite 7"/>
          <p:cNvSpPr/>
          <p:nvPr/>
        </p:nvSpPr>
        <p:spPr>
          <a:xfrm>
            <a:off x="762334" y="2382551"/>
            <a:ext cx="756084" cy="1080120"/>
          </a:xfrm>
          <a:prstGeom prst="curv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a:solidFill>
                  <a:schemeClr val="tx1"/>
                </a:solidFill>
              </a:rPr>
              <a:t>العنف</a:t>
            </a:r>
            <a:endParaRPr lang="fr-FR" dirty="0">
              <a:solidFill>
                <a:schemeClr val="tx1"/>
              </a:solidFill>
            </a:endParaRPr>
          </a:p>
        </p:txBody>
      </p:sp>
      <p:sp>
        <p:nvSpPr>
          <p:cNvPr id="9" name="Flèche droite à entaille 8"/>
          <p:cNvSpPr/>
          <p:nvPr/>
        </p:nvSpPr>
        <p:spPr>
          <a:xfrm>
            <a:off x="7020272" y="2382551"/>
            <a:ext cx="1800199" cy="864096"/>
          </a:xfrm>
          <a:prstGeom prst="notched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2000" b="1" dirty="0">
                <a:latin typeface="Traditional Arabic" pitchFamily="18" charset="-78"/>
                <a:cs typeface="Traditional Arabic" pitchFamily="18" charset="-78"/>
              </a:rPr>
              <a:t>التعايش السلمي</a:t>
            </a:r>
            <a:endParaRPr lang="fr-FR"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4136759932"/>
      </p:ext>
    </p:extLst>
  </p:cSld>
  <p:clrMapOvr>
    <a:masterClrMapping/>
  </p:clrMapOvr>
  <mc:AlternateContent xmlns:mc="http://schemas.openxmlformats.org/markup-compatibility/2006" xmlns:p14="http://schemas.microsoft.com/office/powerpoint/2010/main">
    <mc:Choice Requires="p14">
      <p:transition p14:dur="10">
        <p14:honeycomb/>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pPr algn="ctr"/>
            <a:r>
              <a:rPr lang="ar-DZ" sz="2000" b="1" dirty="0">
                <a:solidFill>
                  <a:schemeClr val="tx1"/>
                </a:solidFill>
              </a:rPr>
              <a:t>التكنولوجيا والعلاقات الانسانية</a:t>
            </a:r>
            <a:endParaRPr lang="fr-FR" sz="2000" b="1" dirty="0">
              <a:solidFill>
                <a:schemeClr val="tx1"/>
              </a:solidFill>
            </a:endParaRPr>
          </a:p>
        </p:txBody>
      </p:sp>
      <p:sp>
        <p:nvSpPr>
          <p:cNvPr id="5" name="Pensées 4"/>
          <p:cNvSpPr/>
          <p:nvPr/>
        </p:nvSpPr>
        <p:spPr>
          <a:xfrm>
            <a:off x="539552" y="1101282"/>
            <a:ext cx="7992888" cy="4343942"/>
          </a:xfrm>
          <a:prstGeom prst="cloudCallou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sz="2000" dirty="0"/>
              <a:t>"خاصية العالم الحديث اليوم هي فعلا تعزيز سبل المواصلات في كل اصنافها، هي نشر المعلومات وكذلك تسهيل تنقل الاشخاص. يمكن </a:t>
            </a:r>
            <a:r>
              <a:rPr lang="ar-DZ" sz="2000" dirty="0" err="1"/>
              <a:t>للاعلام</a:t>
            </a:r>
            <a:r>
              <a:rPr lang="ar-DZ" sz="2000" dirty="0"/>
              <a:t> ان ينتج المزيد من التفاهم المتبادل، كما يمكنه ان يوّلد المزيد من الخوف والتحقير. يمكن </a:t>
            </a:r>
            <a:r>
              <a:rPr lang="ar-DZ" sz="2000" dirty="0" err="1"/>
              <a:t>لاعلام</a:t>
            </a:r>
            <a:r>
              <a:rPr lang="ar-DZ" sz="2000" dirty="0"/>
              <a:t> ان يخدم  الحرب والسلم على حد سواء. علينا ان </a:t>
            </a:r>
            <a:r>
              <a:rPr lang="ar-DZ" sz="2000" dirty="0" err="1"/>
              <a:t>لاننتظر</a:t>
            </a:r>
            <a:r>
              <a:rPr lang="ar-DZ" sz="2000" dirty="0"/>
              <a:t>  النجدة من تكنولوجيا أفضل. وحدها الارادة السياسية والاخلاقية قادرة - ان لم توفر لنا السلام- ان تضمن لنا على الأقل حياة أكثر كرامة واكثر عدلا"</a:t>
            </a:r>
            <a:endParaRPr lang="fr-FR" sz="2000" dirty="0"/>
          </a:p>
          <a:p>
            <a:pPr rtl="1"/>
            <a:r>
              <a:rPr lang="ar-DZ" b="1" dirty="0" err="1">
                <a:solidFill>
                  <a:srgbClr val="C00000"/>
                </a:solidFill>
                <a:latin typeface="Sakkal Majalla" pitchFamily="2" charset="-78"/>
                <a:cs typeface="Sakkal Majalla" pitchFamily="2" charset="-78"/>
              </a:rPr>
              <a:t>تزيفيتان</a:t>
            </a:r>
            <a:r>
              <a:rPr lang="ar-DZ" b="1" dirty="0">
                <a:solidFill>
                  <a:srgbClr val="C00000"/>
                </a:solidFill>
                <a:latin typeface="Sakkal Majalla" pitchFamily="2" charset="-78"/>
                <a:cs typeface="Sakkal Majalla" pitchFamily="2" charset="-78"/>
              </a:rPr>
              <a:t> </a:t>
            </a:r>
            <a:r>
              <a:rPr lang="ar-DZ" b="1" dirty="0" err="1">
                <a:solidFill>
                  <a:srgbClr val="C00000"/>
                </a:solidFill>
                <a:latin typeface="Sakkal Majalla" pitchFamily="2" charset="-78"/>
                <a:cs typeface="Sakkal Majalla" pitchFamily="2" charset="-78"/>
              </a:rPr>
              <a:t>تودوروف</a:t>
            </a:r>
            <a:r>
              <a:rPr lang="ar-DZ" b="1" dirty="0">
                <a:solidFill>
                  <a:srgbClr val="C00000"/>
                </a:solidFill>
                <a:latin typeface="Sakkal Majalla" pitchFamily="2" charset="-78"/>
                <a:cs typeface="Sakkal Majalla" pitchFamily="2" charset="-78"/>
              </a:rPr>
              <a:t>. حوار، ترجمة نجيب الكهرماني2017 </a:t>
            </a:r>
            <a:endParaRPr lang="fr-FR" b="1" dirty="0">
              <a:solidFill>
                <a:srgbClr val="C00000"/>
              </a:solidFill>
              <a:latin typeface="Sakkal Majalla" pitchFamily="2" charset="-78"/>
              <a:cs typeface="Sakkal Majalla" pitchFamily="2" charset="-78"/>
            </a:endParaRPr>
          </a:p>
        </p:txBody>
      </p:sp>
    </p:spTree>
    <p:extLst>
      <p:ext uri="{BB962C8B-B14F-4D97-AF65-F5344CB8AC3E}">
        <p14:creationId xmlns:p14="http://schemas.microsoft.com/office/powerpoint/2010/main" val="326156721"/>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half" idx="1"/>
          </p:nvPr>
        </p:nvSpPr>
        <p:spPr>
          <a:xfrm>
            <a:off x="822960" y="836712"/>
            <a:ext cx="7493456" cy="5184576"/>
          </a:xfrm>
        </p:spPr>
        <p:txBody>
          <a:bodyPr>
            <a:normAutofit fontScale="25000" lnSpcReduction="20000"/>
          </a:bodyPr>
          <a:lstStyle/>
          <a:p>
            <a:pPr algn="r" rtl="1">
              <a:lnSpc>
                <a:spcPct val="115000"/>
              </a:lnSpc>
              <a:spcAft>
                <a:spcPts val="0"/>
              </a:spcAft>
            </a:pPr>
            <a:r>
              <a:rPr lang="ar-SA" sz="5600" dirty="0">
                <a:solidFill>
                  <a:srgbClr val="C00000"/>
                </a:solidFill>
                <a:latin typeface="Andalus" pitchFamily="18" charset="-78"/>
                <a:ea typeface="Times New Roman"/>
              </a:rPr>
              <a:t>في الفلسفة القديمة:</a:t>
            </a:r>
            <a:r>
              <a:rPr lang="ar-SA" sz="5600" dirty="0">
                <a:solidFill>
                  <a:srgbClr val="222222"/>
                </a:solidFill>
                <a:latin typeface="Andalus" pitchFamily="18" charset="-78"/>
                <a:ea typeface="Times New Roman"/>
              </a:rPr>
              <a:t>  </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التمركز حول الذات وإهمال الآخر عند </a:t>
            </a:r>
            <a:r>
              <a:rPr lang="ar-SA" sz="5600" dirty="0" err="1">
                <a:solidFill>
                  <a:srgbClr val="222222"/>
                </a:solidFill>
                <a:latin typeface="Andalus" pitchFamily="18" charset="-78"/>
                <a:ea typeface="Times New Roman"/>
              </a:rPr>
              <a:t>السوفسطائيين</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التمركز حول الذات والنظرة الدونية للآخر في الفكر اليوناني</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 صورة الآخر في الحضارة العربية الإسلامية:</a:t>
            </a:r>
            <a:endParaRPr lang="fr-FR" sz="5600" dirty="0">
              <a:latin typeface="Andalus" pitchFamily="18" charset="-78"/>
              <a:ea typeface="Calibri"/>
            </a:endParaRPr>
          </a:p>
          <a:p>
            <a:pPr algn="r" rtl="1">
              <a:lnSpc>
                <a:spcPct val="115000"/>
              </a:lnSpc>
              <a:spcAft>
                <a:spcPts val="0"/>
              </a:spcAft>
            </a:pPr>
            <a:r>
              <a:rPr lang="ar-SA" sz="5600" dirty="0" err="1">
                <a:solidFill>
                  <a:srgbClr val="222222"/>
                </a:solidFill>
                <a:latin typeface="Andalus" pitchFamily="18" charset="-78"/>
                <a:ea typeface="Times New Roman"/>
              </a:rPr>
              <a:t>الإنفتاح</a:t>
            </a:r>
            <a:r>
              <a:rPr lang="ar-SA" sz="5600" dirty="0">
                <a:solidFill>
                  <a:srgbClr val="222222"/>
                </a:solidFill>
                <a:latin typeface="Andalus" pitchFamily="18" charset="-78"/>
                <a:ea typeface="Times New Roman"/>
              </a:rPr>
              <a:t> على الآخر والاستفادة من العلوم والمعارف في إطار التسامح </a:t>
            </a:r>
            <a:r>
              <a:rPr lang="ar-SA" sz="5600" dirty="0" err="1">
                <a:solidFill>
                  <a:srgbClr val="222222"/>
                </a:solidFill>
                <a:latin typeface="Andalus" pitchFamily="18" charset="-78"/>
                <a:ea typeface="Times New Roman"/>
              </a:rPr>
              <a:t>والتثاقف</a:t>
            </a:r>
            <a:r>
              <a:rPr lang="ar-SA" sz="5600" dirty="0">
                <a:solidFill>
                  <a:srgbClr val="222222"/>
                </a:solidFill>
                <a:latin typeface="Andalus" pitchFamily="18" charset="-78"/>
                <a:ea typeface="Times New Roman"/>
              </a:rPr>
              <a:t> ( الشرق القديم واليونان</a:t>
            </a:r>
            <a:r>
              <a:rPr lang="ar-DZ" sz="5600" dirty="0">
                <a:solidFill>
                  <a:srgbClr val="222222"/>
                </a:solidFill>
                <a:latin typeface="Andalus" pitchFamily="18" charset="-78"/>
                <a:ea typeface="Times New Roman"/>
              </a:rPr>
              <a:t> والعالم الاسلامي</a:t>
            </a:r>
            <a:r>
              <a:rPr lang="ar-SA" sz="5600" dirty="0">
                <a:solidFill>
                  <a:srgbClr val="222222"/>
                </a:solidFill>
                <a:latin typeface="Andalus" pitchFamily="18" charset="-78"/>
                <a:ea typeface="Times New Roman"/>
              </a:rPr>
              <a:t>)</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 </a:t>
            </a:r>
            <a:r>
              <a:rPr lang="ar-SA" sz="5600" dirty="0">
                <a:solidFill>
                  <a:srgbClr val="C00000"/>
                </a:solidFill>
                <a:latin typeface="Andalus" pitchFamily="18" charset="-78"/>
                <a:ea typeface="Times New Roman"/>
              </a:rPr>
              <a:t>الفكر الغربي:</a:t>
            </a:r>
            <a:endParaRPr lang="fr-FR" sz="5600" dirty="0">
              <a:solidFill>
                <a:srgbClr val="C00000"/>
              </a:solidFill>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مفهوم الغيرية عند أوغست كونت: الغير ضروري لوجود الأنا (التفاعل والتنشئة </a:t>
            </a:r>
            <a:r>
              <a:rPr lang="ar-SA" sz="5600" dirty="0" err="1">
                <a:solidFill>
                  <a:srgbClr val="222222"/>
                </a:solidFill>
                <a:latin typeface="Andalus" pitchFamily="18" charset="-78"/>
                <a:ea typeface="Times New Roman"/>
              </a:rPr>
              <a:t>الإجتماعية</a:t>
            </a:r>
            <a:r>
              <a:rPr lang="ar-SA" sz="5600" dirty="0">
                <a:solidFill>
                  <a:srgbClr val="222222"/>
                </a:solidFill>
                <a:latin typeface="Andalus" pitchFamily="18" charset="-78"/>
                <a:ea typeface="Times New Roman"/>
              </a:rPr>
              <a:t>)</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 </a:t>
            </a:r>
            <a:r>
              <a:rPr lang="ar-SA" sz="5600" dirty="0">
                <a:solidFill>
                  <a:srgbClr val="C00000"/>
                </a:solidFill>
                <a:latin typeface="Andalus" pitchFamily="18" charset="-78"/>
                <a:ea typeface="Times New Roman"/>
              </a:rPr>
              <a:t>الفكر العربي المعاصر:</a:t>
            </a:r>
            <a:endParaRPr lang="fr-FR" sz="5600" dirty="0">
              <a:solidFill>
                <a:srgbClr val="C00000"/>
              </a:solidFill>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الواقع العربي المعاصر والموقف من الآخر</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أزمة الثقافة العربية المعاصرة بين </a:t>
            </a:r>
            <a:r>
              <a:rPr lang="ar-SA" sz="5600" dirty="0" err="1">
                <a:solidFill>
                  <a:srgbClr val="222222"/>
                </a:solidFill>
                <a:latin typeface="Andalus" pitchFamily="18" charset="-78"/>
                <a:ea typeface="Times New Roman"/>
              </a:rPr>
              <a:t>إزدواجية</a:t>
            </a:r>
            <a:r>
              <a:rPr lang="ar-SA" sz="5600" dirty="0">
                <a:solidFill>
                  <a:srgbClr val="222222"/>
                </a:solidFill>
                <a:latin typeface="Andalus" pitchFamily="18" charset="-78"/>
                <a:ea typeface="Times New Roman"/>
              </a:rPr>
              <a:t> النظر إلى الذات وإلى الآخر</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جدل الأنا والآخر عند حسن حنفي</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خطاب الهوية عند علي حرب</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مفهوم الأنا والآخر عند محمد عابد الجابري</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مأزق الأنا والآخر في زمن العولمة</a:t>
            </a:r>
            <a:endParaRPr lang="fr-FR" sz="5600" dirty="0">
              <a:latin typeface="Andalus" pitchFamily="18" charset="-78"/>
              <a:ea typeface="Calibri"/>
            </a:endParaRPr>
          </a:p>
          <a:p>
            <a:pPr algn="r" rtl="1">
              <a:lnSpc>
                <a:spcPct val="115000"/>
              </a:lnSpc>
              <a:spcAft>
                <a:spcPts val="0"/>
              </a:spcAft>
            </a:pPr>
            <a:r>
              <a:rPr lang="ar-SA" sz="5600" dirty="0">
                <a:solidFill>
                  <a:srgbClr val="222222"/>
                </a:solidFill>
                <a:latin typeface="Andalus" pitchFamily="18" charset="-78"/>
                <a:ea typeface="Times New Roman"/>
              </a:rPr>
              <a:t>الذات والغير في زمن العولمة: </a:t>
            </a:r>
            <a:r>
              <a:rPr lang="ar-SA" sz="5600" dirty="0" err="1">
                <a:solidFill>
                  <a:srgbClr val="222222"/>
                </a:solidFill>
                <a:latin typeface="Andalus" pitchFamily="18" charset="-78"/>
                <a:ea typeface="Times New Roman"/>
              </a:rPr>
              <a:t>إعتراف</a:t>
            </a:r>
            <a:r>
              <a:rPr lang="ar-SA" sz="5600" dirty="0">
                <a:solidFill>
                  <a:srgbClr val="222222"/>
                </a:solidFill>
                <a:latin typeface="Andalus" pitchFamily="18" charset="-78"/>
                <a:ea typeface="Times New Roman"/>
              </a:rPr>
              <a:t> أم إلغاء</a:t>
            </a:r>
            <a:endParaRPr lang="fr-FR" sz="5600" dirty="0">
              <a:latin typeface="Andalus" pitchFamily="18" charset="-78"/>
              <a:ea typeface="Calibri"/>
            </a:endParaRPr>
          </a:p>
          <a:p>
            <a:pPr algn="r"/>
            <a:endParaRPr lang="fr-FR" dirty="0"/>
          </a:p>
        </p:txBody>
      </p:sp>
      <p:sp>
        <p:nvSpPr>
          <p:cNvPr id="4" name="Titre 3"/>
          <p:cNvSpPr>
            <a:spLocks noGrp="1"/>
          </p:cNvSpPr>
          <p:nvPr>
            <p:ph type="title"/>
          </p:nvPr>
        </p:nvSpPr>
        <p:spPr>
          <a:xfrm>
            <a:off x="827584" y="188640"/>
            <a:ext cx="7520940" cy="548640"/>
          </a:xfrm>
        </p:spPr>
        <p:style>
          <a:lnRef idx="1">
            <a:schemeClr val="accent2"/>
          </a:lnRef>
          <a:fillRef idx="3">
            <a:schemeClr val="accent2"/>
          </a:fillRef>
          <a:effectRef idx="2">
            <a:schemeClr val="accent2"/>
          </a:effectRef>
          <a:fontRef idx="minor">
            <a:schemeClr val="lt1"/>
          </a:fontRef>
        </p:style>
        <p:txBody>
          <a:bodyPr/>
          <a:lstStyle/>
          <a:p>
            <a:pPr algn="ctr"/>
            <a:r>
              <a:rPr lang="ar-DZ" sz="2400" b="1" dirty="0">
                <a:solidFill>
                  <a:schemeClr val="tx1"/>
                </a:solidFill>
              </a:rPr>
              <a:t>محاور للاستئناس </a:t>
            </a:r>
            <a:endParaRPr lang="fr-FR" sz="2400" b="1" dirty="0">
              <a:solidFill>
                <a:schemeClr val="tx1"/>
              </a:solidFill>
            </a:endParaRPr>
          </a:p>
        </p:txBody>
      </p:sp>
    </p:spTree>
    <p:extLst>
      <p:ext uri="{BB962C8B-B14F-4D97-AF65-F5344CB8AC3E}">
        <p14:creationId xmlns:p14="http://schemas.microsoft.com/office/powerpoint/2010/main" val="2717039458"/>
      </p:ext>
    </p:extLst>
  </p:cSld>
  <p:clrMapOvr>
    <a:masterClrMapping/>
  </p:clrMapOvr>
  <mc:AlternateContent xmlns:mc="http://schemas.openxmlformats.org/markup-compatibility/2006" xmlns:p14="http://schemas.microsoft.com/office/powerpoint/2010/main">
    <mc:Choice Requires="p14">
      <p:transition p14:dur="10">
        <p14:vortex/>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2"/>
          </p:nvPr>
        </p:nvSpPr>
        <p:spPr>
          <a:xfrm>
            <a:off x="1331640" y="1097280"/>
            <a:ext cx="6568776" cy="3712464"/>
          </a:xfrm>
        </p:spPr>
        <p:txBody>
          <a:bodyPr/>
          <a:lstStyle/>
          <a:p>
            <a:pPr algn="r"/>
            <a:r>
              <a:rPr lang="ar-DZ" dirty="0"/>
              <a:t>تنظيم ملتقى جهوي ( بالتنسيق مع الندوات الجهوية) يغطي:</a:t>
            </a:r>
          </a:p>
          <a:p>
            <a:pPr marL="0" indent="0" algn="r"/>
            <a:r>
              <a:rPr lang="ar-DZ" dirty="0"/>
              <a:t>( حوار الحضارات في ظل الراهن( شهر أكتوبر او نوفمبر)</a:t>
            </a:r>
          </a:p>
          <a:p>
            <a:pPr marL="0" indent="0" algn="r"/>
            <a:r>
              <a:rPr lang="ar-DZ" dirty="0"/>
              <a:t>-الغيرية وسبل العيش المشترك( شهر ديسمبر)</a:t>
            </a:r>
            <a:endParaRPr lang="fr-FR" dirty="0"/>
          </a:p>
        </p:txBody>
      </p:sp>
      <p:sp>
        <p:nvSpPr>
          <p:cNvPr id="4" name="Titre 3"/>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pPr algn="ctr"/>
            <a:r>
              <a:rPr lang="ar-DZ" b="1" dirty="0">
                <a:solidFill>
                  <a:srgbClr val="FF0000"/>
                </a:solidFill>
              </a:rPr>
              <a:t>المقترحات</a:t>
            </a:r>
            <a:endParaRPr lang="fr-FR" b="1" dirty="0">
              <a:solidFill>
                <a:srgbClr val="FF0000"/>
              </a:solidFill>
            </a:endParaRPr>
          </a:p>
        </p:txBody>
      </p:sp>
    </p:spTree>
    <p:extLst>
      <p:ext uri="{BB962C8B-B14F-4D97-AF65-F5344CB8AC3E}">
        <p14:creationId xmlns:p14="http://schemas.microsoft.com/office/powerpoint/2010/main" val="2756030680"/>
      </p:ext>
    </p:extLst>
  </p:cSld>
  <p:clrMapOvr>
    <a:masterClrMapping/>
  </p:clrMapOvr>
  <mc:AlternateContent xmlns:mc="http://schemas.openxmlformats.org/markup-compatibility/2006" xmlns:p14="http://schemas.microsoft.com/office/powerpoint/2010/main">
    <mc:Choice Requires="p14">
      <p:transition p14:dur="10">
        <p14:glitter dir="r"/>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half" idx="1"/>
          </p:nvPr>
        </p:nvSpPr>
        <p:spPr>
          <a:xfrm>
            <a:off x="822960" y="836712"/>
            <a:ext cx="7997512" cy="5688632"/>
          </a:xfrm>
        </p:spPr>
        <p:style>
          <a:lnRef idx="1">
            <a:schemeClr val="accent4"/>
          </a:lnRef>
          <a:fillRef idx="2">
            <a:schemeClr val="accent4"/>
          </a:fillRef>
          <a:effectRef idx="1">
            <a:schemeClr val="accent4"/>
          </a:effectRef>
          <a:fontRef idx="minor">
            <a:schemeClr val="dk1"/>
          </a:fontRef>
        </p:style>
        <p:txBody>
          <a:bodyPr>
            <a:noAutofit/>
          </a:bodyPr>
          <a:lstStyle/>
          <a:p>
            <a:pPr lvl="0" algn="r" rtl="1"/>
            <a:r>
              <a:rPr lang="fr-FR" sz="1400" dirty="0">
                <a:latin typeface="Arial" pitchFamily="34" charset="0"/>
                <a:cs typeface="Arial" pitchFamily="34" charset="0"/>
              </a:rPr>
              <a:t>- </a:t>
            </a:r>
            <a:r>
              <a:rPr lang="ar-DZ" sz="1400" dirty="0">
                <a:latin typeface="Arial" pitchFamily="34" charset="0"/>
                <a:cs typeface="Arial" pitchFamily="34" charset="0"/>
              </a:rPr>
              <a:t>ارسطو، كتاب الاخلاق الى نيقوماخوس،ج2</a:t>
            </a:r>
            <a:endParaRPr lang="fr-FR" sz="1400" dirty="0">
              <a:latin typeface="Arial" pitchFamily="34" charset="0"/>
              <a:cs typeface="Arial" pitchFamily="34" charset="0"/>
            </a:endParaRPr>
          </a:p>
          <a:p>
            <a:pPr lvl="0" algn="r" rtl="1"/>
            <a:r>
              <a:rPr lang="fr-FR" sz="1400" dirty="0">
                <a:latin typeface="Arial" pitchFamily="34" charset="0"/>
                <a:cs typeface="Arial" pitchFamily="34" charset="0"/>
              </a:rPr>
              <a:t>- </a:t>
            </a:r>
            <a:r>
              <a:rPr lang="ar-DZ" sz="1400" dirty="0">
                <a:latin typeface="Arial" pitchFamily="34" charset="0"/>
                <a:cs typeface="Arial" pitchFamily="34" charset="0"/>
              </a:rPr>
              <a:t>ابن </a:t>
            </a:r>
            <a:r>
              <a:rPr lang="ar-DZ" sz="1400" dirty="0" err="1">
                <a:latin typeface="Arial" pitchFamily="34" charset="0"/>
                <a:cs typeface="Arial" pitchFamily="34" charset="0"/>
              </a:rPr>
              <a:t>مسكويه</a:t>
            </a:r>
            <a:r>
              <a:rPr lang="ar-DZ" sz="1400" dirty="0">
                <a:latin typeface="Arial" pitchFamily="34" charset="0"/>
                <a:cs typeface="Arial" pitchFamily="34" charset="0"/>
              </a:rPr>
              <a:t>، تهذيب الاخلاق</a:t>
            </a:r>
            <a:endParaRPr lang="fr-FR" sz="1400" dirty="0">
              <a:latin typeface="Arial" pitchFamily="34" charset="0"/>
              <a:cs typeface="Arial" pitchFamily="34" charset="0"/>
            </a:endParaRPr>
          </a:p>
          <a:p>
            <a:pPr lvl="0" algn="r" rtl="1"/>
            <a:r>
              <a:rPr lang="fr-FR" sz="1400" dirty="0">
                <a:latin typeface="Arial" pitchFamily="34" charset="0"/>
                <a:cs typeface="Arial" pitchFamily="34" charset="0"/>
              </a:rPr>
              <a:t>- </a:t>
            </a:r>
            <a:r>
              <a:rPr lang="ar-DZ" sz="1400" dirty="0">
                <a:latin typeface="Arial" pitchFamily="34" charset="0"/>
                <a:cs typeface="Arial" pitchFamily="34" charset="0"/>
              </a:rPr>
              <a:t>الفلسفة في الوطن العربي في مائة عام ، مركز دراسات الوحدة </a:t>
            </a:r>
            <a:r>
              <a:rPr lang="ar-DZ" sz="1400" dirty="0" err="1">
                <a:latin typeface="Arial" pitchFamily="34" charset="0"/>
                <a:cs typeface="Arial" pitchFamily="34" charset="0"/>
              </a:rPr>
              <a:t>العربية،الجمعية</a:t>
            </a:r>
            <a:r>
              <a:rPr lang="ar-DZ" sz="1400" dirty="0">
                <a:latin typeface="Arial" pitchFamily="34" charset="0"/>
                <a:cs typeface="Arial" pitchFamily="34" charset="0"/>
              </a:rPr>
              <a:t> الفلسفية المصرية، 2002</a:t>
            </a:r>
            <a:endParaRPr lang="fr-FR" sz="1400" dirty="0">
              <a:latin typeface="Arial" pitchFamily="34" charset="0"/>
              <a:cs typeface="Arial" pitchFamily="34" charset="0"/>
            </a:endParaRPr>
          </a:p>
          <a:p>
            <a:pPr algn="r" rtl="1"/>
            <a:r>
              <a:rPr lang="ar-DZ" sz="1400" dirty="0">
                <a:latin typeface="Arial" pitchFamily="34" charset="0"/>
                <a:cs typeface="Arial" pitchFamily="34" charset="0"/>
              </a:rPr>
              <a:t>ـ  </a:t>
            </a:r>
            <a:r>
              <a:rPr lang="ar-DZ" sz="1400" dirty="0" err="1">
                <a:latin typeface="Arial" pitchFamily="34" charset="0"/>
                <a:cs typeface="Arial" pitchFamily="34" charset="0"/>
              </a:rPr>
              <a:t>تراوغوت</a:t>
            </a:r>
            <a:r>
              <a:rPr lang="ar-DZ" sz="1400" dirty="0">
                <a:latin typeface="Arial" pitchFamily="34" charset="0"/>
                <a:cs typeface="Arial" pitchFamily="34" charset="0"/>
              </a:rPr>
              <a:t> </a:t>
            </a:r>
            <a:r>
              <a:rPr lang="ar-DZ" sz="1400" dirty="0" err="1">
                <a:latin typeface="Arial" pitchFamily="34" charset="0"/>
                <a:cs typeface="Arial" pitchFamily="34" charset="0"/>
              </a:rPr>
              <a:t>شوفتهالر،التدرب</a:t>
            </a:r>
            <a:r>
              <a:rPr lang="ar-DZ" sz="1400" dirty="0">
                <a:latin typeface="Arial" pitchFamily="34" charset="0"/>
                <a:cs typeface="Arial" pitchFamily="34" charset="0"/>
              </a:rPr>
              <a:t> على العيش معا واحد من تحديات </a:t>
            </a:r>
            <a:r>
              <a:rPr lang="ar-DZ" sz="1400" dirty="0" err="1">
                <a:latin typeface="Arial" pitchFamily="34" charset="0"/>
                <a:cs typeface="Arial" pitchFamily="34" charset="0"/>
              </a:rPr>
              <a:t>العولمة،في</a:t>
            </a:r>
            <a:r>
              <a:rPr lang="ar-DZ" sz="1400" dirty="0">
                <a:latin typeface="Arial" pitchFamily="34" charset="0"/>
                <a:cs typeface="Arial" pitchFamily="34" charset="0"/>
              </a:rPr>
              <a:t> الحوار الثقافي الأوروبي متطلباته وآفاقه ،المنظمة العربية للتربية والثقافة والعلوم، تونس ، 2002</a:t>
            </a:r>
            <a:endParaRPr lang="fr-FR" sz="1400" dirty="0">
              <a:latin typeface="Arial" pitchFamily="34" charset="0"/>
              <a:cs typeface="Arial" pitchFamily="34" charset="0"/>
            </a:endParaRPr>
          </a:p>
          <a:p>
            <a:pPr algn="r" rtl="1"/>
            <a:r>
              <a:rPr lang="ar-DZ" sz="1400" dirty="0">
                <a:latin typeface="Arial" pitchFamily="34" charset="0"/>
                <a:cs typeface="Arial" pitchFamily="34" charset="0"/>
              </a:rPr>
              <a:t>ـ حسان الباهي، منهجية الحوار والتفكير النقدي، المغرب: إفريقيا الشرق، 2004</a:t>
            </a:r>
            <a:r>
              <a:rPr lang="fr-FR" sz="1400" dirty="0">
                <a:latin typeface="Arial" pitchFamily="34" charset="0"/>
                <a:cs typeface="Arial" pitchFamily="34" charset="0"/>
              </a:rPr>
              <a:t>.</a:t>
            </a:r>
          </a:p>
          <a:p>
            <a:pPr algn="r" rtl="1"/>
            <a:r>
              <a:rPr lang="ar-DZ" sz="1400" dirty="0">
                <a:latin typeface="Arial" pitchFamily="34" charset="0"/>
                <a:cs typeface="Arial" pitchFamily="34" charset="0"/>
              </a:rPr>
              <a:t>ـ زياد منى، تلفيق صورة الأخر في التلمود، شركة </a:t>
            </a:r>
            <a:r>
              <a:rPr lang="ar-DZ" sz="1400" dirty="0" err="1">
                <a:latin typeface="Arial" pitchFamily="34" charset="0"/>
                <a:cs typeface="Arial" pitchFamily="34" charset="0"/>
              </a:rPr>
              <a:t>قدمس</a:t>
            </a:r>
            <a:r>
              <a:rPr lang="ar-DZ" sz="1400" dirty="0">
                <a:latin typeface="Arial" pitchFamily="34" charset="0"/>
                <a:cs typeface="Arial" pitchFamily="34" charset="0"/>
              </a:rPr>
              <a:t> للنشر والتوزيع، ط 03، سورية، 2004</a:t>
            </a:r>
            <a:r>
              <a:rPr lang="fr-FR" sz="1400" dirty="0">
                <a:latin typeface="Arial" pitchFamily="34" charset="0"/>
                <a:cs typeface="Arial" pitchFamily="34" charset="0"/>
              </a:rPr>
              <a:t>.</a:t>
            </a:r>
          </a:p>
          <a:p>
            <a:pPr algn="r" rtl="1"/>
            <a:r>
              <a:rPr lang="ar-DZ" sz="1400" dirty="0">
                <a:latin typeface="Arial" pitchFamily="34" charset="0"/>
                <a:cs typeface="Arial" pitchFamily="34" charset="0"/>
              </a:rPr>
              <a:t>ـ سعاد حرب، الأنا والاخر والجماعة، دار المنتخب العربي للدراسات والنشر، لبنان، 1994</a:t>
            </a:r>
            <a:r>
              <a:rPr lang="fr-FR" sz="1400" dirty="0">
                <a:latin typeface="Arial" pitchFamily="34" charset="0"/>
                <a:cs typeface="Arial" pitchFamily="34" charset="0"/>
              </a:rPr>
              <a:t>.</a:t>
            </a:r>
          </a:p>
          <a:p>
            <a:pPr algn="r" rtl="1"/>
            <a:r>
              <a:rPr lang="ar-DZ" sz="1400" dirty="0">
                <a:latin typeface="Arial" pitchFamily="34" charset="0"/>
                <a:cs typeface="Arial" pitchFamily="34" charset="0"/>
              </a:rPr>
              <a:t>ـ طه عبد الرحمن، الحق العربي في الاختلاف الفلسفي، المغرب: المركز الثقافي العربي، 2002</a:t>
            </a:r>
            <a:r>
              <a:rPr lang="fr-FR" sz="1400" dirty="0">
                <a:latin typeface="Arial" pitchFamily="34" charset="0"/>
                <a:cs typeface="Arial" pitchFamily="34" charset="0"/>
              </a:rPr>
              <a:t>.</a:t>
            </a:r>
          </a:p>
          <a:p>
            <a:pPr algn="r" rtl="1"/>
            <a:r>
              <a:rPr lang="ar-DZ" sz="1400" dirty="0">
                <a:latin typeface="Arial" pitchFamily="34" charset="0"/>
                <a:cs typeface="Arial" pitchFamily="34" charset="0"/>
              </a:rPr>
              <a:t>ـ علي ليلة، تفاعل الحضارات، الهيئة العامة للكتاب والوثائق القومية، مصر، 2006</a:t>
            </a:r>
            <a:r>
              <a:rPr lang="fr-FR" sz="1400" dirty="0">
                <a:latin typeface="Arial" pitchFamily="34" charset="0"/>
                <a:cs typeface="Arial" pitchFamily="34" charset="0"/>
              </a:rPr>
              <a:t>.</a:t>
            </a:r>
          </a:p>
          <a:p>
            <a:pPr algn="r" rtl="1"/>
            <a:r>
              <a:rPr lang="ar-DZ" sz="1400" dirty="0">
                <a:latin typeface="Arial" pitchFamily="34" charset="0"/>
                <a:cs typeface="Arial" pitchFamily="34" charset="0"/>
              </a:rPr>
              <a:t>ـ محمد الغزالي، التعصب بين المسيحية والاسلام، دار نهضة مصر للطباعة والنشر، ط 06، 2005</a:t>
            </a:r>
            <a:r>
              <a:rPr lang="fr-FR" sz="1400" dirty="0">
                <a:latin typeface="Arial" pitchFamily="34" charset="0"/>
                <a:cs typeface="Arial" pitchFamily="34" charset="0"/>
              </a:rPr>
              <a:t>.</a:t>
            </a:r>
          </a:p>
          <a:p>
            <a:pPr algn="r" rtl="1"/>
            <a:r>
              <a:rPr lang="ar-DZ" sz="1400" dirty="0">
                <a:latin typeface="Arial" pitchFamily="34" charset="0"/>
                <a:cs typeface="Arial" pitchFamily="34" charset="0"/>
              </a:rPr>
              <a:t>ـ علي حرب ،أسئلة الحقيقة ورهانان الفكر ،دار </a:t>
            </a:r>
            <a:r>
              <a:rPr lang="ar-DZ" sz="1400" dirty="0" err="1">
                <a:latin typeface="Arial" pitchFamily="34" charset="0"/>
                <a:cs typeface="Arial" pitchFamily="34" charset="0"/>
              </a:rPr>
              <a:t>الطليعة،بيروت،لبنان</a:t>
            </a:r>
            <a:r>
              <a:rPr lang="ar-DZ" sz="1400" dirty="0">
                <a:latin typeface="Arial" pitchFamily="34" charset="0"/>
                <a:cs typeface="Arial" pitchFamily="34" charset="0"/>
              </a:rPr>
              <a:t> ،1994م</a:t>
            </a:r>
            <a:endParaRPr lang="fr-FR" sz="1400" dirty="0">
              <a:latin typeface="Arial" pitchFamily="34" charset="0"/>
              <a:cs typeface="Arial" pitchFamily="34" charset="0"/>
            </a:endParaRPr>
          </a:p>
          <a:p>
            <a:pPr algn="r" rtl="1"/>
            <a:r>
              <a:rPr lang="ar-DZ" sz="1400" dirty="0">
                <a:latin typeface="Arial" pitchFamily="34" charset="0"/>
                <a:cs typeface="Arial" pitchFamily="34" charset="0"/>
              </a:rPr>
              <a:t>ـ حمادي بن جاء الله ،في مبادئ الحوار وضوابطه ، الخطاب الأنطولوجي العربي " كتاب الهند" للبيروني </a:t>
            </a:r>
            <a:r>
              <a:rPr lang="ar-DZ" sz="1400" dirty="0" err="1">
                <a:latin typeface="Arial" pitchFamily="34" charset="0"/>
                <a:cs typeface="Arial" pitchFamily="34" charset="0"/>
              </a:rPr>
              <a:t>أنموذجا</a:t>
            </a:r>
            <a:r>
              <a:rPr lang="ar-DZ" sz="1400" dirty="0">
                <a:latin typeface="Arial" pitchFamily="34" charset="0"/>
                <a:cs typeface="Arial" pitchFamily="34" charset="0"/>
              </a:rPr>
              <a:t> تطبيقيا ،في الحوار الثقافي الأوروبي متطلباته وآفاقه ، المنظمة العربية للتربية والثقافة والعلوم ، تونس ، 2002</a:t>
            </a:r>
            <a:endParaRPr lang="fr-FR" sz="1400" dirty="0">
              <a:latin typeface="Arial" pitchFamily="34" charset="0"/>
              <a:cs typeface="Arial" pitchFamily="34" charset="0"/>
            </a:endParaRPr>
          </a:p>
          <a:p>
            <a:pPr algn="r" rtl="1"/>
            <a:r>
              <a:rPr lang="ar-DZ" sz="1400" dirty="0">
                <a:latin typeface="Arial" pitchFamily="34" charset="0"/>
                <a:cs typeface="Arial" pitchFamily="34" charset="0"/>
              </a:rPr>
              <a:t>ـ ناصيف نصار ،الفلسفة في معركة </a:t>
            </a:r>
            <a:r>
              <a:rPr lang="ar-DZ" sz="1400" dirty="0" err="1">
                <a:latin typeface="Arial" pitchFamily="34" charset="0"/>
                <a:cs typeface="Arial" pitchFamily="34" charset="0"/>
              </a:rPr>
              <a:t>الإيديولوجية،دار</a:t>
            </a:r>
            <a:r>
              <a:rPr lang="ar-DZ" sz="1400" dirty="0">
                <a:latin typeface="Arial" pitchFamily="34" charset="0"/>
                <a:cs typeface="Arial" pitchFamily="34" charset="0"/>
              </a:rPr>
              <a:t> </a:t>
            </a:r>
            <a:r>
              <a:rPr lang="ar-DZ" sz="1400" dirty="0" err="1">
                <a:latin typeface="Arial" pitchFamily="34" charset="0"/>
                <a:cs typeface="Arial" pitchFamily="34" charset="0"/>
              </a:rPr>
              <a:t>الطليعة،بيروت،لبنان</a:t>
            </a:r>
            <a:r>
              <a:rPr lang="ar-DZ" sz="1400" dirty="0">
                <a:latin typeface="Arial" pitchFamily="34" charset="0"/>
                <a:cs typeface="Arial" pitchFamily="34" charset="0"/>
              </a:rPr>
              <a:t>، 1986م</a:t>
            </a:r>
            <a:endParaRPr lang="fr-FR" sz="1400" dirty="0">
              <a:latin typeface="Arial" pitchFamily="34" charset="0"/>
              <a:cs typeface="Arial" pitchFamily="34" charset="0"/>
            </a:endParaRPr>
          </a:p>
          <a:p>
            <a:pPr algn="r" rtl="1"/>
            <a:r>
              <a:rPr lang="ar-DZ" sz="1400" dirty="0">
                <a:latin typeface="Arial" pitchFamily="34" charset="0"/>
                <a:cs typeface="Arial" pitchFamily="34" charset="0"/>
              </a:rPr>
              <a:t>ـ أ . </a:t>
            </a:r>
            <a:r>
              <a:rPr lang="ar-DZ" sz="1400" dirty="0" err="1">
                <a:latin typeface="Arial" pitchFamily="34" charset="0"/>
                <a:cs typeface="Arial" pitchFamily="34" charset="0"/>
              </a:rPr>
              <a:t>رانيلا</a:t>
            </a:r>
            <a:r>
              <a:rPr lang="ar-DZ" sz="1400" dirty="0">
                <a:latin typeface="Arial" pitchFamily="34" charset="0"/>
                <a:cs typeface="Arial" pitchFamily="34" charset="0"/>
              </a:rPr>
              <a:t> ، الماضي </a:t>
            </a:r>
            <a:r>
              <a:rPr lang="ar-DZ" sz="1400" dirty="0" err="1">
                <a:latin typeface="Arial" pitchFamily="34" charset="0"/>
                <a:cs typeface="Arial" pitchFamily="34" charset="0"/>
              </a:rPr>
              <a:t>المثترك</a:t>
            </a:r>
            <a:r>
              <a:rPr lang="ar-DZ" sz="1400" dirty="0">
                <a:latin typeface="Arial" pitchFamily="34" charset="0"/>
                <a:cs typeface="Arial" pitchFamily="34" charset="0"/>
              </a:rPr>
              <a:t> بين العرب والغرب ، أصول الآداب الشعبية الغربية ، ترجمة ، نبيلة إبراهيم ، مراجعة ، فاطمة موسى ، عالم المعرفة ، يصدرها المجلس الوطني للثقافة والفنون والآداب ، الكويت ،1999م.</a:t>
            </a:r>
            <a:endParaRPr lang="fr-FR" sz="1400" dirty="0">
              <a:latin typeface="Arial" pitchFamily="34" charset="0"/>
              <a:cs typeface="Arial" pitchFamily="34" charset="0"/>
            </a:endParaRPr>
          </a:p>
        </p:txBody>
      </p:sp>
      <p:sp>
        <p:nvSpPr>
          <p:cNvPr id="4" name="Titre 3"/>
          <p:cNvSpPr>
            <a:spLocks noGrp="1"/>
          </p:cNvSpPr>
          <p:nvPr>
            <p:ph type="title"/>
          </p:nvPr>
        </p:nvSpPr>
        <p:spPr>
          <a:xfrm>
            <a:off x="827584" y="116632"/>
            <a:ext cx="7520940" cy="548640"/>
          </a:xfrm>
        </p:spPr>
        <p:style>
          <a:lnRef idx="0">
            <a:schemeClr val="accent4"/>
          </a:lnRef>
          <a:fillRef idx="3">
            <a:schemeClr val="accent4"/>
          </a:fillRef>
          <a:effectRef idx="3">
            <a:schemeClr val="accent4"/>
          </a:effectRef>
          <a:fontRef idx="minor">
            <a:schemeClr val="lt1"/>
          </a:fontRef>
        </p:style>
        <p:txBody>
          <a:bodyPr/>
          <a:lstStyle/>
          <a:p>
            <a:pPr algn="ctr"/>
            <a:r>
              <a:rPr lang="ar-DZ" sz="2400" b="1" dirty="0">
                <a:solidFill>
                  <a:schemeClr val="tx1"/>
                </a:solidFill>
                <a:cs typeface="+mn-cs"/>
              </a:rPr>
              <a:t>مصادر ومراجع </a:t>
            </a:r>
            <a:endParaRPr lang="fr-FR" sz="2400" b="1" dirty="0">
              <a:solidFill>
                <a:schemeClr val="tx1"/>
              </a:solidFill>
              <a:cs typeface="+mn-cs"/>
            </a:endParaRPr>
          </a:p>
        </p:txBody>
      </p:sp>
    </p:spTree>
    <p:extLst>
      <p:ext uri="{BB962C8B-B14F-4D97-AF65-F5344CB8AC3E}">
        <p14:creationId xmlns:p14="http://schemas.microsoft.com/office/powerpoint/2010/main" val="1705649838"/>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half" idx="1"/>
          </p:nvPr>
        </p:nvSpPr>
        <p:spPr>
          <a:xfrm>
            <a:off x="822960" y="332656"/>
            <a:ext cx="7997512" cy="5328592"/>
          </a:xfrm>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algn="r" rtl="1"/>
            <a:r>
              <a:rPr lang="ar-DZ" sz="1800" dirty="0">
                <a:latin typeface="Arial" pitchFamily="34" charset="0"/>
                <a:cs typeface="Arial" pitchFamily="34" charset="0"/>
              </a:rPr>
              <a:t>ـ محمد عمارة ، الإسلام وحقوق الإنسان ،ضرورات .. لا حقوق ، دار الشروق، بيروت ، لبنان ،1409هـ ـ 1989م.</a:t>
            </a:r>
            <a:endParaRPr lang="fr-FR" sz="1800" dirty="0">
              <a:latin typeface="Arial" pitchFamily="34" charset="0"/>
              <a:cs typeface="Arial" pitchFamily="34" charset="0"/>
            </a:endParaRPr>
          </a:p>
          <a:p>
            <a:pPr algn="r" rtl="1"/>
            <a:r>
              <a:rPr lang="ar-SA" sz="1800" dirty="0">
                <a:latin typeface="Arial" pitchFamily="34" charset="0"/>
                <a:cs typeface="Arial" pitchFamily="34" charset="0"/>
              </a:rPr>
              <a:t>ـ المطران </a:t>
            </a:r>
            <a:r>
              <a:rPr lang="ar-SA" sz="1800" dirty="0" err="1">
                <a:latin typeface="Arial" pitchFamily="34" charset="0"/>
                <a:cs typeface="Arial" pitchFamily="34" charset="0"/>
              </a:rPr>
              <a:t>كيرلس</a:t>
            </a:r>
            <a:r>
              <a:rPr lang="ar-SA" sz="1800" dirty="0">
                <a:latin typeface="Arial" pitchFamily="34" charset="0"/>
                <a:cs typeface="Arial" pitchFamily="34" charset="0"/>
              </a:rPr>
              <a:t> سليم </a:t>
            </a:r>
            <a:r>
              <a:rPr lang="ar-SA" sz="1800" dirty="0" err="1">
                <a:latin typeface="Arial" pitchFamily="34" charset="0"/>
                <a:cs typeface="Arial" pitchFamily="34" charset="0"/>
              </a:rPr>
              <a:t>بسترس</a:t>
            </a:r>
            <a:r>
              <a:rPr lang="ar-SA" sz="1800" dirty="0">
                <a:latin typeface="Arial" pitchFamily="34" charset="0"/>
                <a:cs typeface="Arial" pitchFamily="34" charset="0"/>
              </a:rPr>
              <a:t> ، أفكار وآراء في الحوار المسيحي الإسلامي والعيش المشترك ،المكتبة </a:t>
            </a:r>
            <a:r>
              <a:rPr lang="ar-SA" sz="1800" dirty="0" err="1">
                <a:latin typeface="Arial" pitchFamily="34" charset="0"/>
                <a:cs typeface="Arial" pitchFamily="34" charset="0"/>
              </a:rPr>
              <a:t>البولسية</a:t>
            </a:r>
            <a:r>
              <a:rPr lang="ar-SA" sz="1800" dirty="0">
                <a:latin typeface="Arial" pitchFamily="34" charset="0"/>
                <a:cs typeface="Arial" pitchFamily="34" charset="0"/>
              </a:rPr>
              <a:t> ، جونية ، لبنان، 1999م</a:t>
            </a:r>
            <a:r>
              <a:rPr lang="fr-FR" sz="1800" dirty="0">
                <a:latin typeface="Arial" pitchFamily="34" charset="0"/>
                <a:cs typeface="Arial" pitchFamily="34" charset="0"/>
              </a:rPr>
              <a:t>.</a:t>
            </a:r>
          </a:p>
          <a:p>
            <a:pPr algn="r" rtl="1"/>
            <a:r>
              <a:rPr lang="ar-DZ" sz="1800" baseline="30000" dirty="0">
                <a:latin typeface="Arial" pitchFamily="34" charset="0"/>
                <a:cs typeface="Arial" pitchFamily="34" charset="0"/>
              </a:rPr>
              <a:t>-</a:t>
            </a:r>
            <a:r>
              <a:rPr lang="ar-DZ" sz="1800" dirty="0">
                <a:latin typeface="Arial" pitchFamily="34" charset="0"/>
                <a:cs typeface="Arial" pitchFamily="34" charset="0"/>
              </a:rPr>
              <a:t> </a:t>
            </a:r>
            <a:r>
              <a:rPr lang="ar-DZ" sz="1800" dirty="0" err="1">
                <a:latin typeface="Arial" pitchFamily="34" charset="0"/>
                <a:cs typeface="Arial" pitchFamily="34" charset="0"/>
              </a:rPr>
              <a:t>غوردن</a:t>
            </a:r>
            <a:r>
              <a:rPr lang="ar-DZ" sz="1800" dirty="0">
                <a:latin typeface="Arial" pitchFamily="34" charset="0"/>
                <a:cs typeface="Arial" pitchFamily="34" charset="0"/>
              </a:rPr>
              <a:t> براون، الإعلان العالمي لحقوق الإنسان في القرن 21 وثيقة حية في عالم متغير، ترجمة: أحمد محمد بكر موسى، (القاهرة- بيروت: مركز نماء للبحوث والدراسات، 2020. </a:t>
            </a:r>
            <a:endParaRPr lang="fr-FR" sz="1800" dirty="0">
              <a:latin typeface="Arial" pitchFamily="34" charset="0"/>
              <a:cs typeface="Arial" pitchFamily="34" charset="0"/>
            </a:endParaRPr>
          </a:p>
          <a:p>
            <a:pPr algn="r" rtl="1"/>
            <a:r>
              <a:rPr lang="ar-DZ" sz="1800" dirty="0">
                <a:latin typeface="Arial" pitchFamily="34" charset="0"/>
                <a:cs typeface="Arial" pitchFamily="34" charset="0"/>
              </a:rPr>
              <a:t>ـ هانس كينغ ، مشروع أخلاقي عالمي ، دور الديانات في السلام العالمي، ترجمة ، جوزيف معلوف، </a:t>
            </a:r>
            <a:r>
              <a:rPr lang="ar-DZ" sz="1800" dirty="0" err="1">
                <a:latin typeface="Arial" pitchFamily="34" charset="0"/>
                <a:cs typeface="Arial" pitchFamily="34" charset="0"/>
              </a:rPr>
              <a:t>وأرسولاعلاف،المكتبة</a:t>
            </a:r>
            <a:r>
              <a:rPr lang="ar-DZ" sz="1800" dirty="0">
                <a:latin typeface="Arial" pitchFamily="34" charset="0"/>
                <a:cs typeface="Arial" pitchFamily="34" charset="0"/>
              </a:rPr>
              <a:t> البوليسية جونيه ، لبنان .</a:t>
            </a:r>
            <a:endParaRPr lang="fr-FR" sz="1800" dirty="0">
              <a:latin typeface="Arial" pitchFamily="34" charset="0"/>
              <a:cs typeface="Arial" pitchFamily="34" charset="0"/>
            </a:endParaRPr>
          </a:p>
          <a:p>
            <a:pPr algn="r" rtl="1"/>
            <a:r>
              <a:rPr lang="ar-DZ" sz="1800" dirty="0" err="1">
                <a:latin typeface="Arial" pitchFamily="34" charset="0"/>
                <a:cs typeface="Arial" pitchFamily="34" charset="0"/>
              </a:rPr>
              <a:t>المسكيني</a:t>
            </a:r>
            <a:r>
              <a:rPr lang="ar-DZ" sz="1800" dirty="0">
                <a:latin typeface="Arial" pitchFamily="34" charset="0"/>
                <a:cs typeface="Arial" pitchFamily="34" charset="0"/>
              </a:rPr>
              <a:t> فتحي، الهوية والزمان، تأويلات </a:t>
            </a:r>
            <a:r>
              <a:rPr lang="ar-DZ" sz="1800" dirty="0" err="1">
                <a:latin typeface="Arial" pitchFamily="34" charset="0"/>
                <a:cs typeface="Arial" pitchFamily="34" charset="0"/>
              </a:rPr>
              <a:t>فينومينولوجية</a:t>
            </a:r>
            <a:r>
              <a:rPr lang="ar-DZ" sz="1800" dirty="0">
                <a:latin typeface="Arial" pitchFamily="34" charset="0"/>
                <a:cs typeface="Arial" pitchFamily="34" charset="0"/>
              </a:rPr>
              <a:t> لمسألة </a:t>
            </a:r>
            <a:r>
              <a:rPr lang="ar-DZ" sz="1800" dirty="0" err="1">
                <a:latin typeface="Arial" pitchFamily="34" charset="0"/>
                <a:cs typeface="Arial" pitchFamily="34" charset="0"/>
              </a:rPr>
              <a:t>النحن</a:t>
            </a:r>
            <a:r>
              <a:rPr lang="ar-DZ" sz="1800" dirty="0">
                <a:latin typeface="Arial" pitchFamily="34" charset="0"/>
                <a:cs typeface="Arial" pitchFamily="34" charset="0"/>
              </a:rPr>
              <a:t>، دار الطليعة ، بيروت،2001</a:t>
            </a:r>
            <a:endParaRPr lang="fr-FR" sz="1800" dirty="0">
              <a:latin typeface="Arial" pitchFamily="34" charset="0"/>
              <a:cs typeface="Arial" pitchFamily="34" charset="0"/>
            </a:endParaRPr>
          </a:p>
          <a:p>
            <a:pPr lvl="0" algn="r" rtl="1"/>
            <a:r>
              <a:rPr lang="ar-SA" sz="1800" dirty="0">
                <a:latin typeface="Arial" pitchFamily="34" charset="0"/>
                <a:cs typeface="Arial" pitchFamily="34" charset="0"/>
              </a:rPr>
              <a:t>بول </a:t>
            </a:r>
            <a:r>
              <a:rPr lang="ar-SA" sz="1800" dirty="0" err="1">
                <a:latin typeface="Arial" pitchFamily="34" charset="0"/>
                <a:cs typeface="Arial" pitchFamily="34" charset="0"/>
              </a:rPr>
              <a:t>ريكور</a:t>
            </a:r>
            <a:r>
              <a:rPr lang="ar-SA" sz="1800" dirty="0">
                <a:latin typeface="Arial" pitchFamily="34" charset="0"/>
                <a:cs typeface="Arial" pitchFamily="34" charset="0"/>
              </a:rPr>
              <a:t> ، الذات عينها كآخر، تر</a:t>
            </a:r>
            <a:r>
              <a:rPr lang="ar-DZ" sz="1800" dirty="0">
                <a:latin typeface="Arial" pitchFamily="34" charset="0"/>
                <a:cs typeface="Arial" pitchFamily="34" charset="0"/>
              </a:rPr>
              <a:t>جمة</a:t>
            </a:r>
            <a:r>
              <a:rPr lang="ar-SA" sz="1800" dirty="0">
                <a:latin typeface="Arial" pitchFamily="34" charset="0"/>
                <a:cs typeface="Arial" pitchFamily="34" charset="0"/>
              </a:rPr>
              <a:t> وتقديم جورج زيناتي، المنظمة العربية للترجمة، لبنان،ط1،2005</a:t>
            </a:r>
            <a:endParaRPr lang="fr-FR" sz="1800" dirty="0">
              <a:latin typeface="Arial" pitchFamily="34" charset="0"/>
              <a:cs typeface="Arial" pitchFamily="34" charset="0"/>
            </a:endParaRPr>
          </a:p>
          <a:p>
            <a:pPr lvl="0" algn="r" rtl="1"/>
            <a:r>
              <a:rPr lang="ar-SA" sz="1800" dirty="0">
                <a:latin typeface="Arial" pitchFamily="34" charset="0"/>
                <a:cs typeface="Arial" pitchFamily="34" charset="0"/>
              </a:rPr>
              <a:t>بول </a:t>
            </a:r>
            <a:r>
              <a:rPr lang="ar-SA" sz="1800" dirty="0" err="1">
                <a:latin typeface="Arial" pitchFamily="34" charset="0"/>
                <a:cs typeface="Arial" pitchFamily="34" charset="0"/>
              </a:rPr>
              <a:t>ريكور</a:t>
            </a:r>
            <a:r>
              <a:rPr lang="ar-SA" sz="1800" dirty="0">
                <a:latin typeface="Arial" pitchFamily="34" charset="0"/>
                <a:cs typeface="Arial" pitchFamily="34" charset="0"/>
              </a:rPr>
              <a:t> ، صراع التأويلات، ترجمة منذر عياش، دار الكتاب الجديد، لبنان، ط1، 2005</a:t>
            </a:r>
            <a:endParaRPr lang="fr-FR" sz="1800" dirty="0">
              <a:latin typeface="Arial" pitchFamily="34" charset="0"/>
              <a:cs typeface="Arial" pitchFamily="34" charset="0"/>
            </a:endParaRPr>
          </a:p>
          <a:p>
            <a:pPr lvl="0" algn="r" rtl="1"/>
            <a:r>
              <a:rPr lang="ar-SA" sz="1800" dirty="0">
                <a:latin typeface="Arial" pitchFamily="34" charset="0"/>
                <a:cs typeface="Arial" pitchFamily="34" charset="0"/>
              </a:rPr>
              <a:t>جاكلين روس، الفكر الاخلاقي المعاصر، تر، عادل </a:t>
            </a:r>
            <a:r>
              <a:rPr lang="ar-SA" sz="1800" dirty="0" err="1">
                <a:latin typeface="Arial" pitchFamily="34" charset="0"/>
                <a:cs typeface="Arial" pitchFamily="34" charset="0"/>
              </a:rPr>
              <a:t>العوا،دار</a:t>
            </a:r>
            <a:r>
              <a:rPr lang="ar-SA" sz="1800" dirty="0">
                <a:latin typeface="Arial" pitchFamily="34" charset="0"/>
                <a:cs typeface="Arial" pitchFamily="34" charset="0"/>
              </a:rPr>
              <a:t> </a:t>
            </a:r>
            <a:r>
              <a:rPr lang="ar-SA" sz="1800" dirty="0" err="1">
                <a:latin typeface="Arial" pitchFamily="34" charset="0"/>
                <a:cs typeface="Arial" pitchFamily="34" charset="0"/>
              </a:rPr>
              <a:t>عويدات</a:t>
            </a:r>
            <a:r>
              <a:rPr lang="ar-SA" sz="1800" dirty="0">
                <a:latin typeface="Arial" pitchFamily="34" charset="0"/>
                <a:cs typeface="Arial" pitchFamily="34" charset="0"/>
              </a:rPr>
              <a:t>، بيروت، ط1، 2001</a:t>
            </a:r>
            <a:endParaRPr lang="fr-FR" sz="1800" dirty="0">
              <a:latin typeface="Arial" pitchFamily="34" charset="0"/>
              <a:cs typeface="Arial" pitchFamily="34" charset="0"/>
            </a:endParaRPr>
          </a:p>
          <a:p>
            <a:pPr lvl="0" algn="r" rtl="1"/>
            <a:r>
              <a:rPr lang="ar-SA" sz="1800" dirty="0">
                <a:latin typeface="Arial" pitchFamily="34" charset="0"/>
                <a:cs typeface="Arial" pitchFamily="34" charset="0"/>
              </a:rPr>
              <a:t>عمر </a:t>
            </a:r>
            <a:r>
              <a:rPr lang="ar-SA" sz="1800" dirty="0" err="1">
                <a:latin typeface="Arial" pitchFamily="34" charset="0"/>
                <a:cs typeface="Arial" pitchFamily="34" charset="0"/>
              </a:rPr>
              <a:t>مهیبل</a:t>
            </a:r>
            <a:r>
              <a:rPr lang="en-US" sz="1800" dirty="0">
                <a:latin typeface="Arial" pitchFamily="34" charset="0"/>
                <a:cs typeface="Arial" pitchFamily="34" charset="0"/>
              </a:rPr>
              <a:t>: </a:t>
            </a:r>
            <a:r>
              <a:rPr lang="ar-SA" sz="1800" dirty="0">
                <a:latin typeface="Arial" pitchFamily="34" charset="0"/>
                <a:cs typeface="Arial" pitchFamily="34" charset="0"/>
              </a:rPr>
              <a:t>من النسق إلى الذات، الدار </a:t>
            </a:r>
            <a:r>
              <a:rPr lang="ar-SA" sz="1800" dirty="0" err="1">
                <a:latin typeface="Arial" pitchFamily="34" charset="0"/>
                <a:cs typeface="Arial" pitchFamily="34" charset="0"/>
              </a:rPr>
              <a:t>العربیة</a:t>
            </a:r>
            <a:r>
              <a:rPr lang="ar-SA" sz="1800" dirty="0">
                <a:latin typeface="Arial" pitchFamily="34" charset="0"/>
                <a:cs typeface="Arial" pitchFamily="34" charset="0"/>
              </a:rPr>
              <a:t> للعلوم، ناشرون، ط1،2007</a:t>
            </a:r>
            <a:endParaRPr lang="fr-FR" sz="1800" dirty="0">
              <a:latin typeface="Arial" pitchFamily="34" charset="0"/>
              <a:cs typeface="Arial" pitchFamily="34" charset="0"/>
            </a:endParaRPr>
          </a:p>
          <a:p>
            <a:pPr lvl="0" algn="r" rtl="1"/>
            <a:r>
              <a:rPr lang="ar-SA" sz="1800" dirty="0">
                <a:latin typeface="Arial" pitchFamily="34" charset="0"/>
                <a:cs typeface="Arial" pitchFamily="34" charset="0"/>
              </a:rPr>
              <a:t>أكسل </a:t>
            </a:r>
            <a:r>
              <a:rPr lang="ar-SA" sz="1800" dirty="0" err="1">
                <a:latin typeface="Arial" pitchFamily="34" charset="0"/>
                <a:cs typeface="Arial" pitchFamily="34" charset="0"/>
              </a:rPr>
              <a:t>هونیث</a:t>
            </a:r>
            <a:r>
              <a:rPr lang="en-US" sz="1800" dirty="0">
                <a:latin typeface="Arial" pitchFamily="34" charset="0"/>
                <a:cs typeface="Arial" pitchFamily="34" charset="0"/>
              </a:rPr>
              <a:t>: </a:t>
            </a:r>
            <a:r>
              <a:rPr lang="ar-SA" sz="1800" dirty="0" err="1">
                <a:latin typeface="Arial" pitchFamily="34" charset="0"/>
                <a:cs typeface="Arial" pitchFamily="34" charset="0"/>
              </a:rPr>
              <a:t>التشیؤ</a:t>
            </a:r>
            <a:r>
              <a:rPr lang="ar-SA" sz="1800" dirty="0">
                <a:latin typeface="Arial" pitchFamily="34" charset="0"/>
                <a:cs typeface="Arial" pitchFamily="34" charset="0"/>
              </a:rPr>
              <a:t>، دراسة في </a:t>
            </a:r>
            <a:r>
              <a:rPr lang="ar-SA" sz="1800" dirty="0" err="1">
                <a:latin typeface="Arial" pitchFamily="34" charset="0"/>
                <a:cs typeface="Arial" pitchFamily="34" charset="0"/>
              </a:rPr>
              <a:t>نظریة</a:t>
            </a:r>
            <a:r>
              <a:rPr lang="ar-SA" sz="1800" dirty="0">
                <a:latin typeface="Arial" pitchFamily="34" charset="0"/>
                <a:cs typeface="Arial" pitchFamily="34" charset="0"/>
              </a:rPr>
              <a:t> الاعتراف، تر</a:t>
            </a:r>
            <a:r>
              <a:rPr lang="en-US" sz="1800" dirty="0">
                <a:latin typeface="Arial" pitchFamily="34" charset="0"/>
                <a:cs typeface="Arial" pitchFamily="34" charset="0"/>
              </a:rPr>
              <a:t>: </a:t>
            </a:r>
            <a:r>
              <a:rPr lang="ar-SA" sz="1800" dirty="0">
                <a:latin typeface="Arial" pitchFamily="34" charset="0"/>
                <a:cs typeface="Arial" pitchFamily="34" charset="0"/>
              </a:rPr>
              <a:t>كمال </a:t>
            </a:r>
            <a:r>
              <a:rPr lang="ar-SA" sz="1800" dirty="0" err="1">
                <a:latin typeface="Arial" pitchFamily="34" charset="0"/>
                <a:cs typeface="Arial" pitchFamily="34" charset="0"/>
              </a:rPr>
              <a:t>بومنیر</a:t>
            </a:r>
            <a:r>
              <a:rPr lang="ar-SA" sz="1800" dirty="0">
                <a:latin typeface="Arial" pitchFamily="34" charset="0"/>
                <a:cs typeface="Arial" pitchFamily="34" charset="0"/>
              </a:rPr>
              <a:t>، </a:t>
            </a:r>
            <a:r>
              <a:rPr lang="ar-SA" sz="1800" dirty="0" err="1">
                <a:latin typeface="Arial" pitchFamily="34" charset="0"/>
                <a:cs typeface="Arial" pitchFamily="34" charset="0"/>
              </a:rPr>
              <a:t>مؤسةة</a:t>
            </a:r>
            <a:r>
              <a:rPr lang="ar-SA" sz="1800" dirty="0">
                <a:latin typeface="Arial" pitchFamily="34" charset="0"/>
                <a:cs typeface="Arial" pitchFamily="34" charset="0"/>
              </a:rPr>
              <a:t> كنوز الحكمة للنشر </a:t>
            </a:r>
            <a:r>
              <a:rPr lang="ar-SA" sz="1800" dirty="0" err="1">
                <a:latin typeface="Arial" pitchFamily="34" charset="0"/>
                <a:cs typeface="Arial" pitchFamily="34" charset="0"/>
              </a:rPr>
              <a:t>والتوزیع</a:t>
            </a:r>
            <a:r>
              <a:rPr lang="ar-SA" sz="1800" dirty="0">
                <a:latin typeface="Arial" pitchFamily="34" charset="0"/>
                <a:cs typeface="Arial" pitchFamily="34" charset="0"/>
              </a:rPr>
              <a:t>، ط1، 2012</a:t>
            </a:r>
            <a:endParaRPr lang="fr-FR" sz="1800" dirty="0">
              <a:latin typeface="Arial" pitchFamily="34" charset="0"/>
              <a:cs typeface="Arial" pitchFamily="34" charset="0"/>
            </a:endParaRPr>
          </a:p>
          <a:p>
            <a:pPr lvl="0" algn="r" rtl="1"/>
            <a:r>
              <a:rPr lang="ar-SA" sz="1800" dirty="0">
                <a:latin typeface="Arial" pitchFamily="34" charset="0"/>
                <a:cs typeface="Arial" pitchFamily="34" charset="0"/>
              </a:rPr>
              <a:t>كمال </a:t>
            </a:r>
            <a:r>
              <a:rPr lang="ar-SA" sz="1800" dirty="0" err="1">
                <a:latin typeface="Arial" pitchFamily="34" charset="0"/>
                <a:cs typeface="Arial" pitchFamily="34" charset="0"/>
              </a:rPr>
              <a:t>بومنیر</a:t>
            </a:r>
            <a:r>
              <a:rPr lang="en-US" sz="1800" dirty="0">
                <a:latin typeface="Arial" pitchFamily="34" charset="0"/>
                <a:cs typeface="Arial" pitchFamily="34" charset="0"/>
              </a:rPr>
              <a:t>: </a:t>
            </a:r>
            <a:r>
              <a:rPr lang="ar-SA" sz="1800" dirty="0">
                <a:latin typeface="Arial" pitchFamily="34" charset="0"/>
                <a:cs typeface="Arial" pitchFamily="34" charset="0"/>
              </a:rPr>
              <a:t>ق ا </a:t>
            </a:r>
            <a:r>
              <a:rPr lang="ar-SA" sz="1800" dirty="0" err="1">
                <a:latin typeface="Arial" pitchFamily="34" charset="0"/>
                <a:cs typeface="Arial" pitchFamily="34" charset="0"/>
              </a:rPr>
              <a:t>رءات</a:t>
            </a:r>
            <a:r>
              <a:rPr lang="ar-SA" sz="1800" dirty="0">
                <a:latin typeface="Arial" pitchFamily="34" charset="0"/>
                <a:cs typeface="Arial" pitchFamily="34" charset="0"/>
              </a:rPr>
              <a:t> في الفكر النقدي لمدرسة فرانكفورت،</a:t>
            </a:r>
            <a:endParaRPr lang="fr-FR" sz="1800" dirty="0">
              <a:latin typeface="Arial" pitchFamily="34" charset="0"/>
              <a:cs typeface="Arial" pitchFamily="34" charset="0"/>
            </a:endParaRPr>
          </a:p>
          <a:p>
            <a:pPr algn="r" rtl="1"/>
            <a:r>
              <a:rPr lang="ar-DZ" sz="1800" dirty="0">
                <a:latin typeface="Arial" pitchFamily="34" charset="0"/>
                <a:cs typeface="Arial" pitchFamily="34" charset="0"/>
              </a:rPr>
              <a:t>ـ أحمد يسرى ، حقوق الإنسان وأسباب العنف في المجتمع الإسلامي ، منشأة المعارف ، الإسكندرية1993م.</a:t>
            </a:r>
            <a:endParaRPr lang="fr-FR" sz="1800" dirty="0">
              <a:latin typeface="Arial" pitchFamily="34" charset="0"/>
              <a:cs typeface="Arial" pitchFamily="34" charset="0"/>
            </a:endParaRPr>
          </a:p>
          <a:p>
            <a:pPr algn="r" rtl="1"/>
            <a:r>
              <a:rPr lang="ar-DZ" sz="1800" dirty="0">
                <a:latin typeface="Arial" pitchFamily="34" charset="0"/>
                <a:cs typeface="Arial" pitchFamily="34" charset="0"/>
              </a:rPr>
              <a:t>ـ أليكسي </a:t>
            </a:r>
            <a:r>
              <a:rPr lang="ar-DZ" sz="1800" dirty="0" err="1">
                <a:latin typeface="Arial" pitchFamily="34" charset="0"/>
                <a:cs typeface="Arial" pitchFamily="34" charset="0"/>
              </a:rPr>
              <a:t>جورافسكي</a:t>
            </a:r>
            <a:r>
              <a:rPr lang="ar-DZ" sz="1800" dirty="0">
                <a:latin typeface="Arial" pitchFamily="34" charset="0"/>
                <a:cs typeface="Arial" pitchFamily="34" charset="0"/>
              </a:rPr>
              <a:t> ،الإسلام والمسيحية ، ترجمة د. خلف محمد الجراد ، وراجعه د. محمود حمدي زقزوق ،عالم المعرفة ،تصدر عن المجلس الوطني للثقافة والفنون والآداب، </a:t>
            </a:r>
            <a:r>
              <a:rPr lang="ar-DZ" sz="1800" dirty="0" err="1">
                <a:latin typeface="Arial" pitchFamily="34" charset="0"/>
                <a:cs typeface="Arial" pitchFamily="34" charset="0"/>
              </a:rPr>
              <a:t>الكويت،سنة</a:t>
            </a:r>
            <a:r>
              <a:rPr lang="ar-DZ" sz="1800" dirty="0">
                <a:latin typeface="Arial" pitchFamily="34" charset="0"/>
                <a:cs typeface="Arial" pitchFamily="34" charset="0"/>
              </a:rPr>
              <a:t> 1996م.</a:t>
            </a:r>
            <a:endParaRPr lang="fr-FR" sz="1800" dirty="0">
              <a:latin typeface="Arial" pitchFamily="34" charset="0"/>
              <a:cs typeface="Arial" pitchFamily="34" charset="0"/>
            </a:endParaRPr>
          </a:p>
          <a:p>
            <a:pPr algn="r" rtl="1"/>
            <a:r>
              <a:rPr lang="ar-SA" sz="1800" dirty="0">
                <a:latin typeface="Arial" pitchFamily="34" charset="0"/>
                <a:cs typeface="Arial" pitchFamily="34" charset="0"/>
              </a:rPr>
              <a:t>ـ روجه غار ودي، حوار الحضارات ، ترجمة </a:t>
            </a:r>
            <a:r>
              <a:rPr lang="ar-SA" sz="1800" dirty="0" err="1">
                <a:latin typeface="Arial" pitchFamily="34" charset="0"/>
                <a:cs typeface="Arial" pitchFamily="34" charset="0"/>
              </a:rPr>
              <a:t>د.عادل</a:t>
            </a:r>
            <a:r>
              <a:rPr lang="ar-SA" sz="1800" dirty="0">
                <a:latin typeface="Arial" pitchFamily="34" charset="0"/>
                <a:cs typeface="Arial" pitchFamily="34" charset="0"/>
              </a:rPr>
              <a:t> العوا، منشورات </a:t>
            </a:r>
            <a:r>
              <a:rPr lang="ar-SA" sz="1800" dirty="0" err="1">
                <a:latin typeface="Arial" pitchFamily="34" charset="0"/>
                <a:cs typeface="Arial" pitchFamily="34" charset="0"/>
              </a:rPr>
              <a:t>عويدات</a:t>
            </a:r>
            <a:r>
              <a:rPr lang="ar-SA" sz="1800" dirty="0">
                <a:latin typeface="Arial" pitchFamily="34" charset="0"/>
                <a:cs typeface="Arial" pitchFamily="34" charset="0"/>
              </a:rPr>
              <a:t> ،بيروت ، 1978م.</a:t>
            </a:r>
            <a:endParaRPr lang="fr-FR" sz="1800" dirty="0">
              <a:latin typeface="Arial" pitchFamily="34" charset="0"/>
              <a:cs typeface="Arial" pitchFamily="34" charset="0"/>
            </a:endParaRPr>
          </a:p>
          <a:p>
            <a:pPr algn="r" rtl="1"/>
            <a:r>
              <a:rPr lang="ar-DZ" sz="1800" dirty="0">
                <a:latin typeface="Arial" pitchFamily="34" charset="0"/>
                <a:cs typeface="Arial" pitchFamily="34" charset="0"/>
              </a:rPr>
              <a:t>ـ </a:t>
            </a:r>
            <a:r>
              <a:rPr lang="ar-DZ" sz="1800" dirty="0" err="1">
                <a:latin typeface="Arial" pitchFamily="34" charset="0"/>
                <a:cs typeface="Arial" pitchFamily="34" charset="0"/>
              </a:rPr>
              <a:t>زيغريد</a:t>
            </a:r>
            <a:r>
              <a:rPr lang="ar-DZ" sz="1800" dirty="0">
                <a:latin typeface="Arial" pitchFamily="34" charset="0"/>
                <a:cs typeface="Arial" pitchFamily="34" charset="0"/>
              </a:rPr>
              <a:t> </a:t>
            </a:r>
            <a:r>
              <a:rPr lang="ar-DZ" sz="1800" dirty="0" err="1">
                <a:latin typeface="Arial" pitchFamily="34" charset="0"/>
                <a:cs typeface="Arial" pitchFamily="34" charset="0"/>
              </a:rPr>
              <a:t>هونكه</a:t>
            </a:r>
            <a:r>
              <a:rPr lang="ar-DZ" sz="1800" dirty="0">
                <a:latin typeface="Arial" pitchFamily="34" charset="0"/>
                <a:cs typeface="Arial" pitchFamily="34" charset="0"/>
              </a:rPr>
              <a:t> ، شمس العرب تسطع على </a:t>
            </a:r>
            <a:r>
              <a:rPr lang="ar-DZ" sz="1800" dirty="0" err="1">
                <a:latin typeface="Arial" pitchFamily="34" charset="0"/>
                <a:cs typeface="Arial" pitchFamily="34" charset="0"/>
              </a:rPr>
              <a:t>الغرب،ترجمة</a:t>
            </a:r>
            <a:r>
              <a:rPr lang="ar-DZ" sz="1800" dirty="0">
                <a:latin typeface="Arial" pitchFamily="34" charset="0"/>
                <a:cs typeface="Arial" pitchFamily="34" charset="0"/>
              </a:rPr>
              <a:t> :</a:t>
            </a:r>
            <a:r>
              <a:rPr lang="ar-DZ" sz="1800" dirty="0" err="1">
                <a:latin typeface="Arial" pitchFamily="34" charset="0"/>
                <a:cs typeface="Arial" pitchFamily="34" charset="0"/>
              </a:rPr>
              <a:t>د.فؤاد</a:t>
            </a:r>
            <a:r>
              <a:rPr lang="ar-DZ" sz="1800" dirty="0">
                <a:latin typeface="Arial" pitchFamily="34" charset="0"/>
                <a:cs typeface="Arial" pitchFamily="34" charset="0"/>
              </a:rPr>
              <a:t> حسنين </a:t>
            </a:r>
            <a:r>
              <a:rPr lang="ar-DZ" sz="1800" dirty="0" err="1">
                <a:latin typeface="Arial" pitchFamily="34" charset="0"/>
                <a:cs typeface="Arial" pitchFamily="34" charset="0"/>
              </a:rPr>
              <a:t>علي،دار</a:t>
            </a:r>
            <a:r>
              <a:rPr lang="ar-DZ" sz="1800" dirty="0">
                <a:latin typeface="Arial" pitchFamily="34" charset="0"/>
                <a:cs typeface="Arial" pitchFamily="34" charset="0"/>
              </a:rPr>
              <a:t> البعث ،</a:t>
            </a:r>
            <a:r>
              <a:rPr lang="ar-DZ" sz="1800" dirty="0" err="1">
                <a:latin typeface="Arial" pitchFamily="34" charset="0"/>
                <a:cs typeface="Arial" pitchFamily="34" charset="0"/>
              </a:rPr>
              <a:t>قسنطينة،الجزائر</a:t>
            </a:r>
            <a:r>
              <a:rPr lang="ar-DZ" sz="1800" dirty="0">
                <a:latin typeface="Arial" pitchFamily="34" charset="0"/>
                <a:cs typeface="Arial" pitchFamily="34" charset="0"/>
              </a:rPr>
              <a:t>، 1406هـ،1986م</a:t>
            </a:r>
            <a:endParaRPr lang="fr-FR" sz="1800" dirty="0">
              <a:latin typeface="Arial" pitchFamily="34" charset="0"/>
              <a:cs typeface="Arial" pitchFamily="34" charset="0"/>
            </a:endParaRPr>
          </a:p>
          <a:p>
            <a:pPr algn="r" rtl="1"/>
            <a:r>
              <a:rPr lang="ar-SA" sz="1800" dirty="0">
                <a:latin typeface="Arial" pitchFamily="34" charset="0"/>
                <a:cs typeface="Arial" pitchFamily="34" charset="0"/>
              </a:rPr>
              <a:t>ـ محمد عابد الجابري ، الديمقراطية وحقوق الإنسان ، مركز دراسات الوحدة </a:t>
            </a:r>
            <a:r>
              <a:rPr lang="ar-SA" sz="1800" dirty="0" err="1">
                <a:latin typeface="Arial" pitchFamily="34" charset="0"/>
                <a:cs typeface="Arial" pitchFamily="34" charset="0"/>
              </a:rPr>
              <a:t>العربية،بيروت</a:t>
            </a:r>
            <a:r>
              <a:rPr lang="ar-SA" sz="1800" dirty="0">
                <a:latin typeface="Arial" pitchFamily="34" charset="0"/>
                <a:cs typeface="Arial" pitchFamily="34" charset="0"/>
              </a:rPr>
              <a:t> ، لبنان، ط2، 1997م</a:t>
            </a:r>
            <a:endParaRPr lang="fr-FR" sz="1800" dirty="0">
              <a:latin typeface="Arial" pitchFamily="34" charset="0"/>
              <a:cs typeface="Arial" pitchFamily="34" charset="0"/>
            </a:endParaRPr>
          </a:p>
          <a:p>
            <a:pPr lvl="0" algn="r"/>
            <a:r>
              <a:rPr lang="en-US" sz="1600" b="0" dirty="0">
                <a:latin typeface="Arial" pitchFamily="34" charset="0"/>
                <a:cs typeface="Arial" pitchFamily="34" charset="0"/>
              </a:rPr>
              <a:t>François </a:t>
            </a:r>
            <a:r>
              <a:rPr lang="en-US" sz="1600" b="0" dirty="0" err="1">
                <a:latin typeface="Arial" pitchFamily="34" charset="0"/>
                <a:cs typeface="Arial" pitchFamily="34" charset="0"/>
              </a:rPr>
              <a:t>Dosse</a:t>
            </a:r>
            <a:r>
              <a:rPr lang="en-US" sz="1600" b="0" dirty="0">
                <a:latin typeface="Arial" pitchFamily="34" charset="0"/>
                <a:cs typeface="Arial" pitchFamily="34" charset="0"/>
              </a:rPr>
              <a:t>, Paul </a:t>
            </a:r>
            <a:r>
              <a:rPr lang="en-US" sz="1600" b="0" dirty="0" err="1">
                <a:latin typeface="Arial" pitchFamily="34" charset="0"/>
                <a:cs typeface="Arial" pitchFamily="34" charset="0"/>
              </a:rPr>
              <a:t>Riceour</a:t>
            </a:r>
            <a:r>
              <a:rPr lang="en-US" sz="1600" b="0" dirty="0">
                <a:latin typeface="Arial" pitchFamily="34" charset="0"/>
                <a:cs typeface="Arial" pitchFamily="34" charset="0"/>
              </a:rPr>
              <a:t>, les </a:t>
            </a:r>
            <a:r>
              <a:rPr lang="en-US" sz="1600" b="0" dirty="0" err="1">
                <a:latin typeface="Arial" pitchFamily="34" charset="0"/>
                <a:cs typeface="Arial" pitchFamily="34" charset="0"/>
              </a:rPr>
              <a:t>sens</a:t>
            </a:r>
            <a:r>
              <a:rPr lang="en-US" sz="1600" b="0" dirty="0">
                <a:latin typeface="Arial" pitchFamily="34" charset="0"/>
                <a:cs typeface="Arial" pitchFamily="34" charset="0"/>
              </a:rPr>
              <a:t> </a:t>
            </a:r>
            <a:r>
              <a:rPr lang="en-US" sz="1600" b="0" dirty="0" err="1">
                <a:latin typeface="Arial" pitchFamily="34" charset="0"/>
                <a:cs typeface="Arial" pitchFamily="34" charset="0"/>
              </a:rPr>
              <a:t>d’une</a:t>
            </a:r>
            <a:r>
              <a:rPr lang="en-US" sz="1600" b="0" dirty="0">
                <a:latin typeface="Arial" pitchFamily="34" charset="0"/>
                <a:cs typeface="Arial" pitchFamily="34" charset="0"/>
              </a:rPr>
              <a:t> vie. Edition revue et </a:t>
            </a:r>
            <a:r>
              <a:rPr lang="en-US" sz="1600" b="0" dirty="0" err="1">
                <a:latin typeface="Arial" pitchFamily="34" charset="0"/>
                <a:cs typeface="Arial" pitchFamily="34" charset="0"/>
              </a:rPr>
              <a:t>augmentée</a:t>
            </a:r>
            <a:r>
              <a:rPr lang="en-US" sz="1600" b="0" dirty="0">
                <a:latin typeface="Arial" pitchFamily="34" charset="0"/>
                <a:cs typeface="Arial" pitchFamily="34" charset="0"/>
              </a:rPr>
              <a:t>, </a:t>
            </a:r>
            <a:r>
              <a:rPr lang="en-US" sz="1600" b="0" dirty="0" err="1">
                <a:latin typeface="Arial" pitchFamily="34" charset="0"/>
                <a:cs typeface="Arial" pitchFamily="34" charset="0"/>
              </a:rPr>
              <a:t>paris</a:t>
            </a:r>
            <a:endParaRPr lang="fr-FR" sz="1600" b="0" dirty="0">
              <a:latin typeface="Arial" pitchFamily="34" charset="0"/>
              <a:cs typeface="Arial" pitchFamily="34" charset="0"/>
            </a:endParaRPr>
          </a:p>
          <a:p>
            <a:pPr algn="r" rtl="1"/>
            <a:endParaRPr lang="fr-FR" b="0" dirty="0">
              <a:latin typeface="Arial" pitchFamily="34" charset="0"/>
              <a:cs typeface="Arial" pitchFamily="34" charset="0"/>
            </a:endParaRPr>
          </a:p>
          <a:p>
            <a:endParaRPr lang="fr-FR" dirty="0"/>
          </a:p>
        </p:txBody>
      </p:sp>
    </p:spTree>
    <p:extLst>
      <p:ext uri="{BB962C8B-B14F-4D97-AF65-F5344CB8AC3E}">
        <p14:creationId xmlns:p14="http://schemas.microsoft.com/office/powerpoint/2010/main" val="4083110394"/>
      </p:ext>
    </p:extLst>
  </p:cSld>
  <p:clrMapOvr>
    <a:masterClrMapping/>
  </p:clrMapOvr>
  <mc:AlternateContent xmlns:mc="http://schemas.openxmlformats.org/markup-compatibility/2006" xmlns:p14="http://schemas.microsoft.com/office/powerpoint/2010/main">
    <mc:Choice Requires="p14">
      <p:transition p14:dur="10">
        <p14:vortex/>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60649"/>
            <a:ext cx="7704856" cy="1296144"/>
          </a:xfrm>
          <a:prstGeom prst="rect">
            <a:avLst/>
          </a:prstGeom>
          <a:ln/>
        </p:spPr>
        <p:style>
          <a:lnRef idx="3">
            <a:schemeClr val="lt1"/>
          </a:lnRef>
          <a:fillRef idx="1">
            <a:schemeClr val="accent4"/>
          </a:fillRef>
          <a:effectRef idx="1">
            <a:schemeClr val="accent4"/>
          </a:effectRef>
          <a:fontRef idx="minor">
            <a:schemeClr val="lt1"/>
          </a:fontRef>
        </p:style>
      </p:pic>
      <p:sp>
        <p:nvSpPr>
          <p:cNvPr id="5" name="Espace réservé du texte 3"/>
          <p:cNvSpPr>
            <a:spLocks noGrp="1"/>
          </p:cNvSpPr>
          <p:nvPr>
            <p:ph idx="1"/>
          </p:nvPr>
        </p:nvSpPr>
        <p:spPr>
          <a:xfrm>
            <a:off x="524309" y="1889967"/>
            <a:ext cx="3322712" cy="458913"/>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pPr algn="ctr"/>
            <a:r>
              <a:rPr lang="ar-DZ" sz="2800" dirty="0">
                <a:latin typeface="Arial-BoldMT"/>
              </a:rPr>
              <a:t>الأهداف والمهارات</a:t>
            </a:r>
            <a:endParaRPr lang="fr-FR" sz="2800" dirty="0">
              <a:latin typeface="Sakkal Majalla" pitchFamily="2" charset="-78"/>
              <a:cs typeface="Sakkal Majalla" pitchFamily="2" charset="-78"/>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422" y="2522116"/>
            <a:ext cx="3600400" cy="145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38950" y="1772816"/>
            <a:ext cx="4579019"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3719" y="2633415"/>
            <a:ext cx="4682777" cy="1083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Espace réservé du texte 12"/>
          <p:cNvSpPr txBox="1">
            <a:spLocks/>
          </p:cNvSpPr>
          <p:nvPr/>
        </p:nvSpPr>
        <p:spPr>
          <a:xfrm>
            <a:off x="506962" y="4149079"/>
            <a:ext cx="3465860" cy="378043"/>
          </a:xfrm>
          <a:prstGeom prst="rect">
            <a:avLst/>
          </a:prstGeom>
          <a:ln/>
        </p:spPr>
        <p:style>
          <a:lnRef idx="2">
            <a:schemeClr val="accent2"/>
          </a:lnRef>
          <a:fillRef idx="1">
            <a:schemeClr val="lt1"/>
          </a:fillRef>
          <a:effectRef idx="0">
            <a:schemeClr val="accent2"/>
          </a:effectRef>
          <a:fontRef idx="minor">
            <a:schemeClr val="dk1"/>
          </a:fontRef>
        </p:style>
        <p:txBody>
          <a:bodyPr lIns="0" tIns="0" rIns="0" bIns="0" rtlCol="0" anchor="b" anchorCtr="0">
            <a:noAutofit/>
          </a:bodyPr>
          <a:lstStyle>
            <a:lvl1pPr marL="0" indent="0" algn="l" rtl="0" eaLnBrk="1" latinLnBrk="0" hangingPunct="1">
              <a:lnSpc>
                <a:spcPct val="100000"/>
              </a:lnSpc>
              <a:spcBef>
                <a:spcPts val="0"/>
              </a:spcBef>
              <a:buClr>
                <a:schemeClr val="accent1"/>
              </a:buClr>
              <a:buSzPct val="85000"/>
              <a:buFont typeface="Wingdings 2"/>
              <a:buNone/>
              <a:defRPr kumimoji="0" sz="1800" b="1" kern="1200" spc="20" baseline="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lt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lt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lt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lt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lt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lt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lt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D34817"/>
              </a:buClr>
              <a:buSzPct val="85000"/>
              <a:buFont typeface="Wingdings 2"/>
              <a:buNone/>
              <a:tabLst/>
              <a:defRPr/>
            </a:pPr>
            <a:r>
              <a:rPr kumimoji="0" lang="ar-DZ" b="1" i="0" u="none" strike="noStrike" kern="1200" cap="none" spc="20" normalizeH="0" baseline="0" noProof="0" dirty="0">
                <a:ln>
                  <a:noFill/>
                </a:ln>
                <a:solidFill>
                  <a:sysClr val="windowText" lastClr="000000"/>
                </a:solidFill>
                <a:effectLst/>
                <a:uLnTx/>
                <a:uFillTx/>
                <a:latin typeface="Perpetua"/>
                <a:ea typeface="Arial"/>
              </a:rPr>
              <a:t>الحجم الساعي:2 ساعتان</a:t>
            </a:r>
            <a:endParaRPr kumimoji="0" lang="fr-FR" b="1" i="0" u="none" strike="noStrike" kern="1200" cap="none" spc="20" normalizeH="0" baseline="0" noProof="0" dirty="0">
              <a:ln>
                <a:noFill/>
              </a:ln>
              <a:solidFill>
                <a:sysClr val="windowText" lastClr="000000"/>
              </a:solidFill>
              <a:effectLst/>
              <a:uLnTx/>
              <a:uFillTx/>
              <a:latin typeface="Perpetua"/>
            </a:endParaRPr>
          </a:p>
        </p:txBody>
      </p:sp>
    </p:spTree>
    <p:extLst>
      <p:ext uri="{BB962C8B-B14F-4D97-AF65-F5344CB8AC3E}">
        <p14:creationId xmlns:p14="http://schemas.microsoft.com/office/powerpoint/2010/main" val="2048657051"/>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16632"/>
            <a:ext cx="7808972" cy="504056"/>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b="1" dirty="0">
                <a:latin typeface="Sakkal Majalla" pitchFamily="2" charset="-78"/>
                <a:cs typeface="Sakkal Majalla" pitchFamily="2" charset="-78"/>
              </a:rPr>
              <a:t>الاهداف الخاصة</a:t>
            </a:r>
            <a:endParaRPr lang="fr-FR" b="1" dirty="0">
              <a:latin typeface="Sakkal Majalla" pitchFamily="2" charset="-78"/>
              <a:cs typeface="Sakkal Majalla" pitchFamily="2" charset="-78"/>
            </a:endParaRPr>
          </a:p>
        </p:txBody>
      </p:sp>
      <p:sp>
        <p:nvSpPr>
          <p:cNvPr id="3" name="Espace réservé du contenu 2"/>
          <p:cNvSpPr>
            <a:spLocks noGrp="1"/>
          </p:cNvSpPr>
          <p:nvPr>
            <p:ph idx="1"/>
          </p:nvPr>
        </p:nvSpPr>
        <p:spPr>
          <a:xfrm>
            <a:off x="611560" y="980728"/>
            <a:ext cx="7992888" cy="5472608"/>
          </a:xfrm>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pPr algn="r">
              <a:lnSpc>
                <a:spcPct val="120000"/>
              </a:lnSpc>
            </a:pPr>
            <a:r>
              <a:rPr lang="ar-DZ" sz="7200" b="0" dirty="0">
                <a:latin typeface="Sakkal Majalla" pitchFamily="2" charset="-78"/>
                <a:cs typeface="Sakkal Majalla" pitchFamily="2" charset="-78"/>
              </a:rPr>
              <a:t>زيادة على ما جاء في القرار الوزاري1419 لا سيما في مادته 08 نطمح من خلال محتوى هذه الورشة التكوينية  الى تحقيق جملة من الاهداف الخاصة، المتعلقة بالأبعاد التعليمية والتكوينية والتنموية والتي من بينها:</a:t>
            </a:r>
          </a:p>
          <a:p>
            <a:pPr algn="just" rtl="1">
              <a:lnSpc>
                <a:spcPct val="120000"/>
              </a:lnSpc>
              <a:spcAft>
                <a:spcPts val="0"/>
              </a:spcAft>
            </a:pPr>
            <a:r>
              <a:rPr lang="ar-SA" sz="7200" b="0" dirty="0">
                <a:solidFill>
                  <a:srgbClr val="FF0000"/>
                </a:solidFill>
                <a:latin typeface="Sakkal Majalla" pitchFamily="2" charset="-78"/>
                <a:ea typeface="Times New Roman"/>
                <a:cs typeface="Sakkal Majalla" pitchFamily="2" charset="-78"/>
              </a:rPr>
              <a:t> </a:t>
            </a:r>
            <a:r>
              <a:rPr lang="ar-SA" sz="7200" b="0" dirty="0">
                <a:latin typeface="Sakkal Majalla" pitchFamily="2" charset="-78"/>
                <a:ea typeface="Times New Roman"/>
                <a:cs typeface="Sakkal Majalla" pitchFamily="2" charset="-78"/>
              </a:rPr>
              <a:t>التعرف على الاطر النظرية المفسرة </a:t>
            </a:r>
            <a:r>
              <a:rPr lang="ar-DZ" sz="7200" b="0" dirty="0">
                <a:latin typeface="Sakkal Majalla" pitchFamily="2" charset="-78"/>
                <a:ea typeface="Times New Roman"/>
                <a:cs typeface="Sakkal Majalla" pitchFamily="2" charset="-78"/>
              </a:rPr>
              <a:t>للعلاقات الإنسانية</a:t>
            </a:r>
            <a:endParaRPr lang="fr-FR" sz="7200" b="0" dirty="0">
              <a:latin typeface="Sakkal Majalla" pitchFamily="2" charset="-78"/>
              <a:ea typeface="Times New Roman"/>
              <a:cs typeface="Sakkal Majalla" pitchFamily="2" charset="-78"/>
            </a:endParaRPr>
          </a:p>
          <a:p>
            <a:pPr lvl="0" algn="just" rtl="1">
              <a:lnSpc>
                <a:spcPct val="120000"/>
              </a:lnSpc>
              <a:buFont typeface="Arabic Transparent"/>
              <a:buChar char="-"/>
            </a:pPr>
            <a:r>
              <a:rPr lang="ar-SA" sz="7200" b="0" dirty="0">
                <a:latin typeface="Sakkal Majalla" pitchFamily="2" charset="-78"/>
                <a:ea typeface="Times New Roman"/>
                <a:cs typeface="Sakkal Majalla" pitchFamily="2" charset="-78"/>
              </a:rPr>
              <a:t>التعرف على المرجعيات الثقافية والسياسية والتاريخية لثقافة </a:t>
            </a:r>
            <a:r>
              <a:rPr lang="ar-DZ" sz="7200" b="0" dirty="0">
                <a:latin typeface="Sakkal Majalla" pitchFamily="2" charset="-78"/>
                <a:ea typeface="Times New Roman"/>
                <a:cs typeface="Sakkal Majalla" pitchFamily="2" charset="-78"/>
              </a:rPr>
              <a:t>التنوع</a:t>
            </a:r>
            <a:r>
              <a:rPr lang="ar-SA" sz="7200" b="0" dirty="0">
                <a:latin typeface="Sakkal Majalla" pitchFamily="2" charset="-78"/>
                <a:ea typeface="Times New Roman"/>
                <a:cs typeface="Sakkal Majalla" pitchFamily="2" charset="-78"/>
              </a:rPr>
              <a:t> في الجزائر.</a:t>
            </a:r>
            <a:r>
              <a:rPr lang="ar-DZ" sz="7200" b="0" dirty="0">
                <a:latin typeface="Sakkal Majalla" pitchFamily="2" charset="-78"/>
                <a:ea typeface="Times New Roman"/>
                <a:cs typeface="Sakkal Majalla" pitchFamily="2" charset="-78"/>
              </a:rPr>
              <a:t> من اجل استثمار التنوع باعتباره وسيلة </a:t>
            </a:r>
            <a:r>
              <a:rPr lang="ar-DZ" sz="7200" b="0" dirty="0" err="1">
                <a:latin typeface="Sakkal Majalla" pitchFamily="2" charset="-78"/>
                <a:ea typeface="Times New Roman"/>
                <a:cs typeface="Sakkal Majalla" pitchFamily="2" charset="-78"/>
              </a:rPr>
              <a:t>محايثة</a:t>
            </a:r>
            <a:r>
              <a:rPr lang="ar-DZ" sz="7200" b="0" dirty="0">
                <a:latin typeface="Sakkal Majalla" pitchFamily="2" charset="-78"/>
                <a:ea typeface="Times New Roman"/>
                <a:cs typeface="Sakkal Majalla" pitchFamily="2" charset="-78"/>
              </a:rPr>
              <a:t> لعملية التنشئة من اجل فهم الراهن وانعكاساته سياسيا وأخلاقيا.</a:t>
            </a:r>
            <a:endParaRPr lang="fr-FR" sz="7200" b="0" dirty="0">
              <a:latin typeface="Sakkal Majalla" pitchFamily="2" charset="-78"/>
              <a:ea typeface="Times New Roman"/>
              <a:cs typeface="Sakkal Majalla" pitchFamily="2" charset="-78"/>
            </a:endParaRPr>
          </a:p>
          <a:p>
            <a:pPr lvl="0" algn="just" rtl="1">
              <a:lnSpc>
                <a:spcPct val="120000"/>
              </a:lnSpc>
              <a:buFont typeface="Arabic Transparent"/>
              <a:buChar char="-"/>
            </a:pPr>
            <a:r>
              <a:rPr lang="ar-DZ" sz="7200" b="0" dirty="0">
                <a:latin typeface="Sakkal Majalla" pitchFamily="2" charset="-78"/>
                <a:ea typeface="Times New Roman"/>
                <a:cs typeface="Sakkal Majalla" pitchFamily="2" charset="-78"/>
              </a:rPr>
              <a:t>العمل على فهم القضايا الراهنة بشكل واقعي بعيدا عن العنف والتعصب والاقصاء.</a:t>
            </a:r>
            <a:endParaRPr lang="fr-FR" sz="7200" b="0" dirty="0">
              <a:latin typeface="Sakkal Majalla" pitchFamily="2" charset="-78"/>
              <a:ea typeface="Times New Roman"/>
              <a:cs typeface="Sakkal Majalla" pitchFamily="2" charset="-78"/>
            </a:endParaRPr>
          </a:p>
          <a:p>
            <a:pPr lvl="0" algn="just" rtl="1">
              <a:lnSpc>
                <a:spcPct val="120000"/>
              </a:lnSpc>
              <a:buFont typeface="Arabic Transparent"/>
              <a:buChar char="-"/>
            </a:pPr>
            <a:r>
              <a:rPr lang="ar-DZ" sz="7200" b="0" dirty="0">
                <a:latin typeface="Sakkal Majalla" pitchFamily="2" charset="-78"/>
                <a:ea typeface="Times New Roman"/>
                <a:cs typeface="Sakkal Majalla" pitchFamily="2" charset="-78"/>
              </a:rPr>
              <a:t>ابراز الركائز التي تعتمد عليها ثقافة المواطنة واحترام التنوع الثقافي</a:t>
            </a:r>
            <a:endParaRPr lang="fr-FR" sz="7200" b="0" dirty="0">
              <a:latin typeface="Sakkal Majalla" pitchFamily="2" charset="-78"/>
              <a:ea typeface="Times New Roman"/>
              <a:cs typeface="Sakkal Majalla" pitchFamily="2" charset="-78"/>
            </a:endParaRPr>
          </a:p>
          <a:p>
            <a:pPr lvl="0" algn="just" rtl="1">
              <a:lnSpc>
                <a:spcPct val="120000"/>
              </a:lnSpc>
              <a:buFont typeface="Arabic Transparent"/>
              <a:buChar char="-"/>
            </a:pPr>
            <a:r>
              <a:rPr lang="ar-DZ" sz="7200" b="0" dirty="0">
                <a:latin typeface="Sakkal Majalla" pitchFamily="2" charset="-78"/>
                <a:ea typeface="Times New Roman"/>
                <a:cs typeface="Sakkal Majalla" pitchFamily="2" charset="-78"/>
              </a:rPr>
              <a:t>تحليل الدور الذي تلعبه ثقافة المواطنة وانعكاساتها على احترام التنوع</a:t>
            </a:r>
            <a:endParaRPr lang="fr-FR" sz="7200" b="0" dirty="0">
              <a:latin typeface="Sakkal Majalla" pitchFamily="2" charset="-78"/>
              <a:ea typeface="Times New Roman"/>
              <a:cs typeface="Sakkal Majalla" pitchFamily="2" charset="-78"/>
            </a:endParaRPr>
          </a:p>
          <a:p>
            <a:pPr lvl="0" algn="just" rtl="1">
              <a:lnSpc>
                <a:spcPct val="120000"/>
              </a:lnSpc>
              <a:buFont typeface="Arabic Transparent"/>
              <a:buChar char="-"/>
            </a:pPr>
            <a:r>
              <a:rPr lang="ar-DZ" sz="7200" b="0" dirty="0">
                <a:latin typeface="Sakkal Majalla" pitchFamily="2" charset="-78"/>
                <a:ea typeface="Times New Roman"/>
                <a:cs typeface="Sakkal Majalla" pitchFamily="2" charset="-78"/>
              </a:rPr>
              <a:t>دراسة وتحليل تأثير سلوكيات احترام التنوع   على التماسك الاجتماعي والدفع بعجلة التنمية والاستقرار.</a:t>
            </a:r>
            <a:endParaRPr lang="fr-FR" sz="7200" b="0" dirty="0">
              <a:latin typeface="Sakkal Majalla" pitchFamily="2" charset="-78"/>
              <a:ea typeface="Times New Roman"/>
              <a:cs typeface="Sakkal Majalla" pitchFamily="2" charset="-78"/>
            </a:endParaRPr>
          </a:p>
          <a:p>
            <a:pPr lvl="0" algn="just" rtl="1">
              <a:lnSpc>
                <a:spcPct val="120000"/>
              </a:lnSpc>
              <a:buFont typeface="Arabic Transparent"/>
              <a:buChar char="-"/>
            </a:pPr>
            <a:r>
              <a:rPr lang="ar-SA" sz="7200" b="0" dirty="0">
                <a:solidFill>
                  <a:srgbClr val="140C1D"/>
                </a:solidFill>
                <a:latin typeface="Sakkal Majalla" pitchFamily="2" charset="-78"/>
                <a:ea typeface="Times New Roman"/>
                <a:cs typeface="Sakkal Majalla" pitchFamily="2" charset="-78"/>
              </a:rPr>
              <a:t>نشر  الثقافة السلام والمحبة  بين أفراد </a:t>
            </a:r>
            <a:r>
              <a:rPr lang="ar-SA" sz="7200" b="0" dirty="0" err="1">
                <a:solidFill>
                  <a:srgbClr val="140C1D"/>
                </a:solidFill>
                <a:latin typeface="Sakkal Majalla" pitchFamily="2" charset="-78"/>
                <a:ea typeface="Times New Roman"/>
                <a:cs typeface="Sakkal Majalla" pitchFamily="2" charset="-78"/>
              </a:rPr>
              <a:t>المجتم</a:t>
            </a:r>
            <a:r>
              <a:rPr lang="ar-DZ" sz="7200" b="0" dirty="0">
                <a:solidFill>
                  <a:srgbClr val="140C1D"/>
                </a:solidFill>
                <a:latin typeface="Sakkal Majalla" pitchFamily="2" charset="-78"/>
                <a:ea typeface="Times New Roman"/>
                <a:cs typeface="Sakkal Majalla" pitchFamily="2" charset="-78"/>
              </a:rPr>
              <a:t>ع</a:t>
            </a:r>
            <a:r>
              <a:rPr lang="ar-SA" sz="7200" b="0" dirty="0">
                <a:solidFill>
                  <a:srgbClr val="140C1D"/>
                </a:solidFill>
                <a:latin typeface="Sakkal Majalla" pitchFamily="2" charset="-78"/>
                <a:ea typeface="Times New Roman"/>
                <a:cs typeface="Sakkal Majalla" pitchFamily="2" charset="-78"/>
              </a:rPr>
              <a:t> والإيمان بحقوق الإنسان</a:t>
            </a:r>
            <a:r>
              <a:rPr lang="fr-FR" sz="7200" b="0" dirty="0">
                <a:solidFill>
                  <a:srgbClr val="140C1D"/>
                </a:solidFill>
                <a:latin typeface="Sakkal Majalla" pitchFamily="2" charset="-78"/>
                <a:ea typeface="Times New Roman"/>
                <a:cs typeface="Sakkal Majalla" pitchFamily="2" charset="-78"/>
              </a:rPr>
              <a:t> .</a:t>
            </a:r>
            <a:endParaRPr lang="fr-FR" sz="7200" b="0" dirty="0">
              <a:latin typeface="Sakkal Majalla" pitchFamily="2" charset="-78"/>
              <a:ea typeface="Times New Roman"/>
              <a:cs typeface="Sakkal Majalla" pitchFamily="2" charset="-78"/>
            </a:endParaRPr>
          </a:p>
          <a:p>
            <a:pPr marL="0" lvl="0" indent="0" algn="just" rtl="1">
              <a:lnSpc>
                <a:spcPct val="120000"/>
              </a:lnSpc>
            </a:pPr>
            <a:r>
              <a:rPr lang="ar-DZ" sz="7200" b="0" dirty="0">
                <a:solidFill>
                  <a:srgbClr val="140C1D"/>
                </a:solidFill>
                <a:latin typeface="Sakkal Majalla" pitchFamily="2" charset="-78"/>
                <a:ea typeface="Times New Roman"/>
                <a:cs typeface="Sakkal Majalla" pitchFamily="2" charset="-78"/>
              </a:rPr>
              <a:t>  - </a:t>
            </a:r>
            <a:r>
              <a:rPr lang="ar-SA" sz="7200" b="0" dirty="0">
                <a:solidFill>
                  <a:srgbClr val="140C1D"/>
                </a:solidFill>
                <a:latin typeface="Sakkal Majalla" pitchFamily="2" charset="-78"/>
                <a:ea typeface="Times New Roman"/>
                <a:cs typeface="Sakkal Majalla" pitchFamily="2" charset="-78"/>
              </a:rPr>
              <a:t> اثراء الرصيد الفكري والمعرفي وضمان التكوين الجيد لطلبة الدكتوراه...واكسابهم مهارات التحكم في معالجة الاشكالات الراهنة المتعلقة بالتحديات التي تواجه الفرد والمجتمع على جميع الاصعدة.  لتشجيع</a:t>
            </a:r>
            <a:r>
              <a:rPr lang="ar-DZ" sz="7200" b="0" dirty="0">
                <a:solidFill>
                  <a:srgbClr val="140C1D"/>
                </a:solidFill>
                <a:latin typeface="Sakkal Majalla" pitchFamily="2" charset="-78"/>
                <a:ea typeface="Times New Roman"/>
                <a:cs typeface="Sakkal Majalla" pitchFamily="2" charset="-78"/>
              </a:rPr>
              <a:t>هم</a:t>
            </a:r>
            <a:r>
              <a:rPr lang="ar-SA" sz="7200" b="0" dirty="0">
                <a:solidFill>
                  <a:srgbClr val="140C1D"/>
                </a:solidFill>
                <a:latin typeface="Sakkal Majalla" pitchFamily="2" charset="-78"/>
                <a:ea typeface="Times New Roman"/>
                <a:cs typeface="Sakkal Majalla" pitchFamily="2" charset="-78"/>
              </a:rPr>
              <a:t> على الانخراط في انتاج رؤى فكرية ومعرفية لتقويم مسارات الفهم حول معضلات الراهن. خاصة ما تعلق منها بأسئلة المواطنة والتنوع الثقافي. وفهم ما يدور حولنا من تحولات كبرى في المشهد السياسي والاقتصادي والاجتماعي والإعلامي داخليا وخارجيا. بهذا المنحى يصبح الطالب قادر على اخراج الفلسفة من قالبها التقليدي لتصبح منخرطة في الفعل اليومي بعيدا عن اساليب التلقين والتكرار.</a:t>
            </a:r>
            <a:endParaRPr lang="fr-FR" sz="7200" b="0" dirty="0">
              <a:latin typeface="Sakkal Majalla" pitchFamily="2" charset="-78"/>
              <a:ea typeface="Calibri"/>
              <a:cs typeface="Sakkal Majalla" pitchFamily="2" charset="-78"/>
            </a:endParaRPr>
          </a:p>
          <a:p>
            <a:pPr algn="r" rtl="1">
              <a:lnSpc>
                <a:spcPct val="115000"/>
              </a:lnSpc>
              <a:spcAft>
                <a:spcPts val="1000"/>
              </a:spcAft>
            </a:pPr>
            <a:r>
              <a:rPr lang="ar-SA" sz="1800" dirty="0">
                <a:latin typeface="Calibri"/>
                <a:ea typeface="Calibri"/>
                <a:cs typeface="Sakkal Majalla"/>
              </a:rPr>
              <a:t> </a:t>
            </a:r>
            <a:endParaRPr lang="fr-FR" sz="1200" dirty="0">
              <a:latin typeface="Calibri"/>
              <a:ea typeface="Calibri"/>
              <a:cs typeface="Arial"/>
            </a:endParaRPr>
          </a:p>
          <a:p>
            <a:pPr algn="r" rtl="1">
              <a:lnSpc>
                <a:spcPct val="115000"/>
              </a:lnSpc>
              <a:spcAft>
                <a:spcPts val="1000"/>
              </a:spcAft>
            </a:pPr>
            <a:r>
              <a:rPr lang="ar-SA" sz="1800" dirty="0">
                <a:latin typeface="Calibri"/>
                <a:ea typeface="Calibri"/>
                <a:cs typeface="Sakkal Majalla"/>
              </a:rPr>
              <a:t> </a:t>
            </a:r>
            <a:endParaRPr lang="fr-FR" sz="1200" dirty="0">
              <a:latin typeface="Calibri"/>
              <a:ea typeface="Calibri"/>
              <a:cs typeface="Arial"/>
            </a:endParaRPr>
          </a:p>
          <a:p>
            <a:pPr algn="r"/>
            <a:endParaRPr lang="fr-FR" dirty="0"/>
          </a:p>
        </p:txBody>
      </p:sp>
    </p:spTree>
    <p:extLst>
      <p:ext uri="{BB962C8B-B14F-4D97-AF65-F5344CB8AC3E}">
        <p14:creationId xmlns:p14="http://schemas.microsoft.com/office/powerpoint/2010/main" val="384201667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6"/>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ar-DZ" sz="3200" b="1" dirty="0">
                <a:solidFill>
                  <a:srgbClr val="00B050"/>
                </a:solidFill>
                <a:latin typeface="Sakkal Majalla" pitchFamily="2" charset="-78"/>
                <a:cs typeface="Sakkal Majalla" pitchFamily="2" charset="-78"/>
              </a:rPr>
              <a:t>المفاهيم الأساسية</a:t>
            </a:r>
            <a:endParaRPr lang="fr-FR" sz="3200" b="1" dirty="0">
              <a:solidFill>
                <a:srgbClr val="00B050"/>
              </a:solidFill>
              <a:latin typeface="Sakkal Majalla" pitchFamily="2" charset="-78"/>
              <a:cs typeface="Sakkal Majalla" pitchFamily="2" charset="-78"/>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756993279"/>
              </p:ext>
            </p:extLst>
          </p:nvPr>
        </p:nvGraphicFramePr>
        <p:xfrm>
          <a:off x="822325" y="1100138"/>
          <a:ext cx="7521575" cy="3579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26462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8C543F67-9C70-4748-8C0C-3A7863422F99}"/>
              </a:ext>
            </a:extLst>
          </p:cNvPr>
          <p:cNvSpPr>
            <a:spLocks noGrp="1"/>
          </p:cNvSpPr>
          <p:nvPr>
            <p:ph type="title"/>
          </p:nvPr>
        </p:nvSpPr>
        <p:spPr>
          <a:xfrm>
            <a:off x="611560" y="188640"/>
            <a:ext cx="7736964" cy="5486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oAutofit/>
          </a:bodyPr>
          <a:lstStyle/>
          <a:p>
            <a:pPr lvl="0" algn="ctr" rtl="1">
              <a:lnSpc>
                <a:spcPct val="115000"/>
              </a:lnSpc>
              <a:spcBef>
                <a:spcPts val="0"/>
              </a:spcBef>
              <a:spcAft>
                <a:spcPts val="1000"/>
              </a:spcAft>
            </a:pPr>
            <a:r>
              <a:rPr kumimoji="0" lang="ar-DZ" sz="3200" b="1" i="0" u="none" strike="noStrike" kern="0" cap="none" spc="0" normalizeH="0" baseline="0" noProof="0" dirty="0">
                <a:ln>
                  <a:noFill/>
                </a:ln>
                <a:solidFill>
                  <a:srgbClr val="00B050"/>
                </a:solidFill>
                <a:effectLst/>
                <a:uLnTx/>
                <a:uFillTx/>
              </a:rPr>
              <a:t>المحاور الأساسية</a:t>
            </a:r>
            <a:endParaRPr kumimoji="0" lang="fr-FR" sz="3200" b="1" i="0" u="none" strike="noStrike" kern="0" cap="none" spc="0" normalizeH="0" baseline="0" noProof="0" dirty="0">
              <a:ln>
                <a:noFill/>
              </a:ln>
              <a:solidFill>
                <a:srgbClr val="00B050"/>
              </a:solidFill>
              <a:effectLst/>
              <a:uLnTx/>
              <a:uFillTx/>
            </a:endParaRPr>
          </a:p>
        </p:txBody>
      </p:sp>
      <p:graphicFrame>
        <p:nvGraphicFramePr>
          <p:cNvPr id="6" name="Espace réservé du contenu 4"/>
          <p:cNvGraphicFramePr>
            <a:graphicFrameLocks noGrp="1"/>
          </p:cNvGraphicFramePr>
          <p:nvPr>
            <p:ph idx="1"/>
            <p:extLst>
              <p:ext uri="{D42A27DB-BD31-4B8C-83A1-F6EECF244321}">
                <p14:modId xmlns:p14="http://schemas.microsoft.com/office/powerpoint/2010/main" val="3909616734"/>
              </p:ext>
            </p:extLst>
          </p:nvPr>
        </p:nvGraphicFramePr>
        <p:xfrm>
          <a:off x="457200" y="908720"/>
          <a:ext cx="8229600"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424389"/>
      </p:ext>
    </p:extLst>
  </p:cSld>
  <p:clrMapOvr>
    <a:masterClrMapping/>
  </p:clrMapOvr>
  <mc:AlternateContent xmlns:mc="http://schemas.openxmlformats.org/markup-compatibility/2006" xmlns:p14="http://schemas.microsoft.com/office/powerpoint/2010/main">
    <mc:Choice Requires="p14">
      <p:transition p14:dur="10">
        <p14:vortex/>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6"/>
          <p:cNvSpPr>
            <a:spLocks noGrp="1"/>
          </p:cNvSpPr>
          <p:nvPr>
            <p:ph type="title"/>
          </p:nvPr>
        </p:nvSpPr>
        <p:spPr>
          <a:xfrm>
            <a:off x="457200" y="274638"/>
            <a:ext cx="8229600" cy="346050"/>
          </a:xfrm>
        </p:spPr>
        <p:style>
          <a:lnRef idx="0">
            <a:schemeClr val="accent6"/>
          </a:lnRef>
          <a:fillRef idx="3">
            <a:schemeClr val="accent6"/>
          </a:fillRef>
          <a:effectRef idx="3">
            <a:schemeClr val="accent6"/>
          </a:effectRef>
          <a:fontRef idx="minor">
            <a:schemeClr val="lt1"/>
          </a:fontRef>
        </p:style>
        <p:txBody>
          <a:bodyPr>
            <a:normAutofit fontScale="90000"/>
          </a:bodyPr>
          <a:lstStyle/>
          <a:p>
            <a:pPr algn="ctr"/>
            <a:r>
              <a:rPr lang="ar-DZ" sz="3200" dirty="0">
                <a:latin typeface="Sakkal Majalla" pitchFamily="2" charset="-78"/>
                <a:cs typeface="Sakkal Majalla" pitchFamily="2" charset="-78"/>
              </a:rPr>
              <a:t>المولج</a:t>
            </a:r>
            <a:endParaRPr lang="fr-FR" sz="3200" dirty="0">
              <a:latin typeface="Sakkal Majalla" pitchFamily="2" charset="-78"/>
              <a:cs typeface="Sakkal Majalla" pitchFamily="2" charset="-78"/>
            </a:endParaRPr>
          </a:p>
        </p:txBody>
      </p:sp>
      <p:sp>
        <p:nvSpPr>
          <p:cNvPr id="3" name="Espace réservé du contenu 2"/>
          <p:cNvSpPr>
            <a:spLocks noGrp="1"/>
          </p:cNvSpPr>
          <p:nvPr>
            <p:ph idx="1"/>
          </p:nvPr>
        </p:nvSpPr>
        <p:spPr>
          <a:xfrm>
            <a:off x="457200" y="908720"/>
            <a:ext cx="8229600" cy="5217443"/>
          </a:xfrm>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marL="180000" indent="0" algn="just" rtl="1">
              <a:lnSpc>
                <a:spcPct val="110000"/>
              </a:lnSpc>
              <a:spcBef>
                <a:spcPts val="0"/>
              </a:spcBef>
            </a:pPr>
            <a:r>
              <a:rPr lang="ar-DZ" sz="1900" b="0" dirty="0">
                <a:solidFill>
                  <a:srgbClr val="000000"/>
                </a:solidFill>
                <a:latin typeface="Sakkal Majalla" pitchFamily="2" charset="-78"/>
                <a:ea typeface="Calibri"/>
              </a:rPr>
              <a:t>  </a:t>
            </a:r>
            <a:r>
              <a:rPr lang="ar-DZ" sz="1900" b="0" dirty="0" err="1">
                <a:solidFill>
                  <a:srgbClr val="000000"/>
                </a:solidFill>
                <a:latin typeface="Sakkal Majalla" pitchFamily="2" charset="-78"/>
                <a:ea typeface="Calibri"/>
              </a:rPr>
              <a:t>الإختلاف</a:t>
            </a:r>
            <a:r>
              <a:rPr lang="ar-DZ" sz="1900" b="0" dirty="0">
                <a:solidFill>
                  <a:srgbClr val="000000"/>
                </a:solidFill>
                <a:latin typeface="Sakkal Majalla" pitchFamily="2" charset="-78"/>
                <a:ea typeface="Calibri"/>
              </a:rPr>
              <a:t> والتنوع سنة كونية مصداقا لقوله تعالى:</a:t>
            </a:r>
            <a:r>
              <a:rPr lang="ar-DZ" sz="1900" b="0" dirty="0">
                <a:solidFill>
                  <a:srgbClr val="000000"/>
                </a:solidFill>
                <a:latin typeface="Sakkal Majalla" pitchFamily="2" charset="-78"/>
              </a:rPr>
              <a:t>﴿</a:t>
            </a:r>
            <a:r>
              <a:rPr lang="ar-DZ" sz="1900" b="0" dirty="0">
                <a:solidFill>
                  <a:srgbClr val="008000"/>
                </a:solidFill>
                <a:latin typeface="Sakkal Majalla" pitchFamily="2" charset="-78"/>
              </a:rPr>
              <a:t>وَلَوْ شَاء رَبُّكَ لَجَعَلَ النَّاسَ أُمَّةً وَاحِدَةً</a:t>
            </a:r>
            <a:r>
              <a:rPr lang="ar-DZ" sz="1900" b="0" dirty="0">
                <a:solidFill>
                  <a:srgbClr val="000000"/>
                </a:solidFill>
                <a:latin typeface="Sakkal Majalla" pitchFamily="2" charset="-78"/>
              </a:rPr>
              <a:t>﴾(هود:118), كما ان التكريم  سنة الهية مصداقا لقوله </a:t>
            </a:r>
            <a:r>
              <a:rPr lang="ar-DZ" sz="1900" b="0" dirty="0" err="1">
                <a:solidFill>
                  <a:srgbClr val="000000"/>
                </a:solidFill>
                <a:latin typeface="Sakkal Majalla" pitchFamily="2" charset="-78"/>
              </a:rPr>
              <a:t>تعالى:وَلَقَدْ</a:t>
            </a:r>
            <a:r>
              <a:rPr lang="ar-DZ" sz="1900" b="0" dirty="0">
                <a:solidFill>
                  <a:srgbClr val="000000"/>
                </a:solidFill>
                <a:latin typeface="Sakkal Majalla" pitchFamily="2" charset="-78"/>
              </a:rPr>
              <a:t> كَرَّمْنَا بَنِي آدَمَ وَحَمَلْنَاهُمْ فِي الْبَرِّ وَالْبَحْرِ وَرَزَقْنَاهُم مِّنَ الطَّيِّبَاتِ وَفَضَّلْنَاهُمْ </a:t>
            </a:r>
            <a:r>
              <a:rPr lang="ar-DZ" sz="1900" b="0" dirty="0" err="1">
                <a:solidFill>
                  <a:srgbClr val="000000"/>
                </a:solidFill>
                <a:latin typeface="Sakkal Majalla" pitchFamily="2" charset="-78"/>
              </a:rPr>
              <a:t>عَلَىٰ</a:t>
            </a:r>
            <a:r>
              <a:rPr lang="ar-DZ" sz="1900" b="0" dirty="0">
                <a:solidFill>
                  <a:srgbClr val="000000"/>
                </a:solidFill>
                <a:latin typeface="Sakkal Majalla" pitchFamily="2" charset="-78"/>
              </a:rPr>
              <a:t> كَثِيرٍ مِّمَّنْ خَلَقْنَا تَفْضِيلًا(الإسراء70:), وطغيان الإنسان وتجبّره وجحوده خاصية ملازمة للوجود البشري، المحب لذاته والمعتز بأناه في مقابل اجحاف حق الآخرين، ولهذا جاءت الشرائع الالهية لتهذب هذا النزوع نحو العدوانية وضبط العلاقات بين الناس كي لا يطغى الانسان ويتجبر ويعتدى على حقوق غيره, تجنبا </a:t>
            </a:r>
            <a:r>
              <a:rPr lang="ar-DZ" sz="1900" b="0" dirty="0" err="1">
                <a:solidFill>
                  <a:srgbClr val="000000"/>
                </a:solidFill>
                <a:latin typeface="Sakkal Majalla" pitchFamily="2" charset="-78"/>
              </a:rPr>
              <a:t>للافساد</a:t>
            </a:r>
            <a:r>
              <a:rPr lang="ar-DZ" sz="1900" b="0" dirty="0">
                <a:solidFill>
                  <a:srgbClr val="000000"/>
                </a:solidFill>
                <a:latin typeface="Sakkal Majalla" pitchFamily="2" charset="-78"/>
              </a:rPr>
              <a:t> في الارض. والاجتهادات البشرية لا زالت تشهد على سعى الانسان المستمر لسن القوانين الناظمة للحياة، قوانين اجتهد الفلاسفة والمفكرون لوضعها في اطارها الشمولي الذي يراعي ما ينبغي أن تسير عليه البشرية، حتى وإن كان تاريخ البشرية يشهد عن عنجهية الانسان واستعلاء بعض الحضارات </a:t>
            </a:r>
            <a:r>
              <a:rPr lang="ar-DZ" sz="1900" b="0" dirty="0" err="1">
                <a:solidFill>
                  <a:srgbClr val="000000"/>
                </a:solidFill>
                <a:latin typeface="Sakkal Majalla" pitchFamily="2" charset="-78"/>
              </a:rPr>
              <a:t>ودوسها</a:t>
            </a:r>
            <a:r>
              <a:rPr lang="ar-DZ" sz="1900" b="0" dirty="0">
                <a:solidFill>
                  <a:srgbClr val="000000"/>
                </a:solidFill>
                <a:latin typeface="Sakkal Majalla" pitchFamily="2" charset="-78"/>
              </a:rPr>
              <a:t> على حقوق غيرها في اطار موجات استعمارية استباحت ثروات وأعراض شعوب أخرى، وحاولت طمس هوياتها بغية الحاقها بمنظومة القيم</a:t>
            </a:r>
            <a:r>
              <a:rPr lang="ar-DZ" sz="1900" b="0" dirty="0">
                <a:solidFill>
                  <a:srgbClr val="000000"/>
                </a:solidFill>
                <a:latin typeface="Sakkal Majalla" pitchFamily="2" charset="-78"/>
                <a:ea typeface="Calibri"/>
              </a:rPr>
              <a:t> </a:t>
            </a:r>
            <a:r>
              <a:rPr lang="ar-DZ" sz="1900" b="0" dirty="0">
                <a:solidFill>
                  <a:srgbClr val="000000"/>
                </a:solidFill>
                <a:latin typeface="Sakkal Majalla" pitchFamily="2" charset="-78"/>
              </a:rPr>
              <a:t>التي يسوّق لها الآخر المعتدي</a:t>
            </a:r>
            <a:r>
              <a:rPr lang="ar-SA" sz="1900" b="0" dirty="0">
                <a:solidFill>
                  <a:srgbClr val="000000"/>
                </a:solidFill>
                <a:latin typeface="Sakkal Majalla" pitchFamily="2" charset="-78"/>
                <a:ea typeface="Calibri"/>
              </a:rPr>
              <a:t> .</a:t>
            </a:r>
            <a:endParaRPr lang="ar-DZ" sz="1900" b="0" dirty="0">
              <a:solidFill>
                <a:srgbClr val="000000"/>
              </a:solidFill>
              <a:latin typeface="Sakkal Majalla" pitchFamily="2" charset="-78"/>
              <a:ea typeface="Calibri"/>
            </a:endParaRPr>
          </a:p>
          <a:p>
            <a:pPr marL="180000" indent="0" algn="just" rtl="1">
              <a:lnSpc>
                <a:spcPct val="110000"/>
              </a:lnSpc>
              <a:spcBef>
                <a:spcPts val="0"/>
              </a:spcBef>
            </a:pPr>
            <a:br>
              <a:rPr lang="ar-DZ" sz="1900" b="0" dirty="0">
                <a:solidFill>
                  <a:srgbClr val="000000"/>
                </a:solidFill>
                <a:latin typeface="Sakkal Majalla" pitchFamily="2" charset="-78"/>
              </a:rPr>
            </a:br>
            <a:r>
              <a:rPr lang="ar-DZ" sz="1900" b="0" dirty="0">
                <a:solidFill>
                  <a:srgbClr val="000000"/>
                </a:solidFill>
                <a:latin typeface="Sakkal Majalla" pitchFamily="2" charset="-78"/>
              </a:rPr>
              <a:t>   </a:t>
            </a:r>
            <a:r>
              <a:rPr lang="ar-SA" sz="1900" b="0" dirty="0">
                <a:solidFill>
                  <a:srgbClr val="000000"/>
                </a:solidFill>
                <a:latin typeface="Sakkal Majalla" pitchFamily="2" charset="-78"/>
                <a:ea typeface="Calibri"/>
              </a:rPr>
              <a:t>يشهد </a:t>
            </a:r>
            <a:r>
              <a:rPr lang="ar-DZ" sz="1900" b="0" dirty="0">
                <a:solidFill>
                  <a:srgbClr val="000000"/>
                </a:solidFill>
                <a:latin typeface="Sakkal Majalla" pitchFamily="2" charset="-78"/>
                <a:ea typeface="Calibri"/>
              </a:rPr>
              <a:t>ال</a:t>
            </a:r>
            <a:r>
              <a:rPr lang="ar-SA" sz="1900" b="0" dirty="0">
                <a:solidFill>
                  <a:srgbClr val="000000"/>
                </a:solidFill>
                <a:latin typeface="Sakkal Majalla" pitchFamily="2" charset="-78"/>
                <a:ea typeface="Calibri"/>
              </a:rPr>
              <a:t>عالم </a:t>
            </a:r>
            <a:r>
              <a:rPr lang="ar-DZ" sz="1900" b="0" dirty="0">
                <a:solidFill>
                  <a:srgbClr val="000000"/>
                </a:solidFill>
                <a:latin typeface="Sakkal Majalla" pitchFamily="2" charset="-78"/>
                <a:ea typeface="Calibri"/>
              </a:rPr>
              <a:t>اليوم </a:t>
            </a:r>
            <a:r>
              <a:rPr lang="ar-SA" sz="1900" b="0" dirty="0">
                <a:solidFill>
                  <a:srgbClr val="000000"/>
                </a:solidFill>
                <a:latin typeface="Sakkal Majalla" pitchFamily="2" charset="-78"/>
                <a:ea typeface="Calibri"/>
              </a:rPr>
              <a:t>مرحلة من الوهن عجز فيها عن تحويل الاختلاف إلى طاقة للإبداع ، خاصة وأن التطرف – سياسيا واجتماعيا ودينيا- أصبح حقيقة لا يمكن تجاهلها، لذلك أصبح العمل من اجل ترسيخ ثقافة الوسطية، أكثر من ضروري كونها العنصر الأساسي في ترسيخ </a:t>
            </a:r>
            <a:r>
              <a:rPr lang="ar-DZ" sz="1900" b="0" dirty="0">
                <a:solidFill>
                  <a:srgbClr val="000000"/>
                </a:solidFill>
                <a:latin typeface="Sakkal Majalla" pitchFamily="2" charset="-78"/>
                <a:ea typeface="Calibri"/>
              </a:rPr>
              <a:t> </a:t>
            </a:r>
            <a:r>
              <a:rPr lang="ar-DZ" sz="1900" b="0" dirty="0" err="1">
                <a:solidFill>
                  <a:srgbClr val="000000"/>
                </a:solidFill>
                <a:latin typeface="Sakkal Majalla" pitchFamily="2" charset="-78"/>
                <a:ea typeface="Calibri"/>
              </a:rPr>
              <a:t>الإستقرار</a:t>
            </a:r>
            <a:r>
              <a:rPr lang="ar-DZ" sz="1900" b="0" dirty="0">
                <a:solidFill>
                  <a:srgbClr val="000000"/>
                </a:solidFill>
                <a:latin typeface="Sakkal Majalla" pitchFamily="2" charset="-78"/>
                <a:ea typeface="Calibri"/>
              </a:rPr>
              <a:t> الاجتماعي </a:t>
            </a:r>
            <a:r>
              <a:rPr lang="ar-DZ" sz="1900" b="0" dirty="0" err="1">
                <a:solidFill>
                  <a:srgbClr val="000000"/>
                </a:solidFill>
                <a:latin typeface="Sakkal Majalla" pitchFamily="2" charset="-78"/>
                <a:ea typeface="Calibri"/>
              </a:rPr>
              <a:t>وا</a:t>
            </a:r>
            <a:r>
              <a:rPr lang="ar-SA" sz="1900" b="0" dirty="0">
                <a:solidFill>
                  <a:srgbClr val="000000"/>
                </a:solidFill>
                <a:latin typeface="Sakkal Majalla" pitchFamily="2" charset="-78"/>
                <a:ea typeface="Calibri"/>
              </a:rPr>
              <a:t>لكشف عن مزالق خطابات الإقصاء والعنف، التي تمثل المقابل العيني لغياب ثقافة الوسطية والتسامح، والتي تعمل على تعطيل وعرقلة حركية المجتمع وتطوره، لأن صاحبه أسير تفكيره المتصلب، الرافض لمبادئ التعايش السلمي مع الآخرين.</a:t>
            </a:r>
            <a:br>
              <a:rPr lang="fr-FR" sz="1900" b="0" dirty="0">
                <a:solidFill>
                  <a:srgbClr val="000000"/>
                </a:solidFill>
                <a:latin typeface="Sakkal Majalla" pitchFamily="2" charset="-78"/>
                <a:ea typeface="Calibri"/>
              </a:rPr>
            </a:br>
            <a:r>
              <a:rPr lang="ar-SA" sz="1900" b="0" dirty="0">
                <a:solidFill>
                  <a:srgbClr val="000000"/>
                </a:solidFill>
                <a:latin typeface="Sakkal Majalla" pitchFamily="2" charset="-78"/>
                <a:ea typeface="Calibri"/>
              </a:rPr>
              <a:t>   فرغم أهمية مفهوم الوسطية، إلا انه عادة ما يرتبط بحثه بالإطار الديني، ولم يتم بحثه اجتماعيا وثقافيا وسياسيا بعمق. </a:t>
            </a:r>
            <a:endParaRPr lang="fr-FR" dirty="0"/>
          </a:p>
        </p:txBody>
      </p:sp>
    </p:spTree>
    <p:extLst>
      <p:ext uri="{BB962C8B-B14F-4D97-AF65-F5344CB8AC3E}">
        <p14:creationId xmlns:p14="http://schemas.microsoft.com/office/powerpoint/2010/main" val="132443060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504056"/>
          </a:xfrm>
        </p:spPr>
        <p:style>
          <a:lnRef idx="2">
            <a:schemeClr val="accent2">
              <a:shade val="50000"/>
            </a:schemeClr>
          </a:lnRef>
          <a:fillRef idx="1">
            <a:schemeClr val="accent2"/>
          </a:fillRef>
          <a:effectRef idx="0">
            <a:schemeClr val="accent2"/>
          </a:effectRef>
          <a:fontRef idx="minor">
            <a:schemeClr val="lt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lnSpc>
                <a:spcPct val="115000"/>
              </a:lnSpc>
            </a:pPr>
            <a:br>
              <a:rPr lang="fr-FR" sz="2000" b="1" cap="none" dirty="0">
                <a:ln w="11430"/>
                <a:solidFill>
                  <a:schemeClr val="tx1"/>
                </a:solidFill>
                <a:effectLst>
                  <a:outerShdw blurRad="50800" dist="39000" dir="5460000" algn="tl">
                    <a:srgbClr val="000000">
                      <a:alpha val="38000"/>
                    </a:srgbClr>
                  </a:outerShdw>
                </a:effectLst>
                <a:latin typeface="Sakkal Majalla" pitchFamily="2" charset="-78"/>
                <a:ea typeface="Times New Roman"/>
                <a:cs typeface="Sakkal Majalla" pitchFamily="2" charset="-78"/>
              </a:rPr>
            </a:br>
            <a:r>
              <a:rPr lang="ar-DZ" sz="2000" b="1" cap="none" dirty="0">
                <a:ln w="11430"/>
                <a:solidFill>
                  <a:schemeClr val="tx1"/>
                </a:solidFill>
                <a:effectLst>
                  <a:outerShdw blurRad="50800" dist="39000" dir="5460000" algn="tl">
                    <a:srgbClr val="000000">
                      <a:alpha val="38000"/>
                    </a:srgbClr>
                  </a:outerShdw>
                </a:effectLst>
                <a:latin typeface="Sakkal Majalla" pitchFamily="2" charset="-78"/>
                <a:ea typeface="Times New Roman"/>
                <a:cs typeface="Sakkal Majalla" pitchFamily="2" charset="-78"/>
              </a:rPr>
              <a:t>البناء الإشكالي لمفهوم الغيرية</a:t>
            </a:r>
            <a:br>
              <a:rPr lang="fr-FR" sz="2000" b="1" cap="none" dirty="0">
                <a:ln w="11430"/>
                <a:solidFill>
                  <a:schemeClr val="tx1"/>
                </a:solidFill>
                <a:effectLst>
                  <a:outerShdw blurRad="50800" dist="39000" dir="5460000" algn="tl">
                    <a:srgbClr val="000000">
                      <a:alpha val="38000"/>
                    </a:srgbClr>
                  </a:outerShdw>
                </a:effectLst>
                <a:latin typeface="Sakkal Majalla" pitchFamily="2" charset="-78"/>
                <a:ea typeface="Calibri"/>
                <a:cs typeface="Sakkal Majalla" pitchFamily="2" charset="-78"/>
              </a:rPr>
            </a:br>
            <a:endParaRPr lang="fr-FR" sz="2000" b="1" cap="none" dirty="0">
              <a:ln w="11430"/>
              <a:solidFill>
                <a:schemeClr val="tx1"/>
              </a:solidFill>
              <a:effectLst>
                <a:outerShdw blurRad="50800" dist="39000" dir="5460000" algn="tl">
                  <a:srgbClr val="000000">
                    <a:alpha val="38000"/>
                  </a:srgbClr>
                </a:outerShd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457200" y="908720"/>
            <a:ext cx="8229600" cy="5217443"/>
          </a:xfrm>
        </p:spPr>
        <p:txBody>
          <a:bodyPr>
            <a:normAutofit/>
          </a:bodyPr>
          <a:lstStyle/>
          <a:p>
            <a:pPr marL="0" indent="0" algn="just" rtl="1">
              <a:lnSpc>
                <a:spcPct val="115000"/>
              </a:lnSpc>
              <a:spcBef>
                <a:spcPts val="0"/>
              </a:spcBef>
              <a:spcAft>
                <a:spcPts val="0"/>
              </a:spcAft>
            </a:pPr>
            <a:r>
              <a:rPr lang="ar-DZ" sz="1800" b="0" dirty="0">
                <a:solidFill>
                  <a:srgbClr val="000000"/>
                </a:solidFill>
                <a:ea typeface="Times New Roman"/>
              </a:rPr>
              <a:t>يشير مفهوم </a:t>
            </a:r>
            <a:r>
              <a:rPr lang="ar-DZ" sz="1800" dirty="0">
                <a:solidFill>
                  <a:srgbClr val="000000"/>
                </a:solidFill>
                <a:ea typeface="Times New Roman"/>
              </a:rPr>
              <a:t>الأنا</a:t>
            </a:r>
            <a:r>
              <a:rPr lang="ar-DZ" sz="1800" b="0" dirty="0">
                <a:solidFill>
                  <a:srgbClr val="000000"/>
                </a:solidFill>
                <a:ea typeface="Times New Roman"/>
              </a:rPr>
              <a:t> بالمعنى الأنطولوجي إلى واقع ثابت ومستديم، يعتبر أساسا راسخا للأعراض المتزامنة و المتعاقبة التي تشكل </a:t>
            </a:r>
            <a:r>
              <a:rPr lang="ar-DZ" sz="1800" b="0" dirty="0" err="1">
                <a:solidFill>
                  <a:srgbClr val="000000"/>
                </a:solidFill>
                <a:ea typeface="Times New Roman"/>
              </a:rPr>
              <a:t>الأنا.أما</a:t>
            </a:r>
            <a:r>
              <a:rPr lang="ar-DZ" sz="1800" b="0" dirty="0">
                <a:solidFill>
                  <a:srgbClr val="000000"/>
                </a:solidFill>
                <a:ea typeface="Times New Roman"/>
              </a:rPr>
              <a:t> الأنا بالمعني النفسي فهو الوعي الفردي، من حيث اهتمامه بمصالحه وانحيازه </a:t>
            </a:r>
            <a:r>
              <a:rPr lang="ar-DZ" sz="1800" b="0" dirty="0" err="1">
                <a:solidFill>
                  <a:srgbClr val="000000"/>
                </a:solidFill>
                <a:ea typeface="Times New Roman"/>
              </a:rPr>
              <a:t>لذاته.في</a:t>
            </a:r>
            <a:r>
              <a:rPr lang="ar-DZ" sz="1800" b="0" dirty="0">
                <a:solidFill>
                  <a:srgbClr val="000000"/>
                </a:solidFill>
                <a:ea typeface="Times New Roman"/>
              </a:rPr>
              <a:t> نزوع لربط كل شيء بالذات. ومن هنا يشير </a:t>
            </a:r>
            <a:r>
              <a:rPr lang="ar-DZ" sz="1800" b="0" dirty="0" err="1">
                <a:solidFill>
                  <a:srgbClr val="000000"/>
                </a:solidFill>
                <a:ea typeface="Times New Roman"/>
              </a:rPr>
              <a:t>لالاند</a:t>
            </a:r>
            <a:r>
              <a:rPr lang="ar-DZ" sz="1800" b="0" dirty="0">
                <a:solidFill>
                  <a:srgbClr val="000000"/>
                </a:solidFill>
                <a:ea typeface="Times New Roman"/>
              </a:rPr>
              <a:t> إلى أن الأنا تصنع سياجا ضد الكل، من حيث أنه يرغب في استبعادهم: لأن كل أنا هو العدو ويريد أن يكون المستبد بكل الآخرين".</a:t>
            </a:r>
            <a:endParaRPr lang="fr-FR" sz="1800" b="0" dirty="0">
              <a:ea typeface="Calibri"/>
            </a:endParaRPr>
          </a:p>
          <a:p>
            <a:pPr marL="0" indent="0" algn="just" rtl="1">
              <a:lnSpc>
                <a:spcPct val="115000"/>
              </a:lnSpc>
              <a:spcBef>
                <a:spcPts val="0"/>
              </a:spcBef>
              <a:spcAft>
                <a:spcPts val="0"/>
              </a:spcAft>
            </a:pPr>
            <a:r>
              <a:rPr lang="ar-DZ" sz="1800" b="0" dirty="0">
                <a:solidFill>
                  <a:srgbClr val="000000"/>
                </a:solidFill>
                <a:ea typeface="Times New Roman"/>
              </a:rPr>
              <a:t>     في حين ينحدر مفهوم </a:t>
            </a:r>
            <a:r>
              <a:rPr lang="ar-DZ" sz="1800" dirty="0">
                <a:solidFill>
                  <a:srgbClr val="000000"/>
                </a:solidFill>
                <a:ea typeface="Times New Roman"/>
              </a:rPr>
              <a:t>الأخر/ الغير </a:t>
            </a:r>
            <a:r>
              <a:rPr lang="ar-SA" sz="1800" b="0" dirty="0">
                <a:solidFill>
                  <a:srgbClr val="000000"/>
                </a:solidFill>
                <a:ea typeface="Times New Roman"/>
              </a:rPr>
              <a:t>من الناحية </a:t>
            </a:r>
            <a:r>
              <a:rPr lang="ar-SA" sz="1800" b="0" dirty="0" err="1">
                <a:solidFill>
                  <a:srgbClr val="000000"/>
                </a:solidFill>
                <a:ea typeface="Times New Roman"/>
              </a:rPr>
              <a:t>جينيالوجيا</a:t>
            </a:r>
            <a:r>
              <a:rPr lang="ar-SA" sz="1800" b="0" dirty="0">
                <a:solidFill>
                  <a:srgbClr val="000000"/>
                </a:solidFill>
                <a:ea typeface="Times New Roman"/>
              </a:rPr>
              <a:t> من الفلسفة اليونانية التي  غلب عليها الطابع الأنطولوجي في تحديد مفهوم الآخر ، ولهذا رسمت له معنى متقابلاً لمعنى الهو- هوية، وهو المعيار المحدد لمعنى الكينونة أو ما يميزها عن غيرها، كما قال بذلك سقراط، والذي عززه أرسطو بصياغته المنطقية المعروفة لمبدأ الهوية ، والذي تؤكد على أن يكون الشيء هو </a:t>
            </a:r>
            <a:r>
              <a:rPr lang="ar-SA" sz="1800" b="0" dirty="0" err="1">
                <a:solidFill>
                  <a:srgbClr val="000000"/>
                </a:solidFill>
                <a:ea typeface="Times New Roman"/>
              </a:rPr>
              <a:t>هو</a:t>
            </a:r>
            <a:r>
              <a:rPr lang="ar-SA" sz="1800" b="0" dirty="0">
                <a:solidFill>
                  <a:srgbClr val="000000"/>
                </a:solidFill>
                <a:ea typeface="Times New Roman"/>
              </a:rPr>
              <a:t>، وأما أن يكون مخالفاً لذلك. وهذا ما عبّر عنه أندري </a:t>
            </a:r>
            <a:r>
              <a:rPr lang="ar-SA" sz="1800" b="0" dirty="0" err="1">
                <a:solidFill>
                  <a:srgbClr val="000000"/>
                </a:solidFill>
                <a:ea typeface="Times New Roman"/>
              </a:rPr>
              <a:t>لالاند</a:t>
            </a:r>
            <a:r>
              <a:rPr lang="ar-SA" sz="1800" b="0" dirty="0">
                <a:solidFill>
                  <a:srgbClr val="000000"/>
                </a:solidFill>
                <a:ea typeface="Times New Roman"/>
              </a:rPr>
              <a:t> في موسوعته الفلسفية بقوله:" الآخر هو أحد مقولات الفكر الأساسية التي يمتنع  تعريفها،  فهو نقيض الذات لذلك يمكن اعتباره مفهوم مضاد لما هو نفسه، ونعبر عنه أيضا بعدة ألفاظ، </a:t>
            </a:r>
            <a:r>
              <a:rPr lang="fr-FR" sz="1800" b="0" dirty="0">
                <a:solidFill>
                  <a:srgbClr val="000000"/>
                </a:solidFill>
                <a:latin typeface="Simplified Arabic"/>
                <a:ea typeface="Times New Roman"/>
              </a:rPr>
              <a:t>" </a:t>
            </a:r>
            <a:r>
              <a:rPr lang="ar-SA" sz="1800" b="0" dirty="0">
                <a:solidFill>
                  <a:srgbClr val="000000"/>
                </a:solidFill>
                <a:ea typeface="Times New Roman"/>
              </a:rPr>
              <a:t>كالمختلف </a:t>
            </a:r>
            <a:r>
              <a:rPr lang="fr-FR" sz="1800" b="0" dirty="0">
                <a:solidFill>
                  <a:srgbClr val="000000"/>
                </a:solidFill>
                <a:latin typeface="Simplified Arabic"/>
                <a:ea typeface="Times New Roman"/>
              </a:rPr>
              <a:t>" </a:t>
            </a:r>
            <a:r>
              <a:rPr lang="ar-SA" sz="1800" b="0" dirty="0">
                <a:solidFill>
                  <a:srgbClr val="000000"/>
                </a:solidFill>
                <a:ea typeface="Times New Roman"/>
              </a:rPr>
              <a:t>أو </a:t>
            </a:r>
            <a:r>
              <a:rPr lang="fr-FR" sz="1800" b="0" dirty="0">
                <a:solidFill>
                  <a:srgbClr val="000000"/>
                </a:solidFill>
                <a:latin typeface="Simplified Arabic"/>
                <a:ea typeface="Times New Roman"/>
              </a:rPr>
              <a:t>" </a:t>
            </a:r>
            <a:r>
              <a:rPr lang="ar-SA" sz="1800" b="0" dirty="0">
                <a:solidFill>
                  <a:srgbClr val="000000"/>
                </a:solidFill>
                <a:ea typeface="Times New Roman"/>
              </a:rPr>
              <a:t>المغاير </a:t>
            </a:r>
            <a:r>
              <a:rPr lang="fr-FR" sz="1800" b="0" dirty="0">
                <a:solidFill>
                  <a:srgbClr val="000000"/>
                </a:solidFill>
                <a:latin typeface="Simplified Arabic"/>
                <a:ea typeface="Times New Roman"/>
              </a:rPr>
              <a:t>" </a:t>
            </a:r>
            <a:r>
              <a:rPr lang="ar-SA" sz="1800" b="0" dirty="0">
                <a:solidFill>
                  <a:srgbClr val="000000"/>
                </a:solidFill>
                <a:ea typeface="Times New Roman"/>
              </a:rPr>
              <a:t>أو </a:t>
            </a:r>
            <a:r>
              <a:rPr lang="fr-FR" sz="1800" b="0" dirty="0">
                <a:solidFill>
                  <a:srgbClr val="000000"/>
                </a:solidFill>
                <a:latin typeface="Simplified Arabic"/>
                <a:ea typeface="Times New Roman"/>
              </a:rPr>
              <a:t>" </a:t>
            </a:r>
            <a:r>
              <a:rPr lang="ar-SA" sz="1800" b="0" dirty="0">
                <a:solidFill>
                  <a:srgbClr val="000000"/>
                </a:solidFill>
                <a:ea typeface="Times New Roman"/>
              </a:rPr>
              <a:t>المتميز.</a:t>
            </a:r>
            <a:endParaRPr lang="fr-FR" sz="1800" b="0" dirty="0">
              <a:ea typeface="Calibri"/>
            </a:endParaRPr>
          </a:p>
          <a:p>
            <a:pPr marL="0" indent="0" algn="r">
              <a:buNone/>
            </a:pPr>
            <a:endParaRPr lang="fr-FR" dirty="0"/>
          </a:p>
        </p:txBody>
      </p:sp>
    </p:spTree>
    <p:extLst>
      <p:ext uri="{BB962C8B-B14F-4D97-AF65-F5344CB8AC3E}">
        <p14:creationId xmlns:p14="http://schemas.microsoft.com/office/powerpoint/2010/main" val="2884023219"/>
      </p:ext>
    </p:extLst>
  </p:cSld>
  <p:clrMapOvr>
    <a:masterClrMapping/>
  </p:clrMapOvr>
  <mc:AlternateContent xmlns:mc="http://schemas.openxmlformats.org/markup-compatibility/2006" xmlns:p14="http://schemas.microsoft.com/office/powerpoint/2010/main">
    <mc:Choice Requires="p14">
      <p:transition p14:dur="10">
        <p14:glitter dir="r"/>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a:bodyPr>
          <a:lstStyle/>
          <a:p>
            <a:pPr marL="0" indent="457200" algn="just" rtl="1">
              <a:lnSpc>
                <a:spcPct val="115000"/>
              </a:lnSpc>
              <a:spcBef>
                <a:spcPts val="0"/>
              </a:spcBef>
              <a:spcAft>
                <a:spcPts val="0"/>
              </a:spcAft>
            </a:pPr>
            <a:r>
              <a:rPr lang="ar-SA" sz="1900" b="0" dirty="0">
                <a:ea typeface="Times New Roman"/>
              </a:rPr>
              <a:t>يؤكد </a:t>
            </a:r>
            <a:r>
              <a:rPr lang="ar-SA" sz="1900" dirty="0" err="1">
                <a:ea typeface="Times New Roman"/>
              </a:rPr>
              <a:t>لالاند</a:t>
            </a:r>
            <a:r>
              <a:rPr lang="ar-SA" sz="1900" b="0" dirty="0">
                <a:ea typeface="Times New Roman"/>
              </a:rPr>
              <a:t> </a:t>
            </a:r>
            <a:r>
              <a:rPr lang="ar-DZ" sz="1900" b="0" dirty="0">
                <a:ea typeface="Times New Roman"/>
              </a:rPr>
              <a:t>على أن الأنا </a:t>
            </a:r>
            <a:r>
              <a:rPr lang="ar-SA" sz="1900" b="0" dirty="0">
                <a:ea typeface="Times New Roman"/>
              </a:rPr>
              <a:t>وعي فردي, بوصفه منشغلا بمصالحه ومنحازا لذاته . وهو بتعبير بليز باسكال" غير عادل من حيث إنه يجعل من نفسه مركزا لكل شيء، وهو من جهة أخرى مضايق للآخرين من حيث إنه يريد استعبادهم؛ ذلك لأن كل "أنا" هو عدو، ويريد أن يكون المسيطر على </a:t>
            </a:r>
            <a:r>
              <a:rPr lang="ar-SA" sz="1900" b="0" dirty="0" err="1">
                <a:ea typeface="Times New Roman"/>
              </a:rPr>
              <a:t>الكل".من</a:t>
            </a:r>
            <a:r>
              <a:rPr lang="ar-SA" sz="1900" b="0" dirty="0">
                <a:ea typeface="Times New Roman"/>
              </a:rPr>
              <a:t> هنا يتضح أن مفهوم "الأنا" مبني على السيطرة، سيطرة الذات على ما تتخذه موضوعا لها</a:t>
            </a:r>
            <a:endParaRPr lang="fr-FR" sz="1900" b="0" dirty="0">
              <a:ea typeface="Calibri"/>
            </a:endParaRPr>
          </a:p>
          <a:p>
            <a:pPr marL="0" algn="just" rtl="1">
              <a:lnSpc>
                <a:spcPct val="115000"/>
              </a:lnSpc>
              <a:spcBef>
                <a:spcPts val="0"/>
              </a:spcBef>
              <a:spcAft>
                <a:spcPts val="1000"/>
              </a:spcAft>
            </a:pPr>
            <a:r>
              <a:rPr lang="ar-SA" sz="1900" b="0" dirty="0">
                <a:ea typeface="Times New Roman"/>
              </a:rPr>
              <a:t>هو يعبر عن فهم الغرب لهوية الأنا هوية المزاحمة التي تحاول السيطرة على الأخر وبذلك فأنها تسعى دوما للاحتواء تسعى لتغيب الأنا الأخرى عن الواجهة لتؤكد علاقة العبد بالسيد بالرغم من فشلها المتكرر عبر التأريخ, لذا فإن ما ينتج عن هذا الوعي الفكري </a:t>
            </a:r>
            <a:r>
              <a:rPr lang="ar-SA" sz="1900" b="0" dirty="0" err="1">
                <a:ea typeface="Times New Roman"/>
              </a:rPr>
              <a:t>بالأنا</a:t>
            </a:r>
            <a:r>
              <a:rPr lang="ar-SA" sz="1900" b="0" dirty="0">
                <a:ea typeface="Times New Roman"/>
              </a:rPr>
              <a:t> والذات وحرية هذه الذات الأوربية تفصح عن مكنونها العدواني تجاه الأخر الذي لا ينتمي لهذه الأنا</a:t>
            </a:r>
            <a:r>
              <a:rPr lang="fr-FR" sz="1900" b="0" dirty="0">
                <a:latin typeface="Simplified Arabic"/>
                <a:ea typeface="Times New Roman"/>
              </a:rPr>
              <a:t>.</a:t>
            </a:r>
            <a:r>
              <a:rPr lang="ar-DZ" sz="1900" b="0" dirty="0">
                <a:ea typeface="Times New Roman"/>
              </a:rPr>
              <a:t>,,</a:t>
            </a:r>
            <a:r>
              <a:rPr lang="ar-SA" sz="1900" b="0" dirty="0">
                <a:ea typeface="Times New Roman"/>
              </a:rPr>
              <a:t>ماكس </a:t>
            </a:r>
            <a:r>
              <a:rPr lang="ar-SA" sz="1900" b="0" dirty="0" err="1">
                <a:ea typeface="Times New Roman"/>
              </a:rPr>
              <a:t>هوركهيمر</a:t>
            </a:r>
            <a:r>
              <a:rPr lang="ar-SA" sz="1900" b="0" dirty="0">
                <a:ea typeface="Times New Roman"/>
              </a:rPr>
              <a:t> "ولم يتحرر مفهوم الأنا في أي وقت من حمولاته وشوائبه الأصلية الراجعة  إلى نظام السيطرة الاجتماعية".</a:t>
            </a:r>
            <a:r>
              <a:rPr lang="ar-SA" sz="1900" b="0" dirty="0">
                <a:ea typeface="Calibri"/>
              </a:rPr>
              <a:t> </a:t>
            </a:r>
            <a:endParaRPr lang="ar-DZ" sz="1900" b="0" dirty="0">
              <a:ea typeface="Calibri"/>
            </a:endParaRPr>
          </a:p>
          <a:p>
            <a:pPr marL="0" algn="just" rtl="1">
              <a:lnSpc>
                <a:spcPct val="115000"/>
              </a:lnSpc>
              <a:spcBef>
                <a:spcPts val="0"/>
              </a:spcBef>
              <a:spcAft>
                <a:spcPts val="1000"/>
              </a:spcAft>
            </a:pPr>
            <a:r>
              <a:rPr lang="ar-DZ" sz="1900" b="0" dirty="0">
                <a:ea typeface="Calibri"/>
              </a:rPr>
              <a:t> </a:t>
            </a:r>
            <a:r>
              <a:rPr lang="ar-SA" sz="1900" b="0" dirty="0">
                <a:ea typeface="Calibri"/>
              </a:rPr>
              <a:t>إن مجرّد التفكير في سؤال الغيرية يعود بنا للحديث عن الذات، أو بتعبير أكثر دقة إعادة التفكير في سلطة الذات الأنطولوجية </a:t>
            </a:r>
            <a:r>
              <a:rPr lang="ar-SA" sz="1900" b="0" dirty="0" err="1">
                <a:ea typeface="Calibri"/>
              </a:rPr>
              <a:t>والأكسيولوجية</a:t>
            </a:r>
            <a:r>
              <a:rPr lang="ar-SA" sz="1900" b="0" dirty="0">
                <a:ea typeface="Calibri"/>
              </a:rPr>
              <a:t>، وهذه العودة إلى الذات هي عودة لأجل التحديد </a:t>
            </a:r>
            <a:r>
              <a:rPr lang="ar-SA" sz="1900" b="0" dirty="0" err="1">
                <a:ea typeface="Calibri"/>
              </a:rPr>
              <a:t>الماهوي</a:t>
            </a:r>
            <a:r>
              <a:rPr lang="ar-SA" sz="1900" b="0" dirty="0">
                <a:ea typeface="Calibri"/>
              </a:rPr>
              <a:t> للإنسان ككل، الذي جعل منه يقين الذات متمركزًا حول بعد واحد تمثّله ذات ثابتة ومتعالية، فتحوّل الإنسان داخل حدود هذه الرؤية الأنطولوجية إلى مطلق وثابت، والمقصود بالإنسان هنا هي أناه</a:t>
            </a:r>
            <a:r>
              <a:rPr lang="fr-FR" sz="1900" b="0" dirty="0">
                <a:latin typeface="Simplified Arabic"/>
                <a:ea typeface="Calibri"/>
              </a:rPr>
              <a:t>.</a:t>
            </a:r>
            <a:endParaRPr lang="fr-FR" sz="1900" b="0" dirty="0">
              <a:ea typeface="Calibri"/>
            </a:endParaRPr>
          </a:p>
          <a:p>
            <a:pPr algn="just" rtl="1">
              <a:lnSpc>
                <a:spcPct val="115000"/>
              </a:lnSpc>
              <a:spcAft>
                <a:spcPts val="1000"/>
              </a:spcAft>
            </a:pPr>
            <a:endParaRPr lang="fr-FR" sz="2100" dirty="0">
              <a:ea typeface="Calibri"/>
              <a:cs typeface="Arial"/>
            </a:endParaRPr>
          </a:p>
          <a:p>
            <a:pPr marL="0" indent="0" algn="r">
              <a:buNone/>
            </a:pPr>
            <a:endParaRPr lang="fr-FR" dirty="0"/>
          </a:p>
        </p:txBody>
      </p:sp>
    </p:spTree>
    <p:extLst>
      <p:ext uri="{BB962C8B-B14F-4D97-AF65-F5344CB8AC3E}">
        <p14:creationId xmlns:p14="http://schemas.microsoft.com/office/powerpoint/2010/main" val="368579127"/>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828</TotalTime>
  <Words>3397</Words>
  <Application>Microsoft Office PowerPoint</Application>
  <PresentationFormat>Affichage à l'écran (4:3)</PresentationFormat>
  <Paragraphs>155</Paragraphs>
  <Slides>25</Slides>
  <Notes>0</Notes>
  <HiddenSlides>0</HiddenSlides>
  <MMClips>0</MMClips>
  <ScaleCrop>false</ScaleCrop>
  <HeadingPairs>
    <vt:vector size="6" baseType="variant">
      <vt:variant>
        <vt:lpstr>Polices utilisées</vt:lpstr>
      </vt:variant>
      <vt:variant>
        <vt:i4>16</vt:i4>
      </vt:variant>
      <vt:variant>
        <vt:lpstr>Thème</vt:lpstr>
      </vt:variant>
      <vt:variant>
        <vt:i4>1</vt:i4>
      </vt:variant>
      <vt:variant>
        <vt:lpstr>Titres des diapositives</vt:lpstr>
      </vt:variant>
      <vt:variant>
        <vt:i4>25</vt:i4>
      </vt:variant>
    </vt:vector>
  </HeadingPairs>
  <TitlesOfParts>
    <vt:vector size="42" baseType="lpstr">
      <vt:lpstr>Arial Unicode MS</vt:lpstr>
      <vt:lpstr>Andalus</vt:lpstr>
      <vt:lpstr>Arabic Transparent</vt:lpstr>
      <vt:lpstr>Arial</vt:lpstr>
      <vt:lpstr>Arial-BoldMT</vt:lpstr>
      <vt:lpstr>BahijLotus</vt:lpstr>
      <vt:lpstr>Calibri</vt:lpstr>
      <vt:lpstr>Franklin Gothic Book</vt:lpstr>
      <vt:lpstr>Franklin Gothic Medium</vt:lpstr>
      <vt:lpstr>Perpetua</vt:lpstr>
      <vt:lpstr>Sakkal Majalla</vt:lpstr>
      <vt:lpstr>Segoe UI Historic</vt:lpstr>
      <vt:lpstr>Simplified Arabic</vt:lpstr>
      <vt:lpstr>Traditional Arabic</vt:lpstr>
      <vt:lpstr>Wingdings</vt:lpstr>
      <vt:lpstr>Wingdings 2</vt:lpstr>
      <vt:lpstr>Angles</vt:lpstr>
      <vt:lpstr>Présentation PowerPoint</vt:lpstr>
      <vt:lpstr>الورشة التكوينية الأولى لطلبة الدكتوراه</vt:lpstr>
      <vt:lpstr>Présentation PowerPoint</vt:lpstr>
      <vt:lpstr>الاهداف الخاصة</vt:lpstr>
      <vt:lpstr>المفاهيم الأساسية</vt:lpstr>
      <vt:lpstr>المحاور الأساسية</vt:lpstr>
      <vt:lpstr>المولج</vt:lpstr>
      <vt:lpstr> البناء الإشكالي لمفهوم الغيرية </vt:lpstr>
      <vt:lpstr>Présentation PowerPoint</vt:lpstr>
      <vt:lpstr>الغيرية.. مقاربة في المفهوم</vt:lpstr>
      <vt:lpstr>الغيرية بمنظور اقصائي</vt:lpstr>
      <vt:lpstr>Présentation PowerPoint</vt:lpstr>
      <vt:lpstr>في البدء كان التكريم</vt:lpstr>
      <vt:lpstr>جدل الخير والشر في الطبع البشري</vt:lpstr>
      <vt:lpstr> هل يمكن ان تبنى علاقة الانا والآخر على أساس القوة؟</vt:lpstr>
      <vt:lpstr>في حاجة الانسان لغيره</vt:lpstr>
      <vt:lpstr>هل يجب معاملة الانسان على أساس أنه وسيلة أوغاية؟</vt:lpstr>
      <vt:lpstr>الصداقة الإنسانية</vt:lpstr>
      <vt:lpstr>في الصداقة</vt:lpstr>
      <vt:lpstr>التعايش سلوك حضاري </vt:lpstr>
      <vt:lpstr>التكنولوجيا والعلاقات الانسانية</vt:lpstr>
      <vt:lpstr>محاور للاستئناس </vt:lpstr>
      <vt:lpstr>المقترحات</vt:lpstr>
      <vt:lpstr>مصادر ومراجع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acer</dc:creator>
  <cp:lastModifiedBy>HP</cp:lastModifiedBy>
  <cp:revision>193</cp:revision>
  <dcterms:created xsi:type="dcterms:W3CDTF">2023-04-05T23:47:57Z</dcterms:created>
  <dcterms:modified xsi:type="dcterms:W3CDTF">2023-04-27T14:30:52Z</dcterms:modified>
</cp:coreProperties>
</file>