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6" r:id="rId1"/>
  </p:sldMasterIdLst>
  <p:notesMasterIdLst>
    <p:notesMasterId r:id="rId16"/>
  </p:notesMasterIdLst>
  <p:sldIdLst>
    <p:sldId id="256" r:id="rId2"/>
    <p:sldId id="330" r:id="rId3"/>
    <p:sldId id="302" r:id="rId4"/>
    <p:sldId id="374" r:id="rId5"/>
    <p:sldId id="375" r:id="rId6"/>
    <p:sldId id="310" r:id="rId7"/>
    <p:sldId id="329" r:id="rId8"/>
    <p:sldId id="322" r:id="rId9"/>
    <p:sldId id="349" r:id="rId10"/>
    <p:sldId id="350" r:id="rId11"/>
    <p:sldId id="324" r:id="rId12"/>
    <p:sldId id="351" r:id="rId13"/>
    <p:sldId id="352" r:id="rId14"/>
    <p:sldId id="3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FF00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S3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1.2</c:v>
                </c:pt>
                <c:pt idx="1">
                  <c:v>1.7000000000000044</c:v>
                </c:pt>
                <c:pt idx="2">
                  <c:v>2</c:v>
                </c:pt>
                <c:pt idx="3">
                  <c:v>2.5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S3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1.4</c:v>
                </c:pt>
                <c:pt idx="1">
                  <c:v>1.9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S3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1.6</c:v>
                </c:pt>
                <c:pt idx="1">
                  <c:v>1.9</c:v>
                </c:pt>
                <c:pt idx="2">
                  <c:v>2.4</c:v>
                </c:pt>
                <c:pt idx="3">
                  <c:v>3.1</c:v>
                </c:pt>
              </c:numCache>
            </c:numRef>
          </c:val>
        </c:ser>
        <c:axId val="89336448"/>
        <c:axId val="89993600"/>
      </c:barChart>
      <c:catAx>
        <c:axId val="89336448"/>
        <c:scaling>
          <c:orientation val="minMax"/>
        </c:scaling>
        <c:axPos val="b"/>
        <c:tickLblPos val="nextTo"/>
        <c:crossAx val="89993600"/>
        <c:crosses val="autoZero"/>
        <c:auto val="1"/>
        <c:lblAlgn val="ctr"/>
        <c:lblOffset val="100"/>
      </c:catAx>
      <c:valAx>
        <c:axId val="89993600"/>
        <c:scaling>
          <c:orientation val="minMax"/>
        </c:scaling>
        <c:axPos val="l"/>
        <c:majorGridlines/>
        <c:numFmt formatCode="General" sourceLinked="1"/>
        <c:tickLblPos val="nextTo"/>
        <c:crossAx val="89336448"/>
        <c:crosses val="autoZero"/>
        <c:crossBetween val="between"/>
      </c:valAx>
      <c:spPr>
        <a:solidFill>
          <a:srgbClr val="00B050"/>
        </a:solidFill>
      </c:spPr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S1</c:v>
                </c:pt>
              </c:strCache>
            </c:strRef>
          </c:tx>
          <c:cat>
            <c:numRef>
              <c:f>Feuil1!$A$2:$A$5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Feuil1!$B$2:$B$5</c:f>
              <c:numCache>
                <c:formatCode>General</c:formatCode>
                <c:ptCount val="4"/>
                <c:pt idx="0">
                  <c:v>2.5</c:v>
                </c:pt>
                <c:pt idx="1">
                  <c:v>3.5</c:v>
                </c:pt>
                <c:pt idx="2">
                  <c:v>4.5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Colonne2</c:v>
                </c:pt>
              </c:strCache>
            </c:strRef>
          </c:tx>
          <c:cat>
            <c:numRef>
              <c:f>Feuil1!$A$2:$A$5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Feuil1!$C$2:$C$5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Colonne1</c:v>
                </c:pt>
              </c:strCache>
            </c:strRef>
          </c:tx>
          <c:cat>
            <c:numRef>
              <c:f>Feuil1!$A$2:$A$5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Feuil1!$D$2:$D$5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89897216"/>
        <c:axId val="89907200"/>
      </c:barChart>
      <c:catAx>
        <c:axId val="89897216"/>
        <c:scaling>
          <c:orientation val="minMax"/>
        </c:scaling>
        <c:axPos val="b"/>
        <c:numFmt formatCode="General" sourceLinked="1"/>
        <c:tickLblPos val="nextTo"/>
        <c:crossAx val="89907200"/>
        <c:crosses val="autoZero"/>
        <c:auto val="1"/>
        <c:lblAlgn val="ctr"/>
        <c:lblOffset val="100"/>
      </c:catAx>
      <c:valAx>
        <c:axId val="89907200"/>
        <c:scaling>
          <c:orientation val="minMax"/>
        </c:scaling>
        <c:axPos val="l"/>
        <c:majorGridlines/>
        <c:numFmt formatCode="General" sourceLinked="1"/>
        <c:tickLblPos val="nextTo"/>
        <c:crossAx val="89897216"/>
        <c:crosses val="autoZero"/>
        <c:crossBetween val="between"/>
      </c:valAx>
    </c:plotArea>
    <c:plotVisOnly val="1"/>
  </c:chart>
  <c:spPr>
    <a:solidFill>
      <a:schemeClr val="accent5">
        <a:lumMod val="75000"/>
      </a:schemeClr>
    </a:solidFill>
  </c:spPr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0D990-6B52-41E3-B766-A98182A5AD3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CDD2F7-9A7B-4610-B869-302D36A44F26}">
      <dgm:prSet custT="1"/>
      <dgm:spPr/>
      <dgm:t>
        <a:bodyPr/>
        <a:lstStyle/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تقديم </a:t>
          </a:r>
        </a:p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أ </a:t>
          </a:r>
          <a:r>
            <a:rPr lang="ar-DZ" sz="5400" b="1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د</a:t>
          </a:r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. كبوية محمد</a:t>
          </a:r>
          <a:endParaRPr lang="fr-FR" sz="5400" b="1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itchFamily="66" charset="-78"/>
            <a:cs typeface="Arabic Typesetting" pitchFamily="66" charset="-78"/>
          </a:endParaRPr>
        </a:p>
      </dgm:t>
    </dgm:pt>
    <dgm:pt modelId="{7CB30411-AC27-430E-945B-4C9948E5F1A1}" type="parTrans" cxnId="{333A7045-4C07-4A4C-ABE7-F2815FFBA0CB}">
      <dgm:prSet/>
      <dgm:spPr/>
      <dgm:t>
        <a:bodyPr/>
        <a:lstStyle/>
        <a:p>
          <a:endParaRPr lang="fr-FR"/>
        </a:p>
      </dgm:t>
    </dgm:pt>
    <dgm:pt modelId="{97858300-84CF-45F7-AA4B-189452A155EA}" type="sibTrans" cxnId="{333A7045-4C07-4A4C-ABE7-F2815FFBA0CB}">
      <dgm:prSet/>
      <dgm:spPr/>
      <dgm:t>
        <a:bodyPr/>
        <a:lstStyle/>
        <a:p>
          <a:endParaRPr lang="fr-FR"/>
        </a:p>
      </dgm:t>
    </dgm:pt>
    <dgm:pt modelId="{DC38E256-0762-4FEE-BD60-8EDE2802EE66}" type="pres">
      <dgm:prSet presAssocID="{C090D990-6B52-41E3-B766-A98182A5AD3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1D1AF4-3E10-4200-BCC9-B563AE95A134}" type="pres">
      <dgm:prSet presAssocID="{73CDD2F7-9A7B-4610-B869-302D36A44F26}" presName="circle1" presStyleLbl="node1" presStyleIdx="0" presStyleCnt="1"/>
      <dgm:spPr/>
    </dgm:pt>
    <dgm:pt modelId="{A35DF29F-5FED-48EE-8570-4BE14E71127D}" type="pres">
      <dgm:prSet presAssocID="{73CDD2F7-9A7B-4610-B869-302D36A44F26}" presName="space" presStyleCnt="0"/>
      <dgm:spPr/>
    </dgm:pt>
    <dgm:pt modelId="{98CD15C7-1FAF-4E83-AAEB-D1807C69061D}" type="pres">
      <dgm:prSet presAssocID="{73CDD2F7-9A7B-4610-B869-302D36A44F26}" presName="rect1" presStyleLbl="alignAcc1" presStyleIdx="0" presStyleCnt="1" custLinFactNeighborX="514"/>
      <dgm:spPr/>
      <dgm:t>
        <a:bodyPr/>
        <a:lstStyle/>
        <a:p>
          <a:endParaRPr lang="fr-FR"/>
        </a:p>
      </dgm:t>
    </dgm:pt>
    <dgm:pt modelId="{E303F284-3496-4A30-918B-9FFE1ABAF994}" type="pres">
      <dgm:prSet presAssocID="{73CDD2F7-9A7B-4610-B869-302D36A44F2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E2F95F-488F-4FBD-A224-D7E3D3086EB6}" type="presOf" srcId="{73CDD2F7-9A7B-4610-B869-302D36A44F26}" destId="{98CD15C7-1FAF-4E83-AAEB-D1807C69061D}" srcOrd="0" destOrd="0" presId="urn:microsoft.com/office/officeart/2005/8/layout/target3"/>
    <dgm:cxn modelId="{D734365C-0732-4611-8D26-DCFC52A54515}" type="presOf" srcId="{C090D990-6B52-41E3-B766-A98182A5AD37}" destId="{DC38E256-0762-4FEE-BD60-8EDE2802EE66}" srcOrd="0" destOrd="0" presId="urn:microsoft.com/office/officeart/2005/8/layout/target3"/>
    <dgm:cxn modelId="{333A7045-4C07-4A4C-ABE7-F2815FFBA0CB}" srcId="{C090D990-6B52-41E3-B766-A98182A5AD37}" destId="{73CDD2F7-9A7B-4610-B869-302D36A44F26}" srcOrd="0" destOrd="0" parTransId="{7CB30411-AC27-430E-945B-4C9948E5F1A1}" sibTransId="{97858300-84CF-45F7-AA4B-189452A155EA}"/>
    <dgm:cxn modelId="{54DFBA2F-D718-4C5A-81B3-1AA7094C6AC4}" type="presOf" srcId="{73CDD2F7-9A7B-4610-B869-302D36A44F26}" destId="{E303F284-3496-4A30-918B-9FFE1ABAF994}" srcOrd="1" destOrd="0" presId="urn:microsoft.com/office/officeart/2005/8/layout/target3"/>
    <dgm:cxn modelId="{F94911FA-6AF9-469D-8698-0F244F4CEB16}" type="presParOf" srcId="{DC38E256-0762-4FEE-BD60-8EDE2802EE66}" destId="{291D1AF4-3E10-4200-BCC9-B563AE95A134}" srcOrd="0" destOrd="0" presId="urn:microsoft.com/office/officeart/2005/8/layout/target3"/>
    <dgm:cxn modelId="{A9E99AC9-0EE7-4E4E-81E5-A524636EF380}" type="presParOf" srcId="{DC38E256-0762-4FEE-BD60-8EDE2802EE66}" destId="{A35DF29F-5FED-48EE-8570-4BE14E71127D}" srcOrd="1" destOrd="0" presId="urn:microsoft.com/office/officeart/2005/8/layout/target3"/>
    <dgm:cxn modelId="{B8FED6C5-5575-494F-9356-3DADA56DBDCA}" type="presParOf" srcId="{DC38E256-0762-4FEE-BD60-8EDE2802EE66}" destId="{98CD15C7-1FAF-4E83-AAEB-D1807C69061D}" srcOrd="2" destOrd="0" presId="urn:microsoft.com/office/officeart/2005/8/layout/target3"/>
    <dgm:cxn modelId="{65AB3466-4643-4FCF-97E1-0032447F730F}" type="presParOf" srcId="{DC38E256-0762-4FEE-BD60-8EDE2802EE66}" destId="{E303F284-3496-4A30-918B-9FFE1ABAF99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1D1AF4-3E10-4200-BCC9-B563AE95A134}">
      <dsp:nvSpPr>
        <dsp:cNvPr id="0" name=""/>
        <dsp:cNvSpPr/>
      </dsp:nvSpPr>
      <dsp:spPr>
        <a:xfrm>
          <a:off x="0" y="0"/>
          <a:ext cx="1938992" cy="193899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D15C7-1FAF-4E83-AAEB-D1807C69061D}">
      <dsp:nvSpPr>
        <dsp:cNvPr id="0" name=""/>
        <dsp:cNvSpPr/>
      </dsp:nvSpPr>
      <dsp:spPr>
        <a:xfrm>
          <a:off x="969496" y="0"/>
          <a:ext cx="5959990" cy="19389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تقديم 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د. كبوية محمد</a:t>
          </a:r>
          <a:endParaRPr lang="fr-FR" sz="4800" b="0" i="0" kern="1200" baseline="0" dirty="0"/>
        </a:p>
      </dsp:txBody>
      <dsp:txXfrm>
        <a:off x="969496" y="0"/>
        <a:ext cx="5959990" cy="1938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E89B-C3D3-4F06-8362-129153D1621D}" type="datetimeFigureOut">
              <a:rPr lang="fr-FR" smtClean="0"/>
              <a:pPr/>
              <a:t>17/05/2021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C4D8-ED79-4999-B46B-B9E291E9E5E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FC4D8-ED79-4999-B46B-B9E291E9E5ED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FC4D8-ED79-4999-B46B-B9E291E9E5ED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FC4D8-ED79-4999-B46B-B9E291E9E5ED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071538" y="2357430"/>
          <a:ext cx="6929486" cy="193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714480" y="260648"/>
            <a:ext cx="64214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التخطيط</a:t>
            </a:r>
            <a:r>
              <a:rPr lang="ar-D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وبرمجة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في التدريب الرياضي</a:t>
            </a:r>
            <a:endParaRPr lang="fr-F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57356" y="6286520"/>
            <a:ext cx="5429288" cy="357190"/>
          </a:xfrm>
        </p:spPr>
        <p:txBody>
          <a:bodyPr>
            <a:normAutofit/>
          </a:bodyPr>
          <a:lstStyle/>
          <a:p>
            <a:pPr algn="ctr"/>
            <a:r>
              <a:rPr lang="fr-FR" sz="2000" b="1" i="1" dirty="0" smtClean="0">
                <a:solidFill>
                  <a:schemeClr val="tx1"/>
                </a:solidFill>
              </a:rPr>
              <a:t>Mail : </a:t>
            </a:r>
            <a:r>
              <a:rPr lang="fr-FR" sz="2000" b="1" i="1" dirty="0" smtClean="0">
                <a:solidFill>
                  <a:schemeClr val="tx1"/>
                </a:solidFill>
              </a:rPr>
              <a:t>mohamed.kabouya@univ-msila.dz</a:t>
            </a:r>
            <a:endParaRPr lang="fr-FR" sz="2000" b="1" i="1" dirty="0">
              <a:solidFill>
                <a:schemeClr val="tx1"/>
              </a:solidFill>
            </a:endParaRPr>
          </a:p>
        </p:txBody>
      </p:sp>
      <p:pic>
        <p:nvPicPr>
          <p:cNvPr id="6" name="Picture 7" descr="j021911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4857760"/>
            <a:ext cx="1728788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j021912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572008"/>
            <a:ext cx="16573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j021911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4500570"/>
            <a:ext cx="18716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fr-FR" sz="4400" b="1" dirty="0" smtClean="0">
                <a:solidFill>
                  <a:schemeClr val="tx1"/>
                </a:solidFill>
                <a:latin typeface="Algerian" pitchFamily="82" charset="0"/>
                <a:cs typeface="Arabic Typesetting" pitchFamily="66" charset="-78"/>
              </a:rPr>
              <a:t>Méso</a:t>
            </a:r>
            <a:r>
              <a:rPr lang="ar-DZ" sz="4400" b="1" dirty="0" smtClean="0">
                <a:solidFill>
                  <a:schemeClr val="tx1"/>
                </a:solidFill>
                <a:latin typeface="Algerian" pitchFamily="82" charset="0"/>
                <a:cs typeface="Arabic Typesetting" pitchFamily="66" charset="-78"/>
              </a:rPr>
              <a:t> </a:t>
            </a:r>
            <a:r>
              <a:rPr lang="fr-FR" sz="4400" b="1" dirty="0" smtClean="0">
                <a:solidFill>
                  <a:schemeClr val="tx1"/>
                </a:solidFill>
                <a:latin typeface="Algerian" pitchFamily="82" charset="0"/>
                <a:cs typeface="Arabic Typesetting" pitchFamily="66" charset="-78"/>
              </a:rPr>
              <a:t>cycle graduel</a:t>
            </a:r>
            <a:endParaRPr lang="fr-FR" sz="4400" dirty="0">
              <a:solidFill>
                <a:schemeClr val="tx1"/>
              </a:solidFill>
              <a:latin typeface="Algerian" pitchFamily="82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000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786050" y="6457890"/>
            <a:ext cx="38941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/>
              <a:t>Exemple de Méso cycle graduel</a:t>
            </a:r>
            <a:endParaRPr lang="fr-FR" sz="20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620688"/>
            <a:ext cx="8786874" cy="5594394"/>
          </a:xfrm>
        </p:spPr>
        <p:txBody>
          <a:bodyPr/>
          <a:lstStyle/>
          <a:p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 cycle de base</a:t>
            </a: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قاعدة      </a:t>
            </a:r>
            <a:endParaRPr lang="fr-FR" sz="48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Est inclue dans la PPG, son objectif est d'accroître les aptitudes et de transformer les habiletés motrices. Composé de microcycles de choc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 cycle de base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• </a:t>
            </a:r>
            <a:r>
              <a:rPr lang="fr-FR" b="1" i="1" dirty="0" smtClean="0"/>
              <a:t>Augmente les possibilités fonctionnelles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i="1" dirty="0" smtClean="0"/>
              <a:t>Grand volume de travail; sollicitation élevée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i="1" dirty="0" smtClean="0"/>
              <a:t>Synonymes : développement, foncier, vitesse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i="1" dirty="0" smtClean="0"/>
              <a:t>Microcycle : choc et récupération </a:t>
            </a:r>
            <a:endParaRPr lang="fr-F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fr-FR" sz="4800" b="1" dirty="0" smtClean="0">
                <a:solidFill>
                  <a:schemeClr val="tx1"/>
                </a:solidFill>
                <a:latin typeface="Algerian" pitchFamily="82" charset="0"/>
                <a:cs typeface="Arabic Typesetting" pitchFamily="66" charset="-78"/>
              </a:rPr>
              <a:t>Méso cycle de base</a:t>
            </a:r>
            <a:endParaRPr lang="fr-FR" sz="4800" dirty="0">
              <a:solidFill>
                <a:schemeClr val="tx1"/>
              </a:solidFill>
              <a:latin typeface="Algerian" pitchFamily="8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2844" y="1714488"/>
          <a:ext cx="885831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357422" y="6357958"/>
            <a:ext cx="3813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Exemples de </a:t>
            </a:r>
            <a:r>
              <a:rPr lang="fr-FR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Méso cycle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base</a:t>
            </a:r>
            <a:endParaRPr kumimoji="0" lang="fr-FR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  <p:bldP spid="317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1428736"/>
            <a:ext cx="7786742" cy="292895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  <p:sp>
        <p:nvSpPr>
          <p:cNvPr id="4" name="Ellipse 3"/>
          <p:cNvSpPr/>
          <p:nvPr/>
        </p:nvSpPr>
        <p:spPr>
          <a:xfrm rot="20284969">
            <a:off x="0" y="1571612"/>
            <a:ext cx="8929718" cy="364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8000" b="1" dirty="0" smtClean="0">
                <a:latin typeface="Andalus" pitchFamily="18" charset="-78"/>
                <a:cs typeface="Andalus" pitchFamily="18" charset="-78"/>
              </a:rPr>
              <a:t>شكرا على انتباهكم</a:t>
            </a:r>
            <a:endParaRPr lang="fr-FR" sz="8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72264" y="4357694"/>
            <a:ext cx="1446213" cy="198596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20930434">
            <a:off x="149900" y="1285016"/>
            <a:ext cx="8712968" cy="4389120"/>
          </a:xfr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lvl="2" algn="ctr" rtl="1"/>
            <a:r>
              <a:rPr lang="ar-SA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  <a:cs typeface="Arabic Typesetting" pitchFamily="66" charset="-78"/>
              </a:rPr>
              <a:t>الدائرة التدريبية المتوسطة</a:t>
            </a:r>
            <a:r>
              <a:rPr lang="ar-DZ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  <a:cs typeface="Arabic Typesetting" pitchFamily="66" charset="-78"/>
              </a:rPr>
              <a:t>    </a:t>
            </a:r>
            <a:r>
              <a:rPr lang="fr-FR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  <a:cs typeface="Arabic Typesetting" pitchFamily="66" charset="-78"/>
              </a:rPr>
              <a:t> </a:t>
            </a:r>
          </a:p>
          <a:p>
            <a:pPr lvl="2" algn="ctr" rtl="1"/>
            <a:r>
              <a:rPr lang="fr-FR" sz="5400" b="1" u="sng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  <a:cs typeface="Arabic Typesetting" pitchFamily="66" charset="-78"/>
              </a:rPr>
              <a:t>Le méso cycle</a:t>
            </a:r>
            <a:endParaRPr lang="fr-FR" sz="5400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1571612"/>
            <a:ext cx="8821042" cy="5286388"/>
          </a:xfrm>
        </p:spPr>
        <p:txBody>
          <a:bodyPr>
            <a:noAutofit/>
          </a:bodyPr>
          <a:lstStyle/>
          <a:p>
            <a:pPr algn="r" rtl="1"/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ar-DZ" sz="4400" dirty="0" smtClean="0"/>
              <a:t> 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يتكون من   2-6  من </a:t>
            </a:r>
            <a:r>
              <a:rPr lang="ar-SA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الدائرة التدريبية الصغرى </a:t>
            </a: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ان هذا التخطيط  يشكل منظومات و تشكيلات  مشكلة من </a:t>
            </a:r>
            <a:r>
              <a:rPr lang="ar-SA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الدائرة التدريبية الصغرى</a:t>
            </a:r>
            <a:r>
              <a:rPr lang="ar-DZ" sz="44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حيث</a:t>
            </a:r>
            <a:r>
              <a:rPr lang="ar-DZ" sz="44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يستطيع المخطط ان يضع منهجية و اسلوب عمل للتدريب  يبلغ القيمة المقبولة في تنمية الصفات و الامكانيات المختلفة اضافة الى ذلك فان بناء فترات التدريب كمنظومة للتخطيط</a:t>
            </a:r>
            <a:b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ويعطي امكانية بلوغ التأثير العالي و استبعاد زيادة التعب لدى</a:t>
            </a:r>
            <a:r>
              <a:rPr lang="fr-FR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الرياضيين.</a:t>
            </a: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44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rtl="1"/>
            <a:r>
              <a:rPr lang="fr-FR" sz="3600" b="1" u="sng" dirty="0" smtClean="0">
                <a:latin typeface="Algerian" pitchFamily="82" charset="0"/>
                <a:cs typeface="Arabic Typesetting" pitchFamily="66" charset="-78"/>
              </a:rPr>
              <a:t>Le méso cycle</a:t>
            </a:r>
          </a:p>
          <a:p>
            <a:pPr algn="ctr" rtl="1"/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الدائرة التدريبية المتوسطة</a:t>
            </a:r>
            <a:r>
              <a:rPr lang="fr-FR" sz="3600" b="1" dirty="0" smtClean="0">
                <a:latin typeface="Algerian" pitchFamily="82" charset="0"/>
                <a:cs typeface="Arabic Typesetting" pitchFamily="66" charset="-78"/>
              </a:rPr>
              <a:t> </a:t>
            </a:r>
          </a:p>
          <a:p>
            <a:pPr algn="ctr" rtl="1"/>
            <a:r>
              <a:rPr lang="fr-FR" sz="3600" b="1" dirty="0" smtClean="0">
                <a:latin typeface="Algerian" pitchFamily="82" charset="0"/>
                <a:cs typeface="Arabic Typesetting" pitchFamily="66" charset="-78"/>
              </a:rPr>
              <a:t> </a:t>
            </a:r>
            <a:endParaRPr lang="fr-FR" sz="36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214282" y="214290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7013" algn="l"/>
                <a:tab pos="1606550" algn="r"/>
                <a:tab pos="1652588" algn="l"/>
                <a:tab pos="4613275" algn="l"/>
                <a:tab pos="6124575" algn="r"/>
              </a:tabLst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lgerian" pitchFamily="82" charset="0"/>
                <a:ea typeface="Arial Unicode MS" pitchFamily="34" charset="-128"/>
                <a:cs typeface="Arabic Typesetting" pitchFamily="66" charset="-78"/>
              </a:rPr>
              <a:t>D</a:t>
            </a:r>
            <a:r>
              <a:rPr kumimoji="0" lang="fr-FR" sz="4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lgerian" pitchFamily="82" charset="0"/>
                <a:ea typeface="Arial Unicode MS" pitchFamily="34" charset="-128"/>
                <a:cs typeface="Arabic Typesetting" pitchFamily="66" charset="-78"/>
              </a:rPr>
              <a:t>EFINITIONS :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Arabic Typesetting" pitchFamily="66" charset="-78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  <a:tab pos="1606550" algn="r"/>
                <a:tab pos="1652588" algn="l"/>
                <a:tab pos="4613275" algn="l"/>
                <a:tab pos="6124575" algn="r"/>
              </a:tabLst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Le	 méso cycle et</a:t>
            </a:r>
            <a:r>
              <a:rPr kumimoji="0" lang="fr-FR" sz="4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le macrocycle sont des regroupements de plusieurs microcycles ayant tous les mêmes objectifs de faire atteindre au sportif.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27013" algn="l"/>
                <a:tab pos="1606550" algn="r"/>
                <a:tab pos="1652588" algn="l"/>
                <a:tab pos="4613275" algn="l"/>
                <a:tab pos="6124575" algn="r"/>
              </a:tabLst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Le	 </a:t>
            </a:r>
            <a:r>
              <a:rPr kumimoji="0" lang="fr-FR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mésocycle</a:t>
            </a:r>
            <a:r>
              <a:rPr lang="fr-FR" sz="4000" b="1" dirty="0" smtClean="0">
                <a:solidFill>
                  <a:srgbClr val="000000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est l’enchaînement 2 ou 3 microcycles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Courier New" pitchFamily="49" charset="0"/>
                <a:cs typeface="Arabic Typesetting" pitchFamily="66" charset="-78"/>
              </a:rPr>
              <a:t> 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poursuivant les mêmes objectifs.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27013" algn="l"/>
                <a:tab pos="1606550" algn="r"/>
                <a:tab pos="1652588" algn="l"/>
                <a:tab pos="4613275" algn="l"/>
                <a:tab pos="6124575" algn="r"/>
              </a:tabLst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Le 	macrocycle est l’enchaînement de 2. Voir 3 </a:t>
            </a:r>
            <a:r>
              <a:rPr kumimoji="0" lang="fr-FR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mésocycles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,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Courier New" pitchFamily="49" charset="0"/>
                <a:cs typeface="Arabic Typesetting" pitchFamily="66" charset="-78"/>
              </a:rPr>
              <a:t> 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entrecoupés de microcycles de récupération, poursuivant tous les mêmes objectifs.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:\Users\BIBQALA\AppData\Local\Temp\FineReader11\media\image28.jpeg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63884" cy="6239046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Ø"/>
            </a:pPr>
            <a:r>
              <a:rPr lang="fr-FR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Selon L.P.MATVEIEV On trouve 7 types différents de 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cycle sons les suivants :</a:t>
            </a:r>
            <a:r>
              <a:rPr lang="ar-DZ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graduel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base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contrôle/préparatoire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pré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compétition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compétition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récupération/préparatoire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• Méso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cycle de récupération 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fr-FR" sz="40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14290"/>
            <a:ext cx="8712968" cy="6167038"/>
          </a:xfrm>
        </p:spPr>
        <p:txBody>
          <a:bodyPr>
            <a:normAutofit/>
          </a:bodyPr>
          <a:lstStyle/>
          <a:p>
            <a:pPr algn="ctr" rtl="1"/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Selon L.P.MATVEIEV On trouve 7 types différents de </a:t>
            </a:r>
            <a:r>
              <a:rPr lang="ar-DZ" sz="40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0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Méso cycle sons les suivants : </a:t>
            </a:r>
            <a:r>
              <a:rPr lang="ar-DZ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تدريجيا </a:t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قاعدة </a:t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السيطرة / التحضيرية </a:t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ما قبل المنافسة </a:t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المنافسة </a:t>
            </a:r>
            <a:r>
              <a:rPr lang="fr-FR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للانتعاش الإعدادي</a:t>
            </a:r>
            <a:b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للانتعاش</a:t>
            </a:r>
            <a:endParaRPr lang="fr-FR" sz="4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32656"/>
            <a:ext cx="8786874" cy="6120680"/>
          </a:xfrm>
        </p:spPr>
        <p:txBody>
          <a:bodyPr/>
          <a:lstStyle/>
          <a:p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cycle graduel</a:t>
            </a: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تدريجي     </a:t>
            </a:r>
          </a:p>
          <a:p>
            <a:pPr>
              <a:buNone/>
            </a:pP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Utilisé en début de la PPG, dont l'objectif est la ré acquisition de la forme sportive et donc la remise en activité ; augmentation de la quantité et de l'intensité. Méso cycle durant lequel on inclue un microcycle de choc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cycle graduel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• Faible niveau de sollicitation</a:t>
            </a:r>
          </a:p>
          <a:p>
            <a:r>
              <a:rPr lang="fr-FR" dirty="0" smtClean="0"/>
              <a:t>• Prépare l’organisme à un travail d’entraînement intense</a:t>
            </a:r>
          </a:p>
          <a:p>
            <a:r>
              <a:rPr lang="fr-FR" dirty="0" smtClean="0"/>
              <a:t>• Constitue généralement l’étape initiale de la saison (reprise)</a:t>
            </a:r>
          </a:p>
          <a:p>
            <a:r>
              <a:rPr lang="fr-FR" dirty="0" smtClean="0"/>
              <a:t>• Microcycle : graduel</a:t>
            </a:r>
            <a:endParaRPr lang="fr-F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1894</TotalTime>
  <Words>132</Words>
  <Application>Microsoft Office PowerPoint</Application>
  <PresentationFormat>Affichage à l'écran (4:3)</PresentationFormat>
  <Paragraphs>39</Paragraphs>
  <Slides>14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Mail : mohamed.kabouya@univ-msila.dz</vt:lpstr>
      <vt:lpstr>Diapositive 2</vt:lpstr>
      <vt:lpstr>       يتكون من   2-6  من الدائرة التدريبية الصغرى ان هذا التخطيط  يشكل منظومات و تشكيلات  مشكلة من الدائرة التدريبية الصغرى حيث يستطيع المخطط ان يضع منهجية و اسلوب عمل للتدريب  يبلغ القيمة المقبولة في تنمية الصفات و الامكانيات المختلفة اضافة الى ذلك فان بناء فترات التدريب كمنظومة للتخطيط ويعطي امكانية بلوغ التأثير العالي و استبعاد زيادة التعب لدى الرياضيين. </vt:lpstr>
      <vt:lpstr>Diapositive 4</vt:lpstr>
      <vt:lpstr>Diapositive 5</vt:lpstr>
      <vt:lpstr>Selon L.P.MATVEIEV On trouve 7 types différents de  méso cycle sons les suivants :  • Méso cycle graduel  • Méso cycle de base  • Méso cycle de contrôle/préparatoire  • Méso cycle de pré compétition  • Méso cycle de compétition  • Méso cycle de récupération/préparatoire  • Méso cycle de récupération  </vt:lpstr>
      <vt:lpstr>Selon L.P.MATVEIEV On trouve 7 types différents de  Méso cycle sons les suivants :    الدائرة التدريبية الوسطي تدريجيا   الدائرة التدريبية الوسطي قاعدة   الدائرة التدريبية الوسطي السيطرة / التحضيرية   الدائرة التدريبية الوسطي ما قبل المنافسة   الدائرة التدريبية الوسطي المنافسة   الدائرة التدريبية الوسطي للانتعاش الإعدادي  الدائرة التدريبية الوسطي للانتعاش</vt:lpstr>
      <vt:lpstr>Diapositive 8</vt:lpstr>
      <vt:lpstr>Méso cycle graduel</vt:lpstr>
      <vt:lpstr>Méso cycle graduel</vt:lpstr>
      <vt:lpstr>Diapositive 11</vt:lpstr>
      <vt:lpstr>Méso cycle de base</vt:lpstr>
      <vt:lpstr>Méso cycle de base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Mugiwara</dc:creator>
  <cp:lastModifiedBy>MAISON XP</cp:lastModifiedBy>
  <cp:revision>187</cp:revision>
  <dcterms:created xsi:type="dcterms:W3CDTF">2013-02-22T19:54:40Z</dcterms:created>
  <dcterms:modified xsi:type="dcterms:W3CDTF">2021-05-17T17:34:48Z</dcterms:modified>
</cp:coreProperties>
</file>