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64" r:id="rId3"/>
    <p:sldId id="265" r:id="rId4"/>
    <p:sldId id="266" r:id="rId5"/>
    <p:sldId id="267" r:id="rId6"/>
  </p:sldIdLst>
  <p:sldSz cx="12192000" cy="6858000"/>
  <p:notesSz cx="6858000" cy="9144000"/>
  <p:photoAlbum/>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7" autoAdjust="0"/>
    <p:restoredTop sz="94660"/>
  </p:normalViewPr>
  <p:slideViewPr>
    <p:cSldViewPr snapToGrid="0">
      <p:cViewPr varScale="1">
        <p:scale>
          <a:sx n="83" d="100"/>
          <a:sy n="83" d="100"/>
        </p:scale>
        <p:origin x="667"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1080E3-D90C-4750-8C65-3B8262AC87D8}" type="datetimeFigureOut">
              <a:rPr lang="fr-FR" smtClean="0"/>
              <a:t>03/02/2024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527C36-9E73-4783-AFC3-88F18D3ACC4E}" type="slidenum">
              <a:rPr lang="fr-FR" smtClean="0"/>
              <a:t>‹N°›</a:t>
            </a:fld>
            <a:endParaRPr lang="fr-FR"/>
          </a:p>
        </p:txBody>
      </p:sp>
    </p:spTree>
    <p:extLst>
      <p:ext uri="{BB962C8B-B14F-4D97-AF65-F5344CB8AC3E}">
        <p14:creationId xmlns:p14="http://schemas.microsoft.com/office/powerpoint/2010/main" val="3225934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2AAE52D6-5E73-4C1C-A361-E7BB3616E28A}" type="datetimeFigureOut">
              <a:rPr lang="fr-FR" smtClean="0"/>
              <a:t>03/02/2024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53DB7EB-2873-4C1D-8EDA-C8590F052C6F}" type="slidenum">
              <a:rPr lang="fr-FR" smtClean="0"/>
              <a:t>‹N°›</a:t>
            </a:fld>
            <a:endParaRPr lang="fr-FR"/>
          </a:p>
        </p:txBody>
      </p:sp>
    </p:spTree>
    <p:extLst>
      <p:ext uri="{BB962C8B-B14F-4D97-AF65-F5344CB8AC3E}">
        <p14:creationId xmlns:p14="http://schemas.microsoft.com/office/powerpoint/2010/main" val="2678406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2AAE52D6-5E73-4C1C-A361-E7BB3616E28A}" type="datetimeFigureOut">
              <a:rPr lang="fr-FR" smtClean="0"/>
              <a:t>03/02/2024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53DB7EB-2873-4C1D-8EDA-C8590F052C6F}" type="slidenum">
              <a:rPr lang="fr-FR" smtClean="0"/>
              <a:t>‹N°›</a:t>
            </a:fld>
            <a:endParaRPr lang="fr-FR"/>
          </a:p>
        </p:txBody>
      </p:sp>
    </p:spTree>
    <p:extLst>
      <p:ext uri="{BB962C8B-B14F-4D97-AF65-F5344CB8AC3E}">
        <p14:creationId xmlns:p14="http://schemas.microsoft.com/office/powerpoint/2010/main" val="565486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2AAE52D6-5E73-4C1C-A361-E7BB3616E28A}" type="datetimeFigureOut">
              <a:rPr lang="fr-FR" smtClean="0"/>
              <a:t>03/02/2024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53DB7EB-2873-4C1D-8EDA-C8590F052C6F}" type="slidenum">
              <a:rPr lang="fr-FR" smtClean="0"/>
              <a:t>‹N°›</a:t>
            </a:fld>
            <a:endParaRPr lang="fr-FR"/>
          </a:p>
        </p:txBody>
      </p:sp>
    </p:spTree>
    <p:extLst>
      <p:ext uri="{BB962C8B-B14F-4D97-AF65-F5344CB8AC3E}">
        <p14:creationId xmlns:p14="http://schemas.microsoft.com/office/powerpoint/2010/main" val="223807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2AAE52D6-5E73-4C1C-A361-E7BB3616E28A}" type="datetimeFigureOut">
              <a:rPr lang="fr-FR" smtClean="0"/>
              <a:t>03/02/2024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53DB7EB-2873-4C1D-8EDA-C8590F052C6F}" type="slidenum">
              <a:rPr lang="fr-FR" smtClean="0"/>
              <a:t>‹N°›</a:t>
            </a:fld>
            <a:endParaRPr lang="fr-FR"/>
          </a:p>
        </p:txBody>
      </p:sp>
    </p:spTree>
    <p:extLst>
      <p:ext uri="{BB962C8B-B14F-4D97-AF65-F5344CB8AC3E}">
        <p14:creationId xmlns:p14="http://schemas.microsoft.com/office/powerpoint/2010/main" val="227977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AAE52D6-5E73-4C1C-A361-E7BB3616E28A}" type="datetimeFigureOut">
              <a:rPr lang="fr-FR" smtClean="0"/>
              <a:t>03/02/2024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53DB7EB-2873-4C1D-8EDA-C8590F052C6F}" type="slidenum">
              <a:rPr lang="fr-FR" smtClean="0"/>
              <a:t>‹N°›</a:t>
            </a:fld>
            <a:endParaRPr lang="fr-FR"/>
          </a:p>
        </p:txBody>
      </p:sp>
    </p:spTree>
    <p:extLst>
      <p:ext uri="{BB962C8B-B14F-4D97-AF65-F5344CB8AC3E}">
        <p14:creationId xmlns:p14="http://schemas.microsoft.com/office/powerpoint/2010/main" val="677016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2AAE52D6-5E73-4C1C-A361-E7BB3616E28A}" type="datetimeFigureOut">
              <a:rPr lang="fr-FR" smtClean="0"/>
              <a:t>03/02/2024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53DB7EB-2873-4C1D-8EDA-C8590F052C6F}" type="slidenum">
              <a:rPr lang="fr-FR" smtClean="0"/>
              <a:t>‹N°›</a:t>
            </a:fld>
            <a:endParaRPr lang="fr-FR"/>
          </a:p>
        </p:txBody>
      </p:sp>
    </p:spTree>
    <p:extLst>
      <p:ext uri="{BB962C8B-B14F-4D97-AF65-F5344CB8AC3E}">
        <p14:creationId xmlns:p14="http://schemas.microsoft.com/office/powerpoint/2010/main" val="1792923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2AAE52D6-5E73-4C1C-A361-E7BB3616E28A}" type="datetimeFigureOut">
              <a:rPr lang="fr-FR" smtClean="0"/>
              <a:t>03/02/2024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53DB7EB-2873-4C1D-8EDA-C8590F052C6F}" type="slidenum">
              <a:rPr lang="fr-FR" smtClean="0"/>
              <a:t>‹N°›</a:t>
            </a:fld>
            <a:endParaRPr lang="fr-FR"/>
          </a:p>
        </p:txBody>
      </p:sp>
    </p:spTree>
    <p:extLst>
      <p:ext uri="{BB962C8B-B14F-4D97-AF65-F5344CB8AC3E}">
        <p14:creationId xmlns:p14="http://schemas.microsoft.com/office/powerpoint/2010/main" val="783501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2AAE52D6-5E73-4C1C-A361-E7BB3616E28A}" type="datetimeFigureOut">
              <a:rPr lang="fr-FR" smtClean="0"/>
              <a:t>03/02/2024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53DB7EB-2873-4C1D-8EDA-C8590F052C6F}" type="slidenum">
              <a:rPr lang="fr-FR" smtClean="0"/>
              <a:t>‹N°›</a:t>
            </a:fld>
            <a:endParaRPr lang="fr-FR"/>
          </a:p>
        </p:txBody>
      </p:sp>
    </p:spTree>
    <p:extLst>
      <p:ext uri="{BB962C8B-B14F-4D97-AF65-F5344CB8AC3E}">
        <p14:creationId xmlns:p14="http://schemas.microsoft.com/office/powerpoint/2010/main" val="219762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AE52D6-5E73-4C1C-A361-E7BB3616E28A}" type="datetimeFigureOut">
              <a:rPr lang="fr-FR" smtClean="0"/>
              <a:t>03/02/2024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53DB7EB-2873-4C1D-8EDA-C8590F052C6F}" type="slidenum">
              <a:rPr lang="fr-FR" smtClean="0"/>
              <a:t>‹N°›</a:t>
            </a:fld>
            <a:endParaRPr lang="fr-FR"/>
          </a:p>
        </p:txBody>
      </p:sp>
    </p:spTree>
    <p:extLst>
      <p:ext uri="{BB962C8B-B14F-4D97-AF65-F5344CB8AC3E}">
        <p14:creationId xmlns:p14="http://schemas.microsoft.com/office/powerpoint/2010/main" val="3249885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AE52D6-5E73-4C1C-A361-E7BB3616E28A}" type="datetimeFigureOut">
              <a:rPr lang="fr-FR" smtClean="0"/>
              <a:t>03/02/2024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53DB7EB-2873-4C1D-8EDA-C8590F052C6F}" type="slidenum">
              <a:rPr lang="fr-FR" smtClean="0"/>
              <a:t>‹N°›</a:t>
            </a:fld>
            <a:endParaRPr lang="fr-FR"/>
          </a:p>
        </p:txBody>
      </p:sp>
    </p:spTree>
    <p:extLst>
      <p:ext uri="{BB962C8B-B14F-4D97-AF65-F5344CB8AC3E}">
        <p14:creationId xmlns:p14="http://schemas.microsoft.com/office/powerpoint/2010/main" val="3321662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AE52D6-5E73-4C1C-A361-E7BB3616E28A}" type="datetimeFigureOut">
              <a:rPr lang="fr-FR" smtClean="0"/>
              <a:t>03/02/2024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53DB7EB-2873-4C1D-8EDA-C8590F052C6F}" type="slidenum">
              <a:rPr lang="fr-FR" smtClean="0"/>
              <a:t>‹N°›</a:t>
            </a:fld>
            <a:endParaRPr lang="fr-FR"/>
          </a:p>
        </p:txBody>
      </p:sp>
    </p:spTree>
    <p:extLst>
      <p:ext uri="{BB962C8B-B14F-4D97-AF65-F5344CB8AC3E}">
        <p14:creationId xmlns:p14="http://schemas.microsoft.com/office/powerpoint/2010/main" val="3228573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AE52D6-5E73-4C1C-A361-E7BB3616E28A}" type="datetimeFigureOut">
              <a:rPr lang="fr-FR" smtClean="0"/>
              <a:t>03/02/2024</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DB7EB-2873-4C1D-8EDA-C8590F052C6F}" type="slidenum">
              <a:rPr lang="fr-FR" smtClean="0"/>
              <a:t>‹N°›</a:t>
            </a:fld>
            <a:endParaRPr lang="fr-FR"/>
          </a:p>
        </p:txBody>
      </p:sp>
    </p:spTree>
    <p:extLst>
      <p:ext uri="{BB962C8B-B14F-4D97-AF65-F5344CB8AC3E}">
        <p14:creationId xmlns:p14="http://schemas.microsoft.com/office/powerpoint/2010/main" val="9334334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1440873"/>
          </a:xfrm>
          <a:prstGeom prst="rect">
            <a:avLst/>
          </a:prstGeom>
        </p:spPr>
      </p:pic>
      <p:sp>
        <p:nvSpPr>
          <p:cNvPr id="3" name="TextBox 2"/>
          <p:cNvSpPr txBox="1"/>
          <p:nvPr/>
        </p:nvSpPr>
        <p:spPr>
          <a:xfrm>
            <a:off x="471054" y="2840183"/>
            <a:ext cx="10709563" cy="1938992"/>
          </a:xfrm>
          <a:prstGeom prst="rect">
            <a:avLst/>
          </a:prstGeom>
          <a:noFill/>
        </p:spPr>
        <p:txBody>
          <a:bodyPr wrap="square" rtlCol="0">
            <a:spAutoFit/>
          </a:bodyPr>
          <a:lstStyle/>
          <a:p>
            <a:pPr algn="ctr"/>
            <a:r>
              <a:rPr lang="fr-FR" sz="4000" dirty="0" smtClean="0">
                <a:solidFill>
                  <a:srgbClr val="FF0000"/>
                </a:solidFill>
                <a:latin typeface="Times New Roman" panose="02020603050405020304" pitchFamily="18" charset="0"/>
                <a:cs typeface="Times New Roman" panose="02020603050405020304" pitchFamily="18" charset="0"/>
              </a:rPr>
              <a:t>Matière:</a:t>
            </a:r>
            <a:r>
              <a:rPr lang="fr-FR" sz="4000" dirty="0" smtClean="0">
                <a:latin typeface="Times New Roman" panose="02020603050405020304" pitchFamily="18" charset="0"/>
                <a:cs typeface="Times New Roman" panose="02020603050405020304" pitchFamily="18" charset="0"/>
              </a:rPr>
              <a:t> </a:t>
            </a:r>
          </a:p>
          <a:p>
            <a:pPr algn="ctr"/>
            <a:r>
              <a:rPr lang="fr-FR" sz="4000" dirty="0" smtClean="0">
                <a:solidFill>
                  <a:srgbClr val="FFFF00"/>
                </a:solidFill>
                <a:latin typeface="Times New Roman" panose="02020603050405020304" pitchFamily="18" charset="0"/>
                <a:cs typeface="Times New Roman" panose="02020603050405020304" pitchFamily="18" charset="0"/>
              </a:rPr>
              <a:t>Outils  Mathématique et Bases de l’Intelligence Artificielle.</a:t>
            </a:r>
            <a:endParaRPr lang="fr-FR" sz="4000" dirty="0">
              <a:solidFill>
                <a:srgbClr val="FFFF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0" y="5180953"/>
            <a:ext cx="6546274" cy="1323439"/>
          </a:xfrm>
          <a:prstGeom prst="rect">
            <a:avLst/>
          </a:prstGeom>
          <a:noFill/>
        </p:spPr>
        <p:txBody>
          <a:bodyPr wrap="square" rtlCol="0">
            <a:spAutoFit/>
          </a:bodyPr>
          <a:lstStyle/>
          <a:p>
            <a:r>
              <a:rPr lang="fr-FR" sz="2000" dirty="0" smtClean="0">
                <a:solidFill>
                  <a:srgbClr val="FF0000"/>
                </a:solidFill>
                <a:latin typeface="Times New Roman" panose="02020603050405020304" pitchFamily="18" charset="0"/>
                <a:cs typeface="Times New Roman" panose="02020603050405020304" pitchFamily="18" charset="0"/>
              </a:rPr>
              <a:t>Niveau: </a:t>
            </a:r>
            <a:r>
              <a:rPr lang="fr-FR" sz="2000" dirty="0" smtClean="0">
                <a:solidFill>
                  <a:schemeClr val="tx1">
                    <a:lumMod val="95000"/>
                  </a:schemeClr>
                </a:solidFill>
                <a:latin typeface="Times New Roman" panose="02020603050405020304" pitchFamily="18" charset="0"/>
                <a:cs typeface="Times New Roman" panose="02020603050405020304" pitchFamily="18" charset="0"/>
              </a:rPr>
              <a:t>Master 1</a:t>
            </a:r>
          </a:p>
          <a:p>
            <a:r>
              <a:rPr lang="fr-FR" sz="2000" dirty="0" smtClean="0">
                <a:solidFill>
                  <a:srgbClr val="FF0000"/>
                </a:solidFill>
                <a:latin typeface="Times New Roman" panose="02020603050405020304" pitchFamily="18" charset="0"/>
                <a:cs typeface="Times New Roman" panose="02020603050405020304" pitchFamily="18" charset="0"/>
              </a:rPr>
              <a:t>Spécialité: </a:t>
            </a:r>
            <a:r>
              <a:rPr lang="fr-FR" sz="2000" dirty="0" smtClean="0">
                <a:solidFill>
                  <a:schemeClr val="tx1">
                    <a:lumMod val="95000"/>
                  </a:schemeClr>
                </a:solidFill>
                <a:latin typeface="Times New Roman" panose="02020603050405020304" pitchFamily="18" charset="0"/>
                <a:cs typeface="Times New Roman" panose="02020603050405020304" pitchFamily="18" charset="0"/>
              </a:rPr>
              <a:t>Hydrogène Vert Vecteur d’Energie </a:t>
            </a:r>
          </a:p>
          <a:p>
            <a:r>
              <a:rPr lang="fr-FR" sz="2000" dirty="0" smtClean="0">
                <a:solidFill>
                  <a:srgbClr val="FF0000"/>
                </a:solidFill>
                <a:latin typeface="Times New Roman" panose="02020603050405020304" pitchFamily="18" charset="0"/>
                <a:cs typeface="Times New Roman" panose="02020603050405020304" pitchFamily="18" charset="0"/>
              </a:rPr>
              <a:t>Crédits: </a:t>
            </a:r>
            <a:r>
              <a:rPr lang="fr-FR" sz="2000" dirty="0" smtClean="0">
                <a:solidFill>
                  <a:schemeClr val="tx1">
                    <a:lumMod val="95000"/>
                  </a:schemeClr>
                </a:solidFill>
                <a:latin typeface="Times New Roman" panose="02020603050405020304" pitchFamily="18" charset="0"/>
                <a:cs typeface="Times New Roman" panose="02020603050405020304" pitchFamily="18" charset="0"/>
              </a:rPr>
              <a:t>4</a:t>
            </a:r>
          </a:p>
          <a:p>
            <a:r>
              <a:rPr lang="fr-FR" sz="2000" dirty="0" smtClean="0">
                <a:solidFill>
                  <a:srgbClr val="FF0000"/>
                </a:solidFill>
                <a:latin typeface="Times New Roman" panose="02020603050405020304" pitchFamily="18" charset="0"/>
                <a:cs typeface="Times New Roman" panose="02020603050405020304" pitchFamily="18" charset="0"/>
              </a:rPr>
              <a:t>Coefficients: </a:t>
            </a:r>
            <a:r>
              <a:rPr lang="fr-FR" sz="2000" dirty="0" smtClean="0">
                <a:solidFill>
                  <a:schemeClr val="tx1">
                    <a:lumMod val="95000"/>
                  </a:schemeClr>
                </a:solidFill>
                <a:latin typeface="Times New Roman" panose="02020603050405020304" pitchFamily="18" charset="0"/>
                <a:cs typeface="Times New Roman" panose="02020603050405020304" pitchFamily="18" charset="0"/>
              </a:rPr>
              <a:t>2</a:t>
            </a:r>
            <a:endParaRPr lang="fr-FR" sz="2000" dirty="0">
              <a:solidFill>
                <a:schemeClr val="tx1">
                  <a:lumMod val="95000"/>
                </a:schemeClr>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7342910" y="6150114"/>
            <a:ext cx="5043055" cy="707886"/>
          </a:xfrm>
          <a:prstGeom prst="rect">
            <a:avLst/>
          </a:prstGeom>
          <a:noFill/>
        </p:spPr>
        <p:txBody>
          <a:bodyPr wrap="square" rtlCol="0">
            <a:spAutoFit/>
          </a:bodyPr>
          <a:lstStyle/>
          <a:p>
            <a:r>
              <a:rPr lang="fr-FR" sz="2000" dirty="0" smtClean="0">
                <a:solidFill>
                  <a:srgbClr val="FF0000"/>
                </a:solidFill>
                <a:latin typeface="Times New Roman" panose="02020603050405020304" pitchFamily="18" charset="0"/>
                <a:cs typeface="Times New Roman" panose="02020603050405020304" pitchFamily="18" charset="0"/>
              </a:rPr>
              <a:t>Enseignant: </a:t>
            </a:r>
            <a:r>
              <a:rPr lang="fr-FR" sz="2000" dirty="0" smtClean="0">
                <a:latin typeface="Times New Roman" panose="02020603050405020304" pitchFamily="18" charset="0"/>
                <a:cs typeface="Times New Roman" panose="02020603050405020304" pitchFamily="18" charset="0"/>
              </a:rPr>
              <a:t>Dr</a:t>
            </a:r>
            <a:r>
              <a:rPr lang="" sz="2000">
                <a:latin typeface="Times New Roman" panose="02020603050405020304" pitchFamily="18" charset="0"/>
                <a:cs typeface="Times New Roman" panose="02020603050405020304" pitchFamily="18" charset="0"/>
              </a:rPr>
              <a:t>.</a:t>
            </a:r>
            <a:r>
              <a:rPr lang="fr-FR" sz="2000" smtClean="0">
                <a:latin typeface="Times New Roman" panose="02020603050405020304" pitchFamily="18" charset="0"/>
                <a:cs typeface="Times New Roman" panose="02020603050405020304" pitchFamily="18" charset="0"/>
              </a:rPr>
              <a:t> </a:t>
            </a:r>
            <a:r>
              <a:rPr lang="fr-FR" sz="2000" dirty="0" smtClean="0">
                <a:solidFill>
                  <a:schemeClr val="tx1">
                    <a:lumMod val="95000"/>
                  </a:schemeClr>
                </a:solidFill>
                <a:latin typeface="Times New Roman" panose="02020603050405020304" pitchFamily="18" charset="0"/>
                <a:cs typeface="Times New Roman" panose="02020603050405020304" pitchFamily="18" charset="0"/>
              </a:rPr>
              <a:t>OUALI Mohammed Assam</a:t>
            </a:r>
          </a:p>
          <a:p>
            <a:r>
              <a:rPr lang="fr-FR" sz="2000" dirty="0" smtClean="0">
                <a:solidFill>
                  <a:srgbClr val="FF0000"/>
                </a:solidFill>
                <a:latin typeface="Times New Roman" panose="02020603050405020304" pitchFamily="18" charset="0"/>
                <a:cs typeface="Times New Roman" panose="02020603050405020304" pitchFamily="18" charset="0"/>
              </a:rPr>
              <a:t>E-mail: </a:t>
            </a:r>
            <a:r>
              <a:rPr lang="fr-FR" sz="2000" dirty="0" smtClean="0">
                <a:solidFill>
                  <a:schemeClr val="tx1">
                    <a:lumMod val="95000"/>
                  </a:schemeClr>
                </a:solidFill>
                <a:latin typeface="Times New Roman" panose="02020603050405020304" pitchFamily="18" charset="0"/>
                <a:cs typeface="Times New Roman" panose="02020603050405020304" pitchFamily="18" charset="0"/>
              </a:rPr>
              <a:t>mohamedassam.ouali@univ-msila.dz</a:t>
            </a:r>
            <a:endParaRPr lang="fr-FR" sz="2000" dirty="0">
              <a:solidFill>
                <a:schemeClr val="tx1">
                  <a:lumMod val="95000"/>
                </a:schemeClr>
              </a:solidFill>
              <a:latin typeface="Times New Roman" panose="02020603050405020304" pitchFamily="18" charset="0"/>
              <a:cs typeface="Times New Roman" panose="02020603050405020304" pitchFamily="18" charset="0"/>
            </a:endParaRPr>
          </a:p>
        </p:txBody>
      </p:sp>
      <p:pic>
        <p:nvPicPr>
          <p:cNvPr id="6" name="Picture 5" descr="iStock-966248982"/>
          <p:cNvPicPr>
            <a:picLocks noGrp="1" noChangeAspect="1"/>
          </p:cNvPicPr>
          <p:nvPr isPhoto="1"/>
        </p:nvPicPr>
        <p:blipFill>
          <a:blip r:embed="rId3" cstate="print">
            <a:lum/>
            <a:extLst>
              <a:ext uri="{28A0092B-C50C-407E-A947-70E740481C1C}">
                <a14:useLocalDpi xmlns:a14="http://schemas.microsoft.com/office/drawing/2010/main" val="0"/>
              </a:ext>
            </a:extLst>
          </a:blip>
          <a:stretch>
            <a:fillRect/>
          </a:stretch>
        </p:blipFill>
        <p:spPr>
          <a:xfrm>
            <a:off x="9698192" y="1454746"/>
            <a:ext cx="2485940" cy="1599532"/>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440873"/>
            <a:ext cx="2424545" cy="1613405"/>
          </a:xfrm>
          <a:prstGeom prst="rect">
            <a:avLst/>
          </a:prstGeom>
        </p:spPr>
      </p:pic>
    </p:spTree>
    <p:extLst>
      <p:ext uri="{BB962C8B-B14F-4D97-AF65-F5344CB8AC3E}">
        <p14:creationId xmlns:p14="http://schemas.microsoft.com/office/powerpoint/2010/main" val="1070858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69651" y="0"/>
            <a:ext cx="11556460" cy="584775"/>
          </a:xfrm>
          <a:prstGeom prst="rect">
            <a:avLst/>
          </a:prstGeom>
          <a:noFill/>
        </p:spPr>
        <p:txBody>
          <a:bodyPr wrap="square" rtlCol="0">
            <a:spAutoFit/>
          </a:bodyPr>
          <a:lstStyle/>
          <a:p>
            <a:r>
              <a:rPr lang="" sz="3200" dirty="0" smtClean="0">
                <a:solidFill>
                  <a:srgbClr val="FFFF00"/>
                </a:solidFill>
                <a:latin typeface="Times New Roman" panose="02020603050405020304" pitchFamily="18" charset="0"/>
                <a:cs typeface="Times New Roman" panose="02020603050405020304" pitchFamily="18" charset="0"/>
              </a:rPr>
              <a:t>1</a:t>
            </a:r>
            <a:r>
              <a:rPr lang="" sz="2400" dirty="0" smtClean="0">
                <a:solidFill>
                  <a:srgbClr val="FFFF00"/>
                </a:solidFill>
                <a:latin typeface="Times New Roman" panose="02020603050405020304" pitchFamily="18" charset="0"/>
                <a:cs typeface="Times New Roman" panose="02020603050405020304" pitchFamily="18" charset="0"/>
              </a:rPr>
              <a:t>. Comprendre la relation entre les mathematiques et l’intelligence artificielle (IA)</a:t>
            </a:r>
            <a:endParaRPr lang="en-GB" sz="2400" dirty="0">
              <a:solidFill>
                <a:srgbClr val="FFFF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90790" y="535418"/>
            <a:ext cx="7204953" cy="523220"/>
          </a:xfrm>
          <a:prstGeom prst="rect">
            <a:avLst/>
          </a:prstGeom>
        </p:spPr>
        <p:txBody>
          <a:bodyPr wrap="square">
            <a:spAutoFit/>
          </a:bodyPr>
          <a:lstStyle/>
          <a:p>
            <a:r>
              <a:rPr lang="fr-FR" sz="2800" b="1" dirty="0">
                <a:solidFill>
                  <a:schemeClr val="accent1">
                    <a:lumMod val="50000"/>
                  </a:schemeClr>
                </a:solidFill>
                <a:latin typeface="Times New Roman" panose="02020603050405020304" pitchFamily="18" charset="0"/>
                <a:cs typeface="Times New Roman" panose="02020603050405020304" pitchFamily="18" charset="0"/>
              </a:rPr>
              <a:t>Qu’est-ce que l’intelligence artificielle </a:t>
            </a:r>
            <a:r>
              <a:rPr lang="fr-FR" sz="2800" b="1" dirty="0" smtClean="0">
                <a:solidFill>
                  <a:schemeClr val="accent1">
                    <a:lumMod val="50000"/>
                  </a:schemeClr>
                </a:solidFill>
                <a:latin typeface="Times New Roman" panose="02020603050405020304" pitchFamily="18" charset="0"/>
                <a:cs typeface="Times New Roman" panose="02020603050405020304" pitchFamily="18" charset="0"/>
              </a:rPr>
              <a:t>?</a:t>
            </a:r>
            <a:endParaRPr lang="fr-FR" sz="28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5" name="Rectangle 4"/>
          <p:cNvSpPr/>
          <p:nvPr/>
        </p:nvSpPr>
        <p:spPr>
          <a:xfrm>
            <a:off x="496111" y="1038463"/>
            <a:ext cx="11566187" cy="5078313"/>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dirty="0">
                <a:latin typeface="Times New Roman" panose="02020603050405020304" pitchFamily="18" charset="0"/>
                <a:cs typeface="Times New Roman" panose="02020603050405020304" pitchFamily="18" charset="0"/>
              </a:rPr>
              <a:t>Le concept d’intelligence artificielle désigne la capacité d’un ordinateur ou d’un robot contrôlé par un ordinateur à effectuer certaines tâches typiquement associées à des êtres vivants </a:t>
            </a:r>
            <a:r>
              <a:rPr lang="fr-FR" dirty="0" smtClean="0">
                <a:latin typeface="Times New Roman" panose="02020603050405020304" pitchFamily="18" charset="0"/>
                <a:cs typeface="Times New Roman" panose="02020603050405020304" pitchFamily="18" charset="0"/>
              </a:rPr>
              <a:t>intelligents</a:t>
            </a:r>
            <a:r>
              <a:rPr lang="" dirty="0" smtClean="0">
                <a:latin typeface="Times New Roman" panose="02020603050405020304" pitchFamily="18" charset="0"/>
                <a:cs typeface="Times New Roman" panose="02020603050405020304" pitchFamily="18" charset="0"/>
              </a:rPr>
              <a:t>.</a:t>
            </a:r>
          </a:p>
          <a:p>
            <a:pPr marL="285750" indent="-285750" algn="just">
              <a:lnSpc>
                <a:spcPct val="150000"/>
              </a:lnSpc>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Le terme</a:t>
            </a:r>
            <a:r>
              <a:rPr lang="" dirty="0" smtClean="0">
                <a:latin typeface="Times New Roman" panose="02020603050405020304" pitchFamily="18" charset="0"/>
                <a:cs typeface="Times New Roman" panose="02020603050405020304" pitchFamily="18" charset="0"/>
              </a:rPr>
              <a:t> “ </a:t>
            </a:r>
            <a:r>
              <a:rPr lang="" dirty="0" smtClean="0">
                <a:solidFill>
                  <a:srgbClr val="FFC000"/>
                </a:solidFill>
                <a:latin typeface="Times New Roman" panose="02020603050405020304" pitchFamily="18" charset="0"/>
                <a:cs typeface="Times New Roman" panose="02020603050405020304" pitchFamily="18" charset="0"/>
              </a:rPr>
              <a:t>Intelligence Artifitielle</a:t>
            </a:r>
            <a:r>
              <a:rPr lang="" dirty="0" smtClean="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est le plus souvent utilisé pour désigner des projets visant à développer des systèmes informatiques reproduisant des caractéristiques humaines, telles que la capacité à raisonner, celle à apprendre de ses expériences, ou de comprendre des </a:t>
            </a:r>
            <a:r>
              <a:rPr lang="fr-FR" dirty="0" smtClean="0">
                <a:latin typeface="Times New Roman" panose="02020603050405020304" pitchFamily="18" charset="0"/>
                <a:cs typeface="Times New Roman" panose="02020603050405020304" pitchFamily="18" charset="0"/>
              </a:rPr>
              <a:t>concepts</a:t>
            </a:r>
            <a:r>
              <a:rPr lang="" dirty="0" smtClean="0">
                <a:latin typeface="Times New Roman" panose="02020603050405020304" pitchFamily="18" charset="0"/>
                <a:cs typeface="Times New Roman" panose="02020603050405020304" pitchFamily="18" charset="0"/>
              </a:rPr>
              <a:t>.</a:t>
            </a:r>
          </a:p>
          <a:p>
            <a:pPr marL="285750" indent="-285750" algn="just">
              <a:lnSpc>
                <a:spcPct val="150000"/>
              </a:lnSpc>
              <a:buFont typeface="Wingdings" panose="05000000000000000000" pitchFamily="2" charset="2"/>
              <a:buChar char="Ø"/>
            </a:pPr>
            <a:r>
              <a:rPr lang="fr-FR" dirty="0">
                <a:latin typeface="Times New Roman" panose="02020603050405020304" pitchFamily="18" charset="0"/>
                <a:cs typeface="Times New Roman" panose="02020603050405020304" pitchFamily="18" charset="0"/>
              </a:rPr>
              <a:t>Pour avoir une meilleure représentation de ce qu’est l’intelligence artificielle, il est important de mentionner les principaux mécanismes qui lui permettent de fonctionner </a:t>
            </a:r>
            <a:r>
              <a:rPr lang="fr-FR" dirty="0" smtClean="0">
                <a:latin typeface="Times New Roman" panose="02020603050405020304" pitchFamily="18" charset="0"/>
                <a:cs typeface="Times New Roman" panose="02020603050405020304" pitchFamily="18" charset="0"/>
              </a:rPr>
              <a:t>:</a:t>
            </a:r>
            <a:endParaRPr lang="" dirty="0" smtClean="0">
              <a:latin typeface="Times New Roman" panose="02020603050405020304" pitchFamily="18" charset="0"/>
              <a:cs typeface="Times New Roman" panose="02020603050405020304" pitchFamily="18" charset="0"/>
            </a:endParaRPr>
          </a:p>
          <a:p>
            <a:pPr algn="just">
              <a:lnSpc>
                <a:spcPct val="150000"/>
              </a:lnSpc>
            </a:pPr>
            <a:r>
              <a:rPr lang="" dirty="0">
                <a:latin typeface="Times New Roman" panose="02020603050405020304" pitchFamily="18" charset="0"/>
                <a:cs typeface="Times New Roman" panose="02020603050405020304" pitchFamily="18" charset="0"/>
              </a:rPr>
              <a:t> </a:t>
            </a:r>
            <a:r>
              <a:rPr lang="" dirty="0" smtClean="0">
                <a:latin typeface="Times New Roman" panose="02020603050405020304" pitchFamily="18" charset="0"/>
                <a:cs typeface="Times New Roman" panose="02020603050405020304" pitchFamily="18" charset="0"/>
              </a:rPr>
              <a:t>    </a:t>
            </a:r>
            <a:r>
              <a:rPr lang="" dirty="0" smtClean="0">
                <a:solidFill>
                  <a:srgbClr val="FF0000"/>
                </a:solidFill>
                <a:latin typeface="Times New Roman" panose="02020603050405020304" pitchFamily="18" charset="0"/>
                <a:cs typeface="Times New Roman" panose="02020603050405020304" pitchFamily="18" charset="0"/>
              </a:rPr>
              <a:t>1. </a:t>
            </a:r>
            <a:r>
              <a:rPr lang="fr-FR" b="1" dirty="0">
                <a:solidFill>
                  <a:srgbClr val="FF0000"/>
                </a:solidFill>
                <a:latin typeface="Times New Roman" panose="02020603050405020304" pitchFamily="18" charset="0"/>
                <a:cs typeface="Times New Roman" panose="02020603050405020304" pitchFamily="18" charset="0"/>
              </a:rPr>
              <a:t>Le Machine Learning, ou apprentissage </a:t>
            </a:r>
            <a:r>
              <a:rPr lang="fr-FR" b="1" dirty="0" smtClean="0">
                <a:solidFill>
                  <a:srgbClr val="FF0000"/>
                </a:solidFill>
                <a:latin typeface="Times New Roman" panose="02020603050405020304" pitchFamily="18" charset="0"/>
                <a:cs typeface="Times New Roman" panose="02020603050405020304" pitchFamily="18" charset="0"/>
              </a:rPr>
              <a:t>automatique</a:t>
            </a:r>
            <a:r>
              <a:rPr lang="" b="1" dirty="0">
                <a:solidFill>
                  <a:srgbClr val="FF0000"/>
                </a:solidFill>
                <a:latin typeface="Times New Roman" panose="02020603050405020304" pitchFamily="18" charset="0"/>
                <a:cs typeface="Times New Roman" panose="02020603050405020304" pitchFamily="18" charset="0"/>
              </a:rPr>
              <a:t>:</a:t>
            </a:r>
            <a:r>
              <a:rPr lang="fr-FR" b="1" dirty="0" smtClean="0">
                <a:solidFill>
                  <a:srgbClr val="FF0000"/>
                </a:solidFill>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est une branche de l'intelligence artificielle qui se concentre sur l'utilisation des données et des algorithmes pour imiter la façon dont les êtres humains apprennent. L'objectif est d'améliorer progressivement la précision des prédictions ou des actions basées sur ces données. En d'autres termes, il s'agit d'enseigner aux ordinateurs comment effectuer des tâches sans être explicitement programmés, en utilisant plutôt des modèles et des données pour améliorer leur performance au fil du </a:t>
            </a:r>
            <a:r>
              <a:rPr lang="fr-FR" dirty="0" smtClean="0">
                <a:latin typeface="Times New Roman" panose="02020603050405020304" pitchFamily="18" charset="0"/>
                <a:cs typeface="Times New Roman" panose="02020603050405020304" pitchFamily="18" charset="0"/>
              </a:rPr>
              <a:t>temps</a:t>
            </a:r>
            <a:r>
              <a:rPr lang="" dirty="0" smtClean="0">
                <a:latin typeface="Times New Roman" panose="02020603050405020304" pitchFamily="18" charset="0"/>
                <a:cs typeface="Times New Roman" panose="02020603050405020304" pitchFamily="18" charset="0"/>
              </a:rPr>
              <a:t>. </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0813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732" y="240795"/>
            <a:ext cx="11994204" cy="6878806"/>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b="1" dirty="0">
                <a:solidFill>
                  <a:srgbClr val="FF0000"/>
                </a:solidFill>
                <a:latin typeface="Times New Roman" panose="02020603050405020304" pitchFamily="18" charset="0"/>
                <a:cs typeface="Times New Roman" panose="02020603050405020304" pitchFamily="18" charset="0"/>
              </a:rPr>
              <a:t>Le Deep Learning, ou apprentissage </a:t>
            </a:r>
            <a:r>
              <a:rPr lang="fr-FR" b="1" dirty="0" smtClean="0">
                <a:solidFill>
                  <a:srgbClr val="FF0000"/>
                </a:solidFill>
                <a:latin typeface="Times New Roman" panose="02020603050405020304" pitchFamily="18" charset="0"/>
                <a:cs typeface="Times New Roman" panose="02020603050405020304" pitchFamily="18" charset="0"/>
              </a:rPr>
              <a:t>profond</a:t>
            </a:r>
            <a:r>
              <a:rPr lang="" b="1" dirty="0" smtClean="0">
                <a:solidFill>
                  <a:srgbClr val="FF0000"/>
                </a:solidFill>
                <a:latin typeface="Times New Roman" panose="02020603050405020304" pitchFamily="18" charset="0"/>
                <a:cs typeface="Times New Roman" panose="02020603050405020304" pitchFamily="18" charset="0"/>
              </a:rPr>
              <a:t>:</a:t>
            </a:r>
            <a:r>
              <a:rPr lang="fr-FR" b="1" dirty="0" smtClean="0">
                <a:solidFill>
                  <a:srgbClr val="FF0000"/>
                </a:solidFill>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est une méthode d'apprentissage machine qui repose sur l'utilisation de vastes réseaux neuronaux. Ces réseaux sont composés de nombreuses couches interconnectées, ce qui permet à l'intelligence artificielle de traiter des données complexes. En passant à travers ces nombreuses couches, l'IA peut apprendre des modèles sophistiqués, tels que la reconnaissance faciale ou la capacité à communiquer avec un individu. Cette approche est particulièrement efficace pour traiter des données non structurées ou des tâches complexes où des modèles abstraits et hiérarchiques sont nécessaires pour obtenir des résultats précis.</a:t>
            </a:r>
            <a:endParaRPr lang="" dirty="0">
              <a:latin typeface="Times New Roman" panose="02020603050405020304" pitchFamily="18" charset="0"/>
              <a:cs typeface="Times New Roman" panose="02020603050405020304" pitchFamily="18" charset="0"/>
            </a:endParaRPr>
          </a:p>
          <a:p>
            <a:pPr algn="just">
              <a:lnSpc>
                <a:spcPct val="150000"/>
              </a:lnSpc>
            </a:pPr>
            <a:r>
              <a:rPr lang="fr-FR" b="1" dirty="0" smtClean="0"/>
              <a:t> </a:t>
            </a:r>
            <a:r>
              <a:rPr lang="fr-FR" sz="2400" b="1" dirty="0">
                <a:solidFill>
                  <a:schemeClr val="accent1">
                    <a:lumMod val="50000"/>
                  </a:schemeClr>
                </a:solidFill>
                <a:latin typeface="Times New Roman" panose="02020603050405020304" pitchFamily="18" charset="0"/>
                <a:cs typeface="Times New Roman" panose="02020603050405020304" pitchFamily="18" charset="0"/>
              </a:rPr>
              <a:t>Quel rôle jouent les mathématiques dans la conception d’une intelligence artificielle </a:t>
            </a:r>
            <a:r>
              <a:rPr lang="fr-FR" sz="2400" b="1" dirty="0" smtClean="0">
                <a:solidFill>
                  <a:schemeClr val="accent1">
                    <a:lumMod val="50000"/>
                  </a:schemeClr>
                </a:solidFill>
                <a:latin typeface="Times New Roman" panose="02020603050405020304" pitchFamily="18" charset="0"/>
                <a:cs typeface="Times New Roman" panose="02020603050405020304" pitchFamily="18" charset="0"/>
              </a:rPr>
              <a:t>?</a:t>
            </a:r>
            <a:endParaRPr lang="" sz="2400" b="1" dirty="0" smtClean="0">
              <a:solidFill>
                <a:schemeClr val="accent1">
                  <a:lumMod val="50000"/>
                </a:schemeClr>
              </a:solidFill>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r>
              <a:rPr lang="fr-FR" dirty="0">
                <a:latin typeface="Times New Roman" panose="02020603050405020304" pitchFamily="18" charset="0"/>
                <a:cs typeface="Times New Roman" panose="02020603050405020304" pitchFamily="18" charset="0"/>
              </a:rPr>
              <a:t>L'objectif principal de l'intelligence artificielle demeure la création d'un modèle suffisamment puissant pour comprendre la complexité du cerveau humain. Tous ces modèles peuvent être élaborés grâce à des idées et des stratégies dérivées des mathématiques. En d'autres termes, les mathématiques permettent de concevoir les fondements d'une intelligence en établissant les règles de base</a:t>
            </a:r>
            <a:r>
              <a:rPr lang="fr-FR" dirty="0" smtClean="0">
                <a:latin typeface="Times New Roman" panose="02020603050405020304" pitchFamily="18" charset="0"/>
                <a:cs typeface="Times New Roman" panose="02020603050405020304" pitchFamily="18" charset="0"/>
              </a:rPr>
              <a:t>.</a:t>
            </a:r>
            <a:endParaRPr lang="" dirty="0" smtClean="0">
              <a:latin typeface="Times New Roman" panose="02020603050405020304" pitchFamily="18" charset="0"/>
              <a:cs typeface="Times New Roman" panose="02020603050405020304" pitchFamily="18" charset="0"/>
            </a:endParaRPr>
          </a:p>
          <a:p>
            <a:pPr algn="just">
              <a:lnSpc>
                <a:spcPct val="150000"/>
              </a:lnSpc>
            </a:pPr>
            <a:endParaRPr lang=""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Tous </a:t>
            </a:r>
            <a:r>
              <a:rPr lang="fr-FR" dirty="0">
                <a:latin typeface="Times New Roman" panose="02020603050405020304" pitchFamily="18" charset="0"/>
                <a:cs typeface="Times New Roman" panose="02020603050405020304" pitchFamily="18" charset="0"/>
              </a:rPr>
              <a:t>les algorithmes d'intelligence artificielle se résument à des calculs matriciels. Les données sont collectées par un expert du domaine, puis transformées en vecteurs et matrices. Ces structures de données sont ensuite manipulées à l'aide de formules mathématiques dans le but d'atteindre un objectif spécifique.</a:t>
            </a:r>
            <a:endParaRPr lang="" dirty="0">
              <a:latin typeface="Times New Roman" panose="02020603050405020304" pitchFamily="18" charset="0"/>
              <a:cs typeface="Times New Roman" panose="02020603050405020304" pitchFamily="18" charset="0"/>
            </a:endParaRPr>
          </a:p>
          <a:p>
            <a:pPr algn="just">
              <a:lnSpc>
                <a:spcPct val="150000"/>
              </a:lnSpc>
            </a:pPr>
            <a:r>
              <a:rPr lang="" dirty="0">
                <a:latin typeface="Times New Roman" panose="02020603050405020304" pitchFamily="18" charset="0"/>
                <a:cs typeface="Times New Roman" panose="02020603050405020304" pitchFamily="18" charset="0"/>
              </a:rPr>
              <a:t>   </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050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549" y="-123278"/>
            <a:ext cx="12104451" cy="7571303"/>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dirty="0">
                <a:latin typeface="Times New Roman" panose="02020603050405020304" pitchFamily="18" charset="0"/>
                <a:cs typeface="Times New Roman" panose="02020603050405020304" pitchFamily="18" charset="0"/>
              </a:rPr>
              <a:t>L'intelligence artificielle (IA) et les mathématiques sont profondément interconnectées. Les mathématiques fournissent le langage et les outils essentiels pour comprendre, modéliser et résoudre les problèmes complexes rencontrés dans le domaine de l'IA. Voici quelques-unes des relations clés entre l'IA et les mathématiques </a:t>
            </a:r>
            <a:r>
              <a:rPr lang="fr-FR" dirty="0" smtClean="0">
                <a:latin typeface="Times New Roman" panose="02020603050405020304" pitchFamily="18" charset="0"/>
                <a:cs typeface="Times New Roman" panose="02020603050405020304" pitchFamily="18" charset="0"/>
              </a:rPr>
              <a:t>:</a:t>
            </a:r>
            <a:endParaRPr lang="" dirty="0" smtClean="0">
              <a:latin typeface="Times New Roman" panose="02020603050405020304" pitchFamily="18" charset="0"/>
              <a:cs typeface="Times New Roman" panose="02020603050405020304" pitchFamily="18" charset="0"/>
            </a:endParaRPr>
          </a:p>
          <a:p>
            <a:pPr algn="just">
              <a:lnSpc>
                <a:spcPct val="150000"/>
              </a:lnSpc>
            </a:pPr>
            <a:r>
              <a:rPr lang="" b="1" dirty="0" smtClean="0">
                <a:solidFill>
                  <a:schemeClr val="accent1">
                    <a:lumMod val="75000"/>
                  </a:schemeClr>
                </a:solidFill>
              </a:rPr>
              <a:t>                  </a:t>
            </a:r>
            <a:r>
              <a:rPr lang="" b="1" dirty="0">
                <a:solidFill>
                  <a:schemeClr val="accent1">
                    <a:lumMod val="75000"/>
                  </a:schemeClr>
                </a:solidFill>
                <a:latin typeface="Times New Roman" panose="02020603050405020304" pitchFamily="18" charset="0"/>
                <a:cs typeface="Times New Roman" panose="02020603050405020304" pitchFamily="18" charset="0"/>
              </a:rPr>
              <a:t>1. </a:t>
            </a:r>
            <a:r>
              <a:rPr lang="fr-FR" b="1" dirty="0">
                <a:solidFill>
                  <a:schemeClr val="accent1">
                    <a:lumMod val="75000"/>
                  </a:schemeClr>
                </a:solidFill>
                <a:latin typeface="Times New Roman" panose="02020603050405020304" pitchFamily="18" charset="0"/>
                <a:cs typeface="Times New Roman" panose="02020603050405020304" pitchFamily="18" charset="0"/>
              </a:rPr>
              <a:t>Modélisation des Données : </a:t>
            </a:r>
            <a:r>
              <a:rPr lang="fr-FR" dirty="0">
                <a:latin typeface="Times New Roman" panose="02020603050405020304" pitchFamily="18" charset="0"/>
                <a:cs typeface="Times New Roman" panose="02020603050405020304" pitchFamily="18" charset="0"/>
              </a:rPr>
              <a:t>Les mathématiques, en particulier la statistique, sont utilisées pour modéliser les données. Les algorithmes d'apprentissage machine et d'apprentissage profond utilisent des concepts mathématiques pour comprendre et interpréter les données</a:t>
            </a:r>
            <a:r>
              <a:rPr lang="fr-FR" dirty="0" smtClean="0">
                <a:latin typeface="Times New Roman" panose="02020603050405020304" pitchFamily="18" charset="0"/>
                <a:cs typeface="Times New Roman" panose="02020603050405020304" pitchFamily="18" charset="0"/>
              </a:rPr>
              <a:t>.</a:t>
            </a:r>
            <a:endParaRPr lang="" dirty="0" smtClean="0">
              <a:latin typeface="Times New Roman" panose="02020603050405020304" pitchFamily="18" charset="0"/>
              <a:cs typeface="Times New Roman" panose="02020603050405020304" pitchFamily="18" charset="0"/>
            </a:endParaRPr>
          </a:p>
          <a:p>
            <a:pPr algn="just">
              <a:lnSpc>
                <a:spcPct val="150000"/>
              </a:lnSpc>
            </a:pPr>
            <a:r>
              <a:rPr lang="" b="1" dirty="0" smtClean="0">
                <a:solidFill>
                  <a:schemeClr val="accent1">
                    <a:lumMod val="75000"/>
                  </a:schemeClr>
                </a:solidFill>
                <a:latin typeface="Times New Roman" panose="02020603050405020304" pitchFamily="18" charset="0"/>
                <a:cs typeface="Times New Roman" panose="02020603050405020304" pitchFamily="18" charset="0"/>
              </a:rPr>
              <a:t>               2. </a:t>
            </a:r>
            <a:r>
              <a:rPr lang="fr-FR" b="1" dirty="0" smtClean="0">
                <a:solidFill>
                  <a:schemeClr val="accent1">
                    <a:lumMod val="75000"/>
                  </a:schemeClr>
                </a:solidFill>
                <a:latin typeface="Times New Roman" panose="02020603050405020304" pitchFamily="18" charset="0"/>
                <a:cs typeface="Times New Roman" panose="02020603050405020304" pitchFamily="18" charset="0"/>
              </a:rPr>
              <a:t>Algorithmes </a:t>
            </a:r>
            <a:r>
              <a:rPr lang="fr-FR" b="1" dirty="0">
                <a:solidFill>
                  <a:schemeClr val="accent1">
                    <a:lumMod val="75000"/>
                  </a:schemeClr>
                </a:solidFill>
                <a:latin typeface="Times New Roman" panose="02020603050405020304" pitchFamily="18" charset="0"/>
                <a:cs typeface="Times New Roman" panose="02020603050405020304" pitchFamily="18" charset="0"/>
              </a:rPr>
              <a:t>et Calculs : </a:t>
            </a:r>
            <a:r>
              <a:rPr lang="fr-FR" dirty="0">
                <a:latin typeface="Times New Roman" panose="02020603050405020304" pitchFamily="18" charset="0"/>
                <a:cs typeface="Times New Roman" panose="02020603050405020304" pitchFamily="18" charset="0"/>
              </a:rPr>
              <a:t>Les algorithmes d'IA sont souvent basés sur des principes mathématiques. Les opérations mathématiques, telles que les calculs matriciels et les algorithmes de tri, sont au cœur de nombreuses applications d'IA</a:t>
            </a:r>
            <a:r>
              <a:rPr lang="fr-FR" dirty="0" smtClean="0">
                <a:latin typeface="Times New Roman" panose="02020603050405020304" pitchFamily="18" charset="0"/>
                <a:cs typeface="Times New Roman" panose="02020603050405020304" pitchFamily="18" charset="0"/>
              </a:rPr>
              <a:t>.</a:t>
            </a:r>
            <a:endParaRPr lang="" dirty="0" smtClean="0">
              <a:latin typeface="Times New Roman" panose="02020603050405020304" pitchFamily="18" charset="0"/>
              <a:cs typeface="Times New Roman" panose="02020603050405020304" pitchFamily="18" charset="0"/>
            </a:endParaRPr>
          </a:p>
          <a:p>
            <a:pPr algn="just">
              <a:lnSpc>
                <a:spcPct val="150000"/>
              </a:lnSpc>
            </a:pPr>
            <a:r>
              <a:rPr lang="" dirty="0" smtClean="0">
                <a:latin typeface="Times New Roman" panose="02020603050405020304" pitchFamily="18" charset="0"/>
                <a:cs typeface="Times New Roman" panose="02020603050405020304" pitchFamily="18" charset="0"/>
              </a:rPr>
              <a:t>               </a:t>
            </a:r>
            <a:r>
              <a:rPr lang="" b="1" dirty="0" smtClean="0">
                <a:solidFill>
                  <a:schemeClr val="accent1">
                    <a:lumMod val="75000"/>
                  </a:schemeClr>
                </a:solidFill>
                <a:latin typeface="Times New Roman" panose="02020603050405020304" pitchFamily="18" charset="0"/>
                <a:cs typeface="Times New Roman" panose="02020603050405020304" pitchFamily="18" charset="0"/>
              </a:rPr>
              <a:t>3. </a:t>
            </a:r>
            <a:r>
              <a:rPr lang="fr-FR" b="1" dirty="0" smtClean="0">
                <a:solidFill>
                  <a:schemeClr val="accent1">
                    <a:lumMod val="75000"/>
                  </a:schemeClr>
                </a:solidFill>
                <a:latin typeface="Times New Roman" panose="02020603050405020304" pitchFamily="18" charset="0"/>
                <a:cs typeface="Times New Roman" panose="02020603050405020304" pitchFamily="18" charset="0"/>
              </a:rPr>
              <a:t>Apprentissage </a:t>
            </a:r>
            <a:r>
              <a:rPr lang="fr-FR" b="1" dirty="0">
                <a:solidFill>
                  <a:schemeClr val="accent1">
                    <a:lumMod val="75000"/>
                  </a:schemeClr>
                </a:solidFill>
                <a:latin typeface="Times New Roman" panose="02020603050405020304" pitchFamily="18" charset="0"/>
                <a:cs typeface="Times New Roman" panose="02020603050405020304" pitchFamily="18" charset="0"/>
              </a:rPr>
              <a:t>Machine : </a:t>
            </a:r>
            <a:r>
              <a:rPr lang="fr-FR" dirty="0">
                <a:latin typeface="Times New Roman" panose="02020603050405020304" pitchFamily="18" charset="0"/>
                <a:cs typeface="Times New Roman" panose="02020603050405020304" pitchFamily="18" charset="0"/>
              </a:rPr>
              <a:t>Les techniques d'apprentissage machine reposent sur des méthodes statistiques et probabilistes. Des domaines mathématiques tels que l'optimisation et l'algèbre linéaire sont utilisés pour entraîner des modèles d'apprentissage machine</a:t>
            </a:r>
            <a:r>
              <a:rPr lang="fr-FR" dirty="0" smtClean="0">
                <a:latin typeface="Times New Roman" panose="02020603050405020304" pitchFamily="18" charset="0"/>
                <a:cs typeface="Times New Roman" panose="02020603050405020304" pitchFamily="18" charset="0"/>
              </a:rPr>
              <a:t>.</a:t>
            </a:r>
            <a:endParaRPr lang="" dirty="0" smtClean="0">
              <a:latin typeface="Times New Roman" panose="02020603050405020304" pitchFamily="18" charset="0"/>
              <a:cs typeface="Times New Roman" panose="02020603050405020304" pitchFamily="18" charset="0"/>
            </a:endParaRPr>
          </a:p>
          <a:p>
            <a:pPr algn="just">
              <a:lnSpc>
                <a:spcPct val="150000"/>
              </a:lnSpc>
            </a:pPr>
            <a:r>
              <a:rPr lang="" dirty="0" smtClean="0">
                <a:latin typeface="Times New Roman" panose="02020603050405020304" pitchFamily="18" charset="0"/>
                <a:cs typeface="Times New Roman" panose="02020603050405020304" pitchFamily="18" charset="0"/>
              </a:rPr>
              <a:t>              </a:t>
            </a:r>
            <a:r>
              <a:rPr lang="" b="1" dirty="0" smtClean="0">
                <a:solidFill>
                  <a:schemeClr val="accent1">
                    <a:lumMod val="75000"/>
                  </a:schemeClr>
                </a:solidFill>
                <a:latin typeface="Times New Roman" panose="02020603050405020304" pitchFamily="18" charset="0"/>
                <a:cs typeface="Times New Roman" panose="02020603050405020304" pitchFamily="18" charset="0"/>
              </a:rPr>
              <a:t>4. </a:t>
            </a:r>
            <a:r>
              <a:rPr lang="fr-FR" b="1" dirty="0" smtClean="0">
                <a:solidFill>
                  <a:schemeClr val="accent1">
                    <a:lumMod val="75000"/>
                  </a:schemeClr>
                </a:solidFill>
                <a:latin typeface="Times New Roman" panose="02020603050405020304" pitchFamily="18" charset="0"/>
                <a:cs typeface="Times New Roman" panose="02020603050405020304" pitchFamily="18" charset="0"/>
              </a:rPr>
              <a:t>Réseaux </a:t>
            </a:r>
            <a:r>
              <a:rPr lang="fr-FR" b="1" dirty="0">
                <a:solidFill>
                  <a:schemeClr val="accent1">
                    <a:lumMod val="75000"/>
                  </a:schemeClr>
                </a:solidFill>
                <a:latin typeface="Times New Roman" panose="02020603050405020304" pitchFamily="18" charset="0"/>
                <a:cs typeface="Times New Roman" panose="02020603050405020304" pitchFamily="18" charset="0"/>
              </a:rPr>
              <a:t>de Neurones : </a:t>
            </a:r>
            <a:r>
              <a:rPr lang="fr-FR" dirty="0">
                <a:latin typeface="Times New Roman" panose="02020603050405020304" pitchFamily="18" charset="0"/>
                <a:cs typeface="Times New Roman" panose="02020603050405020304" pitchFamily="18" charset="0"/>
              </a:rPr>
              <a:t>Les réseaux de neurones artificiels, utilisés dans l'apprentissage profond, sont inspirés du fonctionnement du cerveau humain. Les mathématiques, notamment le calcul vectoriel et les fonctions non linéaires, sont appliquées pour concevoir et optimiser ces réseaux</a:t>
            </a:r>
            <a:r>
              <a:rPr lang="fr-FR" dirty="0" smtClean="0">
                <a:latin typeface="Times New Roman" panose="02020603050405020304" pitchFamily="18" charset="0"/>
                <a:cs typeface="Times New Roman" panose="02020603050405020304" pitchFamily="18" charset="0"/>
              </a:rPr>
              <a:t>.</a:t>
            </a:r>
            <a:endParaRPr lang="" dirty="0" smtClean="0">
              <a:latin typeface="Times New Roman" panose="02020603050405020304" pitchFamily="18" charset="0"/>
              <a:cs typeface="Times New Roman" panose="02020603050405020304" pitchFamily="18" charset="0"/>
            </a:endParaRPr>
          </a:p>
          <a:p>
            <a:pPr algn="just">
              <a:lnSpc>
                <a:spcPct val="150000"/>
              </a:lnSpc>
            </a:pPr>
            <a:r>
              <a:rPr lang="" b="1" dirty="0" smtClean="0">
                <a:solidFill>
                  <a:schemeClr val="accent1">
                    <a:lumMod val="75000"/>
                  </a:schemeClr>
                </a:solidFill>
                <a:latin typeface="Times New Roman" panose="02020603050405020304" pitchFamily="18" charset="0"/>
                <a:cs typeface="Times New Roman" panose="02020603050405020304" pitchFamily="18" charset="0"/>
              </a:rPr>
              <a:t>             5. </a:t>
            </a:r>
            <a:r>
              <a:rPr lang="fr-FR" b="1" dirty="0" smtClean="0">
                <a:solidFill>
                  <a:schemeClr val="accent1">
                    <a:lumMod val="75000"/>
                  </a:schemeClr>
                </a:solidFill>
                <a:latin typeface="Times New Roman" panose="02020603050405020304" pitchFamily="18" charset="0"/>
                <a:cs typeface="Times New Roman" panose="02020603050405020304" pitchFamily="18" charset="0"/>
              </a:rPr>
              <a:t>Théorie </a:t>
            </a:r>
            <a:r>
              <a:rPr lang="fr-FR" b="1" dirty="0">
                <a:solidFill>
                  <a:schemeClr val="accent1">
                    <a:lumMod val="75000"/>
                  </a:schemeClr>
                </a:solidFill>
                <a:latin typeface="Times New Roman" panose="02020603050405020304" pitchFamily="18" charset="0"/>
                <a:cs typeface="Times New Roman" panose="02020603050405020304" pitchFamily="18" charset="0"/>
              </a:rPr>
              <a:t>de l'Information : </a:t>
            </a:r>
            <a:r>
              <a:rPr lang="fr-FR" dirty="0">
                <a:latin typeface="Times New Roman" panose="02020603050405020304" pitchFamily="18" charset="0"/>
                <a:cs typeface="Times New Roman" panose="02020603050405020304" pitchFamily="18" charset="0"/>
              </a:rPr>
              <a:t>La théorie de l'information, développée par Claude Shannon, est un concept mathématique fondamental pour comprendre la quantité d'information contenue dans les données. Cela est essentiel pour les systèmes d'IA travaillant avec des grandes quantités de données.</a:t>
            </a:r>
            <a:endParaRPr lang="" dirty="0">
              <a:latin typeface="Times New Roman" panose="02020603050405020304" pitchFamily="18" charset="0"/>
              <a:cs typeface="Times New Roman" panose="02020603050405020304" pitchFamily="18" charset="0"/>
            </a:endParaRPr>
          </a:p>
          <a:p>
            <a:pPr algn="just">
              <a:lnSpc>
                <a:spcPct val="150000"/>
              </a:lnSpc>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7178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16377"/>
            <a:ext cx="11828834" cy="873572"/>
          </a:xfrm>
          <a:prstGeom prst="rect">
            <a:avLst/>
          </a:prstGeom>
        </p:spPr>
        <p:txBody>
          <a:bodyPr wrap="square">
            <a:spAutoFit/>
          </a:bodyPr>
          <a:lstStyle/>
          <a:p>
            <a:pPr algn="just">
              <a:lnSpc>
                <a:spcPct val="150000"/>
              </a:lnSpc>
            </a:pPr>
            <a:r>
              <a:rPr lang="" dirty="0" smtClean="0">
                <a:solidFill>
                  <a:schemeClr val="accent1">
                    <a:lumMod val="75000"/>
                  </a:schemeClr>
                </a:solidFill>
                <a:latin typeface="Times New Roman" panose="02020603050405020304" pitchFamily="18" charset="0"/>
                <a:cs typeface="Times New Roman" panose="02020603050405020304" pitchFamily="18" charset="0"/>
              </a:rPr>
              <a:t>                </a:t>
            </a:r>
            <a:r>
              <a:rPr lang="" b="1" dirty="0" smtClean="0">
                <a:solidFill>
                  <a:schemeClr val="accent1">
                    <a:lumMod val="75000"/>
                  </a:schemeClr>
                </a:solidFill>
                <a:latin typeface="Times New Roman" panose="02020603050405020304" pitchFamily="18" charset="0"/>
                <a:cs typeface="Times New Roman" panose="02020603050405020304" pitchFamily="18" charset="0"/>
              </a:rPr>
              <a:t>6. </a:t>
            </a:r>
            <a:r>
              <a:rPr lang="fr-FR" b="1" dirty="0" smtClean="0">
                <a:solidFill>
                  <a:schemeClr val="accent1">
                    <a:lumMod val="75000"/>
                  </a:schemeClr>
                </a:solidFill>
                <a:latin typeface="Times New Roman" panose="02020603050405020304" pitchFamily="18" charset="0"/>
                <a:cs typeface="Times New Roman" panose="02020603050405020304" pitchFamily="18" charset="0"/>
              </a:rPr>
              <a:t>Recherche </a:t>
            </a:r>
            <a:r>
              <a:rPr lang="fr-FR" b="1" dirty="0">
                <a:solidFill>
                  <a:schemeClr val="accent1">
                    <a:lumMod val="75000"/>
                  </a:schemeClr>
                </a:solidFill>
                <a:latin typeface="Times New Roman" panose="02020603050405020304" pitchFamily="18" charset="0"/>
                <a:cs typeface="Times New Roman" panose="02020603050405020304" pitchFamily="18" charset="0"/>
              </a:rPr>
              <a:t>Opérationnelle : </a:t>
            </a:r>
            <a:r>
              <a:rPr lang="fr-FR" dirty="0">
                <a:latin typeface="Times New Roman" panose="02020603050405020304" pitchFamily="18" charset="0"/>
                <a:cs typeface="Times New Roman" panose="02020603050405020304" pitchFamily="18" charset="0"/>
              </a:rPr>
              <a:t>La recherche opérationnelle est utilisée pour résoudre des problèmes complexes d'optimisation, ce qui est fréquent dans les applications d'IA, comme la planification et la prise de décision.</a:t>
            </a:r>
          </a:p>
        </p:txBody>
      </p:sp>
      <p:sp>
        <p:nvSpPr>
          <p:cNvPr id="3" name="Rectangle 2"/>
          <p:cNvSpPr/>
          <p:nvPr/>
        </p:nvSpPr>
        <p:spPr>
          <a:xfrm>
            <a:off x="145913" y="1326148"/>
            <a:ext cx="11780196" cy="7155805"/>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dirty="0">
                <a:latin typeface="Times New Roman" panose="02020603050405020304" pitchFamily="18" charset="0"/>
                <a:cs typeface="Times New Roman" panose="02020603050405020304" pitchFamily="18" charset="0"/>
              </a:rPr>
              <a:t>En résumé, les mathématiques fournissent les fondements théoriques et les outils pratiques nécessaires pour développer et améliorer les algorithmes d'intelligence artificielle. Une compréhension approfondie des mathématiques est essentielle pour les chercheurs et les praticiens de l'IA afin de concevoir des systèmes intelligents et efficaces</a:t>
            </a:r>
            <a:r>
              <a:rPr lang="fr-FR" dirty="0" smtClean="0">
                <a:latin typeface="Times New Roman" panose="02020603050405020304" pitchFamily="18" charset="0"/>
                <a:cs typeface="Times New Roman" panose="02020603050405020304" pitchFamily="18" charset="0"/>
              </a:rPr>
              <a:t>.</a:t>
            </a:r>
            <a:endParaRPr lang=""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Wingdings" panose="05000000000000000000" pitchFamily="2" charset="2"/>
              <a:buChar char="Ø"/>
            </a:pPr>
            <a:r>
              <a:rPr lang="" dirty="0">
                <a:latin typeface="Times New Roman" panose="02020603050405020304" pitchFamily="18" charset="0"/>
                <a:cs typeface="Times New Roman" panose="02020603050405020304" pitchFamily="18" charset="0"/>
              </a:rPr>
              <a:t>L’IA  </a:t>
            </a:r>
            <a:r>
              <a:rPr lang="fr-FR" dirty="0">
                <a:latin typeface="Times New Roman" panose="02020603050405020304" pitchFamily="18" charset="0"/>
                <a:cs typeface="Times New Roman" panose="02020603050405020304" pitchFamily="18" charset="0"/>
              </a:rPr>
              <a:t>repose sur quatres </a:t>
            </a:r>
            <a:r>
              <a:rPr lang="fr-FR" dirty="0" err="1">
                <a:latin typeface="Times New Roman" panose="02020603050405020304" pitchFamily="18" charset="0"/>
                <a:cs typeface="Times New Roman" panose="02020603050405020304" pitchFamily="18" charset="0"/>
              </a:rPr>
              <a:t>pilliers</a:t>
            </a:r>
            <a:r>
              <a:rPr lang="fr-FR" dirty="0">
                <a:latin typeface="Times New Roman" panose="02020603050405020304" pitchFamily="18" charset="0"/>
                <a:cs typeface="Times New Roman" panose="02020603050405020304" pitchFamily="18" charset="0"/>
              </a:rPr>
              <a:t> fondamentaux des mathématiques : </a:t>
            </a:r>
            <a:endParaRPr lang="" dirty="0" smtClean="0">
              <a:latin typeface="Times New Roman" panose="02020603050405020304" pitchFamily="18" charset="0"/>
              <a:cs typeface="Times New Roman" panose="02020603050405020304" pitchFamily="18" charset="0"/>
            </a:endParaRPr>
          </a:p>
          <a:p>
            <a:pPr algn="just">
              <a:lnSpc>
                <a:spcPct val="150000"/>
              </a:lnSpc>
            </a:pPr>
            <a:r>
              <a:rPr lang="" b="1" dirty="0">
                <a:solidFill>
                  <a:schemeClr val="accent1">
                    <a:lumMod val="75000"/>
                  </a:schemeClr>
                </a:solidFill>
                <a:latin typeface="Times New Roman" panose="02020603050405020304" pitchFamily="18" charset="0"/>
                <a:cs typeface="Times New Roman" panose="02020603050405020304" pitchFamily="18" charset="0"/>
              </a:rPr>
              <a:t> </a:t>
            </a:r>
            <a:r>
              <a:rPr lang="" b="1" dirty="0" smtClean="0">
                <a:solidFill>
                  <a:schemeClr val="accent1">
                    <a:lumMod val="75000"/>
                  </a:schemeClr>
                </a:solidFill>
                <a:latin typeface="Times New Roman" panose="02020603050405020304" pitchFamily="18" charset="0"/>
                <a:cs typeface="Times New Roman" panose="02020603050405020304" pitchFamily="18" charset="0"/>
              </a:rPr>
              <a:t>             1. </a:t>
            </a:r>
            <a:r>
              <a:rPr lang="fr-FR" b="1" dirty="0" smtClean="0">
                <a:solidFill>
                  <a:schemeClr val="accent1">
                    <a:lumMod val="75000"/>
                  </a:schemeClr>
                </a:solidFill>
                <a:latin typeface="Times New Roman" panose="02020603050405020304" pitchFamily="18" charset="0"/>
                <a:cs typeface="Times New Roman" panose="02020603050405020304" pitchFamily="18" charset="0"/>
              </a:rPr>
              <a:t>L’algèbre </a:t>
            </a:r>
            <a:r>
              <a:rPr lang="fr-FR" b="1" dirty="0">
                <a:solidFill>
                  <a:schemeClr val="accent1">
                    <a:lumMod val="75000"/>
                  </a:schemeClr>
                </a:solidFill>
                <a:latin typeface="Times New Roman" panose="02020603050405020304" pitchFamily="18" charset="0"/>
                <a:cs typeface="Times New Roman" panose="02020603050405020304" pitchFamily="18" charset="0"/>
              </a:rPr>
              <a:t>linéaire </a:t>
            </a:r>
            <a:r>
              <a:rPr lang="fr-FR" dirty="0">
                <a:latin typeface="Times New Roman" panose="02020603050405020304" pitchFamily="18" charset="0"/>
                <a:cs typeface="Times New Roman" panose="02020603050405020304" pitchFamily="18" charset="0"/>
              </a:rPr>
              <a:t>: toutes les données comprises dans une IA sont exposées sous la forme de matrices à partir desquelles l’intelligence artificielle va faire ses calculs</a:t>
            </a:r>
            <a:r>
              <a:rPr lang="fr-FR" dirty="0" smtClean="0">
                <a:latin typeface="Times New Roman" panose="02020603050405020304" pitchFamily="18" charset="0"/>
                <a:cs typeface="Times New Roman" panose="02020603050405020304" pitchFamily="18" charset="0"/>
              </a:rPr>
              <a:t>.</a:t>
            </a:r>
            <a:endParaRPr lang="" dirty="0" smtClean="0">
              <a:latin typeface="Times New Roman" panose="02020603050405020304" pitchFamily="18" charset="0"/>
              <a:cs typeface="Times New Roman" panose="02020603050405020304" pitchFamily="18" charset="0"/>
            </a:endParaRPr>
          </a:p>
          <a:p>
            <a:pPr algn="just">
              <a:lnSpc>
                <a:spcPct val="150000"/>
              </a:lnSpc>
            </a:pPr>
            <a:r>
              <a:rPr lang="" b="1" dirty="0">
                <a:solidFill>
                  <a:schemeClr val="accent1">
                    <a:lumMod val="75000"/>
                  </a:schemeClr>
                </a:solidFill>
                <a:latin typeface="Times New Roman" panose="02020603050405020304" pitchFamily="18" charset="0"/>
                <a:cs typeface="Times New Roman" panose="02020603050405020304" pitchFamily="18" charset="0"/>
              </a:rPr>
              <a:t> </a:t>
            </a:r>
            <a:r>
              <a:rPr lang="" b="1" dirty="0" smtClean="0">
                <a:solidFill>
                  <a:schemeClr val="accent1">
                    <a:lumMod val="75000"/>
                  </a:schemeClr>
                </a:solidFill>
                <a:latin typeface="Times New Roman" panose="02020603050405020304" pitchFamily="18" charset="0"/>
                <a:cs typeface="Times New Roman" panose="02020603050405020304" pitchFamily="18" charset="0"/>
              </a:rPr>
              <a:t>             </a:t>
            </a:r>
            <a:r>
              <a:rPr lang="" b="1" dirty="0">
                <a:solidFill>
                  <a:schemeClr val="accent1">
                    <a:lumMod val="75000"/>
                  </a:schemeClr>
                </a:solidFill>
                <a:latin typeface="Times New Roman" panose="02020603050405020304" pitchFamily="18" charset="0"/>
                <a:cs typeface="Times New Roman" panose="02020603050405020304" pitchFamily="18" charset="0"/>
              </a:rPr>
              <a:t>2. </a:t>
            </a:r>
            <a:r>
              <a:rPr lang="fr-FR" b="1" dirty="0">
                <a:solidFill>
                  <a:schemeClr val="accent1">
                    <a:lumMod val="75000"/>
                  </a:schemeClr>
                </a:solidFill>
                <a:latin typeface="Times New Roman" panose="02020603050405020304" pitchFamily="18" charset="0"/>
                <a:cs typeface="Times New Roman" panose="02020603050405020304" pitchFamily="18" charset="0"/>
              </a:rPr>
              <a:t>Les probabilités : </a:t>
            </a:r>
            <a:r>
              <a:rPr lang="fr-FR" dirty="0">
                <a:latin typeface="Times New Roman" panose="02020603050405020304" pitchFamily="18" charset="0"/>
                <a:cs typeface="Times New Roman" panose="02020603050405020304" pitchFamily="18" charset="0"/>
              </a:rPr>
              <a:t>lorsque l’on traite d’intelligence artificielle, il y a toujours une grande part d’incertitude. Tout ce que va faire une IA repose sur des probabilités et les chercheurs doivent se baser sur l’issue la plus probable</a:t>
            </a:r>
            <a:r>
              <a:rPr lang="fr-FR" dirty="0" smtClean="0">
                <a:latin typeface="Times New Roman" panose="02020603050405020304" pitchFamily="18" charset="0"/>
                <a:cs typeface="Times New Roman" panose="02020603050405020304" pitchFamily="18" charset="0"/>
              </a:rPr>
              <a:t>.</a:t>
            </a:r>
            <a:endParaRPr lang="" dirty="0" smtClean="0">
              <a:latin typeface="Times New Roman" panose="02020603050405020304" pitchFamily="18" charset="0"/>
              <a:cs typeface="Times New Roman" panose="02020603050405020304" pitchFamily="18" charset="0"/>
            </a:endParaRPr>
          </a:p>
          <a:p>
            <a:pPr algn="just">
              <a:lnSpc>
                <a:spcPct val="150000"/>
              </a:lnSpc>
            </a:pPr>
            <a:r>
              <a:rPr lang="" dirty="0" smtClean="0">
                <a:latin typeface="Times New Roman" panose="02020603050405020304" pitchFamily="18" charset="0"/>
                <a:cs typeface="Times New Roman" panose="02020603050405020304" pitchFamily="18" charset="0"/>
              </a:rPr>
              <a:t>              </a:t>
            </a:r>
            <a:r>
              <a:rPr lang="" b="1" dirty="0" smtClean="0">
                <a:solidFill>
                  <a:schemeClr val="accent1">
                    <a:lumMod val="75000"/>
                  </a:schemeClr>
                </a:solidFill>
                <a:latin typeface="Times New Roman" panose="02020603050405020304" pitchFamily="18" charset="0"/>
                <a:cs typeface="Times New Roman" panose="02020603050405020304" pitchFamily="18" charset="0"/>
              </a:rPr>
              <a:t>3. </a:t>
            </a:r>
            <a:r>
              <a:rPr lang="fr-FR" b="1" dirty="0" smtClean="0">
                <a:solidFill>
                  <a:schemeClr val="accent1">
                    <a:lumMod val="75000"/>
                  </a:schemeClr>
                </a:solidFill>
                <a:latin typeface="Times New Roman" panose="02020603050405020304" pitchFamily="18" charset="0"/>
                <a:cs typeface="Times New Roman" panose="02020603050405020304" pitchFamily="18" charset="0"/>
              </a:rPr>
              <a:t>Les </a:t>
            </a:r>
            <a:r>
              <a:rPr lang="fr-FR" b="1" dirty="0">
                <a:solidFill>
                  <a:schemeClr val="accent1">
                    <a:lumMod val="75000"/>
                  </a:schemeClr>
                </a:solidFill>
                <a:latin typeface="Times New Roman" panose="02020603050405020304" pitchFamily="18" charset="0"/>
                <a:cs typeface="Times New Roman" panose="02020603050405020304" pitchFamily="18" charset="0"/>
              </a:rPr>
              <a:t>statistiques : </a:t>
            </a:r>
            <a:r>
              <a:rPr lang="fr-FR" dirty="0">
                <a:latin typeface="Times New Roman" panose="02020603050405020304" pitchFamily="18" charset="0"/>
                <a:cs typeface="Times New Roman" panose="02020603050405020304" pitchFamily="18" charset="0"/>
              </a:rPr>
              <a:t>l’intelligence artificielle se base intrinsèquement sur un grand nombre de données. Afin de sélectionner les données les plus utiles, les ingénieurs effectuent une analyse statistique sous la forme d’études statistiques descriptives ou déductives</a:t>
            </a:r>
            <a:r>
              <a:rPr lang="fr-FR" dirty="0" smtClean="0">
                <a:latin typeface="Times New Roman" panose="02020603050405020304" pitchFamily="18" charset="0"/>
                <a:cs typeface="Times New Roman" panose="02020603050405020304" pitchFamily="18" charset="0"/>
              </a:rPr>
              <a:t>.</a:t>
            </a:r>
            <a:endParaRPr lang="" dirty="0" smtClean="0">
              <a:latin typeface="Times New Roman" panose="02020603050405020304" pitchFamily="18" charset="0"/>
              <a:cs typeface="Times New Roman" panose="02020603050405020304" pitchFamily="18" charset="0"/>
            </a:endParaRPr>
          </a:p>
          <a:p>
            <a:pPr algn="just">
              <a:lnSpc>
                <a:spcPct val="150000"/>
              </a:lnSpc>
            </a:pPr>
            <a:r>
              <a:rPr lang="" dirty="0" smtClean="0">
                <a:latin typeface="Times New Roman" panose="02020603050405020304" pitchFamily="18" charset="0"/>
                <a:cs typeface="Times New Roman" panose="02020603050405020304" pitchFamily="18" charset="0"/>
              </a:rPr>
              <a:t>             </a:t>
            </a:r>
            <a:r>
              <a:rPr lang="" b="1" dirty="0">
                <a:solidFill>
                  <a:schemeClr val="accent1">
                    <a:lumMod val="75000"/>
                  </a:schemeClr>
                </a:solidFill>
                <a:latin typeface="Times New Roman" panose="02020603050405020304" pitchFamily="18" charset="0"/>
                <a:cs typeface="Times New Roman" panose="02020603050405020304" pitchFamily="18" charset="0"/>
              </a:rPr>
              <a:t>4. </a:t>
            </a:r>
            <a:r>
              <a:rPr lang="fr-FR" b="1" dirty="0">
                <a:solidFill>
                  <a:schemeClr val="accent1">
                    <a:lumMod val="75000"/>
                  </a:schemeClr>
                </a:solidFill>
                <a:latin typeface="Times New Roman" panose="02020603050405020304" pitchFamily="18" charset="0"/>
                <a:cs typeface="Times New Roman" panose="02020603050405020304" pitchFamily="18" charset="0"/>
              </a:rPr>
              <a:t>Les calculs : </a:t>
            </a:r>
            <a:r>
              <a:rPr lang="fr-FR" dirty="0">
                <a:latin typeface="Times New Roman" panose="02020603050405020304" pitchFamily="18" charset="0"/>
                <a:cs typeface="Times New Roman" panose="02020603050405020304" pitchFamily="18" charset="0"/>
              </a:rPr>
              <a:t>l'algorithme d’une intelligence artificielle n’est en réalité rien de plus qu’une série de calculs complexes qui prend la forme de fonctions mathématiques échelonnées, d’optimisation ou de coût.</a:t>
            </a:r>
          </a:p>
          <a:p>
            <a:pPr algn="just">
              <a:lnSpc>
                <a:spcPct val="150000"/>
              </a:lnSpc>
            </a:pPr>
            <a:endParaRPr lang="fr-FR" dirty="0">
              <a:latin typeface="Times New Roman" panose="02020603050405020304" pitchFamily="18" charset="0"/>
              <a:cs typeface="Times New Roman" panose="02020603050405020304" pitchFamily="18" charset="0"/>
            </a:endParaRPr>
          </a:p>
          <a:p>
            <a:pPr algn="just">
              <a:lnSpc>
                <a:spcPct val="150000"/>
              </a:lnSpc>
            </a:pPr>
            <a:endParaRPr lang="fr-FR" dirty="0">
              <a:latin typeface="Times New Roman" panose="02020603050405020304" pitchFamily="18" charset="0"/>
              <a:cs typeface="Times New Roman" panose="02020603050405020304" pitchFamily="18" charset="0"/>
            </a:endParaRPr>
          </a:p>
          <a:p>
            <a:pPr algn="just">
              <a:lnSpc>
                <a:spcPct val="150000"/>
              </a:lnSpc>
            </a:pPr>
            <a:endParaRPr lang="fr-FR" dirty="0">
              <a:latin typeface="Times New Roman" panose="02020603050405020304" pitchFamily="18" charset="0"/>
              <a:cs typeface="Times New Roman" panose="02020603050405020304" pitchFamily="18" charset="0"/>
            </a:endParaRPr>
          </a:p>
          <a:p>
            <a:pPr algn="just">
              <a:lnSpc>
                <a:spcPct val="150000"/>
              </a:lnSpc>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64438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4619</TotalTime>
  <Words>815</Words>
  <Application>Microsoft Office PowerPoint</Application>
  <PresentationFormat>Grand écran</PresentationFormat>
  <Paragraphs>35</Paragraphs>
  <Slides>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vt:i4>
      </vt:variant>
    </vt:vector>
  </HeadingPairs>
  <TitlesOfParts>
    <vt:vector size="11" baseType="lpstr">
      <vt:lpstr>Arial</vt:lpstr>
      <vt:lpstr>Calibri</vt:lpstr>
      <vt:lpstr>Calibri Light</vt:lpstr>
      <vt:lpstr>Times New Roman</vt:lpstr>
      <vt:lpstr>Wingdings</vt:lpstr>
      <vt:lpstr>Office Theme</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ouali</dc:creator>
  <cp:lastModifiedBy>MXP TAIBECHE</cp:lastModifiedBy>
  <cp:revision>543</cp:revision>
  <dcterms:created xsi:type="dcterms:W3CDTF">2023-09-29T21:41:28Z</dcterms:created>
  <dcterms:modified xsi:type="dcterms:W3CDTF">2024-02-03T21:08:32Z</dcterms:modified>
</cp:coreProperties>
</file>