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94" r:id="rId3"/>
    <p:sldId id="268" r:id="rId4"/>
    <p:sldId id="258" r:id="rId5"/>
    <p:sldId id="260" r:id="rId6"/>
    <p:sldId id="261" r:id="rId7"/>
    <p:sldId id="262" r:id="rId8"/>
    <p:sldId id="263" r:id="rId9"/>
    <p:sldId id="264" r:id="rId10"/>
    <p:sldId id="265" r:id="rId11"/>
    <p:sldId id="266" r:id="rId12"/>
    <p:sldId id="269" r:id="rId13"/>
    <p:sldId id="270" r:id="rId14"/>
    <p:sldId id="271" r:id="rId15"/>
    <p:sldId id="273" r:id="rId16"/>
    <p:sldId id="292" r:id="rId17"/>
    <p:sldId id="298" r:id="rId18"/>
    <p:sldId id="301" r:id="rId19"/>
    <p:sldId id="297" r:id="rId20"/>
    <p:sldId id="296" r:id="rId21"/>
    <p:sldId id="300" r:id="rId22"/>
    <p:sldId id="276" r:id="rId23"/>
    <p:sldId id="274" r:id="rId24"/>
    <p:sldId id="275" r:id="rId25"/>
    <p:sldId id="279" r:id="rId26"/>
    <p:sldId id="286" r:id="rId27"/>
    <p:sldId id="277" r:id="rId28"/>
    <p:sldId id="278" r:id="rId29"/>
    <p:sldId id="283" r:id="rId30"/>
    <p:sldId id="285" r:id="rId31"/>
    <p:sldId id="284" r:id="rId32"/>
    <p:sldId id="287" r:id="rId33"/>
    <p:sldId id="28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a:p>
        </p:txBody>
      </p:sp>
      <p:sp>
        <p:nvSpPr>
          <p:cNvPr id="4" name="Espace réservé de la date 3"/>
          <p:cNvSpPr>
            <a:spLocks noGrp="1"/>
          </p:cNvSpPr>
          <p:nvPr>
            <p:ph type="dt" sz="half" idx="10"/>
          </p:nvPr>
        </p:nvSpPr>
        <p:spPr/>
        <p:txBody>
          <a:bodyPr/>
          <a:lstStyle/>
          <a:p>
            <a:fld id="{4ACB7FFF-70F2-4D8B-9E30-5186D725ABD3}" type="datetimeFigureOut">
              <a:rPr lang="en-US" smtClean="0">
                <a:solidFill>
                  <a:prstClr val="black">
                    <a:tint val="75000"/>
                  </a:prstClr>
                </a:solidFill>
              </a:rPr>
              <a:pPr/>
              <a:t>11/25/2023</a:t>
            </a:fld>
            <a:endParaRPr lang="en-US">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US">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6C0B57CE-5AC5-4A64-BA9F-EA7AB86119F3}"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734913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4ACB7FFF-70F2-4D8B-9E30-5186D725ABD3}" type="datetimeFigureOut">
              <a:rPr lang="en-US" smtClean="0">
                <a:solidFill>
                  <a:prstClr val="black">
                    <a:tint val="75000"/>
                  </a:prstClr>
                </a:solidFill>
              </a:rPr>
              <a:pPr/>
              <a:t>11/25/2023</a:t>
            </a:fld>
            <a:endParaRPr lang="en-US">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US">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6C0B57CE-5AC5-4A64-BA9F-EA7AB86119F3}"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293331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4ACB7FFF-70F2-4D8B-9E30-5186D725ABD3}" type="datetimeFigureOut">
              <a:rPr lang="en-US" smtClean="0">
                <a:solidFill>
                  <a:prstClr val="black">
                    <a:tint val="75000"/>
                  </a:prstClr>
                </a:solidFill>
              </a:rPr>
              <a:pPr/>
              <a:t>11/25/2023</a:t>
            </a:fld>
            <a:endParaRPr lang="en-US">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US">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6C0B57CE-5AC5-4A64-BA9F-EA7AB86119F3}"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983235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4ACB7FFF-70F2-4D8B-9E30-5186D725ABD3}" type="datetimeFigureOut">
              <a:rPr lang="en-US" smtClean="0">
                <a:solidFill>
                  <a:prstClr val="black">
                    <a:tint val="75000"/>
                  </a:prstClr>
                </a:solidFill>
              </a:rPr>
              <a:pPr/>
              <a:t>11/25/2023</a:t>
            </a:fld>
            <a:endParaRPr lang="en-US">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US">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6C0B57CE-5AC5-4A64-BA9F-EA7AB86119F3}"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425304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ACB7FFF-70F2-4D8B-9E30-5186D725ABD3}" type="datetimeFigureOut">
              <a:rPr lang="en-US" smtClean="0">
                <a:solidFill>
                  <a:prstClr val="black">
                    <a:tint val="75000"/>
                  </a:prstClr>
                </a:solidFill>
              </a:rPr>
              <a:pPr/>
              <a:t>11/25/2023</a:t>
            </a:fld>
            <a:endParaRPr lang="en-US">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en-US">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6C0B57CE-5AC5-4A64-BA9F-EA7AB86119F3}"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4193506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4ACB7FFF-70F2-4D8B-9E30-5186D725ABD3}" type="datetimeFigureOut">
              <a:rPr lang="en-US" smtClean="0">
                <a:solidFill>
                  <a:prstClr val="black">
                    <a:tint val="75000"/>
                  </a:prstClr>
                </a:solidFill>
              </a:rPr>
              <a:pPr/>
              <a:t>11/25/2023</a:t>
            </a:fld>
            <a:endParaRPr lang="en-US">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en-US">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6C0B57CE-5AC5-4A64-BA9F-EA7AB86119F3}"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007222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4ACB7FFF-70F2-4D8B-9E30-5186D725ABD3}" type="datetimeFigureOut">
              <a:rPr lang="en-US" smtClean="0">
                <a:solidFill>
                  <a:prstClr val="black">
                    <a:tint val="75000"/>
                  </a:prstClr>
                </a:solidFill>
              </a:rPr>
              <a:pPr/>
              <a:t>11/25/2023</a:t>
            </a:fld>
            <a:endParaRPr lang="en-US">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en-US">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6C0B57CE-5AC5-4A64-BA9F-EA7AB86119F3}"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954426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e la date 2"/>
          <p:cNvSpPr>
            <a:spLocks noGrp="1"/>
          </p:cNvSpPr>
          <p:nvPr>
            <p:ph type="dt" sz="half" idx="10"/>
          </p:nvPr>
        </p:nvSpPr>
        <p:spPr/>
        <p:txBody>
          <a:bodyPr/>
          <a:lstStyle/>
          <a:p>
            <a:fld id="{4ACB7FFF-70F2-4D8B-9E30-5186D725ABD3}" type="datetimeFigureOut">
              <a:rPr lang="en-US" smtClean="0">
                <a:solidFill>
                  <a:prstClr val="black">
                    <a:tint val="75000"/>
                  </a:prstClr>
                </a:solidFill>
              </a:rPr>
              <a:pPr/>
              <a:t>11/25/2023</a:t>
            </a:fld>
            <a:endParaRPr lang="en-US">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en-US">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6C0B57CE-5AC5-4A64-BA9F-EA7AB86119F3}"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4168814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ACB7FFF-70F2-4D8B-9E30-5186D725ABD3}" type="datetimeFigureOut">
              <a:rPr lang="en-US" smtClean="0">
                <a:solidFill>
                  <a:prstClr val="black">
                    <a:tint val="75000"/>
                  </a:prstClr>
                </a:solidFill>
              </a:rPr>
              <a:pPr/>
              <a:t>11/25/2023</a:t>
            </a:fld>
            <a:endParaRPr lang="en-US">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en-US">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6C0B57CE-5AC5-4A64-BA9F-EA7AB86119F3}"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605008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ACB7FFF-70F2-4D8B-9E30-5186D725ABD3}" type="datetimeFigureOut">
              <a:rPr lang="en-US" smtClean="0">
                <a:solidFill>
                  <a:prstClr val="black">
                    <a:tint val="75000"/>
                  </a:prstClr>
                </a:solidFill>
              </a:rPr>
              <a:pPr/>
              <a:t>11/25/2023</a:t>
            </a:fld>
            <a:endParaRPr lang="en-US">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en-US">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6C0B57CE-5AC5-4A64-BA9F-EA7AB86119F3}"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426983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ACB7FFF-70F2-4D8B-9E30-5186D725ABD3}" type="datetimeFigureOut">
              <a:rPr lang="en-US" smtClean="0">
                <a:solidFill>
                  <a:prstClr val="black">
                    <a:tint val="75000"/>
                  </a:prstClr>
                </a:solidFill>
              </a:rPr>
              <a:pPr/>
              <a:t>11/25/2023</a:t>
            </a:fld>
            <a:endParaRPr lang="en-US">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en-US">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6C0B57CE-5AC5-4A64-BA9F-EA7AB86119F3}"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142232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CB7FFF-70F2-4D8B-9E30-5186D725ABD3}" type="datetimeFigureOut">
              <a:rPr lang="en-US" smtClean="0">
                <a:solidFill>
                  <a:prstClr val="black">
                    <a:tint val="75000"/>
                  </a:prstClr>
                </a:solidFill>
              </a:rPr>
              <a:pPr/>
              <a:t>11/25/2023</a:t>
            </a:fld>
            <a:endParaRPr lang="en-US">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0B57CE-5AC5-4A64-BA9F-EA7AB86119F3}"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59375117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fr.slideshare.net/jeipee12/genderbased-communication#6"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946" y="1983229"/>
            <a:ext cx="8892480" cy="4001184"/>
          </a:xfrm>
        </p:spPr>
        <p:txBody>
          <a:bodyPr>
            <a:noAutofit/>
          </a:bodyPr>
          <a:lstStyle/>
          <a:p>
            <a:pPr algn="ctr"/>
            <a:r>
              <a:rPr lang="fr-FR" sz="5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fr-FR" sz="5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US" sz="5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ous-titre 2"/>
          <p:cNvSpPr>
            <a:spLocks noGrp="1"/>
          </p:cNvSpPr>
          <p:nvPr>
            <p:ph idx="1"/>
          </p:nvPr>
        </p:nvSpPr>
        <p:spPr>
          <a:xfrm>
            <a:off x="2123728" y="54410"/>
            <a:ext cx="4626159" cy="1202712"/>
          </a:xfrm>
        </p:spPr>
        <p:txBody>
          <a:bodyPr>
            <a:normAutofit/>
          </a:bodyPr>
          <a:lstStyle/>
          <a:p>
            <a:pPr marL="0" indent="0" algn="ctr">
              <a:buNone/>
            </a:pPr>
            <a:r>
              <a:rPr lang="en-US" sz="1400" dirty="0" smtClean="0">
                <a:solidFill>
                  <a:schemeClr val="bg1"/>
                </a:solidFill>
                <a:latin typeface="Andalus" panose="02020603050405020304" pitchFamily="18" charset="-78"/>
                <a:cs typeface="Andalus" panose="02020603050405020304" pitchFamily="18" charset="-78"/>
              </a:rPr>
              <a:t>Ministry of Higher Education</a:t>
            </a:r>
          </a:p>
          <a:p>
            <a:pPr marL="0" indent="0" algn="ctr">
              <a:buNone/>
            </a:pPr>
            <a:r>
              <a:rPr lang="fr-FR" sz="1400" dirty="0" smtClean="0">
                <a:solidFill>
                  <a:schemeClr val="bg1"/>
                </a:solidFill>
                <a:latin typeface="Andalus" panose="02020603050405020304" pitchFamily="18" charset="-78"/>
                <a:cs typeface="Andalus" panose="02020603050405020304" pitchFamily="18" charset="-78"/>
              </a:rPr>
              <a:t>Mohamed Boudiaf </a:t>
            </a:r>
            <a:r>
              <a:rPr lang="fr-FR" sz="1400" dirty="0" err="1" smtClean="0">
                <a:solidFill>
                  <a:schemeClr val="bg1"/>
                </a:solidFill>
                <a:latin typeface="Andalus" panose="02020603050405020304" pitchFamily="18" charset="-78"/>
                <a:cs typeface="Andalus" panose="02020603050405020304" pitchFamily="18" charset="-78"/>
              </a:rPr>
              <a:t>University</a:t>
            </a:r>
            <a:r>
              <a:rPr lang="fr-FR" sz="1400" dirty="0" smtClean="0">
                <a:solidFill>
                  <a:schemeClr val="bg1"/>
                </a:solidFill>
                <a:latin typeface="Andalus" panose="02020603050405020304" pitchFamily="18" charset="-78"/>
                <a:cs typeface="Andalus" panose="02020603050405020304" pitchFamily="18" charset="-78"/>
              </a:rPr>
              <a:t>- M’</a:t>
            </a:r>
            <a:r>
              <a:rPr lang="fr-FR" sz="1400" dirty="0" err="1" smtClean="0">
                <a:solidFill>
                  <a:schemeClr val="bg1"/>
                </a:solidFill>
                <a:latin typeface="Andalus" panose="02020603050405020304" pitchFamily="18" charset="-78"/>
                <a:cs typeface="Andalus" panose="02020603050405020304" pitchFamily="18" charset="-78"/>
              </a:rPr>
              <a:t>sila</a:t>
            </a:r>
            <a:endParaRPr lang="fr-FR" sz="1400" dirty="0" smtClean="0">
              <a:solidFill>
                <a:schemeClr val="bg1"/>
              </a:solidFill>
              <a:latin typeface="Andalus" panose="02020603050405020304" pitchFamily="18" charset="-78"/>
              <a:cs typeface="Andalus" panose="02020603050405020304" pitchFamily="18" charset="-78"/>
            </a:endParaRPr>
          </a:p>
          <a:p>
            <a:pPr marL="0" indent="0" algn="ctr">
              <a:buNone/>
            </a:pPr>
            <a:r>
              <a:rPr lang="en-US" sz="1400" dirty="0">
                <a:solidFill>
                  <a:schemeClr val="bg1"/>
                </a:solidFill>
                <a:latin typeface="Andalus" panose="02020603050405020304" pitchFamily="18" charset="-78"/>
                <a:cs typeface="Andalus" panose="02020603050405020304" pitchFamily="18" charset="-78"/>
              </a:rPr>
              <a:t>Faculty of Letters and </a:t>
            </a:r>
            <a:r>
              <a:rPr lang="en-US" sz="1400" dirty="0" smtClean="0">
                <a:solidFill>
                  <a:schemeClr val="bg1"/>
                </a:solidFill>
                <a:latin typeface="Andalus" panose="02020603050405020304" pitchFamily="18" charset="-78"/>
                <a:cs typeface="Andalus" panose="02020603050405020304" pitchFamily="18" charset="-78"/>
              </a:rPr>
              <a:t>Languages</a:t>
            </a:r>
          </a:p>
          <a:p>
            <a:pPr marL="0" indent="0" algn="ctr">
              <a:buNone/>
            </a:pPr>
            <a:r>
              <a:rPr lang="fr-FR" sz="1400" dirty="0" smtClean="0">
                <a:solidFill>
                  <a:schemeClr val="bg1"/>
                </a:solidFill>
                <a:latin typeface="Andalus" panose="02020603050405020304" pitchFamily="18" charset="-78"/>
                <a:cs typeface="Andalus" panose="02020603050405020304" pitchFamily="18" charset="-78"/>
              </a:rPr>
              <a:t>English </a:t>
            </a:r>
            <a:r>
              <a:rPr lang="en-US" sz="1400" dirty="0" smtClean="0">
                <a:solidFill>
                  <a:schemeClr val="bg1"/>
                </a:solidFill>
                <a:latin typeface="Andalus" panose="02020603050405020304" pitchFamily="18" charset="-78"/>
                <a:cs typeface="Andalus" panose="02020603050405020304" pitchFamily="18" charset="-78"/>
              </a:rPr>
              <a:t>Department</a:t>
            </a:r>
            <a:r>
              <a:rPr lang="fr-FR" sz="1400" dirty="0" smtClean="0">
                <a:solidFill>
                  <a:schemeClr val="bg1"/>
                </a:solidFill>
                <a:latin typeface="Andalus" panose="02020603050405020304" pitchFamily="18" charset="-78"/>
                <a:cs typeface="Andalus" panose="02020603050405020304" pitchFamily="18" charset="-78"/>
              </a:rPr>
              <a:t> </a:t>
            </a:r>
            <a:endParaRPr lang="en-US" sz="1400" dirty="0">
              <a:solidFill>
                <a:schemeClr val="bg1"/>
              </a:solidFill>
              <a:latin typeface="Andalus" panose="02020603050405020304" pitchFamily="18" charset="-78"/>
              <a:cs typeface="Andalus" panose="02020603050405020304" pitchFamily="18" charset="-78"/>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84378" y="209012"/>
            <a:ext cx="663897" cy="679336"/>
          </a:xfrm>
          <a:prstGeom prst="rect">
            <a:avLst/>
          </a:prstGeom>
        </p:spPr>
      </p:pic>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662" y="209012"/>
            <a:ext cx="663897" cy="679336"/>
          </a:xfrm>
          <a:prstGeom prst="rect">
            <a:avLst/>
          </a:prstGeom>
        </p:spPr>
      </p:pic>
      <p:sp>
        <p:nvSpPr>
          <p:cNvPr id="6" name="ZoneTexte 5"/>
          <p:cNvSpPr txBox="1"/>
          <p:nvPr/>
        </p:nvSpPr>
        <p:spPr>
          <a:xfrm>
            <a:off x="5297799" y="5661248"/>
            <a:ext cx="3744416" cy="646331"/>
          </a:xfrm>
          <a:prstGeom prst="rect">
            <a:avLst/>
          </a:prstGeom>
          <a:noFill/>
        </p:spPr>
        <p:txBody>
          <a:bodyPr wrap="square" rtlCol="0">
            <a:spAutoFit/>
          </a:bodyPr>
          <a:lstStyle/>
          <a:p>
            <a:pPr algn="r"/>
            <a:r>
              <a:rPr lang="fr-FR" dirty="0">
                <a:solidFill>
                  <a:prstClr val="black"/>
                </a:solidFill>
                <a:latin typeface="Andalus" panose="02020603050405020304" pitchFamily="18" charset="-78"/>
                <a:cs typeface="Andalus" panose="02020603050405020304" pitchFamily="18" charset="-78"/>
              </a:rPr>
              <a:t>Master One </a:t>
            </a:r>
          </a:p>
          <a:p>
            <a:pPr algn="r"/>
            <a:r>
              <a:rPr lang="fr-FR" dirty="0">
                <a:solidFill>
                  <a:prstClr val="black"/>
                </a:solidFill>
                <a:latin typeface="Andalus" panose="02020603050405020304" pitchFamily="18" charset="-78"/>
                <a:cs typeface="Andalus" panose="02020603050405020304" pitchFamily="18" charset="-78"/>
              </a:rPr>
              <a:t>Dr, </a:t>
            </a:r>
            <a:r>
              <a:rPr lang="fr-FR" dirty="0" err="1">
                <a:solidFill>
                  <a:prstClr val="black"/>
                </a:solidFill>
                <a:latin typeface="Andalus" panose="02020603050405020304" pitchFamily="18" charset="-78"/>
                <a:cs typeface="Andalus" panose="02020603050405020304" pitchFamily="18" charset="-78"/>
              </a:rPr>
              <a:t>Boulanouar</a:t>
            </a:r>
            <a:r>
              <a:rPr lang="fr-FR" dirty="0">
                <a:solidFill>
                  <a:prstClr val="black"/>
                </a:solidFill>
                <a:latin typeface="Andalus" panose="02020603050405020304" pitchFamily="18" charset="-78"/>
                <a:cs typeface="Andalus" panose="02020603050405020304" pitchFamily="18" charset="-78"/>
              </a:rPr>
              <a:t> S,</a:t>
            </a:r>
            <a:endParaRPr lang="en-US" dirty="0">
              <a:solidFill>
                <a:prstClr val="black"/>
              </a:solidFill>
              <a:latin typeface="Andalus" panose="02020603050405020304" pitchFamily="18" charset="-78"/>
              <a:cs typeface="Andalus" panose="02020603050405020304" pitchFamily="18" charset="-78"/>
            </a:endParaRPr>
          </a:p>
        </p:txBody>
      </p:sp>
      <p:sp>
        <p:nvSpPr>
          <p:cNvPr id="7" name="ZoneTexte 6"/>
          <p:cNvSpPr txBox="1"/>
          <p:nvPr/>
        </p:nvSpPr>
        <p:spPr>
          <a:xfrm>
            <a:off x="-27285" y="1804629"/>
            <a:ext cx="9145016" cy="2585323"/>
          </a:xfrm>
          <a:prstGeom prst="rect">
            <a:avLst/>
          </a:prstGeom>
          <a:noFill/>
        </p:spPr>
        <p:txBody>
          <a:bodyPr wrap="square" rtlCol="0">
            <a:spAutoFit/>
          </a:bodyPr>
          <a:lstStyle/>
          <a:p>
            <a:pPr algn="ctr"/>
            <a:r>
              <a:rPr lang="en-US" sz="5400" b="1" dirty="0">
                <a:solidFill>
                  <a:srgbClr val="FFC000"/>
                </a:solidFill>
                <a:latin typeface="Tempus Sans ITC" panose="04020404030D07020202" pitchFamily="82" charset="0"/>
              </a:rPr>
              <a:t>LECTURE </a:t>
            </a:r>
            <a:r>
              <a:rPr lang="en-US" sz="5400" b="1" dirty="0" smtClean="0">
                <a:solidFill>
                  <a:srgbClr val="FFC000"/>
                </a:solidFill>
                <a:latin typeface="Tempus Sans ITC" panose="04020404030D07020202" pitchFamily="82" charset="0"/>
              </a:rPr>
              <a:t>7</a:t>
            </a:r>
            <a:endParaRPr lang="en-US" sz="5400" b="1" dirty="0">
              <a:solidFill>
                <a:srgbClr val="FFC000"/>
              </a:solidFill>
              <a:latin typeface="Tempus Sans ITC" panose="04020404030D07020202" pitchFamily="82" charset="0"/>
            </a:endParaRPr>
          </a:p>
          <a:p>
            <a:pPr algn="ctr"/>
            <a:r>
              <a:rPr lang="en-US" sz="5400" b="1" dirty="0" smtClean="0">
                <a:solidFill>
                  <a:srgbClr val="FFC000"/>
                </a:solidFill>
                <a:latin typeface="Tempus Sans ITC" panose="04020404030D07020202" pitchFamily="82" charset="0"/>
              </a:rPr>
              <a:t>Language, Culture </a:t>
            </a:r>
          </a:p>
          <a:p>
            <a:pPr algn="ctr"/>
            <a:r>
              <a:rPr lang="en-US" sz="5400" b="1" dirty="0" smtClean="0">
                <a:solidFill>
                  <a:srgbClr val="FFC000"/>
                </a:solidFill>
                <a:latin typeface="Tempus Sans ITC" panose="04020404030D07020202" pitchFamily="82" charset="0"/>
              </a:rPr>
              <a:t>and Society</a:t>
            </a:r>
            <a:endParaRPr lang="en-US" sz="5400" b="1" dirty="0">
              <a:solidFill>
                <a:srgbClr val="FFC000"/>
              </a:solidFill>
              <a:latin typeface="Tempus Sans ITC" panose="04020404030D07020202" pitchFamily="82" charset="0"/>
            </a:endParaRPr>
          </a:p>
        </p:txBody>
      </p:sp>
    </p:spTree>
    <p:extLst>
      <p:ext uri="{BB962C8B-B14F-4D97-AF65-F5344CB8AC3E}">
        <p14:creationId xmlns:p14="http://schemas.microsoft.com/office/powerpoint/2010/main" val="2778191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19" y="22385"/>
            <a:ext cx="8964488" cy="7109639"/>
          </a:xfrm>
          <a:prstGeom prst="rect">
            <a:avLst/>
          </a:prstGeom>
        </p:spPr>
        <p:txBody>
          <a:bodyPr wrap="square">
            <a:spAutoFit/>
          </a:bodyPr>
          <a:lstStyle/>
          <a:p>
            <a:r>
              <a:rPr lang="en-US" sz="2800" b="1" u="sng" dirty="0">
                <a:solidFill>
                  <a:schemeClr val="tx2">
                    <a:lumMod val="60000"/>
                    <a:lumOff val="40000"/>
                  </a:schemeClr>
                </a:solidFill>
                <a:latin typeface="Andalus" panose="02020603050405020304" pitchFamily="18" charset="-78"/>
                <a:cs typeface="Andalus" panose="02020603050405020304" pitchFamily="18" charset="-78"/>
              </a:rPr>
              <a:t>Pidgin and Creole</a:t>
            </a:r>
          </a:p>
          <a:p>
            <a:r>
              <a:rPr lang="en-US" sz="2800" b="1" u="sng" dirty="0">
                <a:latin typeface="Andalus" panose="02020603050405020304" pitchFamily="18" charset="-78"/>
                <a:cs typeface="Andalus" panose="02020603050405020304" pitchFamily="18" charset="-78"/>
              </a:rPr>
              <a:t>Pidgin</a:t>
            </a:r>
          </a:p>
          <a:p>
            <a:r>
              <a:rPr lang="en-US" sz="2800" dirty="0" smtClean="0">
                <a:latin typeface="Andalus" panose="02020603050405020304" pitchFamily="18" charset="-78"/>
                <a:cs typeface="Andalus" panose="02020603050405020304" pitchFamily="18" charset="-78"/>
              </a:rPr>
              <a:t>A </a:t>
            </a:r>
            <a:r>
              <a:rPr lang="en-US" sz="2800" dirty="0">
                <a:latin typeface="Andalus" panose="02020603050405020304" pitchFamily="18" charset="-78"/>
                <a:cs typeface="Andalus" panose="02020603050405020304" pitchFamily="18" charset="-78"/>
              </a:rPr>
              <a:t>pidgin is a special </a:t>
            </a:r>
            <a:r>
              <a:rPr lang="en-US" sz="2800" dirty="0" smtClean="0">
                <a:latin typeface="Andalus" panose="02020603050405020304" pitchFamily="18" charset="-78"/>
                <a:cs typeface="Andalus" panose="02020603050405020304" pitchFamily="18" charset="-78"/>
              </a:rPr>
              <a:t>language variety </a:t>
            </a:r>
            <a:r>
              <a:rPr lang="en-US" sz="2800" dirty="0">
                <a:latin typeface="Andalus" panose="02020603050405020304" pitchFamily="18" charset="-78"/>
                <a:cs typeface="Andalus" panose="02020603050405020304" pitchFamily="18" charset="-78"/>
              </a:rPr>
              <a:t>that mixes or blends languages and it </a:t>
            </a:r>
            <a:r>
              <a:rPr lang="en-US" sz="2800" dirty="0" smtClean="0">
                <a:latin typeface="Andalus" panose="02020603050405020304" pitchFamily="18" charset="-78"/>
                <a:cs typeface="Andalus" panose="02020603050405020304" pitchFamily="18" charset="-78"/>
              </a:rPr>
              <a:t>is used </a:t>
            </a:r>
            <a:r>
              <a:rPr lang="en-US" sz="2800" dirty="0">
                <a:latin typeface="Andalus" panose="02020603050405020304" pitchFamily="18" charset="-78"/>
                <a:cs typeface="Andalus" panose="02020603050405020304" pitchFamily="18" charset="-78"/>
              </a:rPr>
              <a:t>by people who speak different languages for restricted purposes such as trading.</a:t>
            </a:r>
          </a:p>
          <a:p>
            <a:r>
              <a:rPr lang="en-US" sz="2800" b="1" dirty="0">
                <a:latin typeface="Andalus" panose="02020603050405020304" pitchFamily="18" charset="-78"/>
                <a:cs typeface="Andalus" panose="02020603050405020304" pitchFamily="18" charset="-78"/>
              </a:rPr>
              <a:t>Features </a:t>
            </a:r>
            <a:r>
              <a:rPr lang="en-US" sz="2800" b="1" dirty="0" smtClean="0">
                <a:latin typeface="Andalus" panose="02020603050405020304" pitchFamily="18" charset="-78"/>
                <a:cs typeface="Andalus" panose="02020603050405020304" pitchFamily="18" charset="-78"/>
              </a:rPr>
              <a:t>: </a:t>
            </a:r>
            <a:r>
              <a:rPr lang="en-US" sz="2800" dirty="0" smtClean="0">
                <a:latin typeface="Andalus" panose="02020603050405020304" pitchFamily="18" charset="-78"/>
                <a:cs typeface="Andalus" panose="02020603050405020304" pitchFamily="18" charset="-78"/>
              </a:rPr>
              <a:t>limited </a:t>
            </a:r>
            <a:r>
              <a:rPr lang="en-US" sz="2800" dirty="0">
                <a:latin typeface="Andalus" panose="02020603050405020304" pitchFamily="18" charset="-78"/>
                <a:cs typeface="Andalus" panose="02020603050405020304" pitchFamily="18" charset="-78"/>
              </a:rPr>
              <a:t>vocabulary and very reduced grammatical </a:t>
            </a:r>
            <a:r>
              <a:rPr lang="en-US" sz="2800" dirty="0" smtClean="0">
                <a:latin typeface="Andalus" panose="02020603050405020304" pitchFamily="18" charset="-78"/>
                <a:cs typeface="Andalus" panose="02020603050405020304" pitchFamily="18" charset="-78"/>
              </a:rPr>
              <a:t>structure</a:t>
            </a:r>
            <a:endParaRPr lang="en-US" sz="2800" b="1" dirty="0">
              <a:latin typeface="Andalus" panose="02020603050405020304" pitchFamily="18" charset="-78"/>
              <a:cs typeface="Andalus" panose="02020603050405020304" pitchFamily="18" charset="-78"/>
            </a:endParaRPr>
          </a:p>
          <a:p>
            <a:r>
              <a:rPr lang="en-US" sz="2800" b="1" u="sng" dirty="0">
                <a:latin typeface="Andalus" panose="02020603050405020304" pitchFamily="18" charset="-78"/>
                <a:cs typeface="Andalus" panose="02020603050405020304" pitchFamily="18" charset="-78"/>
              </a:rPr>
              <a:t>Creole</a:t>
            </a:r>
          </a:p>
          <a:p>
            <a:r>
              <a:rPr lang="en-US" sz="2800" dirty="0" smtClean="0">
                <a:latin typeface="Andalus" panose="02020603050405020304" pitchFamily="18" charset="-78"/>
                <a:cs typeface="Andalus" panose="02020603050405020304" pitchFamily="18" charset="-78"/>
              </a:rPr>
              <a:t>When </a:t>
            </a:r>
            <a:r>
              <a:rPr lang="en-US" sz="2800" dirty="0">
                <a:latin typeface="Andalus" panose="02020603050405020304" pitchFamily="18" charset="-78"/>
                <a:cs typeface="Andalus" panose="02020603050405020304" pitchFamily="18" charset="-78"/>
              </a:rPr>
              <a:t>a pidgin has become the </a:t>
            </a:r>
            <a:r>
              <a:rPr lang="en-US" sz="2800" dirty="0" smtClean="0">
                <a:latin typeface="Andalus" panose="02020603050405020304" pitchFamily="18" charset="-78"/>
                <a:cs typeface="Andalus" panose="02020603050405020304" pitchFamily="18" charset="-78"/>
              </a:rPr>
              <a:t>primary language of a speech </a:t>
            </a:r>
            <a:r>
              <a:rPr lang="en-US" sz="2800" dirty="0">
                <a:latin typeface="Andalus" panose="02020603050405020304" pitchFamily="18" charset="-78"/>
                <a:cs typeface="Andalus" panose="02020603050405020304" pitchFamily="18" charset="-78"/>
              </a:rPr>
              <a:t>community, and is </a:t>
            </a:r>
            <a:r>
              <a:rPr lang="en-US" sz="2800" dirty="0" smtClean="0">
                <a:latin typeface="Andalus" panose="02020603050405020304" pitchFamily="18" charset="-78"/>
                <a:cs typeface="Andalus" panose="02020603050405020304" pitchFamily="18" charset="-78"/>
              </a:rPr>
              <a:t>acquired by </a:t>
            </a:r>
            <a:r>
              <a:rPr lang="en-US" sz="2800" dirty="0">
                <a:latin typeface="Andalus" panose="02020603050405020304" pitchFamily="18" charset="-78"/>
                <a:cs typeface="Andalus" panose="02020603050405020304" pitchFamily="18" charset="-78"/>
              </a:rPr>
              <a:t>the children of that speech community as </a:t>
            </a:r>
            <a:r>
              <a:rPr lang="en-US" sz="2800" dirty="0" smtClean="0">
                <a:latin typeface="Andalus" panose="02020603050405020304" pitchFamily="18" charset="-78"/>
                <a:cs typeface="Andalus" panose="02020603050405020304" pitchFamily="18" charset="-78"/>
              </a:rPr>
              <a:t>their native </a:t>
            </a:r>
            <a:r>
              <a:rPr lang="en-US" sz="2800" dirty="0">
                <a:latin typeface="Andalus" panose="02020603050405020304" pitchFamily="18" charset="-78"/>
                <a:cs typeface="Andalus" panose="02020603050405020304" pitchFamily="18" charset="-78"/>
              </a:rPr>
              <a:t>language, it is said </a:t>
            </a:r>
            <a:r>
              <a:rPr lang="en-US" sz="2800" dirty="0" smtClean="0">
                <a:latin typeface="Andalus" panose="02020603050405020304" pitchFamily="18" charset="-78"/>
                <a:cs typeface="Andalus" panose="02020603050405020304" pitchFamily="18" charset="-78"/>
              </a:rPr>
              <a:t>to have </a:t>
            </a:r>
            <a:r>
              <a:rPr lang="en-US" sz="2800" dirty="0">
                <a:latin typeface="Andalus" panose="02020603050405020304" pitchFamily="18" charset="-78"/>
                <a:cs typeface="Andalus" panose="02020603050405020304" pitchFamily="18" charset="-78"/>
              </a:rPr>
              <a:t>become </a:t>
            </a:r>
            <a:r>
              <a:rPr lang="en-US" sz="2800" dirty="0" smtClean="0">
                <a:latin typeface="Andalus" panose="02020603050405020304" pitchFamily="18" charset="-78"/>
                <a:cs typeface="Andalus" panose="02020603050405020304" pitchFamily="18" charset="-78"/>
              </a:rPr>
              <a:t>a Creole</a:t>
            </a:r>
            <a:r>
              <a:rPr lang="en-US" sz="2800" dirty="0">
                <a:latin typeface="Andalus" panose="02020603050405020304" pitchFamily="18" charset="-78"/>
                <a:cs typeface="Andalus" panose="02020603050405020304" pitchFamily="18" charset="-78"/>
              </a:rPr>
              <a:t>.</a:t>
            </a:r>
          </a:p>
          <a:p>
            <a:r>
              <a:rPr lang="en-US" sz="2800" b="1" dirty="0">
                <a:latin typeface="Andalus" panose="02020603050405020304" pitchFamily="18" charset="-78"/>
                <a:cs typeface="Andalus" panose="02020603050405020304" pitchFamily="18" charset="-78"/>
              </a:rPr>
              <a:t>Features </a:t>
            </a:r>
            <a:r>
              <a:rPr lang="en-US" sz="2800" b="1" dirty="0" smtClean="0">
                <a:latin typeface="Andalus" panose="02020603050405020304" pitchFamily="18" charset="-78"/>
                <a:cs typeface="Andalus" panose="02020603050405020304" pitchFamily="18" charset="-78"/>
              </a:rPr>
              <a:t>: </a:t>
            </a:r>
            <a:r>
              <a:rPr lang="en-US" sz="2800" dirty="0" smtClean="0">
                <a:latin typeface="Andalus" panose="02020603050405020304" pitchFamily="18" charset="-78"/>
                <a:cs typeface="Andalus" panose="02020603050405020304" pitchFamily="18" charset="-78"/>
              </a:rPr>
              <a:t>the </a:t>
            </a:r>
            <a:r>
              <a:rPr lang="en-US" sz="2800" dirty="0">
                <a:latin typeface="Andalus" panose="02020603050405020304" pitchFamily="18" charset="-78"/>
                <a:cs typeface="Andalus" panose="02020603050405020304" pitchFamily="18" charset="-78"/>
              </a:rPr>
              <a:t>structure of the original pidgin </a:t>
            </a:r>
            <a:r>
              <a:rPr lang="en-US" sz="2800" dirty="0" smtClean="0">
                <a:latin typeface="Andalus" panose="02020603050405020304" pitchFamily="18" charset="-78"/>
                <a:cs typeface="Andalus" panose="02020603050405020304" pitchFamily="18" charset="-78"/>
              </a:rPr>
              <a:t>is expanded</a:t>
            </a:r>
            <a:r>
              <a:rPr lang="en-US" sz="2800" dirty="0">
                <a:latin typeface="Andalus" panose="02020603050405020304" pitchFamily="18" charset="-78"/>
                <a:cs typeface="Andalus" panose="02020603050405020304" pitchFamily="18" charset="-78"/>
              </a:rPr>
              <a:t>, the vocabulary vastly enriched, new</a:t>
            </a:r>
          </a:p>
          <a:p>
            <a:r>
              <a:rPr lang="en-US" sz="2800" dirty="0">
                <a:latin typeface="Andalus" panose="02020603050405020304" pitchFamily="18" charset="-78"/>
                <a:cs typeface="Andalus" panose="02020603050405020304" pitchFamily="18" charset="-78"/>
              </a:rPr>
              <a:t>syntactic-semantic concepts developed.</a:t>
            </a:r>
          </a:p>
          <a:p>
            <a:endParaRPr lang="en-US" dirty="0" smtClean="0"/>
          </a:p>
          <a:p>
            <a:endParaRPr lang="en-US" dirty="0"/>
          </a:p>
        </p:txBody>
      </p:sp>
    </p:spTree>
    <p:extLst>
      <p:ext uri="{BB962C8B-B14F-4D97-AF65-F5344CB8AC3E}">
        <p14:creationId xmlns:p14="http://schemas.microsoft.com/office/powerpoint/2010/main" val="1164292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87624" y="1921737"/>
            <a:ext cx="6480720" cy="1938992"/>
          </a:xfrm>
          <a:prstGeom prst="rect">
            <a:avLst/>
          </a:prstGeom>
          <a:noFill/>
        </p:spPr>
        <p:txBody>
          <a:bodyPr wrap="square" rtlCol="0">
            <a:spAutoFit/>
          </a:bodyPr>
          <a:lstStyle/>
          <a:p>
            <a:pPr algn="ctr"/>
            <a:r>
              <a:rPr lang="en-US" sz="6000" dirty="0" smtClean="0">
                <a:latin typeface="Andalus" panose="02020603050405020304" pitchFamily="18" charset="-78"/>
                <a:cs typeface="Andalus" panose="02020603050405020304" pitchFamily="18" charset="-78"/>
              </a:rPr>
              <a:t>Language , Culture and Identity</a:t>
            </a:r>
            <a:endParaRPr lang="en-US" sz="6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445163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75000"/>
            <a:alpha val="37000"/>
          </a:schemeClr>
        </a:solidFill>
        <a:effectLst/>
      </p:bgPr>
    </p:bg>
    <p:spTree>
      <p:nvGrpSpPr>
        <p:cNvPr id="1" name=""/>
        <p:cNvGrpSpPr/>
        <p:nvPr/>
      </p:nvGrpSpPr>
      <p:grpSpPr>
        <a:xfrm>
          <a:off x="0" y="0"/>
          <a:ext cx="0" cy="0"/>
          <a:chOff x="0" y="0"/>
          <a:chExt cx="0" cy="0"/>
        </a:xfrm>
      </p:grpSpPr>
      <p:sp>
        <p:nvSpPr>
          <p:cNvPr id="2" name="ZoneTexte 1"/>
          <p:cNvSpPr txBox="1"/>
          <p:nvPr/>
        </p:nvSpPr>
        <p:spPr>
          <a:xfrm>
            <a:off x="243492" y="1988840"/>
            <a:ext cx="8496944" cy="2677656"/>
          </a:xfrm>
          <a:prstGeom prst="rect">
            <a:avLst/>
          </a:prstGeom>
          <a:noFill/>
        </p:spPr>
        <p:txBody>
          <a:bodyPr wrap="square" rtlCol="0">
            <a:spAutoFit/>
          </a:bodyPr>
          <a:lstStyle/>
          <a:p>
            <a:pPr algn="ctr"/>
            <a:r>
              <a:rPr lang="en-US" sz="4400" b="1" dirty="0">
                <a:latin typeface="Andalus" panose="02020603050405020304" pitchFamily="18" charset="-78"/>
                <a:cs typeface="Andalus" panose="02020603050405020304" pitchFamily="18" charset="-78"/>
              </a:rPr>
              <a:t>HOW DO WE FORM AN IDENTITY</a:t>
            </a:r>
            <a:r>
              <a:rPr lang="en-US" sz="4400" b="1" dirty="0" smtClean="0">
                <a:latin typeface="Andalus" panose="02020603050405020304" pitchFamily="18" charset="-78"/>
                <a:cs typeface="Andalus" panose="02020603050405020304" pitchFamily="18" charset="-78"/>
              </a:rPr>
              <a:t>?</a:t>
            </a:r>
          </a:p>
          <a:p>
            <a:pPr algn="ctr"/>
            <a:r>
              <a:rPr lang="en-US" sz="4400" b="1" dirty="0" smtClean="0">
                <a:latin typeface="Andalus" panose="02020603050405020304" pitchFamily="18" charset="-78"/>
                <a:cs typeface="Andalus" panose="02020603050405020304" pitchFamily="18" charset="-78"/>
              </a:rPr>
              <a:t>CULTURAL OR SOCIETAL?</a:t>
            </a:r>
          </a:p>
          <a:p>
            <a:pPr algn="ctr"/>
            <a:r>
              <a:rPr lang="en-US" sz="4400" b="1" dirty="0" smtClean="0">
                <a:latin typeface="Andalus" panose="02020603050405020304" pitchFamily="18" charset="-78"/>
                <a:cs typeface="Andalus" panose="02020603050405020304" pitchFamily="18" charset="-78"/>
              </a:rPr>
              <a:t>NURTURE VS. NATURE?</a:t>
            </a:r>
            <a:endParaRPr lang="en-US" sz="4400" dirty="0">
              <a:latin typeface="Andalus" panose="02020603050405020304" pitchFamily="18" charset="-78"/>
              <a:cs typeface="Andalus" panose="02020603050405020304" pitchFamily="18" charset="-78"/>
            </a:endParaRPr>
          </a:p>
          <a:p>
            <a:r>
              <a:rPr lang="en-US" dirty="0" smtClean="0"/>
              <a:t/>
            </a:r>
            <a:br>
              <a:rPr lang="en-US" dirty="0" smtClean="0"/>
            </a:br>
            <a:endParaRPr lang="en-US" b="1" dirty="0">
              <a:solidFill>
                <a:srgbClr val="FF0000"/>
              </a:solidFill>
            </a:endParaRPr>
          </a:p>
        </p:txBody>
      </p:sp>
    </p:spTree>
    <p:extLst>
      <p:ext uri="{BB962C8B-B14F-4D97-AF65-F5344CB8AC3E}">
        <p14:creationId xmlns:p14="http://schemas.microsoft.com/office/powerpoint/2010/main" val="3277015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1520" y="260648"/>
            <a:ext cx="8640960" cy="11326758"/>
          </a:xfrm>
          <a:prstGeom prst="rect">
            <a:avLst/>
          </a:prstGeom>
          <a:noFill/>
        </p:spPr>
        <p:txBody>
          <a:bodyPr wrap="square" rtlCol="0">
            <a:spAutoFit/>
          </a:bodyPr>
          <a:lstStyle/>
          <a:p>
            <a:r>
              <a:rPr lang="en-US" sz="3200" dirty="0" smtClean="0">
                <a:latin typeface="Andalus" panose="02020603050405020304" pitchFamily="18" charset="-78"/>
                <a:cs typeface="Andalus" panose="02020603050405020304" pitchFamily="18" charset="-78"/>
              </a:rPr>
              <a:t>Factors influencing our identity</a:t>
            </a:r>
          </a:p>
          <a:p>
            <a:endParaRPr lang="en-US" sz="3200" dirty="0" smtClean="0">
              <a:latin typeface="Andalus" panose="02020603050405020304" pitchFamily="18" charset="-78"/>
              <a:cs typeface="Andalus" panose="02020603050405020304" pitchFamily="18" charset="-78"/>
            </a:endParaRPr>
          </a:p>
          <a:p>
            <a:r>
              <a:rPr lang="en-US" sz="3200" b="1" cap="all" dirty="0">
                <a:latin typeface="Andalus" panose="02020603050405020304" pitchFamily="18" charset="-78"/>
                <a:cs typeface="Andalus" panose="02020603050405020304" pitchFamily="18" charset="-78"/>
              </a:rPr>
              <a:t>1. SOCIETY</a:t>
            </a:r>
          </a:p>
          <a:p>
            <a:r>
              <a:rPr lang="en-US" sz="3200" b="1" cap="all" dirty="0">
                <a:latin typeface="Andalus" panose="02020603050405020304" pitchFamily="18" charset="-78"/>
                <a:cs typeface="Andalus" panose="02020603050405020304" pitchFamily="18" charset="-78"/>
              </a:rPr>
              <a:t>2. FAMILY AND LOVED ONES</a:t>
            </a:r>
          </a:p>
          <a:p>
            <a:r>
              <a:rPr lang="en-US" sz="3200" b="1" cap="all" dirty="0">
                <a:latin typeface="Andalus" panose="02020603050405020304" pitchFamily="18" charset="-78"/>
                <a:cs typeface="Andalus" panose="02020603050405020304" pitchFamily="18" charset="-78"/>
              </a:rPr>
              <a:t>3. ETHNICITY, RACE AND CULTURE</a:t>
            </a:r>
          </a:p>
          <a:p>
            <a:r>
              <a:rPr lang="en-US" sz="3200" b="1" cap="all" dirty="0">
                <a:latin typeface="Andalus" panose="02020603050405020304" pitchFamily="18" charset="-78"/>
                <a:cs typeface="Andalus" panose="02020603050405020304" pitchFamily="18" charset="-78"/>
              </a:rPr>
              <a:t>4. LOCATION AND OPPORTUNITIES</a:t>
            </a:r>
          </a:p>
          <a:p>
            <a:r>
              <a:rPr lang="en-US" sz="3200" b="1" cap="all" dirty="0">
                <a:latin typeface="Andalus" panose="02020603050405020304" pitchFamily="18" charset="-78"/>
                <a:cs typeface="Andalus" panose="02020603050405020304" pitchFamily="18" charset="-78"/>
              </a:rPr>
              <a:t>5. MEDIA</a:t>
            </a:r>
          </a:p>
          <a:p>
            <a:r>
              <a:rPr lang="en-US" sz="3200" b="1" cap="all" dirty="0">
                <a:latin typeface="Andalus" panose="02020603050405020304" pitchFamily="18" charset="-78"/>
                <a:cs typeface="Andalus" panose="02020603050405020304" pitchFamily="18" charset="-78"/>
              </a:rPr>
              <a:t>6. PERSONAL INTERESTS</a:t>
            </a:r>
          </a:p>
          <a:p>
            <a:r>
              <a:rPr lang="en-US" sz="3200" b="1" cap="all" dirty="0">
                <a:latin typeface="Andalus" panose="02020603050405020304" pitchFamily="18" charset="-78"/>
                <a:cs typeface="Andalus" panose="02020603050405020304" pitchFamily="18" charset="-78"/>
              </a:rPr>
              <a:t>7. APPEARANCE AND SELF EXPRESSION</a:t>
            </a:r>
          </a:p>
          <a:p>
            <a:r>
              <a:rPr lang="en-US" sz="3200" b="1" cap="all" dirty="0">
                <a:latin typeface="Andalus" panose="02020603050405020304" pitchFamily="18" charset="-78"/>
                <a:cs typeface="Andalus" panose="02020603050405020304" pitchFamily="18" charset="-78"/>
              </a:rPr>
              <a:t>8. LIFE EXPERIENCES</a:t>
            </a:r>
          </a:p>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1634772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090379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4584" y="0"/>
            <a:ext cx="10513168" cy="6858000"/>
          </a:xfrm>
          <a:prstGeom prst="rect">
            <a:avLst/>
          </a:prstGeom>
        </p:spPr>
      </p:pic>
    </p:spTree>
    <p:extLst>
      <p:ext uri="{BB962C8B-B14F-4D97-AF65-F5344CB8AC3E}">
        <p14:creationId xmlns:p14="http://schemas.microsoft.com/office/powerpoint/2010/main" val="24942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47716" y="1527755"/>
            <a:ext cx="8568952" cy="4154984"/>
          </a:xfrm>
          <a:prstGeom prst="rect">
            <a:avLst/>
          </a:prstGeom>
          <a:noFill/>
        </p:spPr>
        <p:txBody>
          <a:bodyPr wrap="square" rtlCol="0">
            <a:spAutoFit/>
          </a:bodyPr>
          <a:lstStyle/>
          <a:p>
            <a:pPr algn="ctr"/>
            <a:r>
              <a:rPr lang="en-US" sz="4400" b="1" dirty="0" smtClean="0">
                <a:solidFill>
                  <a:srgbClr val="FF33CC"/>
                </a:solidFill>
                <a:latin typeface="Andalus" panose="02020603050405020304" pitchFamily="18" charset="-78"/>
                <a:cs typeface="Andalus" panose="02020603050405020304" pitchFamily="18" charset="-78"/>
              </a:rPr>
              <a:t>Language and Age</a:t>
            </a:r>
          </a:p>
          <a:p>
            <a:pPr algn="ctr"/>
            <a:endParaRPr lang="en-US" sz="4400" b="1" dirty="0">
              <a:latin typeface="Andalus" panose="02020603050405020304" pitchFamily="18" charset="-78"/>
              <a:cs typeface="Andalus" panose="02020603050405020304" pitchFamily="18" charset="-78"/>
            </a:endParaRPr>
          </a:p>
          <a:p>
            <a:pPr algn="ctr"/>
            <a:r>
              <a:rPr lang="en-US" sz="4400" b="1" dirty="0" smtClean="0">
                <a:latin typeface="Andalus" panose="02020603050405020304" pitchFamily="18" charset="-78"/>
                <a:cs typeface="Andalus" panose="02020603050405020304" pitchFamily="18" charset="-78"/>
              </a:rPr>
              <a:t>Does language use change with age </a:t>
            </a:r>
            <a:r>
              <a:rPr lang="en-US" sz="4400" b="1" dirty="0" smtClean="0">
                <a:latin typeface="Andalus" panose="02020603050405020304" pitchFamily="18" charset="-78"/>
                <a:cs typeface="Andalus" panose="02020603050405020304" pitchFamily="18" charset="-78"/>
              </a:rPr>
              <a:t>?</a:t>
            </a:r>
          </a:p>
          <a:p>
            <a:pPr algn="ctr"/>
            <a:r>
              <a:rPr lang="en-US" sz="4400" b="1" dirty="0" smtClean="0">
                <a:latin typeface="Andalus" panose="02020603050405020304" pitchFamily="18" charset="-78"/>
                <a:cs typeface="Andalus" panose="02020603050405020304" pitchFamily="18" charset="-78"/>
              </a:rPr>
              <a:t>Does speech differ between teenagers and adults ?</a:t>
            </a:r>
            <a:endParaRPr lang="en-US" sz="4400" b="1" dirty="0" smtClean="0">
              <a:latin typeface="Andalus" panose="02020603050405020304" pitchFamily="18" charset="-78"/>
              <a:cs typeface="Andalus" panose="02020603050405020304" pitchFamily="18" charset="-78"/>
            </a:endParaRPr>
          </a:p>
          <a:p>
            <a:pPr algn="ctr"/>
            <a:endParaRPr lang="en-US" sz="44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8655727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052736"/>
            <a:ext cx="8496944" cy="5078313"/>
          </a:xfrm>
          <a:prstGeom prst="rect">
            <a:avLst/>
          </a:prstGeom>
        </p:spPr>
        <p:txBody>
          <a:bodyPr wrap="square">
            <a:spAutoFit/>
          </a:bodyPr>
          <a:lstStyle/>
          <a:p>
            <a:r>
              <a:rPr lang="en-US" sz="3600" dirty="0" smtClean="0">
                <a:latin typeface="Andalus" panose="02020603050405020304" pitchFamily="18" charset="-78"/>
                <a:cs typeface="Andalus" panose="02020603050405020304" pitchFamily="18" charset="-78"/>
              </a:rPr>
              <a:t>The relationship between language and age can be broken down into several parts. </a:t>
            </a:r>
          </a:p>
          <a:p>
            <a:endParaRPr lang="en-US" sz="3600" dirty="0" smtClean="0">
              <a:latin typeface="Andalus" panose="02020603050405020304" pitchFamily="18" charset="-78"/>
              <a:cs typeface="Andalus" panose="02020603050405020304" pitchFamily="18" charset="-78"/>
            </a:endParaRPr>
          </a:p>
          <a:p>
            <a:pPr marL="571500" indent="-571500">
              <a:buFont typeface="Wingdings" panose="05000000000000000000" pitchFamily="2" charset="2"/>
              <a:buChar char="Ø"/>
            </a:pPr>
            <a:r>
              <a:rPr lang="en-US" sz="3600" dirty="0" smtClean="0">
                <a:latin typeface="Andalus" panose="02020603050405020304" pitchFamily="18" charset="-78"/>
                <a:cs typeface="Andalus" panose="02020603050405020304" pitchFamily="18" charset="-78"/>
              </a:rPr>
              <a:t>Firstly, there's the concept that groups of people of different ages will acquire and use language in different ways. </a:t>
            </a:r>
          </a:p>
          <a:p>
            <a:pPr marL="571500" indent="-571500">
              <a:buFont typeface="Wingdings" panose="05000000000000000000" pitchFamily="2" charset="2"/>
              <a:buChar char="Ø"/>
            </a:pPr>
            <a:r>
              <a:rPr lang="en-US" sz="3600" dirty="0" smtClean="0">
                <a:latin typeface="Andalus" panose="02020603050405020304" pitchFamily="18" charset="-78"/>
                <a:cs typeface="Andalus" panose="02020603050405020304" pitchFamily="18" charset="-78"/>
              </a:rPr>
              <a:t>Then there is the link between age and how an individual's language use develops over time.</a:t>
            </a:r>
            <a:endParaRPr lang="en-US" sz="3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44656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0" y="260648"/>
            <a:ext cx="8964488" cy="623731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800" dirty="0" smtClean="0">
                <a:solidFill>
                  <a:schemeClr val="accent6">
                    <a:lumMod val="75000"/>
                  </a:schemeClr>
                </a:solidFill>
              </a:rPr>
              <a:t>Adolescent language use</a:t>
            </a:r>
          </a:p>
          <a:p>
            <a:pPr algn="ctr"/>
            <a:r>
              <a:rPr lang="en-US" sz="2800" dirty="0" smtClean="0"/>
              <a:t>teenager-specific language includes:</a:t>
            </a:r>
          </a:p>
          <a:p>
            <a:pPr marL="457200" indent="-457200">
              <a:buFont typeface="Wingdings" panose="05000000000000000000" pitchFamily="2" charset="2"/>
              <a:buChar char="ü"/>
            </a:pPr>
            <a:r>
              <a:rPr lang="en-US" sz="2800" dirty="0" smtClean="0"/>
              <a:t>frequent slang</a:t>
            </a:r>
          </a:p>
          <a:p>
            <a:pPr marL="457200" indent="-457200">
              <a:buFont typeface="Wingdings" panose="05000000000000000000" pitchFamily="2" charset="2"/>
              <a:buChar char="ü"/>
            </a:pPr>
            <a:r>
              <a:rPr lang="en-US" sz="2800" dirty="0" smtClean="0"/>
              <a:t>colloquial word choices/ non-standard forms of English</a:t>
            </a:r>
          </a:p>
          <a:p>
            <a:pPr marL="457200" indent="-457200">
              <a:buFont typeface="Wingdings" panose="05000000000000000000" pitchFamily="2" charset="2"/>
              <a:buChar char="ü"/>
            </a:pPr>
            <a:r>
              <a:rPr lang="en-US" sz="2800" dirty="0" smtClean="0"/>
              <a:t>taboo words and subjects</a:t>
            </a:r>
          </a:p>
          <a:p>
            <a:pPr marL="457200" indent="-457200">
              <a:buFont typeface="Wingdings" panose="05000000000000000000" pitchFamily="2" charset="2"/>
              <a:buChar char="ü"/>
            </a:pPr>
            <a:r>
              <a:rPr lang="en-US" sz="2800" dirty="0" smtClean="0"/>
              <a:t>dialect words</a:t>
            </a:r>
          </a:p>
          <a:p>
            <a:pPr algn="ctr"/>
            <a:r>
              <a:rPr lang="en-US" sz="2800" dirty="0" smtClean="0"/>
              <a:t>Adolescents will generally use more non-standard varieties than younger adults (= non-prestige varieties, often specific ‘anti-prestige’). From adolescence to adulthood the use of non-standard forms of speech will gradually decrease in </a:t>
            </a:r>
            <a:r>
              <a:rPr lang="en-US" sz="2800" dirty="0" err="1" smtClean="0"/>
              <a:t>favour</a:t>
            </a:r>
            <a:r>
              <a:rPr lang="en-US" sz="2800" dirty="0" smtClean="0"/>
              <a:t> of more standard forms of speech (prestige varieties) until a particular stage in late adulthood.</a:t>
            </a:r>
            <a:endParaRPr lang="en-US" sz="2800" dirty="0"/>
          </a:p>
        </p:txBody>
      </p:sp>
    </p:spTree>
    <p:extLst>
      <p:ext uri="{BB962C8B-B14F-4D97-AF65-F5344CB8AC3E}">
        <p14:creationId xmlns:p14="http://schemas.microsoft.com/office/powerpoint/2010/main" val="21600003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0125" y="1423987"/>
            <a:ext cx="7143750" cy="4010025"/>
          </a:xfrm>
          <a:prstGeom prst="rect">
            <a:avLst/>
          </a:prstGeom>
        </p:spPr>
      </p:pic>
    </p:spTree>
    <p:extLst>
      <p:ext uri="{BB962C8B-B14F-4D97-AF65-F5344CB8AC3E}">
        <p14:creationId xmlns:p14="http://schemas.microsoft.com/office/powerpoint/2010/main" val="3789153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4400" dirty="0" smtClean="0">
                <a:solidFill>
                  <a:srgbClr val="FFC000"/>
                </a:solidFill>
                <a:latin typeface="Andalus" panose="02020603050405020304" pitchFamily="18" charset="-78"/>
                <a:cs typeface="Andalus" panose="02020603050405020304" pitchFamily="18" charset="-78"/>
              </a:rPr>
              <a:t>OUTLINE </a:t>
            </a:r>
            <a:endParaRPr lang="en-US" sz="4400" dirty="0">
              <a:solidFill>
                <a:srgbClr val="FFC000"/>
              </a:solidFill>
              <a:latin typeface="Andalus" panose="02020603050405020304" pitchFamily="18" charset="-78"/>
              <a:cs typeface="Andalus" panose="02020603050405020304" pitchFamily="18" charset="-78"/>
            </a:endParaRPr>
          </a:p>
        </p:txBody>
      </p:sp>
      <p:sp>
        <p:nvSpPr>
          <p:cNvPr id="3" name="Espace réservé du contenu 2"/>
          <p:cNvSpPr>
            <a:spLocks noGrp="1"/>
          </p:cNvSpPr>
          <p:nvPr>
            <p:ph idx="1"/>
          </p:nvPr>
        </p:nvSpPr>
        <p:spPr>
          <a:xfrm>
            <a:off x="3563888" y="836712"/>
            <a:ext cx="5111750" cy="5853113"/>
          </a:xfrm>
        </p:spPr>
        <p:txBody>
          <a:bodyPr/>
          <a:lstStyle/>
          <a:p>
            <a:r>
              <a:rPr lang="en-US" dirty="0" smtClean="0">
                <a:latin typeface="Andalus" panose="02020603050405020304" pitchFamily="18" charset="-78"/>
                <a:cs typeface="Andalus" panose="02020603050405020304" pitchFamily="18" charset="-78"/>
              </a:rPr>
              <a:t>Language and Cultural Context</a:t>
            </a:r>
          </a:p>
          <a:p>
            <a:r>
              <a:rPr lang="en-US" dirty="0">
                <a:latin typeface="Andalus" panose="02020603050405020304" pitchFamily="18" charset="-78"/>
                <a:cs typeface="Andalus" panose="02020603050405020304" pitchFamily="18" charset="-78"/>
              </a:rPr>
              <a:t>Language </a:t>
            </a:r>
            <a:r>
              <a:rPr lang="en-US" dirty="0" smtClean="0">
                <a:latin typeface="Andalus" panose="02020603050405020304" pitchFamily="18" charset="-78"/>
                <a:cs typeface="Andalus" panose="02020603050405020304" pitchFamily="18" charset="-78"/>
              </a:rPr>
              <a:t>Variations</a:t>
            </a:r>
          </a:p>
          <a:p>
            <a:r>
              <a:rPr lang="en-US" dirty="0" smtClean="0">
                <a:latin typeface="Andalus" panose="02020603050405020304" pitchFamily="18" charset="-78"/>
                <a:cs typeface="Andalus" panose="02020603050405020304" pitchFamily="18" charset="-78"/>
              </a:rPr>
              <a:t>Language, Culture and Identity</a:t>
            </a:r>
          </a:p>
          <a:p>
            <a:r>
              <a:rPr lang="en-US" dirty="0" smtClean="0">
                <a:latin typeface="Andalus" panose="02020603050405020304" pitchFamily="18" charset="-78"/>
                <a:cs typeface="Andalus" panose="02020603050405020304" pitchFamily="18" charset="-78"/>
              </a:rPr>
              <a:t>Language and Age</a:t>
            </a:r>
          </a:p>
          <a:p>
            <a:r>
              <a:rPr lang="en-US" dirty="0" smtClean="0">
                <a:latin typeface="Andalus" panose="02020603050405020304" pitchFamily="18" charset="-78"/>
                <a:cs typeface="Andalus" panose="02020603050405020304" pitchFamily="18" charset="-78"/>
              </a:rPr>
              <a:t>Language and Gender</a:t>
            </a:r>
          </a:p>
          <a:p>
            <a:r>
              <a:rPr lang="en-US" dirty="0">
                <a:latin typeface="Andalus" panose="02020603050405020304" pitchFamily="18" charset="-78"/>
                <a:cs typeface="Andalus" panose="02020603050405020304" pitchFamily="18" charset="-78"/>
              </a:rPr>
              <a:t>Language </a:t>
            </a:r>
            <a:r>
              <a:rPr lang="en-US" dirty="0" smtClean="0">
                <a:latin typeface="Andalus" panose="02020603050405020304" pitchFamily="18" charset="-78"/>
                <a:cs typeface="Andalus" panose="02020603050405020304" pitchFamily="18" charset="-78"/>
              </a:rPr>
              <a:t>and Socio-economic Class</a:t>
            </a:r>
          </a:p>
          <a:p>
            <a:endParaRPr lang="en-US" dirty="0" smtClean="0"/>
          </a:p>
          <a:p>
            <a:endParaRPr lang="en-US" dirty="0" smtClean="0"/>
          </a:p>
          <a:p>
            <a:endParaRPr lang="en-US" dirty="0"/>
          </a:p>
        </p:txBody>
      </p:sp>
    </p:spTree>
    <p:extLst>
      <p:ext uri="{BB962C8B-B14F-4D97-AF65-F5344CB8AC3E}">
        <p14:creationId xmlns:p14="http://schemas.microsoft.com/office/powerpoint/2010/main" val="15140311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2179412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741368"/>
          </a:xfrm>
          <a:prstGeom prst="rect">
            <a:avLst/>
          </a:prstGeom>
        </p:spPr>
      </p:pic>
    </p:spTree>
    <p:extLst>
      <p:ext uri="{BB962C8B-B14F-4D97-AF65-F5344CB8AC3E}">
        <p14:creationId xmlns:p14="http://schemas.microsoft.com/office/powerpoint/2010/main" val="36748231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lumMod val="75000"/>
            <a:alpha val="50000"/>
          </a:schemeClr>
        </a:solidFill>
        <a:effectLst/>
      </p:bgPr>
    </p:bg>
    <p:spTree>
      <p:nvGrpSpPr>
        <p:cNvPr id="1" name=""/>
        <p:cNvGrpSpPr/>
        <p:nvPr/>
      </p:nvGrpSpPr>
      <p:grpSpPr>
        <a:xfrm>
          <a:off x="0" y="0"/>
          <a:ext cx="0" cy="0"/>
          <a:chOff x="0" y="0"/>
          <a:chExt cx="0" cy="0"/>
        </a:xfrm>
      </p:grpSpPr>
      <p:sp>
        <p:nvSpPr>
          <p:cNvPr id="2" name="ZoneTexte 1"/>
          <p:cNvSpPr txBox="1"/>
          <p:nvPr/>
        </p:nvSpPr>
        <p:spPr>
          <a:xfrm>
            <a:off x="1475656" y="2324779"/>
            <a:ext cx="6408712" cy="1569660"/>
          </a:xfrm>
          <a:prstGeom prst="rect">
            <a:avLst/>
          </a:prstGeom>
          <a:noFill/>
        </p:spPr>
        <p:txBody>
          <a:bodyPr wrap="square" rtlCol="0">
            <a:spAutoFit/>
          </a:bodyPr>
          <a:lstStyle/>
          <a:p>
            <a:pPr algn="ctr"/>
            <a:r>
              <a:rPr lang="en-US" sz="4800" dirty="0" smtClean="0"/>
              <a:t>DO MEN AND WOMEN SPEAK THE SAME?</a:t>
            </a:r>
            <a:endParaRPr lang="en-US" sz="4800" dirty="0"/>
          </a:p>
        </p:txBody>
      </p:sp>
    </p:spTree>
    <p:extLst>
      <p:ext uri="{BB962C8B-B14F-4D97-AF65-F5344CB8AC3E}">
        <p14:creationId xmlns:p14="http://schemas.microsoft.com/office/powerpoint/2010/main" val="1276010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71600" y="1772816"/>
            <a:ext cx="7128792" cy="1446550"/>
          </a:xfrm>
          <a:prstGeom prst="rect">
            <a:avLst/>
          </a:prstGeom>
          <a:noFill/>
        </p:spPr>
        <p:txBody>
          <a:bodyPr wrap="square" rtlCol="0">
            <a:spAutoFit/>
          </a:bodyPr>
          <a:lstStyle/>
          <a:p>
            <a:pPr algn="ctr"/>
            <a:r>
              <a:rPr lang="en-US" sz="4400" dirty="0" smtClean="0"/>
              <a:t>LANGUAGE, CULTURE, AND GENDER</a:t>
            </a:r>
            <a:endParaRPr lang="en-US" sz="4400" dirty="0"/>
          </a:p>
        </p:txBody>
      </p:sp>
    </p:spTree>
    <p:extLst>
      <p:ext uri="{BB962C8B-B14F-4D97-AF65-F5344CB8AC3E}">
        <p14:creationId xmlns:p14="http://schemas.microsoft.com/office/powerpoint/2010/main" val="1136731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640960" cy="6186309"/>
          </a:xfrm>
          <a:prstGeom prst="rect">
            <a:avLst/>
          </a:prstGeom>
        </p:spPr>
        <p:txBody>
          <a:bodyPr wrap="square">
            <a:spAutoFit/>
          </a:bodyPr>
          <a:lstStyle/>
          <a:p>
            <a:r>
              <a:rPr lang="en-US" sz="3600" b="1" u="sng" dirty="0" smtClean="0"/>
              <a:t>GENDER </a:t>
            </a:r>
          </a:p>
          <a:p>
            <a:r>
              <a:rPr lang="en-US" sz="3600" dirty="0"/>
              <a:t>R</a:t>
            </a:r>
            <a:r>
              <a:rPr lang="en-US" sz="3600" dirty="0" smtClean="0"/>
              <a:t>efers to the socially constructed roles, behaviors, activities, and attributes that a given society considers appropriate for men and women,</a:t>
            </a:r>
          </a:p>
          <a:p>
            <a:endParaRPr lang="en-US" sz="3600" dirty="0"/>
          </a:p>
          <a:p>
            <a:r>
              <a:rPr lang="en-US" sz="3600" dirty="0"/>
              <a:t> </a:t>
            </a:r>
            <a:r>
              <a:rPr lang="en-US" sz="3600" b="1" dirty="0">
                <a:hlinkClick r:id="rId2"/>
              </a:rPr>
              <a:t>REASONS FOR THESE </a:t>
            </a:r>
            <a:endParaRPr lang="en-US" sz="3600" b="1" dirty="0" smtClean="0"/>
          </a:p>
          <a:p>
            <a:r>
              <a:rPr lang="en-US" sz="3600" dirty="0" smtClean="0"/>
              <a:t>DIFFERENCES IN BRAIN </a:t>
            </a:r>
            <a:r>
              <a:rPr lang="en-US" sz="3600" dirty="0"/>
              <a:t>STRUCTURE </a:t>
            </a:r>
            <a:endParaRPr lang="en-US" sz="3600" dirty="0" smtClean="0"/>
          </a:p>
          <a:p>
            <a:r>
              <a:rPr lang="en-US" sz="3600" dirty="0" smtClean="0"/>
              <a:t>Most </a:t>
            </a:r>
            <a:r>
              <a:rPr lang="en-US" sz="3600" dirty="0"/>
              <a:t>of Men’s activities are dominated by the </a:t>
            </a:r>
            <a:r>
              <a:rPr lang="en-US" sz="3600" b="1" dirty="0"/>
              <a:t>Left Brain </a:t>
            </a:r>
            <a:r>
              <a:rPr lang="en-US" sz="3600" dirty="0"/>
              <a:t>while most of Women’s activities are dominated by the </a:t>
            </a:r>
            <a:r>
              <a:rPr lang="en-US" sz="3600" b="1" dirty="0"/>
              <a:t>Right Brain</a:t>
            </a:r>
            <a:r>
              <a:rPr lang="en-US" sz="3600" dirty="0"/>
              <a:t>.</a:t>
            </a:r>
          </a:p>
        </p:txBody>
      </p:sp>
    </p:spTree>
    <p:extLst>
      <p:ext uri="{BB962C8B-B14F-4D97-AF65-F5344CB8AC3E}">
        <p14:creationId xmlns:p14="http://schemas.microsoft.com/office/powerpoint/2010/main" val="21707057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7096889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au 7"/>
          <p:cNvGraphicFramePr>
            <a:graphicFrameLocks noGrp="1"/>
          </p:cNvGraphicFramePr>
          <p:nvPr>
            <p:extLst>
              <p:ext uri="{D42A27DB-BD31-4B8C-83A1-F6EECF244321}">
                <p14:modId xmlns:p14="http://schemas.microsoft.com/office/powerpoint/2010/main" val="4016427416"/>
              </p:ext>
            </p:extLst>
          </p:nvPr>
        </p:nvGraphicFramePr>
        <p:xfrm>
          <a:off x="415039" y="1004059"/>
          <a:ext cx="8604448" cy="5303520"/>
        </p:xfrm>
        <a:graphic>
          <a:graphicData uri="http://schemas.openxmlformats.org/drawingml/2006/table">
            <a:tbl>
              <a:tblPr firstRow="1" bandRow="1">
                <a:tableStyleId>{5C22544A-7EE6-4342-B048-85BDC9FD1C3A}</a:tableStyleId>
              </a:tblPr>
              <a:tblGrid>
                <a:gridCol w="3818827"/>
                <a:gridCol w="4785621"/>
              </a:tblGrid>
              <a:tr h="420349">
                <a:tc>
                  <a:txBody>
                    <a:bodyPr/>
                    <a:lstStyle/>
                    <a:p>
                      <a:pPr algn="ctr"/>
                      <a:r>
                        <a:rPr lang="en-US" sz="2800" dirty="0" smtClean="0">
                          <a:solidFill>
                            <a:srgbClr val="FF0000"/>
                          </a:solidFill>
                        </a:rPr>
                        <a:t>women </a:t>
                      </a:r>
                      <a:endParaRPr lang="en-US" sz="2800" dirty="0">
                        <a:solidFill>
                          <a:srgbClr val="FF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2800" dirty="0" smtClean="0">
                          <a:solidFill>
                            <a:srgbClr val="FF0000"/>
                          </a:solidFill>
                        </a:rPr>
                        <a:t> men  </a:t>
                      </a:r>
                      <a:endParaRPr lang="en-US" sz="2800" dirty="0">
                        <a:solidFill>
                          <a:srgbClr val="FF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572967">
                <a:tc>
                  <a:txBody>
                    <a:bodyPr/>
                    <a:lstStyle/>
                    <a:p>
                      <a:pPr algn="l"/>
                      <a:r>
                        <a:rPr lang="en-US" sz="2800" dirty="0" smtClean="0"/>
                        <a:t>Talk more than men, talk too much, are more polite, are indecisive/hesitant, complain and nag, ask more questions, support each other, are more cooperative </a:t>
                      </a:r>
                      <a:endParaRPr lang="en-US" sz="280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Swear more, don't talk about emotions, talk about sport more, talk about women and machines in the same way, insult each other frequently, are competitive in conversation, dominate conversation, speak with more authority, give more commands, interrupt  more</a:t>
                      </a:r>
                    </a:p>
                    <a:p>
                      <a:pPr algn="ctr"/>
                      <a:endParaRPr lang="en-US" sz="280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
        <p:nvSpPr>
          <p:cNvPr id="10" name="Rectangle 9"/>
          <p:cNvSpPr/>
          <p:nvPr/>
        </p:nvSpPr>
        <p:spPr>
          <a:xfrm>
            <a:off x="179512" y="5984413"/>
            <a:ext cx="4572000" cy="646331"/>
          </a:xfrm>
          <a:prstGeom prst="rect">
            <a:avLst/>
          </a:prstGeom>
        </p:spPr>
        <p:txBody>
          <a:bodyPr>
            <a:spAutoFit/>
          </a:bodyPr>
          <a:lstStyle/>
          <a:p>
            <a:r>
              <a:rPr lang="en-US" dirty="0" smtClean="0"/>
              <a:t>Living Language (2000) by George Keith and John </a:t>
            </a:r>
            <a:r>
              <a:rPr lang="en-US" dirty="0" err="1" smtClean="0"/>
              <a:t>Shuttleworth</a:t>
            </a:r>
            <a:endParaRPr lang="en-US" dirty="0"/>
          </a:p>
        </p:txBody>
      </p:sp>
      <p:sp>
        <p:nvSpPr>
          <p:cNvPr id="11" name="Rectangle 10"/>
          <p:cNvSpPr/>
          <p:nvPr/>
        </p:nvSpPr>
        <p:spPr>
          <a:xfrm>
            <a:off x="2195736" y="139740"/>
            <a:ext cx="4567194" cy="646331"/>
          </a:xfrm>
          <a:prstGeom prst="rect">
            <a:avLst/>
          </a:prstGeom>
        </p:spPr>
        <p:txBody>
          <a:bodyPr wrap="square">
            <a:spAutoFit/>
          </a:bodyPr>
          <a:lstStyle/>
          <a:p>
            <a:pPr algn="ctr"/>
            <a:r>
              <a:rPr lang="en-US" sz="3600" b="1" dirty="0">
                <a:solidFill>
                  <a:prstClr val="black"/>
                </a:solidFill>
              </a:rPr>
              <a:t>Reality check </a:t>
            </a:r>
            <a:endParaRPr lang="en-US" sz="3600" b="1" dirty="0"/>
          </a:p>
        </p:txBody>
      </p:sp>
    </p:spTree>
    <p:extLst>
      <p:ext uri="{BB962C8B-B14F-4D97-AF65-F5344CB8AC3E}">
        <p14:creationId xmlns:p14="http://schemas.microsoft.com/office/powerpoint/2010/main" val="3388675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2614483741"/>
              </p:ext>
            </p:extLst>
          </p:nvPr>
        </p:nvGraphicFramePr>
        <p:xfrm>
          <a:off x="755576" y="548680"/>
          <a:ext cx="7992888" cy="5095917"/>
        </p:xfrm>
        <a:graphic>
          <a:graphicData uri="http://schemas.openxmlformats.org/drawingml/2006/table">
            <a:tbl>
              <a:tblPr firstRow="1" bandRow="1">
                <a:tableStyleId>{5C22544A-7EE6-4342-B048-85BDC9FD1C3A}</a:tableStyleId>
              </a:tblPr>
              <a:tblGrid>
                <a:gridCol w="3996444"/>
                <a:gridCol w="3996444"/>
              </a:tblGrid>
              <a:tr h="2016224">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b="1" i="0" dirty="0" smtClean="0">
                          <a:solidFill>
                            <a:srgbClr val="212529"/>
                          </a:solidFill>
                          <a:effectLst/>
                          <a:latin typeface="Open Sans"/>
                        </a:rPr>
                        <a:t>Childhood Study: Development of social skills begins at a very early age.</a:t>
                      </a:r>
                    </a:p>
                    <a:p>
                      <a:pPr algn="ctr"/>
                      <a:endParaRPr lang="en-US" sz="3600" b="1" dirty="0"/>
                    </a:p>
                  </a:txBody>
                  <a:tcPr/>
                </a:tc>
                <a:tc hMerge="1">
                  <a:txBody>
                    <a:bodyPr/>
                    <a:lstStyle/>
                    <a:p>
                      <a:endParaRPr lang="en-US" dirty="0"/>
                    </a:p>
                  </a:txBody>
                  <a:tcPr/>
                </a:tc>
              </a:tr>
              <a:tr h="684467">
                <a:tc>
                  <a:txBody>
                    <a:bodyPr/>
                    <a:lstStyle/>
                    <a:p>
                      <a:pPr algn="l">
                        <a:buFont typeface="+mj-lt"/>
                        <a:buNone/>
                      </a:pPr>
                      <a:r>
                        <a:rPr lang="en-US" sz="3200" b="1" i="0" dirty="0" smtClean="0">
                          <a:solidFill>
                            <a:srgbClr val="212529"/>
                          </a:solidFill>
                          <a:effectLst/>
                          <a:latin typeface="Open Sans"/>
                        </a:rPr>
                        <a:t>BOYS:</a:t>
                      </a:r>
                      <a:endParaRPr lang="en-US" sz="3200" b="1" i="0" dirty="0">
                        <a:solidFill>
                          <a:srgbClr val="212529"/>
                        </a:solidFill>
                        <a:effectLst/>
                        <a:latin typeface="Open Sans"/>
                      </a:endParaRPr>
                    </a:p>
                  </a:txBody>
                  <a:tcPr/>
                </a:tc>
                <a:tc>
                  <a:txBody>
                    <a:bodyPr/>
                    <a:lstStyle/>
                    <a:p>
                      <a:pPr algn="l">
                        <a:buFont typeface="+mj-lt"/>
                        <a:buNone/>
                      </a:pPr>
                      <a:r>
                        <a:rPr lang="en-US" sz="3200" b="1" i="0" dirty="0" smtClean="0">
                          <a:solidFill>
                            <a:srgbClr val="212529"/>
                          </a:solidFill>
                          <a:effectLst/>
                          <a:latin typeface="Open Sans"/>
                        </a:rPr>
                        <a:t>GIRLS:</a:t>
                      </a:r>
                      <a:endParaRPr lang="en-US" sz="3200" b="1" i="0" dirty="0">
                        <a:solidFill>
                          <a:srgbClr val="212529"/>
                        </a:solidFill>
                        <a:effectLst/>
                        <a:latin typeface="Open Sans"/>
                      </a:endParaRPr>
                    </a:p>
                  </a:txBody>
                  <a:tcPr/>
                </a:tc>
              </a:tr>
              <a:tr h="2125450">
                <a:tc>
                  <a: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US" sz="2800" b="0" i="0" dirty="0" smtClean="0">
                          <a:solidFill>
                            <a:srgbClr val="212529"/>
                          </a:solidFill>
                          <a:effectLst/>
                          <a:latin typeface="Open Sans"/>
                        </a:rPr>
                        <a:t>group-oriented teamwork= strong group of friends </a:t>
                      </a:r>
                    </a:p>
                    <a:p>
                      <a:pPr algn="l">
                        <a:buFont typeface="+mj-lt"/>
                        <a:buNone/>
                      </a:pPr>
                      <a:endParaRPr lang="en-US" sz="2800" b="0" i="0" dirty="0">
                        <a:solidFill>
                          <a:srgbClr val="212529"/>
                        </a:solidFill>
                        <a:effectLst/>
                        <a:latin typeface="Open Sans"/>
                      </a:endParaRPr>
                    </a:p>
                  </a:txBody>
                  <a:tcPr/>
                </a:tc>
                <a:tc>
                  <a:txBody>
                    <a:bodyPr/>
                    <a:lstStyle/>
                    <a:p>
                      <a:pPr algn="l">
                        <a:buFont typeface="+mj-lt"/>
                        <a:buNone/>
                      </a:pPr>
                      <a:r>
                        <a:rPr lang="en-US" sz="2800" b="0" i="0" dirty="0" smtClean="0">
                          <a:solidFill>
                            <a:srgbClr val="212529"/>
                          </a:solidFill>
                          <a:effectLst/>
                          <a:latin typeface="Open Sans"/>
                        </a:rPr>
                        <a:t>individual-oriented one-on-one talking= one or two best friends</a:t>
                      </a:r>
                      <a:endParaRPr lang="en-US" sz="2800" b="0" i="0" dirty="0">
                        <a:solidFill>
                          <a:srgbClr val="212529"/>
                        </a:solidFill>
                        <a:effectLst/>
                        <a:latin typeface="Open Sans"/>
                      </a:endParaRPr>
                    </a:p>
                  </a:txBody>
                  <a:tcPr/>
                </a:tc>
              </a:tr>
            </a:tbl>
          </a:graphicData>
        </a:graphic>
      </p:graphicFrame>
    </p:spTree>
    <p:extLst>
      <p:ext uri="{BB962C8B-B14F-4D97-AF65-F5344CB8AC3E}">
        <p14:creationId xmlns:p14="http://schemas.microsoft.com/office/powerpoint/2010/main" val="4582546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696722360"/>
              </p:ext>
            </p:extLst>
          </p:nvPr>
        </p:nvGraphicFramePr>
        <p:xfrm>
          <a:off x="0" y="-1"/>
          <a:ext cx="9144000" cy="7872101"/>
        </p:xfrm>
        <a:graphic>
          <a:graphicData uri="http://schemas.openxmlformats.org/drawingml/2006/table">
            <a:tbl>
              <a:tblPr firstRow="1" bandRow="1">
                <a:tableStyleId>{5C22544A-7EE6-4342-B048-85BDC9FD1C3A}</a:tableStyleId>
              </a:tblPr>
              <a:tblGrid>
                <a:gridCol w="4572000"/>
                <a:gridCol w="4572000"/>
              </a:tblGrid>
              <a:tr h="724427">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b="1" i="0" dirty="0" smtClean="0">
                          <a:solidFill>
                            <a:srgbClr val="212529"/>
                          </a:solidFill>
                          <a:effectLst/>
                          <a:latin typeface="Open Sans"/>
                        </a:rPr>
                        <a:t>Verbal and Non-verbal</a:t>
                      </a:r>
                      <a:r>
                        <a:rPr lang="en-US" sz="3600" b="1" i="0" baseline="0" dirty="0" smtClean="0">
                          <a:solidFill>
                            <a:srgbClr val="212529"/>
                          </a:solidFill>
                          <a:effectLst/>
                          <a:latin typeface="Open Sans"/>
                        </a:rPr>
                        <a:t> </a:t>
                      </a:r>
                      <a:r>
                        <a:rPr lang="en-US" sz="3600" b="1" i="0" dirty="0" smtClean="0">
                          <a:solidFill>
                            <a:srgbClr val="212529"/>
                          </a:solidFill>
                          <a:effectLst/>
                          <a:latin typeface="Open Sans"/>
                        </a:rPr>
                        <a:t>communication </a:t>
                      </a:r>
                    </a:p>
                  </a:txBody>
                  <a:tcPr>
                    <a:solidFill>
                      <a:schemeClr val="bg1"/>
                    </a:solidFill>
                  </a:tcPr>
                </a:tc>
                <a:tc hMerge="1">
                  <a:txBody>
                    <a:bodyPr/>
                    <a:lstStyle/>
                    <a:p>
                      <a:endParaRPr lang="en-US" dirty="0"/>
                    </a:p>
                  </a:txBody>
                  <a:tcPr/>
                </a:tc>
              </a:tr>
              <a:tr h="655434">
                <a:tc>
                  <a:txBody>
                    <a:bodyPr/>
                    <a:lstStyle/>
                    <a:p>
                      <a:pPr algn="ctr">
                        <a:buFont typeface="+mj-lt"/>
                        <a:buNone/>
                      </a:pPr>
                      <a:r>
                        <a:rPr lang="en-US" sz="3200" b="1" i="0" dirty="0" smtClean="0">
                          <a:solidFill>
                            <a:srgbClr val="212529"/>
                          </a:solidFill>
                          <a:effectLst/>
                          <a:latin typeface="Open Sans"/>
                        </a:rPr>
                        <a:t>Men</a:t>
                      </a:r>
                      <a:endParaRPr lang="en-US" sz="3200" b="1" i="0" dirty="0">
                        <a:solidFill>
                          <a:srgbClr val="212529"/>
                        </a:solidFill>
                        <a:effectLst/>
                        <a:latin typeface="Open Sans"/>
                      </a:endParaRPr>
                    </a:p>
                  </a:txBody>
                  <a:tcPr/>
                </a:tc>
                <a:tc>
                  <a:txBody>
                    <a:bodyPr/>
                    <a:lstStyle/>
                    <a:p>
                      <a:pPr algn="ctr">
                        <a:buFont typeface="+mj-lt"/>
                        <a:buNone/>
                      </a:pPr>
                      <a:r>
                        <a:rPr lang="en-US" sz="3200" b="1" i="0" dirty="0" smtClean="0">
                          <a:solidFill>
                            <a:srgbClr val="212529"/>
                          </a:solidFill>
                          <a:effectLst/>
                          <a:latin typeface="Open Sans"/>
                        </a:rPr>
                        <a:t>Women </a:t>
                      </a:r>
                      <a:endParaRPr lang="en-US" sz="3200" b="1" i="0" dirty="0">
                        <a:solidFill>
                          <a:srgbClr val="212529"/>
                        </a:solidFill>
                        <a:effectLst/>
                        <a:latin typeface="Open Sans"/>
                      </a:endParaRPr>
                    </a:p>
                  </a:txBody>
                  <a:tcPr>
                    <a:solidFill>
                      <a:schemeClr val="accent2">
                        <a:lumMod val="40000"/>
                        <a:lumOff val="60000"/>
                      </a:schemeClr>
                    </a:solidFill>
                  </a:tcPr>
                </a:tc>
              </a:tr>
              <a:tr h="5361508">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800" b="0" i="0" dirty="0" smtClean="0">
                        <a:solidFill>
                          <a:srgbClr val="212529"/>
                        </a:solidFill>
                        <a:effectLst/>
                        <a:latin typeface="Open Sans"/>
                      </a:endParaRPr>
                    </a:p>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b="0" i="0" dirty="0" smtClean="0">
                          <a:solidFill>
                            <a:srgbClr val="212529"/>
                          </a:solidFill>
                          <a:effectLst/>
                          <a:latin typeface="Open Sans"/>
                        </a:rPr>
                        <a:t>Less facial expressions</a:t>
                      </a:r>
                    </a:p>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b="0" i="0" dirty="0" smtClean="0">
                          <a:solidFill>
                            <a:srgbClr val="212529"/>
                          </a:solidFill>
                          <a:effectLst/>
                          <a:latin typeface="Open Sans"/>
                        </a:rPr>
                        <a:t>More relaxed posture</a:t>
                      </a:r>
                    </a:p>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b="0" i="0" dirty="0" smtClean="0">
                          <a:solidFill>
                            <a:srgbClr val="212529"/>
                          </a:solidFill>
                          <a:effectLst/>
                          <a:latin typeface="Open Sans"/>
                        </a:rPr>
                        <a:t>Avoid eye contact</a:t>
                      </a:r>
                    </a:p>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b="0" i="0" dirty="0" smtClean="0">
                          <a:solidFill>
                            <a:srgbClr val="212529"/>
                          </a:solidFill>
                          <a:effectLst/>
                          <a:latin typeface="Open Sans"/>
                        </a:rPr>
                        <a:t>Misinterpret direct eye contact as</a:t>
                      </a:r>
                      <a:r>
                        <a:rPr lang="en-US" sz="2800" b="0" i="0" baseline="0" dirty="0" smtClean="0">
                          <a:solidFill>
                            <a:srgbClr val="212529"/>
                          </a:solidFill>
                          <a:effectLst/>
                          <a:latin typeface="Open Sans"/>
                        </a:rPr>
                        <a:t> </a:t>
                      </a:r>
                      <a:r>
                        <a:rPr lang="en-US" sz="2800" b="0" i="0" dirty="0" smtClean="0">
                          <a:solidFill>
                            <a:srgbClr val="212529"/>
                          </a:solidFill>
                          <a:effectLst/>
                          <a:latin typeface="Open Sans"/>
                        </a:rPr>
                        <a:t>confrontational</a:t>
                      </a:r>
                    </a:p>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b="0" i="0" kern="1200" dirty="0" smtClean="0">
                          <a:solidFill>
                            <a:schemeClr val="dk1"/>
                          </a:solidFill>
                          <a:effectLst/>
                          <a:latin typeface="+mn-lt"/>
                          <a:ea typeface="+mn-ea"/>
                          <a:cs typeface="+mn-cs"/>
                        </a:rPr>
                        <a:t>Men’s speech is clear, direct and straightforward  Men use speech as a means of conveying only facts and information</a:t>
                      </a:r>
                      <a:endParaRPr lang="en-US" sz="4000" b="0" i="0" dirty="0" smtClean="0">
                        <a:solidFill>
                          <a:srgbClr val="212529"/>
                        </a:solidFill>
                        <a:effectLst/>
                        <a:latin typeface="Open Sans"/>
                      </a:endParaRPr>
                    </a:p>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800" b="0" i="0" dirty="0" smtClean="0">
                        <a:solidFill>
                          <a:srgbClr val="212529"/>
                        </a:solidFill>
                        <a:effectLst/>
                        <a:latin typeface="Open Sans"/>
                      </a:endParaRPr>
                    </a:p>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800" b="0" i="0" dirty="0" smtClean="0">
                        <a:solidFill>
                          <a:srgbClr val="212529"/>
                        </a:solidFill>
                        <a:effectLst/>
                        <a:latin typeface="Open Sans"/>
                      </a:endParaRPr>
                    </a:p>
                    <a:p>
                      <a:pPr algn="l">
                        <a:buFont typeface="+mj-lt"/>
                        <a:buNone/>
                      </a:pPr>
                      <a:endParaRPr lang="en-US" sz="2800" b="0" i="0" dirty="0">
                        <a:solidFill>
                          <a:srgbClr val="212529"/>
                        </a:solidFill>
                        <a:effectLst/>
                        <a:latin typeface="Open Sans"/>
                      </a:endParaRPr>
                    </a:p>
                  </a:txBody>
                  <a:tcPr/>
                </a:tc>
                <a:tc>
                  <a:txBody>
                    <a:bodyPr/>
                    <a:lstStyle/>
                    <a:p>
                      <a:pPr marL="457200" indent="-457200" algn="l">
                        <a:buFont typeface="Arial" panose="020B0604020202020204" pitchFamily="34" charset="0"/>
                        <a:buChar char="•"/>
                      </a:pPr>
                      <a:endParaRPr lang="en-US" sz="2800" b="0" i="0" dirty="0" smtClean="0">
                        <a:solidFill>
                          <a:srgbClr val="212529"/>
                        </a:solidFill>
                        <a:effectLst/>
                        <a:latin typeface="Open Sans"/>
                      </a:endParaRPr>
                    </a:p>
                    <a:p>
                      <a:pPr marL="457200" indent="-457200" algn="l">
                        <a:buFont typeface="Arial" panose="020B0604020202020204" pitchFamily="34" charset="0"/>
                        <a:buChar char="•"/>
                      </a:pPr>
                      <a:r>
                        <a:rPr lang="en-US" sz="2800" b="0" i="0" dirty="0" smtClean="0">
                          <a:solidFill>
                            <a:srgbClr val="212529"/>
                          </a:solidFill>
                          <a:effectLst/>
                          <a:latin typeface="Open Sans"/>
                        </a:rPr>
                        <a:t>More</a:t>
                      </a:r>
                      <a:r>
                        <a:rPr lang="en-US" sz="2800" b="0" i="0" baseline="0" dirty="0" smtClean="0">
                          <a:solidFill>
                            <a:srgbClr val="212529"/>
                          </a:solidFill>
                          <a:effectLst/>
                          <a:latin typeface="Open Sans"/>
                        </a:rPr>
                        <a:t> </a:t>
                      </a:r>
                      <a:r>
                        <a:rPr lang="en-US" sz="2800" b="0" i="0" dirty="0" smtClean="0">
                          <a:solidFill>
                            <a:srgbClr val="212529"/>
                          </a:solidFill>
                          <a:effectLst/>
                          <a:latin typeface="Open Sans"/>
                        </a:rPr>
                        <a:t>facial expressions</a:t>
                      </a:r>
                    </a:p>
                    <a:p>
                      <a:pPr marL="457200" indent="-457200" algn="l">
                        <a:buFont typeface="Arial" panose="020B0604020202020204" pitchFamily="34" charset="0"/>
                        <a:buChar char="•"/>
                      </a:pPr>
                      <a:r>
                        <a:rPr lang="en-US" sz="2800" b="0" i="0" dirty="0" smtClean="0">
                          <a:solidFill>
                            <a:srgbClr val="212529"/>
                          </a:solidFill>
                          <a:effectLst/>
                          <a:latin typeface="Open Sans"/>
                        </a:rPr>
                        <a:t>Tension in posture</a:t>
                      </a:r>
                    </a:p>
                    <a:p>
                      <a:pPr marL="457200" indent="-457200" algn="l">
                        <a:buFont typeface="Arial" panose="020B0604020202020204" pitchFamily="34" charset="0"/>
                        <a:buChar char="•"/>
                      </a:pPr>
                      <a:r>
                        <a:rPr lang="en-US" sz="2800" b="0" i="0" dirty="0" smtClean="0">
                          <a:solidFill>
                            <a:srgbClr val="212529"/>
                          </a:solidFill>
                          <a:effectLst/>
                          <a:latin typeface="Open Sans"/>
                        </a:rPr>
                        <a:t>Prefer eye contact </a:t>
                      </a:r>
                    </a:p>
                    <a:p>
                      <a:pPr marL="457200" indent="-457200" algn="l">
                        <a:buFont typeface="Arial" panose="020B0604020202020204" pitchFamily="34" charset="0"/>
                        <a:buChar char="•"/>
                      </a:pPr>
                      <a:r>
                        <a:rPr lang="en-US" sz="2800" b="0" i="0" dirty="0" smtClean="0">
                          <a:solidFill>
                            <a:srgbClr val="212529"/>
                          </a:solidFill>
                          <a:effectLst/>
                          <a:latin typeface="Open Sans"/>
                        </a:rPr>
                        <a:t>Misinterpret no eye contact as a sign of not listening </a:t>
                      </a:r>
                    </a:p>
                    <a:p>
                      <a:pPr marL="457200" indent="-457200" algn="l">
                        <a:buFont typeface="Arial" panose="020B0604020202020204" pitchFamily="34" charset="0"/>
                        <a:buChar char="•"/>
                      </a:pPr>
                      <a:r>
                        <a:rPr lang="en-US" sz="2800" b="0" i="0" kern="1200" dirty="0" smtClean="0">
                          <a:solidFill>
                            <a:schemeClr val="dk1"/>
                          </a:solidFill>
                          <a:effectLst/>
                          <a:latin typeface="+mn-lt"/>
                          <a:ea typeface="+mn-ea"/>
                          <a:cs typeface="+mn-cs"/>
                        </a:rPr>
                        <a:t>Speak indirectly and IMPLICITLY.</a:t>
                      </a:r>
                      <a:r>
                        <a:rPr lang="en-US" sz="2800" b="0" i="0" kern="1200" baseline="0" dirty="0" smtClean="0">
                          <a:solidFill>
                            <a:schemeClr val="dk1"/>
                          </a:solidFill>
                          <a:effectLst/>
                          <a:latin typeface="+mn-lt"/>
                          <a:ea typeface="+mn-ea"/>
                          <a:cs typeface="+mn-cs"/>
                        </a:rPr>
                        <a:t> T</a:t>
                      </a:r>
                      <a:r>
                        <a:rPr lang="en-US" sz="2800" b="0" i="0" kern="1200" dirty="0" smtClean="0">
                          <a:solidFill>
                            <a:schemeClr val="dk1"/>
                          </a:solidFill>
                          <a:effectLst/>
                          <a:latin typeface="+mn-lt"/>
                          <a:ea typeface="+mn-ea"/>
                          <a:cs typeface="+mn-cs"/>
                        </a:rPr>
                        <a:t>o fully express their feelings they use various superlatives, metaphors and </a:t>
                      </a:r>
                      <a:r>
                        <a:rPr lang="en-US" sz="2800" b="0" i="0" kern="1200" dirty="0" err="1" smtClean="0">
                          <a:solidFill>
                            <a:schemeClr val="dk1"/>
                          </a:solidFill>
                          <a:effectLst/>
                          <a:latin typeface="+mn-lt"/>
                          <a:ea typeface="+mn-ea"/>
                          <a:cs typeface="+mn-cs"/>
                        </a:rPr>
                        <a:t>generalisations</a:t>
                      </a:r>
                      <a:endParaRPr lang="en-US" sz="4000" b="0" i="0" dirty="0" smtClean="0">
                        <a:solidFill>
                          <a:srgbClr val="212529"/>
                        </a:solidFill>
                        <a:effectLst/>
                        <a:latin typeface="Open Sans"/>
                      </a:endParaRPr>
                    </a:p>
                    <a:p>
                      <a:pPr marL="457200" indent="-457200" algn="l">
                        <a:buFont typeface="Arial" panose="020B0604020202020204" pitchFamily="34" charset="0"/>
                        <a:buChar char="•"/>
                      </a:pPr>
                      <a:endParaRPr lang="en-US" sz="2800" b="0" i="0" dirty="0" smtClean="0">
                        <a:solidFill>
                          <a:srgbClr val="212529"/>
                        </a:solidFill>
                        <a:effectLst/>
                        <a:latin typeface="Open Sans"/>
                      </a:endParaRPr>
                    </a:p>
                    <a:p>
                      <a:pPr algn="l">
                        <a:buFont typeface="+mj-lt"/>
                        <a:buNone/>
                      </a:pPr>
                      <a:endParaRPr lang="en-US" sz="2800" b="0" i="0" dirty="0">
                        <a:solidFill>
                          <a:srgbClr val="212529"/>
                        </a:solidFill>
                        <a:effectLst/>
                        <a:latin typeface="Open Sans"/>
                      </a:endParaRPr>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val="27758765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707240526"/>
              </p:ext>
            </p:extLst>
          </p:nvPr>
        </p:nvGraphicFramePr>
        <p:xfrm>
          <a:off x="0" y="-1"/>
          <a:ext cx="9144000" cy="7254240"/>
        </p:xfrm>
        <a:graphic>
          <a:graphicData uri="http://schemas.openxmlformats.org/drawingml/2006/table">
            <a:tbl>
              <a:tblPr firstRow="1" bandRow="1">
                <a:tableStyleId>{5C22544A-7EE6-4342-B048-85BDC9FD1C3A}</a:tableStyleId>
              </a:tblPr>
              <a:tblGrid>
                <a:gridCol w="4572000"/>
                <a:gridCol w="4572000"/>
              </a:tblGrid>
              <a:tr h="594479">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b="1" i="0" dirty="0" smtClean="0">
                          <a:solidFill>
                            <a:srgbClr val="212529"/>
                          </a:solidFill>
                          <a:effectLst/>
                          <a:latin typeface="Open Sans"/>
                        </a:rPr>
                        <a:t>Gender Differences in Belief and Value </a:t>
                      </a:r>
                    </a:p>
                  </a:txBody>
                  <a:tcPr>
                    <a:solidFill>
                      <a:schemeClr val="bg1"/>
                    </a:solidFill>
                  </a:tcPr>
                </a:tc>
                <a:tc hMerge="1">
                  <a:txBody>
                    <a:bodyPr/>
                    <a:lstStyle/>
                    <a:p>
                      <a:endParaRPr lang="en-US" dirty="0"/>
                    </a:p>
                  </a:txBody>
                  <a:tcPr/>
                </a:tc>
              </a:tr>
              <a:tr h="497006">
                <a:tc>
                  <a:txBody>
                    <a:bodyPr/>
                    <a:lstStyle/>
                    <a:p>
                      <a:pPr algn="ctr">
                        <a:buFont typeface="+mj-lt"/>
                        <a:buNone/>
                      </a:pPr>
                      <a:r>
                        <a:rPr lang="en-US" sz="3200" b="1" i="0" dirty="0" smtClean="0">
                          <a:solidFill>
                            <a:srgbClr val="212529"/>
                          </a:solidFill>
                          <a:effectLst/>
                          <a:latin typeface="Open Sans"/>
                        </a:rPr>
                        <a:t>Men</a:t>
                      </a:r>
                      <a:endParaRPr lang="en-US" sz="3200" b="1" i="0" dirty="0">
                        <a:solidFill>
                          <a:srgbClr val="212529"/>
                        </a:solidFill>
                        <a:effectLst/>
                        <a:latin typeface="Open Sans"/>
                      </a:endParaRPr>
                    </a:p>
                  </a:txBody>
                  <a:tcPr/>
                </a:tc>
                <a:tc>
                  <a:txBody>
                    <a:bodyPr/>
                    <a:lstStyle/>
                    <a:p>
                      <a:pPr algn="ctr">
                        <a:buFont typeface="+mj-lt"/>
                        <a:buNone/>
                      </a:pPr>
                      <a:r>
                        <a:rPr lang="en-US" sz="3200" b="1" i="0" dirty="0" smtClean="0">
                          <a:solidFill>
                            <a:srgbClr val="212529"/>
                          </a:solidFill>
                          <a:effectLst/>
                          <a:latin typeface="Open Sans"/>
                        </a:rPr>
                        <a:t>Women </a:t>
                      </a:r>
                      <a:endParaRPr lang="en-US" sz="3200" b="1" i="0" dirty="0">
                        <a:solidFill>
                          <a:srgbClr val="212529"/>
                        </a:solidFill>
                        <a:effectLst/>
                        <a:latin typeface="Open Sans"/>
                      </a:endParaRPr>
                    </a:p>
                  </a:txBody>
                  <a:tcPr>
                    <a:solidFill>
                      <a:schemeClr val="accent2">
                        <a:lumMod val="40000"/>
                        <a:lumOff val="60000"/>
                      </a:schemeClr>
                    </a:solidFill>
                  </a:tcPr>
                </a:tc>
              </a:tr>
              <a:tr h="5937916">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600" b="0" i="0" kern="1200" dirty="0" smtClean="0">
                          <a:solidFill>
                            <a:schemeClr val="dk1"/>
                          </a:solidFill>
                          <a:effectLst/>
                          <a:latin typeface="+mn-lt"/>
                          <a:ea typeface="+mn-ea"/>
                          <a:cs typeface="+mn-cs"/>
                        </a:rPr>
                        <a:t>Concerned with getting results, achieving goals, status and power, and beating the competition </a:t>
                      </a:r>
                    </a:p>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600" b="0" i="0" kern="1200" dirty="0" smtClean="0">
                          <a:solidFill>
                            <a:schemeClr val="dk1"/>
                          </a:solidFill>
                          <a:effectLst/>
                          <a:latin typeface="+mn-lt"/>
                          <a:ea typeface="+mn-ea"/>
                          <a:cs typeface="+mn-cs"/>
                        </a:rPr>
                        <a:t>Tend to value things more (e.g., car, hi-tech products, model) </a:t>
                      </a:r>
                    </a:p>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600" b="0" i="0" kern="1200" dirty="0" smtClean="0">
                          <a:solidFill>
                            <a:schemeClr val="dk1"/>
                          </a:solidFill>
                          <a:effectLst/>
                          <a:latin typeface="+mn-lt"/>
                          <a:ea typeface="+mn-ea"/>
                          <a:cs typeface="+mn-cs"/>
                        </a:rPr>
                        <a:t>Need to be trusted / seen as capable / independent</a:t>
                      </a:r>
                    </a:p>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600" b="0" i="0" kern="1200" dirty="0" smtClean="0">
                          <a:solidFill>
                            <a:schemeClr val="dk1"/>
                          </a:solidFill>
                          <a:effectLst/>
                          <a:latin typeface="+mn-lt"/>
                          <a:ea typeface="+mn-ea"/>
                          <a:cs typeface="+mn-cs"/>
                        </a:rPr>
                        <a:t>Solve problem by themselves (taking help/advice are perceived as weak) </a:t>
                      </a:r>
                    </a:p>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600" b="0" i="0" kern="1200" dirty="0" smtClean="0">
                          <a:solidFill>
                            <a:schemeClr val="dk1"/>
                          </a:solidFill>
                          <a:effectLst/>
                          <a:latin typeface="+mn-lt"/>
                          <a:ea typeface="+mn-ea"/>
                          <a:cs typeface="+mn-cs"/>
                        </a:rPr>
                        <a:t>Fear of failure </a:t>
                      </a:r>
                    </a:p>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600" b="0" i="0" dirty="0" smtClean="0">
                        <a:solidFill>
                          <a:srgbClr val="212529"/>
                        </a:solidFill>
                        <a:effectLst/>
                        <a:latin typeface="Open Sans"/>
                      </a:endParaRPr>
                    </a:p>
                    <a:p>
                      <a:pPr marL="457200" indent="-457200" algn="l">
                        <a:buFont typeface="Arial" panose="020B0604020202020204" pitchFamily="34" charset="0"/>
                        <a:buChar char="•"/>
                      </a:pPr>
                      <a:endParaRPr lang="en-US" sz="2600" b="0" i="0" dirty="0">
                        <a:solidFill>
                          <a:srgbClr val="212529"/>
                        </a:solidFill>
                        <a:effectLst/>
                        <a:latin typeface="Open Sans"/>
                      </a:endParaRPr>
                    </a:p>
                  </a:txBody>
                  <a:tcPr/>
                </a:tc>
                <a:tc>
                  <a:txBody>
                    <a:bodyPr/>
                    <a:lstStyle/>
                    <a:p>
                      <a:pPr marL="457200" indent="-457200" algn="l">
                        <a:buFont typeface="Arial" panose="020B0604020202020204" pitchFamily="34" charset="0"/>
                        <a:buChar char="•"/>
                      </a:pPr>
                      <a:r>
                        <a:rPr lang="en-US" sz="2600" b="0" i="0" kern="1200" dirty="0" smtClean="0">
                          <a:solidFill>
                            <a:schemeClr val="dk1"/>
                          </a:solidFill>
                          <a:effectLst/>
                          <a:latin typeface="+mn-lt"/>
                          <a:ea typeface="+mn-ea"/>
                          <a:cs typeface="+mn-cs"/>
                        </a:rPr>
                        <a:t>Focus on communication, cooperation, harmony, love, sharing and relationships </a:t>
                      </a:r>
                    </a:p>
                    <a:p>
                      <a:pPr marL="457200" indent="-457200" algn="l">
                        <a:buFont typeface="Arial" panose="020B0604020202020204" pitchFamily="34" charset="0"/>
                        <a:buChar char="•"/>
                      </a:pPr>
                      <a:endParaRPr lang="en-US" sz="2600" b="0" i="0" kern="1200" dirty="0" smtClean="0">
                        <a:solidFill>
                          <a:schemeClr val="dk1"/>
                        </a:solidFill>
                        <a:effectLst/>
                        <a:latin typeface="+mn-lt"/>
                        <a:ea typeface="+mn-ea"/>
                        <a:cs typeface="+mn-cs"/>
                      </a:endParaRPr>
                    </a:p>
                    <a:p>
                      <a:pPr marL="457200" indent="-457200" algn="l">
                        <a:buFont typeface="Arial" panose="020B0604020202020204" pitchFamily="34" charset="0"/>
                        <a:buChar char="•"/>
                      </a:pPr>
                      <a:r>
                        <a:rPr lang="en-US" sz="2600" b="0" i="0" kern="1200" dirty="0" smtClean="0">
                          <a:solidFill>
                            <a:schemeClr val="dk1"/>
                          </a:solidFill>
                          <a:effectLst/>
                          <a:latin typeface="+mn-lt"/>
                          <a:ea typeface="+mn-ea"/>
                          <a:cs typeface="+mn-cs"/>
                        </a:rPr>
                        <a:t>Value relationships first </a:t>
                      </a:r>
                    </a:p>
                    <a:p>
                      <a:pPr marL="457200" indent="-457200" algn="l">
                        <a:buFont typeface="Arial" panose="020B0604020202020204" pitchFamily="34" charset="0"/>
                        <a:buChar char="•"/>
                      </a:pPr>
                      <a:endParaRPr lang="en-US" sz="2600" b="0" i="0" kern="1200" dirty="0" smtClean="0">
                        <a:solidFill>
                          <a:schemeClr val="dk1"/>
                        </a:solidFill>
                        <a:effectLst/>
                        <a:latin typeface="+mn-lt"/>
                        <a:ea typeface="+mn-ea"/>
                        <a:cs typeface="+mn-cs"/>
                      </a:endParaRPr>
                    </a:p>
                    <a:p>
                      <a:pPr marL="457200" indent="-457200" algn="l">
                        <a:buFont typeface="Arial" panose="020B0604020202020204" pitchFamily="34" charset="0"/>
                        <a:buChar char="•"/>
                      </a:pPr>
                      <a:r>
                        <a:rPr lang="en-US" sz="2600" b="0" i="0" kern="1200" dirty="0" smtClean="0">
                          <a:solidFill>
                            <a:schemeClr val="dk1"/>
                          </a:solidFill>
                          <a:effectLst/>
                          <a:latin typeface="+mn-lt"/>
                          <a:ea typeface="+mn-ea"/>
                          <a:cs typeface="+mn-cs"/>
                        </a:rPr>
                        <a:t>Need to be cared for/ supported/ understood </a:t>
                      </a:r>
                    </a:p>
                    <a:p>
                      <a:pPr marL="457200" indent="-457200" algn="l">
                        <a:buFont typeface="Arial" panose="020B0604020202020204" pitchFamily="34" charset="0"/>
                        <a:buChar char="•"/>
                      </a:pPr>
                      <a:r>
                        <a:rPr lang="en-US" sz="2600" b="0" i="0" kern="1200" dirty="0" smtClean="0">
                          <a:solidFill>
                            <a:schemeClr val="dk1"/>
                          </a:solidFill>
                          <a:effectLst/>
                          <a:latin typeface="+mn-lt"/>
                          <a:ea typeface="+mn-ea"/>
                          <a:cs typeface="+mn-cs"/>
                        </a:rPr>
                        <a:t>Ready to seek / offer help and advice </a:t>
                      </a:r>
                    </a:p>
                    <a:p>
                      <a:pPr marL="457200" indent="-457200" algn="l">
                        <a:buFont typeface="Arial" panose="020B0604020202020204" pitchFamily="34" charset="0"/>
                        <a:buChar char="•"/>
                      </a:pPr>
                      <a:endParaRPr lang="en-US" sz="2600" b="0" i="0" kern="1200" dirty="0" smtClean="0">
                        <a:solidFill>
                          <a:schemeClr val="dk1"/>
                        </a:solidFill>
                        <a:effectLst/>
                        <a:latin typeface="+mn-lt"/>
                        <a:ea typeface="+mn-ea"/>
                        <a:cs typeface="+mn-cs"/>
                      </a:endParaRPr>
                    </a:p>
                    <a:p>
                      <a:pPr marL="457200" indent="-457200" algn="l">
                        <a:buFont typeface="Arial" panose="020B0604020202020204" pitchFamily="34" charset="0"/>
                        <a:buChar char="•"/>
                      </a:pPr>
                      <a:r>
                        <a:rPr lang="en-US" sz="2600" b="0" i="0" kern="1200" dirty="0" smtClean="0">
                          <a:solidFill>
                            <a:schemeClr val="dk1"/>
                          </a:solidFill>
                          <a:effectLst/>
                          <a:latin typeface="+mn-lt"/>
                          <a:ea typeface="+mn-ea"/>
                          <a:cs typeface="+mn-cs"/>
                        </a:rPr>
                        <a:t>Fear of being isolated, care much about others’ comments / impressions </a:t>
                      </a:r>
                      <a:endParaRPr lang="en-US" sz="2600" b="0" i="0" dirty="0">
                        <a:solidFill>
                          <a:srgbClr val="212529"/>
                        </a:solidFill>
                        <a:effectLst/>
                        <a:latin typeface="Open Sans"/>
                      </a:endParaRPr>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val="1743900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780928"/>
            <a:ext cx="8229600" cy="1143000"/>
          </a:xfrm>
        </p:spPr>
        <p:txBody>
          <a:bodyPr>
            <a:normAutofit fontScale="90000"/>
          </a:bodyPr>
          <a:lstStyle/>
          <a:p>
            <a:r>
              <a:rPr lang="en-US" sz="6700" dirty="0"/>
              <a:t>Language and </a:t>
            </a:r>
            <a:r>
              <a:rPr lang="en-US" sz="6700" dirty="0" smtClean="0"/>
              <a:t/>
            </a:r>
            <a:br>
              <a:rPr lang="en-US" sz="6700" dirty="0" smtClean="0"/>
            </a:br>
            <a:r>
              <a:rPr lang="en-US" sz="6700" dirty="0" smtClean="0"/>
              <a:t>Cultural </a:t>
            </a:r>
            <a:r>
              <a:rPr lang="en-US" sz="6700" dirty="0"/>
              <a:t>Context</a:t>
            </a:r>
            <a:r>
              <a:rPr lang="en-US" dirty="0"/>
              <a:t/>
            </a:r>
            <a:br>
              <a:rPr lang="en-US" dirty="0"/>
            </a:br>
            <a:endParaRPr lang="en-US" dirty="0"/>
          </a:p>
        </p:txBody>
      </p:sp>
    </p:spTree>
    <p:extLst>
      <p:ext uri="{BB962C8B-B14F-4D97-AF65-F5344CB8AC3E}">
        <p14:creationId xmlns:p14="http://schemas.microsoft.com/office/powerpoint/2010/main" val="36426307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12968" cy="6370975"/>
          </a:xfrm>
          <a:prstGeom prst="rect">
            <a:avLst/>
          </a:prstGeom>
        </p:spPr>
        <p:txBody>
          <a:bodyPr wrap="square">
            <a:spAutoFit/>
          </a:bodyPr>
          <a:lstStyle/>
          <a:p>
            <a:pPr algn="ctr"/>
            <a:r>
              <a:rPr lang="en-US" sz="2400" dirty="0" smtClean="0">
                <a:solidFill>
                  <a:srgbClr val="FF0000"/>
                </a:solidFill>
              </a:rPr>
              <a:t>Women’s language (</a:t>
            </a:r>
            <a:r>
              <a:rPr lang="en-US" sz="2400" dirty="0" err="1" smtClean="0">
                <a:solidFill>
                  <a:srgbClr val="FF0000"/>
                </a:solidFill>
              </a:rPr>
              <a:t>Lakoff</a:t>
            </a:r>
            <a:r>
              <a:rPr lang="en-US" sz="2400" dirty="0" smtClean="0">
                <a:solidFill>
                  <a:srgbClr val="FF0000"/>
                </a:solidFill>
              </a:rPr>
              <a:t>, 1975) </a:t>
            </a:r>
          </a:p>
          <a:p>
            <a:r>
              <a:rPr lang="en-US" sz="2400" b="1" dirty="0" smtClean="0"/>
              <a:t>Hedge</a:t>
            </a:r>
            <a:r>
              <a:rPr lang="en-US" sz="2400" dirty="0" smtClean="0"/>
              <a:t>: using phrases like “sort of”, “kind of”, “it seems like”, and so on. Use (super)polite forms: “Would you mind. . . ”, “I'd appreciate it if. . . ”, “. . . if you don't mind”.</a:t>
            </a:r>
          </a:p>
          <a:p>
            <a:r>
              <a:rPr lang="en-US" sz="2400" dirty="0" smtClean="0"/>
              <a:t> </a:t>
            </a:r>
            <a:r>
              <a:rPr lang="en-US" sz="2400" b="1" dirty="0" smtClean="0"/>
              <a:t>Use tag questions: </a:t>
            </a:r>
            <a:r>
              <a:rPr lang="en-US" sz="2400" dirty="0" smtClean="0"/>
              <a:t>“You're going to dinner, aren't you? ” </a:t>
            </a:r>
          </a:p>
          <a:p>
            <a:r>
              <a:rPr lang="en-US" sz="2400" b="1" dirty="0" smtClean="0"/>
              <a:t>Speak in italics: </a:t>
            </a:r>
            <a:r>
              <a:rPr lang="en-US" sz="2400" dirty="0" err="1" smtClean="0"/>
              <a:t>intonational</a:t>
            </a:r>
            <a:r>
              <a:rPr lang="en-US" sz="2400" dirty="0" smtClean="0"/>
              <a:t> emphasis equal to underlining words - so, very, quite. </a:t>
            </a:r>
          </a:p>
          <a:p>
            <a:r>
              <a:rPr lang="en-US" sz="2400" b="1" dirty="0" smtClean="0"/>
              <a:t>Use empty adjectives: </a:t>
            </a:r>
            <a:r>
              <a:rPr lang="en-US" sz="2400" dirty="0" smtClean="0"/>
              <a:t>divine, lovely, adorable, and so on</a:t>
            </a:r>
          </a:p>
          <a:p>
            <a:r>
              <a:rPr lang="en-US" sz="2400" b="1" dirty="0" smtClean="0"/>
              <a:t>Use hypercorrect grammar and pronunciation: </a:t>
            </a:r>
            <a:r>
              <a:rPr lang="en-US" sz="2400" dirty="0" smtClean="0"/>
              <a:t>English prestige grammar and clear enunciation. </a:t>
            </a:r>
          </a:p>
          <a:p>
            <a:r>
              <a:rPr lang="en-US" sz="2400" b="1" dirty="0" smtClean="0"/>
              <a:t>Use direct quotation: </a:t>
            </a:r>
            <a:r>
              <a:rPr lang="en-US" sz="2400" dirty="0" smtClean="0"/>
              <a:t>men paraphrase more often. </a:t>
            </a:r>
          </a:p>
          <a:p>
            <a:r>
              <a:rPr lang="en-US" sz="2400" b="1" dirty="0" smtClean="0"/>
              <a:t>Have a special lexicon: </a:t>
            </a:r>
            <a:r>
              <a:rPr lang="en-US" sz="2400" dirty="0" smtClean="0"/>
              <a:t>women use more words for things like </a:t>
            </a:r>
            <a:r>
              <a:rPr lang="en-US" sz="2400" dirty="0" err="1" smtClean="0"/>
              <a:t>colours</a:t>
            </a:r>
            <a:r>
              <a:rPr lang="en-US" sz="2400" dirty="0" smtClean="0"/>
              <a:t>, men for sports.</a:t>
            </a:r>
          </a:p>
          <a:p>
            <a:r>
              <a:rPr lang="en-US" sz="2400" b="1" dirty="0" smtClean="0"/>
              <a:t>Use question intonation in declarative statements: </a:t>
            </a:r>
            <a:r>
              <a:rPr lang="en-US" sz="2400" dirty="0" smtClean="0"/>
              <a:t>women make declarative statements into questions by raising the pitch of their voice at the end of a statement, expressing uncertainty. </a:t>
            </a:r>
          </a:p>
          <a:p>
            <a:r>
              <a:rPr lang="en-US" sz="2400" dirty="0" smtClean="0"/>
              <a:t>For example, “What school do you attend? Eton College? </a:t>
            </a:r>
            <a:endParaRPr lang="en-US" sz="2400" dirty="0"/>
          </a:p>
        </p:txBody>
      </p:sp>
    </p:spTree>
    <p:extLst>
      <p:ext uri="{BB962C8B-B14F-4D97-AF65-F5344CB8AC3E}">
        <p14:creationId xmlns:p14="http://schemas.microsoft.com/office/powerpoint/2010/main" val="1457266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9460" y="332656"/>
            <a:ext cx="8712968" cy="5909310"/>
          </a:xfrm>
          <a:prstGeom prst="rect">
            <a:avLst/>
          </a:prstGeom>
        </p:spPr>
        <p:txBody>
          <a:bodyPr wrap="square">
            <a:spAutoFit/>
          </a:bodyPr>
          <a:lstStyle/>
          <a:p>
            <a:r>
              <a:rPr lang="en-US" sz="2700" b="1" dirty="0" smtClean="0"/>
              <a:t>” Use “</a:t>
            </a:r>
            <a:r>
              <a:rPr lang="en-US" sz="2700" b="1" dirty="0" err="1" smtClean="0"/>
              <a:t>wh</a:t>
            </a:r>
            <a:r>
              <a:rPr lang="en-US" sz="2700" b="1" dirty="0" smtClean="0"/>
              <a:t>-” imperatives</a:t>
            </a:r>
            <a:r>
              <a:rPr lang="en-US" sz="2700" dirty="0" smtClean="0"/>
              <a:t>: (such as, “Why don't you open the door? ”) Speak less frequently </a:t>
            </a:r>
            <a:r>
              <a:rPr lang="en-US" sz="2700" b="1" dirty="0" smtClean="0"/>
              <a:t>Overuse qualifiers</a:t>
            </a:r>
            <a:r>
              <a:rPr lang="en-US" sz="2700" dirty="0" smtClean="0"/>
              <a:t>: (for example, “I Think that. . . ”) </a:t>
            </a:r>
          </a:p>
          <a:p>
            <a:r>
              <a:rPr lang="en-US" sz="2700" b="1" dirty="0" err="1" smtClean="0"/>
              <a:t>Apologise</a:t>
            </a:r>
            <a:r>
              <a:rPr lang="en-US" sz="2700" b="1" dirty="0" smtClean="0"/>
              <a:t> more: </a:t>
            </a:r>
            <a:r>
              <a:rPr lang="en-US" sz="2700" dirty="0" smtClean="0"/>
              <a:t>(for instance, “I'm sorry, but I think that.. ”) </a:t>
            </a:r>
          </a:p>
          <a:p>
            <a:r>
              <a:rPr lang="en-US" sz="2700" dirty="0" smtClean="0"/>
              <a:t>Use modal constructions: (such as can, would, should, ought - “Should we turn up the heat? ”)</a:t>
            </a:r>
          </a:p>
          <a:p>
            <a:r>
              <a:rPr lang="en-US" sz="2700" b="1" dirty="0" smtClean="0"/>
              <a:t> Avoid coarse language or expletives Use indirect commands and requests</a:t>
            </a:r>
            <a:r>
              <a:rPr lang="en-US" sz="2700" dirty="0" smtClean="0"/>
              <a:t>: (for example, “My, isn't it cold in here? ” - really a request to turn the heat on or close a window) </a:t>
            </a:r>
          </a:p>
          <a:p>
            <a:r>
              <a:rPr lang="en-US" sz="2700" b="1" dirty="0" smtClean="0"/>
              <a:t>Use more intensifiers: </a:t>
            </a:r>
            <a:r>
              <a:rPr lang="en-US" sz="2700" dirty="0" smtClean="0"/>
              <a:t>especially so and very (for instance, “I am so glad you came!”) </a:t>
            </a:r>
          </a:p>
          <a:p>
            <a:r>
              <a:rPr lang="en-US" sz="2700" b="1" dirty="0" smtClean="0"/>
              <a:t>Lack a sense of </a:t>
            </a:r>
            <a:r>
              <a:rPr lang="en-US" sz="2700" b="1" dirty="0" err="1" smtClean="0"/>
              <a:t>humour</a:t>
            </a:r>
            <a:r>
              <a:rPr lang="en-US" sz="2700" b="1" dirty="0" smtClean="0"/>
              <a:t>: </a:t>
            </a:r>
            <a:r>
              <a:rPr lang="en-US" sz="2700" dirty="0" smtClean="0"/>
              <a:t>women do not tell jokes well and often don't understand the punch line of jokes.</a:t>
            </a:r>
            <a:endParaRPr lang="en-US" sz="2700" dirty="0"/>
          </a:p>
        </p:txBody>
      </p:sp>
    </p:spTree>
    <p:extLst>
      <p:ext uri="{BB962C8B-B14F-4D97-AF65-F5344CB8AC3E}">
        <p14:creationId xmlns:p14="http://schemas.microsoft.com/office/powerpoint/2010/main" val="31197602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31640" y="2204864"/>
            <a:ext cx="6480720" cy="1938992"/>
          </a:xfrm>
          <a:prstGeom prst="rect">
            <a:avLst/>
          </a:prstGeom>
          <a:noFill/>
        </p:spPr>
        <p:txBody>
          <a:bodyPr wrap="square" rtlCol="0">
            <a:spAutoFit/>
          </a:bodyPr>
          <a:lstStyle/>
          <a:p>
            <a:pPr algn="ctr"/>
            <a:r>
              <a:rPr lang="en-US" sz="4000" dirty="0" smtClean="0"/>
              <a:t>Is there a cultural/societal reason for the difference in men and women’s speech?</a:t>
            </a:r>
            <a:endParaRPr lang="en-US" sz="4000" dirty="0"/>
          </a:p>
        </p:txBody>
      </p:sp>
    </p:spTree>
    <p:extLst>
      <p:ext uri="{BB962C8B-B14F-4D97-AF65-F5344CB8AC3E}">
        <p14:creationId xmlns:p14="http://schemas.microsoft.com/office/powerpoint/2010/main" val="17941858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5698" y="711665"/>
            <a:ext cx="7920880" cy="4524315"/>
          </a:xfrm>
          <a:prstGeom prst="rect">
            <a:avLst/>
          </a:prstGeom>
        </p:spPr>
        <p:txBody>
          <a:bodyPr wrap="square">
            <a:spAutoFit/>
          </a:bodyPr>
          <a:lstStyle/>
          <a:p>
            <a:pPr algn="ctr"/>
            <a:r>
              <a:rPr lang="en-US" sz="3200" i="1" dirty="0" smtClean="0"/>
              <a:t>Cultural/societal reason for the difference in men and women’s speech</a:t>
            </a:r>
          </a:p>
          <a:p>
            <a:pPr marL="457200" indent="-457200">
              <a:buFont typeface="Arial" panose="020B0604020202020204" pitchFamily="34" charset="0"/>
              <a:buChar char="•"/>
            </a:pPr>
            <a:endParaRPr lang="en-US" sz="2800" dirty="0" smtClean="0"/>
          </a:p>
          <a:p>
            <a:pPr marL="457200" indent="-457200">
              <a:buFont typeface="Arial" panose="020B0604020202020204" pitchFamily="34" charset="0"/>
              <a:buChar char="•"/>
            </a:pPr>
            <a:r>
              <a:rPr lang="en-US" sz="2800" dirty="0" smtClean="0"/>
              <a:t>Society </a:t>
            </a:r>
            <a:r>
              <a:rPr lang="en-US" sz="2800" dirty="0"/>
              <a:t>tends to expect ‘better’ </a:t>
            </a:r>
            <a:r>
              <a:rPr lang="en-US" sz="2800" dirty="0" err="1"/>
              <a:t>behaviour</a:t>
            </a:r>
            <a:r>
              <a:rPr lang="en-US" sz="2800" dirty="0"/>
              <a:t> from women than from men. Therefore they serve as role models for children’s speech</a:t>
            </a:r>
            <a:r>
              <a:rPr lang="en-US" sz="2800" dirty="0" smtClean="0"/>
              <a:t>.</a:t>
            </a:r>
          </a:p>
          <a:p>
            <a:endParaRPr lang="en-US" sz="2800" dirty="0" smtClean="0"/>
          </a:p>
          <a:p>
            <a:pPr marL="457200" indent="-457200">
              <a:buFont typeface="Arial" panose="020B0604020202020204" pitchFamily="34" charset="0"/>
              <a:buChar char="•"/>
            </a:pPr>
            <a:r>
              <a:rPr lang="en-US" sz="2800" dirty="0"/>
              <a:t>Women as a subordinate group must speak carefully and politely, and therefore tend to use more standard forms</a:t>
            </a:r>
          </a:p>
        </p:txBody>
      </p:sp>
    </p:spTree>
    <p:extLst>
      <p:ext uri="{BB962C8B-B14F-4D97-AF65-F5344CB8AC3E}">
        <p14:creationId xmlns:p14="http://schemas.microsoft.com/office/powerpoint/2010/main" val="104115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r>
              <a:rPr lang="en-US" dirty="0">
                <a:latin typeface="Andalus" panose="02020603050405020304" pitchFamily="18" charset="-78"/>
                <a:cs typeface="Andalus" panose="02020603050405020304" pitchFamily="18" charset="-78"/>
              </a:rPr>
              <a:t>Language and Cultural Context</a:t>
            </a:r>
            <a:br>
              <a:rPr lang="en-US" dirty="0">
                <a:latin typeface="Andalus" panose="02020603050405020304" pitchFamily="18" charset="-78"/>
                <a:cs typeface="Andalus" panose="02020603050405020304" pitchFamily="18" charset="-78"/>
              </a:rPr>
            </a:br>
            <a:endParaRPr lang="en-US" dirty="0">
              <a:latin typeface="Andalus" panose="02020603050405020304" pitchFamily="18" charset="-78"/>
              <a:cs typeface="Andalus" panose="02020603050405020304" pitchFamily="18" charset="-78"/>
            </a:endParaRPr>
          </a:p>
        </p:txBody>
      </p:sp>
      <p:sp>
        <p:nvSpPr>
          <p:cNvPr id="2" name="Espace réservé du contenu 1"/>
          <p:cNvSpPr>
            <a:spLocks noGrp="1"/>
          </p:cNvSpPr>
          <p:nvPr>
            <p:ph idx="1"/>
          </p:nvPr>
        </p:nvSpPr>
        <p:spPr/>
        <p:txBody>
          <a:bodyPr/>
          <a:lstStyle/>
          <a:p>
            <a:pPr marL="137160" indent="0">
              <a:buNone/>
            </a:pPr>
            <a:r>
              <a:rPr lang="en-US" dirty="0" smtClean="0">
                <a:latin typeface="Andalus" panose="02020603050405020304" pitchFamily="18" charset="-78"/>
                <a:cs typeface="Andalus" panose="02020603050405020304" pitchFamily="18" charset="-78"/>
              </a:rPr>
              <a:t>Culture </a:t>
            </a:r>
            <a:r>
              <a:rPr lang="en-US" dirty="0">
                <a:latin typeface="Andalus" panose="02020603050405020304" pitchFamily="18" charset="-78"/>
                <a:cs typeface="Andalus" panose="02020603050405020304" pitchFamily="18" charset="-78"/>
              </a:rPr>
              <a:t>isn’t solely determined by a person’s native language or nationality. It’s true that languages vary by country and region and that the language we speak influences our realities, but even people who speak the same language experience cultural differences because of their various intersecting cultural identities and personal experiences. </a:t>
            </a:r>
          </a:p>
        </p:txBody>
      </p:sp>
    </p:spTree>
    <p:extLst>
      <p:ext uri="{BB962C8B-B14F-4D97-AF65-F5344CB8AC3E}">
        <p14:creationId xmlns:p14="http://schemas.microsoft.com/office/powerpoint/2010/main" val="3958570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295" y="28070"/>
            <a:ext cx="8568951" cy="584775"/>
          </a:xfrm>
          <a:prstGeom prst="rect">
            <a:avLst/>
          </a:prstGeom>
        </p:spPr>
        <p:txBody>
          <a:bodyPr wrap="square">
            <a:spAutoFit/>
          </a:bodyPr>
          <a:lstStyle/>
          <a:p>
            <a:pPr algn="ctr"/>
            <a:r>
              <a:rPr lang="en-US" sz="3200" dirty="0">
                <a:solidFill>
                  <a:srgbClr val="FF0000"/>
                </a:solidFill>
                <a:latin typeface="Andalus" panose="02020603050405020304" pitchFamily="18" charset="-78"/>
                <a:cs typeface="Andalus" panose="02020603050405020304" pitchFamily="18" charset="-78"/>
              </a:rPr>
              <a:t>Language Variations</a:t>
            </a:r>
          </a:p>
        </p:txBody>
      </p:sp>
      <p:sp>
        <p:nvSpPr>
          <p:cNvPr id="3" name="Rectangle 2"/>
          <p:cNvSpPr/>
          <p:nvPr/>
        </p:nvSpPr>
        <p:spPr>
          <a:xfrm>
            <a:off x="161791" y="351411"/>
            <a:ext cx="8856984" cy="7602081"/>
          </a:xfrm>
          <a:prstGeom prst="rect">
            <a:avLst/>
          </a:prstGeom>
        </p:spPr>
        <p:txBody>
          <a:bodyPr wrap="square">
            <a:spAutoFit/>
          </a:bodyPr>
          <a:lstStyle/>
          <a:p>
            <a:r>
              <a:rPr lang="en-US" sz="3000" i="1" u="sng" dirty="0">
                <a:solidFill>
                  <a:schemeClr val="tx2">
                    <a:lumMod val="60000"/>
                    <a:lumOff val="40000"/>
                  </a:schemeClr>
                </a:solidFill>
                <a:latin typeface="Andalus" panose="02020603050405020304" pitchFamily="18" charset="-78"/>
                <a:cs typeface="Andalus" panose="02020603050405020304" pitchFamily="18" charset="-78"/>
              </a:rPr>
              <a:t>Speech Community</a:t>
            </a:r>
          </a:p>
          <a:p>
            <a:r>
              <a:rPr lang="en-US" sz="3000" dirty="0">
                <a:latin typeface="Andalus" panose="02020603050405020304" pitchFamily="18" charset="-78"/>
                <a:cs typeface="Andalus" panose="02020603050405020304" pitchFamily="18" charset="-78"/>
              </a:rPr>
              <a:t>The social group that is singled out for </a:t>
            </a:r>
            <a:r>
              <a:rPr lang="en-US" sz="3000" dirty="0" smtClean="0">
                <a:latin typeface="Andalus" panose="02020603050405020304" pitchFamily="18" charset="-78"/>
                <a:cs typeface="Andalus" panose="02020603050405020304" pitchFamily="18" charset="-78"/>
              </a:rPr>
              <a:t>any special </a:t>
            </a:r>
            <a:r>
              <a:rPr lang="en-US" sz="3000" dirty="0">
                <a:latin typeface="Andalus" panose="02020603050405020304" pitchFamily="18" charset="-78"/>
                <a:cs typeface="Andalus" panose="02020603050405020304" pitchFamily="18" charset="-78"/>
              </a:rPr>
              <a:t>study is called the speech community. </a:t>
            </a:r>
            <a:r>
              <a:rPr lang="en-US" sz="3000" dirty="0" smtClean="0">
                <a:latin typeface="Andalus" panose="02020603050405020304" pitchFamily="18" charset="-78"/>
                <a:cs typeface="Andalus" panose="02020603050405020304" pitchFamily="18" charset="-78"/>
              </a:rPr>
              <a:t>It refers </a:t>
            </a:r>
            <a:r>
              <a:rPr lang="en-US" sz="3000" dirty="0">
                <a:latin typeface="Andalus" panose="02020603050405020304" pitchFamily="18" charset="-78"/>
                <a:cs typeface="Andalus" panose="02020603050405020304" pitchFamily="18" charset="-78"/>
              </a:rPr>
              <a:t>to the a group </a:t>
            </a:r>
            <a:r>
              <a:rPr lang="en-US" sz="3000" dirty="0" smtClean="0">
                <a:latin typeface="Andalus" panose="02020603050405020304" pitchFamily="18" charset="-78"/>
                <a:cs typeface="Andalus" panose="02020603050405020304" pitchFamily="18" charset="-78"/>
              </a:rPr>
              <a:t>of people </a:t>
            </a:r>
            <a:r>
              <a:rPr lang="en-US" sz="3000" dirty="0">
                <a:latin typeface="Andalus" panose="02020603050405020304" pitchFamily="18" charset="-78"/>
                <a:cs typeface="Andalus" panose="02020603050405020304" pitchFamily="18" charset="-78"/>
              </a:rPr>
              <a:t>who have the opportunity to interact </a:t>
            </a:r>
            <a:r>
              <a:rPr lang="en-US" sz="3000" dirty="0" smtClean="0">
                <a:latin typeface="Andalus" panose="02020603050405020304" pitchFamily="18" charset="-78"/>
                <a:cs typeface="Andalus" panose="02020603050405020304" pitchFamily="18" charset="-78"/>
              </a:rPr>
              <a:t>with each </a:t>
            </a:r>
            <a:r>
              <a:rPr lang="en-US" sz="3000" dirty="0">
                <a:latin typeface="Andalus" panose="02020603050405020304" pitchFamily="18" charset="-78"/>
                <a:cs typeface="Andalus" panose="02020603050405020304" pitchFamily="18" charset="-78"/>
              </a:rPr>
              <a:t>other and who share not just a </a:t>
            </a:r>
            <a:r>
              <a:rPr lang="en-US" sz="3000" dirty="0" smtClean="0">
                <a:latin typeface="Andalus" panose="02020603050405020304" pitchFamily="18" charset="-78"/>
                <a:cs typeface="Andalus" panose="02020603050405020304" pitchFamily="18" charset="-78"/>
              </a:rPr>
              <a:t>single </a:t>
            </a:r>
            <a:r>
              <a:rPr lang="en-US" sz="3000" b="1" dirty="0" smtClean="0">
                <a:latin typeface="Andalus" panose="02020603050405020304" pitchFamily="18" charset="-78"/>
                <a:cs typeface="Andalus" panose="02020603050405020304" pitchFamily="18" charset="-78"/>
              </a:rPr>
              <a:t>language</a:t>
            </a:r>
            <a:r>
              <a:rPr lang="en-US" sz="3000" dirty="0" smtClean="0">
                <a:latin typeface="Andalus" panose="02020603050405020304" pitchFamily="18" charset="-78"/>
                <a:cs typeface="Andalus" panose="02020603050405020304" pitchFamily="18" charset="-78"/>
              </a:rPr>
              <a:t> </a:t>
            </a:r>
            <a:r>
              <a:rPr lang="en-US" sz="3000" dirty="0">
                <a:latin typeface="Andalus" panose="02020603050405020304" pitchFamily="18" charset="-78"/>
                <a:cs typeface="Andalus" panose="02020603050405020304" pitchFamily="18" charset="-78"/>
              </a:rPr>
              <a:t>with its related varieties, but </a:t>
            </a:r>
            <a:r>
              <a:rPr lang="en-US" sz="3000" dirty="0" smtClean="0">
                <a:latin typeface="Andalus" panose="02020603050405020304" pitchFamily="18" charset="-78"/>
                <a:cs typeface="Andalus" panose="02020603050405020304" pitchFamily="18" charset="-78"/>
              </a:rPr>
              <a:t>also </a:t>
            </a:r>
            <a:r>
              <a:rPr lang="en-US" sz="3000" b="1" dirty="0" smtClean="0">
                <a:latin typeface="Andalus" panose="02020603050405020304" pitchFamily="18" charset="-78"/>
                <a:cs typeface="Andalus" panose="02020603050405020304" pitchFamily="18" charset="-78"/>
              </a:rPr>
              <a:t>attitudes </a:t>
            </a:r>
            <a:r>
              <a:rPr lang="en-US" sz="3000" b="1" dirty="0">
                <a:latin typeface="Andalus" panose="02020603050405020304" pitchFamily="18" charset="-78"/>
                <a:cs typeface="Andalus" panose="02020603050405020304" pitchFamily="18" charset="-78"/>
              </a:rPr>
              <a:t>toward linguistic norms</a:t>
            </a:r>
            <a:r>
              <a:rPr lang="en-US" sz="3000" dirty="0" smtClean="0">
                <a:latin typeface="Andalus" panose="02020603050405020304" pitchFamily="18" charset="-78"/>
                <a:cs typeface="Andalus" panose="02020603050405020304" pitchFamily="18" charset="-78"/>
              </a:rPr>
              <a:t>.</a:t>
            </a:r>
            <a:endParaRPr lang="en-US" sz="3000" dirty="0">
              <a:latin typeface="Andalus" panose="02020603050405020304" pitchFamily="18" charset="-78"/>
              <a:cs typeface="Andalus" panose="02020603050405020304" pitchFamily="18" charset="-78"/>
            </a:endParaRPr>
          </a:p>
          <a:p>
            <a:r>
              <a:rPr lang="en-US" sz="3000" i="1" u="sng" dirty="0" smtClean="0">
                <a:solidFill>
                  <a:schemeClr val="tx2">
                    <a:lumMod val="60000"/>
                    <a:lumOff val="40000"/>
                  </a:schemeClr>
                </a:solidFill>
                <a:latin typeface="Andalus" panose="02020603050405020304" pitchFamily="18" charset="-78"/>
                <a:cs typeface="Andalus" panose="02020603050405020304" pitchFamily="18" charset="-78"/>
              </a:rPr>
              <a:t>Speech </a:t>
            </a:r>
            <a:r>
              <a:rPr lang="en-US" sz="3000" i="1" u="sng" dirty="0">
                <a:solidFill>
                  <a:schemeClr val="tx2">
                    <a:lumMod val="60000"/>
                    <a:lumOff val="40000"/>
                  </a:schemeClr>
                </a:solidFill>
                <a:latin typeface="Andalus" panose="02020603050405020304" pitchFamily="18" charset="-78"/>
                <a:cs typeface="Andalus" panose="02020603050405020304" pitchFamily="18" charset="-78"/>
              </a:rPr>
              <a:t>Variety</a:t>
            </a:r>
          </a:p>
          <a:p>
            <a:r>
              <a:rPr lang="en-US" sz="3000" dirty="0">
                <a:latin typeface="Andalus" panose="02020603050405020304" pitchFamily="18" charset="-78"/>
                <a:cs typeface="Andalus" panose="02020603050405020304" pitchFamily="18" charset="-78"/>
              </a:rPr>
              <a:t>Speech variety, or language variety, refers </a:t>
            </a:r>
            <a:r>
              <a:rPr lang="en-US" sz="3000" dirty="0" smtClean="0">
                <a:latin typeface="Andalus" panose="02020603050405020304" pitchFamily="18" charset="-78"/>
                <a:cs typeface="Andalus" panose="02020603050405020304" pitchFamily="18" charset="-78"/>
              </a:rPr>
              <a:t>to any distinguishable </a:t>
            </a:r>
            <a:r>
              <a:rPr lang="en-US" sz="3000" dirty="0">
                <a:latin typeface="Andalus" panose="02020603050405020304" pitchFamily="18" charset="-78"/>
                <a:cs typeface="Andalus" panose="02020603050405020304" pitchFamily="18" charset="-78"/>
              </a:rPr>
              <a:t>form of speech used by </a:t>
            </a:r>
            <a:r>
              <a:rPr lang="en-US" sz="3000" dirty="0" smtClean="0">
                <a:latin typeface="Andalus" panose="02020603050405020304" pitchFamily="18" charset="-78"/>
                <a:cs typeface="Andalus" panose="02020603050405020304" pitchFamily="18" charset="-78"/>
              </a:rPr>
              <a:t>a speaker </a:t>
            </a:r>
            <a:r>
              <a:rPr lang="en-US" sz="3000" dirty="0">
                <a:latin typeface="Andalus" panose="02020603050405020304" pitchFamily="18" charset="-78"/>
                <a:cs typeface="Andalus" panose="02020603050405020304" pitchFamily="18" charset="-78"/>
              </a:rPr>
              <a:t>or a group of speakers</a:t>
            </a:r>
            <a:r>
              <a:rPr lang="en-US" sz="3000" dirty="0" smtClean="0">
                <a:latin typeface="Andalus" panose="02020603050405020304" pitchFamily="18" charset="-78"/>
                <a:cs typeface="Andalus" panose="02020603050405020304" pitchFamily="18" charset="-78"/>
              </a:rPr>
              <a:t>.</a:t>
            </a:r>
          </a:p>
          <a:p>
            <a:r>
              <a:rPr lang="en-US" sz="3000" u="sng" dirty="0">
                <a:solidFill>
                  <a:schemeClr val="tx2">
                    <a:lumMod val="60000"/>
                    <a:lumOff val="40000"/>
                  </a:schemeClr>
                </a:solidFill>
                <a:latin typeface="Andalus" panose="02020603050405020304" pitchFamily="18" charset="-78"/>
                <a:cs typeface="Andalus" panose="02020603050405020304" pitchFamily="18" charset="-78"/>
              </a:rPr>
              <a:t>Varieties of language</a:t>
            </a:r>
            <a:r>
              <a:rPr lang="en-US" sz="3000" u="sng" dirty="0">
                <a:latin typeface="Andalus" panose="02020603050405020304" pitchFamily="18" charset="-78"/>
                <a:cs typeface="Andalus" panose="02020603050405020304" pitchFamily="18" charset="-78"/>
              </a:rPr>
              <a:t/>
            </a:r>
            <a:br>
              <a:rPr lang="en-US" sz="3000" u="sng" dirty="0">
                <a:latin typeface="Andalus" panose="02020603050405020304" pitchFamily="18" charset="-78"/>
                <a:cs typeface="Andalus" panose="02020603050405020304" pitchFamily="18" charset="-78"/>
              </a:rPr>
            </a:br>
            <a:r>
              <a:rPr lang="en-US" sz="3000" b="1" dirty="0">
                <a:latin typeface="Andalus" panose="02020603050405020304" pitchFamily="18" charset="-78"/>
                <a:cs typeface="Andalus" panose="02020603050405020304" pitchFamily="18" charset="-78"/>
              </a:rPr>
              <a:t>Dialects varieties related to the user</a:t>
            </a:r>
            <a:br>
              <a:rPr lang="en-US" sz="3000" b="1" dirty="0">
                <a:latin typeface="Andalus" panose="02020603050405020304" pitchFamily="18" charset="-78"/>
                <a:cs typeface="Andalus" panose="02020603050405020304" pitchFamily="18" charset="-78"/>
              </a:rPr>
            </a:br>
            <a:r>
              <a:rPr lang="en-US" sz="3000" b="1" dirty="0">
                <a:latin typeface="Andalus" panose="02020603050405020304" pitchFamily="18" charset="-78"/>
                <a:cs typeface="Andalus" panose="02020603050405020304" pitchFamily="18" charset="-78"/>
              </a:rPr>
              <a:t>Registers varieties related to the use</a:t>
            </a:r>
            <a:r>
              <a:rPr lang="en-US" sz="3200" dirty="0"/>
              <a:t/>
            </a:r>
            <a:br>
              <a:rPr lang="en-US" sz="3200" dirty="0"/>
            </a:br>
            <a:r>
              <a:rPr lang="en-US" sz="3200" dirty="0"/>
              <a:t/>
            </a:r>
            <a:br>
              <a:rPr lang="en-US" sz="3200" dirty="0"/>
            </a:br>
            <a:r>
              <a:rPr lang="en-US" dirty="0"/>
              <a:t/>
            </a:r>
            <a:br>
              <a:rPr lang="en-US" dirty="0"/>
            </a:br>
            <a:endParaRPr lang="en-US" dirty="0"/>
          </a:p>
        </p:txBody>
      </p:sp>
    </p:spTree>
    <p:extLst>
      <p:ext uri="{BB962C8B-B14F-4D97-AF65-F5344CB8AC3E}">
        <p14:creationId xmlns:p14="http://schemas.microsoft.com/office/powerpoint/2010/main" val="1949919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791" y="50094"/>
            <a:ext cx="9036496" cy="6401753"/>
          </a:xfrm>
          <a:prstGeom prst="rect">
            <a:avLst/>
          </a:prstGeom>
        </p:spPr>
        <p:txBody>
          <a:bodyPr wrap="square">
            <a:spAutoFit/>
          </a:bodyPr>
          <a:lstStyle/>
          <a:p>
            <a:r>
              <a:rPr lang="en-US" sz="3200" b="1" u="sng" dirty="0">
                <a:solidFill>
                  <a:schemeClr val="tx2">
                    <a:lumMod val="60000"/>
                    <a:lumOff val="40000"/>
                  </a:schemeClr>
                </a:solidFill>
                <a:latin typeface="Andalus" panose="02020603050405020304" pitchFamily="18" charset="-78"/>
                <a:cs typeface="Andalus" panose="02020603050405020304" pitchFamily="18" charset="-78"/>
              </a:rPr>
              <a:t>Dialectal </a:t>
            </a:r>
            <a:r>
              <a:rPr lang="en-US" sz="3200" b="1" u="sng" dirty="0" smtClean="0">
                <a:solidFill>
                  <a:schemeClr val="tx2">
                    <a:lumMod val="60000"/>
                    <a:lumOff val="40000"/>
                  </a:schemeClr>
                </a:solidFill>
                <a:latin typeface="Andalus" panose="02020603050405020304" pitchFamily="18" charset="-78"/>
                <a:cs typeface="Andalus" panose="02020603050405020304" pitchFamily="18" charset="-78"/>
              </a:rPr>
              <a:t>varieties</a:t>
            </a:r>
            <a:r>
              <a:rPr lang="en-US" sz="2800" dirty="0">
                <a:latin typeface="Andalus" panose="02020603050405020304" pitchFamily="18" charset="-78"/>
                <a:cs typeface="Andalus" panose="02020603050405020304" pitchFamily="18" charset="-78"/>
              </a:rPr>
              <a:t/>
            </a:r>
            <a:br>
              <a:rPr lang="en-US" sz="2800" dirty="0">
                <a:latin typeface="Andalus" panose="02020603050405020304" pitchFamily="18" charset="-78"/>
                <a:cs typeface="Andalus" panose="02020603050405020304" pitchFamily="18" charset="-78"/>
              </a:rPr>
            </a:br>
            <a:r>
              <a:rPr lang="en-US" sz="2800" b="1" u="sng" dirty="0" smtClean="0">
                <a:latin typeface="Andalus" panose="02020603050405020304" pitchFamily="18" charset="-78"/>
                <a:cs typeface="Andalus" panose="02020603050405020304" pitchFamily="18" charset="-78"/>
              </a:rPr>
              <a:t>Regional </a:t>
            </a:r>
            <a:r>
              <a:rPr lang="en-US" sz="2800" b="1" u="sng" dirty="0">
                <a:latin typeface="Andalus" panose="02020603050405020304" pitchFamily="18" charset="-78"/>
                <a:cs typeface="Andalus" panose="02020603050405020304" pitchFamily="18" charset="-78"/>
              </a:rPr>
              <a:t>dialects</a:t>
            </a:r>
          </a:p>
          <a:p>
            <a:r>
              <a:rPr lang="en-US" sz="2800" dirty="0">
                <a:latin typeface="Andalus" panose="02020603050405020304" pitchFamily="18" charset="-78"/>
                <a:cs typeface="Andalus" panose="02020603050405020304" pitchFamily="18" charset="-78"/>
              </a:rPr>
              <a:t>A regional dialect is a linguistic variety used by people living in the same </a:t>
            </a:r>
            <a:r>
              <a:rPr lang="en-US" sz="2800" dirty="0" smtClean="0">
                <a:latin typeface="Andalus" panose="02020603050405020304" pitchFamily="18" charset="-78"/>
                <a:cs typeface="Andalus" panose="02020603050405020304" pitchFamily="18" charset="-78"/>
              </a:rPr>
              <a:t>geographical region.</a:t>
            </a:r>
            <a:r>
              <a:rPr lang="en-US" sz="2800" dirty="0">
                <a:latin typeface="Andalus" panose="02020603050405020304" pitchFamily="18" charset="-78"/>
                <a:cs typeface="Andalus" panose="02020603050405020304" pitchFamily="18" charset="-78"/>
              </a:rPr>
              <a:t/>
            </a:r>
            <a:br>
              <a:rPr lang="en-US" sz="2800" dirty="0">
                <a:latin typeface="Andalus" panose="02020603050405020304" pitchFamily="18" charset="-78"/>
                <a:cs typeface="Andalus" panose="02020603050405020304" pitchFamily="18" charset="-78"/>
              </a:rPr>
            </a:br>
            <a:r>
              <a:rPr lang="en-US" sz="2800" b="1" u="sng" dirty="0" smtClean="0">
                <a:latin typeface="Andalus" panose="02020603050405020304" pitchFamily="18" charset="-78"/>
                <a:cs typeface="Andalus" panose="02020603050405020304" pitchFamily="18" charset="-78"/>
              </a:rPr>
              <a:t>Sociolect </a:t>
            </a:r>
            <a:endParaRPr lang="en-US" sz="2800" b="1" u="sng" dirty="0">
              <a:latin typeface="Andalus" panose="02020603050405020304" pitchFamily="18" charset="-78"/>
              <a:cs typeface="Andalus" panose="02020603050405020304" pitchFamily="18" charset="-78"/>
            </a:endParaRPr>
          </a:p>
          <a:p>
            <a:r>
              <a:rPr lang="en-US" sz="2800" dirty="0">
                <a:latin typeface="Andalus" panose="02020603050405020304" pitchFamily="18" charset="-78"/>
                <a:cs typeface="Andalus" panose="02020603050405020304" pitchFamily="18" charset="-78"/>
              </a:rPr>
              <a:t>Sociolect, or social-class dialect, refers to the linguistic variety characteristic of </a:t>
            </a:r>
            <a:r>
              <a:rPr lang="en-US" sz="2800" dirty="0" smtClean="0">
                <a:latin typeface="Andalus" panose="02020603050405020304" pitchFamily="18" charset="-78"/>
                <a:cs typeface="Andalus" panose="02020603050405020304" pitchFamily="18" charset="-78"/>
              </a:rPr>
              <a:t>a particular social </a:t>
            </a:r>
            <a:r>
              <a:rPr lang="en-US" sz="2800" dirty="0">
                <a:latin typeface="Andalus" panose="02020603050405020304" pitchFamily="18" charset="-78"/>
                <a:cs typeface="Andalus" panose="02020603050405020304" pitchFamily="18" charset="-78"/>
              </a:rPr>
              <a:t>class</a:t>
            </a:r>
            <a:r>
              <a:rPr lang="en-US" sz="2800" dirty="0" smtClean="0">
                <a:latin typeface="Andalus" panose="02020603050405020304" pitchFamily="18" charset="-78"/>
                <a:cs typeface="Andalus" panose="02020603050405020304" pitchFamily="18" charset="-78"/>
              </a:rPr>
              <a:t>.</a:t>
            </a:r>
          </a:p>
          <a:p>
            <a:r>
              <a:rPr lang="en-US" sz="2800" b="1" dirty="0">
                <a:latin typeface="Andalus" panose="02020603050405020304" pitchFamily="18" charset="-78"/>
                <a:cs typeface="Andalus" panose="02020603050405020304" pitchFamily="18" charset="-78"/>
              </a:rPr>
              <a:t> </a:t>
            </a:r>
            <a:r>
              <a:rPr lang="en-US" sz="2800" b="1" u="sng" dirty="0" smtClean="0">
                <a:latin typeface="Andalus" panose="02020603050405020304" pitchFamily="18" charset="-78"/>
                <a:cs typeface="Andalus" panose="02020603050405020304" pitchFamily="18" charset="-78"/>
              </a:rPr>
              <a:t>Idiolect</a:t>
            </a:r>
          </a:p>
          <a:p>
            <a:r>
              <a:rPr lang="en-US" sz="2800" dirty="0" smtClean="0">
                <a:latin typeface="Andalus" panose="02020603050405020304" pitchFamily="18" charset="-78"/>
                <a:cs typeface="Andalus" panose="02020603050405020304" pitchFamily="18" charset="-78"/>
              </a:rPr>
              <a:t>Idiolect </a:t>
            </a:r>
            <a:r>
              <a:rPr lang="en-US" sz="2800" dirty="0">
                <a:latin typeface="Andalus" panose="02020603050405020304" pitchFamily="18" charset="-78"/>
                <a:cs typeface="Andalus" panose="02020603050405020304" pitchFamily="18" charset="-78"/>
              </a:rPr>
              <a:t>is a personal dialect of an </a:t>
            </a:r>
            <a:r>
              <a:rPr lang="en-US" sz="2800" dirty="0" smtClean="0">
                <a:latin typeface="Andalus" panose="02020603050405020304" pitchFamily="18" charset="-78"/>
                <a:cs typeface="Andalus" panose="02020603050405020304" pitchFamily="18" charset="-78"/>
              </a:rPr>
              <a:t>individual speaker </a:t>
            </a:r>
            <a:r>
              <a:rPr lang="en-US" sz="2800" dirty="0">
                <a:latin typeface="Andalus" panose="02020603050405020304" pitchFamily="18" charset="-78"/>
                <a:cs typeface="Andalus" panose="02020603050405020304" pitchFamily="18" charset="-78"/>
              </a:rPr>
              <a:t>that combines elements </a:t>
            </a:r>
            <a:r>
              <a:rPr lang="en-US" sz="2800" dirty="0" smtClean="0">
                <a:latin typeface="Andalus" panose="02020603050405020304" pitchFamily="18" charset="-78"/>
                <a:cs typeface="Andalus" panose="02020603050405020304" pitchFamily="18" charset="-78"/>
              </a:rPr>
              <a:t>regarding regional</a:t>
            </a:r>
            <a:r>
              <a:rPr lang="en-US" sz="2800" dirty="0">
                <a:latin typeface="Andalus" panose="02020603050405020304" pitchFamily="18" charset="-78"/>
                <a:cs typeface="Andalus" panose="02020603050405020304" pitchFamily="18" charset="-78"/>
              </a:rPr>
              <a:t>, social, gender, and age variations. </a:t>
            </a:r>
            <a:r>
              <a:rPr lang="en-US" sz="2800" dirty="0" smtClean="0">
                <a:latin typeface="Andalus" panose="02020603050405020304" pitchFamily="18" charset="-78"/>
                <a:cs typeface="Andalus" panose="02020603050405020304" pitchFamily="18" charset="-78"/>
              </a:rPr>
              <a:t>In other </a:t>
            </a:r>
            <a:r>
              <a:rPr lang="en-US" sz="2800" dirty="0">
                <a:latin typeface="Andalus" panose="02020603050405020304" pitchFamily="18" charset="-78"/>
                <a:cs typeface="Andalus" panose="02020603050405020304" pitchFamily="18" charset="-78"/>
              </a:rPr>
              <a:t>words, an individual speakers regional </a:t>
            </a:r>
            <a:r>
              <a:rPr lang="en-US" sz="2800" dirty="0" smtClean="0">
                <a:latin typeface="Andalus" panose="02020603050405020304" pitchFamily="18" charset="-78"/>
                <a:cs typeface="Andalus" panose="02020603050405020304" pitchFamily="18" charset="-78"/>
              </a:rPr>
              <a:t>and social </a:t>
            </a:r>
            <a:r>
              <a:rPr lang="en-US" sz="2800" dirty="0">
                <a:latin typeface="Andalus" panose="02020603050405020304" pitchFamily="18" charset="-78"/>
                <a:cs typeface="Andalus" panose="02020603050405020304" pitchFamily="18" charset="-78"/>
              </a:rPr>
              <a:t>background, his gender and age jointly</a:t>
            </a:r>
            <a:br>
              <a:rPr lang="en-US" sz="2800" dirty="0">
                <a:latin typeface="Andalus" panose="02020603050405020304" pitchFamily="18" charset="-78"/>
                <a:cs typeface="Andalus" panose="02020603050405020304" pitchFamily="18" charset="-78"/>
              </a:rPr>
            </a:br>
            <a:r>
              <a:rPr lang="en-US" sz="2800" dirty="0">
                <a:latin typeface="Andalus" panose="02020603050405020304" pitchFamily="18" charset="-78"/>
                <a:cs typeface="Andalus" panose="02020603050405020304" pitchFamily="18" charset="-78"/>
              </a:rPr>
              <a:t>determine the way he talks. And the language </a:t>
            </a:r>
            <a:r>
              <a:rPr lang="en-US" sz="2800" dirty="0" smtClean="0">
                <a:latin typeface="Andalus" panose="02020603050405020304" pitchFamily="18" charset="-78"/>
                <a:cs typeface="Andalus" panose="02020603050405020304" pitchFamily="18" charset="-78"/>
              </a:rPr>
              <a:t>he uses</a:t>
            </a:r>
            <a:r>
              <a:rPr lang="en-US" sz="2800" dirty="0">
                <a:latin typeface="Andalus" panose="02020603050405020304" pitchFamily="18" charset="-78"/>
                <a:cs typeface="Andalus" panose="02020603050405020304" pitchFamily="18" charset="-78"/>
              </a:rPr>
              <a:t>, which bears distinctive features of </a:t>
            </a:r>
            <a:r>
              <a:rPr lang="en-US" sz="2800" dirty="0" smtClean="0">
                <a:latin typeface="Andalus" panose="02020603050405020304" pitchFamily="18" charset="-78"/>
                <a:cs typeface="Andalus" panose="02020603050405020304" pitchFamily="18" charset="-78"/>
              </a:rPr>
              <a:t>his own</a:t>
            </a:r>
            <a:r>
              <a:rPr lang="en-US" sz="2800" dirty="0">
                <a:latin typeface="Andalus" panose="02020603050405020304" pitchFamily="18" charset="-78"/>
                <a:cs typeface="Andalus" panose="02020603050405020304" pitchFamily="18" charset="-78"/>
              </a:rPr>
              <a:t>, is his idiolect</a:t>
            </a:r>
          </a:p>
          <a:p>
            <a:endParaRPr lang="en-US" dirty="0"/>
          </a:p>
        </p:txBody>
      </p:sp>
    </p:spTree>
    <p:extLst>
      <p:ext uri="{BB962C8B-B14F-4D97-AF65-F5344CB8AC3E}">
        <p14:creationId xmlns:p14="http://schemas.microsoft.com/office/powerpoint/2010/main" val="1765621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332656"/>
            <a:ext cx="8856984" cy="5509200"/>
          </a:xfrm>
          <a:prstGeom prst="rect">
            <a:avLst/>
          </a:prstGeom>
        </p:spPr>
        <p:txBody>
          <a:bodyPr wrap="square">
            <a:spAutoFit/>
          </a:bodyPr>
          <a:lstStyle/>
          <a:p>
            <a:r>
              <a:rPr lang="en-US" sz="3600" b="1" u="sng" dirty="0">
                <a:solidFill>
                  <a:schemeClr val="tx2">
                    <a:lumMod val="60000"/>
                    <a:lumOff val="40000"/>
                  </a:schemeClr>
                </a:solidFill>
                <a:latin typeface="Andalus" panose="02020603050405020304" pitchFamily="18" charset="-78"/>
                <a:cs typeface="Andalus" panose="02020603050405020304" pitchFamily="18" charset="-78"/>
              </a:rPr>
              <a:t>What is Register</a:t>
            </a:r>
            <a:r>
              <a:rPr lang="en-US" sz="3600" b="1" u="sng" dirty="0" smtClean="0">
                <a:solidFill>
                  <a:schemeClr val="tx2">
                    <a:lumMod val="60000"/>
                    <a:lumOff val="40000"/>
                  </a:schemeClr>
                </a:solidFill>
                <a:latin typeface="Andalus" panose="02020603050405020304" pitchFamily="18" charset="-78"/>
                <a:cs typeface="Andalus" panose="02020603050405020304" pitchFamily="18" charset="-78"/>
              </a:rPr>
              <a:t>?</a:t>
            </a:r>
          </a:p>
          <a:p>
            <a:endParaRPr lang="en-US" sz="3600" b="1" u="sng" dirty="0">
              <a:solidFill>
                <a:schemeClr val="tx2">
                  <a:lumMod val="60000"/>
                  <a:lumOff val="40000"/>
                </a:schemeClr>
              </a:solidFill>
              <a:latin typeface="Andalus" panose="02020603050405020304" pitchFamily="18" charset="-78"/>
              <a:cs typeface="Andalus" panose="02020603050405020304" pitchFamily="18" charset="-78"/>
            </a:endParaRPr>
          </a:p>
          <a:p>
            <a:r>
              <a:rPr lang="en-US" sz="3600" dirty="0" smtClean="0">
                <a:latin typeface="Andalus" panose="02020603050405020304" pitchFamily="18" charset="-78"/>
                <a:cs typeface="Andalus" panose="02020603050405020304" pitchFamily="18" charset="-78"/>
              </a:rPr>
              <a:t>It refers </a:t>
            </a:r>
            <a:r>
              <a:rPr lang="en-US" sz="3600" dirty="0">
                <a:latin typeface="Andalus" panose="02020603050405020304" pitchFamily="18" charset="-78"/>
                <a:cs typeface="Andalus" panose="02020603050405020304" pitchFamily="18" charset="-78"/>
              </a:rPr>
              <a:t>to the type </a:t>
            </a:r>
            <a:r>
              <a:rPr lang="en-US" sz="3600" dirty="0" smtClean="0">
                <a:latin typeface="Andalus" panose="02020603050405020304" pitchFamily="18" charset="-78"/>
                <a:cs typeface="Andalus" panose="02020603050405020304" pitchFamily="18" charset="-78"/>
              </a:rPr>
              <a:t>of language which </a:t>
            </a:r>
            <a:r>
              <a:rPr lang="en-US" sz="3600" dirty="0">
                <a:latin typeface="Andalus" panose="02020603050405020304" pitchFamily="18" charset="-78"/>
                <a:cs typeface="Andalus" panose="02020603050405020304" pitchFamily="18" charset="-78"/>
              </a:rPr>
              <a:t>is selected as appropriate to the type </a:t>
            </a:r>
            <a:r>
              <a:rPr lang="en-US" sz="3600" dirty="0" smtClean="0">
                <a:latin typeface="Andalus" panose="02020603050405020304" pitchFamily="18" charset="-78"/>
                <a:cs typeface="Andalus" panose="02020603050405020304" pitchFamily="18" charset="-78"/>
              </a:rPr>
              <a:t>of situation.</a:t>
            </a:r>
          </a:p>
          <a:p>
            <a:endParaRPr lang="en-US" sz="3600" dirty="0">
              <a:latin typeface="Andalus" panose="02020603050405020304" pitchFamily="18" charset="-78"/>
              <a:cs typeface="Andalus" panose="02020603050405020304" pitchFamily="18" charset="-78"/>
            </a:endParaRPr>
          </a:p>
          <a:p>
            <a:r>
              <a:rPr lang="en-US" sz="3600" dirty="0">
                <a:latin typeface="Andalus" panose="02020603050405020304" pitchFamily="18" charset="-78"/>
                <a:cs typeface="Andalus" panose="02020603050405020304" pitchFamily="18" charset="-78"/>
              </a:rPr>
              <a:t>Three variables to determine the register</a:t>
            </a:r>
          </a:p>
          <a:p>
            <a:pPr marL="457200" indent="-457200">
              <a:buFont typeface="Wingdings" panose="05000000000000000000" pitchFamily="2" charset="2"/>
              <a:buChar char="Ø"/>
            </a:pPr>
            <a:r>
              <a:rPr lang="en-US" sz="3600" dirty="0">
                <a:latin typeface="Andalus" panose="02020603050405020304" pitchFamily="18" charset="-78"/>
                <a:cs typeface="Andalus" panose="02020603050405020304" pitchFamily="18" charset="-78"/>
              </a:rPr>
              <a:t>Field of discourse</a:t>
            </a:r>
          </a:p>
          <a:p>
            <a:pPr marL="457200" indent="-457200">
              <a:buFont typeface="Wingdings" panose="05000000000000000000" pitchFamily="2" charset="2"/>
              <a:buChar char="Ø"/>
            </a:pPr>
            <a:r>
              <a:rPr lang="en-US" sz="3600" dirty="0">
                <a:latin typeface="Andalus" panose="02020603050405020304" pitchFamily="18" charset="-78"/>
                <a:cs typeface="Andalus" panose="02020603050405020304" pitchFamily="18" charset="-78"/>
              </a:rPr>
              <a:t>Tenor of discourse</a:t>
            </a:r>
          </a:p>
          <a:p>
            <a:pPr marL="457200" indent="-457200">
              <a:buFont typeface="Wingdings" panose="05000000000000000000" pitchFamily="2" charset="2"/>
              <a:buChar char="Ø"/>
            </a:pPr>
            <a:r>
              <a:rPr lang="en-US" sz="3600" dirty="0">
                <a:latin typeface="Andalus" panose="02020603050405020304" pitchFamily="18" charset="-78"/>
                <a:cs typeface="Andalus" panose="02020603050405020304" pitchFamily="18" charset="-78"/>
              </a:rPr>
              <a:t>Mode of discourse</a:t>
            </a:r>
          </a:p>
          <a:p>
            <a:endParaRPr lang="en-US" sz="28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432523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622" y="332656"/>
            <a:ext cx="9005873" cy="6417141"/>
          </a:xfrm>
          <a:prstGeom prst="rect">
            <a:avLst/>
          </a:prstGeom>
        </p:spPr>
        <p:txBody>
          <a:bodyPr wrap="square">
            <a:spAutoFit/>
          </a:bodyPr>
          <a:lstStyle/>
          <a:p>
            <a:pPr marL="108000">
              <a:spcBef>
                <a:spcPts val="600"/>
              </a:spcBef>
            </a:pPr>
            <a:r>
              <a:rPr lang="en-US" sz="3200" u="sng" dirty="0">
                <a:solidFill>
                  <a:schemeClr val="tx2">
                    <a:lumMod val="60000"/>
                    <a:lumOff val="40000"/>
                  </a:schemeClr>
                </a:solidFill>
                <a:latin typeface="Andalus" panose="02020603050405020304" pitchFamily="18" charset="-78"/>
                <a:cs typeface="Andalus" panose="02020603050405020304" pitchFamily="18" charset="-78"/>
              </a:rPr>
              <a:t>Field of discourse</a:t>
            </a:r>
          </a:p>
          <a:p>
            <a:pPr marL="108000">
              <a:spcBef>
                <a:spcPts val="600"/>
              </a:spcBef>
            </a:pPr>
            <a:r>
              <a:rPr lang="en-US" sz="2800" dirty="0">
                <a:latin typeface="Andalus" panose="02020603050405020304" pitchFamily="18" charset="-78"/>
                <a:cs typeface="Andalus" panose="02020603050405020304" pitchFamily="18" charset="-78"/>
              </a:rPr>
              <a:t>It refers to what is going on. It is concerned with the purpose and topic of communication. It answers Why and about what</a:t>
            </a:r>
            <a:r>
              <a:rPr lang="en-US" sz="2800" dirty="0" smtClean="0">
                <a:latin typeface="Andalus" panose="02020603050405020304" pitchFamily="18" charset="-78"/>
                <a:cs typeface="Andalus" panose="02020603050405020304" pitchFamily="18" charset="-78"/>
              </a:rPr>
              <a:t>.</a:t>
            </a:r>
            <a:endParaRPr lang="en-US" sz="2800" dirty="0">
              <a:latin typeface="Andalus" panose="02020603050405020304" pitchFamily="18" charset="-78"/>
              <a:cs typeface="Andalus" panose="02020603050405020304" pitchFamily="18" charset="-78"/>
            </a:endParaRPr>
          </a:p>
          <a:p>
            <a:pPr marL="108000">
              <a:spcBef>
                <a:spcPts val="600"/>
              </a:spcBef>
            </a:pPr>
            <a:r>
              <a:rPr lang="en-US" sz="3200" u="sng" dirty="0">
                <a:solidFill>
                  <a:schemeClr val="tx2">
                    <a:lumMod val="60000"/>
                    <a:lumOff val="40000"/>
                  </a:schemeClr>
                </a:solidFill>
                <a:latin typeface="Andalus" panose="02020603050405020304" pitchFamily="18" charset="-78"/>
                <a:cs typeface="Andalus" panose="02020603050405020304" pitchFamily="18" charset="-78"/>
              </a:rPr>
              <a:t>Tenor of discourse</a:t>
            </a:r>
          </a:p>
          <a:p>
            <a:pPr marL="108000">
              <a:spcBef>
                <a:spcPts val="600"/>
              </a:spcBef>
            </a:pPr>
            <a:r>
              <a:rPr lang="en-US" sz="2800" dirty="0">
                <a:latin typeface="Andalus" panose="02020603050405020304" pitchFamily="18" charset="-78"/>
                <a:cs typeface="Andalus" panose="02020603050405020304" pitchFamily="18" charset="-78"/>
              </a:rPr>
              <a:t>It refers to the role of relationship in the situation in question who are the participants in the communication groups and in what relationship they stand to each other. To whom.</a:t>
            </a:r>
          </a:p>
          <a:p>
            <a:pPr marL="108000">
              <a:spcBef>
                <a:spcPts val="600"/>
              </a:spcBef>
            </a:pPr>
            <a:r>
              <a:rPr lang="en-US" sz="2800" dirty="0">
                <a:latin typeface="Andalus" panose="02020603050405020304" pitchFamily="18" charset="-78"/>
                <a:cs typeface="Andalus" panose="02020603050405020304" pitchFamily="18" charset="-78"/>
              </a:rPr>
              <a:t>What is the relation between the speaker and the listener</a:t>
            </a:r>
            <a:r>
              <a:rPr lang="en-US" sz="2800" dirty="0" smtClean="0">
                <a:latin typeface="Andalus" panose="02020603050405020304" pitchFamily="18" charset="-78"/>
                <a:cs typeface="Andalus" panose="02020603050405020304" pitchFamily="18" charset="-78"/>
              </a:rPr>
              <a:t>?</a:t>
            </a:r>
            <a:endParaRPr lang="en-US" sz="2800" dirty="0">
              <a:latin typeface="Andalus" panose="02020603050405020304" pitchFamily="18" charset="-78"/>
              <a:cs typeface="Andalus" panose="02020603050405020304" pitchFamily="18" charset="-78"/>
            </a:endParaRPr>
          </a:p>
          <a:p>
            <a:pPr marL="108000">
              <a:spcBef>
                <a:spcPts val="600"/>
              </a:spcBef>
            </a:pPr>
            <a:r>
              <a:rPr lang="en-US" sz="3200" u="sng" dirty="0">
                <a:solidFill>
                  <a:schemeClr val="tx2">
                    <a:lumMod val="60000"/>
                    <a:lumOff val="40000"/>
                  </a:schemeClr>
                </a:solidFill>
                <a:latin typeface="Andalus" panose="02020603050405020304" pitchFamily="18" charset="-78"/>
                <a:cs typeface="Andalus" panose="02020603050405020304" pitchFamily="18" charset="-78"/>
              </a:rPr>
              <a:t>Mode of discourse</a:t>
            </a:r>
          </a:p>
          <a:p>
            <a:pPr marL="108000">
              <a:spcBef>
                <a:spcPts val="600"/>
              </a:spcBef>
            </a:pPr>
            <a:r>
              <a:rPr lang="en-US" sz="2800" dirty="0">
                <a:latin typeface="Andalus" panose="02020603050405020304" pitchFamily="18" charset="-78"/>
                <a:cs typeface="Andalus" panose="02020603050405020304" pitchFamily="18" charset="-78"/>
              </a:rPr>
              <a:t>It mainly refers to the means of communication. How.</a:t>
            </a:r>
          </a:p>
          <a:p>
            <a:pPr marL="108000">
              <a:spcBef>
                <a:spcPts val="600"/>
              </a:spcBef>
            </a:pPr>
            <a:r>
              <a:rPr lang="en-US" sz="2800" dirty="0">
                <a:latin typeface="Andalus" panose="02020603050405020304" pitchFamily="18" charset="-78"/>
                <a:cs typeface="Andalus" panose="02020603050405020304" pitchFamily="18" charset="-78"/>
              </a:rPr>
              <a:t>Spoken or written?</a:t>
            </a:r>
          </a:p>
        </p:txBody>
      </p:sp>
    </p:spTree>
    <p:extLst>
      <p:ext uri="{BB962C8B-B14F-4D97-AF65-F5344CB8AC3E}">
        <p14:creationId xmlns:p14="http://schemas.microsoft.com/office/powerpoint/2010/main" val="981744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036496" cy="6986528"/>
          </a:xfrm>
          <a:prstGeom prst="rect">
            <a:avLst/>
          </a:prstGeom>
        </p:spPr>
        <p:txBody>
          <a:bodyPr wrap="square">
            <a:spAutoFit/>
          </a:bodyPr>
          <a:lstStyle/>
          <a:p>
            <a:r>
              <a:rPr lang="en-US" sz="2800" b="1" u="sng" dirty="0">
                <a:solidFill>
                  <a:schemeClr val="tx2">
                    <a:lumMod val="60000"/>
                    <a:lumOff val="40000"/>
                  </a:schemeClr>
                </a:solidFill>
                <a:latin typeface="Andalus" panose="02020603050405020304" pitchFamily="18" charset="-78"/>
                <a:cs typeface="Andalus" panose="02020603050405020304" pitchFamily="18" charset="-78"/>
              </a:rPr>
              <a:t>Standard </a:t>
            </a:r>
            <a:r>
              <a:rPr lang="en-US" sz="2800" b="1" u="sng" dirty="0" smtClean="0">
                <a:solidFill>
                  <a:schemeClr val="tx2">
                    <a:lumMod val="60000"/>
                    <a:lumOff val="40000"/>
                  </a:schemeClr>
                </a:solidFill>
                <a:latin typeface="Andalus" panose="02020603050405020304" pitchFamily="18" charset="-78"/>
                <a:cs typeface="Andalus" panose="02020603050405020304" pitchFamily="18" charset="-78"/>
              </a:rPr>
              <a:t>Dialect</a:t>
            </a:r>
            <a:endParaRPr lang="en-US" sz="2800" dirty="0">
              <a:latin typeface="Andalus" panose="02020603050405020304" pitchFamily="18" charset="-78"/>
              <a:cs typeface="Andalus" panose="02020603050405020304" pitchFamily="18" charset="-78"/>
            </a:endParaRPr>
          </a:p>
          <a:p>
            <a:r>
              <a:rPr lang="en-US" sz="2800" b="1" dirty="0">
                <a:latin typeface="Andalus" panose="02020603050405020304" pitchFamily="18" charset="-78"/>
                <a:cs typeface="Andalus" panose="02020603050405020304" pitchFamily="18" charset="-78"/>
              </a:rPr>
              <a:t>Definition</a:t>
            </a:r>
          </a:p>
          <a:p>
            <a:r>
              <a:rPr lang="en-US" sz="2800" dirty="0">
                <a:latin typeface="Andalus" panose="02020603050405020304" pitchFamily="18" charset="-78"/>
                <a:cs typeface="Andalus" panose="02020603050405020304" pitchFamily="18" charset="-78"/>
              </a:rPr>
              <a:t>The standard variety is a superimposed, socially prestigious dialect of a language. It is the language by the government and the judiciary system, used by the mass media, and taught in educational institutions, including school settings where the language is taught as a foreign or second language</a:t>
            </a:r>
            <a:r>
              <a:rPr lang="en-US" sz="2800" dirty="0" smtClean="0">
                <a:latin typeface="Andalus" panose="02020603050405020304" pitchFamily="18" charset="-78"/>
                <a:cs typeface="Andalus" panose="02020603050405020304" pitchFamily="18" charset="-78"/>
              </a:rPr>
              <a:t>.</a:t>
            </a:r>
            <a:endParaRPr lang="en-US" sz="2800" b="1" dirty="0">
              <a:latin typeface="Andalus" panose="02020603050405020304" pitchFamily="18" charset="-78"/>
              <a:cs typeface="Andalus" panose="02020603050405020304" pitchFamily="18" charset="-78"/>
            </a:endParaRPr>
          </a:p>
          <a:p>
            <a:r>
              <a:rPr lang="en-US" sz="2800" b="1" dirty="0">
                <a:latin typeface="Andalus" panose="02020603050405020304" pitchFamily="18" charset="-78"/>
                <a:cs typeface="Andalus" panose="02020603050405020304" pitchFamily="18" charset="-78"/>
              </a:rPr>
              <a:t>Features of the standard variety</a:t>
            </a:r>
          </a:p>
          <a:p>
            <a:r>
              <a:rPr lang="en-US" sz="2800" dirty="0">
                <a:latin typeface="Andalus" panose="02020603050405020304" pitchFamily="18" charset="-78"/>
                <a:cs typeface="Andalus" panose="02020603050405020304" pitchFamily="18" charset="-78"/>
              </a:rPr>
              <a:t>1. It is based on a selected variety of the language, usually it is the local speech of an area which is considered the nations political and commercial center.</a:t>
            </a:r>
          </a:p>
          <a:p>
            <a:r>
              <a:rPr lang="en-US" sz="2800" dirty="0">
                <a:latin typeface="Andalus" panose="02020603050405020304" pitchFamily="18" charset="-78"/>
                <a:cs typeface="Andalus" panose="02020603050405020304" pitchFamily="18" charset="-78"/>
              </a:rPr>
              <a:t>2. It is not a dialect a child acquires naturally like his regional dialect, rather it is taught and learnt in schools.</a:t>
            </a:r>
          </a:p>
          <a:p>
            <a:r>
              <a:rPr lang="en-US" sz="2800" dirty="0">
                <a:latin typeface="Andalus" panose="02020603050405020304" pitchFamily="18" charset="-78"/>
                <a:cs typeface="Andalus" panose="02020603050405020304" pitchFamily="18" charset="-78"/>
              </a:rPr>
              <a:t>3. It has some special functions and it </a:t>
            </a:r>
            <a:r>
              <a:rPr lang="en-US" sz="2800" dirty="0" smtClean="0">
                <a:latin typeface="Andalus" panose="02020603050405020304" pitchFamily="18" charset="-78"/>
                <a:cs typeface="Andalus" panose="02020603050405020304" pitchFamily="18" charset="-78"/>
              </a:rPr>
              <a:t>the language </a:t>
            </a:r>
            <a:r>
              <a:rPr lang="en-US" sz="2800" dirty="0">
                <a:latin typeface="Andalus" panose="02020603050405020304" pitchFamily="18" charset="-78"/>
                <a:cs typeface="Andalus" panose="02020603050405020304" pitchFamily="18" charset="-78"/>
              </a:rPr>
              <a:t>used on any formal occasions.</a:t>
            </a:r>
          </a:p>
        </p:txBody>
      </p:sp>
    </p:spTree>
    <p:extLst>
      <p:ext uri="{BB962C8B-B14F-4D97-AF65-F5344CB8AC3E}">
        <p14:creationId xmlns:p14="http://schemas.microsoft.com/office/powerpoint/2010/main" val="212454236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1962</TotalTime>
  <Words>1545</Words>
  <Application>Microsoft Office PowerPoint</Application>
  <PresentationFormat>Affichage à l'écran (4:3)</PresentationFormat>
  <Paragraphs>179</Paragraphs>
  <Slides>33</Slides>
  <Notes>0</Notes>
  <HiddenSlides>0</HiddenSlides>
  <MMClips>0</MMClips>
  <ScaleCrop>false</ScaleCrop>
  <HeadingPairs>
    <vt:vector size="4" baseType="variant">
      <vt:variant>
        <vt:lpstr>Thème</vt:lpstr>
      </vt:variant>
      <vt:variant>
        <vt:i4>1</vt:i4>
      </vt:variant>
      <vt:variant>
        <vt:lpstr>Titres des diapositives</vt:lpstr>
      </vt:variant>
      <vt:variant>
        <vt:i4>33</vt:i4>
      </vt:variant>
    </vt:vector>
  </HeadingPairs>
  <TitlesOfParts>
    <vt:vector size="34" baseType="lpstr">
      <vt:lpstr>Thème Office</vt:lpstr>
      <vt:lpstr> </vt:lpstr>
      <vt:lpstr>OUTLINE </vt:lpstr>
      <vt:lpstr>Language and  Cultural Context </vt:lpstr>
      <vt:lpstr>Language and Cultural Context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hello</dc:creator>
  <cp:lastModifiedBy>hello</cp:lastModifiedBy>
  <cp:revision>34</cp:revision>
  <dcterms:created xsi:type="dcterms:W3CDTF">2023-11-24T09:46:05Z</dcterms:created>
  <dcterms:modified xsi:type="dcterms:W3CDTF">2023-11-25T19:15:03Z</dcterms:modified>
</cp:coreProperties>
</file>