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9" r:id="rId1"/>
    <p:sldMasterId id="2147483676" r:id="rId2"/>
    <p:sldMasterId id="2147483700" r:id="rId3"/>
  </p:sldMasterIdLst>
  <p:notesMasterIdLst>
    <p:notesMasterId r:id="rId28"/>
  </p:notesMasterIdLst>
  <p:sldIdLst>
    <p:sldId id="269" r:id="rId4"/>
    <p:sldId id="454" r:id="rId5"/>
    <p:sldId id="462" r:id="rId6"/>
    <p:sldId id="463" r:id="rId7"/>
    <p:sldId id="456" r:id="rId8"/>
    <p:sldId id="464" r:id="rId9"/>
    <p:sldId id="466" r:id="rId10"/>
    <p:sldId id="487" r:id="rId11"/>
    <p:sldId id="467" r:id="rId12"/>
    <p:sldId id="479" r:id="rId13"/>
    <p:sldId id="478" r:id="rId14"/>
    <p:sldId id="481" r:id="rId15"/>
    <p:sldId id="469" r:id="rId16"/>
    <p:sldId id="480" r:id="rId17"/>
    <p:sldId id="482" r:id="rId18"/>
    <p:sldId id="483" r:id="rId19"/>
    <p:sldId id="471" r:id="rId20"/>
    <p:sldId id="484" r:id="rId21"/>
    <p:sldId id="473" r:id="rId22"/>
    <p:sldId id="476" r:id="rId23"/>
    <p:sldId id="474" r:id="rId24"/>
    <p:sldId id="485" r:id="rId25"/>
    <p:sldId id="486" r:id="rId26"/>
    <p:sldId id="283" r:id="rId27"/>
  </p:sldIdLst>
  <p:sldSz cx="9144000" cy="6858000" type="screen4x3"/>
  <p:notesSz cx="6858000" cy="9144000"/>
  <p:defaultTextStyle>
    <a:defPPr>
      <a:defRPr lang="ar-SA"/>
    </a:defPPr>
    <a:lvl1pPr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99"/>
    <a:srgbClr val="00CC00"/>
    <a:srgbClr val="FF0066"/>
    <a:srgbClr val="FFFF00"/>
    <a:srgbClr val="CCFFCC"/>
    <a:srgbClr val="66FF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5714" autoAdjust="0"/>
    <p:restoredTop sz="94714" autoAdjust="0"/>
  </p:normalViewPr>
  <p:slideViewPr>
    <p:cSldViewPr>
      <p:cViewPr varScale="1">
        <p:scale>
          <a:sx n="91" d="100"/>
          <a:sy n="91" d="100"/>
        </p:scale>
        <p:origin x="-12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1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FCF09FF9-2CB5-FB30-574B-EADEF30AC5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F76F499-D4C0-33A3-23F8-4525A5C72D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B150F78-5CC6-431F-A6F4-61D31506701C}" type="datetimeFigureOut">
              <a:rPr lang="fr-FR"/>
              <a:pPr>
                <a:defRPr/>
              </a:pPr>
              <a:t>03/02/2024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xmlns="" id="{E4E14C5C-6CF3-508A-0D58-4914AEC297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xmlns="" id="{E7FF00A3-CF81-8FD1-6588-76C306582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641F08A-03FB-0531-24D7-DB042415A0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417D9AE-9868-1A2A-6B98-4B9C4BB24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FF3C7E-7426-4CF8-B942-16AF3F88FCD0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7EABD525-5939-007B-34C5-7647C930D51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BA7E9CF3-B4E9-9B4D-6159-C2E17C8C56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419FC082-77DA-B65D-7CC7-2BB7EE672A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25A5B835-CCF5-9521-A058-5C75B2D983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6835BBAB-758A-01D2-074F-EDD9045C1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xmlns="" id="{F920BDD4-D4CC-FE26-400F-0924C4573D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xmlns="" id="{5D67513E-4607-023A-0697-4FA3A24F78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xmlns="" id="{307E3B1D-ADFD-94E4-F130-01677EBFE3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xmlns="" id="{54AC2BEF-C198-3702-99F8-7A2EA3A636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84954183-250B-B472-9495-0009C721E6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xmlns="" id="{58C9AE3F-3630-AB74-324B-7DFDC18A3E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xmlns="" id="{AD350A1D-C9C7-EFDE-168E-7C97F8A361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F10D8ABA-2855-4D7F-02CF-3CAADD867B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86A47C9C-1002-2CA7-2F34-15E90C0C82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xmlns="" id="{0E0ACCDE-55A6-A737-8BB4-D40F112C1A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xmlns="" id="{85DD1614-ADBB-FBFE-4C16-B01B554312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xmlns="" id="{EBAC4AE9-9E2C-8E3A-2E4B-677E81B37C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xmlns="" id="{36B84AB7-B87C-DD55-8FEF-1E758743B4D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xmlns="" id="{8A701D2E-2ACD-D647-D8EC-A1B643A83E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xmlns="" id="{6EE72EEC-4A83-B016-171E-3C9720745E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40FBE878-F22B-A248-0C1B-ABDBAE8EB8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xmlns="" id="{626C8FD1-4084-70EE-EBAF-CD0194096B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xmlns="" id="{4AE19261-34BF-ACF2-BAAC-BA4B3DD19E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xmlns="" id="{43E2F989-444D-4732-AE60-B69EFD1012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xmlns="" id="{8F11B353-2934-3D47-6380-7A5082D88D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xmlns="" id="{3569E74A-B424-ADF5-1E43-D622DA008B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xmlns="" id="{9FC3C946-FAF9-F330-9DE6-FFDEA5049F4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xmlns="" id="{5B2E727F-9E4E-1A63-75E0-9A72BADE062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xmlns="" id="{8DF7CA81-A78C-5C62-6915-8FB98510E6D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xmlns="" id="{C91A87D8-E91E-F28A-C005-EB74A17229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xmlns="" id="{3AED34E0-0D65-D331-EDC5-0BAE90B496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xmlns="" id="{EF05D307-DBBD-661B-5022-3A89B5D369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xmlns="" id="{45815B60-75FB-7802-3A1C-E935F7948D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xmlns="" id="{4E2C3296-A4E8-7222-5EDB-A603C42C39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xmlns="" id="{ADDD5A35-91C9-1662-8EDC-A8811D898A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xmlns="" id="{CCD26915-5C90-BF1C-C548-DC2B7E8550C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xmlns="" id="{CB4E03BA-5369-79E7-EB00-22C625A026C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xmlns="" id="{A3881E81-3581-23BB-EFF2-6E9DBD327F0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xmlns="" id="{F3A119B1-1EB3-AE57-F7EE-B337E2EC7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xmlns="" id="{7C3EC7E9-D01F-675B-12AA-102FC47645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EAED4-67BC-402E-A2DE-A168EC50A71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6719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xmlns="" id="{87735F29-E1BE-24F4-7DB7-0F3DF93F5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46D0B6D3-71F8-5C8B-5D67-27094A136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F3B32779-7ABD-4A6D-32E3-4B2EFAF60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57734-754A-4528-A0B2-5B97C5C588F6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0188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xmlns="" id="{700490E7-8660-E5E4-A6D9-8F48E7D9A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0444FEF8-7C34-2923-DAE9-F92FC2E9C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B22832D0-6C6D-6654-65A0-AB8966A57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46623-2897-42E2-9922-E1DA6EC78CA7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4572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7B27074-4E3E-7148-6118-343CD8390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28DCD1B-B55C-B768-F1EE-ECAC7AD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73525B-7E66-E5D0-6AC9-1C14A74CA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2A06D-554D-4E60-AEF7-C2774AAFF5A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56443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801F49E-898F-CB32-9027-8CFEF2B30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B5B01E7-81CB-1602-915C-58B0516B0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06AE8CF-6FE5-9EB7-F383-C384838A6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43226-18E5-40D4-AA82-FB25DC9270B3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56218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7283496-4F04-3E23-730A-30806779E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D21578B-181B-D16C-95D5-185192F06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24983B3-5B19-5772-6BA8-02E7F325D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0FB56-24EF-470B-8CB5-A2AA21282C7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18717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DDB357-CBDE-3533-98CC-2C8056DFE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412379-AA64-6875-0471-D1ECC30EB2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5872B7-1831-8BA5-D32A-4E85E1F45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90FAE-D4A0-4235-9866-64BE1EA88F9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1408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AAAEF6F-FB61-F6D8-89DF-993CA79EF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CA8C2E2-C30F-D2F8-BD0F-D2353113C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3A6DA8C-728A-7831-B581-13037E920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CAD52-E694-47AE-8E9E-12022FE41DE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552612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0A5514C-70C4-7700-C10C-6EBF86C4D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73D93D5-6367-525C-14F8-502CB52F0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5498889-959E-30DD-3A4F-3D7B8BE72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78890-93BA-4AA4-86D9-608166B75CB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661076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5CCF476-31CC-2C9C-C6F2-F87E988C7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3FF3ED19-A8EF-DA0E-8135-B261B57EC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B84CFBC-B08E-C0A1-2F36-F1EED3E16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52C91-EFC5-4010-A1CE-C4F200D7ADB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97483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6E89FA-EE26-F3E9-7F3A-374AF114C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5752D4-68EF-0878-6236-2F845802C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CC70BA-A5F4-45E3-EFC5-6DE9627CA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2F0EF-DA24-4EBE-AC82-83C0D099E26E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06879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xmlns="" id="{BCD49267-2D87-8D41-0DA5-4661856E5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A7C6B9E6-8F23-ACAA-4B7C-EB16CC188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FC471611-C0E8-61AF-D035-CFEA579B8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898C9-173E-4393-B271-8BB8F5A8B71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6738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8A299E-331E-34DE-243F-E49BEB65B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81C585-4396-55D3-6CE0-A08004E0A0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87F3B28-479B-2819-C23C-0E1325611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3695C-12F7-47CD-A550-E51F2012036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127036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B0C3AD2-612D-4942-EB1C-F0F2C4830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16A2D5C-F91D-0D12-17DA-954B328F3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DDD5D19-2E6C-3B24-A06B-26A935FEC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78E6-2FBB-48C5-A8D8-DD82EDA27A6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267003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19DDEB4-5646-F4F0-0EDA-C66FE5E3C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3ECCB50-196D-DE35-0757-0160891A0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FAA0D62-4C86-3839-4942-CB2A7FFEE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C42CA-9F77-45B1-8613-CB52357F102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4115305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A185D4A-3139-DAB9-9446-7D73BE998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D3D0627C-961F-F5AC-BD05-C1887DEAE8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79F4CD7A-2CFC-8D4F-E7F5-9455F28AB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54484-2A45-4B2D-8511-98A0329FB4A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4192023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4B6E113-A288-6BF6-45E1-E1211B8A9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E9749EF-E5D6-CBA2-64D5-B453A2E50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2ABA949-9977-CA77-5D6C-75647BCA8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BBF2E-8126-419D-A1B5-7792F07F9DB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424176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3B920A4-0FC7-9D81-98E6-A668A0216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1F56214-419D-7D16-4B15-7EFFF9FFF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D06FD88-7E52-93AF-5123-D432930CE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32A79-9BF9-4375-9BE1-3CC6854C969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193745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FE932D38-1C65-53EA-6551-CEF3F763C323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3CD4AEED-05EA-26FC-B541-BD83537B2C6D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xmlns="" id="{BFB39A01-470D-151E-9F31-7C907B9D3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xmlns="" id="{4B682FA1-1A91-AD90-E574-63DCCEEBA2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xmlns="" id="{6EE95885-6C01-C3F3-E87D-70725D7FF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xmlns="" id="{27891F73-01C4-E5A1-ACFE-90FB689654C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xmlns="" id="{A8A70C89-1C73-2C89-F34D-F98044C54B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9" name="Freeform 14">
                <a:extLst>
                  <a:ext uri="{FF2B5EF4-FFF2-40B4-BE49-F238E27FC236}">
                    <a16:creationId xmlns:a16="http://schemas.microsoft.com/office/drawing/2014/main" xmlns="" id="{FEDAC287-F594-9DF4-EE1D-4739D25765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xmlns="" id="{3A3E5AAE-3931-655F-C2C9-B027A4788D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xmlns="" id="{0A23AD7A-B9B2-BCD6-AA02-80ACF89A75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3CDD9AB2-FA10-220A-8EF3-204F8EA28A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xmlns="" id="{6A5F0F9A-AD77-DB26-AFEA-0E41999CF1EC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xmlns="" id="{FC14DC1B-F996-74A9-8AB3-AADD1BA38366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xmlns="" id="{79B4E0EC-E401-97C8-9CCA-89DF2A374BBD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xmlns="" id="{99F8EF98-5D86-7463-9F02-FD28B5DC1402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xmlns="" id="{58D279E5-FFF3-FBD8-A8A4-AB187C3E375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18" name="Freeform 23">
                <a:extLst>
                  <a:ext uri="{FF2B5EF4-FFF2-40B4-BE49-F238E27FC236}">
                    <a16:creationId xmlns:a16="http://schemas.microsoft.com/office/drawing/2014/main" xmlns="" id="{89AA1CFE-EC4F-2CE0-6BEA-780EF2F61A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xmlns="" id="{D2E20F7A-FAEE-DFC8-3093-878CFB7137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xmlns="" id="{A74FFC67-BFC4-802F-7888-7AA9DF5F2C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xmlns="" id="{C7050525-9F8C-C96B-1C56-3BDD20C187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xmlns="" id="{4DE291DA-FE3C-027B-F78D-239B1D0787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</p:grpSp>
      <p:sp>
        <p:nvSpPr>
          <p:cNvPr id="23" name="Freeform 28">
            <a:extLst>
              <a:ext uri="{FF2B5EF4-FFF2-40B4-BE49-F238E27FC236}">
                <a16:creationId xmlns:a16="http://schemas.microsoft.com/office/drawing/2014/main" xmlns="" id="{A22E117B-E1DC-43CA-988F-38B0808AAC1F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xmlns="" id="{67FC3523-F4FA-1C81-A3EC-C7B6B64A9CFD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xmlns="" id="{6659D57A-4BBF-76F8-E547-489E4E27A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xmlns="" id="{52838040-5BD6-77BD-F27D-71B9CE01C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xmlns="" id="{AE528689-FBE0-AEBD-EC92-7641E726E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08D2B7-FDB4-4A86-B12C-5C2316470BF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348348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9ECE892-D724-A1F9-6377-F7E62794E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5E2C6C8-7677-6692-7779-A96648BA2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2CE8C165-40D1-4511-E48E-1E2D39648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CD9D1-F48F-41D3-8A27-BA840FBC7E6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957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022CD3C-F2F6-F406-A94A-59BD63554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7998FC0-28FD-10B2-E460-45263386B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DCEF1531-18B5-ECC7-33EF-CE95BB674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D599D-142E-41E4-BF66-5468A50E08DF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514164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CA19B6E-4308-D61B-FDA9-411F0D85B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139C8A2-8577-BBC3-3462-0F3B06C0FC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A02561D9-3C05-DC23-D1A7-62A7B98E3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B6055-3720-4BC4-8206-A3FBBCE250B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1283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xmlns="" id="{C4F95DB4-A7CA-AA77-F81D-8C5A50330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469B4EE5-5502-FB4F-162D-3990DF6EF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711BA5C0-6BFE-DDE0-614E-14F72D4B8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C5247-2847-40D6-8652-46738A57B819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82095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D04A2037-5F52-EBE2-F233-9963B1F91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A6E9813D-0CC8-106D-D304-70433183D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E435CD10-C780-1893-5466-8D5433D7C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A54D3-63DF-418B-8D33-6FD2E96B214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084301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A21C62E-D4A5-4BB4-81AC-4454013329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072A1AB-357A-F5AF-99CD-7E8C99ED7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E4AE8F2A-C291-558A-4805-F86DD4F33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C7784-632C-4331-9A7B-E4725053E59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467963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281D21CF-EEF0-4142-F3FC-7A2C9EC61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9CDDA5D7-2C72-2D01-BA75-50A1BB7AFD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8446CB0F-D46D-ED61-E833-9BBB45A7B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4D20E-FE4C-4A13-9CE1-4530F8310B0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505345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F925E3-BBCA-D03E-692C-9CCCAB89F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3308D79-164C-AA47-C2A1-6B221F4DE5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E6E87D1-6101-D41F-860D-AFD48F383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E8C6F-C1D8-4CB5-9F3E-EF23B3B8255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662996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1F3706E-D60C-6397-9454-328CB9832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637232E-25E0-10BF-5768-1890B474E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FB7FD02-4E49-88A7-A4AE-9719E6D60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5BD0F-8C67-4BC8-89D9-49A27765F17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222367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1614808-0DF1-F83E-02EE-C5D455FDF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8334507-9D80-BC20-560D-ABC48215F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5116C1A0-1692-61C4-F24A-44DC0EFDE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49E79F-9A53-4E6C-B23E-C5DE86502C2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2290840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1A386BC-633F-31CE-E381-7FA17B09E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59037C6-E669-2CA3-A3B0-BCA10F84F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A89DAD1F-61AA-9434-2352-73E124DDF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FEAEF-A0E0-41DB-8158-9430FCFDE13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xmlns="" val="380289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xmlns="" id="{36F9A7B4-1674-C4FB-B192-16B9FB469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xmlns="" id="{850F81EF-0B51-F6BA-14AB-A37E2624A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xmlns="" id="{D4A14009-7734-BB4A-6BA0-98D7F865D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C4664-5459-4836-9079-928D7BDC79B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187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xmlns="" id="{17C16611-BD76-1E67-93B6-714938262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EC758F60-6691-CE35-C51D-BB32223B3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xmlns="" id="{6249F28F-B53B-A889-4440-B845298F4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6DE38-CF92-4D77-B81C-1A1C653269FA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7730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xmlns="" id="{BED2EEE1-07C6-1837-982F-36C943A06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xmlns="" id="{6D3E6347-9BE3-201D-D10E-09F38D8562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xmlns="" id="{14DF6C66-26FC-FC27-5203-DBEC9C943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CB614-C1FE-4C37-9B1B-8E84C2590CD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577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xmlns="" id="{9AF0E437-795F-D7F3-519B-E74BC4ED8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xmlns="" id="{CFB21FF2-EEE4-9794-1D16-F35ECD480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xmlns="" id="{77EF9619-BEC1-D2DA-0732-FBDC65662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D0B44-A7E2-44C2-9739-918409DCD4B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9569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xmlns="" id="{04A468B4-534C-444A-8EA9-92558D6E5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xmlns="" id="{C04B2C00-7640-9D2E-FB8A-3E7922BCC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xmlns="" id="{396F0A14-7716-1381-CEA6-14AFC4A3C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F0D46-6AD5-4F69-A373-D9C394631C11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6302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xmlns="" id="{D026C842-5B55-4717-44B8-05FDA39A5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xmlns="" id="{FD912F06-F9A4-9CA4-52A1-D11945606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xmlns="" id="{87B9ACBD-4B97-459A-0B3E-477AE9130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2DF6D-EA75-427F-9025-FD4FD2FF15D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5708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26E14867-069D-7B2B-B54A-BDA519F464EA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035" name="Freeform 3">
              <a:extLst>
                <a:ext uri="{FF2B5EF4-FFF2-40B4-BE49-F238E27FC236}">
                  <a16:creationId xmlns:a16="http://schemas.microsoft.com/office/drawing/2014/main" xmlns="" id="{35EDB27E-F693-DF8C-A402-DB95F266CC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36" name="Freeform 4">
              <a:extLst>
                <a:ext uri="{FF2B5EF4-FFF2-40B4-BE49-F238E27FC236}">
                  <a16:creationId xmlns:a16="http://schemas.microsoft.com/office/drawing/2014/main" xmlns="" id="{D1684587-81C4-7329-B1FE-8C15A2D6A9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37" name="Freeform 5">
              <a:extLst>
                <a:ext uri="{FF2B5EF4-FFF2-40B4-BE49-F238E27FC236}">
                  <a16:creationId xmlns:a16="http://schemas.microsoft.com/office/drawing/2014/main" xmlns="" id="{17D23A8D-6A62-A617-1E11-0547344A23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xmlns="" id="{9C558697-3BA6-6C61-30A5-71B232B396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>
                <a:extLst>
                  <a:ext uri="{FF2B5EF4-FFF2-40B4-BE49-F238E27FC236}">
                    <a16:creationId xmlns:a16="http://schemas.microsoft.com/office/drawing/2014/main" xmlns="" id="{E2FE16B8-8E01-3614-588D-BB1F385E60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0" name="Freeform 8">
                <a:extLst>
                  <a:ext uri="{FF2B5EF4-FFF2-40B4-BE49-F238E27FC236}">
                    <a16:creationId xmlns:a16="http://schemas.microsoft.com/office/drawing/2014/main" xmlns="" id="{597F471C-3533-10C9-B4A6-9B1BFFC875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1" name="Freeform 9">
                <a:extLst>
                  <a:ext uri="{FF2B5EF4-FFF2-40B4-BE49-F238E27FC236}">
                    <a16:creationId xmlns:a16="http://schemas.microsoft.com/office/drawing/2014/main" xmlns="" id="{AE5153E8-571B-122C-2D44-BF9292E76F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2" name="Freeform 10">
                <a:extLst>
                  <a:ext uri="{FF2B5EF4-FFF2-40B4-BE49-F238E27FC236}">
                    <a16:creationId xmlns:a16="http://schemas.microsoft.com/office/drawing/2014/main" xmlns="" id="{E9BE452F-7F02-2F20-DEC2-B831CE3752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3" name="Freeform 11">
                <a:extLst>
                  <a:ext uri="{FF2B5EF4-FFF2-40B4-BE49-F238E27FC236}">
                    <a16:creationId xmlns:a16="http://schemas.microsoft.com/office/drawing/2014/main" xmlns="" id="{08617FC0-16D7-9D58-B72A-DBBF911DBA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4" name="Freeform 12">
                <a:extLst>
                  <a:ext uri="{FF2B5EF4-FFF2-40B4-BE49-F238E27FC236}">
                    <a16:creationId xmlns:a16="http://schemas.microsoft.com/office/drawing/2014/main" xmlns="" id="{13EC9F9D-9499-3900-541B-0EC7DA6B23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5" name="Freeform 13">
                <a:extLst>
                  <a:ext uri="{FF2B5EF4-FFF2-40B4-BE49-F238E27FC236}">
                    <a16:creationId xmlns:a16="http://schemas.microsoft.com/office/drawing/2014/main" xmlns="" id="{0825D6DB-8AA5-9498-8698-BF9BC83625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6" name="Freeform 14">
                <a:extLst>
                  <a:ext uri="{FF2B5EF4-FFF2-40B4-BE49-F238E27FC236}">
                    <a16:creationId xmlns:a16="http://schemas.microsoft.com/office/drawing/2014/main" xmlns="" id="{A8F8F7E0-710C-90E1-1E1B-F21D4D7DB9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7" name="Freeform 15">
                <a:extLst>
                  <a:ext uri="{FF2B5EF4-FFF2-40B4-BE49-F238E27FC236}">
                    <a16:creationId xmlns:a16="http://schemas.microsoft.com/office/drawing/2014/main" xmlns="" id="{98C371A3-0234-5B08-40F1-FE1FE26730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8" name="Freeform 16">
                <a:extLst>
                  <a:ext uri="{FF2B5EF4-FFF2-40B4-BE49-F238E27FC236}">
                    <a16:creationId xmlns:a16="http://schemas.microsoft.com/office/drawing/2014/main" xmlns="" id="{5AE45D41-0063-5B35-E50E-B690C2A08B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9" name="Freeform 17">
                <a:extLst>
                  <a:ext uri="{FF2B5EF4-FFF2-40B4-BE49-F238E27FC236}">
                    <a16:creationId xmlns:a16="http://schemas.microsoft.com/office/drawing/2014/main" xmlns="" id="{641B85DD-23F8-525F-4D36-4740E010DD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50" name="Freeform 18">
                <a:extLst>
                  <a:ext uri="{FF2B5EF4-FFF2-40B4-BE49-F238E27FC236}">
                    <a16:creationId xmlns:a16="http://schemas.microsoft.com/office/drawing/2014/main" xmlns="" id="{5074D8A0-A5FF-ABDE-7B77-A41BEE61DD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51" name="Freeform 19">
                <a:extLst>
                  <a:ext uri="{FF2B5EF4-FFF2-40B4-BE49-F238E27FC236}">
                    <a16:creationId xmlns:a16="http://schemas.microsoft.com/office/drawing/2014/main" xmlns="" id="{A79F7FF8-4469-8055-490D-9F75D78944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44052" name="Freeform 20">
              <a:extLst>
                <a:ext uri="{FF2B5EF4-FFF2-40B4-BE49-F238E27FC236}">
                  <a16:creationId xmlns:a16="http://schemas.microsoft.com/office/drawing/2014/main" xmlns="" id="{3406FFF3-8FAF-D842-599D-A5368A07B63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3" name="Freeform 21">
              <a:extLst>
                <a:ext uri="{FF2B5EF4-FFF2-40B4-BE49-F238E27FC236}">
                  <a16:creationId xmlns:a16="http://schemas.microsoft.com/office/drawing/2014/main" xmlns="" id="{66715806-368B-C6CC-1046-724D612E3B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4" name="Freeform 22">
              <a:extLst>
                <a:ext uri="{FF2B5EF4-FFF2-40B4-BE49-F238E27FC236}">
                  <a16:creationId xmlns:a16="http://schemas.microsoft.com/office/drawing/2014/main" xmlns="" id="{0A09ADF0-66B0-9FA6-C486-6782E059F8A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xmlns="" id="{2C38FB11-0491-686E-1808-DC83F195E7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xmlns="" id="{ACB671A4-FC6F-5BFA-2994-BFDDE6B620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44057" name="Freeform 25">
              <a:extLst>
                <a:ext uri="{FF2B5EF4-FFF2-40B4-BE49-F238E27FC236}">
                  <a16:creationId xmlns:a16="http://schemas.microsoft.com/office/drawing/2014/main" xmlns="" id="{4E539BAD-880C-1D51-B33F-B6EA716B27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xmlns="" id="{6E353A0B-1EA6-F086-9D96-9C358DEA86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xmlns="" id="{18F17DBF-0D0F-1A8E-BE91-E57FE68216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xmlns="" id="{D10D84E2-2828-3940-83F3-6E4FC3D9B1C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xmlns="" id="{20980EE3-32B9-8A58-C44D-CE48E31EBC9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xmlns="" id="{20662839-C615-0BD7-A747-8175B58F3C6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xmlns="" id="{76D15700-C497-C740-795D-B07813880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xmlns="" id="{AFBFEAB6-74EF-1BA9-D0AA-A8A451F2F3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xmlns="" id="{6360F12B-D6C8-9B78-7E27-0527CBE02A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xmlns="" id="{DBC2E532-ED7A-7E2D-7021-05EADCCD15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xmlns="" id="{82B42DF2-46F5-12D8-FFCB-3339C2A9B3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xmlns="" id="{87304D7F-B267-12D4-2B01-74C3D1E459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xmlns="" id="{D754C5F9-60BC-CEED-BE79-922CB66ADEA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xmlns="" id="{21048010-B893-DE11-B884-AE60240D63E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44071" name="Rectangle 39">
            <a:extLst>
              <a:ext uri="{FF2B5EF4-FFF2-40B4-BE49-F238E27FC236}">
                <a16:creationId xmlns:a16="http://schemas.microsoft.com/office/drawing/2014/main" xmlns="" id="{00AA7701-ED47-DFC5-9C67-373DF26F3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44072" name="Rectangle 40">
            <a:extLst>
              <a:ext uri="{FF2B5EF4-FFF2-40B4-BE49-F238E27FC236}">
                <a16:creationId xmlns:a16="http://schemas.microsoft.com/office/drawing/2014/main" xmlns="" id="{7F826CCB-6BAE-3FE8-F795-7E5E2931DE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73" name="Rectangle 41">
            <a:extLst>
              <a:ext uri="{FF2B5EF4-FFF2-40B4-BE49-F238E27FC236}">
                <a16:creationId xmlns:a16="http://schemas.microsoft.com/office/drawing/2014/main" xmlns="" id="{9432DD28-644C-C980-C1D6-87D06DB1E6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74" name="Rectangle 42">
            <a:extLst>
              <a:ext uri="{FF2B5EF4-FFF2-40B4-BE49-F238E27FC236}">
                <a16:creationId xmlns:a16="http://schemas.microsoft.com/office/drawing/2014/main" xmlns="" id="{41CF0E05-E596-F611-82B0-C7C978D672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DCA8BC1B-51C9-48BF-B44B-54860EDE7C95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44075" name="Rectangle 43">
            <a:extLst>
              <a:ext uri="{FF2B5EF4-FFF2-40B4-BE49-F238E27FC236}">
                <a16:creationId xmlns:a16="http://schemas.microsoft.com/office/drawing/2014/main" xmlns="" id="{2C949307-1A30-8D16-2BB0-ACF1E1432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98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E631ECBA-7913-6EC1-0252-D23D15C06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1BBF89A5-D3A9-8B2D-CBCB-D7EF483EA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209924" name="Rectangle 4">
            <a:extLst>
              <a:ext uri="{FF2B5EF4-FFF2-40B4-BE49-F238E27FC236}">
                <a16:creationId xmlns:a16="http://schemas.microsoft.com/office/drawing/2014/main" xmlns="" id="{8BBDE8E3-50AF-C068-B62B-B9B006AB8B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xmlns="" id="{31B84830-CE10-0B9D-7241-7E866B2D5E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xmlns="" id="{FD3E7E46-68AD-52C8-AE70-5799A667A6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b="0" u="none">
                <a:latin typeface="Arial" panose="020B0604020202020204" pitchFamily="34" charset="0"/>
              </a:defRPr>
            </a:lvl1pPr>
          </a:lstStyle>
          <a:p>
            <a:fld id="{DC5DC2B0-BCEB-4F2A-B4AB-7811B94693DE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  <p:sldLayoutId id="2147484785" r:id="rId12"/>
    <p:sldLayoutId id="2147484786" r:id="rId13"/>
    <p:sldLayoutId id="21474847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:a16="http://schemas.microsoft.com/office/drawing/2014/main" xmlns="" id="{87BD459B-F133-28D8-0C1C-FFD662FA4398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AF592FD1-716F-3E1C-4EB4-004B2DDB8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042A0D09-A67F-035C-08BB-C302B7C6C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311301" name="Rectangle 5">
            <a:extLst>
              <a:ext uri="{FF2B5EF4-FFF2-40B4-BE49-F238E27FC236}">
                <a16:creationId xmlns:a16="http://schemas.microsoft.com/office/drawing/2014/main" xmlns="" id="{7EED43D0-9EF8-8651-DEAE-8008A9EE5A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1302" name="Rectangle 6">
            <a:extLst>
              <a:ext uri="{FF2B5EF4-FFF2-40B4-BE49-F238E27FC236}">
                <a16:creationId xmlns:a16="http://schemas.microsoft.com/office/drawing/2014/main" xmlns="" id="{436218E8-5A8A-0E0B-69FB-C8E9411308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1303" name="Rectangle 7">
            <a:extLst>
              <a:ext uri="{FF2B5EF4-FFF2-40B4-BE49-F238E27FC236}">
                <a16:creationId xmlns:a16="http://schemas.microsoft.com/office/drawing/2014/main" xmlns="" id="{7DAF4AAB-3AEA-1FC7-F7B0-7CE2EA38E7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b="0" u="none">
                <a:latin typeface="Comic Sans MS" panose="030F0702030302020204" pitchFamily="66" charset="0"/>
              </a:defRPr>
            </a:lvl1pPr>
          </a:lstStyle>
          <a:p>
            <a:fld id="{493E5551-2867-4A9D-B02E-62037DC16AC3}" type="slidenum">
              <a:rPr lang="fr-FR" altLang="en-US"/>
              <a:pPr/>
              <a:t>‹N°›</a:t>
            </a:fld>
            <a:endParaRPr lang="fr-FR" altLang="en-US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xmlns="" id="{1B58864E-8B26-A00A-9B72-A326BCD8D347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xmlns="" id="{0D7B5BBF-A2F5-0A4A-0B4A-E5E55A2C25DC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grpSp>
        <p:nvGrpSpPr>
          <p:cNvPr id="3082" name="Group 10">
            <a:extLst>
              <a:ext uri="{FF2B5EF4-FFF2-40B4-BE49-F238E27FC236}">
                <a16:creationId xmlns:a16="http://schemas.microsoft.com/office/drawing/2014/main" xmlns="" id="{DDBB1CD1-0DBB-D32B-E8DF-16629B1AFC20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99" name="Freeform 11">
              <a:extLst>
                <a:ext uri="{FF2B5EF4-FFF2-40B4-BE49-F238E27FC236}">
                  <a16:creationId xmlns:a16="http://schemas.microsoft.com/office/drawing/2014/main" xmlns="" id="{5D73BC5F-B575-3C63-2277-A571A3C31C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0" name="Freeform 12">
              <a:extLst>
                <a:ext uri="{FF2B5EF4-FFF2-40B4-BE49-F238E27FC236}">
                  <a16:creationId xmlns:a16="http://schemas.microsoft.com/office/drawing/2014/main" xmlns="" id="{DF27C011-EAF6-9298-F67B-BBF0ACA9B3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1" name="Freeform 13">
              <a:extLst>
                <a:ext uri="{FF2B5EF4-FFF2-40B4-BE49-F238E27FC236}">
                  <a16:creationId xmlns:a16="http://schemas.microsoft.com/office/drawing/2014/main" xmlns="" id="{DEDEBCBA-8C25-C91E-B1BB-6132EB083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2" name="Freeform 14">
              <a:extLst>
                <a:ext uri="{FF2B5EF4-FFF2-40B4-BE49-F238E27FC236}">
                  <a16:creationId xmlns:a16="http://schemas.microsoft.com/office/drawing/2014/main" xmlns="" id="{895CD8A9-AEEB-E169-2D97-6866EFFC6E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3" name="Freeform 15">
              <a:extLst>
                <a:ext uri="{FF2B5EF4-FFF2-40B4-BE49-F238E27FC236}">
                  <a16:creationId xmlns:a16="http://schemas.microsoft.com/office/drawing/2014/main" xmlns="" id="{6EBCFBD1-840F-18B7-EB9E-E7B5BCC5D8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4" name="Freeform 16">
              <a:extLst>
                <a:ext uri="{FF2B5EF4-FFF2-40B4-BE49-F238E27FC236}">
                  <a16:creationId xmlns:a16="http://schemas.microsoft.com/office/drawing/2014/main" xmlns="" id="{FE59D7BF-708C-57CD-B5DF-BFD17C9016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5" name="Freeform 17">
              <a:extLst>
                <a:ext uri="{FF2B5EF4-FFF2-40B4-BE49-F238E27FC236}">
                  <a16:creationId xmlns:a16="http://schemas.microsoft.com/office/drawing/2014/main" xmlns="" id="{E3D4D90A-EB19-04C4-D5F0-4D1E12438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6" name="Freeform 18">
              <a:extLst>
                <a:ext uri="{FF2B5EF4-FFF2-40B4-BE49-F238E27FC236}">
                  <a16:creationId xmlns:a16="http://schemas.microsoft.com/office/drawing/2014/main" xmlns="" id="{CCBAF431-CB16-1D4A-D4B5-2F5F6FB8A2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107" name="Freeform 19">
              <a:extLst>
                <a:ext uri="{FF2B5EF4-FFF2-40B4-BE49-F238E27FC236}">
                  <a16:creationId xmlns:a16="http://schemas.microsoft.com/office/drawing/2014/main" xmlns="" id="{BCDE47D2-F3A1-52A6-7DDE-2D3E3F6B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grpSp>
          <p:nvGrpSpPr>
            <p:cNvPr id="3108" name="Group 20">
              <a:extLst>
                <a:ext uri="{FF2B5EF4-FFF2-40B4-BE49-F238E27FC236}">
                  <a16:creationId xmlns:a16="http://schemas.microsoft.com/office/drawing/2014/main" xmlns="" id="{DCD44FC0-4685-FC86-3E31-5A83E9079BB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>
                <a:extLst>
                  <a:ext uri="{FF2B5EF4-FFF2-40B4-BE49-F238E27FC236}">
                    <a16:creationId xmlns:a16="http://schemas.microsoft.com/office/drawing/2014/main" xmlns="" id="{B4420E35-2B46-FCCB-49E0-D9926597FE1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>
                  <a:extLst>
                    <a:ext uri="{FF2B5EF4-FFF2-40B4-BE49-F238E27FC236}">
                      <a16:creationId xmlns:a16="http://schemas.microsoft.com/office/drawing/2014/main" xmlns="" id="{80175244-53F0-4395-7613-FBF3241ED8E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23" name="Freeform 23">
                  <a:extLst>
                    <a:ext uri="{FF2B5EF4-FFF2-40B4-BE49-F238E27FC236}">
                      <a16:creationId xmlns:a16="http://schemas.microsoft.com/office/drawing/2014/main" xmlns="" id="{E19621FA-9D8F-390F-1046-ACB45DF7DFB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24" name="Freeform 24">
                  <a:extLst>
                    <a:ext uri="{FF2B5EF4-FFF2-40B4-BE49-F238E27FC236}">
                      <a16:creationId xmlns:a16="http://schemas.microsoft.com/office/drawing/2014/main" xmlns="" id="{3A4A6760-2318-0DC3-ECC7-D67FD1D6CDE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</p:grpSp>
          <p:sp>
            <p:nvSpPr>
              <p:cNvPr id="3110" name="Freeform 25">
                <a:extLst>
                  <a:ext uri="{FF2B5EF4-FFF2-40B4-BE49-F238E27FC236}">
                    <a16:creationId xmlns:a16="http://schemas.microsoft.com/office/drawing/2014/main" xmlns="" id="{54C12DE6-033F-11CA-7BAC-FC2BDEB35C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111" name="Freeform 26">
                <a:extLst>
                  <a:ext uri="{FF2B5EF4-FFF2-40B4-BE49-F238E27FC236}">
                    <a16:creationId xmlns:a16="http://schemas.microsoft.com/office/drawing/2014/main" xmlns="" id="{7CB01C42-D6EC-EF0C-DCAA-9EB2273AC8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sp>
            <p:nvSpPr>
              <p:cNvPr id="3112" name="Freeform 27">
                <a:extLst>
                  <a:ext uri="{FF2B5EF4-FFF2-40B4-BE49-F238E27FC236}">
                    <a16:creationId xmlns:a16="http://schemas.microsoft.com/office/drawing/2014/main" xmlns="" id="{487E61E5-EDCC-7368-7560-6459797707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grpSp>
            <p:nvGrpSpPr>
              <p:cNvPr id="3113" name="Group 28">
                <a:extLst>
                  <a:ext uri="{FF2B5EF4-FFF2-40B4-BE49-F238E27FC236}">
                    <a16:creationId xmlns:a16="http://schemas.microsoft.com/office/drawing/2014/main" xmlns="" id="{BA555CC3-79A5-18D2-9DCE-1B77F9DDC5D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>
                  <a:extLst>
                    <a:ext uri="{FF2B5EF4-FFF2-40B4-BE49-F238E27FC236}">
                      <a16:creationId xmlns:a16="http://schemas.microsoft.com/office/drawing/2014/main" xmlns="" id="{ADF0F480-24DE-B2C1-7474-45C4C288E1A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5" name="Freeform 30">
                  <a:extLst>
                    <a:ext uri="{FF2B5EF4-FFF2-40B4-BE49-F238E27FC236}">
                      <a16:creationId xmlns:a16="http://schemas.microsoft.com/office/drawing/2014/main" xmlns="" id="{FA682BAC-F9EC-383D-1373-DEC8CC2E51D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6" name="Freeform 31">
                  <a:extLst>
                    <a:ext uri="{FF2B5EF4-FFF2-40B4-BE49-F238E27FC236}">
                      <a16:creationId xmlns:a16="http://schemas.microsoft.com/office/drawing/2014/main" xmlns="" id="{C1FAB71D-E999-32EE-3262-234A8144048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7" name="Freeform 32">
                  <a:extLst>
                    <a:ext uri="{FF2B5EF4-FFF2-40B4-BE49-F238E27FC236}">
                      <a16:creationId xmlns:a16="http://schemas.microsoft.com/office/drawing/2014/main" xmlns="" id="{84938F9D-F6BB-666D-54BF-59ED7933779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8" name="Freeform 33">
                  <a:extLst>
                    <a:ext uri="{FF2B5EF4-FFF2-40B4-BE49-F238E27FC236}">
                      <a16:creationId xmlns:a16="http://schemas.microsoft.com/office/drawing/2014/main" xmlns="" id="{18B7A912-14A2-D64E-E053-BDF16BE30D4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19" name="Freeform 34">
                  <a:extLst>
                    <a:ext uri="{FF2B5EF4-FFF2-40B4-BE49-F238E27FC236}">
                      <a16:creationId xmlns:a16="http://schemas.microsoft.com/office/drawing/2014/main" xmlns="" id="{9BDCD11E-C89B-6B7E-93F5-7F786927113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20" name="Freeform 35">
                  <a:extLst>
                    <a:ext uri="{FF2B5EF4-FFF2-40B4-BE49-F238E27FC236}">
                      <a16:creationId xmlns:a16="http://schemas.microsoft.com/office/drawing/2014/main" xmlns="" id="{654CB588-E34C-4950-0EED-6490EEE7A3F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121" name="Freeform 36">
                  <a:extLst>
                    <a:ext uri="{FF2B5EF4-FFF2-40B4-BE49-F238E27FC236}">
                      <a16:creationId xmlns:a16="http://schemas.microsoft.com/office/drawing/2014/main" xmlns="" id="{5326253A-F7ED-4DDA-A409-5F3CB029304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3083" name="Group 37">
            <a:extLst>
              <a:ext uri="{FF2B5EF4-FFF2-40B4-BE49-F238E27FC236}">
                <a16:creationId xmlns:a16="http://schemas.microsoft.com/office/drawing/2014/main" xmlns="" id="{B83DDC77-040D-1E1C-3241-751571008374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097" name="Freeform 38">
              <a:extLst>
                <a:ext uri="{FF2B5EF4-FFF2-40B4-BE49-F238E27FC236}">
                  <a16:creationId xmlns:a16="http://schemas.microsoft.com/office/drawing/2014/main" xmlns="" id="{3FC2D178-8E86-101E-97EC-65AD0F8D238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3098" name="Freeform 39">
              <a:extLst>
                <a:ext uri="{FF2B5EF4-FFF2-40B4-BE49-F238E27FC236}">
                  <a16:creationId xmlns:a16="http://schemas.microsoft.com/office/drawing/2014/main" xmlns="" id="{CF1E6687-0E0A-638A-6A52-A2BFFDF355D5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grpSp>
        <p:nvGrpSpPr>
          <p:cNvPr id="3084" name="Group 40">
            <a:extLst>
              <a:ext uri="{FF2B5EF4-FFF2-40B4-BE49-F238E27FC236}">
                <a16:creationId xmlns:a16="http://schemas.microsoft.com/office/drawing/2014/main" xmlns="" id="{2D7AE051-6AF3-26E9-8E89-BAF48493EAE7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>
              <a:extLst>
                <a:ext uri="{FF2B5EF4-FFF2-40B4-BE49-F238E27FC236}">
                  <a16:creationId xmlns:a16="http://schemas.microsoft.com/office/drawing/2014/main" xmlns="" id="{F707696A-A166-5F5C-4A0A-4C9FAFBA737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>
                <a:extLst>
                  <a:ext uri="{FF2B5EF4-FFF2-40B4-BE49-F238E27FC236}">
                    <a16:creationId xmlns:a16="http://schemas.microsoft.com/office/drawing/2014/main" xmlns="" id="{12DCD3F5-32AD-E2EE-476C-46D07CDD80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Arial" charset="0"/>
                </a:endParaRPr>
              </a:p>
            </p:txBody>
          </p:sp>
          <p:grpSp>
            <p:nvGrpSpPr>
              <p:cNvPr id="3088" name="Group 43">
                <a:extLst>
                  <a:ext uri="{FF2B5EF4-FFF2-40B4-BE49-F238E27FC236}">
                    <a16:creationId xmlns:a16="http://schemas.microsoft.com/office/drawing/2014/main" xmlns="" id="{2FF2B5E4-0DE6-C025-69E3-A1B0F649ACF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>
                  <a:extLst>
                    <a:ext uri="{FF2B5EF4-FFF2-40B4-BE49-F238E27FC236}">
                      <a16:creationId xmlns:a16="http://schemas.microsoft.com/office/drawing/2014/main" xmlns="" id="{F926C0C0-5F30-AAF0-2BEF-E25BC6E93FF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0" name="Freeform 45">
                  <a:extLst>
                    <a:ext uri="{FF2B5EF4-FFF2-40B4-BE49-F238E27FC236}">
                      <a16:creationId xmlns:a16="http://schemas.microsoft.com/office/drawing/2014/main" xmlns="" id="{9FB8CA46-9932-C631-8534-36183B46054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75" y="305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1" name="Freeform 46">
                  <a:extLst>
                    <a:ext uri="{FF2B5EF4-FFF2-40B4-BE49-F238E27FC236}">
                      <a16:creationId xmlns:a16="http://schemas.microsoft.com/office/drawing/2014/main" xmlns="" id="{E88DAF5C-4E3E-339C-2039-E21E67E6C62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85" y="155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2" name="Freeform 47">
                  <a:extLst>
                    <a:ext uri="{FF2B5EF4-FFF2-40B4-BE49-F238E27FC236}">
                      <a16:creationId xmlns:a16="http://schemas.microsoft.com/office/drawing/2014/main" xmlns="" id="{AB995994-8981-4C92-5E8C-15C039157E1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3" name="Freeform 48">
                  <a:extLst>
                    <a:ext uri="{FF2B5EF4-FFF2-40B4-BE49-F238E27FC236}">
                      <a16:creationId xmlns:a16="http://schemas.microsoft.com/office/drawing/2014/main" xmlns="" id="{A13BACB9-18D0-5569-0575-59F36E8CFF6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24" y="870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4" name="Freeform 49">
                  <a:extLst>
                    <a:ext uri="{FF2B5EF4-FFF2-40B4-BE49-F238E27FC236}">
                      <a16:creationId xmlns:a16="http://schemas.microsoft.com/office/drawing/2014/main" xmlns="" id="{AFCF9A45-CEDE-E19E-921C-944E187F1B0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779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5" name="Freeform 50">
                  <a:extLst>
                    <a:ext uri="{FF2B5EF4-FFF2-40B4-BE49-F238E27FC236}">
                      <a16:creationId xmlns:a16="http://schemas.microsoft.com/office/drawing/2014/main" xmlns="" id="{0C9C39AC-AA4B-0D41-A5D4-1BB98827176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  <p:sp>
              <p:nvSpPr>
                <p:cNvPr id="3096" name="Freeform 51">
                  <a:extLst>
                    <a:ext uri="{FF2B5EF4-FFF2-40B4-BE49-F238E27FC236}">
                      <a16:creationId xmlns:a16="http://schemas.microsoft.com/office/drawing/2014/main" xmlns="" id="{6605012B-0EBC-9159-F3CB-4AB1E2E2A67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74" y="115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Arial" charset="0"/>
                  </a:endParaRPr>
                </a:p>
              </p:txBody>
            </p:sp>
          </p:grpSp>
        </p:grpSp>
        <p:sp>
          <p:nvSpPr>
            <p:cNvPr id="3086" name="Line 52">
              <a:extLst>
                <a:ext uri="{FF2B5EF4-FFF2-40B4-BE49-F238E27FC236}">
                  <a16:creationId xmlns:a16="http://schemas.microsoft.com/office/drawing/2014/main" xmlns="" id="{6D827876-3F62-428C-B095-C8D9326DD8C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0F5EE4B0-D952-7855-F4F6-50DA1D8876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3" y="3143250"/>
            <a:ext cx="8353425" cy="1150938"/>
          </a:xfrm>
        </p:spPr>
        <p:txBody>
          <a:bodyPr/>
          <a:lstStyle/>
          <a:p>
            <a:pPr rtl="0" eaLnBrk="1" hangingPunct="1">
              <a:defRPr/>
            </a:pPr>
            <a:r>
              <a:rPr lang="fr-FR" sz="3200" b="1" u="sng" dirty="0">
                <a:solidFill>
                  <a:schemeClr val="tx1"/>
                </a:solidFill>
              </a:rPr>
              <a:t>Course n06 .</a:t>
            </a:r>
            <a:r>
              <a:rPr lang="fr-FR" sz="3200" b="1" u="sng" dirty="0">
                <a:solidFill>
                  <a:srgbClr val="FF0000"/>
                </a:solidFill>
              </a:rPr>
              <a:t> </a:t>
            </a:r>
            <a:r>
              <a:rPr lang="fr-FR" sz="3200" b="1" u="sng" dirty="0" err="1">
                <a:solidFill>
                  <a:srgbClr val="FF0000"/>
                </a:solidFill>
              </a:rPr>
              <a:t>Conical</a:t>
            </a:r>
            <a:r>
              <a:rPr lang="fr-FR" sz="3200" b="1" u="sng" dirty="0">
                <a:solidFill>
                  <a:srgbClr val="FF0000"/>
                </a:solidFill>
              </a:rPr>
              <a:t> Perspective</a:t>
            </a:r>
            <a:endParaRPr lang="en-US" altLang="ar-DZ" sz="3200" b="1" u="sng" dirty="0">
              <a:solidFill>
                <a:srgbClr val="FF0000"/>
              </a:solidFill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xmlns="" id="{BFAC8982-925D-BB52-1FE6-5C6895F0A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286375"/>
            <a:ext cx="4033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prepared by </a:t>
            </a:r>
          </a:p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professor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Boutabba</a:t>
            </a: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Hynda</a:t>
            </a: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Mili</a:t>
            </a:r>
            <a:endParaRPr lang="fr-FR" altLang="ar-DZ" sz="1800" b="0" u="none" dirty="0">
              <a:latin typeface="Arial" charset="0"/>
              <a:cs typeface="Arial" charset="0"/>
            </a:endParaRP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xmlns="" id="{142B9500-5A31-E3E3-325E-BD6F13F74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092825"/>
            <a:ext cx="324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ar-DZ" i="1" u="none">
                <a:solidFill>
                  <a:srgbClr val="FF0000"/>
                </a:solidFill>
              </a:rPr>
              <a:t>1st year architecture course</a:t>
            </a:r>
            <a:endParaRPr lang="en-US" altLang="ar-DZ" i="1" u="none">
              <a:solidFill>
                <a:srgbClr val="FF0000"/>
              </a:solidFill>
            </a:endParaRPr>
          </a:p>
        </p:txBody>
      </p:sp>
      <p:sp>
        <p:nvSpPr>
          <p:cNvPr id="6149" name="Text Box 7">
            <a:extLst>
              <a:ext uri="{FF2B5EF4-FFF2-40B4-BE49-F238E27FC236}">
                <a16:creationId xmlns:a16="http://schemas.microsoft.com/office/drawing/2014/main" xmlns="" id="{E988D706-FC4B-3547-4EF5-30AAEB383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57188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2800"/>
              <a:t>Urban Technology Management Institute</a:t>
            </a:r>
            <a:endParaRPr lang="en-US" altLang="en-US" sz="2800"/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xmlns="" id="{2A1B5739-5271-E981-414B-3E3E1C057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572000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/>
              <a:t>Academic year 2023 / 2024</a:t>
            </a:r>
            <a:endParaRPr lang="en-US" altLang="en-US"/>
          </a:p>
        </p:txBody>
      </p:sp>
      <p:pic>
        <p:nvPicPr>
          <p:cNvPr id="6151" name="Picture 9" descr="Photo 031">
            <a:extLst>
              <a:ext uri="{FF2B5EF4-FFF2-40B4-BE49-F238E27FC236}">
                <a16:creationId xmlns:a16="http://schemas.microsoft.com/office/drawing/2014/main" xmlns="" id="{F1040406-D36E-D8AD-4ADD-99C1C538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14500"/>
            <a:ext cx="21955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hoto 028">
            <a:extLst>
              <a:ext uri="{FF2B5EF4-FFF2-40B4-BE49-F238E27FC236}">
                <a16:creationId xmlns:a16="http://schemas.microsoft.com/office/drawing/2014/main" xmlns="" id="{09FAFFA8-55CC-4500-322F-E6308F7A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643063"/>
            <a:ext cx="230346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Photo 108">
            <a:extLst>
              <a:ext uri="{FF2B5EF4-FFF2-40B4-BE49-F238E27FC236}">
                <a16:creationId xmlns:a16="http://schemas.microsoft.com/office/drawing/2014/main" xmlns="" id="{0F9070FD-E7D6-056D-0480-78599B86A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643063"/>
            <a:ext cx="24304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9">
            <a:extLst>
              <a:ext uri="{FF2B5EF4-FFF2-40B4-BE49-F238E27FC236}">
                <a16:creationId xmlns:a16="http://schemas.microsoft.com/office/drawing/2014/main" xmlns="" id="{2DF3058C-4854-6F19-665E-8A2553F0A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928688"/>
            <a:ext cx="444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/>
              <a:t>Department of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5994319A-4FC1-7319-9F48-AECD48F93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429000"/>
            <a:ext cx="2879725" cy="1439863"/>
          </a:xfrm>
          <a:prstGeom prst="rect">
            <a:avLst/>
          </a:prstGeom>
          <a:noFill/>
          <a:ln w="50800" algn="ctr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Comic Sans MS" panose="030F0702030302020204" pitchFamily="66" charset="0"/>
            </a:endParaRPr>
          </a:p>
        </p:txBody>
      </p:sp>
      <p:sp>
        <p:nvSpPr>
          <p:cNvPr id="9222" name="Line 6">
            <a:extLst>
              <a:ext uri="{FF2B5EF4-FFF2-40B4-BE49-F238E27FC236}">
                <a16:creationId xmlns:a16="http://schemas.microsoft.com/office/drawing/2014/main" xmlns="" id="{74394098-256D-C8DE-2825-726086ED8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3" y="1989138"/>
            <a:ext cx="858996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>
            <a:extLst>
              <a:ext uri="{FF2B5EF4-FFF2-40B4-BE49-F238E27FC236}">
                <a16:creationId xmlns:a16="http://schemas.microsoft.com/office/drawing/2014/main" xmlns="" id="{83BDBA2D-FAD2-49BA-512D-810777011D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1989138"/>
            <a:ext cx="3600450" cy="14398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>
            <a:extLst>
              <a:ext uri="{FF2B5EF4-FFF2-40B4-BE49-F238E27FC236}">
                <a16:creationId xmlns:a16="http://schemas.microsoft.com/office/drawing/2014/main" xmlns="" id="{8BE4B10E-C39C-9503-63FA-B978E224FB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0413" y="1989138"/>
            <a:ext cx="719137" cy="14398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xmlns="" id="{733C0390-DE64-11D6-8A5C-AB9B877FD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1989138"/>
            <a:ext cx="3600450" cy="28797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xmlns="" id="{FFDF23F8-BFFF-45B3-0CD3-8E6ED14F93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989138"/>
            <a:ext cx="720725" cy="28797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>
            <a:extLst>
              <a:ext uri="{FF2B5EF4-FFF2-40B4-BE49-F238E27FC236}">
                <a16:creationId xmlns:a16="http://schemas.microsoft.com/office/drawing/2014/main" xmlns="" id="{A76F113D-EB03-4033-41B2-403C40424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2388" y="4149725"/>
            <a:ext cx="2159000" cy="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xmlns="" id="{42512AC7-3A93-809E-9572-404384E60D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9800" y="3068638"/>
            <a:ext cx="0" cy="10795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xmlns="" id="{229EE575-80A4-DF28-03A4-46877DBE5F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4149725"/>
            <a:ext cx="900113" cy="719138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xmlns="" id="{72D0AADD-380E-998A-34AE-6FA364536A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149725"/>
            <a:ext cx="179388" cy="719138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>
            <a:extLst>
              <a:ext uri="{FF2B5EF4-FFF2-40B4-BE49-F238E27FC236}">
                <a16:creationId xmlns:a16="http://schemas.microsoft.com/office/drawing/2014/main" xmlns="" id="{5ED9ED6D-F4DD-0335-7525-8FBF6D9EA0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2388" y="3068638"/>
            <a:ext cx="2159000" cy="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xmlns="" id="{AFEEA30F-8F94-1E86-8B8A-9C07D60893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3068638"/>
            <a:ext cx="900113" cy="360362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3">
            <a:extLst>
              <a:ext uri="{FF2B5EF4-FFF2-40B4-BE49-F238E27FC236}">
                <a16:creationId xmlns:a16="http://schemas.microsoft.com/office/drawing/2014/main" xmlns="" id="{D60AD24D-748D-0266-798F-C0883B841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2388" y="3068638"/>
            <a:ext cx="0" cy="1081087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5">
            <a:extLst>
              <a:ext uri="{FF2B5EF4-FFF2-40B4-BE49-F238E27FC236}">
                <a16:creationId xmlns:a16="http://schemas.microsoft.com/office/drawing/2014/main" xmlns="" id="{98204E47-7F77-ADA4-4DEB-AE06C4F21A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068638"/>
            <a:ext cx="179388" cy="360362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Text Box 26">
            <a:extLst>
              <a:ext uri="{FF2B5EF4-FFF2-40B4-BE49-F238E27FC236}">
                <a16:creationId xmlns:a16="http://schemas.microsoft.com/office/drawing/2014/main" xmlns="" id="{ADBB87EC-8813-004E-8F7F-3BCDCAE4F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1520825"/>
            <a:ext cx="1720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dirty="0">
                <a:latin typeface="Comic Sans MS" panose="030F0702030302020204" pitchFamily="66" charset="0"/>
              </a:rPr>
              <a:t>Horizon Line</a:t>
            </a:r>
          </a:p>
        </p:txBody>
      </p:sp>
      <p:sp>
        <p:nvSpPr>
          <p:cNvPr id="9243" name="Line 27">
            <a:extLst>
              <a:ext uri="{FF2B5EF4-FFF2-40B4-BE49-F238E27FC236}">
                <a16:creationId xmlns:a16="http://schemas.microsoft.com/office/drawing/2014/main" xmlns="" id="{3A18BBAB-F79C-ACFC-2DC2-DCB8196F6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1449388"/>
            <a:ext cx="10795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xmlns="" id="{C1AD84BD-5653-6C18-F001-D894FFC0A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1239838"/>
            <a:ext cx="2252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dirty="0">
                <a:latin typeface="Comic Sans MS" panose="030F0702030302020204" pitchFamily="66" charset="0"/>
              </a:rPr>
              <a:t>1 </a:t>
            </a:r>
            <a:r>
              <a:rPr lang="fr-FR" altLang="fr-FR" dirty="0" err="1">
                <a:latin typeface="Comic Sans MS" panose="030F0702030302020204" pitchFamily="66" charset="0"/>
              </a:rPr>
              <a:t>vanishing</a:t>
            </a:r>
            <a:r>
              <a:rPr lang="fr-FR" altLang="fr-FR" dirty="0">
                <a:latin typeface="Comic Sans MS" panose="030F0702030302020204" pitchFamily="66" charset="0"/>
              </a:rPr>
              <a:t> point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xmlns="" id="{7BA9BD48-9DC8-E079-BC33-0B2EDE930563}"/>
              </a:ext>
            </a:extLst>
          </p:cNvPr>
          <p:cNvGrpSpPr>
            <a:grpSpLocks/>
          </p:cNvGrpSpPr>
          <p:nvPr/>
        </p:nvGrpSpPr>
        <p:grpSpPr bwMode="auto">
          <a:xfrm>
            <a:off x="5473700" y="3968750"/>
            <a:ext cx="3059113" cy="1800225"/>
            <a:chOff x="3334" y="2273"/>
            <a:chExt cx="1927" cy="1134"/>
          </a:xfrm>
        </p:grpSpPr>
        <p:sp>
          <p:nvSpPr>
            <p:cNvPr id="15381" name="Rectangle 29">
              <a:extLst>
                <a:ext uri="{FF2B5EF4-FFF2-40B4-BE49-F238E27FC236}">
                  <a16:creationId xmlns:a16="http://schemas.microsoft.com/office/drawing/2014/main" xmlns="" id="{2DAE50B4-BD1C-AAA6-3448-71FE753FE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500"/>
              <a:ext cx="1814" cy="907"/>
            </a:xfrm>
            <a:prstGeom prst="rect">
              <a:avLst/>
            </a:prstGeom>
            <a:noFill/>
            <a:ln w="50800" algn="ctr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latin typeface="Comic Sans MS" panose="030F0702030302020204" pitchFamily="66" charset="0"/>
              </a:endParaRPr>
            </a:p>
          </p:txBody>
        </p:sp>
        <p:sp>
          <p:nvSpPr>
            <p:cNvPr id="15382" name="Line 31">
              <a:extLst>
                <a:ext uri="{FF2B5EF4-FFF2-40B4-BE49-F238E27FC236}">
                  <a16:creationId xmlns:a16="http://schemas.microsoft.com/office/drawing/2014/main" xmlns="" id="{99236168-3327-25E4-9097-44CB479A3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0" y="2273"/>
              <a:ext cx="0" cy="680"/>
            </a:xfrm>
            <a:prstGeom prst="line">
              <a:avLst/>
            </a:prstGeom>
            <a:noFill/>
            <a:ln w="508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33">
              <a:extLst>
                <a:ext uri="{FF2B5EF4-FFF2-40B4-BE49-F238E27FC236}">
                  <a16:creationId xmlns:a16="http://schemas.microsoft.com/office/drawing/2014/main" xmlns="" id="{33A53268-B5AE-73B0-236B-04F6E822F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8" y="2954"/>
              <a:ext cx="113" cy="453"/>
            </a:xfrm>
            <a:prstGeom prst="line">
              <a:avLst/>
            </a:prstGeom>
            <a:noFill/>
            <a:ln w="508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34">
              <a:extLst>
                <a:ext uri="{FF2B5EF4-FFF2-40B4-BE49-F238E27FC236}">
                  <a16:creationId xmlns:a16="http://schemas.microsoft.com/office/drawing/2014/main" xmlns="" id="{0499DD6C-FD1B-A2A1-3B08-403399C4F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01" y="2273"/>
              <a:ext cx="1360" cy="0"/>
            </a:xfrm>
            <a:prstGeom prst="line">
              <a:avLst/>
            </a:prstGeom>
            <a:noFill/>
            <a:ln w="508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35">
              <a:extLst>
                <a:ext uri="{FF2B5EF4-FFF2-40B4-BE49-F238E27FC236}">
                  <a16:creationId xmlns:a16="http://schemas.microsoft.com/office/drawing/2014/main" xmlns="" id="{9A915E41-2411-4086-9FA3-A732C22A46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4" y="2273"/>
              <a:ext cx="567" cy="227"/>
            </a:xfrm>
            <a:prstGeom prst="line">
              <a:avLst/>
            </a:prstGeom>
            <a:noFill/>
            <a:ln w="508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37">
              <a:extLst>
                <a:ext uri="{FF2B5EF4-FFF2-40B4-BE49-F238E27FC236}">
                  <a16:creationId xmlns:a16="http://schemas.microsoft.com/office/drawing/2014/main" xmlns="" id="{DEF27F43-6D76-EBF6-7F1B-37DE040C9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48" y="2273"/>
              <a:ext cx="113" cy="227"/>
            </a:xfrm>
            <a:prstGeom prst="line">
              <a:avLst/>
            </a:prstGeom>
            <a:noFill/>
            <a:ln w="5080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0" name="Rectangle 7">
            <a:extLst>
              <a:ext uri="{FF2B5EF4-FFF2-40B4-BE49-F238E27FC236}">
                <a16:creationId xmlns:a16="http://schemas.microsoft.com/office/drawing/2014/main" xmlns="" id="{459D8CB3-3A10-8C01-BFAC-F12F26406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0"/>
            <a:ext cx="6160740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Conical perspective with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1 single vanishing point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42" grpId="0"/>
      <p:bldP spid="92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xmlns="" id="{916FA39C-4336-048F-72BB-5735A1553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43243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1F31D6E1-6733-76F3-5A8D-43582B25A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0"/>
            <a:ext cx="8286750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Examples of Conical Perspective with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1 Single Vanishing Point</a:t>
            </a:r>
          </a:p>
        </p:txBody>
      </p:sp>
      <p:pic>
        <p:nvPicPr>
          <p:cNvPr id="19" name="Picture 2" descr="http://jeremymariez.free.fr/image/Nouveau%20dossier/tutorial/perspective-tutorial/perspective_1pf.jpg">
            <a:extLst>
              <a:ext uri="{FF2B5EF4-FFF2-40B4-BE49-F238E27FC236}">
                <a16:creationId xmlns:a16="http://schemas.microsoft.com/office/drawing/2014/main" xmlns="" id="{654F2773-79A6-C0B6-639C-CF3C3919E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8768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24C2A5FC-7F03-EAF0-B5F4-8493C147DF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2714625"/>
            <a:ext cx="4286250" cy="7143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10B6FE2C-AA34-75EA-E9BA-65B2BDC0341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286000" y="2786063"/>
            <a:ext cx="2143125" cy="1357312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51A7F5C2-4E2A-5D8A-B6CE-BE16EAA9290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4313" y="2786063"/>
            <a:ext cx="2071687" cy="1285875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6C36AB88-DDDA-17B1-5FA5-409B7D3617C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643062" y="1571626"/>
            <a:ext cx="1857375" cy="571500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0012F677-D2FF-BFDB-AC73-1474B44184A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964407" y="1393031"/>
            <a:ext cx="1928812" cy="714375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C0EADDD9-A0B8-F759-014C-7F30315E83C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572250" y="3000375"/>
            <a:ext cx="1643063" cy="1357313"/>
          </a:xfrm>
          <a:prstGeom prst="line">
            <a:avLst/>
          </a:pr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C0E0FB00-BE49-2700-1800-79C28870715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43500" y="2857500"/>
            <a:ext cx="1571625" cy="1000125"/>
          </a:xfrm>
          <a:prstGeom prst="line">
            <a:avLst/>
          </a:pr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2BD31A02-096E-A3DE-333A-B55C460EDC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0" y="2500313"/>
            <a:ext cx="1500188" cy="357187"/>
          </a:xfrm>
          <a:prstGeom prst="line">
            <a:avLst/>
          </a:pr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xmlns="" id="{152AF9E3-1261-CFFE-6766-460725CC52D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643688" y="1714500"/>
            <a:ext cx="1214437" cy="1071563"/>
          </a:xfrm>
          <a:prstGeom prst="line">
            <a:avLst/>
          </a:pr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xmlns="" id="{E7AA7413-ED81-93C8-02DB-FAE73F940AE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286500" y="3071813"/>
            <a:ext cx="642938" cy="214312"/>
          </a:xfrm>
          <a:prstGeom prst="line">
            <a:avLst/>
          </a:pr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xmlns="" id="{61C3DC83-E303-56F8-6CE5-C7A03BF640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14938" y="2928938"/>
            <a:ext cx="1500187" cy="214312"/>
          </a:xfrm>
          <a:prstGeom prst="line">
            <a:avLst/>
          </a:pr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xmlns="" id="{84B3EDF3-CA4C-7342-27D9-32F8EA7F31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0" y="2857500"/>
            <a:ext cx="3214688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39C9592F-2762-67EE-1D6A-2C6BE063A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2000250"/>
            <a:ext cx="6500812" cy="150018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2-vanishing points </a:t>
            </a:r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conical perspective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 rtl="0" eaLnBrk="1" hangingPunct="1"/>
            <a:r>
              <a:rPr lang="en-US" altLang="ar-DZ" u="none" dirty="0">
                <a:latin typeface="Arial" panose="020B0604020202020204" pitchFamily="34" charset="0"/>
              </a:rPr>
              <a:t>or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oblique</a:t>
            </a:r>
            <a:r>
              <a:rPr lang="en-US" altLang="ar-DZ" u="none" dirty="0">
                <a:latin typeface="Arial" panose="020B0604020202020204" pitchFamily="34" charset="0"/>
              </a:rPr>
              <a:t> perspective</a:t>
            </a:r>
            <a:endParaRPr lang="en-US" altLang="ar-DZ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5B398F86-D203-9C42-AADF-24865C585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643938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Conical perspective with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2 vanishing points </a:t>
            </a:r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or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oblique</a:t>
            </a:r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 pers</a:t>
            </a:r>
            <a:endParaRPr lang="en-US" altLang="ar-DZ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AC705B8-4D4F-A466-645C-DE3589A1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857250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>
                <a:solidFill>
                  <a:srgbClr val="0070C0"/>
                </a:solidFill>
              </a:rPr>
              <a:t>Only the verticals remain parallel</a:t>
            </a:r>
            <a:endParaRPr lang="fr-FR" altLang="en-US" b="0" u="none" dirty="0">
              <a:solidFill>
                <a:srgbClr val="0070C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FFDA3DD-C983-EA36-D679-B6D45E2D4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286000"/>
            <a:ext cx="4500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>
                <a:solidFill>
                  <a:schemeClr val="accent1">
                    <a:lumMod val="50000"/>
                  </a:schemeClr>
                </a:solidFill>
              </a:rPr>
              <a:t>Parallels of left direction vanish toward a vanishing point on the Left G</a:t>
            </a:r>
            <a:endParaRPr lang="fr-FR" altLang="en-US" u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423F15B-9D7D-5826-9DB6-C0AF49281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57313"/>
            <a:ext cx="421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>
                <a:solidFill>
                  <a:srgbClr val="FF0000"/>
                </a:solidFill>
              </a:rPr>
              <a:t>Parallels of right direction vanish toward a vanishing point on the right F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CC7B036-325D-CC0A-3E00-F6955ED09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071813"/>
            <a:ext cx="4500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The 2 vanishing points, F and G, are placed on the same LH horizon line</a:t>
            </a:r>
            <a:endParaRPr lang="fr-FR" altLang="en-US" u="none" dirty="0"/>
          </a:p>
        </p:txBody>
      </p:sp>
      <p:pic>
        <p:nvPicPr>
          <p:cNvPr id="69634" name="Picture 2">
            <a:extLst>
              <a:ext uri="{FF2B5EF4-FFF2-40B4-BE49-F238E27FC236}">
                <a16:creationId xmlns:a16="http://schemas.microsoft.com/office/drawing/2014/main" xmlns="" id="{B241D694-7BDE-6D76-98BA-33846B50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14875"/>
            <a:ext cx="981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9AB86783-A38C-1518-01FA-19DA5DFF2D5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86063" y="4286250"/>
            <a:ext cx="1857375" cy="71437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FB142158-CCD9-F14F-0334-1F8C5749A57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14625" y="4286250"/>
            <a:ext cx="1928813" cy="135731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B369EB11-39EF-1ED0-672A-113D5B1B30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00188" y="4500563"/>
            <a:ext cx="1214437" cy="500062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005145EF-53CC-1960-3171-6FA4CDD04C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00188" y="4500563"/>
            <a:ext cx="1214437" cy="114300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BB63110E-F35F-BB88-D21E-FFEFC94FC99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42938" y="4214813"/>
            <a:ext cx="4714875" cy="357187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" name="Groupe 48">
            <a:extLst>
              <a:ext uri="{FF2B5EF4-FFF2-40B4-BE49-F238E27FC236}">
                <a16:creationId xmlns:a16="http://schemas.microsoft.com/office/drawing/2014/main" xmlns="" id="{EDC1CE8C-365A-6657-91FB-62439B4131FC}"/>
              </a:ext>
            </a:extLst>
          </p:cNvPr>
          <p:cNvGrpSpPr>
            <a:grpSpLocks/>
          </p:cNvGrpSpPr>
          <p:nvPr/>
        </p:nvGrpSpPr>
        <p:grpSpPr bwMode="auto">
          <a:xfrm>
            <a:off x="1428750" y="642938"/>
            <a:ext cx="1019175" cy="1185862"/>
            <a:chOff x="285720" y="1643050"/>
            <a:chExt cx="1019176" cy="1185928"/>
          </a:xfrm>
        </p:grpSpPr>
        <p:pic>
          <p:nvPicPr>
            <p:cNvPr id="18490" name="Picture 3">
              <a:extLst>
                <a:ext uri="{FF2B5EF4-FFF2-40B4-BE49-F238E27FC236}">
                  <a16:creationId xmlns:a16="http://schemas.microsoft.com/office/drawing/2014/main" xmlns="" id="{3B2B17BE-0150-D63F-D79A-A8F3918EA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643050"/>
              <a:ext cx="8763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91" name="ZoneTexte 50">
              <a:extLst>
                <a:ext uri="{FF2B5EF4-FFF2-40B4-BE49-F238E27FC236}">
                  <a16:creationId xmlns:a16="http://schemas.microsoft.com/office/drawing/2014/main" xmlns="" id="{D416A70C-C1DE-7D5A-0445-062009F2B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20" y="2428868"/>
              <a:ext cx="8572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800" b="0" u="none" dirty="0"/>
                <a:t>Object</a:t>
              </a:r>
              <a:r>
                <a:rPr lang="fr-FR" altLang="en-US" dirty="0"/>
                <a:t> </a:t>
              </a:r>
            </a:p>
          </p:txBody>
        </p:sp>
      </p:grpSp>
      <p:grpSp>
        <p:nvGrpSpPr>
          <p:cNvPr id="3" name="Groupe 104">
            <a:extLst>
              <a:ext uri="{FF2B5EF4-FFF2-40B4-BE49-F238E27FC236}">
                <a16:creationId xmlns:a16="http://schemas.microsoft.com/office/drawing/2014/main" xmlns="" id="{FD94C9CE-0FE1-C6BE-4B4B-9DE0FC316149}"/>
              </a:ext>
            </a:extLst>
          </p:cNvPr>
          <p:cNvGrpSpPr>
            <a:grpSpLocks/>
          </p:cNvGrpSpPr>
          <p:nvPr/>
        </p:nvGrpSpPr>
        <p:grpSpPr bwMode="auto">
          <a:xfrm>
            <a:off x="4429125" y="3786188"/>
            <a:ext cx="428625" cy="571500"/>
            <a:chOff x="4429124" y="3786190"/>
            <a:chExt cx="428628" cy="571504"/>
          </a:xfrm>
        </p:grpSpPr>
        <p:sp>
          <p:nvSpPr>
            <p:cNvPr id="18488" name="Ellipse 51">
              <a:extLst>
                <a:ext uri="{FF2B5EF4-FFF2-40B4-BE49-F238E27FC236}">
                  <a16:creationId xmlns:a16="http://schemas.microsoft.com/office/drawing/2014/main" xmlns="" id="{E2B41CE2-8FCC-92DE-9996-17701F264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214818"/>
              <a:ext cx="142876" cy="14287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8489" name="ZoneTexte 53">
              <a:extLst>
                <a:ext uri="{FF2B5EF4-FFF2-40B4-BE49-F238E27FC236}">
                  <a16:creationId xmlns:a16="http://schemas.microsoft.com/office/drawing/2014/main" xmlns="" id="{F972690E-5629-348E-9EAA-BDFCE719D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4" y="3786190"/>
              <a:ext cx="428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5" name="Groupe 105">
            <a:extLst>
              <a:ext uri="{FF2B5EF4-FFF2-40B4-BE49-F238E27FC236}">
                <a16:creationId xmlns:a16="http://schemas.microsoft.com/office/drawing/2014/main" xmlns="" id="{F2C1C569-1A13-668F-ED73-344460DC36BC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4000500"/>
            <a:ext cx="428625" cy="571500"/>
            <a:chOff x="1285852" y="4000504"/>
            <a:chExt cx="428628" cy="571504"/>
          </a:xfrm>
        </p:grpSpPr>
        <p:sp>
          <p:nvSpPr>
            <p:cNvPr id="18486" name="Ellipse 52">
              <a:extLst>
                <a:ext uri="{FF2B5EF4-FFF2-40B4-BE49-F238E27FC236}">
                  <a16:creationId xmlns:a16="http://schemas.microsoft.com/office/drawing/2014/main" xmlns="" id="{309E2493-A3E0-5228-5B56-383F84F89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28" y="4429132"/>
              <a:ext cx="142876" cy="142876"/>
            </a:xfrm>
            <a:prstGeom prst="ellipse">
              <a:avLst/>
            </a:prstGeom>
            <a:solidFill>
              <a:srgbClr val="00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8487" name="ZoneTexte 54">
              <a:extLst>
                <a:ext uri="{FF2B5EF4-FFF2-40B4-BE49-F238E27FC236}">
                  <a16:creationId xmlns:a16="http://schemas.microsoft.com/office/drawing/2014/main" xmlns="" id="{927203E0-FC79-3A21-37F7-95E089E0C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52" y="4000504"/>
              <a:ext cx="428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>
                  <a:solidFill>
                    <a:srgbClr val="00B050"/>
                  </a:solidFill>
                </a:rPr>
                <a:t>G</a:t>
              </a:r>
            </a:p>
          </p:txBody>
        </p:sp>
      </p:grp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CCDA6E42-18B9-B762-A559-26A018222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57688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LH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xmlns="" id="{D71E5347-81D8-883C-DE6F-D023095E8A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1625" y="4500563"/>
            <a:ext cx="1643063" cy="357187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xmlns="" id="{8E42C225-0092-5420-0313-C198FB13272B}"/>
              </a:ext>
            </a:extLst>
          </p:cNvPr>
          <p:cNvCxnSpPr>
            <a:cxnSpLocks noChangeShapeType="1"/>
            <a:endCxn id="18488" idx="2"/>
          </p:cNvCxnSpPr>
          <p:nvPr/>
        </p:nvCxnSpPr>
        <p:spPr bwMode="auto">
          <a:xfrm flipV="1">
            <a:off x="2357438" y="4286250"/>
            <a:ext cx="2214562" cy="5715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xmlns="" id="{681CA899-A402-E467-5EB3-72AAF4D31FA5}"/>
              </a:ext>
            </a:extLst>
          </p:cNvPr>
          <p:cNvCxnSpPr>
            <a:cxnSpLocks noChangeShapeType="1"/>
            <a:endCxn id="18488" idx="3"/>
          </p:cNvCxnSpPr>
          <p:nvPr/>
        </p:nvCxnSpPr>
        <p:spPr bwMode="auto">
          <a:xfrm flipV="1">
            <a:off x="2357438" y="4337050"/>
            <a:ext cx="2235200" cy="877888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xmlns="" id="{BA6FB33D-C9EE-FA2A-19AD-998C99B0B8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00188" y="4500563"/>
            <a:ext cx="1695450" cy="771525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0" name="Groupe 76">
            <a:extLst>
              <a:ext uri="{FF2B5EF4-FFF2-40B4-BE49-F238E27FC236}">
                <a16:creationId xmlns:a16="http://schemas.microsoft.com/office/drawing/2014/main" xmlns="" id="{709ECF5B-E750-8630-AE58-80F6B5E73F8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500188"/>
            <a:ext cx="1428750" cy="1357312"/>
            <a:chOff x="4071935" y="3529008"/>
            <a:chExt cx="1428759" cy="1357808"/>
          </a:xfrm>
        </p:grpSpPr>
        <p:pic>
          <p:nvPicPr>
            <p:cNvPr id="18483" name="Picture 3">
              <a:extLst>
                <a:ext uri="{FF2B5EF4-FFF2-40B4-BE49-F238E27FC236}">
                  <a16:creationId xmlns:a16="http://schemas.microsoft.com/office/drawing/2014/main" xmlns="" id="{EEBF2117-4DED-FAA4-6A67-351E49874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60728" y="4468966"/>
              <a:ext cx="386246" cy="44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84" name="Connecteur droit 78">
              <a:extLst>
                <a:ext uri="{FF2B5EF4-FFF2-40B4-BE49-F238E27FC236}">
                  <a16:creationId xmlns:a16="http://schemas.microsoft.com/office/drawing/2014/main" xmlns="" id="{BF0055DB-D662-B391-D32E-6E10C21702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611165" y="3632719"/>
              <a:ext cx="921802" cy="857257"/>
            </a:xfrm>
            <a:prstGeom prst="line">
              <a:avLst/>
            </a:prstGeom>
            <a:noFill/>
            <a:ln w="57150" algn="ctr">
              <a:solidFill>
                <a:srgbClr val="FF0066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85" name="Connecteur droit 79">
              <a:extLst>
                <a:ext uri="{FF2B5EF4-FFF2-40B4-BE49-F238E27FC236}">
                  <a16:creationId xmlns:a16="http://schemas.microsoft.com/office/drawing/2014/main" xmlns="" id="{722A1FE3-1BCF-952C-62F0-CEFC805A14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3877112" y="3723831"/>
              <a:ext cx="971562" cy="581916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2" name="Groupe 80">
            <a:extLst>
              <a:ext uri="{FF2B5EF4-FFF2-40B4-BE49-F238E27FC236}">
                <a16:creationId xmlns:a16="http://schemas.microsoft.com/office/drawing/2014/main" xmlns="" id="{8FDF1D8C-DDD1-DC1A-5B91-0217814A3C80}"/>
              </a:ext>
            </a:extLst>
          </p:cNvPr>
          <p:cNvGrpSpPr>
            <a:grpSpLocks/>
          </p:cNvGrpSpPr>
          <p:nvPr/>
        </p:nvGrpSpPr>
        <p:grpSpPr bwMode="auto">
          <a:xfrm rot="-2374567">
            <a:off x="1784350" y="1049338"/>
            <a:ext cx="1584325" cy="1492250"/>
            <a:chOff x="3679556" y="3043390"/>
            <a:chExt cx="1584343" cy="1492677"/>
          </a:xfrm>
        </p:grpSpPr>
        <p:pic>
          <p:nvPicPr>
            <p:cNvPr id="18480" name="Picture 3">
              <a:extLst>
                <a:ext uri="{FF2B5EF4-FFF2-40B4-BE49-F238E27FC236}">
                  <a16:creationId xmlns:a16="http://schemas.microsoft.com/office/drawing/2014/main" xmlns="" id="{8EAFE54B-27C6-D8E8-9D9E-B9D8AFF4A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65034" y="4118217"/>
              <a:ext cx="386246" cy="44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81" name="Connecteur droit 82">
              <a:extLst>
                <a:ext uri="{FF2B5EF4-FFF2-40B4-BE49-F238E27FC236}">
                  <a16:creationId xmlns:a16="http://schemas.microsoft.com/office/drawing/2014/main" xmlns="" id="{4BB727DF-EDE6-45F6-6DE1-A5F2AF71B8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8574567" flipV="1">
              <a:off x="4464076" y="3422759"/>
              <a:ext cx="1179192" cy="420454"/>
            </a:xfrm>
            <a:prstGeom prst="line">
              <a:avLst/>
            </a:prstGeom>
            <a:noFill/>
            <a:ln w="57150" algn="ctr">
              <a:solidFill>
                <a:srgbClr val="92D05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482" name="Connecteur droit 83">
              <a:extLst>
                <a:ext uri="{FF2B5EF4-FFF2-40B4-BE49-F238E27FC236}">
                  <a16:creationId xmlns:a16="http://schemas.microsoft.com/office/drawing/2014/main" xmlns="" id="{CD469044-F1A2-E442-93FF-1C7A924135FA}"/>
                </a:ext>
              </a:extLst>
            </p:cNvPr>
            <p:cNvCxnSpPr>
              <a:cxnSpLocks noChangeShapeType="1"/>
              <a:endCxn id="18491" idx="2"/>
            </p:cNvCxnSpPr>
            <p:nvPr/>
          </p:nvCxnSpPr>
          <p:spPr bwMode="auto">
            <a:xfrm rot="18574567" flipV="1">
              <a:off x="4268902" y="3110663"/>
              <a:ext cx="61746" cy="1240438"/>
            </a:xfrm>
            <a:prstGeom prst="line">
              <a:avLst/>
            </a:prstGeom>
            <a:noFill/>
            <a:ln w="57150" algn="ctr">
              <a:solidFill>
                <a:srgbClr val="92D05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69635" name="Picture 3">
            <a:extLst>
              <a:ext uri="{FF2B5EF4-FFF2-40B4-BE49-F238E27FC236}">
                <a16:creationId xmlns:a16="http://schemas.microsoft.com/office/drawing/2014/main" xmlns="" id="{78A4B9AF-7F50-ACBE-1E97-FDD98190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572000"/>
            <a:ext cx="28575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ZoneTexte 93">
            <a:extLst>
              <a:ext uri="{FF2B5EF4-FFF2-40B4-BE49-F238E27FC236}">
                <a16:creationId xmlns:a16="http://schemas.microsoft.com/office/drawing/2014/main" xmlns="" id="{06EDF924-EA15-C4F6-482A-A11F75297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286000"/>
            <a:ext cx="785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xmlns="" id="{237A46FD-E3EB-67AB-04CF-E180465E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857500"/>
            <a:ext cx="627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xmlns="" id="{6A17A604-4FED-9BB8-36D7-9AAC51495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000750"/>
            <a:ext cx="4286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>
                <a:solidFill>
                  <a:srgbClr val="FF0000"/>
                </a:solidFill>
              </a:rPr>
              <a:t>The conical perspective drawing with 2 vanishing pts will give us this shape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xmlns="" id="{EE72A250-4835-F460-A632-A27F1914CCA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93156" y="5322094"/>
            <a:ext cx="644525" cy="1588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xmlns="" id="{28578EC0-8FFB-237D-E731-84242EF1FAA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36888" y="5106988"/>
            <a:ext cx="357187" cy="1587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xmlns="" id="{64BD2892-7A65-80C7-337F-7714E9AEA9C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179638" y="5035550"/>
            <a:ext cx="357188" cy="1587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xmlns="" id="{86FDB3AB-1000-7842-9481-6BC77997FD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00938" y="4714875"/>
            <a:ext cx="1643062" cy="11430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xmlns="" id="{972BBBFF-CFD9-EB07-9D13-1E86A9BCB86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00813" y="5500688"/>
            <a:ext cx="2357437" cy="107156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3" name="Groupe 119">
            <a:extLst>
              <a:ext uri="{FF2B5EF4-FFF2-40B4-BE49-F238E27FC236}">
                <a16:creationId xmlns:a16="http://schemas.microsoft.com/office/drawing/2014/main" xmlns="" id="{64C40545-E4D2-941A-274C-132305861C38}"/>
              </a:ext>
            </a:extLst>
          </p:cNvPr>
          <p:cNvGrpSpPr>
            <a:grpSpLocks/>
          </p:cNvGrpSpPr>
          <p:nvPr/>
        </p:nvGrpSpPr>
        <p:grpSpPr bwMode="auto">
          <a:xfrm>
            <a:off x="8501063" y="5072063"/>
            <a:ext cx="428625" cy="571500"/>
            <a:chOff x="4429124" y="3786190"/>
            <a:chExt cx="428628" cy="571504"/>
          </a:xfrm>
        </p:grpSpPr>
        <p:sp>
          <p:nvSpPr>
            <p:cNvPr id="18478" name="Ellipse 120">
              <a:extLst>
                <a:ext uri="{FF2B5EF4-FFF2-40B4-BE49-F238E27FC236}">
                  <a16:creationId xmlns:a16="http://schemas.microsoft.com/office/drawing/2014/main" xmlns="" id="{6A57C09F-94D5-8313-0959-84AC31D84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214818"/>
              <a:ext cx="142876" cy="14287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8479" name="ZoneTexte 121">
              <a:extLst>
                <a:ext uri="{FF2B5EF4-FFF2-40B4-BE49-F238E27FC236}">
                  <a16:creationId xmlns:a16="http://schemas.microsoft.com/office/drawing/2014/main" xmlns="" id="{11A98870-0444-A461-6D6B-A88775E3F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4" y="3786190"/>
              <a:ext cx="428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>
                  <a:solidFill>
                    <a:srgbClr val="FF0000"/>
                  </a:solidFill>
                </a:rPr>
                <a:t>F</a:t>
              </a:r>
            </a:p>
          </p:txBody>
        </p:sp>
      </p:grp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xmlns="" id="{F499E89F-D847-E5BE-2084-1B8863E8006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214813" y="4714875"/>
            <a:ext cx="3214687" cy="1214438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xmlns="" id="{C64A62E6-2B52-791A-C8B0-371C009A9F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29188" y="5357813"/>
            <a:ext cx="1571625" cy="1214437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xmlns="" id="{808A2896-C6F4-61DC-2834-D9014DAC91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6250" y="5357813"/>
            <a:ext cx="2286000" cy="57150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4" name="Groupe 133">
            <a:extLst>
              <a:ext uri="{FF2B5EF4-FFF2-40B4-BE49-F238E27FC236}">
                <a16:creationId xmlns:a16="http://schemas.microsoft.com/office/drawing/2014/main" xmlns="" id="{FBCF7722-F41F-B3FB-F90F-90F5C637A493}"/>
              </a:ext>
            </a:extLst>
          </p:cNvPr>
          <p:cNvGrpSpPr>
            <a:grpSpLocks/>
          </p:cNvGrpSpPr>
          <p:nvPr/>
        </p:nvGrpSpPr>
        <p:grpSpPr bwMode="auto">
          <a:xfrm>
            <a:off x="5000625" y="5072063"/>
            <a:ext cx="428625" cy="571500"/>
            <a:chOff x="1285852" y="4000504"/>
            <a:chExt cx="428628" cy="571504"/>
          </a:xfrm>
        </p:grpSpPr>
        <p:sp>
          <p:nvSpPr>
            <p:cNvPr id="18476" name="Ellipse 134">
              <a:extLst>
                <a:ext uri="{FF2B5EF4-FFF2-40B4-BE49-F238E27FC236}">
                  <a16:creationId xmlns:a16="http://schemas.microsoft.com/office/drawing/2014/main" xmlns="" id="{779A2579-634C-7B7E-CB66-822FC6015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28" y="4429132"/>
              <a:ext cx="142876" cy="142876"/>
            </a:xfrm>
            <a:prstGeom prst="ellipse">
              <a:avLst/>
            </a:prstGeom>
            <a:solidFill>
              <a:srgbClr val="00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8477" name="ZoneTexte 135">
              <a:extLst>
                <a:ext uri="{FF2B5EF4-FFF2-40B4-BE49-F238E27FC236}">
                  <a16:creationId xmlns:a16="http://schemas.microsoft.com/office/drawing/2014/main" xmlns="" id="{7A5F2DA2-BC42-E4A0-488F-3A79D5541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52" y="4000504"/>
              <a:ext cx="428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>
                  <a:solidFill>
                    <a:srgbClr val="00B050"/>
                  </a:solidFill>
                </a:rPr>
                <a:t>G</a:t>
              </a:r>
            </a:p>
          </p:txBody>
        </p:sp>
      </p:grp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xmlns="" id="{4629DD9C-0A77-DC91-A02C-D717DDB4F4A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929063" y="5572125"/>
            <a:ext cx="5572125" cy="1588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xmlns="" id="{DEA9BD58-FA9F-E9FC-4CA0-75D4D72301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215063" y="5502275"/>
            <a:ext cx="715962" cy="1588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xmlns="" id="{55F36704-6B60-EC1F-B407-D6333B1288A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287419" y="5642769"/>
            <a:ext cx="857250" cy="1588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xmlns="" id="{5A1C804D-376E-5531-DAA1-209006418B0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80076" y="5607050"/>
            <a:ext cx="214312" cy="1587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xmlns="" id="{B7480B28-7028-D211-2E07-1C00ED70FF0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37200" y="5535613"/>
            <a:ext cx="357187" cy="1588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78" name="ZoneTexte 151">
            <a:extLst>
              <a:ext uri="{FF2B5EF4-FFF2-40B4-BE49-F238E27FC236}">
                <a16:creationId xmlns:a16="http://schemas.microsoft.com/office/drawing/2014/main" xmlns="" id="{25FD41C0-B629-78F1-6238-96C733782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357813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 err="1"/>
              <a:t>Bird’s</a:t>
            </a:r>
            <a:r>
              <a:rPr lang="fr-FR" altLang="en-US" dirty="0"/>
              <a:t> </a:t>
            </a:r>
            <a:r>
              <a:rPr lang="fr-FR" altLang="en-US" dirty="0" err="1"/>
              <a:t>eye</a:t>
            </a:r>
            <a:endParaRPr lang="fr-FR" altLang="en-US" dirty="0"/>
          </a:p>
        </p:txBody>
      </p:sp>
      <p:sp>
        <p:nvSpPr>
          <p:cNvPr id="14379" name="ZoneTexte 152">
            <a:extLst>
              <a:ext uri="{FF2B5EF4-FFF2-40B4-BE49-F238E27FC236}">
                <a16:creationId xmlns:a16="http://schemas.microsoft.com/office/drawing/2014/main" xmlns="" id="{97BA2B3D-DAB5-FA70-1F9E-41A63AC9F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3929063"/>
            <a:ext cx="2643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 err="1"/>
              <a:t>Worm’s</a:t>
            </a:r>
            <a:r>
              <a:rPr lang="fr-FR" altLang="en-US" dirty="0"/>
              <a:t> </a:t>
            </a:r>
            <a:r>
              <a:rPr lang="fr-FR" altLang="en-US" dirty="0" err="1"/>
              <a:t>eye</a:t>
            </a:r>
            <a:r>
              <a:rPr lang="fr-FR" altLang="en-US" dirty="0"/>
              <a:t> </a:t>
            </a:r>
            <a:r>
              <a:rPr lang="fr-FR" altLang="en-US" dirty="0" err="1"/>
              <a:t>view</a:t>
            </a:r>
            <a:endParaRPr lang="fr-F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8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9" dur="2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 nodeType="clickPar">
                      <p:stCondLst>
                        <p:cond delay="indefinite"/>
                      </p:stCondLst>
                      <p:childTnLst>
                        <p:par>
                          <p:cTn id="3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4" dur="20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56" grpId="0"/>
      <p:bldP spid="94" grpId="0"/>
      <p:bldP spid="95" grpId="0"/>
      <p:bldP spid="98" grpId="0"/>
      <p:bldP spid="14378" grpId="0"/>
      <p:bldP spid="143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CB0C6A8D-8BD1-8BCA-4149-E5C27F749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0"/>
            <a:ext cx="6858000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latin typeface="Arial" panose="020B0604020202020204" pitchFamily="34" charset="0"/>
              </a:rPr>
              <a:t>In Conclusion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vanishing 2-points </a:t>
            </a:r>
            <a:r>
              <a:rPr lang="en-US" altLang="ar-DZ" u="none" dirty="0">
                <a:latin typeface="Arial" panose="020B0604020202020204" pitchFamily="34" charset="0"/>
              </a:rPr>
              <a:t>conical perspective</a:t>
            </a:r>
            <a:endParaRPr lang="en-US" altLang="ar-DZ" sz="1200" u="none" dirty="0">
              <a:latin typeface="Arial" panose="020B0604020202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133F2FF-7F27-3648-E3BF-A80C19F1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11477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>
            <a:extLst>
              <a:ext uri="{FF2B5EF4-FFF2-40B4-BE49-F238E27FC236}">
                <a16:creationId xmlns:a16="http://schemas.microsoft.com/office/drawing/2014/main" xmlns="" id="{4A3EC374-175F-86A5-B5AF-5E9B6B37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813" y="857250"/>
            <a:ext cx="2838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BAD5D020-9A61-D2E5-777F-2202D61CBD9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86794" y="1785144"/>
            <a:ext cx="1143000" cy="15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07F1816C-572C-667E-0818-868F32E64E7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71081" y="1856582"/>
            <a:ext cx="714375" cy="15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62A3F68B-FCB6-6923-55E7-9AECF315C31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15606" y="1928019"/>
            <a:ext cx="428625" cy="15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65808D72-0D0A-7B5A-F09F-DE6B6847E44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4375" y="1212850"/>
            <a:ext cx="2143125" cy="642938"/>
          </a:xfrm>
          <a:prstGeom prst="line">
            <a:avLst/>
          </a:prstGeom>
          <a:noFill/>
          <a:ln w="9525" algn="ctr">
            <a:solidFill>
              <a:srgbClr val="FF00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CB830430-9BEB-CDFC-499A-2EAF633E4D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5813" y="1855788"/>
            <a:ext cx="2071687" cy="500062"/>
          </a:xfrm>
          <a:prstGeom prst="line">
            <a:avLst/>
          </a:prstGeom>
          <a:noFill/>
          <a:ln w="9525" algn="ctr">
            <a:solidFill>
              <a:srgbClr val="FF00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69E549A-9DEA-6842-7A7A-A154393D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2786063"/>
            <a:ext cx="32146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u="none" dirty="0">
                <a:solidFill>
                  <a:srgbClr val="FF0000"/>
                </a:solidFill>
              </a:rPr>
              <a:t>The edge </a:t>
            </a:r>
            <a:r>
              <a:rPr lang="en-US" altLang="en-US" sz="1800" u="none" dirty="0"/>
              <a:t>closest to the observer </a:t>
            </a:r>
            <a:r>
              <a:rPr lang="en-US" altLang="en-US" sz="1800" u="none" dirty="0">
                <a:solidFill>
                  <a:srgbClr val="FF0000"/>
                </a:solidFill>
              </a:rPr>
              <a:t>seems to us to be larger </a:t>
            </a:r>
            <a:r>
              <a:rPr lang="en-US" altLang="en-US" sz="1800" u="none" dirty="0"/>
              <a:t>than the one we see at the very end. And yet, in reality, we understand that they are </a:t>
            </a:r>
            <a:r>
              <a:rPr lang="en-US" altLang="en-US" sz="1800" u="none" dirty="0">
                <a:solidFill>
                  <a:srgbClr val="FF0000"/>
                </a:solidFill>
              </a:rPr>
              <a:t>the same size</a:t>
            </a:r>
            <a:endParaRPr lang="fr-FR" altLang="en-US" sz="1800" u="none" dirty="0">
              <a:solidFill>
                <a:srgbClr val="FF0000"/>
              </a:solidFill>
            </a:endParaRPr>
          </a:p>
        </p:txBody>
      </p:sp>
      <p:pic>
        <p:nvPicPr>
          <p:cNvPr id="89092" name="Picture 4">
            <a:extLst>
              <a:ext uri="{FF2B5EF4-FFF2-40B4-BE49-F238E27FC236}">
                <a16:creationId xmlns:a16="http://schemas.microsoft.com/office/drawing/2014/main" xmlns="" id="{46BADC95-DE08-0C12-17EB-8A71FE641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3" y="928688"/>
            <a:ext cx="38290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5C99D0C-F34C-5967-65B3-F50C6085B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28575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 dirty="0"/>
              <a:t>Although they are parallel, </a:t>
            </a:r>
            <a:r>
              <a:rPr lang="en-US" altLang="en-US" sz="1800" u="none" dirty="0">
                <a:solidFill>
                  <a:srgbClr val="FF0000"/>
                </a:solidFill>
              </a:rPr>
              <a:t>the ground </a:t>
            </a:r>
            <a:r>
              <a:rPr lang="en-US" altLang="en-US" sz="1800" b="0" u="none" dirty="0"/>
              <a:t>line and that of the beginning of the roof eventually </a:t>
            </a:r>
            <a:r>
              <a:rPr lang="en-US" altLang="en-US" sz="1800" u="none" dirty="0">
                <a:solidFill>
                  <a:srgbClr val="FF0000"/>
                </a:solidFill>
              </a:rPr>
              <a:t>meet at a single point.</a:t>
            </a:r>
            <a:endParaRPr lang="fr-FR" altLang="en-US" sz="1800" u="none" dirty="0">
              <a:solidFill>
                <a:srgbClr val="FF0000"/>
              </a:solidFill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120049BF-6203-608C-5BF3-A217DED368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0750" y="1285875"/>
            <a:ext cx="2786063" cy="78581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936C6579-6842-696D-BCE1-75B6ADE2DB9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00750" y="2071688"/>
            <a:ext cx="2786063" cy="3571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50B73E2B-1246-D9D0-0C34-7F548D64B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6813" y="2000250"/>
            <a:ext cx="46037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89094" name="Picture 6">
            <a:extLst>
              <a:ext uri="{FF2B5EF4-FFF2-40B4-BE49-F238E27FC236}">
                <a16:creationId xmlns:a16="http://schemas.microsoft.com/office/drawing/2014/main" xmlns="" id="{48BF48C6-A3B1-FE89-CD53-5C64D38B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14875"/>
            <a:ext cx="21399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E99CAE9F-4AC8-794D-65A7-DC0F489CB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86313"/>
            <a:ext cx="18605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BB25E1AD-D159-CFA5-8370-75BDAA7366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5286375"/>
            <a:ext cx="2139950" cy="3651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D498542C-C49F-D07D-4E8C-A2CB86A720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85875" y="5857875"/>
            <a:ext cx="1785938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FE77ED27-16E0-E0A7-9D3F-5A15453B82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43063" y="4857750"/>
            <a:ext cx="8509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73" name="Picture 3">
            <a:extLst>
              <a:ext uri="{FF2B5EF4-FFF2-40B4-BE49-F238E27FC236}">
                <a16:creationId xmlns:a16="http://schemas.microsoft.com/office/drawing/2014/main" xmlns="" id="{74775A6D-DAD6-5E09-AB84-0C0B6287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00625"/>
            <a:ext cx="552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85">
            <a:extLst>
              <a:ext uri="{FF2B5EF4-FFF2-40B4-BE49-F238E27FC236}">
                <a16:creationId xmlns:a16="http://schemas.microsoft.com/office/drawing/2014/main" xmlns="" id="{F47844E7-819F-56AC-88AE-68A1F8201D68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5357813"/>
            <a:ext cx="2643188" cy="571500"/>
            <a:chOff x="3214678" y="5357826"/>
            <a:chExt cx="2643206" cy="571504"/>
          </a:xfrm>
        </p:grpSpPr>
        <p:cxnSp>
          <p:nvCxnSpPr>
            <p:cNvPr id="19490" name="Connecteur droit 73">
              <a:extLst>
                <a:ext uri="{FF2B5EF4-FFF2-40B4-BE49-F238E27FC236}">
                  <a16:creationId xmlns:a16="http://schemas.microsoft.com/office/drawing/2014/main" xmlns="" id="{3A860070-5A31-2C7D-A725-C5C2F46130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3214678" y="5357826"/>
              <a:ext cx="2643206" cy="142876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91" name="Connecteur droit 77">
              <a:extLst>
                <a:ext uri="{FF2B5EF4-FFF2-40B4-BE49-F238E27FC236}">
                  <a16:creationId xmlns:a16="http://schemas.microsoft.com/office/drawing/2014/main" xmlns="" id="{8C56A150-96A7-35D0-6101-3B989D9705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214678" y="5500702"/>
              <a:ext cx="2643206" cy="428628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e 84">
            <a:extLst>
              <a:ext uri="{FF2B5EF4-FFF2-40B4-BE49-F238E27FC236}">
                <a16:creationId xmlns:a16="http://schemas.microsoft.com/office/drawing/2014/main" xmlns="" id="{899F4F92-0297-7C98-0450-54A433518ACE}"/>
              </a:ext>
            </a:extLst>
          </p:cNvPr>
          <p:cNvGrpSpPr>
            <a:grpSpLocks/>
          </p:cNvGrpSpPr>
          <p:nvPr/>
        </p:nvGrpSpPr>
        <p:grpSpPr bwMode="auto">
          <a:xfrm>
            <a:off x="5214938" y="4857750"/>
            <a:ext cx="3714750" cy="1071563"/>
            <a:chOff x="5429256" y="4857760"/>
            <a:chExt cx="3714744" cy="1071570"/>
          </a:xfrm>
        </p:grpSpPr>
        <p:cxnSp>
          <p:nvCxnSpPr>
            <p:cNvPr id="19487" name="Connecteur droit 52">
              <a:extLst>
                <a:ext uri="{FF2B5EF4-FFF2-40B4-BE49-F238E27FC236}">
                  <a16:creationId xmlns:a16="http://schemas.microsoft.com/office/drawing/2014/main" xmlns="" id="{BB2FF945-F369-7AE9-529E-AAA2C39D97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29256" y="4857760"/>
              <a:ext cx="3643338" cy="78581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88" name="Connecteur droit 54">
              <a:extLst>
                <a:ext uri="{FF2B5EF4-FFF2-40B4-BE49-F238E27FC236}">
                  <a16:creationId xmlns:a16="http://schemas.microsoft.com/office/drawing/2014/main" xmlns="" id="{1933BB41-5C25-239C-A99C-F85393D86A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857884" y="5643578"/>
              <a:ext cx="3214710" cy="285752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89" name="Connecteur droit 79">
              <a:extLst>
                <a:ext uri="{FF2B5EF4-FFF2-40B4-BE49-F238E27FC236}">
                  <a16:creationId xmlns:a16="http://schemas.microsoft.com/office/drawing/2014/main" xmlns="" id="{CC2470AA-5682-FDA6-9ECA-0B24D5EA62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57884" y="5357826"/>
              <a:ext cx="3286116" cy="29527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88" name="Ellipse 87">
            <a:extLst>
              <a:ext uri="{FF2B5EF4-FFF2-40B4-BE49-F238E27FC236}">
                <a16:creationId xmlns:a16="http://schemas.microsoft.com/office/drawing/2014/main" xmlns="" id="{028CD6D6-CC1F-A325-45E2-D8AF1366E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0" y="5572125"/>
            <a:ext cx="142875" cy="142875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xmlns="" id="{5D970777-766F-9A0F-CC93-3F5E95D3D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5429250"/>
            <a:ext cx="142875" cy="142875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89095" name="Picture 7">
            <a:extLst>
              <a:ext uri="{FF2B5EF4-FFF2-40B4-BE49-F238E27FC236}">
                <a16:creationId xmlns:a16="http://schemas.microsoft.com/office/drawing/2014/main" xmlns="" id="{7E0D655D-D7FC-7A8D-F977-9683583B3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52" b="-10127"/>
          <a:stretch/>
        </p:blipFill>
        <p:spPr bwMode="auto">
          <a:xfrm>
            <a:off x="7948613" y="6204976"/>
            <a:ext cx="552450" cy="60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3" name="ZoneTexte 91">
            <a:extLst>
              <a:ext uri="{FF2B5EF4-FFF2-40B4-BE49-F238E27FC236}">
                <a16:creationId xmlns:a16="http://schemas.microsoft.com/office/drawing/2014/main" xmlns="" id="{89037340-FCBD-58FC-FD94-AA1D9B0DA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4214813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93" name="ZoneTexte 6">
            <a:extLst>
              <a:ext uri="{FF2B5EF4-FFF2-40B4-BE49-F238E27FC236}">
                <a16:creationId xmlns:a16="http://schemas.microsoft.com/office/drawing/2014/main" xmlns="" id="{C6E075F3-E798-8D7F-EE3A-072B68E97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4143375"/>
            <a:ext cx="3500438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 dirty="0" err="1"/>
              <a:t>These</a:t>
            </a:r>
            <a:r>
              <a:rPr lang="fr-FR" altLang="en-US" b="0" u="none" dirty="0"/>
              <a:t> are: </a:t>
            </a:r>
            <a:r>
              <a:rPr lang="fr-FR" altLang="en-US" u="none" dirty="0" err="1"/>
              <a:t>Vanishing</a:t>
            </a:r>
            <a:r>
              <a:rPr lang="fr-FR" altLang="en-US" u="none" dirty="0"/>
              <a:t> points</a:t>
            </a:r>
            <a:endParaRPr lang="fr-FR" altLang="en-US" dirty="0"/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xmlns="" id="{D764DD46-257B-E697-67DC-4E629651E4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28875" y="5429250"/>
            <a:ext cx="6715125" cy="214313"/>
          </a:xfrm>
          <a:prstGeom prst="line">
            <a:avLst/>
          </a:prstGeom>
          <a:noFill/>
          <a:ln w="57150" algn="ctr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8" name="Picture 3">
            <a:extLst>
              <a:ext uri="{FF2B5EF4-FFF2-40B4-BE49-F238E27FC236}">
                <a16:creationId xmlns:a16="http://schemas.microsoft.com/office/drawing/2014/main" xmlns="" id="{2F770F32-299F-D4CA-F592-D2099C8F5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357813"/>
            <a:ext cx="552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D1C939-E518-7606-AA18-59111A1B2529}"/>
              </a:ext>
            </a:extLst>
          </p:cNvPr>
          <p:cNvSpPr txBox="1"/>
          <p:nvPr/>
        </p:nvSpPr>
        <p:spPr>
          <a:xfrm>
            <a:off x="1551720" y="6157417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/>
              <a:t>All </a:t>
            </a:r>
            <a:r>
              <a:rPr lang="en-US" u="none" dirty="0">
                <a:solidFill>
                  <a:srgbClr val="FF0000"/>
                </a:solidFill>
              </a:rPr>
              <a:t>parallel lines in reality </a:t>
            </a:r>
            <a:r>
              <a:rPr lang="en-US" u="none" dirty="0"/>
              <a:t>are        perceived by our eyes as if they’re </a:t>
            </a:r>
            <a:r>
              <a:rPr lang="en-US" u="none" dirty="0">
                <a:solidFill>
                  <a:srgbClr val="FF0000"/>
                </a:solidFill>
              </a:rPr>
              <a:t>vanishing towards the same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8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6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6" grpId="0" animBg="1"/>
      <p:bldP spid="88" grpId="0" animBg="1"/>
      <p:bldP spid="89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3D">
            <a:extLst>
              <a:ext uri="{FF2B5EF4-FFF2-40B4-BE49-F238E27FC236}">
                <a16:creationId xmlns:a16="http://schemas.microsoft.com/office/drawing/2014/main" xmlns="" id="{F45E7AB8-2982-9F2D-39A2-DF4F9FB4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4500563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7">
            <a:extLst>
              <a:ext uri="{FF2B5EF4-FFF2-40B4-BE49-F238E27FC236}">
                <a16:creationId xmlns:a16="http://schemas.microsoft.com/office/drawing/2014/main" xmlns="" id="{82F2DF0F-EE9F-1A44-4253-B6F303EF3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0"/>
            <a:ext cx="8286750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Examples of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2-Vanishing Points </a:t>
            </a:r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Conical Perspective</a:t>
            </a:r>
            <a:endParaRPr lang="en-US" altLang="ar-DZ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xmlns="" id="{BA0A4D92-C450-EE90-F7B0-9B710C07C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786188"/>
            <a:ext cx="50006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>
            <a:extLst>
              <a:ext uri="{FF2B5EF4-FFF2-40B4-BE49-F238E27FC236}">
                <a16:creationId xmlns:a16="http://schemas.microsoft.com/office/drawing/2014/main" xmlns="" id="{7A6AC3E1-AABE-C035-1328-0C73B61C7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950" y="857250"/>
            <a:ext cx="407511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B0921CF9-6814-B343-A85F-51E271370F6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14500" y="5429250"/>
            <a:ext cx="6357938" cy="142875"/>
          </a:xfrm>
          <a:prstGeom prst="lin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09176D2E-8753-0CB1-E88B-34930E109B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6313" y="1571625"/>
            <a:ext cx="4071937" cy="71438"/>
          </a:xfrm>
          <a:prstGeom prst="lin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35AE6DAA-DB39-79FD-692F-404FF749ED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2857500"/>
            <a:ext cx="4429125" cy="71438"/>
          </a:xfrm>
          <a:prstGeom prst="lin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EC1E5AB1-8675-B4FE-1DFC-0FD82198F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2357438"/>
            <a:ext cx="7572375" cy="1428750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3-vanishing points </a:t>
            </a:r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conical perspective</a:t>
            </a:r>
          </a:p>
          <a:p>
            <a:pPr algn="ctr" rtl="0" eaLnBrk="1" hangingPunct="1"/>
            <a:r>
              <a:rPr lang="en-US" altLang="ar-DZ" u="none" dirty="0">
                <a:latin typeface="Arial" panose="020B0604020202020204" pitchFamily="34" charset="0"/>
              </a:rPr>
              <a:t>or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AERIAL</a:t>
            </a:r>
            <a:r>
              <a:rPr lang="en-US" altLang="ar-DZ" u="none" dirty="0">
                <a:latin typeface="Arial" panose="020B0604020202020204" pitchFamily="34" charset="0"/>
              </a:rPr>
              <a:t> perspective</a:t>
            </a:r>
            <a:endParaRPr lang="en-US" altLang="ar-DZ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F620C4F6-E263-A3A4-F4AF-B85B6A4DA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72375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Conical perspective with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3 vanishing points </a:t>
            </a:r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or AERIAL pers</a:t>
            </a:r>
            <a:endParaRPr lang="en-US" altLang="ar-DZ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e 5">
            <a:extLst>
              <a:ext uri="{FF2B5EF4-FFF2-40B4-BE49-F238E27FC236}">
                <a16:creationId xmlns:a16="http://schemas.microsoft.com/office/drawing/2014/main" xmlns="" id="{EC04185A-50B7-CFAE-484D-5C2DC4611182}"/>
              </a:ext>
            </a:extLst>
          </p:cNvPr>
          <p:cNvGrpSpPr>
            <a:grpSpLocks/>
          </p:cNvGrpSpPr>
          <p:nvPr/>
        </p:nvGrpSpPr>
        <p:grpSpPr bwMode="auto">
          <a:xfrm>
            <a:off x="1285875" y="857250"/>
            <a:ext cx="1019175" cy="1185863"/>
            <a:chOff x="285720" y="1643050"/>
            <a:chExt cx="1019176" cy="1185928"/>
          </a:xfrm>
        </p:grpSpPr>
        <p:pic>
          <p:nvPicPr>
            <p:cNvPr id="22576" name="Picture 3">
              <a:extLst>
                <a:ext uri="{FF2B5EF4-FFF2-40B4-BE49-F238E27FC236}">
                  <a16:creationId xmlns:a16="http://schemas.microsoft.com/office/drawing/2014/main" xmlns="" id="{2A2E7AF5-ECB4-70B7-B596-7C2053D8C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643050"/>
              <a:ext cx="8763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77" name="ZoneTexte 7">
              <a:extLst>
                <a:ext uri="{FF2B5EF4-FFF2-40B4-BE49-F238E27FC236}">
                  <a16:creationId xmlns:a16="http://schemas.microsoft.com/office/drawing/2014/main" xmlns="" id="{B8F7AD82-9A0E-9D8C-5B11-E778403D2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20" y="2428868"/>
              <a:ext cx="8572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800" b="0" u="none"/>
                <a:t>L’objet</a:t>
              </a:r>
              <a:r>
                <a:rPr lang="fr-FR" altLang="en-US"/>
                <a:t> 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D138A3B-E5C6-0E9B-85C5-1BFA69375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857250"/>
            <a:ext cx="6215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>
                <a:solidFill>
                  <a:srgbClr val="FF0000"/>
                </a:solidFill>
              </a:rPr>
              <a:t>Parallels of the right direction Vanish toward a vanishing point on the right side F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71BD1528-FA7C-833A-8459-426202D1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571625"/>
            <a:ext cx="614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>
                <a:solidFill>
                  <a:srgbClr val="00B050"/>
                </a:solidFill>
              </a:rPr>
              <a:t>Parallels of the left direction Vanish toward a vanishing point on the left side G</a:t>
            </a:r>
            <a:endParaRPr lang="fr-FR" altLang="en-US" u="none" dirty="0">
              <a:solidFill>
                <a:srgbClr val="00B05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F319C36-7680-15F5-C85F-A1E9BB536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13" y="2216499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>
                <a:solidFill>
                  <a:srgbClr val="0070C0"/>
                </a:solidFill>
              </a:rPr>
              <a:t>Vertical parallels vanish toward to a vanishing point H</a:t>
            </a:r>
            <a:endParaRPr lang="fr-FR" altLang="en-US" b="0" u="none" dirty="0">
              <a:solidFill>
                <a:srgbClr val="0070C0"/>
              </a:solidFill>
            </a:endParaRPr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xmlns="" id="{9C2E56B0-7472-E5EF-409A-BE91C5BF5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07181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1F93DD7C-CE65-EFBF-79E5-A9958DA78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9975"/>
            <a:ext cx="4286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>
                <a:solidFill>
                  <a:srgbClr val="FF0000"/>
                </a:solidFill>
              </a:rPr>
              <a:t>The conical drawing with 3 vanishing pts will give us this shape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1EE11C53-FA3F-DEEB-14B7-3DD46D3B2A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14563" y="2786063"/>
            <a:ext cx="2214562" cy="5715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BDE6FDC8-AC72-ADE0-5E1A-05BD63C992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14563" y="2500313"/>
            <a:ext cx="2143125" cy="15001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0F562B44-72E3-C8E0-F30C-7904A742714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28813" y="2786063"/>
            <a:ext cx="2235200" cy="877887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" name="Groupe 19">
            <a:extLst>
              <a:ext uri="{FF2B5EF4-FFF2-40B4-BE49-F238E27FC236}">
                <a16:creationId xmlns:a16="http://schemas.microsoft.com/office/drawing/2014/main" xmlns="" id="{C3ED03A1-4A57-4C2E-B421-D54A4B83AE30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2428875"/>
            <a:ext cx="428625" cy="571500"/>
            <a:chOff x="4429124" y="3786190"/>
            <a:chExt cx="428628" cy="571504"/>
          </a:xfrm>
        </p:grpSpPr>
        <p:sp>
          <p:nvSpPr>
            <p:cNvPr id="22574" name="Ellipse 20">
              <a:extLst>
                <a:ext uri="{FF2B5EF4-FFF2-40B4-BE49-F238E27FC236}">
                  <a16:creationId xmlns:a16="http://schemas.microsoft.com/office/drawing/2014/main" xmlns="" id="{A8A1F771-A72C-AD1C-6667-7D960C7BB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214818"/>
              <a:ext cx="142876" cy="14287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22575" name="ZoneTexte 21">
              <a:extLst>
                <a:ext uri="{FF2B5EF4-FFF2-40B4-BE49-F238E27FC236}">
                  <a16:creationId xmlns:a16="http://schemas.microsoft.com/office/drawing/2014/main" xmlns="" id="{761F382D-9E22-4291-3ED7-CF1CAE012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4" y="3786190"/>
              <a:ext cx="428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>
                  <a:solidFill>
                    <a:srgbClr val="FF0000"/>
                  </a:solidFill>
                </a:rPr>
                <a:t>F</a:t>
              </a:r>
            </a:p>
          </p:txBody>
        </p:sp>
      </p:grp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38C6DA47-158C-98DF-5251-AE85DE4F519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071563" y="2928937"/>
            <a:ext cx="1143000" cy="1000125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273C6B2E-4FF8-9B80-8B4C-A4B3A1ACD7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625" y="2571750"/>
            <a:ext cx="1785938" cy="85725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0790F5C5-B505-9389-16DD-31CE2F8ACE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5750" y="2786063"/>
            <a:ext cx="2357438" cy="428625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" name="Groupe 36">
            <a:extLst>
              <a:ext uri="{FF2B5EF4-FFF2-40B4-BE49-F238E27FC236}">
                <a16:creationId xmlns:a16="http://schemas.microsoft.com/office/drawing/2014/main" xmlns="" id="{736E83C2-84E7-4B8E-FA00-204E5CE09D9E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2428875"/>
            <a:ext cx="428625" cy="571500"/>
            <a:chOff x="1285852" y="4000504"/>
            <a:chExt cx="428628" cy="571504"/>
          </a:xfrm>
        </p:grpSpPr>
        <p:sp>
          <p:nvSpPr>
            <p:cNvPr id="22572" name="Ellipse 37">
              <a:extLst>
                <a:ext uri="{FF2B5EF4-FFF2-40B4-BE49-F238E27FC236}">
                  <a16:creationId xmlns:a16="http://schemas.microsoft.com/office/drawing/2014/main" xmlns="" id="{89A6E2DA-135E-BED0-A281-07651DDD6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28" y="4429132"/>
              <a:ext cx="142876" cy="142876"/>
            </a:xfrm>
            <a:prstGeom prst="ellipse">
              <a:avLst/>
            </a:prstGeom>
            <a:solidFill>
              <a:srgbClr val="00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22573" name="ZoneTexte 38">
              <a:extLst>
                <a:ext uri="{FF2B5EF4-FFF2-40B4-BE49-F238E27FC236}">
                  <a16:creationId xmlns:a16="http://schemas.microsoft.com/office/drawing/2014/main" xmlns="" id="{90F810DD-5C5B-FEE5-ADC2-3DA764675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52" y="4000504"/>
              <a:ext cx="428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>
                  <a:solidFill>
                    <a:srgbClr val="00B050"/>
                  </a:solidFill>
                </a:rPr>
                <a:t>G</a:t>
              </a:r>
            </a:p>
          </p:txBody>
        </p:sp>
      </p:grp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7DA5042B-84D0-1EB4-7D67-C593CD79FB7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57188" y="2928938"/>
            <a:ext cx="4786312" cy="1587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9D628B74-78D0-5444-0F37-5BAF0594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2887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LH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BA1EEEBC-D7B3-B3B7-FE46-3F03A196A8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0125" y="2857500"/>
            <a:ext cx="1624013" cy="842963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xmlns="" id="{6CB89C10-178C-0CF7-F46D-D2FEC6AE5A8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57250" y="4500563"/>
            <a:ext cx="3000375" cy="57150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xmlns="" id="{4883A2F1-9412-56FA-18A8-DA29BF26E0D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5781" y="4607719"/>
            <a:ext cx="2928938" cy="285750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xmlns="" id="{AA49BEA2-0A39-D176-F137-38429ED84B5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21531" y="4679157"/>
            <a:ext cx="2714625" cy="71438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6" name="Groupe 57">
            <a:extLst>
              <a:ext uri="{FF2B5EF4-FFF2-40B4-BE49-F238E27FC236}">
                <a16:creationId xmlns:a16="http://schemas.microsoft.com/office/drawing/2014/main" xmlns="" id="{FB0F3F43-0ED7-4B88-8EC0-FD373DBFCD63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5429250"/>
            <a:ext cx="428625" cy="571500"/>
            <a:chOff x="1285852" y="4000504"/>
            <a:chExt cx="428628" cy="571504"/>
          </a:xfrm>
        </p:grpSpPr>
        <p:sp>
          <p:nvSpPr>
            <p:cNvPr id="22570" name="Ellipse 58">
              <a:extLst>
                <a:ext uri="{FF2B5EF4-FFF2-40B4-BE49-F238E27FC236}">
                  <a16:creationId xmlns:a16="http://schemas.microsoft.com/office/drawing/2014/main" xmlns="" id="{6EE9362C-B932-91E5-484E-5D4F133B1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28" y="4429132"/>
              <a:ext cx="142876" cy="142876"/>
            </a:xfrm>
            <a:prstGeom prst="ellipse">
              <a:avLst/>
            </a:prstGeom>
            <a:solidFill>
              <a:srgbClr val="0070C0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22571" name="ZoneTexte 59">
              <a:extLst>
                <a:ext uri="{FF2B5EF4-FFF2-40B4-BE49-F238E27FC236}">
                  <a16:creationId xmlns:a16="http://schemas.microsoft.com/office/drawing/2014/main" xmlns="" id="{A4DF9CF6-F353-AD3F-F413-DF6DEAA79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52" y="4000504"/>
              <a:ext cx="428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>
                  <a:solidFill>
                    <a:srgbClr val="0070C0"/>
                  </a:solidFill>
                </a:rPr>
                <a:t>H</a:t>
              </a:r>
            </a:p>
          </p:txBody>
        </p:sp>
      </p:grpSp>
      <p:pic>
        <p:nvPicPr>
          <p:cNvPr id="71684" name="Picture 4">
            <a:extLst>
              <a:ext uri="{FF2B5EF4-FFF2-40B4-BE49-F238E27FC236}">
                <a16:creationId xmlns:a16="http://schemas.microsoft.com/office/drawing/2014/main" xmlns="" id="{92EFBA73-11F2-B8D6-AFA1-32241058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675188"/>
            <a:ext cx="25003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xmlns="" id="{290DA36D-F0F3-629A-688F-4DE6B40563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2188" y="4746625"/>
            <a:ext cx="2786062" cy="142875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xmlns="" id="{8FA1F9AB-8928-A28F-33EC-BFACECEC41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29438" y="5675313"/>
            <a:ext cx="2000250" cy="107156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xmlns="" id="{EABE404F-BA32-504F-43A1-D5953E7B5B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6563" y="5532438"/>
            <a:ext cx="2214562" cy="57150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e 75">
            <a:extLst>
              <a:ext uri="{FF2B5EF4-FFF2-40B4-BE49-F238E27FC236}">
                <a16:creationId xmlns:a16="http://schemas.microsoft.com/office/drawing/2014/main" xmlns="" id="{C85A5081-70C8-9248-4C27-108AB2A98188}"/>
              </a:ext>
            </a:extLst>
          </p:cNvPr>
          <p:cNvGrpSpPr>
            <a:grpSpLocks/>
          </p:cNvGrpSpPr>
          <p:nvPr/>
        </p:nvGrpSpPr>
        <p:grpSpPr bwMode="auto">
          <a:xfrm>
            <a:off x="8215313" y="5461000"/>
            <a:ext cx="428625" cy="571500"/>
            <a:chOff x="4429124" y="3786190"/>
            <a:chExt cx="428628" cy="571504"/>
          </a:xfrm>
        </p:grpSpPr>
        <p:sp>
          <p:nvSpPr>
            <p:cNvPr id="22568" name="Ellipse 76">
              <a:extLst>
                <a:ext uri="{FF2B5EF4-FFF2-40B4-BE49-F238E27FC236}">
                  <a16:creationId xmlns:a16="http://schemas.microsoft.com/office/drawing/2014/main" xmlns="" id="{22A22FFD-7983-5047-2442-02D06544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214818"/>
              <a:ext cx="142876" cy="14287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22569" name="ZoneTexte 77">
              <a:extLst>
                <a:ext uri="{FF2B5EF4-FFF2-40B4-BE49-F238E27FC236}">
                  <a16:creationId xmlns:a16="http://schemas.microsoft.com/office/drawing/2014/main" xmlns="" id="{654BC278-BA9C-6326-C579-0B442CF66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4" y="3786190"/>
              <a:ext cx="428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>
                  <a:solidFill>
                    <a:srgbClr val="FF0000"/>
                  </a:solidFill>
                </a:rPr>
                <a:t>F</a:t>
              </a:r>
            </a:p>
          </p:txBody>
        </p:sp>
      </p:grp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xmlns="" id="{B9EA762F-5D93-1FC5-B46E-9C8CEF6173B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786188" y="6103938"/>
            <a:ext cx="3143250" cy="500062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xmlns="" id="{7FCB2F31-F577-EC94-CB67-287FB2ED0AF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643313" y="6032500"/>
            <a:ext cx="3286125" cy="71437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xmlns="" id="{8D525317-43C0-97EB-7D30-48A14DFB0C8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786188" y="5532438"/>
            <a:ext cx="2857500" cy="642937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8" name="Groupe 95">
            <a:extLst>
              <a:ext uri="{FF2B5EF4-FFF2-40B4-BE49-F238E27FC236}">
                <a16:creationId xmlns:a16="http://schemas.microsoft.com/office/drawing/2014/main" xmlns="" id="{2FA17BAE-840A-EE40-EA45-AD26FC032F83}"/>
              </a:ext>
            </a:extLst>
          </p:cNvPr>
          <p:cNvGrpSpPr>
            <a:grpSpLocks/>
          </p:cNvGrpSpPr>
          <p:nvPr/>
        </p:nvGrpSpPr>
        <p:grpSpPr bwMode="auto">
          <a:xfrm>
            <a:off x="3786188" y="5603875"/>
            <a:ext cx="428625" cy="571500"/>
            <a:chOff x="1285852" y="4000504"/>
            <a:chExt cx="428628" cy="571504"/>
          </a:xfrm>
        </p:grpSpPr>
        <p:sp>
          <p:nvSpPr>
            <p:cNvPr id="22566" name="Ellipse 96">
              <a:extLst>
                <a:ext uri="{FF2B5EF4-FFF2-40B4-BE49-F238E27FC236}">
                  <a16:creationId xmlns:a16="http://schemas.microsoft.com/office/drawing/2014/main" xmlns="" id="{DD00FDA2-2E51-C50D-847C-9F85952DA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28" y="4429132"/>
              <a:ext cx="142876" cy="142876"/>
            </a:xfrm>
            <a:prstGeom prst="ellipse">
              <a:avLst/>
            </a:prstGeom>
            <a:solidFill>
              <a:srgbClr val="00CC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22567" name="ZoneTexte 97">
              <a:extLst>
                <a:ext uri="{FF2B5EF4-FFF2-40B4-BE49-F238E27FC236}">
                  <a16:creationId xmlns:a16="http://schemas.microsoft.com/office/drawing/2014/main" xmlns="" id="{C8E6ED4A-1A26-D292-E3AA-5C574F72E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52" y="4000504"/>
              <a:ext cx="4286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>
                  <a:solidFill>
                    <a:srgbClr val="00B050"/>
                  </a:solidFill>
                </a:rPr>
                <a:t>G</a:t>
              </a:r>
            </a:p>
          </p:txBody>
        </p:sp>
      </p:grp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xmlns="" id="{22A5B91D-3CB2-756D-4D5B-B192631EE28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500438" y="5961063"/>
            <a:ext cx="5357812" cy="142875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1" name="ZoneTexte 100">
            <a:extLst>
              <a:ext uri="{FF2B5EF4-FFF2-40B4-BE49-F238E27FC236}">
                <a16:creationId xmlns:a16="http://schemas.microsoft.com/office/drawing/2014/main" xmlns="" id="{338F574F-47BA-71D6-0B7F-E8B4C90B4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5675313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LH</a:t>
            </a:r>
          </a:p>
        </p:txBody>
      </p: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xmlns="" id="{B97179BC-F83A-0FAD-7734-957B77568E0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143251" y="3071812"/>
            <a:ext cx="6858000" cy="714375"/>
          </a:xfrm>
          <a:prstGeom prst="lin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xmlns="" id="{DCF2D23C-191A-CD66-5E9C-691601EE7BC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93344" y="2678906"/>
            <a:ext cx="6286500" cy="928688"/>
          </a:xfrm>
          <a:prstGeom prst="lin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xmlns="" id="{06C8A43C-9C03-4FCF-E5BF-F28F3A68BFD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428875" y="3000375"/>
            <a:ext cx="6500813" cy="500063"/>
          </a:xfrm>
          <a:prstGeom prst="line">
            <a:avLst/>
          </a:prstGeom>
          <a:noFill/>
          <a:ln w="190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5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3" grpId="0"/>
      <p:bldP spid="43" grpId="0"/>
      <p:bldP spid="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jeremymariez.free.fr/image/Nouveau%20dossier/tutorial/perspective-tutorial/perspective_3pf.jpg">
            <a:extLst>
              <a:ext uri="{FF2B5EF4-FFF2-40B4-BE49-F238E27FC236}">
                <a16:creationId xmlns:a16="http://schemas.microsoft.com/office/drawing/2014/main" xmlns="" id="{E6A0574B-973D-E0CB-972C-1DD9B5B1B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214438"/>
            <a:ext cx="5364162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>
            <a:extLst>
              <a:ext uri="{FF2B5EF4-FFF2-40B4-BE49-F238E27FC236}">
                <a16:creationId xmlns:a16="http://schemas.microsoft.com/office/drawing/2014/main" xmlns="" id="{B9049408-136F-301A-EA48-0F1F53A1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8"/>
            <a:ext cx="30607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7">
            <a:extLst>
              <a:ext uri="{FF2B5EF4-FFF2-40B4-BE49-F238E27FC236}">
                <a16:creationId xmlns:a16="http://schemas.microsoft.com/office/drawing/2014/main" xmlns="" id="{6EDBB30B-50B1-F3B6-B4E7-B07443771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0"/>
            <a:ext cx="8286750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Examples of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3-Vanishing Points </a:t>
            </a:r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Conical Perspective</a:t>
            </a:r>
            <a:endParaRPr lang="en-US" altLang="ar-DZ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D232FF2F-4861-28FD-C34D-9D8B01AF4C7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893219" y="3036094"/>
            <a:ext cx="3214688" cy="571500"/>
          </a:xfrm>
          <a:prstGeom prst="line">
            <a:avLst/>
          </a:pr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89100FE8-A2D9-2C39-4D64-D2DEA99930D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071937" y="1785938"/>
            <a:ext cx="1357313" cy="1214438"/>
          </a:xfrm>
          <a:prstGeom prst="line">
            <a:avLst/>
          </a:pr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D84EE1F2-F1DB-F96A-3B01-266F66515E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14813" y="1714500"/>
            <a:ext cx="2928937" cy="1714500"/>
          </a:xfrm>
          <a:prstGeom prst="line">
            <a:avLst/>
          </a:pr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475F8C72-83D4-DF11-4774-18AF03CF36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3375" y="1714500"/>
            <a:ext cx="3500438" cy="500063"/>
          </a:xfrm>
          <a:prstGeom prst="line">
            <a:avLst/>
          </a:pr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FC877ACD-CC8C-E40B-ED89-41B1A80C166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322219" y="1750219"/>
            <a:ext cx="2500312" cy="2286000"/>
          </a:xfrm>
          <a:prstGeom prst="line">
            <a:avLst/>
          </a:prstGeom>
          <a:noFill/>
          <a:ln w="38100" algn="ctr">
            <a:solidFill>
              <a:srgbClr val="00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E1E9FBC1-01E6-44BD-E1CF-DB108976695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786562" y="3000376"/>
            <a:ext cx="3286125" cy="571500"/>
          </a:xfrm>
          <a:prstGeom prst="line">
            <a:avLst/>
          </a:prstGeom>
          <a:noFill/>
          <a:ln w="38100" algn="ctr">
            <a:solidFill>
              <a:srgbClr val="00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xmlns="" id="{DCC44993-4E38-1D71-6E64-046280C5F42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322219" y="2607469"/>
            <a:ext cx="3286125" cy="1500187"/>
          </a:xfrm>
          <a:prstGeom prst="line">
            <a:avLst/>
          </a:prstGeom>
          <a:noFill/>
          <a:ln w="38100" algn="ctr">
            <a:solidFill>
              <a:srgbClr val="00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CAC67AFC-AD22-CDE7-7BF4-5EC80737C96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893594" y="2178844"/>
            <a:ext cx="3357562" cy="2286000"/>
          </a:xfrm>
          <a:prstGeom prst="line">
            <a:avLst/>
          </a:prstGeom>
          <a:noFill/>
          <a:ln w="38100" algn="ctr">
            <a:solidFill>
              <a:srgbClr val="00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4F77489F-90E2-AF4F-7072-22A4ADEE51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29375" y="5000625"/>
            <a:ext cx="1643063" cy="928688"/>
          </a:xfrm>
          <a:prstGeom prst="line">
            <a:avLst/>
          </a:prstGeom>
          <a:noFill/>
          <a:ln w="38100" algn="ctr">
            <a:solidFill>
              <a:srgbClr val="FFC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xmlns="" id="{11322EDD-3215-3C48-2847-7FCF699B1D7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536407" y="5036344"/>
            <a:ext cx="1714500" cy="71437"/>
          </a:xfrm>
          <a:prstGeom prst="line">
            <a:avLst/>
          </a:prstGeom>
          <a:noFill/>
          <a:ln w="38100" algn="ctr">
            <a:solidFill>
              <a:srgbClr val="FFC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85ED65B0-FCC6-6388-F5D3-BFB2636F5B0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107782" y="4679156"/>
            <a:ext cx="1428750" cy="1071563"/>
          </a:xfrm>
          <a:prstGeom prst="line">
            <a:avLst/>
          </a:prstGeom>
          <a:noFill/>
          <a:ln w="38100" algn="ctr">
            <a:solidFill>
              <a:srgbClr val="FFC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390E4544-907D-EAB9-F7DA-62C0F8A78E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6313" y="4929188"/>
            <a:ext cx="1571625" cy="1000125"/>
          </a:xfrm>
          <a:prstGeom prst="line">
            <a:avLst/>
          </a:prstGeom>
          <a:noFill/>
          <a:ln w="38100" algn="ctr">
            <a:solidFill>
              <a:srgbClr val="FFC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6" name="Picture 4" descr="http://jeremymariez.free.fr/image/Nouveau%20dossier/tutorial/perspective-tutorial/rue-paris_3pf2.jpg">
            <a:extLst>
              <a:ext uri="{FF2B5EF4-FFF2-40B4-BE49-F238E27FC236}">
                <a16:creationId xmlns:a16="http://schemas.microsoft.com/office/drawing/2014/main" xmlns="" id="{FAC8BFF1-8E08-B2A3-DB4B-1B2BF214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283051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3C131908-D256-E25E-BF96-D248A4EA4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500313"/>
            <a:ext cx="8643938" cy="1428750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How to Draw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Oblique Conical Perspective</a:t>
            </a:r>
          </a:p>
          <a:p>
            <a:pPr algn="ctr" rtl="0" eaLnBrk="1" hangingPunct="1"/>
            <a:r>
              <a:rPr lang="en-US" altLang="ar-DZ" b="0" u="none" dirty="0">
                <a:solidFill>
                  <a:srgbClr val="FF0000"/>
                </a:solidFill>
                <a:latin typeface="Arial" panose="020B0604020202020204" pitchFamily="34" charset="0"/>
              </a:rPr>
              <a:t>From the top and right views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3B8D04E9-D22A-E7F6-C039-CD11F5910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857875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BRIEF REMINDER: What is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Perspective</a:t>
            </a:r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?</a:t>
            </a:r>
            <a:endParaRPr lang="en-US" altLang="ar-DZ" u="none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CCE0B0-6A82-7DFC-53D9-C9AC63838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75"/>
            <a:ext cx="6286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Perspective is the art and technique of representing an object in </a:t>
            </a:r>
            <a:r>
              <a:rPr lang="en-US" altLang="en-US" u="none" dirty="0">
                <a:solidFill>
                  <a:srgbClr val="FF0000"/>
                </a:solidFill>
              </a:rPr>
              <a:t>3 Dimensions</a:t>
            </a:r>
            <a:r>
              <a:rPr lang="en-US" altLang="en-US" b="0" u="none" dirty="0"/>
              <a:t> on a flat surface in </a:t>
            </a:r>
            <a:r>
              <a:rPr lang="en-US" altLang="en-US" u="none" dirty="0">
                <a:solidFill>
                  <a:srgbClr val="FF0000"/>
                </a:solidFill>
              </a:rPr>
              <a:t>2 Dimensions</a:t>
            </a:r>
            <a:r>
              <a:rPr lang="en-US" altLang="en-US" b="0" u="none" dirty="0"/>
              <a:t>. (Example a sheet of paper, a wall, a screen...) giving the </a:t>
            </a:r>
            <a:r>
              <a:rPr lang="en-US" altLang="en-US" b="0" u="none" dirty="0">
                <a:solidFill>
                  <a:srgbClr val="FF0000"/>
                </a:solidFill>
              </a:rPr>
              <a:t>feeling of depth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0B8F2C2-8293-2048-5151-2F8A303B5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214563"/>
            <a:ext cx="4000500" cy="428625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>
                <a:solidFill>
                  <a:srgbClr val="FF0000"/>
                </a:solidFill>
              </a:rPr>
              <a:t>CAVALIER</a:t>
            </a:r>
            <a:r>
              <a:rPr lang="fr-FR" altLang="en-US" u="none" dirty="0"/>
              <a:t> PERSPECTIVE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137136-1566-F138-48FA-A0A4F39F9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928938"/>
            <a:ext cx="4214812" cy="714375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>
                <a:solidFill>
                  <a:srgbClr val="FF0000"/>
                </a:solidFill>
              </a:rPr>
              <a:t>AXONOMETRIC</a:t>
            </a:r>
            <a:r>
              <a:rPr lang="fr-FR" altLang="en-US" u="none" dirty="0"/>
              <a:t> PERSPECTIVE (</a:t>
            </a:r>
            <a:r>
              <a:rPr lang="fr-FR" altLang="en-US" u="none" dirty="0" err="1">
                <a:solidFill>
                  <a:srgbClr val="FF0000"/>
                </a:solidFill>
              </a:rPr>
              <a:t>isometric</a:t>
            </a:r>
            <a:r>
              <a:rPr lang="fr-FR" altLang="en-US" u="none" dirty="0"/>
              <a:t>)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5BDFA8-0818-4775-4A70-5D8D3C234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5857875"/>
            <a:ext cx="4429125" cy="85725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u="none" dirty="0"/>
              <a:t>The </a:t>
            </a:r>
            <a:r>
              <a:rPr lang="fr-FR" altLang="en-US" u="none" dirty="0">
                <a:solidFill>
                  <a:srgbClr val="FF0000"/>
                </a:solidFill>
              </a:rPr>
              <a:t>Oblique</a:t>
            </a:r>
            <a:r>
              <a:rPr lang="fr-FR" altLang="en-US" u="none" dirty="0"/>
              <a:t> PERSPECTIVE</a:t>
            </a:r>
            <a:r>
              <a:rPr lang="fr-FR" altLang="en-US" u="none" dirty="0">
                <a:solidFill>
                  <a:srgbClr val="FF0000"/>
                </a:solidFill>
              </a:rPr>
              <a:t>               </a:t>
            </a:r>
            <a:r>
              <a:rPr lang="fr-FR" altLang="en-US" u="none" dirty="0" err="1"/>
              <a:t>known</a:t>
            </a:r>
            <a:r>
              <a:rPr lang="fr-FR" altLang="en-US" u="none" dirty="0"/>
              <a:t> as </a:t>
            </a:r>
            <a:r>
              <a:rPr lang="fr-FR" altLang="en-US" u="none" dirty="0">
                <a:solidFill>
                  <a:srgbClr val="FF0000"/>
                </a:solidFill>
              </a:rPr>
              <a:t>CONICAL</a:t>
            </a:r>
          </a:p>
        </p:txBody>
      </p:sp>
      <p:grpSp>
        <p:nvGrpSpPr>
          <p:cNvPr id="7175" name="Groupe 18">
            <a:extLst>
              <a:ext uri="{FF2B5EF4-FFF2-40B4-BE49-F238E27FC236}">
                <a16:creationId xmlns:a16="http://schemas.microsoft.com/office/drawing/2014/main" xmlns="" id="{89FC29EB-5073-0D78-C93B-2C09249E92F5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3786188"/>
            <a:ext cx="2786063" cy="2000250"/>
            <a:chOff x="4454525" y="1643063"/>
            <a:chExt cx="4689475" cy="3786187"/>
          </a:xfrm>
        </p:grpSpPr>
        <p:pic>
          <p:nvPicPr>
            <p:cNvPr id="7187" name="Picture 2">
              <a:extLst>
                <a:ext uri="{FF2B5EF4-FFF2-40B4-BE49-F238E27FC236}">
                  <a16:creationId xmlns:a16="http://schemas.microsoft.com/office/drawing/2014/main" xmlns="" id="{4A7C9462-EADD-C5A3-6EBE-1A6C7B23B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525" y="1643063"/>
              <a:ext cx="4689475" cy="378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Ellipse 20">
              <a:extLst>
                <a:ext uri="{FF2B5EF4-FFF2-40B4-BE49-F238E27FC236}">
                  <a16:creationId xmlns:a16="http://schemas.microsoft.com/office/drawing/2014/main" xmlns="" id="{6572647C-7AC7-4C2E-1F02-5A0DF09A0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5125" y="4000500"/>
              <a:ext cx="1357313" cy="92868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cxnSp>
          <p:nvCxnSpPr>
            <p:cNvPr id="7189" name="Connecteur droit avec flèche 21">
              <a:extLst>
                <a:ext uri="{FF2B5EF4-FFF2-40B4-BE49-F238E27FC236}">
                  <a16:creationId xmlns:a16="http://schemas.microsoft.com/office/drawing/2014/main" xmlns="" id="{6D0289A6-A12B-F262-4EF0-FD50CE8EF2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643563" y="4000500"/>
              <a:ext cx="1000125" cy="642938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90" name="Connecteur droit avec flèche 22">
              <a:extLst>
                <a:ext uri="{FF2B5EF4-FFF2-40B4-BE49-F238E27FC236}">
                  <a16:creationId xmlns:a16="http://schemas.microsoft.com/office/drawing/2014/main" xmlns="" id="{0E203D7A-9713-FE21-3BF2-78E278C800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286625" y="4214813"/>
              <a:ext cx="1071563" cy="581025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91" name="Connecteur droit avec flèche 23">
              <a:extLst>
                <a:ext uri="{FF2B5EF4-FFF2-40B4-BE49-F238E27FC236}">
                  <a16:creationId xmlns:a16="http://schemas.microsoft.com/office/drawing/2014/main" xmlns="" id="{2974CB12-D212-625D-8A54-45CBF71831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8001000" y="2786063"/>
              <a:ext cx="1588" cy="1036637"/>
            </a:xfrm>
            <a:prstGeom prst="straightConnector1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7176" name="Groupe 24">
            <a:extLst>
              <a:ext uri="{FF2B5EF4-FFF2-40B4-BE49-F238E27FC236}">
                <a16:creationId xmlns:a16="http://schemas.microsoft.com/office/drawing/2014/main" xmlns="" id="{7B14DF79-A4D2-7273-D7AF-FF1194FC55B1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500438"/>
            <a:ext cx="2500313" cy="2000250"/>
            <a:chOff x="357188" y="1214438"/>
            <a:chExt cx="2500312" cy="2000250"/>
          </a:xfrm>
        </p:grpSpPr>
        <p:pic>
          <p:nvPicPr>
            <p:cNvPr id="7180" name="Picture 6">
              <a:extLst>
                <a:ext uri="{FF2B5EF4-FFF2-40B4-BE49-F238E27FC236}">
                  <a16:creationId xmlns:a16="http://schemas.microsoft.com/office/drawing/2014/main" xmlns="" id="{757E9A60-D7D9-362F-56A0-FCABEBC057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8" y="1214438"/>
              <a:ext cx="2500312" cy="188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Rectangle 26">
              <a:extLst>
                <a:ext uri="{FF2B5EF4-FFF2-40B4-BE49-F238E27FC236}">
                  <a16:creationId xmlns:a16="http://schemas.microsoft.com/office/drawing/2014/main" xmlns="" id="{64284058-79E8-7BA0-4046-C7AECED07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8" y="1714500"/>
              <a:ext cx="1428750" cy="1357313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grpSp>
          <p:nvGrpSpPr>
            <p:cNvPr id="7182" name="Groupe 29">
              <a:extLst>
                <a:ext uri="{FF2B5EF4-FFF2-40B4-BE49-F238E27FC236}">
                  <a16:creationId xmlns:a16="http://schemas.microsoft.com/office/drawing/2014/main" xmlns="" id="{8974235E-4A70-068F-5DC1-07E401CA8C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189" y="1285875"/>
              <a:ext cx="2000252" cy="1785938"/>
              <a:chOff x="285720" y="3786190"/>
              <a:chExt cx="2000264" cy="1785950"/>
            </a:xfrm>
          </p:grpSpPr>
          <p:cxnSp>
            <p:nvCxnSpPr>
              <p:cNvPr id="7184" name="Connecteur droit 16">
                <a:extLst>
                  <a:ext uri="{FF2B5EF4-FFF2-40B4-BE49-F238E27FC236}">
                    <a16:creationId xmlns:a16="http://schemas.microsoft.com/office/drawing/2014/main" xmlns="" id="{299D5F4C-4385-F455-9D7D-DD8A4A220DF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643042" y="3786190"/>
                <a:ext cx="642942" cy="42862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185" name="Connecteur droit 20">
                <a:extLst>
                  <a:ext uri="{FF2B5EF4-FFF2-40B4-BE49-F238E27FC236}">
                    <a16:creationId xmlns:a16="http://schemas.microsoft.com/office/drawing/2014/main" xmlns="" id="{EB56C18B-A4E1-6697-E446-01D3576BE3A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1714480" y="5143512"/>
                <a:ext cx="571504" cy="42862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7186" name="Connecteur droit 22">
                <a:extLst>
                  <a:ext uri="{FF2B5EF4-FFF2-40B4-BE49-F238E27FC236}">
                    <a16:creationId xmlns:a16="http://schemas.microsoft.com/office/drawing/2014/main" xmlns="" id="{8B8673A0-EB24-2755-6D85-79610442A6E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85720" y="3786190"/>
                <a:ext cx="642942" cy="42862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183" name="Ellipse 28">
              <a:extLst>
                <a:ext uri="{FF2B5EF4-FFF2-40B4-BE49-F238E27FC236}">
                  <a16:creationId xmlns:a16="http://schemas.microsoft.com/office/drawing/2014/main" xmlns="" id="{4526D406-6D4F-145F-052C-B24FBA181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813" y="2714625"/>
              <a:ext cx="785812" cy="500063"/>
            </a:xfrm>
            <a:prstGeom prst="ellipse">
              <a:avLst/>
            </a:prstGeom>
            <a:noFill/>
            <a:ln w="28575" algn="ctr">
              <a:solidFill>
                <a:srgbClr val="00CC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BCADA182-06E6-9E26-D64B-F9C4FADFE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5786438"/>
            <a:ext cx="2357437" cy="10715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1800" u="none" dirty="0" err="1">
                <a:solidFill>
                  <a:srgbClr val="FF0066"/>
                </a:solidFill>
              </a:rPr>
              <a:t>Subject</a:t>
            </a:r>
            <a:r>
              <a:rPr lang="fr-FR" altLang="en-US" sz="1800" u="none" dirty="0">
                <a:solidFill>
                  <a:srgbClr val="FF0066"/>
                </a:solidFill>
              </a:rPr>
              <a:t> of </a:t>
            </a:r>
            <a:r>
              <a:rPr lang="fr-FR" altLang="en-US" sz="1800" u="none" dirty="0" err="1">
                <a:solidFill>
                  <a:srgbClr val="FF0066"/>
                </a:solidFill>
              </a:rPr>
              <a:t>this</a:t>
            </a:r>
            <a:r>
              <a:rPr lang="fr-FR" altLang="en-US" sz="1800" u="none" dirty="0">
                <a:solidFill>
                  <a:srgbClr val="FF0066"/>
                </a:solidFill>
              </a:rPr>
              <a:t> course</a:t>
            </a:r>
          </a:p>
        </p:txBody>
      </p:sp>
      <p:sp>
        <p:nvSpPr>
          <p:cNvPr id="7178" name="Flèche droite 33">
            <a:extLst>
              <a:ext uri="{FF2B5EF4-FFF2-40B4-BE49-F238E27FC236}">
                <a16:creationId xmlns:a16="http://schemas.microsoft.com/office/drawing/2014/main" xmlns="" id="{21771072-E255-12FB-D5A0-6E56AD4A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6215063"/>
            <a:ext cx="1643062" cy="285750"/>
          </a:xfrm>
          <a:prstGeom prst="rightArrow">
            <a:avLst>
              <a:gd name="adj1" fmla="val 50000"/>
              <a:gd name="adj2" fmla="val 49993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3B4A7750-7AEC-07E6-556C-BA74A8B9D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85750"/>
            <a:ext cx="2786062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>
            <a:extLst>
              <a:ext uri="{FF2B5EF4-FFF2-40B4-BE49-F238E27FC236}">
                <a16:creationId xmlns:a16="http://schemas.microsoft.com/office/drawing/2014/main" xmlns="" id="{95A300A6-B66D-AB6E-9040-72819E4A7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625" y="266700"/>
            <a:ext cx="82867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30">
            <a:extLst>
              <a:ext uri="{FF2B5EF4-FFF2-40B4-BE49-F238E27FC236}">
                <a16:creationId xmlns:a16="http://schemas.microsoft.com/office/drawing/2014/main" xmlns="" id="{28DE0027-677B-B58D-E539-D85FB534D48A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357188"/>
            <a:ext cx="3073400" cy="6216650"/>
            <a:chOff x="3000364" y="357166"/>
            <a:chExt cx="3072628" cy="6215900"/>
          </a:xfrm>
        </p:grpSpPr>
        <p:cxnSp>
          <p:nvCxnSpPr>
            <p:cNvPr id="25619" name="Connecteur droit 5">
              <a:extLst>
                <a:ext uri="{FF2B5EF4-FFF2-40B4-BE49-F238E27FC236}">
                  <a16:creationId xmlns:a16="http://schemas.microsoft.com/office/drawing/2014/main" xmlns="" id="{505AA16A-1E3F-09B7-002E-635FA964C8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00364" y="357166"/>
              <a:ext cx="3071834" cy="1500198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20" name="Connecteur droit 25">
              <a:extLst>
                <a:ext uri="{FF2B5EF4-FFF2-40B4-BE49-F238E27FC236}">
                  <a16:creationId xmlns:a16="http://schemas.microsoft.com/office/drawing/2014/main" xmlns="" id="{9674C4AE-2EAB-4C09-593D-D5A190D9CD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00364" y="5072074"/>
              <a:ext cx="3071834" cy="1500198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21" name="Connecteur droit 26">
              <a:extLst>
                <a:ext uri="{FF2B5EF4-FFF2-40B4-BE49-F238E27FC236}">
                  <a16:creationId xmlns:a16="http://schemas.microsoft.com/office/drawing/2014/main" xmlns="" id="{21351EEF-38E0-8992-FB88-213DA6CA2D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714744" y="4214818"/>
              <a:ext cx="4714908" cy="1588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22" name="Connecteur droit 29">
              <a:extLst>
                <a:ext uri="{FF2B5EF4-FFF2-40B4-BE49-F238E27FC236}">
                  <a16:creationId xmlns:a16="http://schemas.microsoft.com/office/drawing/2014/main" xmlns="" id="{758954E2-9036-6C75-7E3F-075879CCB3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43704" y="2713826"/>
              <a:ext cx="4714908" cy="1588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e 23">
            <a:extLst>
              <a:ext uri="{FF2B5EF4-FFF2-40B4-BE49-F238E27FC236}">
                <a16:creationId xmlns:a16="http://schemas.microsoft.com/office/drawing/2014/main" xmlns="" id="{5CB19C56-5842-2A49-B6EF-5CBC10BED331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2643188"/>
            <a:ext cx="8215312" cy="2428875"/>
            <a:chOff x="428596" y="2643182"/>
            <a:chExt cx="8215370" cy="2428892"/>
          </a:xfrm>
        </p:grpSpPr>
        <p:cxnSp>
          <p:nvCxnSpPr>
            <p:cNvPr id="25615" name="Connecteur droit 11">
              <a:extLst>
                <a:ext uri="{FF2B5EF4-FFF2-40B4-BE49-F238E27FC236}">
                  <a16:creationId xmlns:a16="http://schemas.microsoft.com/office/drawing/2014/main" xmlns="" id="{B0429790-9D76-F6FE-650F-C3C7FF8EDE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00430" y="3786190"/>
              <a:ext cx="5143536" cy="1285884"/>
            </a:xfrm>
            <a:prstGeom prst="line">
              <a:avLst/>
            </a:prstGeom>
            <a:noFill/>
            <a:ln w="5715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16" name="Connecteur droit 12">
              <a:extLst>
                <a:ext uri="{FF2B5EF4-FFF2-40B4-BE49-F238E27FC236}">
                  <a16:creationId xmlns:a16="http://schemas.microsoft.com/office/drawing/2014/main" xmlns="" id="{A5C60B5C-442A-9A1C-3120-EC4AAB4CC0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8596" y="2928934"/>
              <a:ext cx="2571768" cy="642942"/>
            </a:xfrm>
            <a:prstGeom prst="line">
              <a:avLst/>
            </a:prstGeom>
            <a:noFill/>
            <a:ln w="5715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17" name="Connecteur droit 14">
              <a:extLst>
                <a:ext uri="{FF2B5EF4-FFF2-40B4-BE49-F238E27FC236}">
                  <a16:creationId xmlns:a16="http://schemas.microsoft.com/office/drawing/2014/main" xmlns="" id="{71E73D5E-B6D3-828B-03D4-1922108A8A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8596" y="3571876"/>
              <a:ext cx="3143272" cy="1500198"/>
            </a:xfrm>
            <a:prstGeom prst="line">
              <a:avLst/>
            </a:prstGeom>
            <a:noFill/>
            <a:ln w="5715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18" name="Connecteur droit 19">
              <a:extLst>
                <a:ext uri="{FF2B5EF4-FFF2-40B4-BE49-F238E27FC236}">
                  <a16:creationId xmlns:a16="http://schemas.microsoft.com/office/drawing/2014/main" xmlns="" id="{DF56AEEC-DC69-F43B-B14A-86F3B1138B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43636" y="2643182"/>
              <a:ext cx="2500330" cy="1143008"/>
            </a:xfrm>
            <a:prstGeom prst="line">
              <a:avLst/>
            </a:prstGeom>
            <a:noFill/>
            <a:ln w="5715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e 39">
            <a:extLst>
              <a:ext uri="{FF2B5EF4-FFF2-40B4-BE49-F238E27FC236}">
                <a16:creationId xmlns:a16="http://schemas.microsoft.com/office/drawing/2014/main" xmlns="" id="{2051A404-1FA3-23A9-DBA2-AE681D6C02EB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1071563"/>
            <a:ext cx="8215313" cy="2786062"/>
            <a:chOff x="428596" y="1071546"/>
            <a:chExt cx="8215370" cy="2786082"/>
          </a:xfrm>
        </p:grpSpPr>
        <p:cxnSp>
          <p:nvCxnSpPr>
            <p:cNvPr id="25611" name="Connecteur droit 33">
              <a:extLst>
                <a:ext uri="{FF2B5EF4-FFF2-40B4-BE49-F238E27FC236}">
                  <a16:creationId xmlns:a16="http://schemas.microsoft.com/office/drawing/2014/main" xmlns="" id="{ACCAF6AE-0FE1-9F46-B9FD-C00FD4E73A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28596" y="1142984"/>
              <a:ext cx="5143536" cy="1143008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12" name="Connecteur droit 34">
              <a:extLst>
                <a:ext uri="{FF2B5EF4-FFF2-40B4-BE49-F238E27FC236}">
                  <a16:creationId xmlns:a16="http://schemas.microsoft.com/office/drawing/2014/main" xmlns="" id="{FDE4AF6D-5424-82F2-2E10-0D6E0A4D7D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3500430" y="2643182"/>
              <a:ext cx="5143536" cy="1143008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13" name="Connecteur droit 35">
              <a:extLst>
                <a:ext uri="{FF2B5EF4-FFF2-40B4-BE49-F238E27FC236}">
                  <a16:creationId xmlns:a16="http://schemas.microsoft.com/office/drawing/2014/main" xmlns="" id="{3B35DD15-5B99-8128-2555-B5F630184C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572132" y="1071546"/>
              <a:ext cx="3000396" cy="1571636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614" name="Connecteur droit 38">
              <a:extLst>
                <a:ext uri="{FF2B5EF4-FFF2-40B4-BE49-F238E27FC236}">
                  <a16:creationId xmlns:a16="http://schemas.microsoft.com/office/drawing/2014/main" xmlns="" id="{B75667CD-9A95-A213-55D7-BE2BE2208F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00034" y="2285992"/>
              <a:ext cx="3000396" cy="1571636"/>
            </a:xfrm>
            <a:prstGeom prst="lin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xmlns="" id="{46340C6A-71A2-1E64-7766-87CF5766EC9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000375" y="2928938"/>
            <a:ext cx="3071813" cy="15001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4" name="Picture 3">
            <a:extLst>
              <a:ext uri="{FF2B5EF4-FFF2-40B4-BE49-F238E27FC236}">
                <a16:creationId xmlns:a16="http://schemas.microsoft.com/office/drawing/2014/main" xmlns="" id="{6E06F05A-D484-BD09-1AE8-936BDFE6C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28938"/>
            <a:ext cx="4286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xmlns="" id="{99698FED-2779-F0D8-F30A-50C8A7D8F6A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000375" y="1714500"/>
            <a:ext cx="3000375" cy="1500188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9395" name="Picture 3">
            <a:extLst>
              <a:ext uri="{FF2B5EF4-FFF2-40B4-BE49-F238E27FC236}">
                <a16:creationId xmlns:a16="http://schemas.microsoft.com/office/drawing/2014/main" xmlns="" id="{F8EE4A99-11D2-BB70-1925-7EBFBF41B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843213"/>
            <a:ext cx="7223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xmlns="" id="{082E392A-4B58-8A46-2DE6-7EC2C24F7E9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998663" y="3357563"/>
            <a:ext cx="4645025" cy="73025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xmlns="" id="{2604A19F-F523-84AA-12B3-AEC9B204BF0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00063" y="2000250"/>
            <a:ext cx="8643937" cy="1588"/>
          </a:xfrm>
          <a:prstGeom prst="line">
            <a:avLst/>
          </a:prstGeom>
          <a:noFill/>
          <a:ln w="571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62AD5A0-85B0-CFD9-55B2-74DEDFA88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5737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LT</a:t>
            </a:r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xmlns="" id="{DF9D8F42-9440-2EEF-4CFB-7151C0F2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09338">
            <a:off x="2471738" y="512763"/>
            <a:ext cx="1676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2111AF54-3A41-2572-61A2-70A14F9A5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6472238"/>
            <a:ext cx="44926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696B5AB2-AD57-707D-287B-E635F3D5705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-65881" y="2537619"/>
            <a:ext cx="4714875" cy="3154363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213EFDDD-0627-C1E3-8CD0-ED0C65B09DC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234657" y="1348581"/>
            <a:ext cx="4757738" cy="5489575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ADEFDF87-D482-C012-E572-9BE957F4967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71500" y="2500313"/>
            <a:ext cx="8572500" cy="1587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33" name="ZoneTexte 27">
            <a:extLst>
              <a:ext uri="{FF2B5EF4-FFF2-40B4-BE49-F238E27FC236}">
                <a16:creationId xmlns:a16="http://schemas.microsoft.com/office/drawing/2014/main" xmlns="" id="{805486B3-1962-B8A4-56C8-84829F40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75" y="2286000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LH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616D4AAC-B4B1-21D4-B199-FE0E6A2EB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63" y="1428750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F’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BE476E30-36BB-27B6-7AA7-DE101746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143000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G’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xmlns="" id="{CB1333B3-00F9-D6E0-ED0B-C383B0A8FD6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644732" y="2213769"/>
            <a:ext cx="857250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812EC316-DC69-3692-2C23-0B5BBB40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25" y="1928813"/>
            <a:ext cx="142875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xmlns="" id="{B3762C6F-0834-32B6-849C-61C92A73F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928813"/>
            <a:ext cx="142875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xmlns="" id="{F5FE76B6-5CC7-3AF5-E7E1-F94160ABFF1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29419" y="2285206"/>
            <a:ext cx="85725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380E0319-E891-9468-765E-7392B9047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25" y="2428875"/>
            <a:ext cx="142875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A01AC456-0C69-C43D-D5E3-0E059AC04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2428875"/>
            <a:ext cx="142875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8B5C18CB-2D23-FCBA-A1A2-0B0F16D8C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6813" y="2643188"/>
            <a:ext cx="357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F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15D09547-1810-21CB-E21D-EFBA67713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714625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/>
              <a:t>G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xmlns="" id="{AAF7C77E-A481-D27F-0C38-02C1BA147C7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571625" y="3571875"/>
            <a:ext cx="3214688" cy="71438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xmlns="" id="{B5B2371B-06D0-AD3B-377A-1835FEFC77E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14688" y="2286000"/>
            <a:ext cx="5929312" cy="300037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xmlns="" id="{37A3813D-7ABE-8982-12B9-C1D0B6205E15}"/>
              </a:ext>
            </a:extLst>
          </p:cNvPr>
          <p:cNvCxnSpPr>
            <a:cxnSpLocks noChangeShapeType="1"/>
            <a:endCxn id="58" idx="7"/>
          </p:cNvCxnSpPr>
          <p:nvPr/>
        </p:nvCxnSpPr>
        <p:spPr bwMode="auto">
          <a:xfrm rot="16200000" flipV="1">
            <a:off x="642938" y="2714625"/>
            <a:ext cx="2836862" cy="230663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" name="Groupe 101">
            <a:extLst>
              <a:ext uri="{FF2B5EF4-FFF2-40B4-BE49-F238E27FC236}">
                <a16:creationId xmlns:a16="http://schemas.microsoft.com/office/drawing/2014/main" xmlns="" id="{51D20363-4048-C360-B658-6D356355960F}"/>
              </a:ext>
            </a:extLst>
          </p:cNvPr>
          <p:cNvGrpSpPr>
            <a:grpSpLocks/>
          </p:cNvGrpSpPr>
          <p:nvPr/>
        </p:nvGrpSpPr>
        <p:grpSpPr bwMode="auto">
          <a:xfrm>
            <a:off x="3213100" y="4430713"/>
            <a:ext cx="430213" cy="1265237"/>
            <a:chOff x="3213884" y="4429926"/>
            <a:chExt cx="429422" cy="1266454"/>
          </a:xfrm>
        </p:grpSpPr>
        <p:cxnSp>
          <p:nvCxnSpPr>
            <p:cNvPr id="26714" name="Connecteur droit 63">
              <a:extLst>
                <a:ext uri="{FF2B5EF4-FFF2-40B4-BE49-F238E27FC236}">
                  <a16:creationId xmlns:a16="http://schemas.microsoft.com/office/drawing/2014/main" xmlns="" id="{CCCA76EB-A079-5CB3-138E-E54C735AB9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786050" y="4857760"/>
              <a:ext cx="857256" cy="15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715" name="ZoneTexte 98">
              <a:extLst>
                <a:ext uri="{FF2B5EF4-FFF2-40B4-BE49-F238E27FC236}">
                  <a16:creationId xmlns:a16="http://schemas.microsoft.com/office/drawing/2014/main" xmlns="" id="{2059458A-3330-D4A2-4A8A-F0B6C8302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116" y="5357826"/>
              <a:ext cx="2857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/>
                <a:t>A</a:t>
              </a:r>
            </a:p>
          </p:txBody>
        </p:sp>
        <p:sp>
          <p:nvSpPr>
            <p:cNvPr id="26716" name="ZoneTexte 100">
              <a:extLst>
                <a:ext uri="{FF2B5EF4-FFF2-40B4-BE49-F238E27FC236}">
                  <a16:creationId xmlns:a16="http://schemas.microsoft.com/office/drawing/2014/main" xmlns="" id="{35BCA810-2279-2E5F-D33A-C2586D3FE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554" y="4500570"/>
              <a:ext cx="2857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/>
                <a:t>E</a:t>
              </a:r>
            </a:p>
          </p:txBody>
        </p:sp>
      </p:grpSp>
      <p:grpSp>
        <p:nvGrpSpPr>
          <p:cNvPr id="3" name="Groupe 107">
            <a:extLst>
              <a:ext uri="{FF2B5EF4-FFF2-40B4-BE49-F238E27FC236}">
                <a16:creationId xmlns:a16="http://schemas.microsoft.com/office/drawing/2014/main" xmlns="" id="{F35B10B5-194F-68C3-F730-FEE1D0C0BDDE}"/>
              </a:ext>
            </a:extLst>
          </p:cNvPr>
          <p:cNvGrpSpPr>
            <a:grpSpLocks/>
          </p:cNvGrpSpPr>
          <p:nvPr/>
        </p:nvGrpSpPr>
        <p:grpSpPr bwMode="auto">
          <a:xfrm>
            <a:off x="3214688" y="3929063"/>
            <a:ext cx="4857750" cy="1900237"/>
            <a:chOff x="4071934" y="3929066"/>
            <a:chExt cx="4857784" cy="1900308"/>
          </a:xfrm>
        </p:grpSpPr>
        <p:grpSp>
          <p:nvGrpSpPr>
            <p:cNvPr id="26705" name="Groupe 91">
              <a:extLst>
                <a:ext uri="{FF2B5EF4-FFF2-40B4-BE49-F238E27FC236}">
                  <a16:creationId xmlns:a16="http://schemas.microsoft.com/office/drawing/2014/main" xmlns="" id="{FFDDF08B-6F12-28C2-DE1B-FA80AAB1D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1934" y="4429132"/>
              <a:ext cx="4714908" cy="858844"/>
              <a:chOff x="3857620" y="4429132"/>
              <a:chExt cx="4714908" cy="858844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D5512344-D7E0-8FF1-8960-BEC8F4625927}"/>
                  </a:ext>
                </a:extLst>
              </p:cNvPr>
              <p:cNvSpPr/>
              <p:nvPr/>
            </p:nvSpPr>
            <p:spPr bwMode="auto">
              <a:xfrm>
                <a:off x="7215205" y="4429147"/>
                <a:ext cx="1357323" cy="857282"/>
              </a:xfrm>
              <a:prstGeom prst="rect">
                <a:avLst/>
              </a:prstGeom>
              <a:solidFill>
                <a:srgbClr val="FFFF99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fr-FR" sz="1400" b="0" u="none" dirty="0">
                    <a:solidFill>
                      <a:schemeClr val="tx1"/>
                    </a:solidFill>
                    <a:latin typeface="Times New Roman" pitchFamily="18" charset="0"/>
                  </a:rPr>
                  <a:t>Right </a:t>
                </a:r>
                <a:r>
                  <a:rPr lang="fr-FR" sz="1400" b="0" u="none" dirty="0" err="1">
                    <a:solidFill>
                      <a:schemeClr val="tx1"/>
                    </a:solidFill>
                    <a:latin typeface="Times New Roman" pitchFamily="18" charset="0"/>
                  </a:rPr>
                  <a:t>view</a:t>
                </a:r>
                <a:endParaRPr lang="fr-FR" sz="1400" b="0" u="none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26712" name="Connecteur droit 87">
                <a:extLst>
                  <a:ext uri="{FF2B5EF4-FFF2-40B4-BE49-F238E27FC236}">
                    <a16:creationId xmlns:a16="http://schemas.microsoft.com/office/drawing/2014/main" xmlns="" id="{F7E609FB-24D0-A02E-D3F0-30033D77D6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57620" y="5286388"/>
                <a:ext cx="4714908" cy="158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713" name="Connecteur droit 89">
                <a:extLst>
                  <a:ext uri="{FF2B5EF4-FFF2-40B4-BE49-F238E27FC236}">
                    <a16:creationId xmlns:a16="http://schemas.microsoft.com/office/drawing/2014/main" xmlns="" id="{26C1A22F-2DFE-9AB3-6922-9E6CF4B9EA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857620" y="4429132"/>
                <a:ext cx="4214842" cy="158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6706" name="ZoneTexte 102">
              <a:extLst>
                <a:ext uri="{FF2B5EF4-FFF2-40B4-BE49-F238E27FC236}">
                  <a16:creationId xmlns:a16="http://schemas.microsoft.com/office/drawing/2014/main" xmlns="" id="{EE50DE13-9942-A278-5AB6-E2BCD35B4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2" y="5429264"/>
              <a:ext cx="2143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26707" name="ZoneTexte 103">
              <a:extLst>
                <a:ext uri="{FF2B5EF4-FFF2-40B4-BE49-F238E27FC236}">
                  <a16:creationId xmlns:a16="http://schemas.microsoft.com/office/drawing/2014/main" xmlns="" id="{BAC81CA1-3EA3-A140-CB4B-7033C2850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8082" y="5357826"/>
              <a:ext cx="2857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/>
                <a:t>A</a:t>
              </a:r>
            </a:p>
          </p:txBody>
        </p:sp>
        <p:sp>
          <p:nvSpPr>
            <p:cNvPr id="26708" name="ZoneTexte 104">
              <a:extLst>
                <a:ext uri="{FF2B5EF4-FFF2-40B4-BE49-F238E27FC236}">
                  <a16:creationId xmlns:a16="http://schemas.microsoft.com/office/drawing/2014/main" xmlns="" id="{44C71179-3199-D4EC-855C-CB672526A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44" y="4000504"/>
              <a:ext cx="2857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/>
                <a:t>E</a:t>
              </a:r>
            </a:p>
          </p:txBody>
        </p:sp>
        <p:sp>
          <p:nvSpPr>
            <p:cNvPr id="26709" name="ZoneTexte 105">
              <a:extLst>
                <a:ext uri="{FF2B5EF4-FFF2-40B4-BE49-F238E27FC236}">
                  <a16:creationId xmlns:a16="http://schemas.microsoft.com/office/drawing/2014/main" xmlns="" id="{E194E63D-E6C2-44E8-5016-803D37604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3966" y="3929066"/>
              <a:ext cx="2857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/>
                <a:t>F</a:t>
              </a:r>
            </a:p>
          </p:txBody>
        </p:sp>
        <p:sp>
          <p:nvSpPr>
            <p:cNvPr id="26710" name="ZoneTexte 106">
              <a:extLst>
                <a:ext uri="{FF2B5EF4-FFF2-40B4-BE49-F238E27FC236}">
                  <a16:creationId xmlns:a16="http://schemas.microsoft.com/office/drawing/2014/main" xmlns="" id="{CB6B506B-E2E4-DF06-A306-8DAFAC560D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3966" y="5357826"/>
              <a:ext cx="2857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/>
                <a:t>C</a:t>
              </a:r>
            </a:p>
          </p:txBody>
        </p:sp>
      </p:grp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xmlns="" id="{B464CF7F-7A5F-62B6-FDF1-8053026C6D7E}"/>
              </a:ext>
            </a:extLst>
          </p:cNvPr>
          <p:cNvCxnSpPr>
            <a:cxnSpLocks noChangeShapeType="1"/>
            <a:endCxn id="57" idx="1"/>
          </p:cNvCxnSpPr>
          <p:nvPr/>
        </p:nvCxnSpPr>
        <p:spPr bwMode="auto">
          <a:xfrm flipV="1">
            <a:off x="3214688" y="2449513"/>
            <a:ext cx="5807075" cy="197961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xmlns="" id="{92B2B2C3-0F59-9332-FE4E-654AF854DE5C}"/>
              </a:ext>
            </a:extLst>
          </p:cNvPr>
          <p:cNvCxnSpPr>
            <a:cxnSpLocks noChangeShapeType="1"/>
            <a:endCxn id="58" idx="5"/>
          </p:cNvCxnSpPr>
          <p:nvPr/>
        </p:nvCxnSpPr>
        <p:spPr bwMode="auto">
          <a:xfrm rot="10800000">
            <a:off x="908050" y="2551113"/>
            <a:ext cx="2306638" cy="187801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xmlns="" id="{A18BEB5C-5E96-7A03-3184-8CDA4E1F918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362075" y="3687763"/>
            <a:ext cx="5291138" cy="277812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xmlns="" id="{1E4BA47E-011B-E996-435A-E4430D8705F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678907" y="3393281"/>
            <a:ext cx="2857500" cy="71437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1" name="Ellipse 120">
            <a:extLst>
              <a:ext uri="{FF2B5EF4-FFF2-40B4-BE49-F238E27FC236}">
                <a16:creationId xmlns:a16="http://schemas.microsoft.com/office/drawing/2014/main" xmlns="" id="{DC44A992-AF2D-762C-7551-E4468E91C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928813"/>
            <a:ext cx="142875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grpSp>
        <p:nvGrpSpPr>
          <p:cNvPr id="7" name="Groupe 122">
            <a:extLst>
              <a:ext uri="{FF2B5EF4-FFF2-40B4-BE49-F238E27FC236}">
                <a16:creationId xmlns:a16="http://schemas.microsoft.com/office/drawing/2014/main" xmlns="" id="{CEF0225F-75ED-D153-E13D-2080EB01846A}"/>
              </a:ext>
            </a:extLst>
          </p:cNvPr>
          <p:cNvGrpSpPr>
            <a:grpSpLocks/>
          </p:cNvGrpSpPr>
          <p:nvPr/>
        </p:nvGrpSpPr>
        <p:grpSpPr bwMode="auto">
          <a:xfrm>
            <a:off x="4141788" y="4071938"/>
            <a:ext cx="431800" cy="1195387"/>
            <a:chOff x="3213090" y="4500570"/>
            <a:chExt cx="430216" cy="1195810"/>
          </a:xfrm>
        </p:grpSpPr>
        <p:cxnSp>
          <p:nvCxnSpPr>
            <p:cNvPr id="26702" name="Connecteur droit 123">
              <a:extLst>
                <a:ext uri="{FF2B5EF4-FFF2-40B4-BE49-F238E27FC236}">
                  <a16:creationId xmlns:a16="http://schemas.microsoft.com/office/drawing/2014/main" xmlns="" id="{A15C22A8-DDF5-C77B-6B8E-0B0A9395B6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55900" y="4929992"/>
              <a:ext cx="715174" cy="79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703" name="ZoneTexte 124">
              <a:extLst>
                <a:ext uri="{FF2B5EF4-FFF2-40B4-BE49-F238E27FC236}">
                  <a16:creationId xmlns:a16="http://schemas.microsoft.com/office/drawing/2014/main" xmlns="" id="{37B2678D-C3CE-F4FB-AF3D-A706690B2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116" y="5357826"/>
              <a:ext cx="2857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/>
                <a:t>C</a:t>
              </a:r>
            </a:p>
          </p:txBody>
        </p:sp>
        <p:sp>
          <p:nvSpPr>
            <p:cNvPr id="26704" name="ZoneTexte 125">
              <a:extLst>
                <a:ext uri="{FF2B5EF4-FFF2-40B4-BE49-F238E27FC236}">
                  <a16:creationId xmlns:a16="http://schemas.microsoft.com/office/drawing/2014/main" xmlns="" id="{A5171687-4A31-06C3-0DF6-9CD0FD13D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7554" y="4500570"/>
              <a:ext cx="2857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/>
                <a:t>F</a:t>
              </a:r>
            </a:p>
          </p:txBody>
        </p:sp>
      </p:grp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xmlns="" id="{00B4AAC0-F468-BE3E-6BF9-4E7A9008094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658812" y="3262313"/>
            <a:ext cx="5186363" cy="1233488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xmlns="" id="{8C23400E-679D-A102-D3A0-1DA76C6CF84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393032" y="3393281"/>
            <a:ext cx="2857500" cy="71437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6" name="Ellipse 135">
            <a:extLst>
              <a:ext uri="{FF2B5EF4-FFF2-40B4-BE49-F238E27FC236}">
                <a16:creationId xmlns:a16="http://schemas.microsoft.com/office/drawing/2014/main" xmlns="" id="{EF70C6EA-A87F-7CAA-5E5A-3A97C072EB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14625" y="1928813"/>
            <a:ext cx="142875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grpSp>
        <p:nvGrpSpPr>
          <p:cNvPr id="8" name="Groupe 137">
            <a:extLst>
              <a:ext uri="{FF2B5EF4-FFF2-40B4-BE49-F238E27FC236}">
                <a16:creationId xmlns:a16="http://schemas.microsoft.com/office/drawing/2014/main" xmlns="" id="{619C4A61-A498-DEFC-E070-0174019A3A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428875" y="4071938"/>
            <a:ext cx="428625" cy="981075"/>
            <a:chOff x="3212748" y="4500570"/>
            <a:chExt cx="184719" cy="981496"/>
          </a:xfrm>
        </p:grpSpPr>
        <p:cxnSp>
          <p:nvCxnSpPr>
            <p:cNvPr id="26699" name="Connecteur droit 138">
              <a:extLst>
                <a:ext uri="{FF2B5EF4-FFF2-40B4-BE49-F238E27FC236}">
                  <a16:creationId xmlns:a16="http://schemas.microsoft.com/office/drawing/2014/main" xmlns="" id="{3EFF141F-703A-64AD-8580-A1EE3AB825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2855106" y="4930444"/>
              <a:ext cx="715968" cy="683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700" name="ZoneTexte 139">
              <a:extLst>
                <a:ext uri="{FF2B5EF4-FFF2-40B4-BE49-F238E27FC236}">
                  <a16:creationId xmlns:a16="http://schemas.microsoft.com/office/drawing/2014/main" xmlns="" id="{755DCDB8-EADC-C744-69DA-537268D7B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115" y="5143512"/>
              <a:ext cx="1113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/>
                <a:t>B</a:t>
              </a:r>
            </a:p>
          </p:txBody>
        </p:sp>
        <p:sp>
          <p:nvSpPr>
            <p:cNvPr id="26701" name="ZoneTexte 140">
              <a:extLst>
                <a:ext uri="{FF2B5EF4-FFF2-40B4-BE49-F238E27FC236}">
                  <a16:creationId xmlns:a16="http://schemas.microsoft.com/office/drawing/2014/main" xmlns="" id="{94AE7E79-3B11-4BDC-3A4B-44FD212B5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365" y="4500570"/>
              <a:ext cx="101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u="none"/>
                <a:t>G</a:t>
              </a:r>
            </a:p>
          </p:txBody>
        </p:sp>
      </p:grp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xmlns="" id="{89D535AD-0824-CD3C-1F71-9982CD1C5C5B}"/>
              </a:ext>
            </a:extLst>
          </p:cNvPr>
          <p:cNvCxnSpPr>
            <a:cxnSpLocks noChangeShapeType="1"/>
            <a:endCxn id="57" idx="2"/>
          </p:cNvCxnSpPr>
          <p:nvPr/>
        </p:nvCxnSpPr>
        <p:spPr bwMode="auto">
          <a:xfrm flipV="1">
            <a:off x="2857500" y="2500313"/>
            <a:ext cx="6143625" cy="162242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xmlns="" id="{874D25A2-A3BA-512E-6B34-EE9C2FC3FF58}"/>
              </a:ext>
            </a:extLst>
          </p:cNvPr>
          <p:cNvCxnSpPr>
            <a:cxnSpLocks noChangeShapeType="1"/>
            <a:endCxn id="58" idx="5"/>
          </p:cNvCxnSpPr>
          <p:nvPr/>
        </p:nvCxnSpPr>
        <p:spPr bwMode="auto">
          <a:xfrm rot="10800000">
            <a:off x="908050" y="2551113"/>
            <a:ext cx="3235325" cy="159226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9" name="Groupe 167">
            <a:extLst>
              <a:ext uri="{FF2B5EF4-FFF2-40B4-BE49-F238E27FC236}">
                <a16:creationId xmlns:a16="http://schemas.microsoft.com/office/drawing/2014/main" xmlns="" id="{40645B35-67E8-3A36-9585-3B35C2F7AF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643188" cy="1481138"/>
            <a:chOff x="5072066" y="285728"/>
            <a:chExt cx="2643206" cy="1481562"/>
          </a:xfrm>
        </p:grpSpPr>
        <p:sp>
          <p:nvSpPr>
            <p:cNvPr id="26688" name="ZoneTexte 154">
              <a:extLst>
                <a:ext uri="{FF2B5EF4-FFF2-40B4-BE49-F238E27FC236}">
                  <a16:creationId xmlns:a16="http://schemas.microsoft.com/office/drawing/2014/main" xmlns="" id="{3F497FF3-8944-3002-3E61-CD19D0128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066" y="928670"/>
              <a:ext cx="1285885" cy="36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800" b="0" u="none" dirty="0"/>
                <a:t>The Object</a:t>
              </a:r>
              <a:endParaRPr lang="fr-FR" altLang="en-US" dirty="0"/>
            </a:p>
          </p:txBody>
        </p:sp>
        <p:grpSp>
          <p:nvGrpSpPr>
            <p:cNvPr id="26689" name="Groupe 165">
              <a:extLst>
                <a:ext uri="{FF2B5EF4-FFF2-40B4-BE49-F238E27FC236}">
                  <a16:creationId xmlns:a16="http://schemas.microsoft.com/office/drawing/2014/main" xmlns="" id="{B531C647-C27D-3B52-AE82-558F84567A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3636" y="285728"/>
              <a:ext cx="1571636" cy="1481562"/>
              <a:chOff x="6072198" y="214290"/>
              <a:chExt cx="1571636" cy="1481562"/>
            </a:xfrm>
          </p:grpSpPr>
          <p:pic>
            <p:nvPicPr>
              <p:cNvPr id="26690" name="Picture 5">
                <a:extLst>
                  <a:ext uri="{FF2B5EF4-FFF2-40B4-BE49-F238E27FC236}">
                    <a16:creationId xmlns:a16="http://schemas.microsoft.com/office/drawing/2014/main" xmlns="" id="{0F398EB4-D40A-C709-F0C8-5370C72AB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74" y="428604"/>
                <a:ext cx="1257300" cy="119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91" name="ZoneTexte 156">
                <a:extLst>
                  <a:ext uri="{FF2B5EF4-FFF2-40B4-BE49-F238E27FC236}">
                    <a16:creationId xmlns:a16="http://schemas.microsoft.com/office/drawing/2014/main" xmlns="" id="{77326002-49AF-CBA4-9C51-9FC693ED97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2198" y="1357298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6692" name="ZoneTexte 157">
                <a:extLst>
                  <a:ext uri="{FF2B5EF4-FFF2-40B4-BE49-F238E27FC236}">
                    <a16:creationId xmlns:a16="http://schemas.microsoft.com/office/drawing/2014/main" xmlns="" id="{96CAC840-E9B1-15BC-5E0E-4B2978B657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0826" y="1000108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26693" name="ZoneTexte 158">
                <a:extLst>
                  <a:ext uri="{FF2B5EF4-FFF2-40B4-BE49-F238E27FC236}">
                    <a16:creationId xmlns:a16="http://schemas.microsoft.com/office/drawing/2014/main" xmlns="" id="{4FEBB779-13F1-47AB-31C2-98FB32633C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8082" y="1071546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6694" name="ZoneTexte 159">
                <a:extLst>
                  <a:ext uri="{FF2B5EF4-FFF2-40B4-BE49-F238E27FC236}">
                    <a16:creationId xmlns:a16="http://schemas.microsoft.com/office/drawing/2014/main" xmlns="" id="{BE96703E-292B-0879-9324-B28DB125CC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3768" y="1357298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6695" name="ZoneTexte 160">
                <a:extLst>
                  <a:ext uri="{FF2B5EF4-FFF2-40B4-BE49-F238E27FC236}">
                    <a16:creationId xmlns:a16="http://schemas.microsoft.com/office/drawing/2014/main" xmlns="" id="{FA108D03-3A4D-1AF4-CE09-D41F8C90AD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2198" y="500042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g</a:t>
                </a:r>
              </a:p>
            </p:txBody>
          </p:sp>
          <p:sp>
            <p:nvSpPr>
              <p:cNvPr id="26696" name="ZoneTexte 161">
                <a:extLst>
                  <a:ext uri="{FF2B5EF4-FFF2-40B4-BE49-F238E27FC236}">
                    <a16:creationId xmlns:a16="http://schemas.microsoft.com/office/drawing/2014/main" xmlns="" id="{E2C31608-0F2F-1B83-3CC2-B88A599525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16" y="642918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26697" name="ZoneTexte 162">
                <a:extLst>
                  <a:ext uri="{FF2B5EF4-FFF2-40B4-BE49-F238E27FC236}">
                    <a16:creationId xmlns:a16="http://schemas.microsoft.com/office/drawing/2014/main" xmlns="" id="{60919E7F-D1B0-5358-B24F-7FF02F7C6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6512" y="214290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26698" name="ZoneTexte 163">
                <a:extLst>
                  <a:ext uri="{FF2B5EF4-FFF2-40B4-BE49-F238E27FC236}">
                    <a16:creationId xmlns:a16="http://schemas.microsoft.com/office/drawing/2014/main" xmlns="" id="{8E3073F7-3306-407F-1DB3-2AC4AE062C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8082" y="357166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f</a:t>
                </a:r>
              </a:p>
            </p:txBody>
          </p:sp>
        </p:grpSp>
      </p:grpSp>
      <p:grpSp>
        <p:nvGrpSpPr>
          <p:cNvPr id="12" name="Groupe 168">
            <a:extLst>
              <a:ext uri="{FF2B5EF4-FFF2-40B4-BE49-F238E27FC236}">
                <a16:creationId xmlns:a16="http://schemas.microsoft.com/office/drawing/2014/main" xmlns="" id="{8555ED32-A8BD-0486-CF7C-26A40024C67D}"/>
              </a:ext>
            </a:extLst>
          </p:cNvPr>
          <p:cNvGrpSpPr>
            <a:grpSpLocks/>
          </p:cNvGrpSpPr>
          <p:nvPr/>
        </p:nvGrpSpPr>
        <p:grpSpPr bwMode="auto">
          <a:xfrm rot="1215730">
            <a:off x="5616574" y="52388"/>
            <a:ext cx="2643189" cy="1481137"/>
            <a:chOff x="5072065" y="285728"/>
            <a:chExt cx="2643207" cy="1481562"/>
          </a:xfrm>
        </p:grpSpPr>
        <p:sp>
          <p:nvSpPr>
            <p:cNvPr id="26677" name="ZoneTexte 169">
              <a:extLst>
                <a:ext uri="{FF2B5EF4-FFF2-40B4-BE49-F238E27FC236}">
                  <a16:creationId xmlns:a16="http://schemas.microsoft.com/office/drawing/2014/main" xmlns="" id="{5B24E8F3-CF85-9572-257E-5FB3A8DB5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065" y="997019"/>
              <a:ext cx="1255804" cy="36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800" b="0" u="none" dirty="0"/>
                <a:t>The Object</a:t>
              </a:r>
              <a:endParaRPr lang="fr-FR" altLang="en-US" dirty="0"/>
            </a:p>
          </p:txBody>
        </p:sp>
        <p:grpSp>
          <p:nvGrpSpPr>
            <p:cNvPr id="26678" name="Groupe 165">
              <a:extLst>
                <a:ext uri="{FF2B5EF4-FFF2-40B4-BE49-F238E27FC236}">
                  <a16:creationId xmlns:a16="http://schemas.microsoft.com/office/drawing/2014/main" xmlns="" id="{63F6A0F5-58B6-1A38-DCAF-65F2C7528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3636" y="285728"/>
              <a:ext cx="1571636" cy="1481562"/>
              <a:chOff x="6072198" y="214290"/>
              <a:chExt cx="1571636" cy="1481562"/>
            </a:xfrm>
          </p:grpSpPr>
          <p:pic>
            <p:nvPicPr>
              <p:cNvPr id="26679" name="Picture 5">
                <a:extLst>
                  <a:ext uri="{FF2B5EF4-FFF2-40B4-BE49-F238E27FC236}">
                    <a16:creationId xmlns:a16="http://schemas.microsoft.com/office/drawing/2014/main" xmlns="" id="{FCEAFC6C-628B-9A9E-4685-A5594DE809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74" y="428604"/>
                <a:ext cx="1257300" cy="119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80" name="ZoneTexte 172">
                <a:extLst>
                  <a:ext uri="{FF2B5EF4-FFF2-40B4-BE49-F238E27FC236}">
                    <a16:creationId xmlns:a16="http://schemas.microsoft.com/office/drawing/2014/main" xmlns="" id="{C3DDA108-8E70-80B3-5019-89E90644D6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2198" y="1357298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26681" name="ZoneTexte 173">
                <a:extLst>
                  <a:ext uri="{FF2B5EF4-FFF2-40B4-BE49-F238E27FC236}">
                    <a16:creationId xmlns:a16="http://schemas.microsoft.com/office/drawing/2014/main" xmlns="" id="{D0EB085E-0A4B-4B45-430A-A1F3090C3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0826" y="1000108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26682" name="ZoneTexte 174">
                <a:extLst>
                  <a:ext uri="{FF2B5EF4-FFF2-40B4-BE49-F238E27FC236}">
                    <a16:creationId xmlns:a16="http://schemas.microsoft.com/office/drawing/2014/main" xmlns="" id="{726D9BD8-CFBB-7399-86AE-989A906D6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8082" y="1071546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c</a:t>
                </a:r>
              </a:p>
            </p:txBody>
          </p:sp>
          <p:sp>
            <p:nvSpPr>
              <p:cNvPr id="26683" name="ZoneTexte 175">
                <a:extLst>
                  <a:ext uri="{FF2B5EF4-FFF2-40B4-BE49-F238E27FC236}">
                    <a16:creationId xmlns:a16="http://schemas.microsoft.com/office/drawing/2014/main" xmlns="" id="{AD39D46A-36A4-087A-6B4E-810139651A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3768" y="1357298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26684" name="ZoneTexte 176">
                <a:extLst>
                  <a:ext uri="{FF2B5EF4-FFF2-40B4-BE49-F238E27FC236}">
                    <a16:creationId xmlns:a16="http://schemas.microsoft.com/office/drawing/2014/main" xmlns="" id="{1319D0F7-4852-1144-CA0F-FF70B03A4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2198" y="500042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g</a:t>
                </a:r>
              </a:p>
            </p:txBody>
          </p:sp>
          <p:sp>
            <p:nvSpPr>
              <p:cNvPr id="26685" name="ZoneTexte 177">
                <a:extLst>
                  <a:ext uri="{FF2B5EF4-FFF2-40B4-BE49-F238E27FC236}">
                    <a16:creationId xmlns:a16="http://schemas.microsoft.com/office/drawing/2014/main" xmlns="" id="{54A815F4-E39B-0270-4E6C-C0AAC91995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16" y="642918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e</a:t>
                </a:r>
              </a:p>
            </p:txBody>
          </p:sp>
          <p:sp>
            <p:nvSpPr>
              <p:cNvPr id="26686" name="ZoneTexte 178">
                <a:extLst>
                  <a:ext uri="{FF2B5EF4-FFF2-40B4-BE49-F238E27FC236}">
                    <a16:creationId xmlns:a16="http://schemas.microsoft.com/office/drawing/2014/main" xmlns="" id="{81AEF4FB-3CD7-738F-7D61-756070A421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6512" y="214290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h</a:t>
                </a:r>
              </a:p>
            </p:txBody>
          </p:sp>
          <p:sp>
            <p:nvSpPr>
              <p:cNvPr id="26687" name="ZoneTexte 179">
                <a:extLst>
                  <a:ext uri="{FF2B5EF4-FFF2-40B4-BE49-F238E27FC236}">
                    <a16:creationId xmlns:a16="http://schemas.microsoft.com/office/drawing/2014/main" xmlns="" id="{BADD2C3D-500C-17D5-B4FD-463DFF424A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8082" y="357166"/>
                <a:ext cx="2857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fr-FR" altLang="en-US" sz="1600" u="none">
                    <a:solidFill>
                      <a:srgbClr val="FF0000"/>
                    </a:solidFill>
                  </a:rPr>
                  <a:t>f</a:t>
                </a:r>
              </a:p>
            </p:txBody>
          </p:sp>
        </p:grpSp>
      </p:grpSp>
      <p:sp>
        <p:nvSpPr>
          <p:cNvPr id="181" name="ZoneTexte 180">
            <a:extLst>
              <a:ext uri="{FF2B5EF4-FFF2-40B4-BE49-F238E27FC236}">
                <a16:creationId xmlns:a16="http://schemas.microsoft.com/office/drawing/2014/main" xmlns="" id="{B17F9A19-395B-A474-1BDA-941F3C8EF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3429000"/>
            <a:ext cx="285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u="none"/>
              <a:t>H</a:t>
            </a:r>
          </a:p>
        </p:txBody>
      </p:sp>
      <p:grpSp>
        <p:nvGrpSpPr>
          <p:cNvPr id="15" name="Groupe 86">
            <a:extLst>
              <a:ext uri="{FF2B5EF4-FFF2-40B4-BE49-F238E27FC236}">
                <a16:creationId xmlns:a16="http://schemas.microsoft.com/office/drawing/2014/main" xmlns="" id="{36FA1BF1-6AD3-ED31-C577-E65AB35E4D23}"/>
              </a:ext>
            </a:extLst>
          </p:cNvPr>
          <p:cNvGrpSpPr>
            <a:grpSpLocks/>
          </p:cNvGrpSpPr>
          <p:nvPr/>
        </p:nvGrpSpPr>
        <p:grpSpPr bwMode="auto">
          <a:xfrm>
            <a:off x="7072313" y="4929188"/>
            <a:ext cx="287337" cy="358775"/>
            <a:chOff x="7071536" y="4929198"/>
            <a:chExt cx="288134" cy="357984"/>
          </a:xfrm>
        </p:grpSpPr>
        <p:cxnSp>
          <p:nvCxnSpPr>
            <p:cNvPr id="26674" name="Connecteur droit 80">
              <a:extLst>
                <a:ext uri="{FF2B5EF4-FFF2-40B4-BE49-F238E27FC236}">
                  <a16:creationId xmlns:a16="http://schemas.microsoft.com/office/drawing/2014/main" xmlns="" id="{9171064E-9581-2130-ACE1-5BD943D8C3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6893735" y="5107793"/>
              <a:ext cx="35719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75" name="Connecteur droit 81">
              <a:extLst>
                <a:ext uri="{FF2B5EF4-FFF2-40B4-BE49-F238E27FC236}">
                  <a16:creationId xmlns:a16="http://schemas.microsoft.com/office/drawing/2014/main" xmlns="" id="{7079CD3F-8D75-236D-F744-4627FEE7BF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7180281" y="5106999"/>
              <a:ext cx="357190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76" name="Connecteur droit 82">
              <a:extLst>
                <a:ext uri="{FF2B5EF4-FFF2-40B4-BE49-F238E27FC236}">
                  <a16:creationId xmlns:a16="http://schemas.microsoft.com/office/drawing/2014/main" xmlns="" id="{8453CF3F-5D1A-FA3E-2032-D228211E5B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72330" y="4929198"/>
              <a:ext cx="285752" cy="158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7" name="Groupe 90">
            <a:extLst>
              <a:ext uri="{FF2B5EF4-FFF2-40B4-BE49-F238E27FC236}">
                <a16:creationId xmlns:a16="http://schemas.microsoft.com/office/drawing/2014/main" xmlns="" id="{BAF28C2C-F969-52BB-3414-63CD65BC8332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57313"/>
            <a:ext cx="428625" cy="357187"/>
            <a:chOff x="3500430" y="1357298"/>
            <a:chExt cx="285752" cy="285752"/>
          </a:xfrm>
        </p:grpSpPr>
        <p:cxnSp>
          <p:nvCxnSpPr>
            <p:cNvPr id="26672" name="Connecteur droit 88">
              <a:extLst>
                <a:ext uri="{FF2B5EF4-FFF2-40B4-BE49-F238E27FC236}">
                  <a16:creationId xmlns:a16="http://schemas.microsoft.com/office/drawing/2014/main" xmlns="" id="{23CBF61D-3C9E-B4CD-E21B-66EF5EC039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500430" y="1500174"/>
              <a:ext cx="142876" cy="142876"/>
            </a:xfrm>
            <a:prstGeom prst="line">
              <a:avLst/>
            </a:prstGeom>
            <a:noFill/>
            <a:ln w="9525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673" name="Connecteur droit 89">
              <a:extLst>
                <a:ext uri="{FF2B5EF4-FFF2-40B4-BE49-F238E27FC236}">
                  <a16:creationId xmlns:a16="http://schemas.microsoft.com/office/drawing/2014/main" xmlns="" id="{9C608BFB-82C8-56FC-DAD2-A3284D8823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643306" y="1357298"/>
              <a:ext cx="142876" cy="142876"/>
            </a:xfrm>
            <a:prstGeom prst="line">
              <a:avLst/>
            </a:prstGeom>
            <a:noFill/>
            <a:ln w="9525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xmlns="" id="{E60672F4-4572-A768-9D4C-026B47BF58A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214688" y="4929188"/>
            <a:ext cx="4143375" cy="1587"/>
          </a:xfrm>
          <a:prstGeom prst="line">
            <a:avLst/>
          </a:prstGeom>
          <a:noFill/>
          <a:ln w="9525" algn="ctr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xmlns="" id="{F4B4520E-DE51-2610-1DC6-840D72030153}"/>
              </a:ext>
            </a:extLst>
          </p:cNvPr>
          <p:cNvCxnSpPr>
            <a:cxnSpLocks noChangeShapeType="1"/>
            <a:endCxn id="57" idx="2"/>
          </p:cNvCxnSpPr>
          <p:nvPr/>
        </p:nvCxnSpPr>
        <p:spPr bwMode="auto">
          <a:xfrm flipV="1">
            <a:off x="3214688" y="2500313"/>
            <a:ext cx="5786437" cy="2428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xmlns="" id="{9E8F6097-BCC1-B105-EED7-C239ED541BF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285875" y="3786188"/>
            <a:ext cx="5072063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xmlns="" id="{EF74C5EF-60C1-3695-3540-B4C503E878A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248694" y="3536156"/>
            <a:ext cx="3073400" cy="1588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xmlns="" id="{03FADF3F-332B-4C40-0A16-03AE7152F37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162844" y="3766344"/>
            <a:ext cx="5114925" cy="29686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xmlns="" id="{6370C406-E7D7-BF23-4F02-518571E963B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001044" y="3571081"/>
            <a:ext cx="3143250" cy="1588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Par">
                      <p:stCondLst>
                        <p:cond delay="indefinite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 nodeType="clickPar">
                      <p:stCondLst>
                        <p:cond delay="indefinite"/>
                      </p:stCondLst>
                      <p:childTnLst>
                        <p:par>
                          <p:cTn id="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/>
      <p:bldP spid="44" grpId="0"/>
      <p:bldP spid="54" grpId="0" animBg="1"/>
      <p:bldP spid="55" grpId="0" animBg="1"/>
      <p:bldP spid="57" grpId="0" animBg="1"/>
      <p:bldP spid="58" grpId="0" animBg="1"/>
      <p:bldP spid="59" grpId="0"/>
      <p:bldP spid="60" grpId="0"/>
      <p:bldP spid="121" grpId="0" animBg="1"/>
      <p:bldP spid="136" grpId="0" animBg="1"/>
      <p:bldP spid="1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>
            <a:extLst>
              <a:ext uri="{FF2B5EF4-FFF2-40B4-BE49-F238E27FC236}">
                <a16:creationId xmlns:a16="http://schemas.microsoft.com/office/drawing/2014/main" xmlns="" id="{3B82A51F-FF9C-570A-A932-65E8B6133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643563"/>
            <a:ext cx="4033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prepared by </a:t>
            </a:r>
          </a:p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professor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Boutabba</a:t>
            </a: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Hynda</a:t>
            </a: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Mili</a:t>
            </a:r>
            <a:endParaRPr lang="fr-FR" altLang="ar-DZ" sz="1800" b="0" u="none" dirty="0">
              <a:latin typeface="Arial" charset="0"/>
              <a:cs typeface="Arial" charset="0"/>
            </a:endParaRPr>
          </a:p>
        </p:txBody>
      </p:sp>
      <p:sp>
        <p:nvSpPr>
          <p:cNvPr id="27651" name="Text Box 6">
            <a:extLst>
              <a:ext uri="{FF2B5EF4-FFF2-40B4-BE49-F238E27FC236}">
                <a16:creationId xmlns:a16="http://schemas.microsoft.com/office/drawing/2014/main" xmlns="" id="{29900B2B-2D68-D908-91DB-BAC033B91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215063"/>
            <a:ext cx="324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ar-DZ" i="1" u="none">
                <a:solidFill>
                  <a:srgbClr val="FF0000"/>
                </a:solidFill>
              </a:rPr>
              <a:t>1st year architecture course</a:t>
            </a:r>
            <a:endParaRPr lang="en-US" altLang="ar-DZ" i="1" u="none">
              <a:solidFill>
                <a:srgbClr val="FF0000"/>
              </a:solidFill>
            </a:endParaRPr>
          </a:p>
        </p:txBody>
      </p:sp>
      <p:sp>
        <p:nvSpPr>
          <p:cNvPr id="27652" name="Text Box 7">
            <a:extLst>
              <a:ext uri="{FF2B5EF4-FFF2-40B4-BE49-F238E27FC236}">
                <a16:creationId xmlns:a16="http://schemas.microsoft.com/office/drawing/2014/main" xmlns="" id="{07B3B686-83F8-42C4-BB80-B24E665DF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42938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2800"/>
              <a:t>Urban Technology Management Institute</a:t>
            </a:r>
            <a:endParaRPr lang="en-US" altLang="en-US" sz="2800"/>
          </a:p>
        </p:txBody>
      </p:sp>
      <p:sp>
        <p:nvSpPr>
          <p:cNvPr id="27653" name="Text Box 8">
            <a:extLst>
              <a:ext uri="{FF2B5EF4-FFF2-40B4-BE49-F238E27FC236}">
                <a16:creationId xmlns:a16="http://schemas.microsoft.com/office/drawing/2014/main" xmlns="" id="{929CDFFE-2290-81E3-7C95-FB8C86B11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143500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/>
              <a:t>Academic year 2023 / 2024</a:t>
            </a:r>
            <a:endParaRPr lang="en-US" altLang="en-US"/>
          </a:p>
        </p:txBody>
      </p:sp>
      <p:pic>
        <p:nvPicPr>
          <p:cNvPr id="27654" name="Picture 9" descr="Photo 031">
            <a:extLst>
              <a:ext uri="{FF2B5EF4-FFF2-40B4-BE49-F238E27FC236}">
                <a16:creationId xmlns:a16="http://schemas.microsoft.com/office/drawing/2014/main" xmlns="" id="{E5AD27DE-9E41-53B1-3085-3CB85CBE3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28813"/>
            <a:ext cx="219551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Photo 028">
            <a:extLst>
              <a:ext uri="{FF2B5EF4-FFF2-40B4-BE49-F238E27FC236}">
                <a16:creationId xmlns:a16="http://schemas.microsoft.com/office/drawing/2014/main" xmlns="" id="{1D674195-B9F2-50A7-ECD4-23CE7DB9F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928813"/>
            <a:ext cx="2303462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1" descr="Photo 108">
            <a:extLst>
              <a:ext uri="{FF2B5EF4-FFF2-40B4-BE49-F238E27FC236}">
                <a16:creationId xmlns:a16="http://schemas.microsoft.com/office/drawing/2014/main" xmlns="" id="{F6EEB82D-5741-9F13-EEAC-095B307A8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857375"/>
            <a:ext cx="24304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9">
            <a:extLst>
              <a:ext uri="{FF2B5EF4-FFF2-40B4-BE49-F238E27FC236}">
                <a16:creationId xmlns:a16="http://schemas.microsoft.com/office/drawing/2014/main" xmlns="" id="{CF569599-4647-A0C5-B969-8C6E7320D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1214438"/>
            <a:ext cx="444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/>
              <a:t>Department of Architecture</a:t>
            </a:r>
          </a:p>
        </p:txBody>
      </p:sp>
      <p:sp>
        <p:nvSpPr>
          <p:cNvPr id="27658" name="Text Box 7">
            <a:extLst>
              <a:ext uri="{FF2B5EF4-FFF2-40B4-BE49-F238E27FC236}">
                <a16:creationId xmlns:a16="http://schemas.microsoft.com/office/drawing/2014/main" xmlns="" id="{10CF2943-8E4B-875B-CE28-47BB9D440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0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2800"/>
              <a:t>University of M’sila</a:t>
            </a:r>
            <a:endParaRPr lang="en-US" alt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CA01E65-6E24-D6B9-DA90-A373C599F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2906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sz="2800" u="none" dirty="0">
                <a:solidFill>
                  <a:schemeClr val="tx2"/>
                </a:solidFill>
                <a:latin typeface="Arial" panose="020B0604020202020204" pitchFamily="34" charset="0"/>
              </a:rPr>
              <a:t>Exo7: The Conical Perspective</a:t>
            </a:r>
            <a:endParaRPr lang="en-US" altLang="ar-DZ" sz="2800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2F8410-A75D-C245-BE92-3B10D79E88B8}"/>
              </a:ext>
            </a:extLst>
          </p:cNvPr>
          <p:cNvSpPr/>
          <p:nvPr/>
        </p:nvSpPr>
        <p:spPr bwMode="auto">
          <a:xfrm>
            <a:off x="4071934" y="0"/>
            <a:ext cx="3786214" cy="35716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>
              <a:defRPr/>
            </a:pPr>
            <a:r>
              <a:rPr lang="fr-FR" u="none" dirty="0" err="1">
                <a:cs typeface="Arial" charset="0"/>
              </a:rPr>
              <a:t>Assignment</a:t>
            </a:r>
            <a:endParaRPr lang="fr-FR" u="none" dirty="0">
              <a:cs typeface="Arial" charset="0"/>
            </a:endParaRPr>
          </a:p>
        </p:txBody>
      </p:sp>
      <p:sp>
        <p:nvSpPr>
          <p:cNvPr id="18437" name="ZoneTexte 4">
            <a:extLst>
              <a:ext uri="{FF2B5EF4-FFF2-40B4-BE49-F238E27FC236}">
                <a16:creationId xmlns:a16="http://schemas.microsoft.com/office/drawing/2014/main" xmlns="" id="{932EEC1D-D4B0-2059-0AC7-F4E838D1B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8625"/>
            <a:ext cx="8715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Once the volumetric composition chosen by the student is approved by 
the teacher. Draw on A2 format:</a:t>
            </a:r>
            <a:endParaRPr lang="fr-FR" altLang="en-US" dirty="0"/>
          </a:p>
        </p:txBody>
      </p:sp>
      <p:sp>
        <p:nvSpPr>
          <p:cNvPr id="18438" name="ZoneTexte 5">
            <a:extLst>
              <a:ext uri="{FF2B5EF4-FFF2-40B4-BE49-F238E27FC236}">
                <a16:creationId xmlns:a16="http://schemas.microsoft.com/office/drawing/2014/main" xmlns="" id="{86ADFBD8-8BDB-CC93-3A29-F0A02B14E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85875"/>
            <a:ext cx="6072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Oblique "two- vanishing points" conical perspective</a:t>
            </a:r>
            <a:endParaRPr lang="fr-FR" altLang="en-US" dirty="0"/>
          </a:p>
          <a:p>
            <a:r>
              <a:rPr lang="fr-FR" altLang="en-US" b="0" u="none" dirty="0" err="1"/>
              <a:t>Choose</a:t>
            </a:r>
            <a:r>
              <a:rPr lang="fr-FR" altLang="en-US" b="0" u="none" dirty="0"/>
              <a:t> the </a:t>
            </a:r>
            <a:r>
              <a:rPr lang="fr-FR" altLang="en-US" b="0" u="none" dirty="0" err="1"/>
              <a:t>proper</a:t>
            </a:r>
            <a:r>
              <a:rPr lang="fr-FR" altLang="en-US" b="0" u="none" dirty="0"/>
              <a:t> </a:t>
            </a:r>
            <a:r>
              <a:rPr lang="fr-FR" altLang="en-US" b="0" u="none" dirty="0" err="1"/>
              <a:t>Scale</a:t>
            </a:r>
            <a:endParaRPr lang="fr-FR" altLang="en-US" b="0" u="none" dirty="0"/>
          </a:p>
        </p:txBody>
      </p:sp>
      <p:sp>
        <p:nvSpPr>
          <p:cNvPr id="18441" name="ZoneTexte 8">
            <a:extLst>
              <a:ext uri="{FF2B5EF4-FFF2-40B4-BE49-F238E27FC236}">
                <a16:creationId xmlns:a16="http://schemas.microsoft.com/office/drawing/2014/main" xmlns="" id="{00E58A2A-60B1-C7A0-80D8-E7FD5D11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6188"/>
            <a:ext cx="3857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The duration of the exercise is 4 sessions</a:t>
            </a:r>
            <a:r>
              <a:rPr lang="fr-FR" altLang="en-US" b="0" u="none" dirty="0"/>
              <a:t>  </a:t>
            </a:r>
          </a:p>
          <a:p>
            <a:r>
              <a:rPr lang="en-US" altLang="en-US" b="0" u="none" dirty="0"/>
              <a:t>2 sessions before the winter holidays, two more just after</a:t>
            </a:r>
            <a:endParaRPr lang="fr-FR" altLang="en-US" b="0" u="none" dirty="0"/>
          </a:p>
        </p:txBody>
      </p:sp>
      <p:pic>
        <p:nvPicPr>
          <p:cNvPr id="63490" name="Picture 2">
            <a:extLst>
              <a:ext uri="{FF2B5EF4-FFF2-40B4-BE49-F238E27FC236}">
                <a16:creationId xmlns:a16="http://schemas.microsoft.com/office/drawing/2014/main" xmlns="" id="{CD0A8B88-91BD-4C12-B8BB-86E470B1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428875"/>
            <a:ext cx="50482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xmlns="" id="{E5BA39F9-D0D5-9522-5A00-29A6A3F1B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2205038"/>
            <a:ext cx="525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3200" u="none" dirty="0">
                <a:solidFill>
                  <a:srgbClr val="FF0000"/>
                </a:solidFill>
                <a:latin typeface="Arial" panose="020B0604020202020204" pitchFamily="34" charset="0"/>
              </a:rPr>
              <a:t>Thank you for your attention</a:t>
            </a:r>
            <a:endParaRPr lang="en-US" altLang="ar-DZ" sz="3200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xmlns="" id="{53105DC4-FBCF-6756-A8AA-7017748AA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08500"/>
            <a:ext cx="338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DZ" altLang="en-US" sz="4000" b="0" u="none">
                <a:solidFill>
                  <a:srgbClr val="000099"/>
                </a:solidFill>
                <a:latin typeface="Arial" panose="020B0604020202020204" pitchFamily="34" charset="0"/>
              </a:rPr>
              <a:t>و شـــكــــرا</a:t>
            </a:r>
            <a:endParaRPr lang="fr-FR" altLang="en-US" sz="4000" b="0" u="none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023B96E8-27AA-FFDC-A075-C655EE1ED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1214438"/>
            <a:ext cx="5857875" cy="642937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What is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Conical Perspective</a:t>
            </a:r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?</a:t>
            </a:r>
            <a:endParaRPr lang="en-US" altLang="ar-DZ" u="none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6C2C6F5-8D81-814A-7B8F-70F9F835F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14625"/>
            <a:ext cx="6715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Unlike cavalier and axonometric perspectives, </a:t>
            </a:r>
            <a:r>
              <a:rPr lang="en-US" altLang="en-US" u="none" dirty="0">
                <a:solidFill>
                  <a:srgbClr val="FF0000"/>
                </a:solidFill>
              </a:rPr>
              <a:t>conical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u="none" dirty="0">
                <a:solidFill>
                  <a:srgbClr val="FF0000"/>
                </a:solidFill>
              </a:rPr>
              <a:t>perspective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/>
              <a:t>is the one that best mimics the perception that human beings have of an image</a:t>
            </a:r>
            <a:endParaRPr lang="fr-FR" altLang="en-US" b="0" u="non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67FA31C-791B-8C99-FB55-9FFFD016F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0" y="2143125"/>
            <a:ext cx="1746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ZoneTexte 4">
            <a:extLst>
              <a:ext uri="{FF2B5EF4-FFF2-40B4-BE49-F238E27FC236}">
                <a16:creationId xmlns:a16="http://schemas.microsoft.com/office/drawing/2014/main" xmlns="" id="{D76F3C06-4830-9E1E-3FA3-C4461FA9F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214813"/>
            <a:ext cx="7858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So......., in order to be able to understand the characteristics of the </a:t>
            </a:r>
            <a:r>
              <a:rPr lang="en-US" altLang="en-US" u="none" dirty="0">
                <a:solidFill>
                  <a:srgbClr val="FF0000"/>
                </a:solidFill>
              </a:rPr>
              <a:t>conical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u="none" dirty="0">
                <a:solidFill>
                  <a:srgbClr val="FF0000"/>
                </a:solidFill>
              </a:rPr>
              <a:t>perspective</a:t>
            </a:r>
            <a:r>
              <a:rPr lang="en-US" altLang="en-US" b="0" u="none" dirty="0"/>
              <a:t>, we must first understand the most important characteristics of </a:t>
            </a:r>
            <a:r>
              <a:rPr lang="en-US" altLang="en-US" u="none" dirty="0">
                <a:solidFill>
                  <a:srgbClr val="FF0000"/>
                </a:solidFill>
              </a:rPr>
              <a:t>human perception</a:t>
            </a:r>
            <a:endParaRPr lang="fr-F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xmlns="" id="{FA125809-E274-1A5A-1D59-69DA47598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0"/>
            <a:ext cx="5857875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Human Perception</a:t>
            </a:r>
            <a:endParaRPr lang="en-US" altLang="ar-DZ" u="none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12831C0-196A-40A2-647D-E3316F591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000125"/>
            <a:ext cx="2643188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/>
              <a:t>1. The </a:t>
            </a:r>
            <a:r>
              <a:rPr lang="fr-FR" altLang="en-US" dirty="0" err="1"/>
              <a:t>visual</a:t>
            </a:r>
            <a:r>
              <a:rPr lang="fr-FR" altLang="en-US" dirty="0"/>
              <a:t> </a:t>
            </a:r>
            <a:r>
              <a:rPr lang="fr-FR" altLang="en-US" dirty="0" err="1"/>
              <a:t>field</a:t>
            </a:r>
            <a:endParaRPr lang="fr-F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935203D-C1DA-90C2-6CD6-0AE2744D1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25"/>
            <a:ext cx="3214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Unlike animals or some insects</a:t>
            </a:r>
            <a:endParaRPr lang="fr-FR" altLang="en-US" u="non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6D776D7-BD6E-B76A-24E0-DFC519A0D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285875"/>
            <a:ext cx="25479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B8CA4689-F636-A620-D64B-E6AB7273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175" y="1382713"/>
            <a:ext cx="2427288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6E92DFD2-1313-CD2B-CCD6-1161CDAC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938" y="928688"/>
            <a:ext cx="2786062" cy="2643187"/>
          </a:xfrm>
          <a:prstGeom prst="ellips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1E219EDA-EF20-DD06-24C5-F532D1A1E12A}"/>
              </a:ext>
            </a:extLst>
          </p:cNvPr>
          <p:cNvCxnSpPr>
            <a:cxnSpLocks noChangeShapeType="1"/>
            <a:endCxn id="9" idx="6"/>
          </p:cNvCxnSpPr>
          <p:nvPr/>
        </p:nvCxnSpPr>
        <p:spPr bwMode="auto">
          <a:xfrm>
            <a:off x="8429625" y="2143125"/>
            <a:ext cx="714375" cy="106363"/>
          </a:xfrm>
          <a:prstGeom prst="line">
            <a:avLst/>
          </a:prstGeom>
          <a:noFill/>
          <a:ln w="28575" algn="ctr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EC768ECF-40A6-6DCD-E23D-A9D656F75CA2}"/>
              </a:ext>
            </a:extLst>
          </p:cNvPr>
          <p:cNvCxnSpPr>
            <a:cxnSpLocks noChangeShapeType="1"/>
            <a:endCxn id="9" idx="3"/>
          </p:cNvCxnSpPr>
          <p:nvPr/>
        </p:nvCxnSpPr>
        <p:spPr bwMode="auto">
          <a:xfrm rot="5400000">
            <a:off x="6755606" y="2296319"/>
            <a:ext cx="898525" cy="877888"/>
          </a:xfrm>
          <a:prstGeom prst="line">
            <a:avLst/>
          </a:prstGeom>
          <a:noFill/>
          <a:ln w="28575" algn="ctr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BB4D403B-4086-AAF2-879E-6B95145E9005}"/>
              </a:ext>
            </a:extLst>
          </p:cNvPr>
          <p:cNvCxnSpPr>
            <a:cxnSpLocks noChangeShapeType="1"/>
            <a:endCxn id="9" idx="0"/>
          </p:cNvCxnSpPr>
          <p:nvPr/>
        </p:nvCxnSpPr>
        <p:spPr bwMode="auto">
          <a:xfrm rot="5400000" flipH="1" flipV="1">
            <a:off x="6983413" y="1579563"/>
            <a:ext cx="1419225" cy="117475"/>
          </a:xfrm>
          <a:prstGeom prst="line">
            <a:avLst/>
          </a:prstGeom>
          <a:noFill/>
          <a:ln w="28575" algn="ctr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1DDD0C95-9D1D-4AE3-4DDF-59A840C2F324}"/>
              </a:ext>
            </a:extLst>
          </p:cNvPr>
          <p:cNvCxnSpPr>
            <a:cxnSpLocks noChangeShapeType="1"/>
            <a:endCxn id="9" idx="4"/>
          </p:cNvCxnSpPr>
          <p:nvPr/>
        </p:nvCxnSpPr>
        <p:spPr bwMode="auto">
          <a:xfrm rot="16200000" flipH="1">
            <a:off x="7081045" y="2901156"/>
            <a:ext cx="1223962" cy="117475"/>
          </a:xfrm>
          <a:prstGeom prst="line">
            <a:avLst/>
          </a:prstGeom>
          <a:noFill/>
          <a:ln w="28575" algn="ctr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FAF7D632-DBD6-3615-9D3E-06CBFF794854}"/>
              </a:ext>
            </a:extLst>
          </p:cNvPr>
          <p:cNvCxnSpPr>
            <a:cxnSpLocks noChangeShapeType="1"/>
            <a:endCxn id="9" idx="2"/>
          </p:cNvCxnSpPr>
          <p:nvPr/>
        </p:nvCxnSpPr>
        <p:spPr bwMode="auto">
          <a:xfrm rot="10800000">
            <a:off x="6357938" y="2249488"/>
            <a:ext cx="1285875" cy="107950"/>
          </a:xfrm>
          <a:prstGeom prst="line">
            <a:avLst/>
          </a:prstGeom>
          <a:noFill/>
          <a:ln w="28575" algn="ctr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CD7C6AFC-455D-C2C6-9602-7F20ABFF1394}"/>
              </a:ext>
            </a:extLst>
          </p:cNvPr>
          <p:cNvCxnSpPr>
            <a:cxnSpLocks noChangeShapeType="1"/>
            <a:endCxn id="9" idx="5"/>
          </p:cNvCxnSpPr>
          <p:nvPr/>
        </p:nvCxnSpPr>
        <p:spPr bwMode="auto">
          <a:xfrm rot="16200000" flipH="1">
            <a:off x="8062119" y="2510631"/>
            <a:ext cx="1041400" cy="306388"/>
          </a:xfrm>
          <a:prstGeom prst="line">
            <a:avLst/>
          </a:prstGeom>
          <a:noFill/>
          <a:ln w="28575" algn="ctr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2BBD32A3-A404-A1D3-E445-737A64F1AD3F}"/>
              </a:ext>
            </a:extLst>
          </p:cNvPr>
          <p:cNvCxnSpPr>
            <a:cxnSpLocks noChangeShapeType="1"/>
            <a:endCxn id="9" idx="7"/>
          </p:cNvCxnSpPr>
          <p:nvPr/>
        </p:nvCxnSpPr>
        <p:spPr bwMode="auto">
          <a:xfrm rot="5400000" flipH="1" flipV="1">
            <a:off x="8169275" y="1576388"/>
            <a:ext cx="827087" cy="306388"/>
          </a:xfrm>
          <a:prstGeom prst="line">
            <a:avLst/>
          </a:prstGeom>
          <a:noFill/>
          <a:ln w="28575" algn="ctr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951B8CA6-0F96-B570-15AF-5A2463EE490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153275" y="2581275"/>
            <a:ext cx="1731963" cy="106363"/>
          </a:xfrm>
          <a:prstGeom prst="line">
            <a:avLst/>
          </a:prstGeom>
          <a:noFill/>
          <a:ln w="28575" algn="ctr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C5DB4F02-CB77-546A-875F-AAC434D880C3}"/>
              </a:ext>
            </a:extLst>
          </p:cNvPr>
          <p:cNvCxnSpPr>
            <a:cxnSpLocks noChangeShapeType="1"/>
            <a:endCxn id="9" idx="0"/>
          </p:cNvCxnSpPr>
          <p:nvPr/>
        </p:nvCxnSpPr>
        <p:spPr bwMode="auto">
          <a:xfrm rot="16200000" flipV="1">
            <a:off x="7483475" y="1196976"/>
            <a:ext cx="1214437" cy="677862"/>
          </a:xfrm>
          <a:prstGeom prst="line">
            <a:avLst/>
          </a:prstGeom>
          <a:noFill/>
          <a:ln w="28575" algn="ctr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89804F2C-A921-FFB2-AA5C-1A8A817F143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144544" y="1572419"/>
            <a:ext cx="177800" cy="106362"/>
          </a:xfrm>
          <a:prstGeom prst="line">
            <a:avLst/>
          </a:prstGeom>
          <a:noFill/>
          <a:ln w="28575" algn="ctr">
            <a:solidFill>
              <a:srgbClr val="C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3173B60-F2E7-8128-015C-EE4F83B75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3286125"/>
            <a:ext cx="600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dirty="0"/>
              <a:t>Humans have a field of vision of </a:t>
            </a:r>
            <a:r>
              <a:rPr lang="en-US" altLang="en-US" dirty="0">
                <a:solidFill>
                  <a:srgbClr val="FF0000"/>
                </a:solidFill>
              </a:rPr>
              <a:t>about 220°.</a:t>
            </a:r>
            <a:endParaRPr lang="fr-FR" altLang="en-US" dirty="0">
              <a:solidFill>
                <a:srgbClr val="FF0000"/>
              </a:solidFill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D7EBC068-FA91-2B31-2A95-93F43F6B0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40719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5">
            <a:extLst>
              <a:ext uri="{FF2B5EF4-FFF2-40B4-BE49-F238E27FC236}">
                <a16:creationId xmlns:a16="http://schemas.microsoft.com/office/drawing/2014/main" xmlns="" id="{750D565E-88C0-4CF1-C741-03D68AF8F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86188"/>
            <a:ext cx="41433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5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9">
            <a:extLst>
              <a:ext uri="{FF2B5EF4-FFF2-40B4-BE49-F238E27FC236}">
                <a16:creationId xmlns:a16="http://schemas.microsoft.com/office/drawing/2014/main" xmlns="" id="{FE3449CD-39FF-8478-6016-022B3AD8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10050" y="2724150"/>
            <a:ext cx="49339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4238814-1A04-DD60-9FCC-2C32DBA3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88452">
            <a:off x="2700338" y="6092825"/>
            <a:ext cx="6429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3298DC54-D6FA-8D93-B9EB-B260C9EE1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0"/>
            <a:ext cx="5857875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Visual Field and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Conical Perspective</a:t>
            </a: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xmlns="" id="{AA965571-1D95-783B-2E63-3BCF0FFCC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The visual field does not simply form a semicircle with different perceptual angles, but rather </a:t>
            </a:r>
            <a:r>
              <a:rPr lang="en-US" altLang="en-US" u="none" dirty="0">
                <a:solidFill>
                  <a:srgbClr val="FF0000"/>
                </a:solidFill>
              </a:rPr>
              <a:t>a cone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pic>
        <p:nvPicPr>
          <p:cNvPr id="10246" name="Picture 2">
            <a:extLst>
              <a:ext uri="{FF2B5EF4-FFF2-40B4-BE49-F238E27FC236}">
                <a16:creationId xmlns:a16="http://schemas.microsoft.com/office/drawing/2014/main" xmlns="" id="{48744749-06BD-12D7-6C3C-BDB70DF9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8" y="0"/>
            <a:ext cx="17430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>
            <a:extLst>
              <a:ext uri="{FF2B5EF4-FFF2-40B4-BE49-F238E27FC236}">
                <a16:creationId xmlns:a16="http://schemas.microsoft.com/office/drawing/2014/main" xmlns="" id="{C2BA0AE5-3B5A-68AB-D638-E7858903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0038"/>
            <a:ext cx="12144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>
            <a:extLst>
              <a:ext uri="{FF2B5EF4-FFF2-40B4-BE49-F238E27FC236}">
                <a16:creationId xmlns:a16="http://schemas.microsoft.com/office/drawing/2014/main" xmlns="" id="{09516C87-B169-A5C7-6191-CAC8B1C9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641475"/>
            <a:ext cx="7366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>
            <a:extLst>
              <a:ext uri="{FF2B5EF4-FFF2-40B4-BE49-F238E27FC236}">
                <a16:creationId xmlns:a16="http://schemas.microsoft.com/office/drawing/2014/main" xmlns="" id="{32E7FE38-101A-25B4-8582-EBAF6D33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641475"/>
            <a:ext cx="10001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10">
            <a:extLst>
              <a:ext uri="{FF2B5EF4-FFF2-40B4-BE49-F238E27FC236}">
                <a16:creationId xmlns:a16="http://schemas.microsoft.com/office/drawing/2014/main" xmlns="" id="{5236B557-C0BD-D076-BE5A-03AEBDB78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1212850"/>
            <a:ext cx="44903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>
                <a:solidFill>
                  <a:srgbClr val="C00000"/>
                </a:solidFill>
              </a:rPr>
              <a:t>which is oriented according to the gaze.</a:t>
            </a:r>
            <a:endParaRPr lang="fr-FR" altLang="en-US" dirty="0"/>
          </a:p>
        </p:txBody>
      </p:sp>
      <p:sp>
        <p:nvSpPr>
          <p:cNvPr id="10251" name="ZoneTexte 11">
            <a:extLst>
              <a:ext uri="{FF2B5EF4-FFF2-40B4-BE49-F238E27FC236}">
                <a16:creationId xmlns:a16="http://schemas.microsoft.com/office/drawing/2014/main" xmlns="" id="{3C6F5387-7EAB-A205-4598-9E94B52A7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641475"/>
            <a:ext cx="245226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u="none" dirty="0"/>
              <a:t>Hence the name </a:t>
            </a:r>
            <a:r>
              <a:rPr lang="en-US" altLang="en-US" u="none" dirty="0">
                <a:solidFill>
                  <a:srgbClr val="FF0000"/>
                </a:solidFill>
              </a:rPr>
              <a:t>conical perspective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pic>
        <p:nvPicPr>
          <p:cNvPr id="10252" name="Picture 9">
            <a:extLst>
              <a:ext uri="{FF2B5EF4-FFF2-40B4-BE49-F238E27FC236}">
                <a16:creationId xmlns:a16="http://schemas.microsoft.com/office/drawing/2014/main" xmlns="" id="{D80379F3-4ADC-C61E-357E-CCA8D4599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2875" y="3214688"/>
            <a:ext cx="2695575" cy="307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9">
            <a:extLst>
              <a:ext uri="{FF2B5EF4-FFF2-40B4-BE49-F238E27FC236}">
                <a16:creationId xmlns:a16="http://schemas.microsoft.com/office/drawing/2014/main" xmlns="" id="{EBD1EB5B-1AD4-F67D-E3A7-B7150AE87679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143375"/>
            <a:ext cx="1071563" cy="1285875"/>
            <a:chOff x="1143000" y="4143375"/>
            <a:chExt cx="1071563" cy="1285875"/>
          </a:xfrm>
        </p:grpSpPr>
        <p:sp>
          <p:nvSpPr>
            <p:cNvPr id="10260" name="Ellipse 25">
              <a:extLst>
                <a:ext uri="{FF2B5EF4-FFF2-40B4-BE49-F238E27FC236}">
                  <a16:creationId xmlns:a16="http://schemas.microsoft.com/office/drawing/2014/main" xmlns="" id="{E5667463-7011-29F6-8E05-D68D491DB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43375"/>
              <a:ext cx="500063" cy="642938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0261" name="Ellipse 26">
              <a:extLst>
                <a:ext uri="{FF2B5EF4-FFF2-40B4-BE49-F238E27FC236}">
                  <a16:creationId xmlns:a16="http://schemas.microsoft.com/office/drawing/2014/main" xmlns="" id="{33C77ACB-C313-90E8-2AE3-3972D36CB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938" y="4929188"/>
              <a:ext cx="428625" cy="500062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sp>
        <p:nvSpPr>
          <p:cNvPr id="28" name="Corde 27">
            <a:extLst>
              <a:ext uri="{FF2B5EF4-FFF2-40B4-BE49-F238E27FC236}">
                <a16:creationId xmlns:a16="http://schemas.microsoft.com/office/drawing/2014/main" xmlns="" id="{C0EFF042-7A20-E20F-419C-BF15FFA6E1B2}"/>
              </a:ext>
            </a:extLst>
          </p:cNvPr>
          <p:cNvSpPr/>
          <p:nvPr/>
        </p:nvSpPr>
        <p:spPr bwMode="auto">
          <a:xfrm rot="21334060" flipH="1">
            <a:off x="8134350" y="25400"/>
            <a:ext cx="714375" cy="1643063"/>
          </a:xfrm>
          <a:prstGeom prst="chord">
            <a:avLst>
              <a:gd name="adj1" fmla="val 21107353"/>
              <a:gd name="adj2" fmla="val 16200000"/>
            </a:avLst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Arial" charset="0"/>
            </a:endParaRPr>
          </a:p>
        </p:txBody>
      </p:sp>
      <p:grpSp>
        <p:nvGrpSpPr>
          <p:cNvPr id="3" name="Groupe 18">
            <a:extLst>
              <a:ext uri="{FF2B5EF4-FFF2-40B4-BE49-F238E27FC236}">
                <a16:creationId xmlns:a16="http://schemas.microsoft.com/office/drawing/2014/main" xmlns="" id="{23887792-B057-00DB-6CCE-2E5C6CD0CC5B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4357688"/>
            <a:ext cx="2571750" cy="1500187"/>
            <a:chOff x="4643438" y="4357688"/>
            <a:chExt cx="2571750" cy="1500187"/>
          </a:xfrm>
        </p:grpSpPr>
        <p:sp>
          <p:nvSpPr>
            <p:cNvPr id="10257" name="Ellipse 21">
              <a:extLst>
                <a:ext uri="{FF2B5EF4-FFF2-40B4-BE49-F238E27FC236}">
                  <a16:creationId xmlns:a16="http://schemas.microsoft.com/office/drawing/2014/main" xmlns="" id="{409B94EB-F9D6-11DC-15B0-06E8D6ED9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438" y="4357688"/>
              <a:ext cx="785812" cy="150018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0258" name="Ellipse 23">
              <a:extLst>
                <a:ext uri="{FF2B5EF4-FFF2-40B4-BE49-F238E27FC236}">
                  <a16:creationId xmlns:a16="http://schemas.microsoft.com/office/drawing/2014/main" xmlns="" id="{76386305-3B26-8E62-E064-1C81EF92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9438" y="5214938"/>
              <a:ext cx="285750" cy="57150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0259" name="Ellipse 22">
              <a:extLst>
                <a:ext uri="{FF2B5EF4-FFF2-40B4-BE49-F238E27FC236}">
                  <a16:creationId xmlns:a16="http://schemas.microsoft.com/office/drawing/2014/main" xmlns="" id="{60A59700-F87D-F103-C749-00B3F1673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750" y="4929188"/>
              <a:ext cx="428625" cy="928687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sp>
        <p:nvSpPr>
          <p:cNvPr id="10256" name="ZoneTexte 20">
            <a:extLst>
              <a:ext uri="{FF2B5EF4-FFF2-40B4-BE49-F238E27FC236}">
                <a16:creationId xmlns:a16="http://schemas.microsoft.com/office/drawing/2014/main" xmlns="" id="{C86689A8-4247-D1DE-C16B-EFBD105F3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"/>
            <a:ext cx="1785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0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45" grpId="0"/>
      <p:bldP spid="10250" grpId="0"/>
      <p:bldP spid="10251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FC5B8D7D-363E-5C3D-8E71-1F11673D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143000"/>
            <a:ext cx="3000375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xmlns="" id="{CE70D6F6-5C78-80EB-EC96-691DE08A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5857875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Human Perception</a:t>
            </a:r>
            <a:endParaRPr lang="en-US" altLang="ar-DZ" u="none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AC10DFC-9B2A-A726-F6EA-8659301CB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28625"/>
            <a:ext cx="2643187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/>
              <a:t>2. The Horizon line</a:t>
            </a:r>
            <a:endParaRPr lang="fr-FR" altLang="en-US" dirty="0">
              <a:solidFill>
                <a:srgbClr val="FF0000"/>
              </a:solidFill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2D3287D4-481F-D288-0C2C-11808066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43000"/>
            <a:ext cx="23018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8EC7394-A171-DB56-851E-EF578C0AF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928688"/>
            <a:ext cx="231298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xmlns="" id="{0CA2F659-C504-C006-32FB-E222AD4084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4313" y="1857375"/>
            <a:ext cx="2786062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72" name="Rectangle 13">
            <a:extLst>
              <a:ext uri="{FF2B5EF4-FFF2-40B4-BE49-F238E27FC236}">
                <a16:creationId xmlns:a16="http://schemas.microsoft.com/office/drawing/2014/main" xmlns="" id="{4905058A-DB3A-624E-311D-9887797B5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714625"/>
            <a:ext cx="4500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0" u="none" dirty="0"/>
              <a:t>The </a:t>
            </a:r>
            <a:r>
              <a:rPr lang="en-US" altLang="en-US" sz="1600" b="0" u="none" dirty="0">
                <a:solidFill>
                  <a:srgbClr val="FF0000"/>
                </a:solidFill>
              </a:rPr>
              <a:t>"imaginary" line </a:t>
            </a:r>
            <a:r>
              <a:rPr lang="en-US" altLang="en-US" sz="1600" b="0" u="none" dirty="0"/>
              <a:t>is the boundary between</a:t>
            </a:r>
            <a:endParaRPr lang="fr-FR" altLang="en-US" sz="1600" u="none" dirty="0">
              <a:solidFill>
                <a:srgbClr val="FF0000"/>
              </a:solidFill>
            </a:endParaRPr>
          </a:p>
        </p:txBody>
      </p:sp>
      <p:sp>
        <p:nvSpPr>
          <p:cNvPr id="11273" name="Rectangle 12">
            <a:extLst>
              <a:ext uri="{FF2B5EF4-FFF2-40B4-BE49-F238E27FC236}">
                <a16:creationId xmlns:a16="http://schemas.microsoft.com/office/drawing/2014/main" xmlns="" id="{43DDD74A-551C-8370-DA8A-7CBDDE00F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3571875"/>
            <a:ext cx="3786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 dirty="0"/>
              <a:t>this is the </a:t>
            </a:r>
            <a:r>
              <a:rPr lang="en-US" altLang="en-US" sz="1800" u="none" dirty="0">
                <a:solidFill>
                  <a:srgbClr val="FF0000"/>
                </a:solidFill>
              </a:rPr>
              <a:t>HORIZON LINE "LH"</a:t>
            </a:r>
            <a:endParaRPr lang="fr-FR" altLang="en-US" sz="1800" dirty="0">
              <a:solidFill>
                <a:srgbClr val="FF0000"/>
              </a:solidFill>
            </a:endParaRPr>
          </a:p>
        </p:txBody>
      </p:sp>
      <p:sp>
        <p:nvSpPr>
          <p:cNvPr id="11274" name="Rectangle 13">
            <a:extLst>
              <a:ext uri="{FF2B5EF4-FFF2-40B4-BE49-F238E27FC236}">
                <a16:creationId xmlns:a16="http://schemas.microsoft.com/office/drawing/2014/main" xmlns="" id="{C27071FC-5AB9-94B0-F3C8-A58FCAF5D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3000375"/>
            <a:ext cx="2830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b="0" u="none" dirty="0" err="1"/>
              <a:t>between</a:t>
            </a:r>
            <a:r>
              <a:rPr lang="fr-FR" altLang="en-US" sz="1600" b="0" u="none" dirty="0"/>
              <a:t> the </a:t>
            </a:r>
            <a:r>
              <a:rPr lang="fr-FR" altLang="en-US" sz="1600" b="0" u="none" dirty="0" err="1"/>
              <a:t>ground</a:t>
            </a:r>
            <a:r>
              <a:rPr lang="fr-FR" altLang="en-US" sz="1600" b="0" u="none" dirty="0"/>
              <a:t> and the sky,</a:t>
            </a:r>
            <a:endParaRPr lang="fr-FR" altLang="en-US" sz="1600" dirty="0"/>
          </a:p>
        </p:txBody>
      </p:sp>
      <p:sp>
        <p:nvSpPr>
          <p:cNvPr id="11275" name="Rectangle 14">
            <a:extLst>
              <a:ext uri="{FF2B5EF4-FFF2-40B4-BE49-F238E27FC236}">
                <a16:creationId xmlns:a16="http://schemas.microsoft.com/office/drawing/2014/main" xmlns="" id="{EFF2D95F-02FD-408B-27FE-41C50D041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9" y="3000375"/>
            <a:ext cx="2516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0" u="none" dirty="0"/>
              <a:t>Between the sea and the sky</a:t>
            </a:r>
            <a:endParaRPr lang="fr-FR" altLang="en-US" sz="1600" dirty="0"/>
          </a:p>
        </p:txBody>
      </p:sp>
      <p:sp>
        <p:nvSpPr>
          <p:cNvPr id="11276" name="ZoneTexte 15">
            <a:extLst>
              <a:ext uri="{FF2B5EF4-FFF2-40B4-BE49-F238E27FC236}">
                <a16:creationId xmlns:a16="http://schemas.microsoft.com/office/drawing/2014/main" xmlns="" id="{EFD2A83A-B483-F51A-E34B-A20A82AC3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3143250"/>
            <a:ext cx="3143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 dirty="0"/>
              <a:t>Between the city and the sky</a:t>
            </a:r>
            <a:endParaRPr lang="fr-FR" altLang="en-US" sz="1800" b="0" u="none" dirty="0"/>
          </a:p>
        </p:txBody>
      </p:sp>
      <p:sp>
        <p:nvSpPr>
          <p:cNvPr id="11277" name="Rectangle 16">
            <a:extLst>
              <a:ext uri="{FF2B5EF4-FFF2-40B4-BE49-F238E27FC236}">
                <a16:creationId xmlns:a16="http://schemas.microsoft.com/office/drawing/2014/main" xmlns="" id="{95A675ED-1B97-8AF0-BAFB-AF41ADC0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1875"/>
            <a:ext cx="564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behind which, the human eye is unable to see</a:t>
            </a:r>
            <a:endParaRPr lang="fr-FR" altLang="en-US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84F41982-4FFF-C9B0-A392-7FADE49959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8938" y="1857375"/>
            <a:ext cx="2786062" cy="1588"/>
          </a:xfrm>
          <a:prstGeom prst="line">
            <a:avLst/>
          </a:prstGeom>
          <a:noFill/>
          <a:ln w="57150" algn="ctr">
            <a:solidFill>
              <a:srgbClr val="FFFF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7AA43DCC-A7C6-DCBF-82E8-196BBF7BCF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1785938"/>
            <a:ext cx="3214688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1280" name="Picture 3">
            <a:extLst>
              <a:ext uri="{FF2B5EF4-FFF2-40B4-BE49-F238E27FC236}">
                <a16:creationId xmlns:a16="http://schemas.microsoft.com/office/drawing/2014/main" xmlns="" id="{A6F8EF4C-7DDA-9CC7-451A-ED7A7CDE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14813"/>
            <a:ext cx="335438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xmlns="" id="{CA677B5D-8369-D534-C8FB-2F23367B67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" y="5429250"/>
            <a:ext cx="4429125" cy="1588"/>
          </a:xfrm>
          <a:prstGeom prst="line">
            <a:avLst/>
          </a:prstGeom>
          <a:noFill/>
          <a:ln w="57150" algn="ctr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93" name="Rectangle 54">
            <a:extLst>
              <a:ext uri="{FF2B5EF4-FFF2-40B4-BE49-F238E27FC236}">
                <a16:creationId xmlns:a16="http://schemas.microsoft.com/office/drawing/2014/main" xmlns="" id="{788A3854-86C3-39CA-032B-ABEE499AD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4071938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dirty="0"/>
              <a:t>The farther away the rails, the smaller they appear</a:t>
            </a:r>
            <a:endParaRPr lang="fr-FR" altLang="en-US" dirty="0"/>
          </a:p>
        </p:txBody>
      </p:sp>
      <p:sp>
        <p:nvSpPr>
          <p:cNvPr id="11294" name="Rectangle 56">
            <a:extLst>
              <a:ext uri="{FF2B5EF4-FFF2-40B4-BE49-F238E27FC236}">
                <a16:creationId xmlns:a16="http://schemas.microsoft.com/office/drawing/2014/main" xmlns="" id="{3C2EA626-1C7B-89D3-557C-2DD45DFDB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4857750"/>
            <a:ext cx="4286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dirty="0"/>
              <a:t>When an object is located at infinity, it is represented by a point, which is called</a:t>
            </a:r>
            <a:endParaRPr lang="fr-FR" altLang="en-US" dirty="0"/>
          </a:p>
        </p:txBody>
      </p:sp>
      <p:sp>
        <p:nvSpPr>
          <p:cNvPr id="11295" name="Rectangle 57">
            <a:extLst>
              <a:ext uri="{FF2B5EF4-FFF2-40B4-BE49-F238E27FC236}">
                <a16:creationId xmlns:a16="http://schemas.microsoft.com/office/drawing/2014/main" xmlns="" id="{B4D12A23-9A7E-5F06-C18E-7AEC1B99B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715000"/>
            <a:ext cx="2681288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/>
              <a:t>3. </a:t>
            </a:r>
            <a:r>
              <a:rPr lang="fr-FR" altLang="en-US" dirty="0" err="1"/>
              <a:t>Vanishing</a:t>
            </a:r>
            <a:r>
              <a:rPr lang="fr-FR" altLang="en-US" dirty="0"/>
              <a:t> point "F"</a:t>
            </a:r>
          </a:p>
        </p:txBody>
      </p:sp>
      <p:grpSp>
        <p:nvGrpSpPr>
          <p:cNvPr id="2" name="Groupe 37">
            <a:extLst>
              <a:ext uri="{FF2B5EF4-FFF2-40B4-BE49-F238E27FC236}">
                <a16:creationId xmlns:a16="http://schemas.microsoft.com/office/drawing/2014/main" xmlns="" id="{BE73D34C-C11A-25C0-90BD-021FDBAFD60E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5500688"/>
            <a:ext cx="2286000" cy="1357312"/>
            <a:chOff x="571500" y="5500687"/>
            <a:chExt cx="2286000" cy="1357313"/>
          </a:xfrm>
        </p:grpSpPr>
        <p:cxnSp>
          <p:nvCxnSpPr>
            <p:cNvPr id="11297" name="Connecteur droit 42">
              <a:extLst>
                <a:ext uri="{FF2B5EF4-FFF2-40B4-BE49-F238E27FC236}">
                  <a16:creationId xmlns:a16="http://schemas.microsoft.com/office/drawing/2014/main" xmlns="" id="{E83372EF-7792-EDBF-0289-915B3C3D47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214438" y="6429375"/>
              <a:ext cx="785812" cy="158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98" name="Connecteur droit 44">
              <a:extLst>
                <a:ext uri="{FF2B5EF4-FFF2-40B4-BE49-F238E27FC236}">
                  <a16:creationId xmlns:a16="http://schemas.microsoft.com/office/drawing/2014/main" xmlns="" id="{EF215C5A-6A84-E552-872A-3AF1F47267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714500" y="6143625"/>
              <a:ext cx="500063" cy="158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99" name="Connecteur droit 46">
              <a:extLst>
                <a:ext uri="{FF2B5EF4-FFF2-40B4-BE49-F238E27FC236}">
                  <a16:creationId xmlns:a16="http://schemas.microsoft.com/office/drawing/2014/main" xmlns="" id="{7EEFB3C8-D66E-3E2C-4F83-FD08015D6A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143125" y="5929313"/>
              <a:ext cx="285750" cy="1587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" name="Connecteur droit 48">
              <a:extLst>
                <a:ext uri="{FF2B5EF4-FFF2-40B4-BE49-F238E27FC236}">
                  <a16:creationId xmlns:a16="http://schemas.microsoft.com/office/drawing/2014/main" xmlns="" id="{96AF18F2-0B6A-6A97-B82A-E5C24A867D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428875" y="5715000"/>
              <a:ext cx="214313" cy="158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" name="Connecteur droit 50">
              <a:extLst>
                <a:ext uri="{FF2B5EF4-FFF2-40B4-BE49-F238E27FC236}">
                  <a16:creationId xmlns:a16="http://schemas.microsoft.com/office/drawing/2014/main" xmlns="" id="{9DF9AB85-BB82-CCED-6583-34A401658C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643188" y="5572125"/>
              <a:ext cx="71437" cy="158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302" name="Ellipse 53">
              <a:extLst>
                <a:ext uri="{FF2B5EF4-FFF2-40B4-BE49-F238E27FC236}">
                  <a16:creationId xmlns:a16="http://schemas.microsoft.com/office/drawing/2014/main" xmlns="" id="{0FFC1BAD-0117-2A4D-2B26-3EDAE5412E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11781" y="5500687"/>
              <a:ext cx="45719" cy="45719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cxnSp>
          <p:nvCxnSpPr>
            <p:cNvPr id="11303" name="Connecteur droit 61">
              <a:extLst>
                <a:ext uri="{FF2B5EF4-FFF2-40B4-BE49-F238E27FC236}">
                  <a16:creationId xmlns:a16="http://schemas.microsoft.com/office/drawing/2014/main" xmlns="" id="{7A83B58E-5FE9-B6FE-1A51-F0C9FE3AD04E}"/>
                </a:ext>
              </a:extLst>
            </p:cNvPr>
            <p:cNvCxnSpPr>
              <a:cxnSpLocks noChangeShapeType="1"/>
              <a:endCxn id="11302" idx="3"/>
            </p:cNvCxnSpPr>
            <p:nvPr/>
          </p:nvCxnSpPr>
          <p:spPr bwMode="auto">
            <a:xfrm flipV="1">
              <a:off x="571500" y="5507382"/>
              <a:ext cx="2246976" cy="1207744"/>
            </a:xfrm>
            <a:prstGeom prst="line">
              <a:avLst/>
            </a:prstGeom>
            <a:noFill/>
            <a:ln w="5715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04" name="Connecteur droit 67">
              <a:extLst>
                <a:ext uri="{FF2B5EF4-FFF2-40B4-BE49-F238E27FC236}">
                  <a16:creationId xmlns:a16="http://schemas.microsoft.com/office/drawing/2014/main" xmlns="" id="{E2F4D391-8865-3944-BA00-A415A20D25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571625" y="5643563"/>
              <a:ext cx="1285875" cy="1143000"/>
            </a:xfrm>
            <a:prstGeom prst="line">
              <a:avLst/>
            </a:prstGeom>
            <a:noFill/>
            <a:ln w="5715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e 40">
            <a:extLst>
              <a:ext uri="{FF2B5EF4-FFF2-40B4-BE49-F238E27FC236}">
                <a16:creationId xmlns:a16="http://schemas.microsoft.com/office/drawing/2014/main" xmlns="" id="{5BFBBDC8-6BBD-6266-C1C5-6678CDAFA404}"/>
              </a:ext>
            </a:extLst>
          </p:cNvPr>
          <p:cNvGrpSpPr>
            <a:grpSpLocks/>
          </p:cNvGrpSpPr>
          <p:nvPr/>
        </p:nvGrpSpPr>
        <p:grpSpPr bwMode="auto">
          <a:xfrm>
            <a:off x="2851150" y="5507038"/>
            <a:ext cx="2006600" cy="1350962"/>
            <a:chOff x="2850806" y="5507383"/>
            <a:chExt cx="2006947" cy="1350621"/>
          </a:xfrm>
        </p:grpSpPr>
        <p:cxnSp>
          <p:nvCxnSpPr>
            <p:cNvPr id="11290" name="Connecteur droit 25">
              <a:extLst>
                <a:ext uri="{FF2B5EF4-FFF2-40B4-BE49-F238E27FC236}">
                  <a16:creationId xmlns:a16="http://schemas.microsoft.com/office/drawing/2014/main" xmlns="" id="{713D21F8-2EEC-9C51-928B-3C2ABFE93D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500438" y="6572250"/>
              <a:ext cx="857250" cy="1588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91" name="Connecteur droit 26">
              <a:extLst>
                <a:ext uri="{FF2B5EF4-FFF2-40B4-BE49-F238E27FC236}">
                  <a16:creationId xmlns:a16="http://schemas.microsoft.com/office/drawing/2014/main" xmlns="" id="{CA90D032-C1C6-CE29-9B5D-013FB3A3EA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214688" y="6143625"/>
              <a:ext cx="500062" cy="1588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92" name="Connecteur droit 32">
              <a:extLst>
                <a:ext uri="{FF2B5EF4-FFF2-40B4-BE49-F238E27FC236}">
                  <a16:creationId xmlns:a16="http://schemas.microsoft.com/office/drawing/2014/main" xmlns="" id="{A8D5E4C4-BA6A-8441-B41A-7E1A2925CD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071813" y="5929313"/>
              <a:ext cx="357187" cy="1587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" name="Connecteur droit 35">
              <a:extLst>
                <a:ext uri="{FF2B5EF4-FFF2-40B4-BE49-F238E27FC236}">
                  <a16:creationId xmlns:a16="http://schemas.microsoft.com/office/drawing/2014/main" xmlns="" id="{161F57D5-36B8-6F00-386F-238FAEAE62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928938" y="5715000"/>
              <a:ext cx="214312" cy="1588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Connecteur droit 37">
              <a:extLst>
                <a:ext uri="{FF2B5EF4-FFF2-40B4-BE49-F238E27FC236}">
                  <a16:creationId xmlns:a16="http://schemas.microsoft.com/office/drawing/2014/main" xmlns="" id="{B6A21D3D-946D-37FA-9D79-E2B1B7E8D6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857500" y="5572125"/>
              <a:ext cx="142875" cy="1588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Connecteur droit 59">
              <a:extLst>
                <a:ext uri="{FF2B5EF4-FFF2-40B4-BE49-F238E27FC236}">
                  <a16:creationId xmlns:a16="http://schemas.microsoft.com/office/drawing/2014/main" xmlns="" id="{81CC230F-D769-91DB-EB81-9C3DD7CBCC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850806" y="5507383"/>
              <a:ext cx="2006947" cy="1350621"/>
            </a:xfrm>
            <a:prstGeom prst="line">
              <a:avLst/>
            </a:prstGeom>
            <a:noFill/>
            <a:ln w="5715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96" name="Connecteur droit 72">
              <a:extLst>
                <a:ext uri="{FF2B5EF4-FFF2-40B4-BE49-F238E27FC236}">
                  <a16:creationId xmlns:a16="http://schemas.microsoft.com/office/drawing/2014/main" xmlns="" id="{76FA8A8B-8311-5470-49B8-8C10DF98B1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2607469" y="5822156"/>
              <a:ext cx="1285875" cy="785813"/>
            </a:xfrm>
            <a:prstGeom prst="line">
              <a:avLst/>
            </a:prstGeom>
            <a:noFill/>
            <a:ln w="57150" algn="ctr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1300" name="Connecteur droit 75">
            <a:extLst>
              <a:ext uri="{FF2B5EF4-FFF2-40B4-BE49-F238E27FC236}">
                <a16:creationId xmlns:a16="http://schemas.microsoft.com/office/drawing/2014/main" xmlns="" id="{2A3B0C02-1E9C-9D7C-6B17-832F3DB9AD2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71500" y="4643438"/>
            <a:ext cx="2071688" cy="785812"/>
          </a:xfrm>
          <a:prstGeom prst="line">
            <a:avLst/>
          </a:prstGeom>
          <a:noFill/>
          <a:ln w="5715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01" name="ZoneTexte 78">
            <a:extLst>
              <a:ext uri="{FF2B5EF4-FFF2-40B4-BE49-F238E27FC236}">
                <a16:creationId xmlns:a16="http://schemas.microsoft.com/office/drawing/2014/main" xmlns="" id="{66B70E79-1D50-4A22-E44C-A90A0AD5C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6149975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Obligatorily located on the Horizon line " </a:t>
            </a:r>
            <a:r>
              <a:rPr lang="en-US" altLang="en-US" dirty="0">
                <a:solidFill>
                  <a:srgbClr val="FF0000"/>
                </a:solidFill>
              </a:rPr>
              <a:t>LH</a:t>
            </a:r>
            <a:r>
              <a:rPr lang="en-US" altLang="en-US" dirty="0"/>
              <a:t>"</a:t>
            </a:r>
            <a:endParaRPr lang="fr-FR" altLang="en-US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xmlns="" id="{841031E0-0FD7-EF9B-F208-32FDA52B7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5357813"/>
            <a:ext cx="142875" cy="142875"/>
          </a:xfrm>
          <a:prstGeom prst="ellipse">
            <a:avLst/>
          </a:prstGeom>
          <a:solidFill>
            <a:srgbClr val="7030A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1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4" dur="2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72" grpId="0"/>
      <p:bldP spid="11273" grpId="0"/>
      <p:bldP spid="11274" grpId="0"/>
      <p:bldP spid="11275" grpId="0"/>
      <p:bldP spid="11276" grpId="0"/>
      <p:bldP spid="11277" grpId="0"/>
      <p:bldP spid="11293" grpId="0"/>
      <p:bldP spid="11294" grpId="0"/>
      <p:bldP spid="11295" grpId="0" animBg="1"/>
      <p:bldP spid="11301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xmlns="" id="{BE995038-8FAA-F44A-7715-E2CE4EFFC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0"/>
            <a:ext cx="6929438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Human Perception &amp;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Conical Perspective</a:t>
            </a:r>
          </a:p>
        </p:txBody>
      </p:sp>
      <p:sp>
        <p:nvSpPr>
          <p:cNvPr id="12291" name="ZoneTexte 4">
            <a:extLst>
              <a:ext uri="{FF2B5EF4-FFF2-40B4-BE49-F238E27FC236}">
                <a16:creationId xmlns:a16="http://schemas.microsoft.com/office/drawing/2014/main" xmlns="" id="{D42A3CB5-E5E9-BC8F-22BE-9F98A0E1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1" y="785813"/>
            <a:ext cx="6929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To conclude: we can say that there are </a:t>
            </a:r>
            <a:r>
              <a:rPr lang="en-US" altLang="en-US" u="none" dirty="0">
                <a:solidFill>
                  <a:srgbClr val="FF0000"/>
                </a:solidFill>
              </a:rPr>
              <a:t>3 important elements </a:t>
            </a:r>
            <a:r>
              <a:rPr lang="en-US" altLang="en-US" b="0" u="none" dirty="0"/>
              <a:t>of </a:t>
            </a:r>
          </a:p>
          <a:p>
            <a:r>
              <a:rPr lang="en-US" altLang="en-US" u="none" dirty="0">
                <a:solidFill>
                  <a:srgbClr val="FF0000"/>
                </a:solidFill>
              </a:rPr>
              <a:t>human perception </a:t>
            </a:r>
            <a:r>
              <a:rPr lang="en-US" altLang="en-US" b="0" u="none" dirty="0"/>
              <a:t>that can be found in the </a:t>
            </a:r>
            <a:r>
              <a:rPr lang="en-US" altLang="en-US" u="none" dirty="0">
                <a:solidFill>
                  <a:srgbClr val="FF0000"/>
                </a:solidFill>
              </a:rPr>
              <a:t>conical perspective: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61AD594-D3CA-5D71-234F-21670F414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714500"/>
            <a:ext cx="5214937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1. The observer "O" and his field of vision</a:t>
            </a:r>
            <a:endParaRPr lang="fr-FR" alt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1FFCB4E-2F4F-2481-8C1D-C91355B2B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928938"/>
            <a:ext cx="35718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/>
              <a:t>2. The Horizon line "LH"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sp>
        <p:nvSpPr>
          <p:cNvPr id="12294" name="Rectangle 7">
            <a:extLst>
              <a:ext uri="{FF2B5EF4-FFF2-40B4-BE49-F238E27FC236}">
                <a16:creationId xmlns:a16="http://schemas.microsoft.com/office/drawing/2014/main" xmlns="" id="{C4E4D1DB-5071-AE62-9BC9-99FC1A4EE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3929063"/>
            <a:ext cx="2663614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/>
              <a:t>3. </a:t>
            </a:r>
            <a:r>
              <a:rPr lang="fr-FR" altLang="en-US" dirty="0" err="1"/>
              <a:t>Vanishing</a:t>
            </a:r>
            <a:r>
              <a:rPr lang="fr-FR" altLang="en-US" dirty="0"/>
              <a:t> point "F"</a:t>
            </a:r>
            <a:endParaRPr lang="fr-FR" altLang="en-US" u="none" dirty="0"/>
          </a:p>
        </p:txBody>
      </p:sp>
      <p:pic>
        <p:nvPicPr>
          <p:cNvPr id="12295" name="Picture 2">
            <a:extLst>
              <a:ext uri="{FF2B5EF4-FFF2-40B4-BE49-F238E27FC236}">
                <a16:creationId xmlns:a16="http://schemas.microsoft.com/office/drawing/2014/main" xmlns="" id="{17ED19F3-3013-52FE-DC13-2E877544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0925" y="785813"/>
            <a:ext cx="17430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5684C025-68C1-F670-9292-7E80149A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571750"/>
            <a:ext cx="3502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ZoneTexte 14">
            <a:extLst>
              <a:ext uri="{FF2B5EF4-FFF2-40B4-BE49-F238E27FC236}">
                <a16:creationId xmlns:a16="http://schemas.microsoft.com/office/drawing/2014/main" xmlns="" id="{11AEFBE4-30AC-44B5-C77B-FE02E88C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572000"/>
            <a:ext cx="5786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The conical perspective differs and changes depending on :</a:t>
            </a:r>
            <a:endParaRPr lang="fr-F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E74A51-2644-96B4-ACA3-BE3389B2E1D1}"/>
              </a:ext>
            </a:extLst>
          </p:cNvPr>
          <p:cNvSpPr/>
          <p:nvPr/>
        </p:nvSpPr>
        <p:spPr>
          <a:xfrm>
            <a:off x="857250" y="5357813"/>
            <a:ext cx="371475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0" u="none" dirty="0"/>
              <a:t>the number of vanishing points</a:t>
            </a:r>
            <a:endParaRPr lang="fr-FR" b="0" u="non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39832C3-CAE7-0488-1316-FB2CDC4FCC8B}"/>
              </a:ext>
            </a:extLst>
          </p:cNvPr>
          <p:cNvSpPr/>
          <p:nvPr/>
        </p:nvSpPr>
        <p:spPr>
          <a:xfrm>
            <a:off x="5357813" y="5357813"/>
            <a:ext cx="3286125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0" u="none" dirty="0"/>
              <a:t>the position of the observer</a:t>
            </a:r>
            <a:endParaRPr lang="fr-FR" b="0" u="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5F740D3-43DC-A8C5-BDED-45600AA703BF}"/>
              </a:ext>
            </a:extLst>
          </p:cNvPr>
          <p:cNvSpPr/>
          <p:nvPr/>
        </p:nvSpPr>
        <p:spPr>
          <a:xfrm>
            <a:off x="3357563" y="6072188"/>
            <a:ext cx="371475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0" u="none" dirty="0"/>
              <a:t>the height of the horizon line</a:t>
            </a:r>
            <a:endParaRPr lang="fr-FR" b="0" u="none" dirty="0"/>
          </a:p>
        </p:txBody>
      </p:sp>
      <p:cxnSp>
        <p:nvCxnSpPr>
          <p:cNvPr id="12299" name="Connecteur droit 13">
            <a:extLst>
              <a:ext uri="{FF2B5EF4-FFF2-40B4-BE49-F238E27FC236}">
                <a16:creationId xmlns:a16="http://schemas.microsoft.com/office/drawing/2014/main" xmlns="" id="{118255D4-88AC-9370-BE6C-4F87ADAE35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00500" y="3929063"/>
            <a:ext cx="4572000" cy="1587"/>
          </a:xfrm>
          <a:prstGeom prst="line">
            <a:avLst/>
          </a:prstGeom>
          <a:noFill/>
          <a:ln w="76200" algn="ctr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298" name="Ellipse 11">
            <a:extLst>
              <a:ext uri="{FF2B5EF4-FFF2-40B4-BE49-F238E27FC236}">
                <a16:creationId xmlns:a16="http://schemas.microsoft.com/office/drawing/2014/main" xmlns="" id="{F729E813-63FE-F95C-F1F7-88D77DE2F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3786188"/>
            <a:ext cx="142875" cy="214312"/>
          </a:xfrm>
          <a:prstGeom prst="ellipse">
            <a:avLst/>
          </a:prstGeom>
          <a:solidFill>
            <a:srgbClr val="00B0F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6" grpId="0" animBg="1"/>
      <p:bldP spid="7" grpId="0" animBg="1"/>
      <p:bldP spid="12294" grpId="0" animBg="1"/>
      <p:bldP spid="12300" grpId="0"/>
      <p:bldP spid="16" grpId="0" animBg="1"/>
      <p:bldP spid="17" grpId="0" animBg="1"/>
      <p:bldP spid="18" grpId="0" animBg="1"/>
      <p:bldP spid="122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10E9C351-577F-7DD4-540B-7ADA9D9AD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285875"/>
            <a:ext cx="8072438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sz="1800" u="none" dirty="0">
                <a:solidFill>
                  <a:schemeClr val="tx2"/>
                </a:solidFill>
                <a:latin typeface="Arial" panose="020B0604020202020204" pitchFamily="34" charset="0"/>
              </a:rPr>
              <a:t>Conical perspective with </a:t>
            </a:r>
            <a:r>
              <a:rPr lang="en-US" altLang="ar-DZ" sz="1800" u="none" dirty="0">
                <a:solidFill>
                  <a:srgbClr val="FF0000"/>
                </a:solidFill>
                <a:latin typeface="Arial" panose="020B0604020202020204" pitchFamily="34" charset="0"/>
              </a:rPr>
              <a:t>1 single vanishing </a:t>
            </a:r>
            <a:r>
              <a:rPr lang="en-US" altLang="ar-DZ" sz="1800" u="none" dirty="0">
                <a:solidFill>
                  <a:schemeClr val="tx2"/>
                </a:solidFill>
                <a:latin typeface="Arial" panose="020B0604020202020204" pitchFamily="34" charset="0"/>
              </a:rPr>
              <a:t>point or </a:t>
            </a:r>
            <a:r>
              <a:rPr lang="en-US" altLang="ar-DZ" sz="1800" u="none" dirty="0">
                <a:solidFill>
                  <a:srgbClr val="FF0000"/>
                </a:solidFill>
                <a:latin typeface="Arial" panose="020B0604020202020204" pitchFamily="34" charset="0"/>
              </a:rPr>
              <a:t>CENTRAL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pers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2EAAB9D3-9491-7548-2415-AD5B0930E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643188"/>
            <a:ext cx="8143875" cy="642937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Conical perspective with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2 vanishing points </a:t>
            </a:r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or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oblique pers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AC622864-DD55-7E7C-CB47-9A61B3430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286250"/>
            <a:ext cx="7929562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Conical perspective with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3 vanishing points </a:t>
            </a:r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or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bird’s eye 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1D4B86B6-E011-4720-41CF-DBA8E1FD8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0"/>
            <a:ext cx="6160740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u="none" dirty="0">
                <a:solidFill>
                  <a:schemeClr val="tx2"/>
                </a:solidFill>
                <a:latin typeface="Arial" panose="020B0604020202020204" pitchFamily="34" charset="0"/>
              </a:rPr>
              <a:t>Conical perspective with </a:t>
            </a:r>
            <a:r>
              <a:rPr lang="en-US" altLang="ar-DZ" u="none" dirty="0">
                <a:solidFill>
                  <a:srgbClr val="FF0000"/>
                </a:solidFill>
                <a:latin typeface="Arial" panose="020B0604020202020204" pitchFamily="34" charset="0"/>
              </a:rPr>
              <a:t>1 single vanishing point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FAB9BD3-9E38-AF78-3DD8-775613EEF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5813"/>
            <a:ext cx="400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 dirty="0" err="1"/>
              <a:t>Called</a:t>
            </a:r>
            <a:r>
              <a:rPr lang="fr-FR" altLang="en-US" b="0" u="none" dirty="0"/>
              <a:t> </a:t>
            </a:r>
            <a:r>
              <a:rPr lang="fr-FR" altLang="en-US" b="0" u="none" dirty="0">
                <a:solidFill>
                  <a:srgbClr val="FF0000"/>
                </a:solidFill>
              </a:rPr>
              <a:t>FRONTAL</a:t>
            </a:r>
            <a:r>
              <a:rPr lang="fr-FR" altLang="en-US" b="0" u="none" dirty="0"/>
              <a:t> perspective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8C4DD5F7-367E-FEF1-F081-3C90B836870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7563" y="785813"/>
            <a:ext cx="1571625" cy="15001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37853062-15F7-1562-1FD9-00B4FF517C2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86063" y="785813"/>
            <a:ext cx="2143125" cy="14287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95157080-41E4-D085-42F8-1B9228BD0D7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107531" y="1107282"/>
            <a:ext cx="2143125" cy="15001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8612" name="Picture 4">
            <a:extLst>
              <a:ext uri="{FF2B5EF4-FFF2-40B4-BE49-F238E27FC236}">
                <a16:creationId xmlns:a16="http://schemas.microsoft.com/office/drawing/2014/main" xmlns="" id="{7F2F73EB-5965-32D7-D1C4-D6E182FF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143125"/>
            <a:ext cx="885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xmlns="" id="{AEC6DF1A-9E9F-8E60-4CDA-D906B2552FD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214688" y="785813"/>
            <a:ext cx="3357562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49AF85B0-EA76-5371-9923-F6C67A03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571500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>
                <a:solidFill>
                  <a:srgbClr val="FF0000"/>
                </a:solidFill>
              </a:rPr>
              <a:t>L H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CFA37C4D-C9AA-2C56-C4E4-D1C2658EF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714375"/>
            <a:ext cx="142875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85A1EB13-9693-B65F-9910-7196A8155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928688"/>
            <a:ext cx="4500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 dirty="0" err="1"/>
              <a:t>Horizontals</a:t>
            </a:r>
            <a:r>
              <a:rPr lang="fr-FR" altLang="en-US" b="0" u="none" dirty="0"/>
              <a:t> </a:t>
            </a:r>
            <a:r>
              <a:rPr lang="fr-FR" altLang="en-US" b="0" u="none" dirty="0" err="1"/>
              <a:t>remain</a:t>
            </a:r>
            <a:r>
              <a:rPr lang="fr-FR" altLang="en-US" b="0" u="none" dirty="0"/>
              <a:t> </a:t>
            </a:r>
            <a:r>
              <a:rPr lang="fr-FR" altLang="en-US" b="0" u="none" dirty="0" err="1"/>
              <a:t>parallel</a:t>
            </a:r>
            <a:endParaRPr lang="fr-FR" altLang="en-US" b="0" u="none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257EEAF-7356-7A6C-6846-17CDC7134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285875"/>
            <a:ext cx="4500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 dirty="0" err="1"/>
              <a:t>Verticals</a:t>
            </a:r>
            <a:r>
              <a:rPr lang="fr-FR" altLang="en-US" b="0" u="none" dirty="0"/>
              <a:t> </a:t>
            </a:r>
            <a:r>
              <a:rPr lang="fr-FR" altLang="en-US" b="0" u="none" dirty="0" err="1"/>
              <a:t>remain</a:t>
            </a:r>
            <a:r>
              <a:rPr lang="fr-FR" altLang="en-US" b="0" u="none" dirty="0"/>
              <a:t> </a:t>
            </a:r>
            <a:r>
              <a:rPr lang="fr-FR" altLang="en-US" b="0" u="none" dirty="0" err="1"/>
              <a:t>parallel</a:t>
            </a:r>
            <a:endParaRPr lang="fr-FR" altLang="en-US" b="0" u="none" dirty="0"/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xmlns="" id="{38EFB0DC-5343-D397-680A-0CD949AE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714625"/>
            <a:ext cx="314325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xmlns="" id="{9C12E419-F135-D4D5-C77C-95D497666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150" y="4572000"/>
            <a:ext cx="40306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xmlns="" id="{4963EB45-03B5-1E81-8B53-1B7F3469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33099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xmlns="" id="{CDCA8B78-0357-076A-BC9A-1B570022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75" y="6143625"/>
            <a:ext cx="3159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>
            <a:extLst>
              <a:ext uri="{FF2B5EF4-FFF2-40B4-BE49-F238E27FC236}">
                <a16:creationId xmlns:a16="http://schemas.microsoft.com/office/drawing/2014/main" xmlns="" id="{3474867F-B283-5200-0412-9F304E9B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571875"/>
            <a:ext cx="6048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3">
            <a:extLst>
              <a:ext uri="{FF2B5EF4-FFF2-40B4-BE49-F238E27FC236}">
                <a16:creationId xmlns:a16="http://schemas.microsoft.com/office/drawing/2014/main" xmlns="" id="{389D80FE-4923-0776-E8E0-3527A95FE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10382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51C7E8DD-7B65-AB23-C269-67D716066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785938"/>
            <a:ext cx="5000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Only the sidelines converge to the </a:t>
            </a:r>
            <a:r>
              <a:rPr lang="en-US" altLang="en-US" u="none" dirty="0">
                <a:solidFill>
                  <a:srgbClr val="FF0000"/>
                </a:solidFill>
              </a:rPr>
              <a:t>vanishing point F</a:t>
            </a:r>
            <a:r>
              <a:rPr lang="en-US" altLang="en-US" b="0" u="none" dirty="0"/>
              <a:t> on the </a:t>
            </a:r>
            <a:r>
              <a:rPr lang="en-US" altLang="en-US" u="none" dirty="0">
                <a:solidFill>
                  <a:srgbClr val="FF0000"/>
                </a:solidFill>
              </a:rPr>
              <a:t>horizon line LH</a:t>
            </a:r>
            <a:endParaRPr lang="fr-FR" altLang="en-US" u="none" dirty="0">
              <a:solidFill>
                <a:srgbClr val="FF0000"/>
              </a:solidFill>
            </a:endParaRPr>
          </a:p>
        </p:txBody>
      </p:sp>
      <p:grpSp>
        <p:nvGrpSpPr>
          <p:cNvPr id="2" name="Groupe 51">
            <a:extLst>
              <a:ext uri="{FF2B5EF4-FFF2-40B4-BE49-F238E27FC236}">
                <a16:creationId xmlns:a16="http://schemas.microsoft.com/office/drawing/2014/main" xmlns="" id="{6D638AD3-1849-591A-A52E-11D22DC89144}"/>
              </a:ext>
            </a:extLst>
          </p:cNvPr>
          <p:cNvGrpSpPr>
            <a:grpSpLocks/>
          </p:cNvGrpSpPr>
          <p:nvPr/>
        </p:nvGrpSpPr>
        <p:grpSpPr bwMode="auto">
          <a:xfrm>
            <a:off x="285749" y="1643063"/>
            <a:ext cx="1428749" cy="1155107"/>
            <a:chOff x="285719" y="1643050"/>
            <a:chExt cx="1428750" cy="1155171"/>
          </a:xfrm>
        </p:grpSpPr>
        <p:pic>
          <p:nvPicPr>
            <p:cNvPr id="14376" name="Picture 3">
              <a:extLst>
                <a:ext uri="{FF2B5EF4-FFF2-40B4-BE49-F238E27FC236}">
                  <a16:creationId xmlns:a16="http://schemas.microsoft.com/office/drawing/2014/main" xmlns="" id="{2C841653-1801-1C86-E35E-0440761E1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643050"/>
              <a:ext cx="8763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7" name="ZoneTexte 50">
              <a:extLst>
                <a:ext uri="{FF2B5EF4-FFF2-40B4-BE49-F238E27FC236}">
                  <a16:creationId xmlns:a16="http://schemas.microsoft.com/office/drawing/2014/main" xmlns="" id="{203160F9-F151-BE9A-EB0D-7386F65E6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19" y="2428868"/>
              <a:ext cx="1428750" cy="369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800" b="0" u="none" dirty="0"/>
                <a:t>The Object</a:t>
              </a:r>
              <a:endParaRPr lang="fr-FR" altLang="en-US" dirty="0"/>
            </a:p>
          </p:txBody>
        </p:sp>
      </p:grpSp>
      <p:grpSp>
        <p:nvGrpSpPr>
          <p:cNvPr id="3" name="Groupe 56">
            <a:extLst>
              <a:ext uri="{FF2B5EF4-FFF2-40B4-BE49-F238E27FC236}">
                <a16:creationId xmlns:a16="http://schemas.microsoft.com/office/drawing/2014/main" xmlns="" id="{8BFCF946-6601-AD89-FB7D-1979EEACB65E}"/>
              </a:ext>
            </a:extLst>
          </p:cNvPr>
          <p:cNvGrpSpPr>
            <a:grpSpLocks/>
          </p:cNvGrpSpPr>
          <p:nvPr/>
        </p:nvGrpSpPr>
        <p:grpSpPr bwMode="auto">
          <a:xfrm>
            <a:off x="2643188" y="2357438"/>
            <a:ext cx="642937" cy="573087"/>
            <a:chOff x="2643174" y="2357430"/>
            <a:chExt cx="642942" cy="573092"/>
          </a:xfrm>
        </p:grpSpPr>
        <p:cxnSp>
          <p:nvCxnSpPr>
            <p:cNvPr id="14374" name="Connecteur droit 53">
              <a:extLst>
                <a:ext uri="{FF2B5EF4-FFF2-40B4-BE49-F238E27FC236}">
                  <a16:creationId xmlns:a16="http://schemas.microsoft.com/office/drawing/2014/main" xmlns="" id="{D450FD6B-CBED-DC5F-38D9-CB8F822613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43174" y="2928934"/>
              <a:ext cx="642942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75" name="Connecteur droit 55">
              <a:extLst>
                <a:ext uri="{FF2B5EF4-FFF2-40B4-BE49-F238E27FC236}">
                  <a16:creationId xmlns:a16="http://schemas.microsoft.com/office/drawing/2014/main" xmlns="" id="{848DA178-7B7B-1B68-D2D8-BEC3DEA34F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43174" y="2357430"/>
              <a:ext cx="642942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xmlns="" id="{E4A32FCD-FC23-84A0-294A-541C05A5A24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321719" y="2678907"/>
            <a:ext cx="644525" cy="1587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xmlns="" id="{2236A461-4073-14E2-DE45-BE0345AF0EE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964656" y="2678907"/>
            <a:ext cx="644525" cy="1588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59DF9B2C-679A-7BD6-94D0-BB7391D05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500313"/>
            <a:ext cx="3116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 dirty="0" err="1"/>
              <a:t>Also</a:t>
            </a:r>
            <a:r>
              <a:rPr lang="fr-FR" altLang="en-US" b="0" u="none" dirty="0"/>
              <a:t> </a:t>
            </a:r>
            <a:r>
              <a:rPr lang="fr-FR" altLang="en-US" b="0" u="none" dirty="0" err="1"/>
              <a:t>known</a:t>
            </a:r>
            <a:r>
              <a:rPr lang="fr-FR" altLang="en-US" b="0" u="none" dirty="0"/>
              <a:t> as </a:t>
            </a:r>
            <a:r>
              <a:rPr lang="fr-FR" altLang="en-US" b="0" u="none" dirty="0">
                <a:solidFill>
                  <a:srgbClr val="FF0000"/>
                </a:solidFill>
              </a:rPr>
              <a:t>CENTRALE</a:t>
            </a:r>
            <a:endParaRPr lang="fr-FR" altLang="en-US" dirty="0">
              <a:solidFill>
                <a:srgbClr val="FF0000"/>
              </a:solidFill>
            </a:endParaRPr>
          </a:p>
        </p:txBody>
      </p:sp>
      <p:grpSp>
        <p:nvGrpSpPr>
          <p:cNvPr id="5" name="Groupe 64">
            <a:extLst>
              <a:ext uri="{FF2B5EF4-FFF2-40B4-BE49-F238E27FC236}">
                <a16:creationId xmlns:a16="http://schemas.microsoft.com/office/drawing/2014/main" xmlns="" id="{AA86F76C-186E-BB94-4CEB-CA0613F3CBA8}"/>
              </a:ext>
            </a:extLst>
          </p:cNvPr>
          <p:cNvGrpSpPr>
            <a:grpSpLocks/>
          </p:cNvGrpSpPr>
          <p:nvPr/>
        </p:nvGrpSpPr>
        <p:grpSpPr bwMode="auto">
          <a:xfrm>
            <a:off x="3571875" y="2928938"/>
            <a:ext cx="2214563" cy="1643062"/>
            <a:chOff x="3571868" y="2928934"/>
            <a:chExt cx="2214578" cy="1643074"/>
          </a:xfrm>
        </p:grpSpPr>
        <p:pic>
          <p:nvPicPr>
            <p:cNvPr id="14372" name="Picture 5">
              <a:extLst>
                <a:ext uri="{FF2B5EF4-FFF2-40B4-BE49-F238E27FC236}">
                  <a16:creationId xmlns:a16="http://schemas.microsoft.com/office/drawing/2014/main" xmlns="" id="{0F602B3D-ED15-1A1F-B427-3D4CBB5CE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68" y="3000372"/>
              <a:ext cx="215265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3" name="Rectangle 63">
              <a:extLst>
                <a:ext uri="{FF2B5EF4-FFF2-40B4-BE49-F238E27FC236}">
                  <a16:creationId xmlns:a16="http://schemas.microsoft.com/office/drawing/2014/main" xmlns="" id="{96CEF922-50C7-A715-3002-6DA75F208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868" y="2928934"/>
              <a:ext cx="2214578" cy="1643074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xmlns="" id="{14E72004-9577-D62A-B18A-A633891EF0B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000750" y="3657600"/>
            <a:ext cx="3143250" cy="1588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xmlns="" id="{7FDB07AB-8734-7427-1A7A-1BA8296E540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929063" y="6286500"/>
            <a:ext cx="2643187" cy="1588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xmlns="" id="{F33FB800-73F1-0D82-DA3D-88BE10DA473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42938" y="3500438"/>
            <a:ext cx="2643187" cy="1587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6" name="Groupe 81">
            <a:extLst>
              <a:ext uri="{FF2B5EF4-FFF2-40B4-BE49-F238E27FC236}">
                <a16:creationId xmlns:a16="http://schemas.microsoft.com/office/drawing/2014/main" xmlns="" id="{56A1D463-FC29-3EC2-BC16-32F7F1CFEBF9}"/>
              </a:ext>
            </a:extLst>
          </p:cNvPr>
          <p:cNvGrpSpPr>
            <a:grpSpLocks/>
          </p:cNvGrpSpPr>
          <p:nvPr/>
        </p:nvGrpSpPr>
        <p:grpSpPr bwMode="auto">
          <a:xfrm>
            <a:off x="3571875" y="3743325"/>
            <a:ext cx="2152650" cy="1143000"/>
            <a:chOff x="3571869" y="3743322"/>
            <a:chExt cx="2152649" cy="1143494"/>
          </a:xfrm>
        </p:grpSpPr>
        <p:pic>
          <p:nvPicPr>
            <p:cNvPr id="14369" name="Picture 3">
              <a:extLst>
                <a:ext uri="{FF2B5EF4-FFF2-40B4-BE49-F238E27FC236}">
                  <a16:creationId xmlns:a16="http://schemas.microsoft.com/office/drawing/2014/main" xmlns="" id="{13EAD145-029A-9015-F6F4-5F068429A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60728" y="4468966"/>
              <a:ext cx="386246" cy="44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370" name="Connecteur droit 76">
              <a:extLst>
                <a:ext uri="{FF2B5EF4-FFF2-40B4-BE49-F238E27FC236}">
                  <a16:creationId xmlns:a16="http://schemas.microsoft.com/office/drawing/2014/main" xmlns="" id="{8161A7AA-A126-F528-123E-F8C0CCDDD8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643438" y="3743322"/>
              <a:ext cx="1081080" cy="778926"/>
            </a:xfrm>
            <a:prstGeom prst="line">
              <a:avLst/>
            </a:prstGeom>
            <a:noFill/>
            <a:ln w="57150" algn="ctr">
              <a:solidFill>
                <a:srgbClr val="FF0066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71" name="Connecteur droit 77">
              <a:extLst>
                <a:ext uri="{FF2B5EF4-FFF2-40B4-BE49-F238E27FC236}">
                  <a16:creationId xmlns:a16="http://schemas.microsoft.com/office/drawing/2014/main" xmlns="" id="{8BDC276D-6478-EDA1-6A98-14F5402CEE42}"/>
                </a:ext>
              </a:extLst>
            </p:cNvPr>
            <p:cNvCxnSpPr>
              <a:cxnSpLocks noChangeShapeType="1"/>
              <a:endCxn id="14373" idx="1"/>
            </p:cNvCxnSpPr>
            <p:nvPr/>
          </p:nvCxnSpPr>
          <p:spPr bwMode="auto">
            <a:xfrm rot="16200000" flipV="1">
              <a:off x="3737811" y="3584529"/>
              <a:ext cx="750099" cy="1081983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e 86">
            <a:extLst>
              <a:ext uri="{FF2B5EF4-FFF2-40B4-BE49-F238E27FC236}">
                <a16:creationId xmlns:a16="http://schemas.microsoft.com/office/drawing/2014/main" xmlns="" id="{355B1079-D8FE-856B-7A9D-26AF15AD160C}"/>
              </a:ext>
            </a:extLst>
          </p:cNvPr>
          <p:cNvGrpSpPr>
            <a:grpSpLocks/>
          </p:cNvGrpSpPr>
          <p:nvPr/>
        </p:nvGrpSpPr>
        <p:grpSpPr bwMode="auto">
          <a:xfrm>
            <a:off x="6500813" y="4857750"/>
            <a:ext cx="2643187" cy="428625"/>
            <a:chOff x="6500826" y="4857760"/>
            <a:chExt cx="2643174" cy="428628"/>
          </a:xfrm>
        </p:grpSpPr>
        <p:cxnSp>
          <p:nvCxnSpPr>
            <p:cNvPr id="14367" name="Connecteur droit 83">
              <a:extLst>
                <a:ext uri="{FF2B5EF4-FFF2-40B4-BE49-F238E27FC236}">
                  <a16:creationId xmlns:a16="http://schemas.microsoft.com/office/drawing/2014/main" xmlns="" id="{9379CADF-19E6-AD1F-D806-EEE88A68CB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00826" y="5284800"/>
              <a:ext cx="2643174" cy="1588"/>
            </a:xfrm>
            <a:prstGeom prst="line">
              <a:avLst/>
            </a:prstGeom>
            <a:noFill/>
            <a:ln w="571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368" name="ZoneTexte 85">
              <a:extLst>
                <a:ext uri="{FF2B5EF4-FFF2-40B4-BE49-F238E27FC236}">
                  <a16:creationId xmlns:a16="http://schemas.microsoft.com/office/drawing/2014/main" xmlns="" id="{F19679D3-DBAC-1EC0-06C0-CC9F16016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8182" y="4857760"/>
              <a:ext cx="7858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u="none"/>
                <a:t>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2" grpId="0"/>
      <p:bldP spid="26" grpId="0" animBg="1"/>
      <p:bldP spid="27" grpId="0"/>
      <p:bldP spid="28" grpId="0"/>
      <p:bldP spid="50" grpId="0"/>
      <p:bldP spid="62" grpId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19721</TotalTime>
  <Words>865</Words>
  <Application>Microsoft Office PowerPoint</Application>
  <PresentationFormat>Affichage à l'écran (4:3)</PresentationFormat>
  <Paragraphs>157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Globe</vt:lpstr>
      <vt:lpstr>Modèle par défaut</vt:lpstr>
      <vt:lpstr>Crayons</vt:lpstr>
      <vt:lpstr>Course n06 . Conical Perspective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Company>Boomscud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de la ville coloniale sur la ville actuelle  cas d’une ville d’Algérie M’sila</dc:title>
  <dc:creator>Boomscud</dc:creator>
  <cp:lastModifiedBy>Mili</cp:lastModifiedBy>
  <cp:revision>367</cp:revision>
  <dcterms:created xsi:type="dcterms:W3CDTF">2006-11-27T09:37:15Z</dcterms:created>
  <dcterms:modified xsi:type="dcterms:W3CDTF">2024-02-02T23:14:11Z</dcterms:modified>
</cp:coreProperties>
</file>