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95" r:id="rId2"/>
    <p:sldId id="299" r:id="rId3"/>
    <p:sldId id="296" r:id="rId4"/>
    <p:sldId id="297" r:id="rId5"/>
    <p:sldId id="298" r:id="rId6"/>
    <p:sldId id="300" r:id="rId7"/>
    <p:sldId id="301" r:id="rId8"/>
    <p:sldId id="302" r:id="rId9"/>
    <p:sldId id="303" r:id="rId10"/>
    <p:sldId id="304" r:id="rId11"/>
    <p:sldId id="305" r:id="rId12"/>
    <p:sldId id="30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87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9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0503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57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3086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610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601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5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69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40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02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7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68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73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8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31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3190-E056-4DA1-815A-A6580E3938FE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B299DA9-3170-4828-A6E5-2E809CB5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0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0888"/>
            <a:ext cx="10515600" cy="5686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6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sz="6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sz="6000" b="1" dirty="0" smtClean="0">
                <a:solidFill>
                  <a:srgbClr val="FF0000"/>
                </a:solidFill>
              </a:rPr>
              <a:t>Writing the Dissertation Introduction</a:t>
            </a:r>
            <a:endParaRPr lang="en-GB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92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The typical structure of the Introduction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6205"/>
            <a:ext cx="9693300" cy="4625157"/>
          </a:xfrm>
        </p:spPr>
        <p:txBody>
          <a:bodyPr>
            <a:normAutofit/>
          </a:bodyPr>
          <a:lstStyle/>
          <a:p>
            <a:pPr algn="just"/>
            <a:r>
              <a:rPr lang="en-GB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 organizational structure of the Introduction can be said to move from a fairly general overview of the research terrain to the particular issues under investigation through three key moves which capture the communicative purposes of the Introduction (Swales and </a:t>
            </a:r>
            <a:r>
              <a:rPr lang="en-GB" sz="28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Feak</a:t>
            </a:r>
            <a:r>
              <a:rPr lang="en-GB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1994):</a:t>
            </a:r>
          </a:p>
          <a:p>
            <a:pPr algn="just"/>
            <a:r>
              <a:rPr lang="en-GB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● to establish a research territory;</a:t>
            </a:r>
          </a:p>
          <a:p>
            <a:pPr algn="just"/>
            <a:r>
              <a:rPr lang="en-GB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● to identify a niche or gap in the territory;</a:t>
            </a:r>
          </a:p>
          <a:p>
            <a:pPr algn="just"/>
            <a:r>
              <a:rPr lang="en-GB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● to then signal how the topic in question occupies that niche.</a:t>
            </a:r>
          </a:p>
          <a:p>
            <a:pPr algn="just"/>
            <a:endParaRPr lang="en-GB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445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9659"/>
            <a:ext cx="8596668" cy="4591703"/>
          </a:xfrm>
        </p:spPr>
        <p:txBody>
          <a:bodyPr/>
          <a:lstStyle/>
          <a:p>
            <a:r>
              <a:rPr lang="en-GB" dirty="0" smtClean="0"/>
              <a:t>Background of the study/ introduction to the field</a:t>
            </a:r>
          </a:p>
          <a:p>
            <a:r>
              <a:rPr lang="en-GB" dirty="0" smtClean="0"/>
              <a:t>Motivation</a:t>
            </a:r>
          </a:p>
          <a:p>
            <a:r>
              <a:rPr lang="en-GB" dirty="0" smtClean="0"/>
              <a:t>Scope</a:t>
            </a:r>
          </a:p>
          <a:p>
            <a:r>
              <a:rPr lang="en-GB" dirty="0" smtClean="0"/>
              <a:t>Objectives</a:t>
            </a:r>
          </a:p>
          <a:p>
            <a:r>
              <a:rPr lang="en-GB" dirty="0" smtClean="0"/>
              <a:t>Research questions</a:t>
            </a:r>
          </a:p>
          <a:p>
            <a:r>
              <a:rPr lang="en-GB" dirty="0" smtClean="0"/>
              <a:t>Methodology</a:t>
            </a:r>
          </a:p>
          <a:p>
            <a:r>
              <a:rPr lang="en-GB" dirty="0" smtClean="0"/>
              <a:t>Division of chapters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dissertation: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 document that will evidence your research journey.</a:t>
            </a:r>
          </a:p>
          <a:p>
            <a:endParaRPr lang="en-GB" sz="32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817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Managing your time</a:t>
            </a:r>
            <a:br>
              <a:rPr lang="en-GB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409942" cy="3880773"/>
          </a:xfrm>
        </p:spPr>
        <p:txBody>
          <a:bodyPr/>
          <a:lstStyle/>
          <a:p>
            <a:r>
              <a:rPr lang="en-GB" sz="2400" b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Don't </a:t>
            </a:r>
            <a:r>
              <a:rPr lang="en-GB" sz="24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panic! Your dissertation might seem like an endless project, but you can break it down into a list of tasks. Having a plan for using your time to complete those tasks will get it done.</a:t>
            </a:r>
          </a:p>
          <a:p>
            <a:r>
              <a:rPr lang="en-GB" sz="24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Plan an overall work schedule</a:t>
            </a:r>
          </a:p>
          <a:p>
            <a:r>
              <a:rPr lang="en-GB" sz="24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Break down your dissertation into stages and plan backwards from your deadline to fit them all in.</a:t>
            </a:r>
          </a:p>
          <a:p>
            <a:endParaRPr lang="en-GB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910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Overall Work Schedule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Start </a:t>
            </a:r>
            <a:r>
              <a:rPr lang="en-GB" sz="20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with your literature review </a:t>
            </a:r>
          </a:p>
          <a:p>
            <a:r>
              <a:rPr lang="en-GB" sz="20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Think about your methodology </a:t>
            </a:r>
          </a:p>
          <a:p>
            <a:r>
              <a:rPr lang="en-GB" sz="20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Identify primary sources </a:t>
            </a:r>
          </a:p>
          <a:p>
            <a:r>
              <a:rPr lang="en-GB" sz="20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Identify secondary sources, if appropriate </a:t>
            </a:r>
          </a:p>
          <a:p>
            <a:r>
              <a:rPr lang="en-GB" sz="20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Write as you go along </a:t>
            </a:r>
          </a:p>
          <a:p>
            <a:r>
              <a:rPr lang="en-GB" sz="20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Organise and analyse your material </a:t>
            </a:r>
          </a:p>
          <a:p>
            <a:r>
              <a:rPr lang="en-GB" sz="20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Write up </a:t>
            </a:r>
          </a:p>
          <a:p>
            <a:r>
              <a:rPr lang="en-GB" sz="20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Redraft / check / proofread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56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The structure is very important.</a:t>
            </a:r>
            <a:br>
              <a:rPr lang="en-GB" b="1" dirty="0"/>
            </a:br>
            <a:r>
              <a:rPr lang="en-GB" b="1" dirty="0" smtClean="0"/>
              <a:t>The accepted </a:t>
            </a:r>
            <a:r>
              <a:rPr lang="en-GB" b="1" dirty="0"/>
              <a:t>structure of dissertation is as follow: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/>
              <a:t>1.Cover </a:t>
            </a:r>
            <a:r>
              <a:rPr lang="en-GB" b="1" dirty="0" smtClean="0"/>
              <a:t>page</a:t>
            </a:r>
            <a:endParaRPr lang="en-GB" b="1" dirty="0"/>
          </a:p>
          <a:p>
            <a:r>
              <a:rPr lang="en-GB" b="1" dirty="0"/>
              <a:t>2</a:t>
            </a:r>
            <a:r>
              <a:rPr lang="en-GB" b="1" dirty="0" smtClean="0"/>
              <a:t>. Declaration </a:t>
            </a:r>
          </a:p>
          <a:p>
            <a:r>
              <a:rPr lang="en-GB" b="1" dirty="0" smtClean="0"/>
              <a:t>3</a:t>
            </a:r>
            <a:r>
              <a:rPr lang="en-GB" b="1" dirty="0"/>
              <a:t>. </a:t>
            </a:r>
            <a:r>
              <a:rPr lang="en-GB" b="1" dirty="0" smtClean="0"/>
              <a:t>dedication</a:t>
            </a:r>
          </a:p>
          <a:p>
            <a:r>
              <a:rPr lang="en-GB" b="1" dirty="0" smtClean="0"/>
              <a:t>4. Acknowledgment</a:t>
            </a:r>
            <a:endParaRPr lang="en-GB" b="1" dirty="0"/>
          </a:p>
          <a:p>
            <a:r>
              <a:rPr lang="en-GB" b="1" dirty="0" smtClean="0"/>
              <a:t>5. Abstract </a:t>
            </a:r>
          </a:p>
          <a:p>
            <a:r>
              <a:rPr lang="en-GB" b="1" dirty="0" smtClean="0"/>
              <a:t>6.</a:t>
            </a:r>
            <a:r>
              <a:rPr lang="en-GB" b="1" dirty="0"/>
              <a:t> Abbreviations </a:t>
            </a:r>
          </a:p>
          <a:p>
            <a:r>
              <a:rPr lang="en-GB" b="1" dirty="0" smtClean="0"/>
              <a:t>7. </a:t>
            </a:r>
            <a:r>
              <a:rPr lang="en-GB" b="1" dirty="0"/>
              <a:t>List of tables and figures</a:t>
            </a:r>
          </a:p>
          <a:p>
            <a:r>
              <a:rPr lang="en-GB" b="1" dirty="0" smtClean="0"/>
              <a:t>8. Table </a:t>
            </a:r>
            <a:r>
              <a:rPr lang="en-GB" b="1" dirty="0"/>
              <a:t>of </a:t>
            </a:r>
            <a:r>
              <a:rPr lang="en-GB" b="1" dirty="0" smtClean="0"/>
              <a:t>contents</a:t>
            </a:r>
            <a:endParaRPr lang="en-GB" b="1" dirty="0"/>
          </a:p>
          <a:p>
            <a:r>
              <a:rPr lang="en-GB" b="1" dirty="0" smtClean="0"/>
              <a:t>9. Introduction</a:t>
            </a:r>
          </a:p>
          <a:p>
            <a:r>
              <a:rPr lang="en-GB" b="1" dirty="0" smtClean="0"/>
              <a:t>10. Chapters</a:t>
            </a:r>
            <a:endParaRPr lang="en-GB" b="1" dirty="0"/>
          </a:p>
          <a:p>
            <a:r>
              <a:rPr lang="en-GB" b="1" dirty="0" smtClean="0"/>
              <a:t>11. </a:t>
            </a:r>
            <a:r>
              <a:rPr lang="en-GB" b="1" dirty="0"/>
              <a:t>Conclusion</a:t>
            </a:r>
          </a:p>
          <a:p>
            <a:r>
              <a:rPr lang="en-GB" b="1" dirty="0" smtClean="0"/>
              <a:t>12. Works Cited</a:t>
            </a:r>
            <a:endParaRPr lang="en-GB" b="1" dirty="0"/>
          </a:p>
          <a:p>
            <a:r>
              <a:rPr lang="en-GB" b="1" dirty="0" smtClean="0"/>
              <a:t>13. Appendices if any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 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Table of Contents</a:t>
            </a:r>
            <a:b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</a:b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8169"/>
            <a:ext cx="8596668" cy="4453194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 signposts of your dissertation for the reader.</a:t>
            </a:r>
          </a:p>
          <a:p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Can be used as a checklist to help you ensure that you have not missed anything.</a:t>
            </a:r>
          </a:p>
          <a:p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And your work follows a logical thread that can be easily understood by reader.</a:t>
            </a:r>
          </a:p>
          <a:p>
            <a:r>
              <a:rPr lang="en-GB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Examiners </a:t>
            </a: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place high importance on the logical structure of a dissertation, and the first place they take look to evaluate</a:t>
            </a:r>
          </a:p>
          <a:p>
            <a:endParaRPr lang="en-GB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46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The List of Tables and Figures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If the report contains figures or tables a list of these should be provided. The list should give the table or figure number, the title of the table or figure and the page number.</a:t>
            </a:r>
          </a:p>
          <a:p>
            <a:pPr algn="just"/>
            <a:endParaRPr lang="en-GB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83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Structuring the Introduction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32547"/>
            <a:ext cx="9400317" cy="430881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As Swales and </a:t>
            </a:r>
            <a:r>
              <a:rPr lang="en-GB" sz="24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Feak</a:t>
            </a: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(2012) have argued in terms of the research article, </a:t>
            </a:r>
            <a:r>
              <a:rPr lang="en-GB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 thesis </a:t>
            </a: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Introduction is of strategic importance: its key role is to create </a:t>
            </a:r>
            <a:r>
              <a:rPr lang="en-GB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 research</a:t>
            </a: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en-GB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space </a:t>
            </a: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for the writer. </a:t>
            </a:r>
            <a:endParaRPr lang="en-GB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It is in the Introduction that the writer makes claims </a:t>
            </a:r>
            <a:r>
              <a:rPr lang="en-GB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for the </a:t>
            </a: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centrality or significance of the research in </a:t>
            </a:r>
            <a:r>
              <a:rPr lang="en-GB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question and </a:t>
            </a: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begins </a:t>
            </a:r>
            <a:r>
              <a:rPr lang="en-GB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to outline the </a:t>
            </a:r>
            <a:r>
              <a:rPr lang="en-GB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overall argument of the thesis </a:t>
            </a:r>
            <a:endParaRPr lang="en-GB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just">
              <a:lnSpc>
                <a:spcPct val="150000"/>
              </a:lnSpc>
            </a:pPr>
            <a:endParaRPr lang="en-GB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609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387840" y="-2804160"/>
            <a:ext cx="24627840" cy="103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14977</TotalTime>
  <Words>454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Amiri</vt:lpstr>
      <vt:lpstr>Arial</vt:lpstr>
      <vt:lpstr>Trebuchet MS</vt:lpstr>
      <vt:lpstr>Wingdings 3</vt:lpstr>
      <vt:lpstr>Facet</vt:lpstr>
      <vt:lpstr>PowerPoint Presentation</vt:lpstr>
      <vt:lpstr>What is dissertation: </vt:lpstr>
      <vt:lpstr>Managing your time </vt:lpstr>
      <vt:lpstr>Overall Work Schedule </vt:lpstr>
      <vt:lpstr>The structure is very important. The accepted structure of dissertation is as follow: </vt:lpstr>
      <vt:lpstr>The Table of Contents </vt:lpstr>
      <vt:lpstr>The List of Tables and Figures  </vt:lpstr>
      <vt:lpstr>Structuring the Introduction</vt:lpstr>
      <vt:lpstr>PowerPoint Presentation</vt:lpstr>
      <vt:lpstr>The typical structure of the Introduction </vt:lpstr>
      <vt:lpstr>Introduction Contents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47</cp:revision>
  <dcterms:created xsi:type="dcterms:W3CDTF">2023-10-09T11:05:21Z</dcterms:created>
  <dcterms:modified xsi:type="dcterms:W3CDTF">2023-12-12T20:54:24Z</dcterms:modified>
</cp:coreProperties>
</file>