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315" r:id="rId2"/>
    <p:sldId id="296" r:id="rId3"/>
    <p:sldId id="335" r:id="rId4"/>
    <p:sldId id="364" r:id="rId5"/>
    <p:sldId id="365" r:id="rId6"/>
    <p:sldId id="367" r:id="rId7"/>
    <p:sldId id="368" r:id="rId8"/>
    <p:sldId id="369" r:id="rId9"/>
    <p:sldId id="370" r:id="rId10"/>
    <p:sldId id="371" r:id="rId11"/>
    <p:sldId id="372" r:id="rId12"/>
    <p:sldId id="373" r:id="rId13"/>
    <p:sldId id="272" r:id="rId14"/>
    <p:sldId id="273" r:id="rId15"/>
    <p:sldId id="292" r:id="rId16"/>
    <p:sldId id="305" r:id="rId17"/>
    <p:sldId id="343" r:id="rId18"/>
    <p:sldId id="332" r:id="rId19"/>
    <p:sldId id="286" r:id="rId20"/>
    <p:sldId id="287" r:id="rId21"/>
    <p:sldId id="288" r:id="rId22"/>
    <p:sldId id="306" r:id="rId23"/>
    <p:sldId id="314" r:id="rId24"/>
    <p:sldId id="317" r:id="rId25"/>
    <p:sldId id="316" r:id="rId26"/>
    <p:sldId id="311" r:id="rId27"/>
    <p:sldId id="318" r:id="rId28"/>
    <p:sldId id="320" r:id="rId29"/>
    <p:sldId id="325" r:id="rId30"/>
    <p:sldId id="321" r:id="rId31"/>
    <p:sldId id="322" r:id="rId32"/>
    <p:sldId id="323" r:id="rId33"/>
    <p:sldId id="307" r:id="rId34"/>
    <p:sldId id="324" r:id="rId35"/>
    <p:sldId id="327" r:id="rId36"/>
    <p:sldId id="328" r:id="rId37"/>
    <p:sldId id="329" r:id="rId38"/>
    <p:sldId id="330" r:id="rId39"/>
    <p:sldId id="308" r:id="rId40"/>
    <p:sldId id="309" r:id="rId41"/>
    <p:sldId id="36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765" autoAdjust="0"/>
  </p:normalViewPr>
  <p:slideViewPr>
    <p:cSldViewPr>
      <p:cViewPr varScale="1">
        <p:scale>
          <a:sx n="63" d="100"/>
          <a:sy n="63" d="100"/>
        </p:scale>
        <p:origin x="159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454DF-8FDC-4AD9-B56F-690D5B495684}" type="datetimeFigureOut">
              <a:rPr lang="en-US" smtClean="0"/>
              <a:pPr/>
              <a:t>11/12/2022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813817-C7D5-4893-B720-94127940C7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13817-C7D5-4893-B720-94127940C75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many definitions of communications, read more. </a:t>
            </a:r>
            <a:endParaRPr lang="en-US" dirty="0"/>
          </a:p>
        </p:txBody>
      </p:sp>
      <p:sp>
        <p:nvSpPr>
          <p:cNvPr id="4" name="Slide Number Placeholder 3"/>
          <p:cNvSpPr>
            <a:spLocks noGrp="1"/>
          </p:cNvSpPr>
          <p:nvPr>
            <p:ph type="sldNum" sz="quarter" idx="10"/>
          </p:nvPr>
        </p:nvSpPr>
        <p:spPr/>
        <p:txBody>
          <a:bodyPr/>
          <a:lstStyle/>
          <a:p>
            <a:pPr>
              <a:defRPr/>
            </a:pPr>
            <a:fld id="{6F0B92F7-E42D-4B89-8763-46E03BC8384F}"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13817-C7D5-4893-B720-94127940C75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813817-C7D5-4893-B720-94127940C75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11/12/2022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6F42FDE4-A7DD-41A7-A0A6-9B649FB43336}"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fld id="{564CF2E0-CCC4-4E1E-9902-C3C36AB3FDA4}" type="datetimeFigureOut">
              <a:rPr lang="en-US" smtClean="0"/>
              <a:pPr algn="r" eaLnBrk="1" latinLnBrk="0" hangingPunct="1"/>
              <a:t>11/12/2022</a:t>
            </a:fld>
            <a:endParaRPr lang="en-US" sz="1400" dirty="0">
              <a:solidFill>
                <a:schemeClr val="tx2"/>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sz="1400" dirty="0">
              <a:solidFill>
                <a:schemeClr val="tx2"/>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 y="457200"/>
            <a:ext cx="9134856" cy="2514600"/>
          </a:xfrm>
        </p:spPr>
        <p:txBody>
          <a:bodyPr>
            <a:normAutofit fontScale="90000"/>
          </a:bodyPr>
          <a:lstStyle/>
          <a:p>
            <a:pPr algn="ctr"/>
            <a:br>
              <a:rPr lang="en-US" dirty="0"/>
            </a:br>
            <a:br>
              <a:rPr lang="en-US" dirty="0"/>
            </a:br>
            <a:br>
              <a:rPr lang="en-US" dirty="0"/>
            </a:br>
            <a:br>
              <a:rPr lang="en-US" dirty="0"/>
            </a:br>
            <a:r>
              <a:rPr lang="en-US" sz="8800" dirty="0"/>
              <a:t>Organizational Communication</a:t>
            </a:r>
            <a:endParaRPr lang="en-GB" sz="8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is interactional</a:t>
            </a:r>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10</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524000" y="1905000"/>
            <a:ext cx="6155894" cy="3886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685800"/>
          </a:xfrm>
        </p:spPr>
        <p:txBody>
          <a:bodyPr>
            <a:normAutofit fontScale="90000"/>
          </a:bodyPr>
          <a:lstStyle/>
          <a:p>
            <a:pPr algn="ctr"/>
            <a:r>
              <a:rPr lang="en-US" dirty="0"/>
              <a:t>Communication is transactional</a:t>
            </a:r>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11</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981200" y="1600200"/>
            <a:ext cx="5638800" cy="449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Communication can be Intentional and Unintentional</a:t>
            </a:r>
          </a:p>
        </p:txBody>
      </p:sp>
      <p:sp>
        <p:nvSpPr>
          <p:cNvPr id="3" name="Content Placeholder 2"/>
          <p:cNvSpPr>
            <a:spLocks noGrp="1"/>
          </p:cNvSpPr>
          <p:nvPr>
            <p:ph idx="1"/>
          </p:nvPr>
        </p:nvSpPr>
        <p:spPr/>
        <p:txBody>
          <a:bodyPr/>
          <a:lstStyle/>
          <a:p>
            <a:r>
              <a:rPr lang="en-US" dirty="0"/>
              <a:t>When one communicate with another, s/he intends a certain specific message, with specific purpose and specific meanings. </a:t>
            </a:r>
          </a:p>
          <a:p>
            <a:r>
              <a:rPr lang="en-US" dirty="0"/>
              <a:t>Communication occurs regardless whether it is intended or unintended.</a:t>
            </a:r>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C51E2EB-C539-04A3-A8FD-076EB43D5F0D}"/>
              </a:ext>
            </a:extLst>
          </p:cNvPr>
          <p:cNvSpPr>
            <a:spLocks noGrp="1" noChangeArrowheads="1"/>
          </p:cNvSpPr>
          <p:nvPr>
            <p:ph type="title"/>
          </p:nvPr>
        </p:nvSpPr>
        <p:spPr>
          <a:xfrm>
            <a:off x="457200" y="277813"/>
            <a:ext cx="8229600" cy="563562"/>
          </a:xfrm>
        </p:spPr>
        <p:txBody>
          <a:bodyPr>
            <a:normAutofit fontScale="90000"/>
          </a:bodyPr>
          <a:lstStyle/>
          <a:p>
            <a:r>
              <a:rPr lang="en-US" altLang="fr-TN" sz="3600"/>
              <a:t>Organizational Communication</a:t>
            </a:r>
          </a:p>
        </p:txBody>
      </p:sp>
      <p:sp>
        <p:nvSpPr>
          <p:cNvPr id="20483" name="Rectangle 3">
            <a:extLst>
              <a:ext uri="{FF2B5EF4-FFF2-40B4-BE49-F238E27FC236}">
                <a16:creationId xmlns:a16="http://schemas.microsoft.com/office/drawing/2014/main" id="{D1E83077-32C3-96AF-C917-E6BD4E8E0BA7}"/>
              </a:ext>
            </a:extLst>
          </p:cNvPr>
          <p:cNvSpPr>
            <a:spLocks noGrp="1" noChangeArrowheads="1"/>
          </p:cNvSpPr>
          <p:nvPr>
            <p:ph type="body" idx="1"/>
          </p:nvPr>
        </p:nvSpPr>
        <p:spPr>
          <a:xfrm>
            <a:off x="457200" y="1143000"/>
            <a:ext cx="8229600" cy="5410200"/>
          </a:xfrm>
        </p:spPr>
        <p:txBody>
          <a:bodyPr/>
          <a:lstStyle/>
          <a:p>
            <a:pPr algn="just"/>
            <a:r>
              <a:rPr lang="en-US" altLang="fr-TN"/>
              <a:t>Communication is the process by which all human interaction takes place. Significant groups in this process are management and employees. </a:t>
            </a:r>
          </a:p>
          <a:p>
            <a:pPr algn="just"/>
            <a:r>
              <a:rPr lang="en-US" altLang="fr-TN"/>
              <a:t>Management communication is especially important and most channels of communication with workers are based in the management.</a:t>
            </a:r>
          </a:p>
          <a:p>
            <a:pPr algn="just"/>
            <a:r>
              <a:rPr lang="en-US" altLang="fr-TN"/>
              <a:t>Upward communication is more difficult to develop than downward communication.</a:t>
            </a:r>
          </a:p>
        </p:txBody>
      </p:sp>
      <p:pic>
        <p:nvPicPr>
          <p:cNvPr id="20484" name="Picture 4">
            <a:extLst>
              <a:ext uri="{FF2B5EF4-FFF2-40B4-BE49-F238E27FC236}">
                <a16:creationId xmlns:a16="http://schemas.microsoft.com/office/drawing/2014/main" id="{E46E98A8-8611-A294-302D-236D87107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C8EE8F6-914E-5BF6-BFBD-DC8ADCD73B4F}"/>
              </a:ext>
            </a:extLst>
          </p:cNvPr>
          <p:cNvSpPr>
            <a:spLocks noGrp="1" noChangeArrowheads="1"/>
          </p:cNvSpPr>
          <p:nvPr>
            <p:ph type="title"/>
          </p:nvPr>
        </p:nvSpPr>
        <p:spPr>
          <a:xfrm>
            <a:off x="457200" y="277813"/>
            <a:ext cx="8229600" cy="944562"/>
          </a:xfrm>
        </p:spPr>
        <p:txBody>
          <a:bodyPr/>
          <a:lstStyle/>
          <a:p>
            <a:r>
              <a:rPr lang="en-US" altLang="fr-TN"/>
              <a:t>Organizational Communication </a:t>
            </a:r>
          </a:p>
        </p:txBody>
      </p:sp>
      <p:sp>
        <p:nvSpPr>
          <p:cNvPr id="21507" name="Rectangle 3">
            <a:extLst>
              <a:ext uri="{FF2B5EF4-FFF2-40B4-BE49-F238E27FC236}">
                <a16:creationId xmlns:a16="http://schemas.microsoft.com/office/drawing/2014/main" id="{A99C2F6E-7322-FA4A-1748-56C8B93E00D0}"/>
              </a:ext>
            </a:extLst>
          </p:cNvPr>
          <p:cNvSpPr>
            <a:spLocks noGrp="1" noChangeArrowheads="1"/>
          </p:cNvSpPr>
          <p:nvPr>
            <p:ph type="body" idx="1"/>
          </p:nvPr>
        </p:nvSpPr>
        <p:spPr>
          <a:xfrm>
            <a:off x="457200" y="1371600"/>
            <a:ext cx="8305800" cy="5257800"/>
          </a:xfrm>
        </p:spPr>
        <p:txBody>
          <a:bodyPr/>
          <a:lstStyle/>
          <a:p>
            <a:pPr algn="just">
              <a:lnSpc>
                <a:spcPct val="90000"/>
              </a:lnSpc>
            </a:pPr>
            <a:r>
              <a:rPr lang="en-US" altLang="fr-TN" sz="2800"/>
              <a:t>The administration is generally concerned with facilitation communication in the organization.</a:t>
            </a:r>
          </a:p>
          <a:p>
            <a:pPr algn="just">
              <a:lnSpc>
                <a:spcPct val="90000"/>
              </a:lnSpc>
            </a:pPr>
            <a:r>
              <a:rPr lang="en-US" altLang="fr-TN" sz="2800"/>
              <a:t>Each manager has a complicated set of relationships with other individuals and these relationships are substantially determined by organization structure.</a:t>
            </a:r>
          </a:p>
          <a:p>
            <a:pPr algn="just">
              <a:lnSpc>
                <a:spcPct val="90000"/>
              </a:lnSpc>
            </a:pPr>
            <a:r>
              <a:rPr lang="en-US" altLang="fr-TN" sz="2800"/>
              <a:t> Accordingly, organization structure has a major influence on communication.</a:t>
            </a:r>
          </a:p>
          <a:p>
            <a:pPr algn="just">
              <a:lnSpc>
                <a:spcPct val="90000"/>
              </a:lnSpc>
            </a:pPr>
            <a:r>
              <a:rPr lang="en-US" altLang="fr-TN" sz="2800"/>
              <a:t>Any person and organization can not communicate more than what it knows. Therefore, organizations and managers need to know more.</a:t>
            </a:r>
          </a:p>
        </p:txBody>
      </p:sp>
      <p:pic>
        <p:nvPicPr>
          <p:cNvPr id="21508" name="Picture 4">
            <a:extLst>
              <a:ext uri="{FF2B5EF4-FFF2-40B4-BE49-F238E27FC236}">
                <a16:creationId xmlns:a16="http://schemas.microsoft.com/office/drawing/2014/main" id="{41A6FB1F-A209-A809-3661-103162B56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E6D0753-8B56-CAB3-4DED-76AC69FD66A0}"/>
              </a:ext>
            </a:extLst>
          </p:cNvPr>
          <p:cNvSpPr>
            <a:spLocks noGrp="1" noChangeArrowheads="1"/>
          </p:cNvSpPr>
          <p:nvPr>
            <p:ph type="title"/>
          </p:nvPr>
        </p:nvSpPr>
        <p:spPr/>
        <p:txBody>
          <a:bodyPr/>
          <a:lstStyle/>
          <a:p>
            <a:r>
              <a:rPr lang="en-US" altLang="fr-TN"/>
              <a:t>Organizational Communication</a:t>
            </a:r>
          </a:p>
        </p:txBody>
      </p:sp>
      <p:sp>
        <p:nvSpPr>
          <p:cNvPr id="46083" name="Rectangle 3">
            <a:extLst>
              <a:ext uri="{FF2B5EF4-FFF2-40B4-BE49-F238E27FC236}">
                <a16:creationId xmlns:a16="http://schemas.microsoft.com/office/drawing/2014/main" id="{75C18EE0-A166-53C1-D6BE-C0FB19E69DBC}"/>
              </a:ext>
            </a:extLst>
          </p:cNvPr>
          <p:cNvSpPr>
            <a:spLocks noGrp="1" noChangeArrowheads="1"/>
          </p:cNvSpPr>
          <p:nvPr>
            <p:ph type="body" idx="1"/>
          </p:nvPr>
        </p:nvSpPr>
        <p:spPr/>
        <p:txBody>
          <a:bodyPr/>
          <a:lstStyle/>
          <a:p>
            <a:pPr algn="just">
              <a:lnSpc>
                <a:spcPct val="90000"/>
              </a:lnSpc>
            </a:pPr>
            <a:r>
              <a:rPr lang="en-US" altLang="fr-TN" sz="2800"/>
              <a:t>The major dimension of organizational communication is open communication that values diversity.</a:t>
            </a:r>
          </a:p>
          <a:p>
            <a:pPr algn="just">
              <a:lnSpc>
                <a:spcPct val="90000"/>
              </a:lnSpc>
            </a:pPr>
            <a:r>
              <a:rPr lang="en-US" altLang="fr-TN" sz="2800"/>
              <a:t>In general, organizational communication is the compounded interpersonal communication process across an organization.</a:t>
            </a:r>
          </a:p>
          <a:p>
            <a:pPr algn="just">
              <a:lnSpc>
                <a:spcPct val="90000"/>
              </a:lnSpc>
            </a:pPr>
            <a:r>
              <a:rPr lang="en-US" altLang="fr-TN" sz="2800"/>
              <a:t>Vertical communication is the flow of information both up and down the chain of command. It is usually official information. It is upward and downward.</a:t>
            </a:r>
          </a:p>
          <a:p>
            <a:pPr>
              <a:lnSpc>
                <a:spcPct val="90000"/>
              </a:lnSpc>
            </a:pPr>
            <a:endParaRPr lang="en-US" altLang="fr-TN" sz="2800"/>
          </a:p>
        </p:txBody>
      </p:sp>
      <p:pic>
        <p:nvPicPr>
          <p:cNvPr id="46084" name="Picture 4">
            <a:extLst>
              <a:ext uri="{FF2B5EF4-FFF2-40B4-BE49-F238E27FC236}">
                <a16:creationId xmlns:a16="http://schemas.microsoft.com/office/drawing/2014/main" id="{A7673C29-6365-AC97-FACF-44819C514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Communication</a:t>
            </a:r>
            <a:endParaRPr lang="en-GB" dirty="0"/>
          </a:p>
        </p:txBody>
      </p:sp>
      <p:sp>
        <p:nvSpPr>
          <p:cNvPr id="3" name="Content Placeholder 2"/>
          <p:cNvSpPr>
            <a:spLocks noGrp="1"/>
          </p:cNvSpPr>
          <p:nvPr>
            <p:ph idx="1"/>
          </p:nvPr>
        </p:nvSpPr>
        <p:spPr/>
        <p:txBody>
          <a:bodyPr>
            <a:normAutofit/>
          </a:bodyPr>
          <a:lstStyle/>
          <a:p>
            <a:r>
              <a:rPr lang="en-US" sz="2800" dirty="0"/>
              <a:t>One of the main characteristics of effective employers and employees  is to  be able to communicate effectively.</a:t>
            </a:r>
          </a:p>
          <a:p>
            <a:r>
              <a:rPr lang="en-US" sz="2800" dirty="0"/>
              <a:t>Ideas, visions, knowledge, opinions  or complains will not get anywhere without  communicating them to relevant others.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pPr algn="ctr"/>
            <a:r>
              <a:rPr lang="en-US" dirty="0"/>
              <a:t>Organizational Communication</a:t>
            </a:r>
          </a:p>
        </p:txBody>
      </p:sp>
      <p:sp>
        <p:nvSpPr>
          <p:cNvPr id="3" name="Content Placeholder 2"/>
          <p:cNvSpPr>
            <a:spLocks noGrp="1"/>
          </p:cNvSpPr>
          <p:nvPr>
            <p:ph idx="1"/>
          </p:nvPr>
        </p:nvSpPr>
        <p:spPr>
          <a:xfrm>
            <a:off x="0" y="762000"/>
            <a:ext cx="9144000" cy="6096000"/>
          </a:xfrm>
        </p:spPr>
        <p:txBody>
          <a:bodyPr/>
          <a:lstStyle/>
          <a:p>
            <a:r>
              <a:rPr lang="en-US" sz="3200" dirty="0"/>
              <a:t>Organizational communication  may be classified into four types: </a:t>
            </a:r>
          </a:p>
          <a:p>
            <a:pPr lvl="1"/>
            <a:r>
              <a:rPr lang="en-US" sz="2800" dirty="0"/>
              <a:t>Upward communication</a:t>
            </a:r>
          </a:p>
          <a:p>
            <a:pPr lvl="1"/>
            <a:r>
              <a:rPr lang="en-US" sz="2800" dirty="0"/>
              <a:t>Downward communication</a:t>
            </a:r>
          </a:p>
          <a:p>
            <a:pPr lvl="1"/>
            <a:r>
              <a:rPr lang="en-US" sz="2800" dirty="0"/>
              <a:t>Business communication</a:t>
            </a:r>
          </a:p>
          <a:p>
            <a:pPr lvl="1"/>
            <a:r>
              <a:rPr lang="en-US" sz="2800" dirty="0"/>
              <a:t>Informal communication (</a:t>
            </a:r>
            <a:r>
              <a:rPr lang="en-US" sz="2800" dirty="0" err="1"/>
              <a:t>Aamodt</a:t>
            </a:r>
            <a:r>
              <a:rPr lang="en-US" sz="2800" dirty="0"/>
              <a:t>, 2010)</a:t>
            </a:r>
            <a:endParaRPr lang="en-GB" sz="2800" dirty="0"/>
          </a:p>
          <a:p>
            <a:pPr lvl="1"/>
            <a:r>
              <a:rPr lang="en-US" dirty="0"/>
              <a:t>Upward communication</a:t>
            </a:r>
          </a:p>
          <a:p>
            <a:pPr lvl="1"/>
            <a:r>
              <a:rPr lang="en-US" dirty="0"/>
              <a:t>Down communication</a:t>
            </a:r>
          </a:p>
          <a:p>
            <a:pPr lvl="1"/>
            <a:r>
              <a:rPr lang="en-US" dirty="0"/>
              <a:t>Lateral communication (Riggio, 2009)</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organizational communication?</a:t>
            </a:r>
          </a:p>
        </p:txBody>
      </p:sp>
      <p:sp>
        <p:nvSpPr>
          <p:cNvPr id="3" name="Content Placeholder 2"/>
          <p:cNvSpPr>
            <a:spLocks noGrp="1"/>
          </p:cNvSpPr>
          <p:nvPr>
            <p:ph idx="1"/>
          </p:nvPr>
        </p:nvSpPr>
        <p:spPr/>
        <p:txBody>
          <a:bodyPr/>
          <a:lstStyle/>
          <a:p>
            <a:r>
              <a:rPr lang="en-GB" dirty="0"/>
              <a:t>Organizational communication is the ability of an individual or group within a collective establishment to transmit and receive information within that collective establishment. Usually organizational communication is premised on common set goals that the collective establishment attempts to execute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EE2BCEB-33BC-2782-85DC-5DE20E19FD92}"/>
              </a:ext>
            </a:extLst>
          </p:cNvPr>
          <p:cNvSpPr>
            <a:spLocks noGrp="1" noChangeArrowheads="1"/>
          </p:cNvSpPr>
          <p:nvPr>
            <p:ph type="title"/>
          </p:nvPr>
        </p:nvSpPr>
        <p:spPr>
          <a:xfrm>
            <a:off x="457200" y="277813"/>
            <a:ext cx="8229600" cy="1020762"/>
          </a:xfrm>
        </p:spPr>
        <p:txBody>
          <a:bodyPr/>
          <a:lstStyle/>
          <a:p>
            <a:r>
              <a:rPr lang="en-US" altLang="fr-TN" sz="3200" dirty="0"/>
              <a:t>Importance of Organizational Communication</a:t>
            </a:r>
            <a:endParaRPr lang="en-US" altLang="fr-TN" sz="2000" dirty="0"/>
          </a:p>
        </p:txBody>
      </p:sp>
      <p:sp>
        <p:nvSpPr>
          <p:cNvPr id="39939" name="Rectangle 3">
            <a:extLst>
              <a:ext uri="{FF2B5EF4-FFF2-40B4-BE49-F238E27FC236}">
                <a16:creationId xmlns:a16="http://schemas.microsoft.com/office/drawing/2014/main" id="{4F1769F4-C211-91A2-3054-B5FAA860D8E7}"/>
              </a:ext>
            </a:extLst>
          </p:cNvPr>
          <p:cNvSpPr>
            <a:spLocks noGrp="1" noChangeArrowheads="1"/>
          </p:cNvSpPr>
          <p:nvPr>
            <p:ph type="body" idx="1"/>
          </p:nvPr>
        </p:nvSpPr>
        <p:spPr>
          <a:xfrm>
            <a:off x="685800" y="1641475"/>
            <a:ext cx="7772400" cy="4987925"/>
          </a:xfrm>
        </p:spPr>
        <p:txBody>
          <a:bodyPr/>
          <a:lstStyle/>
          <a:p>
            <a:pPr algn="just">
              <a:lnSpc>
                <a:spcPct val="80000"/>
              </a:lnSpc>
            </a:pPr>
            <a:r>
              <a:rPr lang="en-US" altLang="fr-TN" sz="2800" b="1" dirty="0"/>
              <a:t>Global organizations, that stress diversity, </a:t>
            </a:r>
            <a:r>
              <a:rPr lang="en-US" altLang="fr-TN" sz="2800" dirty="0"/>
              <a:t>realize that there are </a:t>
            </a:r>
            <a:r>
              <a:rPr lang="en-US" altLang="fr-TN" sz="2800" b="1" dirty="0"/>
              <a:t>13 dimensions </a:t>
            </a:r>
            <a:r>
              <a:rPr lang="en-US" altLang="fr-TN" sz="2800" dirty="0"/>
              <a:t>for success, and the </a:t>
            </a:r>
            <a:r>
              <a:rPr lang="en-US" altLang="fr-TN" sz="2800" b="1" dirty="0"/>
              <a:t>number one dimension is open communication</a:t>
            </a:r>
            <a:r>
              <a:rPr lang="en-US" altLang="fr-TN" sz="2800" dirty="0"/>
              <a:t>.</a:t>
            </a:r>
          </a:p>
          <a:p>
            <a:pPr algn="just">
              <a:lnSpc>
                <a:spcPct val="80000"/>
              </a:lnSpc>
            </a:pPr>
            <a:r>
              <a:rPr lang="en-US" altLang="fr-TN" sz="2800" dirty="0"/>
              <a:t>In today’s diversified global environment, </a:t>
            </a:r>
            <a:r>
              <a:rPr lang="en-US" altLang="fr-TN" sz="2800" b="1" dirty="0"/>
              <a:t>coaching </a:t>
            </a:r>
            <a:r>
              <a:rPr lang="en-US" altLang="fr-TN" sz="2800" dirty="0"/>
              <a:t>is the primary vehicle for positively influencing employees’ performance. </a:t>
            </a:r>
          </a:p>
          <a:p>
            <a:pPr algn="just">
              <a:lnSpc>
                <a:spcPct val="80000"/>
              </a:lnSpc>
            </a:pPr>
            <a:r>
              <a:rPr lang="en-US" altLang="fr-TN" sz="2800" b="1" dirty="0"/>
              <a:t>Coaching involves questioning, listening</a:t>
            </a:r>
            <a:r>
              <a:rPr lang="en-US" altLang="fr-TN" sz="2800" dirty="0"/>
              <a:t>, and the ability to provide feedback to enhance skills and build self-esteem.</a:t>
            </a:r>
          </a:p>
          <a:p>
            <a:pPr algn="just">
              <a:lnSpc>
                <a:spcPct val="80000"/>
              </a:lnSpc>
            </a:pPr>
            <a:r>
              <a:rPr lang="en-US" altLang="fr-TN" sz="2800" b="1" dirty="0"/>
              <a:t>Sensitive listening is the key to effective management</a:t>
            </a:r>
            <a:r>
              <a:rPr lang="en-US" altLang="fr-TN" sz="2800" dirty="0"/>
              <a:t>, and busy executives spend 80 percent of their time listening. </a:t>
            </a:r>
          </a:p>
          <a:p>
            <a:pPr>
              <a:lnSpc>
                <a:spcPct val="80000"/>
              </a:lnSpc>
            </a:pPr>
            <a:endParaRPr lang="en-US" altLang="fr-TN" sz="2800" dirty="0"/>
          </a:p>
        </p:txBody>
      </p:sp>
      <p:pic>
        <p:nvPicPr>
          <p:cNvPr id="39940" name="Picture 4">
            <a:extLst>
              <a:ext uri="{FF2B5EF4-FFF2-40B4-BE49-F238E27FC236}">
                <a16:creationId xmlns:a16="http://schemas.microsoft.com/office/drawing/2014/main" id="{394D01AF-151B-E7F4-F354-A1D56C7B6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 A social need</a:t>
            </a:r>
            <a:endParaRPr lang="en-GB" dirty="0"/>
          </a:p>
        </p:txBody>
      </p:sp>
      <p:sp>
        <p:nvSpPr>
          <p:cNvPr id="3" name="Content Placeholder 2"/>
          <p:cNvSpPr>
            <a:spLocks noGrp="1"/>
          </p:cNvSpPr>
          <p:nvPr>
            <p:ph idx="1"/>
          </p:nvPr>
        </p:nvSpPr>
        <p:spPr/>
        <p:txBody>
          <a:bodyPr/>
          <a:lstStyle/>
          <a:p>
            <a:r>
              <a:rPr lang="en-US" dirty="0"/>
              <a:t>We communicate for :</a:t>
            </a:r>
          </a:p>
          <a:p>
            <a:pPr lvl="1"/>
            <a:r>
              <a:rPr lang="en-US" dirty="0"/>
              <a:t>Pleasure (“to have fun”,  “to have a good time” etc) </a:t>
            </a:r>
          </a:p>
          <a:p>
            <a:pPr lvl="1"/>
            <a:r>
              <a:rPr lang="en-US" dirty="0"/>
              <a:t>Affection (“to help others” , “ to let others know that I care” etc)</a:t>
            </a:r>
          </a:p>
          <a:p>
            <a:pPr lvl="1"/>
            <a:r>
              <a:rPr lang="en-US" dirty="0"/>
              <a:t>Inclusion ( “because I need somebody to talk to..” etc)</a:t>
            </a:r>
          </a:p>
          <a:p>
            <a:pPr lvl="1"/>
            <a:r>
              <a:rPr lang="en-US" dirty="0"/>
              <a:t>Relaxing ( “helps me to unwind/feel less stressful”..)</a:t>
            </a:r>
          </a:p>
          <a:p>
            <a:pPr lvl="1"/>
            <a:r>
              <a:rPr lang="en-US" dirty="0"/>
              <a:t>Fulfilling a need (“ I want it to be done today” ….)</a:t>
            </a:r>
          </a:p>
          <a:p>
            <a:pPr lvl="1"/>
            <a:r>
              <a:rPr lang="en-US" dirty="0"/>
              <a:t>Fulfillment of a practical goals( “ I need a hair cut”!....)</a:t>
            </a:r>
          </a:p>
          <a:p>
            <a:pPr lvl="1"/>
            <a:endParaRPr lang="en-US" dirty="0"/>
          </a:p>
          <a:p>
            <a:pPr lvl="1"/>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134B47-2093-B9DB-706B-03355AF0F44F}"/>
              </a:ext>
            </a:extLst>
          </p:cNvPr>
          <p:cNvSpPr>
            <a:spLocks noGrp="1" noChangeArrowheads="1"/>
          </p:cNvSpPr>
          <p:nvPr>
            <p:ph type="body" idx="1"/>
          </p:nvPr>
        </p:nvSpPr>
        <p:spPr>
          <a:xfrm>
            <a:off x="609600" y="533400"/>
            <a:ext cx="7848600" cy="5638800"/>
          </a:xfrm>
        </p:spPr>
        <p:txBody>
          <a:bodyPr/>
          <a:lstStyle/>
          <a:p>
            <a:pPr algn="just">
              <a:lnSpc>
                <a:spcPct val="80000"/>
              </a:lnSpc>
            </a:pPr>
            <a:r>
              <a:rPr lang="en-US" altLang="fr-TN" sz="2800" b="1"/>
              <a:t>Lee Iacocca</a:t>
            </a:r>
            <a:r>
              <a:rPr lang="en-US" altLang="fr-TN" sz="2800"/>
              <a:t>, the top executive credited with saving Chrysler Corporation from bankruptcy, said, </a:t>
            </a:r>
            <a:r>
              <a:rPr lang="en-US" altLang="fr-TN" sz="2800" b="1"/>
              <a:t>“The most important thing I learned in school was how to communicate”</a:t>
            </a:r>
            <a:r>
              <a:rPr lang="en-US" altLang="fr-TN" sz="2800"/>
              <a:t>.</a:t>
            </a:r>
          </a:p>
          <a:p>
            <a:pPr algn="just">
              <a:lnSpc>
                <a:spcPct val="80000"/>
              </a:lnSpc>
            </a:pPr>
            <a:r>
              <a:rPr lang="en-US" altLang="fr-TN" sz="2800"/>
              <a:t>At all organizational levels, </a:t>
            </a:r>
            <a:r>
              <a:rPr lang="en-US" altLang="fr-TN" sz="2800" b="1"/>
              <a:t>at least 75 percent of each workday is consumed by talking and listening</a:t>
            </a:r>
            <a:r>
              <a:rPr lang="en-US" altLang="fr-TN" sz="2800"/>
              <a:t>. </a:t>
            </a:r>
          </a:p>
          <a:p>
            <a:pPr algn="just">
              <a:lnSpc>
                <a:spcPct val="80000"/>
              </a:lnSpc>
            </a:pPr>
            <a:r>
              <a:rPr lang="en-US" altLang="fr-TN" sz="2800" b="1"/>
              <a:t>Seventy-five percent of what we hear we hear imprecisely. </a:t>
            </a:r>
          </a:p>
          <a:p>
            <a:pPr algn="just">
              <a:lnSpc>
                <a:spcPct val="80000"/>
              </a:lnSpc>
            </a:pPr>
            <a:r>
              <a:rPr lang="en-US" altLang="fr-TN" sz="2800" b="1"/>
              <a:t>Seventy-five percent of what we hear accurately we forget within three weeks.</a:t>
            </a:r>
          </a:p>
          <a:p>
            <a:pPr algn="just">
              <a:lnSpc>
                <a:spcPct val="80000"/>
              </a:lnSpc>
            </a:pPr>
            <a:r>
              <a:rPr lang="en-US" altLang="fr-TN" sz="2800" b="1"/>
              <a:t>Communication, the skill we need the most at work, is the skill we most lack.</a:t>
            </a:r>
          </a:p>
          <a:p>
            <a:pPr>
              <a:lnSpc>
                <a:spcPct val="80000"/>
              </a:lnSpc>
              <a:buFont typeface="Wingdings" panose="05000000000000000000" pitchFamily="2" charset="2"/>
              <a:buNone/>
            </a:pPr>
            <a:r>
              <a:rPr lang="en-US" altLang="fr-TN"/>
              <a:t> </a:t>
            </a:r>
          </a:p>
        </p:txBody>
      </p:sp>
      <p:pic>
        <p:nvPicPr>
          <p:cNvPr id="40963" name="Picture 3">
            <a:extLst>
              <a:ext uri="{FF2B5EF4-FFF2-40B4-BE49-F238E27FC236}">
                <a16:creationId xmlns:a16="http://schemas.microsoft.com/office/drawing/2014/main" id="{49AEA3D5-2ECC-2434-AD54-CDBB3BD8D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81A0F61-232C-95B6-1CBC-5CBB98041C2D}"/>
              </a:ext>
            </a:extLst>
          </p:cNvPr>
          <p:cNvSpPr>
            <a:spLocks noGrp="1" noChangeArrowheads="1"/>
          </p:cNvSpPr>
          <p:nvPr>
            <p:ph type="body" idx="1"/>
          </p:nvPr>
        </p:nvSpPr>
        <p:spPr>
          <a:xfrm>
            <a:off x="685800" y="762000"/>
            <a:ext cx="7772400" cy="5791200"/>
          </a:xfrm>
        </p:spPr>
        <p:txBody>
          <a:bodyPr>
            <a:normAutofit lnSpcReduction="10000"/>
          </a:bodyPr>
          <a:lstStyle/>
          <a:p>
            <a:pPr algn="just">
              <a:lnSpc>
                <a:spcPct val="80000"/>
              </a:lnSpc>
            </a:pPr>
            <a:r>
              <a:rPr lang="en-US" altLang="fr-TN" sz="2400" b="1"/>
              <a:t>Communication is an essential prerequisite </a:t>
            </a:r>
            <a:r>
              <a:rPr lang="en-US" altLang="fr-TN" sz="2400"/>
              <a:t>of organization. When organizations hire employees, one of the most important factors considered is communication skills. </a:t>
            </a:r>
          </a:p>
          <a:p>
            <a:pPr algn="just">
              <a:lnSpc>
                <a:spcPct val="80000"/>
              </a:lnSpc>
            </a:pPr>
            <a:r>
              <a:rPr lang="en-US" altLang="fr-TN" sz="2400"/>
              <a:t>However, there are many employees who lack basic communication skills and the problem will continue as </a:t>
            </a:r>
            <a:r>
              <a:rPr lang="en-US" altLang="fr-TN" sz="2400" b="1"/>
              <a:t>work force diversity grows</a:t>
            </a:r>
            <a:r>
              <a:rPr lang="en-US" altLang="fr-TN" sz="2400"/>
              <a:t>. </a:t>
            </a:r>
          </a:p>
          <a:p>
            <a:pPr algn="just">
              <a:lnSpc>
                <a:spcPct val="80000"/>
              </a:lnSpc>
            </a:pPr>
            <a:r>
              <a:rPr lang="en-US" altLang="fr-TN" sz="2400"/>
              <a:t>Because communication skills are so important and because so many employees’ skills are so poor, organizations are </a:t>
            </a:r>
            <a:r>
              <a:rPr lang="en-US" altLang="fr-TN" sz="2400" b="1"/>
              <a:t>spending millions of dollars to teach workers basic communication skills</a:t>
            </a:r>
            <a:r>
              <a:rPr lang="en-US" altLang="fr-TN" sz="2400"/>
              <a:t>. </a:t>
            </a:r>
          </a:p>
          <a:p>
            <a:pPr algn="just">
              <a:lnSpc>
                <a:spcPct val="80000"/>
              </a:lnSpc>
            </a:pPr>
            <a:r>
              <a:rPr lang="en-US" altLang="fr-TN" sz="2400"/>
              <a:t>Various research studies have revealed that as much as </a:t>
            </a:r>
            <a:r>
              <a:rPr lang="en-US" altLang="fr-TN" sz="2400" b="1"/>
              <a:t>70 percent of all business communication fails to achieve the intended purposes</a:t>
            </a:r>
            <a:r>
              <a:rPr lang="en-US" altLang="fr-TN" sz="2400"/>
              <a:t>.</a:t>
            </a:r>
          </a:p>
          <a:p>
            <a:pPr algn="just">
              <a:lnSpc>
                <a:spcPct val="80000"/>
              </a:lnSpc>
            </a:pPr>
            <a:r>
              <a:rPr lang="en-US" altLang="fr-TN" sz="2400"/>
              <a:t>Employees need relationships to realize their potential. Every communication interaction provides an opportunity for each participant to increase or decrease the intensity of relations and also to get the work or business done.</a:t>
            </a:r>
          </a:p>
        </p:txBody>
      </p:sp>
      <p:pic>
        <p:nvPicPr>
          <p:cNvPr id="41987" name="Picture 3">
            <a:extLst>
              <a:ext uri="{FF2B5EF4-FFF2-40B4-BE49-F238E27FC236}">
                <a16:creationId xmlns:a16="http://schemas.microsoft.com/office/drawing/2014/main" id="{39AC96EC-AD0A-F95B-DE2E-89FDC5543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200775"/>
            <a:ext cx="9906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algn="ctr"/>
            <a:r>
              <a:rPr lang="en-US" dirty="0"/>
              <a:t>Upward communication(UC)</a:t>
            </a:r>
            <a:endParaRPr lang="en-GB" dirty="0"/>
          </a:p>
        </p:txBody>
      </p:sp>
      <p:sp>
        <p:nvSpPr>
          <p:cNvPr id="3" name="Content Placeholder 2"/>
          <p:cNvSpPr>
            <a:spLocks noGrp="1"/>
          </p:cNvSpPr>
          <p:nvPr>
            <p:ph idx="1"/>
          </p:nvPr>
        </p:nvSpPr>
        <p:spPr>
          <a:xfrm>
            <a:off x="0" y="838200"/>
            <a:ext cx="9144000" cy="6019800"/>
          </a:xfrm>
        </p:spPr>
        <p:txBody>
          <a:bodyPr>
            <a:normAutofit/>
          </a:bodyPr>
          <a:lstStyle/>
          <a:p>
            <a:pPr algn="just">
              <a:spcBef>
                <a:spcPts val="0"/>
              </a:spcBef>
            </a:pPr>
            <a:r>
              <a:rPr lang="en-US" dirty="0">
                <a:effectLst>
                  <a:outerShdw blurRad="38100" dist="38100" dir="2700000" algn="tl">
                    <a:srgbClr val="000000">
                      <a:alpha val="43137"/>
                    </a:srgbClr>
                  </a:outerShdw>
                </a:effectLst>
              </a:rPr>
              <a:t>UC is the communication of subordinates (lower levels) to superiors or of employees to managers (upper levels). </a:t>
            </a:r>
          </a:p>
          <a:p>
            <a:pPr algn="just">
              <a:spcBef>
                <a:spcPts val="0"/>
              </a:spcBef>
            </a:pPr>
            <a:r>
              <a:rPr lang="en-US" dirty="0">
                <a:effectLst>
                  <a:outerShdw blurRad="38100" dist="38100" dir="2700000" algn="tl">
                    <a:srgbClr val="000000">
                      <a:alpha val="43137"/>
                    </a:srgbClr>
                  </a:outerShdw>
                </a:effectLst>
              </a:rPr>
              <a:t>The ideal practice is for employees to speak directly to the management  with an “open door policy” .</a:t>
            </a:r>
          </a:p>
          <a:p>
            <a:pPr algn="just">
              <a:spcBef>
                <a:spcPts val="0"/>
              </a:spcBef>
            </a:pPr>
            <a:r>
              <a:rPr lang="en-US" dirty="0">
                <a:effectLst>
                  <a:outerShdw blurRad="38100" dist="38100" dir="2700000" algn="tl">
                    <a:srgbClr val="000000">
                      <a:alpha val="43137"/>
                    </a:srgbClr>
                  </a:outerShdw>
                </a:effectLst>
              </a:rPr>
              <a:t>Quality  of UC contributes to  employees satisfaction.</a:t>
            </a:r>
          </a:p>
          <a:p>
            <a:pPr algn="just">
              <a:spcBef>
                <a:spcPts val="0"/>
              </a:spcBef>
            </a:pPr>
            <a:r>
              <a:rPr lang="en-US" dirty="0">
                <a:effectLst>
                  <a:outerShdw blurRad="38100" dist="38100" dir="2700000" algn="tl">
                    <a:srgbClr val="000000">
                      <a:alpha val="43137"/>
                    </a:srgbClr>
                  </a:outerShdw>
                </a:effectLst>
              </a:rPr>
              <a:t>However, it is not be practical  if every employee communicates with the manager for several reasons such as : the volume that reaches the management &amp; employees feel threatened by managers.</a:t>
            </a:r>
          </a:p>
          <a:p>
            <a:endParaRPr lang="en-US" dirty="0"/>
          </a:p>
          <a:p>
            <a:endParaRPr lang="en-US" dirty="0"/>
          </a:p>
          <a:p>
            <a:endParaRPr lang="en-US" dirty="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800100"/>
          </a:xfrm>
        </p:spPr>
        <p:txBody>
          <a:bodyPr>
            <a:normAutofit fontScale="90000"/>
          </a:bodyPr>
          <a:lstStyle/>
          <a:p>
            <a:pPr algn="ctr"/>
            <a:r>
              <a:rPr lang="en-US" dirty="0"/>
              <a:t>Serial communication</a:t>
            </a:r>
            <a:endParaRPr lang="en-GB" dirty="0"/>
          </a:p>
        </p:txBody>
      </p:sp>
      <p:sp>
        <p:nvSpPr>
          <p:cNvPr id="3" name="Content Placeholder 2"/>
          <p:cNvSpPr>
            <a:spLocks noGrp="1"/>
          </p:cNvSpPr>
          <p:nvPr>
            <p:ph idx="1"/>
          </p:nvPr>
        </p:nvSpPr>
        <p:spPr>
          <a:xfrm>
            <a:off x="0" y="914400"/>
            <a:ext cx="9144000" cy="5943600"/>
          </a:xfrm>
        </p:spPr>
        <p:txBody>
          <a:bodyPr>
            <a:normAutofit/>
          </a:bodyPr>
          <a:lstStyle/>
          <a:p>
            <a:pPr algn="just"/>
            <a:r>
              <a:rPr lang="en-US" sz="3200" dirty="0"/>
              <a:t>In situations when open door policy is not possible, serial communication is adopted, in which message is relayed from an employee to the superiors (according to hierarchy) until the </a:t>
            </a:r>
            <a:r>
              <a:rPr lang="en-US" sz="3200" dirty="0">
                <a:hlinkClick r:id="rId2" action="ppaction://hlinkpres?slideindex=1&amp;slidetitle="/>
              </a:rPr>
              <a:t>message</a:t>
            </a:r>
            <a:r>
              <a:rPr lang="en-US" sz="3200" dirty="0"/>
              <a:t> reaches the top.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dirty="0"/>
              <a:t>Serial communication: Disadvantages</a:t>
            </a:r>
            <a:endParaRPr lang="en-GB" dirty="0"/>
          </a:p>
        </p:txBody>
      </p:sp>
      <p:sp>
        <p:nvSpPr>
          <p:cNvPr id="3" name="Content Placeholder 2"/>
          <p:cNvSpPr>
            <a:spLocks noGrp="1"/>
          </p:cNvSpPr>
          <p:nvPr>
            <p:ph idx="1"/>
          </p:nvPr>
        </p:nvSpPr>
        <p:spPr>
          <a:xfrm>
            <a:off x="15240" y="792480"/>
            <a:ext cx="9144000" cy="6065520"/>
          </a:xfrm>
        </p:spPr>
        <p:txBody>
          <a:bodyPr>
            <a:normAutofit lnSpcReduction="10000"/>
          </a:bodyPr>
          <a:lstStyle/>
          <a:p>
            <a:pPr marL="850392" lvl="1" indent="-457200">
              <a:buFont typeface="+mj-lt"/>
              <a:buAutoNum type="arabicPeriod"/>
            </a:pPr>
            <a:r>
              <a:rPr lang="en-US" sz="2800" dirty="0"/>
              <a:t>The message (content and tone) changes as it moves from person    to person. </a:t>
            </a:r>
          </a:p>
          <a:p>
            <a:pPr marL="850392" lvl="1" indent="-457200">
              <a:buFont typeface="+mj-lt"/>
              <a:buAutoNum type="arabicPeriod"/>
            </a:pPr>
            <a:r>
              <a:rPr lang="en-US" sz="2800" dirty="0"/>
              <a:t>Bad news and complaints are seldom conveyed, partly  due to the stress associated with  delivering  the bad news (McKee &amp;</a:t>
            </a:r>
            <a:r>
              <a:rPr lang="en-US" sz="2800" dirty="0" err="1"/>
              <a:t>Ptacek</a:t>
            </a:r>
            <a:r>
              <a:rPr lang="en-US" sz="2800" dirty="0"/>
              <a:t>, 2001, in </a:t>
            </a:r>
            <a:r>
              <a:rPr lang="en-US" sz="2800" dirty="0" err="1"/>
              <a:t>Aamodt</a:t>
            </a:r>
            <a:r>
              <a:rPr lang="en-US" sz="2800" dirty="0"/>
              <a:t>, 2007). The reluctance to convey bad news is called MUM (minimize unpleasant  message) effect  { Rosen &amp; </a:t>
            </a:r>
            <a:r>
              <a:rPr lang="en-US" sz="2800" dirty="0" err="1"/>
              <a:t>Tesser</a:t>
            </a:r>
            <a:r>
              <a:rPr lang="en-US" sz="2800" dirty="0"/>
              <a:t>, 1970 in </a:t>
            </a:r>
            <a:r>
              <a:rPr lang="en-US" sz="2800" dirty="0" err="1"/>
              <a:t>Aamodt</a:t>
            </a:r>
            <a:r>
              <a:rPr lang="en-US" sz="2800" dirty="0"/>
              <a:t>, 2007}.</a:t>
            </a:r>
          </a:p>
          <a:p>
            <a:pPr marL="850392" lvl="1" indent="-457200">
              <a:buFont typeface="+mj-lt"/>
              <a:buAutoNum type="arabicPeriod"/>
            </a:pPr>
            <a:r>
              <a:rPr lang="en-US" sz="2800" dirty="0"/>
              <a:t>Effectiveness  of the communication depends on the physical proximity of the sender and the receiver, especially with informal communication channels. However, proximity does not play a role if the message is being  communicated electronically such  as the e-mail ( </a:t>
            </a:r>
            <a:r>
              <a:rPr lang="en-US" sz="2800" dirty="0" err="1"/>
              <a:t>Valacich</a:t>
            </a:r>
            <a:r>
              <a:rPr lang="en-US" sz="2800" dirty="0"/>
              <a:t>, </a:t>
            </a:r>
            <a:r>
              <a:rPr lang="en-US" sz="2800" dirty="0" err="1"/>
              <a:t>Parantia</a:t>
            </a:r>
            <a:r>
              <a:rPr lang="en-US" sz="2800" dirty="0"/>
              <a:t>, George &amp;</a:t>
            </a:r>
            <a:r>
              <a:rPr lang="en-US" sz="2800" dirty="0" err="1"/>
              <a:t>Nunamaker</a:t>
            </a:r>
            <a:r>
              <a:rPr lang="en-US" sz="2800" dirty="0"/>
              <a:t>, 1993 in </a:t>
            </a:r>
            <a:r>
              <a:rPr lang="en-US" sz="2800" dirty="0" err="1"/>
              <a:t>Aamodt</a:t>
            </a:r>
            <a:r>
              <a:rPr lang="en-US" sz="2800" dirty="0"/>
              <a:t>, 2007)</a:t>
            </a:r>
          </a:p>
          <a:p>
            <a:pPr marL="850392" lvl="1" indent="-457200">
              <a:buFont typeface="+mj-lt"/>
              <a:buAutoNum type="arabicPeriod"/>
            </a:pPr>
            <a:endParaRPr lang="en-US" sz="2200" dirty="0"/>
          </a:p>
          <a:p>
            <a:pPr>
              <a:buNone/>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Serial communication</a:t>
            </a:r>
            <a:endParaRPr lang="en-GB" dirty="0"/>
          </a:p>
        </p:txBody>
      </p:sp>
      <p:sp>
        <p:nvSpPr>
          <p:cNvPr id="3" name="Content Placeholder 2"/>
          <p:cNvSpPr>
            <a:spLocks noGrp="1"/>
          </p:cNvSpPr>
          <p:nvPr>
            <p:ph idx="1"/>
          </p:nvPr>
        </p:nvSpPr>
        <p:spPr/>
        <p:txBody>
          <a:bodyPr>
            <a:normAutofit/>
          </a:bodyPr>
          <a:lstStyle/>
          <a:p>
            <a:r>
              <a:rPr lang="en-US" dirty="0"/>
              <a:t>The MUM effect affects the organization as important information is being kept from the upper levels.</a:t>
            </a:r>
          </a:p>
          <a:p>
            <a:pPr>
              <a:buNone/>
            </a:pPr>
            <a:endParaRPr lang="en-US" dirty="0"/>
          </a:p>
          <a:p>
            <a:r>
              <a:rPr lang="en-US" dirty="0"/>
              <a:t>For the employees , the MUM effect is a form of survival, </a:t>
            </a:r>
            <a:r>
              <a:rPr lang="en-US" dirty="0" err="1"/>
              <a:t>i.e</a:t>
            </a:r>
            <a:r>
              <a:rPr lang="en-US" dirty="0"/>
              <a:t>  nobody has to be the bad news bearer (the one who communicates the bad news  to the management).</a:t>
            </a:r>
          </a:p>
          <a:p>
            <a:pPr>
              <a:buNone/>
            </a:pPr>
            <a:r>
              <a:rPr lang="en-US" dirty="0"/>
              <a:t>   </a:t>
            </a:r>
          </a:p>
          <a:p>
            <a:pPr>
              <a:buNone/>
            </a:pPr>
            <a:r>
              <a:rPr lang="en-US" dirty="0"/>
              <a:t> </a:t>
            </a:r>
          </a:p>
          <a:p>
            <a:pPr>
              <a:buNone/>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Facilitating Upward communication</a:t>
            </a:r>
            <a:endParaRPr lang="en-GB" dirty="0"/>
          </a:p>
        </p:txBody>
      </p:sp>
      <p:sp>
        <p:nvSpPr>
          <p:cNvPr id="3" name="Content Placeholder 2"/>
          <p:cNvSpPr>
            <a:spLocks noGrp="1"/>
          </p:cNvSpPr>
          <p:nvPr>
            <p:ph idx="1"/>
          </p:nvPr>
        </p:nvSpPr>
        <p:spPr/>
        <p:txBody>
          <a:bodyPr/>
          <a:lstStyle/>
          <a:p>
            <a:r>
              <a:rPr lang="en-US" sz="2800" dirty="0"/>
              <a:t>To overcome the disadvantages of serial communication, several methods  are  </a:t>
            </a:r>
            <a:r>
              <a:rPr lang="en-US" sz="2800" dirty="0" err="1"/>
              <a:t>utilised</a:t>
            </a:r>
            <a:r>
              <a:rPr lang="en-US" dirty="0"/>
              <a:t>:</a:t>
            </a:r>
          </a:p>
          <a:p>
            <a:pPr lvl="1"/>
            <a:r>
              <a:rPr lang="en-US" dirty="0"/>
              <a:t>Surveys</a:t>
            </a:r>
          </a:p>
          <a:p>
            <a:pPr lvl="1"/>
            <a:r>
              <a:rPr lang="en-US" dirty="0"/>
              <a:t>Focus groups </a:t>
            </a:r>
          </a:p>
          <a:p>
            <a:pPr lvl="1"/>
            <a:r>
              <a:rPr lang="en-US" dirty="0"/>
              <a:t>Exit Interviews</a:t>
            </a:r>
          </a:p>
          <a:p>
            <a:pPr lvl="1"/>
            <a:r>
              <a:rPr lang="en-US" dirty="0"/>
              <a:t>Suggestion boxes</a:t>
            </a:r>
          </a:p>
          <a:p>
            <a:pPr lvl="1"/>
            <a:r>
              <a:rPr lang="en-US" dirty="0"/>
              <a:t>Third party Facilitators</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723900"/>
          </a:xfrm>
        </p:spPr>
        <p:txBody>
          <a:bodyPr>
            <a:normAutofit fontScale="90000"/>
          </a:bodyPr>
          <a:lstStyle/>
          <a:p>
            <a:pPr algn="ctr"/>
            <a:r>
              <a:rPr lang="en-US" dirty="0"/>
              <a:t>Surveys</a:t>
            </a:r>
            <a:endParaRPr lang="en-GB" dirty="0"/>
          </a:p>
        </p:txBody>
      </p:sp>
      <p:sp>
        <p:nvSpPr>
          <p:cNvPr id="3" name="Content Placeholder 2"/>
          <p:cNvSpPr>
            <a:spLocks noGrp="1"/>
          </p:cNvSpPr>
          <p:nvPr>
            <p:ph idx="1"/>
          </p:nvPr>
        </p:nvSpPr>
        <p:spPr>
          <a:xfrm>
            <a:off x="0" y="716280"/>
            <a:ext cx="9144000" cy="6141720"/>
          </a:xfrm>
        </p:spPr>
        <p:txBody>
          <a:bodyPr/>
          <a:lstStyle/>
          <a:p>
            <a:r>
              <a:rPr lang="en-US" dirty="0"/>
              <a:t>Surveys are usually conducted annually by an outside consultant who administers  questionnaires, asking employees to rate their opinions on factors such as: pay, working conditions, supervisors etc</a:t>
            </a:r>
          </a:p>
          <a:p>
            <a:r>
              <a:rPr lang="en-US" dirty="0"/>
              <a:t>Surveys also give opportunity  to employees to give suggestions and to list complaints. </a:t>
            </a:r>
          </a:p>
          <a:p>
            <a:r>
              <a:rPr lang="en-US" dirty="0"/>
              <a:t>The consultant then </a:t>
            </a:r>
            <a:r>
              <a:rPr lang="en-US" dirty="0" err="1"/>
              <a:t>analyse</a:t>
            </a:r>
            <a:r>
              <a:rPr lang="en-US" dirty="0"/>
              <a:t> the responses  and then report to the management. </a:t>
            </a:r>
          </a:p>
          <a:p>
            <a:r>
              <a:rPr lang="en-US" dirty="0"/>
              <a:t>Results of the surveys are use to create the action plans for the coming year (Robb ,2004 in </a:t>
            </a:r>
            <a:r>
              <a:rPr lang="en-US" dirty="0" err="1"/>
              <a:t>Aamodt</a:t>
            </a:r>
            <a:r>
              <a:rPr lang="en-US" dirty="0"/>
              <a:t> 2007).</a:t>
            </a:r>
          </a:p>
          <a:p>
            <a:r>
              <a:rPr lang="en-US" dirty="0"/>
              <a:t>Surveys are only useful if the results are being taken  seriously by the management. </a:t>
            </a:r>
          </a:p>
          <a:p>
            <a:r>
              <a:rPr lang="en-US" dirty="0"/>
              <a:t>Some organization share the result of the survey  with their employees, as  an act to increase trust . </a:t>
            </a:r>
            <a:endParaRPr lang="en-GB"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Focus groups</a:t>
            </a:r>
            <a:endParaRPr lang="en-GB" dirty="0"/>
          </a:p>
        </p:txBody>
      </p:sp>
      <p:sp>
        <p:nvSpPr>
          <p:cNvPr id="3" name="Content Placeholder 2"/>
          <p:cNvSpPr>
            <a:spLocks noGrp="1"/>
          </p:cNvSpPr>
          <p:nvPr>
            <p:ph idx="1"/>
          </p:nvPr>
        </p:nvSpPr>
        <p:spPr/>
        <p:txBody>
          <a:bodyPr>
            <a:normAutofit fontScale="92500" lnSpcReduction="10000"/>
          </a:bodyPr>
          <a:lstStyle/>
          <a:p>
            <a:r>
              <a:rPr lang="en-US" dirty="0"/>
              <a:t>Focus groups are group interviews (Morgan, 1998). </a:t>
            </a:r>
          </a:p>
          <a:p>
            <a:r>
              <a:rPr lang="en-US" dirty="0"/>
              <a:t>A focus is a qualitative research method with a widespread use in various applicative fields (such as market research or NGOs research), and a fairly moderated use in social sciences (mainly sociology and psychology) (Barbour, 1995; </a:t>
            </a:r>
            <a:r>
              <a:rPr lang="en-US" dirty="0" err="1"/>
              <a:t>Baban</a:t>
            </a:r>
            <a:r>
              <a:rPr lang="en-US" dirty="0"/>
              <a:t>, 2002; </a:t>
            </a:r>
            <a:r>
              <a:rPr lang="en-US" dirty="0" err="1"/>
              <a:t>Boan</a:t>
            </a:r>
            <a:r>
              <a:rPr lang="en-US" dirty="0"/>
              <a:t>, 2006; Goldman &amp; MacDonald, 1987; </a:t>
            </a:r>
            <a:r>
              <a:rPr lang="en-US" dirty="0" err="1"/>
              <a:t>Greenbaum</a:t>
            </a:r>
            <a:r>
              <a:rPr lang="en-US" dirty="0"/>
              <a:t>, 1988; Howard, </a:t>
            </a:r>
            <a:r>
              <a:rPr lang="en-US" dirty="0" err="1"/>
              <a:t>Hubelbank</a:t>
            </a:r>
            <a:r>
              <a:rPr lang="en-US" dirty="0"/>
              <a:t>, &amp; Moore, 1989; Powell &amp; Single, 1996). </a:t>
            </a:r>
          </a:p>
          <a:p>
            <a:endParaRPr lang="en-US" dirty="0"/>
          </a:p>
          <a:p>
            <a:r>
              <a:rPr lang="en-US" dirty="0"/>
              <a:t>The responses obtained from the focus group  is the then passed on to the management, without telling the names of employs who participated in the focus groups.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Exit Interviews</a:t>
            </a:r>
          </a:p>
        </p:txBody>
      </p:sp>
      <p:sp>
        <p:nvSpPr>
          <p:cNvPr id="3" name="Content Placeholder 2"/>
          <p:cNvSpPr>
            <a:spLocks noGrp="1"/>
          </p:cNvSpPr>
          <p:nvPr>
            <p:ph idx="1"/>
          </p:nvPr>
        </p:nvSpPr>
        <p:spPr/>
        <p:txBody>
          <a:bodyPr/>
          <a:lstStyle/>
          <a:p>
            <a:r>
              <a:rPr lang="en-US" dirty="0"/>
              <a:t>Exit interviews are interviews done with employees voluntarily leaving the organization .</a:t>
            </a:r>
          </a:p>
          <a:p>
            <a:r>
              <a:rPr lang="en-US" dirty="0"/>
              <a:t>It is an excellent source of information as the “real” reason/s will be revealed.  </a:t>
            </a:r>
            <a:endParaRPr lang="en-GB" dirty="0"/>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2F91119D-29DA-44C7-8748-DD9B407F7750}" type="slidenum">
              <a:rPr lang="en-US" smtClean="0"/>
              <a:pPr/>
              <a:t>3</a:t>
            </a:fld>
            <a:endParaRPr lang="en-US"/>
          </a:p>
        </p:txBody>
      </p:sp>
      <p:sp>
        <p:nvSpPr>
          <p:cNvPr id="4099" name="Rectangle 2"/>
          <p:cNvSpPr>
            <a:spLocks noGrp="1" noChangeArrowheads="1"/>
          </p:cNvSpPr>
          <p:nvPr>
            <p:ph type="title"/>
          </p:nvPr>
        </p:nvSpPr>
        <p:spPr>
          <a:xfrm>
            <a:off x="0" y="548640"/>
            <a:ext cx="9144000" cy="551688"/>
          </a:xfrm>
        </p:spPr>
        <p:txBody>
          <a:bodyPr>
            <a:normAutofit fontScale="90000"/>
          </a:bodyPr>
          <a:lstStyle/>
          <a:p>
            <a:pPr algn="ctr" eaLnBrk="1" hangingPunct="1"/>
            <a:r>
              <a:rPr lang="en-US" dirty="0">
                <a:solidFill>
                  <a:schemeClr val="tx1"/>
                </a:solidFill>
              </a:rPr>
              <a:t>Some Definitions of Communication</a:t>
            </a:r>
          </a:p>
        </p:txBody>
      </p:sp>
      <p:sp>
        <p:nvSpPr>
          <p:cNvPr id="4100" name="Rectangle 3"/>
          <p:cNvSpPr>
            <a:spLocks noGrp="1" noChangeArrowheads="1"/>
          </p:cNvSpPr>
          <p:nvPr>
            <p:ph type="body" idx="1"/>
          </p:nvPr>
        </p:nvSpPr>
        <p:spPr>
          <a:xfrm>
            <a:off x="0" y="1234440"/>
            <a:ext cx="9144000" cy="5623560"/>
          </a:xfrm>
        </p:spPr>
        <p:txBody>
          <a:bodyPr>
            <a:normAutofit/>
          </a:bodyPr>
          <a:lstStyle/>
          <a:p>
            <a:pPr eaLnBrk="1" hangingPunct="1"/>
            <a:r>
              <a:rPr lang="en-US" sz="2800" dirty="0"/>
              <a:t>It is the transfer  of a message through a medium, from one individual to another individual.</a:t>
            </a:r>
          </a:p>
          <a:p>
            <a:pPr eaLnBrk="1" hangingPunct="1"/>
            <a:r>
              <a:rPr lang="en-US" sz="2800" dirty="0"/>
              <a:t>The process of sending and receiving of messages between individuals, with feedbacks and effects.</a:t>
            </a:r>
          </a:p>
          <a:p>
            <a:pPr eaLnBrk="1" hangingPunct="1"/>
            <a:r>
              <a:rPr lang="en-US" sz="2800" dirty="0"/>
              <a:t>It is the process of sharing of information, ideas and feelings </a:t>
            </a:r>
          </a:p>
          <a:p>
            <a:r>
              <a:rPr lang="en-US" sz="2800" dirty="0"/>
              <a:t>It is the simultaneous sharing and creating  of meaning through symbolic interaction ( Seiler and Beall, 2008)</a:t>
            </a:r>
          </a:p>
          <a:p>
            <a:r>
              <a:rPr lang="en-US" sz="2800" dirty="0"/>
              <a:t>A transmission of  information from one person or group to another person or group ( Riggio, 2008)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Suggestion boxes</a:t>
            </a:r>
            <a:endParaRPr lang="en-GB" dirty="0"/>
          </a:p>
        </p:txBody>
      </p:sp>
      <p:sp>
        <p:nvSpPr>
          <p:cNvPr id="3" name="Content Placeholder 2"/>
          <p:cNvSpPr>
            <a:spLocks noGrp="1"/>
          </p:cNvSpPr>
          <p:nvPr>
            <p:ph idx="1"/>
          </p:nvPr>
        </p:nvSpPr>
        <p:spPr/>
        <p:txBody>
          <a:bodyPr/>
          <a:lstStyle/>
          <a:p>
            <a:r>
              <a:rPr lang="en-US" dirty="0"/>
              <a:t>Suggestion or complaints boxes is another method to facilitate UC. (or the toll free numbers ).</a:t>
            </a:r>
          </a:p>
          <a:p>
            <a:r>
              <a:rPr lang="en-US" dirty="0"/>
              <a:t>The greatest advantage of the suggestion or  complaints boxes is that employees can immediately communicate their feelings anonymously. </a:t>
            </a:r>
          </a:p>
          <a:p>
            <a:r>
              <a:rPr lang="en-US" dirty="0"/>
              <a:t>Suggestion and complaints boxes work equally well with customers.</a:t>
            </a:r>
          </a:p>
          <a:p>
            <a:r>
              <a:rPr lang="en-US" dirty="0"/>
              <a:t>For the boxes to be beneficial, management must respond to the suggestions and complaints in a timely manner.</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Suggestion boxes</a:t>
            </a:r>
            <a:endParaRPr lang="en-GB" dirty="0"/>
          </a:p>
        </p:txBody>
      </p:sp>
      <p:sp>
        <p:nvSpPr>
          <p:cNvPr id="3" name="Content Placeholder 2"/>
          <p:cNvSpPr>
            <a:spLocks noGrp="1"/>
          </p:cNvSpPr>
          <p:nvPr>
            <p:ph idx="1"/>
          </p:nvPr>
        </p:nvSpPr>
        <p:spPr/>
        <p:txBody>
          <a:bodyPr/>
          <a:lstStyle/>
          <a:p>
            <a:r>
              <a:rPr lang="en-US" dirty="0"/>
              <a:t>One way to respond to the suggestions or complains is to place the suggestions and complaints on the bulletin board or to post them on the organization’s  intranet along with the management’s responses. </a:t>
            </a:r>
          </a:p>
          <a:p>
            <a:r>
              <a:rPr lang="en-US" dirty="0"/>
              <a:t>Some organizations  take suggestions seriously and reward employees who  give useful ideas such as money-saving ideas or cost –saving ideas. </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Third party Facilitators</a:t>
            </a:r>
            <a:endParaRPr lang="en-GB" dirty="0"/>
          </a:p>
        </p:txBody>
      </p:sp>
      <p:sp>
        <p:nvSpPr>
          <p:cNvPr id="3" name="Content Placeholder 2"/>
          <p:cNvSpPr>
            <a:spLocks noGrp="1"/>
          </p:cNvSpPr>
          <p:nvPr>
            <p:ph idx="1"/>
          </p:nvPr>
        </p:nvSpPr>
        <p:spPr/>
        <p:txBody>
          <a:bodyPr/>
          <a:lstStyle/>
          <a:p>
            <a:r>
              <a:rPr lang="en-US" dirty="0"/>
              <a:t>The use of third party facilitators, such as liaison and ombudsperson ,is another way to facilitate  UC. </a:t>
            </a:r>
          </a:p>
          <a:p>
            <a:r>
              <a:rPr lang="en-US" dirty="0"/>
              <a:t>A third party facilitator takes the complaints and suggestions of the employees and personally work with the management to find solutions .</a:t>
            </a:r>
          </a:p>
          <a:p>
            <a:r>
              <a:rPr lang="en-US" dirty="0"/>
              <a:t>The advantage of this method is the neutrality of the ombudsperson , who works for a solution  acceptable to both the employees and the management (</a:t>
            </a:r>
            <a:r>
              <a:rPr lang="en-US" dirty="0" err="1"/>
              <a:t>Hirshman</a:t>
            </a:r>
            <a:r>
              <a:rPr lang="en-US" dirty="0"/>
              <a:t>, 2003 in </a:t>
            </a:r>
            <a:r>
              <a:rPr lang="en-US" dirty="0" err="1"/>
              <a:t>Aamodt</a:t>
            </a:r>
            <a:r>
              <a:rPr lang="en-US" dirty="0"/>
              <a:t>, 2007) </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Downward communication(DC)</a:t>
            </a:r>
            <a:endParaRPr lang="en-GB" dirty="0"/>
          </a:p>
        </p:txBody>
      </p:sp>
      <p:sp>
        <p:nvSpPr>
          <p:cNvPr id="3" name="Content Placeholder 2"/>
          <p:cNvSpPr>
            <a:spLocks noGrp="1"/>
          </p:cNvSpPr>
          <p:nvPr>
            <p:ph idx="1"/>
          </p:nvPr>
        </p:nvSpPr>
        <p:spPr/>
        <p:txBody>
          <a:bodyPr/>
          <a:lstStyle/>
          <a:p>
            <a:r>
              <a:rPr lang="en-US" sz="2800" dirty="0"/>
              <a:t>DC is the communication from superior or management to employees. </a:t>
            </a:r>
          </a:p>
          <a:p>
            <a:r>
              <a:rPr lang="en-US" sz="2800" dirty="0"/>
              <a:t>DC considered a  major method in organizational communication to keep employees informed and to  convey vital information  crucial for the employs to perform their jobs.</a:t>
            </a:r>
          </a:p>
          <a:p>
            <a:endParaRPr lang="en-US" sz="2800" dirty="0"/>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Methods in downward communication</a:t>
            </a:r>
            <a:endParaRPr lang="en-GB" dirty="0"/>
          </a:p>
        </p:txBody>
      </p:sp>
      <p:sp>
        <p:nvSpPr>
          <p:cNvPr id="3" name="Content Placeholder 2"/>
          <p:cNvSpPr>
            <a:spLocks noGrp="1"/>
          </p:cNvSpPr>
          <p:nvPr>
            <p:ph idx="1"/>
          </p:nvPr>
        </p:nvSpPr>
        <p:spPr/>
        <p:txBody>
          <a:bodyPr/>
          <a:lstStyle/>
          <a:p>
            <a:r>
              <a:rPr lang="en-US" sz="2800" dirty="0"/>
              <a:t>Bulletin boards (electronic and non-electronic)</a:t>
            </a:r>
          </a:p>
          <a:p>
            <a:r>
              <a:rPr lang="en-US" sz="2800" dirty="0"/>
              <a:t>Policy manuals</a:t>
            </a:r>
          </a:p>
          <a:p>
            <a:r>
              <a:rPr lang="en-US" sz="2800" dirty="0"/>
              <a:t>Newsletters</a:t>
            </a:r>
          </a:p>
          <a:p>
            <a:r>
              <a:rPr lang="en-US" sz="2800" dirty="0"/>
              <a:t>Intranets</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Bulletin Board</a:t>
            </a:r>
          </a:p>
        </p:txBody>
      </p:sp>
      <p:sp>
        <p:nvSpPr>
          <p:cNvPr id="3" name="Content Placeholder 2"/>
          <p:cNvSpPr>
            <a:spLocks noGrp="1"/>
          </p:cNvSpPr>
          <p:nvPr>
            <p:ph idx="1"/>
          </p:nvPr>
        </p:nvSpPr>
        <p:spPr/>
        <p:txBody>
          <a:bodyPr/>
          <a:lstStyle/>
          <a:p>
            <a:r>
              <a:rPr lang="en-US" dirty="0"/>
              <a:t>A method in DC .</a:t>
            </a:r>
          </a:p>
          <a:p>
            <a:r>
              <a:rPr lang="en-US" dirty="0"/>
              <a:t>The main use is to communicate non-work related  opportunities  such as scholarship ,  optional meetings and items for sale. </a:t>
            </a:r>
          </a:p>
          <a:p>
            <a:r>
              <a:rPr lang="en-US" dirty="0"/>
              <a:t>It is not an appropriate place  for important information such as change of policy or procedures. </a:t>
            </a:r>
          </a:p>
          <a:p>
            <a:r>
              <a:rPr lang="en-US" dirty="0"/>
              <a:t>Advantage: low cost and wide exposure to employees and visitors, especially placed at strategic places .</a:t>
            </a:r>
          </a:p>
          <a:p>
            <a:r>
              <a:rPr lang="en-US" dirty="0"/>
              <a:t>There is also electronic bulletin boards  called “networks”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800100"/>
          </a:xfrm>
        </p:spPr>
        <p:txBody>
          <a:bodyPr>
            <a:normAutofit fontScale="90000"/>
          </a:bodyPr>
          <a:lstStyle/>
          <a:p>
            <a:pPr algn="ctr"/>
            <a:r>
              <a:rPr lang="en-US" dirty="0"/>
              <a:t>Policy Manuals </a:t>
            </a:r>
          </a:p>
        </p:txBody>
      </p:sp>
      <p:sp>
        <p:nvSpPr>
          <p:cNvPr id="3" name="Content Placeholder 2"/>
          <p:cNvSpPr>
            <a:spLocks noGrp="1"/>
          </p:cNvSpPr>
          <p:nvPr>
            <p:ph idx="1"/>
          </p:nvPr>
        </p:nvSpPr>
        <p:spPr>
          <a:xfrm>
            <a:off x="0" y="777240"/>
            <a:ext cx="9144000" cy="6080760"/>
          </a:xfrm>
        </p:spPr>
        <p:txBody>
          <a:bodyPr>
            <a:normAutofit fontScale="92500" lnSpcReduction="10000"/>
          </a:bodyPr>
          <a:lstStyle/>
          <a:p>
            <a:r>
              <a:rPr lang="en-US" dirty="0"/>
              <a:t>Policy Manuals  is the place for posting important changes  in policy  or procedure. </a:t>
            </a:r>
          </a:p>
          <a:p>
            <a:r>
              <a:rPr lang="en-US" dirty="0"/>
              <a:t>The Policy Manual contains the rules employees must operate; written in highly  technical language, although  they should be written less technical so that employees feel encouraged to read.   </a:t>
            </a:r>
          </a:p>
          <a:p>
            <a:r>
              <a:rPr lang="en-US" dirty="0"/>
              <a:t>The contents of the policy manuals are binding contracts by courts; thus must be updated  each time policy changes. This is usually done by sending updated  pages to employees so that they can replace the old ones with the new pages. </a:t>
            </a:r>
          </a:p>
          <a:p>
            <a:r>
              <a:rPr lang="en-US" dirty="0"/>
              <a:t>Policy manuals are usually hundreds of pages long and so many employees do not want to read them.</a:t>
            </a:r>
          </a:p>
          <a:p>
            <a:r>
              <a:rPr lang="en-US" dirty="0"/>
              <a:t>To reduce  length problems, most organizations  have two types of company manual: (1) A policy manual  (very specific and lengthy, containing all the rules and policies under which the organization operates) (2) The employee handbook (shorter  and contains only   the most essential  policies  and rules, as well as general summaries  of less important rules)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Newsletter</a:t>
            </a:r>
          </a:p>
        </p:txBody>
      </p:sp>
      <p:sp>
        <p:nvSpPr>
          <p:cNvPr id="3" name="Content Placeholder 2"/>
          <p:cNvSpPr>
            <a:spLocks noGrp="1"/>
          </p:cNvSpPr>
          <p:nvPr>
            <p:ph idx="1"/>
          </p:nvPr>
        </p:nvSpPr>
        <p:spPr/>
        <p:txBody>
          <a:bodyPr/>
          <a:lstStyle/>
          <a:p>
            <a:r>
              <a:rPr lang="en-US" dirty="0"/>
              <a:t>Newsletter s are designed to bolster  employees’ morale by discussing happy  or  </a:t>
            </a:r>
            <a:r>
              <a:rPr lang="en-US" dirty="0" err="1"/>
              <a:t>innocous</a:t>
            </a:r>
            <a:r>
              <a:rPr lang="en-US" dirty="0"/>
              <a:t> events such as birthdays, births and ballgame scores. </a:t>
            </a:r>
          </a:p>
          <a:p>
            <a:r>
              <a:rPr lang="en-US" dirty="0"/>
              <a:t>A good source of information  for celebrating employee successes, providing  feedback of how  well the organization is doing , introducing new employees  and to remind employees of organizational changes .</a:t>
            </a:r>
          </a:p>
          <a:p>
            <a:r>
              <a:rPr lang="en-US" dirty="0"/>
              <a:t>Newsletter can be printed or electronic (sent through  email or intranet).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Intranet</a:t>
            </a:r>
          </a:p>
        </p:txBody>
      </p:sp>
      <p:sp>
        <p:nvSpPr>
          <p:cNvPr id="3" name="Content Placeholder 2"/>
          <p:cNvSpPr>
            <a:spLocks noGrp="1"/>
          </p:cNvSpPr>
          <p:nvPr>
            <p:ph idx="1"/>
          </p:nvPr>
        </p:nvSpPr>
        <p:spPr/>
        <p:txBody>
          <a:bodyPr/>
          <a:lstStyle/>
          <a:p>
            <a:r>
              <a:rPr lang="en-US" dirty="0"/>
              <a:t>Many organizations are using intranets to replace bulletin boards, newsletter and company manuals .</a:t>
            </a:r>
          </a:p>
          <a:p>
            <a:r>
              <a:rPr lang="en-US" dirty="0"/>
              <a:t>Intranets are  organization-wide versions of internet.</a:t>
            </a:r>
          </a:p>
          <a:p>
            <a:r>
              <a:rPr lang="en-US" dirty="0"/>
              <a:t>One of the most  useful aspects of intranets is the speed , besides its  24-hour availability , paperless and savings on postage and printing.</a:t>
            </a:r>
          </a:p>
          <a:p>
            <a:r>
              <a:rPr lang="en-US" dirty="0"/>
              <a:t>Intranets are common resources for : online employee handbooks, FAQs, activity calendars etc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Business Communication</a:t>
            </a:r>
            <a:endParaRPr lang="en-GB" dirty="0"/>
          </a:p>
        </p:txBody>
      </p:sp>
      <p:sp>
        <p:nvSpPr>
          <p:cNvPr id="3" name="Content Placeholder 2"/>
          <p:cNvSpPr>
            <a:spLocks noGrp="1"/>
          </p:cNvSpPr>
          <p:nvPr>
            <p:ph idx="1"/>
          </p:nvPr>
        </p:nvSpPr>
        <p:spPr/>
        <p:txBody>
          <a:bodyPr>
            <a:normAutofit lnSpcReduction="10000"/>
          </a:bodyPr>
          <a:lstStyle/>
          <a:p>
            <a:r>
              <a:rPr lang="en-US" sz="2800" dirty="0"/>
              <a:t>This is  the communication which relates to the business –related information  among  employees, management  and customers.</a:t>
            </a:r>
          </a:p>
          <a:p>
            <a:r>
              <a:rPr lang="en-US" sz="2800" dirty="0"/>
              <a:t>Methods include:</a:t>
            </a:r>
          </a:p>
          <a:p>
            <a:pPr lvl="1"/>
            <a:r>
              <a:rPr lang="en-US" dirty="0"/>
              <a:t>Memos</a:t>
            </a:r>
          </a:p>
          <a:p>
            <a:pPr lvl="1"/>
            <a:r>
              <a:rPr lang="en-US" dirty="0"/>
              <a:t>Telephone calls and faxes</a:t>
            </a:r>
          </a:p>
          <a:p>
            <a:pPr lvl="1"/>
            <a:r>
              <a:rPr lang="en-US" dirty="0"/>
              <a:t>Email and voice mail</a:t>
            </a:r>
          </a:p>
          <a:p>
            <a:pPr lvl="1"/>
            <a:r>
              <a:rPr lang="en-US" dirty="0"/>
              <a:t>Business meeting</a:t>
            </a:r>
          </a:p>
          <a:p>
            <a:pPr lvl="1">
              <a:buNone/>
            </a:pPr>
            <a:endParaRPr lang="en-US" dirty="0"/>
          </a:p>
          <a:p>
            <a:pPr lvl="1">
              <a:buNone/>
            </a:pPr>
            <a:r>
              <a:rPr lang="en-US" dirty="0"/>
              <a:t>Each method has its advantages and disadvantages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communication</a:t>
            </a:r>
          </a:p>
        </p:txBody>
      </p:sp>
      <p:pic>
        <p:nvPicPr>
          <p:cNvPr id="2050" name="Picture 2" descr="E:\Teaching\Effective Communication\English Version\Components of communication\Components of Communication.jpg"/>
          <p:cNvPicPr>
            <a:picLocks noGrp="1" noChangeAspect="1" noChangeArrowheads="1"/>
          </p:cNvPicPr>
          <p:nvPr>
            <p:ph idx="1"/>
          </p:nvPr>
        </p:nvPicPr>
        <p:blipFill>
          <a:blip r:embed="rId2"/>
          <a:srcRect/>
          <a:stretch>
            <a:fillRect/>
          </a:stretch>
        </p:blipFill>
        <p:spPr bwMode="auto">
          <a:xfrm>
            <a:off x="1066800" y="1981200"/>
            <a:ext cx="7467602" cy="4495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571500"/>
          </a:xfrm>
        </p:spPr>
        <p:txBody>
          <a:bodyPr>
            <a:normAutofit fontScale="90000"/>
          </a:bodyPr>
          <a:lstStyle/>
          <a:p>
            <a:pPr algn="ctr"/>
            <a:r>
              <a:rPr lang="en-US" dirty="0"/>
              <a:t>Informal  communication</a:t>
            </a:r>
            <a:endParaRPr lang="en-GB" dirty="0"/>
          </a:p>
        </p:txBody>
      </p:sp>
      <p:sp>
        <p:nvSpPr>
          <p:cNvPr id="3" name="Content Placeholder 2"/>
          <p:cNvSpPr>
            <a:spLocks noGrp="1"/>
          </p:cNvSpPr>
          <p:nvPr>
            <p:ph idx="1"/>
          </p:nvPr>
        </p:nvSpPr>
        <p:spPr>
          <a:xfrm>
            <a:off x="-15240" y="533400"/>
            <a:ext cx="9159240" cy="6324600"/>
          </a:xfrm>
        </p:spPr>
        <p:txBody>
          <a:bodyPr>
            <a:normAutofit lnSpcReduction="10000"/>
          </a:bodyPr>
          <a:lstStyle/>
          <a:p>
            <a:r>
              <a:rPr lang="en-US" dirty="0"/>
              <a:t>Informal communication happens  everywhere including the workplace .</a:t>
            </a:r>
          </a:p>
          <a:p>
            <a:r>
              <a:rPr lang="en-US" dirty="0"/>
              <a:t>Often, informal communication is transmitted through “grapevine”, a term  which can be traced  back to the Civil War. </a:t>
            </a:r>
          </a:p>
          <a:p>
            <a:r>
              <a:rPr lang="en-US" dirty="0"/>
              <a:t>Informal communication provides information, power and entertainment.</a:t>
            </a:r>
          </a:p>
          <a:p>
            <a:r>
              <a:rPr lang="en-US" dirty="0"/>
              <a:t>Most people consider  contents in informal communication to be inaccurate or distorted, research shows that it contains a great deal of truth.</a:t>
            </a:r>
          </a:p>
          <a:p>
            <a:pPr>
              <a:lnSpc>
                <a:spcPct val="90000"/>
              </a:lnSpc>
            </a:pPr>
            <a:r>
              <a:rPr lang="en-US" sz="2800" dirty="0"/>
              <a:t>Grapevine</a:t>
            </a:r>
          </a:p>
          <a:p>
            <a:pPr lvl="1">
              <a:lnSpc>
                <a:spcPct val="90000"/>
              </a:lnSpc>
            </a:pPr>
            <a:r>
              <a:rPr lang="en-US" sz="2400" dirty="0"/>
              <a:t>single-strand pattern</a:t>
            </a:r>
          </a:p>
          <a:p>
            <a:pPr lvl="1">
              <a:lnSpc>
                <a:spcPct val="90000"/>
              </a:lnSpc>
            </a:pPr>
            <a:r>
              <a:rPr lang="en-US" sz="2400" dirty="0"/>
              <a:t>gossip pattern</a:t>
            </a:r>
          </a:p>
          <a:p>
            <a:pPr lvl="1">
              <a:lnSpc>
                <a:spcPct val="90000"/>
              </a:lnSpc>
            </a:pPr>
            <a:r>
              <a:rPr lang="en-US" sz="2400" dirty="0"/>
              <a:t>probability pattern</a:t>
            </a:r>
          </a:p>
          <a:p>
            <a:pPr lvl="1">
              <a:lnSpc>
                <a:spcPct val="90000"/>
              </a:lnSpc>
            </a:pPr>
            <a:r>
              <a:rPr lang="en-US" sz="2400" dirty="0"/>
              <a:t>cluster pattern</a:t>
            </a:r>
          </a:p>
          <a:p>
            <a:endParaRPr lang="en-US" dirty="0"/>
          </a:p>
          <a:p>
            <a:pPr>
              <a:buNone/>
            </a:pP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 y="0"/>
            <a:ext cx="9174480" cy="685800"/>
          </a:xfrm>
        </p:spPr>
        <p:txBody>
          <a:bodyPr>
            <a:normAutofit fontScale="90000"/>
          </a:bodyPr>
          <a:lstStyle/>
          <a:p>
            <a:pPr algn="ctr"/>
            <a:r>
              <a:rPr lang="en-US" dirty="0"/>
              <a:t>      Grapevine</a:t>
            </a:r>
          </a:p>
        </p:txBody>
      </p:sp>
      <p:sp>
        <p:nvSpPr>
          <p:cNvPr id="6" name="Content Placeholder 5"/>
          <p:cNvSpPr>
            <a:spLocks noGrp="1"/>
          </p:cNvSpPr>
          <p:nvPr>
            <p:ph idx="1"/>
          </p:nvPr>
        </p:nvSpPr>
        <p:spPr>
          <a:xfrm>
            <a:off x="0" y="685800"/>
            <a:ext cx="9144000" cy="6172200"/>
          </a:xfrm>
        </p:spPr>
        <p:txBody>
          <a:bodyPr>
            <a:normAutofit fontScale="92500" lnSpcReduction="10000"/>
          </a:bodyPr>
          <a:lstStyle/>
          <a:p>
            <a:r>
              <a:rPr lang="en-US" sz="3200" dirty="0"/>
              <a:t>Most people consider  the grapevine to be inaccurate, research shows that grapevine often contains a great deal of truth, although incomplete (</a:t>
            </a:r>
            <a:r>
              <a:rPr lang="en-US" sz="3200" dirty="0" err="1"/>
              <a:t>Aamodt</a:t>
            </a:r>
            <a:r>
              <a:rPr lang="en-US" sz="3200" dirty="0"/>
              <a:t>, 2010).</a:t>
            </a:r>
          </a:p>
          <a:p>
            <a:pPr marL="514350" indent="-514350">
              <a:buFont typeface="+mj-lt"/>
              <a:buAutoNum type="arabicPeriod"/>
            </a:pPr>
            <a:r>
              <a:rPr lang="en-US" sz="2800" dirty="0"/>
              <a:t>Gossip </a:t>
            </a:r>
          </a:p>
          <a:p>
            <a:pPr marL="880110" lvl="1" indent="-514350"/>
            <a:r>
              <a:rPr lang="en-US" dirty="0"/>
              <a:t>Primarily about individuals and the content of the message lacks significance to the people gossiping.</a:t>
            </a:r>
          </a:p>
          <a:p>
            <a:pPr marL="880110" lvl="1" indent="-514350"/>
            <a:r>
              <a:rPr lang="en-US" dirty="0"/>
              <a:t>Serves to entertain and provides social information.</a:t>
            </a:r>
          </a:p>
          <a:p>
            <a:pPr marL="514350" indent="-514350">
              <a:buNone/>
            </a:pPr>
            <a:r>
              <a:rPr lang="en-US" sz="2800" dirty="0"/>
              <a:t>	</a:t>
            </a:r>
          </a:p>
          <a:p>
            <a:pPr marL="514350" indent="-514350">
              <a:buNone/>
            </a:pPr>
            <a:r>
              <a:rPr lang="en-US" sz="2800" dirty="0"/>
              <a:t> 2.  </a:t>
            </a:r>
            <a:r>
              <a:rPr lang="en-US" sz="2800" dirty="0" err="1"/>
              <a:t>Rumour</a:t>
            </a:r>
            <a:endParaRPr lang="en-US" sz="2800" dirty="0"/>
          </a:p>
          <a:p>
            <a:pPr marL="880110" lvl="1" indent="-514350"/>
            <a:r>
              <a:rPr lang="en-US" dirty="0"/>
              <a:t>Contains information that is significant to the lives of those communicating the message.</a:t>
            </a:r>
          </a:p>
          <a:p>
            <a:pPr marL="880110" lvl="1" indent="-514350"/>
            <a:r>
              <a:rPr lang="en-US" dirty="0"/>
              <a:t>Occurs when the available  information is both interesting  and ambiguous. </a:t>
            </a:r>
          </a:p>
          <a:p>
            <a:pPr marL="880110" lvl="1" indent="-514350"/>
            <a:r>
              <a:rPr lang="en-US" dirty="0"/>
              <a:t>Most common topics are personnel changes, job security and reputation of the organization.</a:t>
            </a:r>
          </a:p>
          <a:p>
            <a:pPr marL="514350" indent="-514350">
              <a:buNone/>
            </a:pPr>
            <a:r>
              <a:rPr lang="en-US" sz="2800" dirty="0"/>
              <a:t>	</a:t>
            </a:r>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000" dirty="0">
                <a:solidFill>
                  <a:srgbClr val="0070C0"/>
                </a:solidFill>
                <a:hlinkClick r:id="rId2" action="ppaction://hlinkfile"/>
              </a:rPr>
              <a:t>Essential components of communication</a:t>
            </a:r>
            <a:endParaRPr lang="en-US" sz="4000" dirty="0">
              <a:solidFill>
                <a:srgbClr val="0070C0"/>
              </a:solidFill>
            </a:endParaRPr>
          </a:p>
        </p:txBody>
      </p:sp>
      <p:sp>
        <p:nvSpPr>
          <p:cNvPr id="4" name="Content Placeholder 3"/>
          <p:cNvSpPr>
            <a:spLocks noGrp="1"/>
          </p:cNvSpPr>
          <p:nvPr>
            <p:ph sz="half" idx="1"/>
          </p:nvPr>
        </p:nvSpPr>
        <p:spPr/>
        <p:txBody>
          <a:bodyPr/>
          <a:lstStyle/>
          <a:p>
            <a:endParaRPr lang="en-US" sz="2800" dirty="0"/>
          </a:p>
          <a:p>
            <a:r>
              <a:rPr lang="en-US" sz="2800" dirty="0">
                <a:solidFill>
                  <a:srgbClr val="00B050"/>
                </a:solidFill>
              </a:rPr>
              <a:t>Source /Sender</a:t>
            </a:r>
          </a:p>
          <a:p>
            <a:r>
              <a:rPr lang="en-US" sz="2800" dirty="0">
                <a:solidFill>
                  <a:srgbClr val="00B050"/>
                </a:solidFill>
              </a:rPr>
              <a:t>Message</a:t>
            </a:r>
          </a:p>
          <a:p>
            <a:r>
              <a:rPr lang="en-US" sz="2800" dirty="0">
                <a:solidFill>
                  <a:srgbClr val="00B050"/>
                </a:solidFill>
              </a:rPr>
              <a:t>Channels</a:t>
            </a:r>
          </a:p>
          <a:p>
            <a:r>
              <a:rPr lang="en-US" sz="2800" dirty="0">
                <a:solidFill>
                  <a:srgbClr val="00B050"/>
                </a:solidFill>
              </a:rPr>
              <a:t>Noise/interference</a:t>
            </a:r>
          </a:p>
          <a:p>
            <a:endParaRPr lang="en-US" sz="2800" dirty="0"/>
          </a:p>
          <a:p>
            <a:endParaRPr lang="en-US" dirty="0"/>
          </a:p>
        </p:txBody>
      </p:sp>
      <p:sp>
        <p:nvSpPr>
          <p:cNvPr id="5" name="Content Placeholder 4"/>
          <p:cNvSpPr>
            <a:spLocks noGrp="1"/>
          </p:cNvSpPr>
          <p:nvPr>
            <p:ph sz="half" idx="2"/>
          </p:nvPr>
        </p:nvSpPr>
        <p:spPr/>
        <p:txBody>
          <a:bodyPr/>
          <a:lstStyle/>
          <a:p>
            <a:endParaRPr lang="en-US" dirty="0"/>
          </a:p>
          <a:p>
            <a:r>
              <a:rPr lang="en-US" dirty="0">
                <a:solidFill>
                  <a:srgbClr val="00B050"/>
                </a:solidFill>
              </a:rPr>
              <a:t>Receiver</a:t>
            </a:r>
          </a:p>
          <a:p>
            <a:r>
              <a:rPr lang="en-US" dirty="0">
                <a:solidFill>
                  <a:srgbClr val="00B050"/>
                </a:solidFill>
              </a:rPr>
              <a:t>Feedback</a:t>
            </a:r>
          </a:p>
          <a:p>
            <a:r>
              <a:rPr lang="en-US" dirty="0">
                <a:solidFill>
                  <a:srgbClr val="00B050"/>
                </a:solidFill>
              </a:rPr>
              <a:t>Environment</a:t>
            </a:r>
          </a:p>
          <a:p>
            <a:r>
              <a:rPr lang="en-US" dirty="0">
                <a:solidFill>
                  <a:srgbClr val="00B050"/>
                </a:solidFill>
              </a:rPr>
              <a:t>Context</a:t>
            </a:r>
          </a:p>
        </p:txBody>
      </p:sp>
      <p:sp>
        <p:nvSpPr>
          <p:cNvPr id="2" name="Slide Number Placeholder 1"/>
          <p:cNvSpPr>
            <a:spLocks noGrp="1"/>
          </p:cNvSpPr>
          <p:nvPr>
            <p:ph type="sldNum" sz="quarter" idx="10"/>
          </p:nvPr>
        </p:nvSpPr>
        <p:spPr/>
        <p:txBody>
          <a:bodyPr/>
          <a:lstStyle/>
          <a:p>
            <a:pPr>
              <a:defRPr/>
            </a:pPr>
            <a:fld id="{338083B7-5718-44B2-AECB-61372C0258C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a:solidFill>
                  <a:srgbClr val="0070C0"/>
                </a:solidFill>
              </a:rPr>
              <a:t>Principles of Communication</a:t>
            </a:r>
          </a:p>
        </p:txBody>
      </p:sp>
      <p:sp>
        <p:nvSpPr>
          <p:cNvPr id="6" name="Content Placeholder 5"/>
          <p:cNvSpPr>
            <a:spLocks noGrp="1"/>
          </p:cNvSpPr>
          <p:nvPr>
            <p:ph idx="1"/>
          </p:nvPr>
        </p:nvSpPr>
        <p:spPr/>
        <p:txBody>
          <a:bodyPr/>
          <a:lstStyle/>
          <a:p>
            <a:r>
              <a:rPr lang="en-US" sz="3200" dirty="0"/>
              <a:t>Communication is a process</a:t>
            </a:r>
          </a:p>
          <a:p>
            <a:r>
              <a:rPr lang="en-US" sz="3200" dirty="0"/>
              <a:t>Communication is a system</a:t>
            </a:r>
          </a:p>
          <a:p>
            <a:r>
              <a:rPr lang="en-US" sz="3200" dirty="0"/>
              <a:t>Communication is both interactional and transactional</a:t>
            </a:r>
          </a:p>
          <a:p>
            <a:r>
              <a:rPr lang="en-US" sz="3200" dirty="0"/>
              <a:t>Communication can be intentional and unintentional</a:t>
            </a:r>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Communication is a process</a:t>
            </a:r>
          </a:p>
        </p:txBody>
      </p:sp>
      <p:sp>
        <p:nvSpPr>
          <p:cNvPr id="4" name="Content Placeholder 3"/>
          <p:cNvSpPr>
            <a:spLocks noGrp="1"/>
          </p:cNvSpPr>
          <p:nvPr>
            <p:ph idx="1"/>
          </p:nvPr>
        </p:nvSpPr>
        <p:spPr/>
        <p:txBody>
          <a:bodyPr/>
          <a:lstStyle/>
          <a:p>
            <a:r>
              <a:rPr lang="en-US" dirty="0"/>
              <a:t>Because it involves a series of actions which are ongoing and is constantly changing. </a:t>
            </a:r>
          </a:p>
          <a:p>
            <a:r>
              <a:rPr lang="en-US" dirty="0"/>
              <a:t>The relationship of all the components at a certain time in a process of communication cannot be duplicated.</a:t>
            </a:r>
          </a:p>
          <a:p>
            <a:r>
              <a:rPr lang="en-US" dirty="0"/>
              <a:t>Communication is ever-changing and capable of making changes. </a:t>
            </a:r>
          </a:p>
          <a:p>
            <a:r>
              <a:rPr lang="en-US" dirty="0"/>
              <a:t>Communication takes </a:t>
            </a:r>
            <a:r>
              <a:rPr lang="en-US"/>
              <a:t>place within a flow. </a:t>
            </a:r>
            <a:endParaRPr lang="en-US" dirty="0"/>
          </a:p>
        </p:txBody>
      </p:sp>
      <p:sp>
        <p:nvSpPr>
          <p:cNvPr id="2" name="Slide Number Placeholder 1"/>
          <p:cNvSpPr>
            <a:spLocks noGrp="1"/>
          </p:cNvSpPr>
          <p:nvPr>
            <p:ph type="sldNum" sz="quarter" idx="10"/>
          </p:nvPr>
        </p:nvSpPr>
        <p:spPr/>
        <p:txBody>
          <a:bodyPr/>
          <a:lstStyle/>
          <a:p>
            <a:pPr>
              <a:defRPr/>
            </a:pPr>
            <a:fld id="{338083B7-5718-44B2-AECB-61372C0258C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a system</a:t>
            </a:r>
          </a:p>
        </p:txBody>
      </p:sp>
      <p:sp>
        <p:nvSpPr>
          <p:cNvPr id="3" name="Content Placeholder 2"/>
          <p:cNvSpPr>
            <a:spLocks noGrp="1"/>
          </p:cNvSpPr>
          <p:nvPr>
            <p:ph idx="1"/>
          </p:nvPr>
        </p:nvSpPr>
        <p:spPr/>
        <p:txBody>
          <a:bodyPr/>
          <a:lstStyle/>
          <a:p>
            <a:r>
              <a:rPr lang="en-US" dirty="0"/>
              <a:t>A system is a combination of parts interdependently acting to form a whole. </a:t>
            </a:r>
          </a:p>
          <a:p>
            <a:r>
              <a:rPr lang="en-US" dirty="0"/>
              <a:t>If one part is not functioning properly, the other parts are affected. </a:t>
            </a:r>
          </a:p>
          <a:p>
            <a:r>
              <a:rPr lang="en-US" dirty="0"/>
              <a:t>Therefore in a communication, if one component is not functioning properly, the whole process is affected. </a:t>
            </a:r>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Communication is both Interactional and Transactional</a:t>
            </a:r>
          </a:p>
        </p:txBody>
      </p:sp>
      <p:sp>
        <p:nvSpPr>
          <p:cNvPr id="3" name="Content Placeholder 2"/>
          <p:cNvSpPr>
            <a:spLocks noGrp="1"/>
          </p:cNvSpPr>
          <p:nvPr>
            <p:ph idx="1"/>
          </p:nvPr>
        </p:nvSpPr>
        <p:spPr>
          <a:xfrm>
            <a:off x="457200" y="2667000"/>
            <a:ext cx="8229600" cy="4389120"/>
          </a:xfrm>
        </p:spPr>
        <p:txBody>
          <a:bodyPr/>
          <a:lstStyle/>
          <a:p>
            <a:r>
              <a:rPr lang="en-US" sz="2800" dirty="0"/>
              <a:t>The interactional and transactional nature of communication should be considered together. </a:t>
            </a:r>
          </a:p>
          <a:p>
            <a:endParaRPr lang="en-US" sz="2800" dirty="0"/>
          </a:p>
          <a:p>
            <a:endParaRPr lang="en-US" sz="2800" dirty="0"/>
          </a:p>
        </p:txBody>
      </p:sp>
      <p:sp>
        <p:nvSpPr>
          <p:cNvPr id="4" name="Slide Number Placeholder 3"/>
          <p:cNvSpPr>
            <a:spLocks noGrp="1"/>
          </p:cNvSpPr>
          <p:nvPr>
            <p:ph type="sldNum" sz="quarter" idx="10"/>
          </p:nvPr>
        </p:nvSpPr>
        <p:spPr/>
        <p:txBody>
          <a:bodyPr/>
          <a:lstStyle/>
          <a:p>
            <a:pPr>
              <a:defRPr/>
            </a:pPr>
            <a:fld id="{5398CEF0-11DB-4B37-80BF-00E38CEA14BB}"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2630</TotalTime>
  <Words>2500</Words>
  <Application>Microsoft Office PowerPoint</Application>
  <PresentationFormat>عرض على الشاشة (4:3)</PresentationFormat>
  <Paragraphs>217</Paragraphs>
  <Slides>41</Slides>
  <Notes>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41</vt:i4>
      </vt:variant>
    </vt:vector>
  </HeadingPairs>
  <TitlesOfParts>
    <vt:vector size="46" baseType="lpstr">
      <vt:lpstr>Calibri</vt:lpstr>
      <vt:lpstr>Constantia</vt:lpstr>
      <vt:lpstr>Wingdings</vt:lpstr>
      <vt:lpstr>Wingdings 2</vt:lpstr>
      <vt:lpstr>Flow</vt:lpstr>
      <vt:lpstr>    Organizational Communication</vt:lpstr>
      <vt:lpstr>Communication : A social need</vt:lpstr>
      <vt:lpstr>Some Definitions of Communication</vt:lpstr>
      <vt:lpstr>Components of communication</vt:lpstr>
      <vt:lpstr>Essential components of communication</vt:lpstr>
      <vt:lpstr>Principles of Communication</vt:lpstr>
      <vt:lpstr>Communication is a process</vt:lpstr>
      <vt:lpstr>Communication is a system</vt:lpstr>
      <vt:lpstr>Communication is both Interactional and Transactional</vt:lpstr>
      <vt:lpstr>Communication is interactional</vt:lpstr>
      <vt:lpstr>Communication is transactional</vt:lpstr>
      <vt:lpstr>Communication can be Intentional and Unintentional</vt:lpstr>
      <vt:lpstr>Organizational Communication</vt:lpstr>
      <vt:lpstr>Organizational Communication </vt:lpstr>
      <vt:lpstr>Organizational Communication</vt:lpstr>
      <vt:lpstr>Organizational Communication</vt:lpstr>
      <vt:lpstr>Organizational Communication</vt:lpstr>
      <vt:lpstr>What is organizational communication?</vt:lpstr>
      <vt:lpstr>Importance of Organizational Communication</vt:lpstr>
      <vt:lpstr>عرض تقديمي في PowerPoint</vt:lpstr>
      <vt:lpstr>عرض تقديمي في PowerPoint</vt:lpstr>
      <vt:lpstr>Upward communication(UC)</vt:lpstr>
      <vt:lpstr>Serial communication</vt:lpstr>
      <vt:lpstr>Serial communication: Disadvantages</vt:lpstr>
      <vt:lpstr>Serial communication</vt:lpstr>
      <vt:lpstr>Facilitating Upward communication</vt:lpstr>
      <vt:lpstr>Surveys</vt:lpstr>
      <vt:lpstr>Focus groups</vt:lpstr>
      <vt:lpstr>Exit Interviews</vt:lpstr>
      <vt:lpstr>Suggestion boxes</vt:lpstr>
      <vt:lpstr>Suggestion boxes</vt:lpstr>
      <vt:lpstr>Third party Facilitators</vt:lpstr>
      <vt:lpstr>Downward communication(DC)</vt:lpstr>
      <vt:lpstr>Methods in downward communication</vt:lpstr>
      <vt:lpstr>Bulletin Board</vt:lpstr>
      <vt:lpstr>Policy Manuals </vt:lpstr>
      <vt:lpstr>Newsletter</vt:lpstr>
      <vt:lpstr>Intranet</vt:lpstr>
      <vt:lpstr>Business Communication</vt:lpstr>
      <vt:lpstr>Informal  communication</vt:lpstr>
      <vt:lpstr>      Grapevine</vt:lpstr>
    </vt:vector>
  </TitlesOfParts>
  <Company>Microsoft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Employees’ Development</dc:title>
  <dc:creator>Siti Rokiah</dc:creator>
  <cp:lastModifiedBy>Boutkhil</cp:lastModifiedBy>
  <cp:revision>149</cp:revision>
  <dcterms:created xsi:type="dcterms:W3CDTF">2009-08-09T17:44:19Z</dcterms:created>
  <dcterms:modified xsi:type="dcterms:W3CDTF">2022-11-12T11:07:48Z</dcterms:modified>
</cp:coreProperties>
</file>