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0" r:id="rId2"/>
    <p:sldId id="282" r:id="rId3"/>
    <p:sldId id="274" r:id="rId4"/>
    <p:sldId id="275" r:id="rId5"/>
    <p:sldId id="276" r:id="rId6"/>
    <p:sldId id="277" r:id="rId7"/>
    <p:sldId id="278" r:id="rId8"/>
    <p:sldId id="279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>
      <p:cViewPr varScale="1">
        <p:scale>
          <a:sx n="64" d="100"/>
          <a:sy n="64" d="100"/>
        </p:scale>
        <p:origin x="148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46657-E4E1-4A2D-A1C7-DE07F818A07A}" type="datetimeFigureOut">
              <a:rPr lang="fr-FR" smtClean="0"/>
              <a:pPr/>
              <a:t>06/10/2024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9D286-336D-4AA1-99DE-6490A879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7FA4-1DF0-4C1F-B6D8-EA008E6B7FC0}" type="datetime1">
              <a:rPr lang="fr-FR" smtClean="0"/>
              <a:pPr/>
              <a:t>06/10/2024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9BDD-5A04-45D0-8246-F66E2F00685D}" type="datetime1">
              <a:rPr lang="fr-FR" smtClean="0"/>
              <a:pPr/>
              <a:t>06/10/2024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2453-29EE-46A6-A967-45FAC9DD200D}" type="datetime1">
              <a:rPr lang="fr-FR" smtClean="0"/>
              <a:pPr/>
              <a:t>06/10/2024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7A6C-9A43-4692-87DC-45C6C424BD13}" type="datetime1">
              <a:rPr lang="fr-FR" smtClean="0"/>
              <a:pPr/>
              <a:t>06/10/2024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4A64-65AD-4232-8150-9EFDFA39A062}" type="datetime1">
              <a:rPr lang="fr-FR" smtClean="0"/>
              <a:pPr/>
              <a:t>06/10/2024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78B0-4B9C-4792-9E2E-F8DBCA79DEBA}" type="datetime1">
              <a:rPr lang="fr-FR" smtClean="0"/>
              <a:pPr/>
              <a:t>06/10/2024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F02E-7DF2-40BD-B434-FE7A3D50453B}" type="datetime1">
              <a:rPr lang="fr-FR" smtClean="0"/>
              <a:pPr/>
              <a:t>06/10/2024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09C-0F18-4789-9D7C-D0687AF17D33}" type="datetime1">
              <a:rPr lang="fr-FR" smtClean="0"/>
              <a:pPr/>
              <a:t>06/10/2024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F19D-A6C1-4937-A0FB-3E77D5D58089}" type="datetime1">
              <a:rPr lang="fr-FR" smtClean="0"/>
              <a:pPr/>
              <a:t>06/10/2024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9B41-C4A1-44F2-B158-111660829A23}" type="datetime1">
              <a:rPr lang="fr-FR" smtClean="0"/>
              <a:pPr/>
              <a:t>06/10/2024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9EF8-3C06-4206-A770-CBB46E6DF81F}" type="datetime1">
              <a:rPr lang="fr-FR" smtClean="0"/>
              <a:pPr/>
              <a:t>06/10/2024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B7105-A6D3-4BFA-BC9C-B572AA6EC842}" type="datetime1">
              <a:rPr lang="fr-FR" smtClean="0"/>
              <a:pPr/>
              <a:t>06/10/2024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FFE41B1-9EAF-38DB-B393-4C3356D2D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Rectangle à coins arrondis 4">
            <a:extLst>
              <a:ext uri="{FF2B5EF4-FFF2-40B4-BE49-F238E27FC236}">
                <a16:creationId xmlns:a16="http://schemas.microsoft.com/office/drawing/2014/main" id="{A3EB568A-1220-AEDA-F148-1B32D004130E}"/>
              </a:ext>
            </a:extLst>
          </p:cNvPr>
          <p:cNvSpPr/>
          <p:nvPr/>
        </p:nvSpPr>
        <p:spPr>
          <a:xfrm>
            <a:off x="144016" y="3068960"/>
            <a:ext cx="8892480" cy="15841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40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40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</a:t>
            </a:r>
            <a:r>
              <a:rPr lang="fr-FR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art</a:t>
            </a:r>
            <a:r>
              <a:rPr lang="fr-FR" sz="40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fr-FR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VI- </a:t>
            </a:r>
            <a:r>
              <a:rPr lang="en-US" sz="40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tudy of anomalies and optimization of combustion laws</a:t>
            </a:r>
            <a:endParaRPr lang="fr-FR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40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endParaRPr lang="fr-FR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55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72008" y="-27384"/>
            <a:ext cx="8892480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28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art</a:t>
            </a: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VI- </a:t>
            </a:r>
            <a:r>
              <a:rPr lang="en-US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tudy of anomalies and optimization of combustion laws</a:t>
            </a:r>
            <a:endParaRPr lang="fr-FR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28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46341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Study of Anomalies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Combustion is considered stoichiometric when there is exactly enough oxidizer to fully burn the fuel, meaning the exhaust gases contain neither oxygen nor fuel.</a:t>
            </a:r>
          </a:p>
          <a:p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Example: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Stoichiometric combustion leads to the highest combustion temperature, which is why it is considered ideal combustion.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When combustion is stoichiometric, the air-fuel ratio is expressed as λ = 1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212976"/>
            <a:ext cx="6012160" cy="79208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90872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65104"/>
            <a:ext cx="9144000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à coins arrondis 4">
            <a:extLst>
              <a:ext uri="{FF2B5EF4-FFF2-40B4-BE49-F238E27FC236}">
                <a16:creationId xmlns:a16="http://schemas.microsoft.com/office/drawing/2014/main" id="{16892022-626C-069A-0F5C-85A7B6291A91}"/>
              </a:ext>
            </a:extLst>
          </p:cNvPr>
          <p:cNvSpPr/>
          <p:nvPr/>
        </p:nvSpPr>
        <p:spPr>
          <a:xfrm>
            <a:off x="72008" y="-27384"/>
            <a:ext cx="8892480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28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art</a:t>
            </a: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VI- </a:t>
            </a:r>
            <a:r>
              <a:rPr lang="en-US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tudy of anomalies and optimization of combustion laws</a:t>
            </a:r>
            <a:endParaRPr lang="fr-FR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28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53400E2-D81D-E5D7-C047-68E8415A27C3}"/>
              </a:ext>
            </a:extLst>
          </p:cNvPr>
          <p:cNvSpPr txBox="1"/>
          <p:nvPr/>
        </p:nvSpPr>
        <p:spPr>
          <a:xfrm>
            <a:off x="0" y="948784"/>
            <a:ext cx="9144000" cy="349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Example:</a:t>
            </a:r>
          </a:p>
          <a:p>
            <a:pPr algn="just"/>
            <a:r>
              <a:rPr lang="en-US" sz="2700" dirty="0">
                <a:latin typeface="Cambria" panose="02040503050406030204" pitchFamily="18" charset="0"/>
                <a:ea typeface="Cambria" panose="02040503050406030204" pitchFamily="18" charset="0"/>
              </a:rPr>
              <a:t>An automobile manufacturer announces that a car equipped with a Diesel engine (alkane) consumes 4.5 liters per 100 km.</a:t>
            </a:r>
          </a:p>
          <a:p>
            <a:pPr algn="just">
              <a:buFont typeface="+mj-lt"/>
              <a:buAutoNum type="arabicPeriod"/>
            </a:pPr>
            <a:r>
              <a:rPr lang="en-US" sz="2700" dirty="0">
                <a:latin typeface="Cambria" panose="02040503050406030204" pitchFamily="18" charset="0"/>
                <a:ea typeface="Cambria" panose="02040503050406030204" pitchFamily="18" charset="0"/>
              </a:rPr>
              <a:t>What is the quantity </a:t>
            </a:r>
            <a:r>
              <a:rPr lang="en-US" sz="2700" b="1" dirty="0" err="1">
                <a:latin typeface="Cambria" panose="02040503050406030204" pitchFamily="18" charset="0"/>
                <a:ea typeface="Cambria" panose="02040503050406030204" pitchFamily="18" charset="0"/>
              </a:rPr>
              <a:t>Qm</a:t>
            </a:r>
            <a:r>
              <a:rPr lang="en-US" sz="2700" dirty="0">
                <a:latin typeface="Cambria" panose="02040503050406030204" pitchFamily="18" charset="0"/>
                <a:ea typeface="Cambria" panose="02040503050406030204" pitchFamily="18" charset="0"/>
              </a:rPr>
              <a:t> (in kg) of CO</a:t>
            </a:r>
            <a:r>
              <a:rPr lang="en-US" sz="27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2700" dirty="0">
                <a:latin typeface="Cambria" panose="02040503050406030204" pitchFamily="18" charset="0"/>
                <a:ea typeface="Cambria" panose="02040503050406030204" pitchFamily="18" charset="0"/>
              </a:rPr>
              <a:t> emitted, considering the reaction as stoichiometric, for a 100 km journey?</a:t>
            </a:r>
          </a:p>
          <a:p>
            <a:pPr algn="just">
              <a:buFont typeface="+mj-lt"/>
              <a:buAutoNum type="arabicPeriod"/>
            </a:pPr>
            <a:r>
              <a:rPr lang="en-US" sz="2700" dirty="0">
                <a:latin typeface="Cambria" panose="02040503050406030204" pitchFamily="18" charset="0"/>
                <a:ea typeface="Cambria" panose="02040503050406030204" pitchFamily="18" charset="0"/>
              </a:rPr>
              <a:t>Calculate the conversion constant </a:t>
            </a:r>
            <a:r>
              <a:rPr lang="en-US" sz="2700" b="1" dirty="0">
                <a:latin typeface="Cambria" panose="02040503050406030204" pitchFamily="18" charset="0"/>
                <a:ea typeface="Cambria" panose="02040503050406030204" pitchFamily="18" charset="0"/>
              </a:rPr>
              <a:t>Ka</a:t>
            </a:r>
            <a:r>
              <a:rPr lang="en-US" sz="2700" dirty="0">
                <a:latin typeface="Cambria" panose="02040503050406030204" pitchFamily="18" charset="0"/>
                <a:ea typeface="Cambria" panose="02040503050406030204" pitchFamily="18" charset="0"/>
              </a:rPr>
              <a:t> for Diesel in g/l, knowing that: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890717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Solution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 car emits 11.9 kg of CO2 for a journey of 100 km.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à coins arrondis 4">
            <a:extLst>
              <a:ext uri="{FF2B5EF4-FFF2-40B4-BE49-F238E27FC236}">
                <a16:creationId xmlns:a16="http://schemas.microsoft.com/office/drawing/2014/main" id="{74B79A4B-3675-716E-71CB-4C2F3C160418}"/>
              </a:ext>
            </a:extLst>
          </p:cNvPr>
          <p:cNvSpPr/>
          <p:nvPr/>
        </p:nvSpPr>
        <p:spPr>
          <a:xfrm>
            <a:off x="72008" y="-27384"/>
            <a:ext cx="8892480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28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art</a:t>
            </a: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VI- </a:t>
            </a:r>
            <a:r>
              <a:rPr lang="en-US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tudy of anomalies and optimization of combustion laws</a:t>
            </a:r>
            <a:endParaRPr lang="fr-FR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28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3F71A4-81BA-16F1-A928-7A6EB653F976}"/>
              </a:ext>
            </a:extLst>
          </p:cNvPr>
          <p:cNvSpPr/>
          <p:nvPr/>
        </p:nvSpPr>
        <p:spPr>
          <a:xfrm>
            <a:off x="-53752" y="179081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 a distance of 15,000 km/year, the CO2 emissions amount to 18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tonnes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1052736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Practical Combustion Anomalies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In practice, combustions are non-stoichiometric (incomplete combustion).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To eliminate unburned (non-oxidized) fuel, sufficient oxygen must be available at every point for combustion.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Therefore, the process operates with a large excess of air (λ &gt; 1), even though it dilutes the exhaust gases and lowers the temperature.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The reactions are characterized by the air-fuel ratio factor λ:</a:t>
            </a:r>
          </a:p>
        </p:txBody>
      </p:sp>
      <p:sp>
        <p:nvSpPr>
          <p:cNvPr id="2" name="Rectangle à coins arrondis 4">
            <a:extLst>
              <a:ext uri="{FF2B5EF4-FFF2-40B4-BE49-F238E27FC236}">
                <a16:creationId xmlns:a16="http://schemas.microsoft.com/office/drawing/2014/main" id="{10D4CD28-BAED-A031-C995-63B91A0D59CB}"/>
              </a:ext>
            </a:extLst>
          </p:cNvPr>
          <p:cNvSpPr/>
          <p:nvPr/>
        </p:nvSpPr>
        <p:spPr>
          <a:xfrm>
            <a:off x="72008" y="-27384"/>
            <a:ext cx="8892480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28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art</a:t>
            </a: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VI- </a:t>
            </a:r>
            <a:r>
              <a:rPr lang="en-US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tudy of anomalies and optimization of combustion laws</a:t>
            </a:r>
            <a:endParaRPr lang="fr-FR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28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4285086-E2AA-6911-35CF-9D2A3369A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8" y="5567949"/>
            <a:ext cx="9071992" cy="1153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6</a:t>
            </a:fld>
            <a:endParaRPr lang="fr-FR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9144000" cy="1001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98072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By introducing the air-fuel ratio factor λ into the combustion reaction, we obtain:</a:t>
            </a:r>
            <a:endParaRPr lang="fr-FR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70892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-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The analysis of exhaust gases allows for the determination of the quality of combustion products. In particular, the presence of oxygen indicates a combustion process with excess air.</a:t>
            </a:r>
          </a:p>
          <a:p>
            <a:pPr algn="just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- Main causes of unburned fuel in the exhaust gases:</a:t>
            </a:r>
          </a:p>
          <a:p>
            <a:pPr marL="269875" indent="90488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Non-homogeneous fuel-oxidizer mixture =&gt; local lack of oxygen</a:t>
            </a:r>
          </a:p>
          <a:p>
            <a:pPr marL="269875" indent="90488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Too low temperature =&gt; less reactive combustion (slow kinetics)</a:t>
            </a:r>
          </a:p>
        </p:txBody>
      </p:sp>
      <p:sp>
        <p:nvSpPr>
          <p:cNvPr id="2" name="Rectangle à coins arrondis 4">
            <a:extLst>
              <a:ext uri="{FF2B5EF4-FFF2-40B4-BE49-F238E27FC236}">
                <a16:creationId xmlns:a16="http://schemas.microsoft.com/office/drawing/2014/main" id="{A906D51E-A620-3A52-40BC-A7A1EFF5429B}"/>
              </a:ext>
            </a:extLst>
          </p:cNvPr>
          <p:cNvSpPr/>
          <p:nvPr/>
        </p:nvSpPr>
        <p:spPr>
          <a:xfrm>
            <a:off x="72008" y="-27384"/>
            <a:ext cx="8892480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28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art</a:t>
            </a: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VI- </a:t>
            </a:r>
            <a:r>
              <a:rPr lang="en-US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tudy of anomalies and optimization of combustion laws</a:t>
            </a:r>
            <a:endParaRPr lang="fr-FR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28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187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0" y="980728"/>
            <a:ext cx="59699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In the case of incomplete combustion:</a:t>
            </a:r>
            <a:endParaRPr lang="fr-FR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414479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  <a:r>
              <a:rPr lang="en-US" sz="28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and k</a:t>
            </a:r>
            <a:r>
              <a:rPr lang="en-US" sz="28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are the dissociation constants of CO</a:t>
            </a:r>
            <a:r>
              <a:rPr lang="en-US" sz="28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and water.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Complete combustion: k</a:t>
            </a:r>
            <a:r>
              <a:rPr lang="en-US" sz="28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= k</a:t>
            </a:r>
            <a:r>
              <a:rPr lang="en-US" sz="28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= 0, meaning all oxidizable species have been oxidized into CO2 and H</a:t>
            </a:r>
            <a:r>
              <a:rPr lang="en-US" sz="28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Incomplete combustion: k1 ≠ 0 or k</a:t>
            </a:r>
            <a:r>
              <a:rPr lang="en-US" sz="28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≠ 0, meaning there are remaining oxidized species: CO, H</a:t>
            </a:r>
            <a:r>
              <a:rPr lang="en-US" sz="28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, or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en-US" sz="2800" baseline="-25000" dirty="0" err="1">
                <a:latin typeface="Cambria" panose="02040503050406030204" pitchFamily="18" charset="0"/>
                <a:ea typeface="Cambria" panose="02040503050406030204" pitchFamily="18" charset="0"/>
              </a:rPr>
              <a:t>m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</a:t>
            </a:r>
            <a:r>
              <a:rPr lang="en-US" sz="2800" baseline="-25000" dirty="0" err="1"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endParaRPr lang="en-US" sz="2800" baseline="-25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Rectangle à coins arrondis 4">
            <a:extLst>
              <a:ext uri="{FF2B5EF4-FFF2-40B4-BE49-F238E27FC236}">
                <a16:creationId xmlns:a16="http://schemas.microsoft.com/office/drawing/2014/main" id="{82C66C85-A6E2-79E2-A5BD-84C812D1AEF7}"/>
              </a:ext>
            </a:extLst>
          </p:cNvPr>
          <p:cNvSpPr/>
          <p:nvPr/>
        </p:nvSpPr>
        <p:spPr>
          <a:xfrm>
            <a:off x="72008" y="-27384"/>
            <a:ext cx="8892480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28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art</a:t>
            </a: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VI- </a:t>
            </a:r>
            <a:r>
              <a:rPr lang="en-US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tudy of anomalies and optimization of combustion laws</a:t>
            </a:r>
            <a:endParaRPr lang="fr-FR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28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0" y="1052736"/>
            <a:ext cx="9144000" cy="518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Combustion optimization: meeting the requirements in terms of performance, fuel consumption, and pollution.</a:t>
            </a:r>
            <a:b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Therefore, the fuel-air mixture must be optimized.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The time allocated for combustion is very short during an engine cycle: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Example:</a:t>
            </a:r>
            <a:b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For an engine running at 3000 rpm, the combustion duration is around 10 milliseconds.</a:t>
            </a:r>
          </a:p>
        </p:txBody>
      </p:sp>
      <p:sp>
        <p:nvSpPr>
          <p:cNvPr id="2" name="Rectangle à coins arrondis 4">
            <a:extLst>
              <a:ext uri="{FF2B5EF4-FFF2-40B4-BE49-F238E27FC236}">
                <a16:creationId xmlns:a16="http://schemas.microsoft.com/office/drawing/2014/main" id="{D041BDD2-159F-EE88-D5F2-30FF996C5B68}"/>
              </a:ext>
            </a:extLst>
          </p:cNvPr>
          <p:cNvSpPr/>
          <p:nvPr/>
        </p:nvSpPr>
        <p:spPr>
          <a:xfrm>
            <a:off x="72008" y="-27384"/>
            <a:ext cx="8892480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28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art</a:t>
            </a: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VI- </a:t>
            </a:r>
            <a:r>
              <a:rPr lang="en-US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tudy of anomalies and optimization of combustion laws</a:t>
            </a:r>
            <a:endParaRPr lang="fr-FR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28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4335</TotalTime>
  <Words>529</Words>
  <Application>Microsoft Office PowerPoint</Application>
  <PresentationFormat>Affichage à l'écran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ZERGANE</dc:creator>
  <cp:lastModifiedBy>GM</cp:lastModifiedBy>
  <cp:revision>127</cp:revision>
  <dcterms:created xsi:type="dcterms:W3CDTF">2021-02-07T18:00:40Z</dcterms:created>
  <dcterms:modified xsi:type="dcterms:W3CDTF">2024-10-07T13:53:08Z</dcterms:modified>
</cp:coreProperties>
</file>