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62" r:id="rId11"/>
    <p:sldId id="263" r:id="rId12"/>
    <p:sldId id="264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urs-et-exercices.com/2016/05/les-principes-du-choix-des-materiaux-en.html#Heading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Sélection des matériaux avec facteur de forme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33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lvl="2" indent="-228600" fontAlgn="base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b="1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Traction élastique</a:t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32858" y="2923959"/>
            <a:ext cx="745889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L’allongement ou le raccourcissement élastique d’une barre sous une charge dépend de l’aire de la section mais de sa géométrie, il n’y a donc pas besoin de facteur géométrique.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3" algn="l" defTabSz="457200" rtl="0">
              <a:spcBef>
                <a:spcPct val="0"/>
              </a:spcBef>
            </a:pP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 smtClean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Flexion élastique (domaine de rigidité)</a:t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fr-FR" sz="2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fr-FR" sz="2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12868" y="2446424"/>
                <a:ext cx="6096000" cy="39168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une poutre de longueur (l) avec un module de Young, alors la rigidité en flexion 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Sachant que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</m:e>
                        <m:sup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F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1.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1.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 : module de Young.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flèche (déflexion).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 : force.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moment d’inertie pour une section circulaire(m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 : longueur (m).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C1 : constante en fonction du mode de chargement.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68" y="2446424"/>
                <a:ext cx="6096000" cy="3916841"/>
              </a:xfrm>
              <a:prstGeom prst="rect">
                <a:avLst/>
              </a:prstGeom>
              <a:blipFill>
                <a:blip r:embed="rId2"/>
                <a:stretch>
                  <a:fillRect l="-300" t="-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fr-FR" sz="16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Flexion élastique (domaine de rigidité)</a:t>
            </a:r>
            <a:br>
              <a:rPr lang="fr-FR" sz="16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fr-FR" sz="25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fr-FR" sz="25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25040" y="2409659"/>
                <a:ext cx="6096000" cy="3214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profil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⟹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1.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I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fr-FR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I</m:t>
                              </m:r>
                            </m:e>
                            <m:sup>
                              <m:r>
                                <a:rPr lang="fr-FR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I</m:t>
                          </m:r>
                        </m:e>
                        <m:sup>
                          <m:r>
                            <a:rPr lang="fr-FR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 : moment d’inertie pour une section donnée (m</a:t>
                </a:r>
                <a:r>
                  <a:rPr lang="fr-FR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2409659"/>
                <a:ext cx="6096000" cy="3214341"/>
              </a:xfrm>
              <a:prstGeom prst="rect">
                <a:avLst/>
              </a:prstGeom>
              <a:blipFill>
                <a:blip r:embed="rId2"/>
                <a:stretch>
                  <a:fillRect l="-800" b="-1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00200" lvl="3" indent="-228600" algn="l" fontAlgn="base">
              <a:spcBef>
                <a:spcPts val="600"/>
              </a:spcBef>
              <a:spcAft>
                <a:spcPts val="600"/>
              </a:spcAft>
            </a:pPr>
            <a:r>
              <a:rPr lang="fr-FR" b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b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b="1" i="1" dirty="0" smtClean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</a:t>
            </a:r>
            <a:r>
              <a:rPr lang="fr-FR" b="1" i="1" dirty="0"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élastique (domaine de rigidité)</a:t>
            </a:r>
            <a: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b="1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i="1" dirty="0"/>
          </a:p>
        </p:txBody>
      </p:sp>
      <p:sp>
        <p:nvSpPr>
          <p:cNvPr id="4" name="Rectangle 3"/>
          <p:cNvSpPr/>
          <p:nvPr/>
        </p:nvSpPr>
        <p:spPr>
          <a:xfrm>
            <a:off x="1295402" y="2519964"/>
            <a:ext cx="6096000" cy="1360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 géométries performantes en flexion peuvent s’avérer moins bonnes en torsion.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rigidité d’un arbre étant le couple de Torsion divisé sur l’angle de torsion.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75017" y="3880401"/>
                <a:ext cx="6096000" cy="20326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</a:t>
                </a: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17" y="3880401"/>
                <a:ext cx="6096000" cy="2032672"/>
              </a:xfrm>
              <a:prstGeom prst="rect">
                <a:avLst/>
              </a:prstGeom>
              <a:blipFill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9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élastique (domaine de rigidité)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i="1" kern="0" dirty="0" smtClean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56560" y="2487496"/>
                <a:ext cx="6096000" cy="36669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 : Couple de torsion (Nm).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 : Module de cisaillement (N/m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 : moment de torsion (pour les sections circulaire est identique au moment polaire J) (m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), k est tabulé.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𝑥𝑥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2(1+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≈ 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𝐸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Pour un arbre circulaire ( K</a:t>
                </a:r>
                <a:r>
                  <a:rPr lang="fr-FR" sz="16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𝐺</m:t>
                          </m:r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60" y="2487496"/>
                <a:ext cx="6096000" cy="3666966"/>
              </a:xfrm>
              <a:prstGeom prst="rect">
                <a:avLst/>
              </a:prstGeom>
              <a:blipFill>
                <a:blip r:embed="rId2"/>
                <a:stretch>
                  <a:fillRect l="-500" t="-4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0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élastique</a:t>
            </a:r>
            <a:b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Torsion élastique (domaine de rigidité)</a:t>
            </a: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i="1" kern="0" dirty="0">
                <a:ln>
                  <a:noFill/>
                </a:ln>
                <a:solidFill>
                  <a:srgbClr val="21212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suite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43497" y="2432012"/>
                <a:ext cx="6096000" cy="37319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L’indice de forme pour une torsion élastique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sup>
                    </m:sSubSup>
                  </m:oMath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avec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arbreplein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 en torsion élastique d’une géométrie donnée.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 : Rigidité en torsion élastique de l’arbre plein circulaire.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  et k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moment quadratique ou d’inertie de Torsion (m</a:t>
                </a:r>
                <a:r>
                  <a:rPr lang="fr-FR" sz="1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 :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497" y="2432012"/>
                <a:ext cx="6096000" cy="3731919"/>
              </a:xfrm>
              <a:prstGeom prst="rect">
                <a:avLst/>
              </a:prstGeom>
              <a:blipFill>
                <a:blip r:embed="rId2"/>
                <a:stretch>
                  <a:fillRect l="-300" t="-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793" y="2573383"/>
            <a:ext cx="619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Même matériaux :  Exemple Flexion :matériaux Acier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1275"/>
            <a:ext cx="4659473" cy="2609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1789611" y="2942715"/>
                <a:ext cx="3500845" cy="167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Indice de performance en flexion domaine </a:t>
                </a:r>
                <a:r>
                  <a:rPr lang="fr-FR" dirty="0" smtClean="0"/>
                  <a:t>d’élasticité pour une section circulaire pleine  est :</a:t>
                </a:r>
                <a:endParaRPr lang="fr-FR" dirty="0" smtClean="0"/>
              </a:p>
              <a:p>
                <a:r>
                  <a:rPr lang="fr-FR" dirty="0" smtClean="0"/>
                  <a:t>IP=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</m:rad>
                          </m:num>
                          <m:den>
                            <m:r>
                              <a:rPr lang="fr-F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𝜌</m:t>
                            </m:r>
                          </m:den>
                        </m:f>
                      </m:e>
                    </m:d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11" y="2942715"/>
                <a:ext cx="3500845" cy="1676869"/>
              </a:xfrm>
              <a:prstGeom prst="rect">
                <a:avLst/>
              </a:prstGeom>
              <a:blipFill>
                <a:blip r:embed="rId3"/>
                <a:stretch>
                  <a:fillRect l="-1568" t="-2182" r="-2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789611" y="5251269"/>
            <a:ext cx="8791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Est-ce que </a:t>
            </a:r>
            <a:r>
              <a:rPr lang="fr-FR" sz="2400" b="1" dirty="0" smtClean="0">
                <a:solidFill>
                  <a:srgbClr val="FF0000"/>
                </a:solidFill>
              </a:rPr>
              <a:t>la forme </a:t>
            </a:r>
            <a:r>
              <a:rPr lang="fr-FR" dirty="0" smtClean="0"/>
              <a:t>de la poutre influe sur </a:t>
            </a:r>
            <a:r>
              <a:rPr lang="fr-FR" sz="2000" b="1" dirty="0" smtClean="0">
                <a:solidFill>
                  <a:srgbClr val="FF0000"/>
                </a:solidFill>
              </a:rPr>
              <a:t>IP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</a:pPr>
            <a: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b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sections géométriques creuses sont plus performantes que les sections pleines pour supporter des charges en flexion, torsion et compression axiales.</a:t>
            </a:r>
          </a:p>
          <a:p>
            <a:r>
              <a:rPr lang="fr-FR" dirty="0"/>
              <a:t>La signification de la géométrie est que la section transversale est tubulaire, rectangulaire, en I...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0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600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sz="16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362960" y="2682649"/>
            <a:ext cx="6029234" cy="3313202"/>
            <a:chOff x="0" y="0"/>
            <a:chExt cx="5466080" cy="2276475"/>
          </a:xfrm>
        </p:grpSpPr>
        <p:grpSp>
          <p:nvGrpSpPr>
            <p:cNvPr id="17" name="Groupe 16"/>
            <p:cNvGrpSpPr/>
            <p:nvPr/>
          </p:nvGrpSpPr>
          <p:grpSpPr>
            <a:xfrm>
              <a:off x="0" y="0"/>
              <a:ext cx="3609975" cy="1323975"/>
              <a:chOff x="0" y="0"/>
              <a:chExt cx="3609975" cy="13239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47800" y="0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Fonction</a:t>
                </a: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476250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Matériau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00325" y="476250"/>
                <a:ext cx="1009650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Géométrie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1038225"/>
                <a:ext cx="828675" cy="2857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Procédé</a:t>
                </a:r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 flipH="1">
                <a:off x="828675" y="285750"/>
                <a:ext cx="571500" cy="1905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828675" y="762000"/>
                <a:ext cx="619125" cy="2762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2276475" y="762000"/>
                <a:ext cx="323850" cy="27622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6" name="Connecteur droit avec flèche 25"/>
              <p:cNvCxnSpPr/>
              <p:nvPr/>
            </p:nvCxnSpPr>
            <p:spPr>
              <a:xfrm flipH="1" flipV="1">
                <a:off x="2276475" y="285750"/>
                <a:ext cx="323850" cy="1905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27" name="Connecteur droit avec flèche 26"/>
              <p:cNvCxnSpPr/>
              <p:nvPr/>
            </p:nvCxnSpPr>
            <p:spPr>
              <a:xfrm>
                <a:off x="828675" y="628650"/>
                <a:ext cx="177165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</p:grp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3181350" y="904875"/>
              <a:ext cx="2284730" cy="1371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Facteur géométrique</a:t>
              </a: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: </a:t>
              </a:r>
            </a:p>
            <a:p>
              <a:pPr marL="0" marR="0" lvl="0" indent="18034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Valeur caractéristique en flexion et en torsion ce qui donnera in indice de performance IP qui prend en considération le facteur forme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48000" y="3275055"/>
            <a:ext cx="6096000" cy="200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géométrie de la section est importante pour certains modes de chargement.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performance mécanique est obtenue en combinant le matériau avec une forme macroscopique. La forme est caractérisée par un facteur de forme Φ sans dimension</a:t>
            </a:r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 fontAlgn="base">
              <a:spcBef>
                <a:spcPts val="600"/>
              </a:spcBef>
              <a:spcAft>
                <a:spcPts val="600"/>
              </a:spcAft>
            </a:pPr>
            <a:r>
              <a:rPr lang="fr-FR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</a:t>
            </a:r>
            <a:r>
              <a:rPr lang="fr-FR" b="1" cap="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forme</a:t>
            </a:r>
            <a:br>
              <a:rPr lang="fr-FR" b="1" cap="all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b="1" u="none" strike="noStrike" kern="0" cap="all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837492"/>
            <a:ext cx="6096000" cy="1953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composant est en générale chargé soit axialement, soit en flexion ou en torsion 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Barres sont chargées en traction.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poutres en flexion.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arbres en couples de torsion.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colonnes en compression axiales.</a:t>
            </a:r>
            <a:endParaRPr lang="fr-F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rigidité</a:t>
            </a:r>
            <a:b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Domaine élastique</a:t>
            </a:r>
            <a:endParaRPr lang="fr-FR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92778" y="2411313"/>
                <a:ext cx="9903820" cy="3308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</a:pPr>
                <a:r>
                  <a:rPr lang="fr-FR" sz="1600" b="1" kern="0" dirty="0" smtClean="0">
                    <a:effectLst>
                      <a:outerShdw sx="0" sy="0">
                        <a:srgbClr val="000000"/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e</m:t>
                                  </m:r>
                                </m:sup>
                              </m:sSubSup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: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forme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pour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flexion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lastique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disponible</m:t>
                              </m:r>
                              <m:r>
                                <a:rPr lang="fr-FR" sz="16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6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e</m:t>
                                  </m:r>
                                </m:sup>
                              </m:sSubSup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formen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en</m:t>
                              </m:r>
                              <m:r>
                                <a:rPr lang="fr-FR" sz="16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torsion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é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lastqiue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disponible</m:t>
                              </m:r>
                              <m: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sz="16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                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sup>
                    </m:sSubSup>
                    <m:r>
                      <a:rPr lang="fr-FR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rigidit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 </m:t>
                        </m:r>
                        <m:sSup>
                          <m:sSupPr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poutre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profil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rigidit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é </m:t>
                        </m:r>
                        <m:sSup>
                          <m:sSupPr>
                            <m:ctrlP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a:rPr lang="fr-FR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poutre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circulaire</m:t>
                        </m:r>
                      </m:den>
                    </m:f>
                    <m:r>
                      <a:rPr lang="fr-FR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r-FR" sz="16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fr-FR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pour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une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ê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me</m:t>
                        </m:r>
                        <m: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aire</m:t>
                        </m:r>
                      </m:e>
                    </m:d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fr-FR" sz="16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1.</m:t>
                        </m:r>
                        <m:r>
                          <m:rPr>
                            <m:sty m:val="p"/>
                          </m:rP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fr-FR" sz="16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sz="16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et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fr-FR" sz="16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1.</m:t>
                        </m:r>
                        <m:r>
                          <m:rPr>
                            <m:sty m:val="p"/>
                          </m:rP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fr-F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l</m:t>
                            </m:r>
                          </m:e>
                          <m:sup>
                            <m:r>
                              <a:rPr lang="fr-F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avec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rigidit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torsion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arbreplein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sz="16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78" y="2411313"/>
                <a:ext cx="9903820" cy="3308855"/>
              </a:xfrm>
              <a:prstGeom prst="rect">
                <a:avLst/>
              </a:prstGeom>
              <a:blipFill>
                <a:blip r:embed="rId2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</a:t>
            </a: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 rigidité</a:t>
            </a:r>
            <a:b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Domaine élastique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2549336"/>
                <a:ext cx="6096000" cy="32992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Rigidité en torsion élastique d’une géométrie donnée.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fr-FR" sz="1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 : Rigidité en torsion élastique de l’arbre plein circulaire</a:t>
                </a:r>
                <a:r>
                  <a:rPr lang="fr-FR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 smtClean="0"/>
                  <a:t>k  </a:t>
                </a:r>
                <a:r>
                  <a:rPr lang="fr-FR" dirty="0"/>
                  <a:t>et k</a:t>
                </a:r>
                <a:r>
                  <a:rPr lang="fr-FR" baseline="30000" dirty="0"/>
                  <a:t>°</a:t>
                </a:r>
                <a:r>
                  <a:rPr lang="fr-FR" dirty="0"/>
                  <a:t> : moment quadratique ou d’inertie de Torsion (m</a:t>
                </a:r>
                <a:r>
                  <a:rPr lang="fr-FR" baseline="30000" dirty="0"/>
                  <a:t>4</a:t>
                </a:r>
                <a:r>
                  <a:rPr lang="fr-FR" dirty="0"/>
                  <a:t>)</a:t>
                </a:r>
                <a:endParaRPr lang="fr-FR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1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Donc :</a:t>
                </a:r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sup>
                      </m:sSubSup>
                      <m:r>
                        <a:rPr lang="fr-FR" sz="1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fr-F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49336"/>
                <a:ext cx="6096000" cy="3299237"/>
              </a:xfrm>
              <a:prstGeom prst="rect">
                <a:avLst/>
              </a:prstGeom>
              <a:blipFill>
                <a:blip r:embed="rId2"/>
                <a:stretch>
                  <a:fillRect l="-800" t="-5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6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0" lvl="2" indent="-228600" fontAlgn="base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Facteurs de forme basés sur la résistance</a:t>
            </a:r>
            <a:br>
              <a:rPr lang="fr-FR" sz="2000" b="1" dirty="0">
                <a:solidFill>
                  <a:srgbClr val="00B05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7999" y="2615183"/>
                <a:ext cx="7689669" cy="3065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 fontAlgn="base"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</a:pPr>
                <a:endParaRPr lang="fr-FR" sz="1400" b="1" kern="0" dirty="0" smtClean="0">
                  <a:effectLst>
                    <a:outerShdw sx="0" sy="0">
                      <a:srgbClr val="000000"/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sup>
                              </m:sSub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: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forme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en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sistance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à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flexion</m:t>
                              </m:r>
                              <m:r>
                                <a:rPr lang="fr-FR" sz="14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fr-FR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14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f</m:t>
                                  </m:r>
                                </m:sup>
                              </m:sSubSup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: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Facteur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de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fome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en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r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sisitance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à </m:t>
                              </m:r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la</m:t>
                              </m:r>
                              <m:r>
                                <a:rPr lang="fr-FR" sz="1400" b="0" i="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torsion</m:t>
                              </m:r>
                              <m: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Avec 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Moment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profil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Moment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poutre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sup>
                      </m:sSubSup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Couple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à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trie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donn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Couple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rupture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fr-FR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arbre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forme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circulaire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pleine</m:t>
                          </m:r>
                        </m:den>
                      </m:f>
                      <m:r>
                        <a:rPr lang="fr-FR" sz="1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fr-FR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pour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une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ê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me</m:t>
                          </m:r>
                          <m: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aire</m:t>
                          </m:r>
                        </m:e>
                      </m:d>
                      <m:r>
                        <a:rPr lang="fr-FR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fr-FR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2615183"/>
                <a:ext cx="7689669" cy="3065198"/>
              </a:xfrm>
              <a:prstGeom prst="rect">
                <a:avLst/>
              </a:prstGeom>
              <a:blipFill>
                <a:blip r:embed="rId2"/>
                <a:stretch>
                  <a:fillRect l="-2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0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231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Symbol</vt:lpstr>
      <vt:lpstr>Times New Roman</vt:lpstr>
      <vt:lpstr>Wingdings</vt:lpstr>
      <vt:lpstr>Organique</vt:lpstr>
      <vt:lpstr>Sélection des matériaux avec facteur de forme </vt:lpstr>
      <vt:lpstr>Problématique</vt:lpstr>
      <vt:lpstr>introduction </vt:lpstr>
      <vt:lpstr>introduction</vt:lpstr>
      <vt:lpstr>introduction</vt:lpstr>
      <vt:lpstr>facteurs de forme </vt:lpstr>
      <vt:lpstr>Facteurs de forme basés sur la rigidité Domaine élastique</vt:lpstr>
      <vt:lpstr>Facteurs de forme basés sur la rigidité Domaine élastique</vt:lpstr>
      <vt:lpstr>Facteurs de forme basés sur la résistance </vt:lpstr>
      <vt:lpstr>Domaine élastique a-Traction élastique </vt:lpstr>
      <vt:lpstr>Domaine élastique a-Flexion élastique (domaine de rigidité)  </vt:lpstr>
      <vt:lpstr>Domaine élastique a-Flexion élastique (domaine de rigidité)  </vt:lpstr>
      <vt:lpstr>Domaine élastique c-Torsion élastique (domaine de rigidité) </vt:lpstr>
      <vt:lpstr>Domaine élastique c-Torsion élastique (domaine de rigidité) suite</vt:lpstr>
      <vt:lpstr>Domaine élastique c-Torsion élastique (domaine de rigidité) suite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Sélection des matériaux avec facteur de forme</dc:title>
  <dc:creator>ZEGGANE</dc:creator>
  <cp:lastModifiedBy>ZEGGANE</cp:lastModifiedBy>
  <cp:revision>11</cp:revision>
  <dcterms:created xsi:type="dcterms:W3CDTF">2021-01-24T12:19:56Z</dcterms:created>
  <dcterms:modified xsi:type="dcterms:W3CDTF">2021-01-24T17:00:14Z</dcterms:modified>
</cp:coreProperties>
</file>