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27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4" r:id="rId48"/>
    <p:sldId id="305" r:id="rId49"/>
    <p:sldId id="310" r:id="rId50"/>
    <p:sldId id="311" r:id="rId5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CBF9FEB-5F6F-44DA-9C25-143CFB4270C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98B57-763E-4A18-9863-4C802258DEA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138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B2BBC-E3C8-4175-A314-A4B8D50EC82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720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1F6FF-26D9-4730-8026-83E46309CA3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233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091D1-5AB5-4CAC-AEC8-4902D0499B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466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DA63F-58E2-4A39-BB82-EF62E222153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771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D0825-C7ED-4F9F-8C9B-65466D2C343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898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4AD27-F801-473E-9D08-3C34F8FFF1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443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422B7-C1BC-40E3-9FA6-73DA730513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090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C577A-DB59-4834-A44C-298566EEFB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067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01810-B5C9-4064-A96E-A70A91D9846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087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E0ED2-15C0-4BC6-AD55-7E20B58040C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588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6D5B0E9-2B75-4679-86EC-218E389DBF4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1560" y="2500306"/>
            <a:ext cx="8638904" cy="14773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DZ" sz="9000" b="1" kern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cs typeface="Arabic Transparent" pitchFamily="2" charset="-78"/>
              </a:rPr>
              <a:t>بسم الله الرحمن الرحيم</a:t>
            </a:r>
            <a:endParaRPr lang="ar-DZ" sz="9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698500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9972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409950"/>
            <a:ext cx="25812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8057022" y="367556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685087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76238"/>
          </a:xfrm>
          <a:prstGeom prst="rect">
            <a:avLst/>
          </a:prstGeom>
          <a:solidFill>
            <a:srgbClr val="FF9900">
              <a:alpha val="7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Clique droite             Display style             pour rendre les atomes sous forme sphérique   </a:t>
            </a: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1476375" y="1889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3563938" y="18891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608887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25513"/>
          </a:xfrm>
          <a:prstGeom prst="rect">
            <a:avLst/>
          </a:prstGeom>
          <a:solidFill>
            <a:srgbClr val="FF9900">
              <a:alpha val="7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Display style             CPK ou Poyhedron ou bien Ball and Stick            en même temps vous pouvez choisir les options pour Lattice.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              </a:t>
            </a:r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>
            <a:off x="1476375" y="1889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6443663" y="188913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762158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903663" y="1365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0" y="188913"/>
            <a:ext cx="9144000" cy="376237"/>
          </a:xfrm>
          <a:prstGeom prst="rect">
            <a:avLst/>
          </a:prstGeom>
          <a:solidFill>
            <a:srgbClr val="FF990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Pour nommer les atomes ou bien une tache voulue           clique droite           Label </a:t>
            </a:r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5364163" y="40481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7235825" y="4048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7694612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8245475" cy="376237"/>
          </a:xfrm>
          <a:prstGeom prst="rect">
            <a:avLst/>
          </a:prstGeom>
          <a:solidFill>
            <a:srgbClr val="FF6600">
              <a:alpha val="7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Plusieurs propriétés  affichées soit ce qui concerne « Atom » ou bien « Bond »  </a:t>
            </a:r>
          </a:p>
        </p:txBody>
      </p:sp>
      <p:sp>
        <p:nvSpPr>
          <p:cNvPr id="4" name="Ellipse 3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3238"/>
            <a:ext cx="8229600" cy="1943100"/>
          </a:xfrm>
          <a:solidFill>
            <a:srgbClr val="FF9900">
              <a:alpha val="7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ar-DZ" altLang="fr-FR" sz="4000" smtClean="0"/>
              <a:t>كيفية استعمال البرنامج الحسابي</a:t>
            </a:r>
            <a:r>
              <a:rPr lang="fr-FR" altLang="fr-FR" sz="4000" smtClean="0"/>
              <a:t/>
            </a:r>
            <a:br>
              <a:rPr lang="fr-FR" altLang="fr-FR" sz="4000" smtClean="0"/>
            </a:br>
            <a:r>
              <a:rPr lang="fr-FR" altLang="fr-FR" sz="4000" smtClean="0"/>
              <a:t>le code CASTEP.</a:t>
            </a:r>
            <a:r>
              <a:rPr lang="ar-DZ" altLang="fr-FR" sz="4000" smtClean="0"/>
              <a:t/>
            </a:r>
            <a:br>
              <a:rPr lang="ar-DZ" altLang="fr-FR" sz="4000" smtClean="0"/>
            </a:br>
            <a:endParaRPr lang="fr-FR" altLang="fr-F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981075"/>
            <a:ext cx="77311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403350" y="549275"/>
            <a:ext cx="6337300" cy="376238"/>
          </a:xfrm>
          <a:prstGeom prst="rect">
            <a:avLst/>
          </a:prstGeom>
          <a:solidFill>
            <a:srgbClr val="FF6600">
              <a:alpha val="7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Modules               CASTEP                         Calculation  </a:t>
            </a:r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2484438" y="7651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>
            <a:off x="4356100" y="73818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2" name="Line 9"/>
          <p:cNvSpPr>
            <a:spLocks noChangeShapeType="1"/>
          </p:cNvSpPr>
          <p:nvPr/>
        </p:nvSpPr>
        <p:spPr bwMode="auto">
          <a:xfrm>
            <a:off x="2484438" y="7651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3" name="Line 11"/>
          <p:cNvSpPr>
            <a:spLocks noChangeShapeType="1"/>
          </p:cNvSpPr>
          <p:nvPr/>
        </p:nvSpPr>
        <p:spPr bwMode="auto">
          <a:xfrm>
            <a:off x="2484438" y="7651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244408" y="5733256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762793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6"/>
          <p:cNvSpPr>
            <a:spLocks noChangeShapeType="1"/>
          </p:cNvSpPr>
          <p:nvPr/>
        </p:nvSpPr>
        <p:spPr bwMode="auto">
          <a:xfrm flipV="1">
            <a:off x="4284663" y="2781300"/>
            <a:ext cx="935037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284663" y="3716338"/>
            <a:ext cx="8636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 flipV="1">
            <a:off x="4284663" y="2781300"/>
            <a:ext cx="935037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6" name="Line 9"/>
          <p:cNvSpPr>
            <a:spLocks noChangeShapeType="1"/>
          </p:cNvSpPr>
          <p:nvPr/>
        </p:nvSpPr>
        <p:spPr bwMode="auto">
          <a:xfrm>
            <a:off x="4284663" y="3716338"/>
            <a:ext cx="8636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0727" name="Group 13"/>
          <p:cNvGrpSpPr>
            <a:grpSpLocks/>
          </p:cNvGrpSpPr>
          <p:nvPr/>
        </p:nvGrpSpPr>
        <p:grpSpPr bwMode="auto">
          <a:xfrm>
            <a:off x="684213" y="908050"/>
            <a:ext cx="7627937" cy="5724525"/>
            <a:chOff x="431" y="572"/>
            <a:chExt cx="4805" cy="3606"/>
          </a:xfrm>
        </p:grpSpPr>
        <p:pic>
          <p:nvPicPr>
            <p:cNvPr id="30733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572"/>
              <a:ext cx="4805" cy="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Line 11"/>
            <p:cNvSpPr>
              <a:spLocks noChangeShapeType="1"/>
            </p:cNvSpPr>
            <p:nvPr/>
          </p:nvSpPr>
          <p:spPr bwMode="auto">
            <a:xfrm flipV="1">
              <a:off x="2699" y="1752"/>
              <a:ext cx="589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35" name="Line 12"/>
            <p:cNvSpPr>
              <a:spLocks noChangeShapeType="1"/>
            </p:cNvSpPr>
            <p:nvPr/>
          </p:nvSpPr>
          <p:spPr bwMode="auto">
            <a:xfrm>
              <a:off x="2699" y="2341"/>
              <a:ext cx="544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728" name="Text Box 14"/>
          <p:cNvSpPr txBox="1">
            <a:spLocks noChangeArrowheads="1"/>
          </p:cNvSpPr>
          <p:nvPr/>
        </p:nvSpPr>
        <p:spPr bwMode="auto">
          <a:xfrm>
            <a:off x="0" y="260350"/>
            <a:ext cx="9144000" cy="376238"/>
          </a:xfrm>
          <a:prstGeom prst="rect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Task                  geometry optimization                   Minimizer        coucher optimize cell</a:t>
            </a:r>
          </a:p>
        </p:txBody>
      </p:sp>
      <p:sp>
        <p:nvSpPr>
          <p:cNvPr id="30729" name="Line 15"/>
          <p:cNvSpPr>
            <a:spLocks noChangeShapeType="1"/>
          </p:cNvSpPr>
          <p:nvPr/>
        </p:nvSpPr>
        <p:spPr bwMode="auto">
          <a:xfrm>
            <a:off x="900113" y="4762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30" name="Line 16"/>
          <p:cNvSpPr>
            <a:spLocks noChangeShapeType="1"/>
          </p:cNvSpPr>
          <p:nvPr/>
        </p:nvSpPr>
        <p:spPr bwMode="auto">
          <a:xfrm>
            <a:off x="4356100" y="47625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31" name="Line 17"/>
          <p:cNvSpPr>
            <a:spLocks noChangeShapeType="1"/>
          </p:cNvSpPr>
          <p:nvPr/>
        </p:nvSpPr>
        <p:spPr bwMode="auto">
          <a:xfrm>
            <a:off x="6227763" y="4762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11213"/>
            <a:ext cx="7713663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Line 6"/>
          <p:cNvSpPr>
            <a:spLocks noChangeShapeType="1"/>
          </p:cNvSpPr>
          <p:nvPr/>
        </p:nvSpPr>
        <p:spPr bwMode="auto">
          <a:xfrm flipV="1">
            <a:off x="4427538" y="2852738"/>
            <a:ext cx="1584325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0" y="260350"/>
            <a:ext cx="8964613" cy="376238"/>
          </a:xfrm>
          <a:prstGeom prst="rect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Task                  geometry optimization              more et choisir l’algorithme  voulu</a:t>
            </a:r>
          </a:p>
        </p:txBody>
      </p:sp>
      <p:sp>
        <p:nvSpPr>
          <p:cNvPr id="31749" name="Line 8"/>
          <p:cNvSpPr>
            <a:spLocks noChangeShapeType="1"/>
          </p:cNvSpPr>
          <p:nvPr/>
        </p:nvSpPr>
        <p:spPr bwMode="auto">
          <a:xfrm>
            <a:off x="755650" y="4762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4140200" y="47625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244408" y="5948462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6"/>
          <p:cNvSpPr>
            <a:spLocks noChangeShapeType="1"/>
          </p:cNvSpPr>
          <p:nvPr/>
        </p:nvSpPr>
        <p:spPr bwMode="auto">
          <a:xfrm flipV="1">
            <a:off x="4500563" y="2565400"/>
            <a:ext cx="18716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1" name="Oval 10"/>
          <p:cNvSpPr>
            <a:spLocks noChangeArrowheads="1"/>
          </p:cNvSpPr>
          <p:nvPr/>
        </p:nvSpPr>
        <p:spPr bwMode="auto">
          <a:xfrm flipH="1">
            <a:off x="6227763" y="2276475"/>
            <a:ext cx="935037" cy="50323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32772" name="Group 15"/>
          <p:cNvGrpSpPr>
            <a:grpSpLocks/>
          </p:cNvGrpSpPr>
          <p:nvPr/>
        </p:nvGrpSpPr>
        <p:grpSpPr bwMode="auto">
          <a:xfrm>
            <a:off x="468313" y="765175"/>
            <a:ext cx="7570787" cy="5676900"/>
            <a:chOff x="521" y="391"/>
            <a:chExt cx="4769" cy="3576"/>
          </a:xfrm>
        </p:grpSpPr>
        <p:grpSp>
          <p:nvGrpSpPr>
            <p:cNvPr id="32776" name="Group 11"/>
            <p:cNvGrpSpPr>
              <a:grpSpLocks/>
            </p:cNvGrpSpPr>
            <p:nvPr/>
          </p:nvGrpSpPr>
          <p:grpSpPr bwMode="auto">
            <a:xfrm>
              <a:off x="521" y="391"/>
              <a:ext cx="4769" cy="3576"/>
              <a:chOff x="521" y="391"/>
              <a:chExt cx="4769" cy="3576"/>
            </a:xfrm>
          </p:grpSpPr>
          <p:pic>
            <p:nvPicPr>
              <p:cNvPr id="32778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391"/>
                <a:ext cx="4769" cy="3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9" name="Line 13"/>
              <p:cNvSpPr>
                <a:spLocks noChangeShapeType="1"/>
              </p:cNvSpPr>
              <p:nvPr/>
            </p:nvSpPr>
            <p:spPr bwMode="auto">
              <a:xfrm flipV="1">
                <a:off x="2835" y="1616"/>
                <a:ext cx="1179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2777" name="Oval 14"/>
            <p:cNvSpPr>
              <a:spLocks noChangeArrowheads="1"/>
            </p:cNvSpPr>
            <p:nvPr/>
          </p:nvSpPr>
          <p:spPr bwMode="auto">
            <a:xfrm flipH="1">
              <a:off x="3923" y="1434"/>
              <a:ext cx="589" cy="31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32773" name="Text Box 16"/>
          <p:cNvSpPr txBox="1">
            <a:spLocks noChangeArrowheads="1"/>
          </p:cNvSpPr>
          <p:nvPr/>
        </p:nvSpPr>
        <p:spPr bwMode="auto">
          <a:xfrm>
            <a:off x="323850" y="188913"/>
            <a:ext cx="775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Cette tache nous permet de introduire la valeur du pression hydrostatique  </a:t>
            </a:r>
          </a:p>
        </p:txBody>
      </p:sp>
      <p:sp>
        <p:nvSpPr>
          <p:cNvPr id="32774" name="AutoShape 17"/>
          <p:cNvSpPr>
            <a:spLocks noChangeArrowheads="1"/>
          </p:cNvSpPr>
          <p:nvPr/>
        </p:nvSpPr>
        <p:spPr bwMode="auto">
          <a:xfrm>
            <a:off x="7524750" y="2565400"/>
            <a:ext cx="1619250" cy="2087563"/>
          </a:xfrm>
          <a:prstGeom prst="wedgeRoundRectCallout">
            <a:avLst>
              <a:gd name="adj1" fmla="val -94509"/>
              <a:gd name="adj2" fmla="val 21713"/>
              <a:gd name="adj3" fmla="val 16667"/>
            </a:avLst>
          </a:prstGeom>
          <a:solidFill>
            <a:srgbClr val="FFFF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La pression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Est un tenseur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Injecter directement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La valeur voulue ici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 </a:t>
            </a:r>
          </a:p>
        </p:txBody>
      </p:sp>
      <p:sp>
        <p:nvSpPr>
          <p:cNvPr id="11" name="Ellipse 10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238" y="836613"/>
            <a:ext cx="4581525" cy="1939925"/>
          </a:xfrm>
          <a:solidFill>
            <a:srgbClr val="FF6600">
              <a:alpha val="58038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ar-DZ" altLang="fr-FR" sz="4800" smtClean="0"/>
              <a:t>انشاء برنامج الحساب </a:t>
            </a:r>
            <a:r>
              <a:rPr lang="fr-FR" altLang="fr-FR" sz="4000" smtClean="0"/>
              <a:t/>
            </a:r>
            <a:br>
              <a:rPr lang="fr-FR" altLang="fr-FR" sz="4000" smtClean="0"/>
            </a:br>
            <a:r>
              <a:rPr lang="fr-FR" altLang="fr-FR" sz="3200" smtClean="0"/>
              <a:t>CASTEP</a:t>
            </a:r>
            <a:endParaRPr lang="fr-FR" altLang="fr-FR" sz="4000" smtClean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23850" y="3644900"/>
            <a:ext cx="8388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Cambridge Sequential Total Energy Package</a:t>
            </a:r>
            <a:endParaRPr lang="en-US" altLang="en-US" sz="3600"/>
          </a:p>
        </p:txBody>
      </p:sp>
      <p:sp>
        <p:nvSpPr>
          <p:cNvPr id="4" name="Ellipse 3"/>
          <p:cNvSpPr/>
          <p:nvPr/>
        </p:nvSpPr>
        <p:spPr>
          <a:xfrm>
            <a:off x="107505" y="5941913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621588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6"/>
          <p:cNvSpPr>
            <a:spLocks/>
          </p:cNvSpPr>
          <p:nvPr/>
        </p:nvSpPr>
        <p:spPr bwMode="auto">
          <a:xfrm>
            <a:off x="6838950" y="4076700"/>
            <a:ext cx="2305050" cy="609600"/>
          </a:xfrm>
          <a:prstGeom prst="borderCallout2">
            <a:avLst>
              <a:gd name="adj1" fmla="val 18750"/>
              <a:gd name="adj2" fmla="val -3306"/>
              <a:gd name="adj3" fmla="val 18750"/>
              <a:gd name="adj4" fmla="val -16667"/>
              <a:gd name="adj5" fmla="val 6773"/>
              <a:gd name="adj6" fmla="val -71968"/>
            </a:avLst>
          </a:prstGeom>
          <a:solidFill>
            <a:srgbClr val="FFFF00">
              <a:alpha val="7097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Pseudo- potentiel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" name="Ellipse 3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6"/>
          <p:cNvGrpSpPr>
            <a:grpSpLocks/>
          </p:cNvGrpSpPr>
          <p:nvPr/>
        </p:nvGrpSpPr>
        <p:grpSpPr bwMode="auto">
          <a:xfrm>
            <a:off x="827088" y="1162050"/>
            <a:ext cx="7745412" cy="5695950"/>
            <a:chOff x="431" y="346"/>
            <a:chExt cx="4879" cy="3588"/>
          </a:xfrm>
        </p:grpSpPr>
        <p:pic>
          <p:nvPicPr>
            <p:cNvPr id="3482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46"/>
              <a:ext cx="4879" cy="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Line 5"/>
            <p:cNvSpPr>
              <a:spLocks noChangeShapeType="1"/>
            </p:cNvSpPr>
            <p:nvPr/>
          </p:nvSpPr>
          <p:spPr bwMode="auto">
            <a:xfrm>
              <a:off x="1202" y="1706"/>
              <a:ext cx="1678" cy="227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819" name="AutoShape 7"/>
          <p:cNvSpPr>
            <a:spLocks noChangeArrowheads="1"/>
          </p:cNvSpPr>
          <p:nvPr/>
        </p:nvSpPr>
        <p:spPr bwMode="auto">
          <a:xfrm>
            <a:off x="323850" y="0"/>
            <a:ext cx="8064500" cy="981075"/>
          </a:xfrm>
          <a:prstGeom prst="flowChartAlternateProcess">
            <a:avLst/>
          </a:prstGeom>
          <a:solidFill>
            <a:srgbClr val="FFCC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Pour des résultats d’haute performances personnaliser quelques paramètres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« Energy cut-off » </a:t>
            </a:r>
            <a:r>
              <a:rPr lang="fr-FR" altLang="fr-FR" sz="1800" i="1"/>
              <a:t>« K-points » selon le cas</a:t>
            </a:r>
          </a:p>
        </p:txBody>
      </p:sp>
      <p:sp>
        <p:nvSpPr>
          <p:cNvPr id="6" name="Ellipse 5"/>
          <p:cNvSpPr/>
          <p:nvPr/>
        </p:nvSpPr>
        <p:spPr>
          <a:xfrm>
            <a:off x="8314821" y="594928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3"/>
          <p:cNvGrpSpPr>
            <a:grpSpLocks/>
          </p:cNvGrpSpPr>
          <p:nvPr/>
        </p:nvGrpSpPr>
        <p:grpSpPr bwMode="auto">
          <a:xfrm>
            <a:off x="539750" y="908050"/>
            <a:ext cx="7713663" cy="5562600"/>
            <a:chOff x="431" y="482"/>
            <a:chExt cx="4859" cy="3504"/>
          </a:xfrm>
        </p:grpSpPr>
        <p:pic>
          <p:nvPicPr>
            <p:cNvPr id="3584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482"/>
              <a:ext cx="4859" cy="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5" name="Line 11"/>
            <p:cNvSpPr>
              <a:spLocks noChangeShapeType="1"/>
            </p:cNvSpPr>
            <p:nvPr/>
          </p:nvSpPr>
          <p:spPr bwMode="auto">
            <a:xfrm flipH="1" flipV="1">
              <a:off x="1519" y="1661"/>
              <a:ext cx="1996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46" name="Line 12"/>
            <p:cNvSpPr>
              <a:spLocks noChangeShapeType="1"/>
            </p:cNvSpPr>
            <p:nvPr/>
          </p:nvSpPr>
          <p:spPr bwMode="auto">
            <a:xfrm flipH="1" flipV="1">
              <a:off x="1701" y="2341"/>
              <a:ext cx="1134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Ellipse 5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640637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2484438" y="5084763"/>
            <a:ext cx="1800225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69988"/>
            <a:ext cx="7640638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AutoShape 5"/>
          <p:cNvSpPr>
            <a:spLocks noChangeArrowheads="1"/>
          </p:cNvSpPr>
          <p:nvPr/>
        </p:nvSpPr>
        <p:spPr bwMode="auto">
          <a:xfrm>
            <a:off x="4572000" y="0"/>
            <a:ext cx="4032250" cy="1152525"/>
          </a:xfrm>
          <a:prstGeom prst="wedgeRoundRectCallout">
            <a:avLst>
              <a:gd name="adj1" fmla="val -36495"/>
              <a:gd name="adj2" fmla="val 314602"/>
              <a:gd name="adj3" fmla="val 16667"/>
            </a:avLst>
          </a:prstGeom>
          <a:solidFill>
            <a:srgbClr val="FF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Faire associer tous les processeurs de votre machine pour accélérer le calcul. </a:t>
            </a:r>
          </a:p>
        </p:txBody>
      </p:sp>
      <p:sp>
        <p:nvSpPr>
          <p:cNvPr id="37892" name="AutoShape 6"/>
          <p:cNvSpPr>
            <a:spLocks noChangeArrowheads="1"/>
          </p:cNvSpPr>
          <p:nvPr/>
        </p:nvSpPr>
        <p:spPr bwMode="auto">
          <a:xfrm>
            <a:off x="0" y="0"/>
            <a:ext cx="4032250" cy="1152525"/>
          </a:xfrm>
          <a:prstGeom prst="wedgeRoundRectCallout">
            <a:avLst>
              <a:gd name="adj1" fmla="val 58384"/>
              <a:gd name="adj2" fmla="val 417218"/>
              <a:gd name="adj3" fmla="val 16667"/>
            </a:avLst>
          </a:prstGeom>
          <a:solidFill>
            <a:srgbClr val="FF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Appuyer sur « Run » pour demarer la procédure du calcul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. </a:t>
            </a:r>
          </a:p>
        </p:txBody>
      </p:sp>
      <p:sp>
        <p:nvSpPr>
          <p:cNvPr id="5" name="Ellipse 4"/>
          <p:cNvSpPr/>
          <p:nvPr/>
        </p:nvSpPr>
        <p:spPr>
          <a:xfrm>
            <a:off x="8172400" y="594928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424863" cy="631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AutoShape 5"/>
          <p:cNvSpPr>
            <a:spLocks noChangeArrowheads="1"/>
          </p:cNvSpPr>
          <p:nvPr/>
        </p:nvSpPr>
        <p:spPr bwMode="auto">
          <a:xfrm>
            <a:off x="3851275" y="5445125"/>
            <a:ext cx="2592388" cy="720725"/>
          </a:xfrm>
          <a:prstGeom prst="wedgeRoundRectCallout">
            <a:avLst>
              <a:gd name="adj1" fmla="val 20546"/>
              <a:gd name="adj2" fmla="val -162333"/>
              <a:gd name="adj3" fmla="val 16667"/>
            </a:avLst>
          </a:prstGeom>
          <a:solidFill>
            <a:srgbClr val="FFCC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Le programme en état de calcul</a:t>
            </a:r>
          </a:p>
        </p:txBody>
      </p:sp>
      <p:sp>
        <p:nvSpPr>
          <p:cNvPr id="4" name="Ellipse 3"/>
          <p:cNvSpPr/>
          <p:nvPr/>
        </p:nvSpPr>
        <p:spPr>
          <a:xfrm>
            <a:off x="8349686" y="5805487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7737475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AutoShape 5"/>
          <p:cNvSpPr>
            <a:spLocks noChangeArrowheads="1"/>
          </p:cNvSpPr>
          <p:nvPr/>
        </p:nvSpPr>
        <p:spPr bwMode="auto">
          <a:xfrm>
            <a:off x="3708400" y="5300663"/>
            <a:ext cx="3025775" cy="936625"/>
          </a:xfrm>
          <a:prstGeom prst="wedgeRoundRectCallout">
            <a:avLst>
              <a:gd name="adj1" fmla="val -46329"/>
              <a:gd name="adj2" fmla="val -437458"/>
              <a:gd name="adj3" fmla="val 16667"/>
            </a:avLst>
          </a:prstGeom>
          <a:solidFill>
            <a:srgbClr val="FFCC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Étape du calcul est terminée, cliquer sur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« OK »</a:t>
            </a:r>
          </a:p>
        </p:txBody>
      </p:sp>
      <p:sp>
        <p:nvSpPr>
          <p:cNvPr id="4" name="Ellipse 3"/>
          <p:cNvSpPr/>
          <p:nvPr/>
        </p:nvSpPr>
        <p:spPr>
          <a:xfrm>
            <a:off x="8178466" y="5768975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4350"/>
            <a:ext cx="84582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Line 5"/>
          <p:cNvSpPr>
            <a:spLocks noChangeShapeType="1"/>
          </p:cNvSpPr>
          <p:nvPr/>
        </p:nvSpPr>
        <p:spPr bwMode="auto">
          <a:xfrm flipV="1">
            <a:off x="1187450" y="2420938"/>
            <a:ext cx="1296988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250825" y="514350"/>
            <a:ext cx="8458200" cy="6343650"/>
            <a:chOff x="158" y="324"/>
            <a:chExt cx="5328" cy="3996"/>
          </a:xfrm>
        </p:grpSpPr>
        <p:pic>
          <p:nvPicPr>
            <p:cNvPr id="4096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324"/>
              <a:ext cx="5328" cy="3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 flipV="1">
              <a:off x="748" y="1525"/>
              <a:ext cx="817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Ellipse 6"/>
          <p:cNvSpPr/>
          <p:nvPr/>
        </p:nvSpPr>
        <p:spPr>
          <a:xfrm>
            <a:off x="8349686" y="5877272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1613"/>
            <a:ext cx="8529637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Line 6"/>
          <p:cNvSpPr>
            <a:spLocks noChangeShapeType="1"/>
          </p:cNvSpPr>
          <p:nvPr/>
        </p:nvSpPr>
        <p:spPr bwMode="auto">
          <a:xfrm flipV="1">
            <a:off x="2051050" y="2565400"/>
            <a:ext cx="649288" cy="142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8316416" y="6274544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93725"/>
            <a:ext cx="8351837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Line 5"/>
          <p:cNvSpPr>
            <a:spLocks noChangeShapeType="1"/>
          </p:cNvSpPr>
          <p:nvPr/>
        </p:nvSpPr>
        <p:spPr bwMode="auto">
          <a:xfrm flipV="1">
            <a:off x="2268538" y="2852738"/>
            <a:ext cx="503237" cy="1444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3012" name="Group 8"/>
          <p:cNvGrpSpPr>
            <a:grpSpLocks/>
          </p:cNvGrpSpPr>
          <p:nvPr/>
        </p:nvGrpSpPr>
        <p:grpSpPr bwMode="auto">
          <a:xfrm>
            <a:off x="179388" y="593725"/>
            <a:ext cx="8351837" cy="6264275"/>
            <a:chOff x="249" y="374"/>
            <a:chExt cx="5261" cy="3946"/>
          </a:xfrm>
        </p:grpSpPr>
        <p:pic>
          <p:nvPicPr>
            <p:cNvPr id="4301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74"/>
              <a:ext cx="5261" cy="3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015" name="Line 7"/>
            <p:cNvSpPr>
              <a:spLocks noChangeShapeType="1"/>
            </p:cNvSpPr>
            <p:nvPr/>
          </p:nvSpPr>
          <p:spPr bwMode="auto">
            <a:xfrm flipV="1">
              <a:off x="1429" y="1797"/>
              <a:ext cx="317" cy="9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Ellipse 6"/>
          <p:cNvSpPr/>
          <p:nvPr/>
        </p:nvSpPr>
        <p:spPr>
          <a:xfrm>
            <a:off x="8419412" y="5939681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392987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rgbClr val="FF9900">
              <a:alpha val="49019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DZ" altLang="en-US" sz="2800"/>
              <a:t> </a:t>
            </a:r>
            <a:r>
              <a:rPr lang="ar-DZ" altLang="en-US"/>
              <a:t>تفاصيل برنامج الحساب وتسمية مشروع الحساب تحت اسم المركب الذي نريد حسابه</a:t>
            </a:r>
            <a:endParaRPr lang="fr-FR" altLang="fr-FR"/>
          </a:p>
        </p:txBody>
      </p:sp>
      <p:sp>
        <p:nvSpPr>
          <p:cNvPr id="16388" name="AutoShape 7"/>
          <p:cNvSpPr>
            <a:spLocks noChangeArrowheads="1"/>
          </p:cNvSpPr>
          <p:nvPr/>
        </p:nvSpPr>
        <p:spPr bwMode="auto">
          <a:xfrm>
            <a:off x="7451725" y="3068638"/>
            <a:ext cx="1692275" cy="1800225"/>
          </a:xfrm>
          <a:prstGeom prst="wedgeRoundRectCallout">
            <a:avLst>
              <a:gd name="adj1" fmla="val -146245"/>
              <a:gd name="adj2" fmla="val 55644"/>
              <a:gd name="adj3" fmla="val 16667"/>
            </a:avLst>
          </a:prstGeom>
          <a:solidFill>
            <a:srgbClr val="FF9900">
              <a:alpha val="1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Le nom du projet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Par exemple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BiInO</a:t>
            </a:r>
            <a:r>
              <a:rPr lang="fr-FR" altLang="fr-FR" sz="1800" baseline="-25000"/>
              <a:t>3</a:t>
            </a:r>
          </a:p>
        </p:txBody>
      </p:sp>
      <p:sp>
        <p:nvSpPr>
          <p:cNvPr id="5" name="Ellipse 4"/>
          <p:cNvSpPr/>
          <p:nvPr/>
        </p:nvSpPr>
        <p:spPr>
          <a:xfrm>
            <a:off x="8057022" y="5954663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450137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Line 5"/>
          <p:cNvSpPr>
            <a:spLocks noChangeShapeType="1"/>
          </p:cNvSpPr>
          <p:nvPr/>
        </p:nvSpPr>
        <p:spPr bwMode="auto">
          <a:xfrm>
            <a:off x="1979613" y="3573463"/>
            <a:ext cx="863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36" name="AutoShape 6"/>
          <p:cNvSpPr>
            <a:spLocks noChangeArrowheads="1"/>
          </p:cNvSpPr>
          <p:nvPr/>
        </p:nvSpPr>
        <p:spPr bwMode="auto">
          <a:xfrm>
            <a:off x="3708400" y="5300663"/>
            <a:ext cx="3025775" cy="576262"/>
          </a:xfrm>
          <a:prstGeom prst="wedgeRoundRectCallout">
            <a:avLst>
              <a:gd name="adj1" fmla="val -109394"/>
              <a:gd name="adj2" fmla="val -348898"/>
              <a:gd name="adj3" fmla="val 16667"/>
            </a:avLst>
          </a:prstGeom>
          <a:solidFill>
            <a:srgbClr val="FFCC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Output du programme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" name="Ellipse 4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47700"/>
            <a:ext cx="82804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Line 5"/>
          <p:cNvSpPr>
            <a:spLocks noChangeShapeType="1"/>
          </p:cNvSpPr>
          <p:nvPr/>
        </p:nvSpPr>
        <p:spPr bwMode="auto">
          <a:xfrm>
            <a:off x="1619250" y="2636838"/>
            <a:ext cx="20161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5060" name="Group 8"/>
          <p:cNvGrpSpPr>
            <a:grpSpLocks/>
          </p:cNvGrpSpPr>
          <p:nvPr/>
        </p:nvGrpSpPr>
        <p:grpSpPr bwMode="auto">
          <a:xfrm>
            <a:off x="395288" y="647700"/>
            <a:ext cx="8280400" cy="6210300"/>
            <a:chOff x="249" y="408"/>
            <a:chExt cx="5216" cy="3912"/>
          </a:xfrm>
        </p:grpSpPr>
        <p:pic>
          <p:nvPicPr>
            <p:cNvPr id="4506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408"/>
              <a:ext cx="5216" cy="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4" name="Line 7"/>
            <p:cNvSpPr>
              <a:spLocks noChangeShapeType="1"/>
            </p:cNvSpPr>
            <p:nvPr/>
          </p:nvSpPr>
          <p:spPr bwMode="auto">
            <a:xfrm>
              <a:off x="1020" y="1661"/>
              <a:ext cx="1270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5061" name="AutoShape 9"/>
          <p:cNvSpPr>
            <a:spLocks noChangeArrowheads="1"/>
          </p:cNvSpPr>
          <p:nvPr/>
        </p:nvSpPr>
        <p:spPr bwMode="auto">
          <a:xfrm>
            <a:off x="3635375" y="5300663"/>
            <a:ext cx="3313113" cy="792162"/>
          </a:xfrm>
          <a:prstGeom prst="wedgeRoundRectCallout">
            <a:avLst>
              <a:gd name="adj1" fmla="val -109463"/>
              <a:gd name="adj2" fmla="val -386671"/>
              <a:gd name="adj3" fmla="val 16667"/>
            </a:avLst>
          </a:prstGeom>
          <a:solidFill>
            <a:srgbClr val="FFCC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3D Atomisticdocument.xsd optimisé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" name="Ellipse 7"/>
          <p:cNvSpPr/>
          <p:nvPr/>
        </p:nvSpPr>
        <p:spPr>
          <a:xfrm>
            <a:off x="8452310" y="5885706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060575"/>
            <a:ext cx="7005637" cy="1143000"/>
          </a:xfrm>
          <a:solidFill>
            <a:srgbClr val="FF9900">
              <a:alpha val="67842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4000" smtClean="0"/>
              <a:t>Calcul des propriétés</a:t>
            </a:r>
            <a:br>
              <a:rPr lang="fr-FR" altLang="fr-FR" sz="4000" smtClean="0"/>
            </a:br>
            <a:r>
              <a:rPr lang="fr-FR" altLang="fr-FR" sz="4000" smtClean="0"/>
              <a:t>électronique et optique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172450" cy="650875"/>
          </a:xfrm>
          <a:prstGeom prst="rect">
            <a:avLst/>
          </a:prstGeom>
          <a:solidFill>
            <a:srgbClr val="FF9900">
              <a:alpha val="5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Une fois que le calcul d’optimisation géométrique est termine, on lance notre calcul des propretés à partir du fichier « 3D Atomistic Document.xsd »</a:t>
            </a: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92175"/>
            <a:ext cx="7953375" cy="596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8236974" y="5937557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7740650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AutoShape 5"/>
          <p:cNvSpPr>
            <a:spLocks noChangeArrowheads="1"/>
          </p:cNvSpPr>
          <p:nvPr/>
        </p:nvSpPr>
        <p:spPr bwMode="auto">
          <a:xfrm>
            <a:off x="5076825" y="0"/>
            <a:ext cx="3313113" cy="792163"/>
          </a:xfrm>
          <a:prstGeom prst="wedgeRoundRectCallout">
            <a:avLst>
              <a:gd name="adj1" fmla="val -110468"/>
              <a:gd name="adj2" fmla="val 299898"/>
              <a:gd name="adj3" fmla="val 16667"/>
            </a:avLst>
          </a:prstGeom>
          <a:solidFill>
            <a:srgbClr val="FFCC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Tache est active sur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« Properties 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" name="Ellipse 3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5"/>
          <p:cNvSpPr>
            <a:spLocks noChangeShapeType="1"/>
          </p:cNvSpPr>
          <p:nvPr/>
        </p:nvSpPr>
        <p:spPr bwMode="auto">
          <a:xfrm>
            <a:off x="5292725" y="4076700"/>
            <a:ext cx="28733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9155" name="Group 8"/>
          <p:cNvGrpSpPr>
            <a:grpSpLocks/>
          </p:cNvGrpSpPr>
          <p:nvPr/>
        </p:nvGrpSpPr>
        <p:grpSpPr bwMode="auto">
          <a:xfrm>
            <a:off x="971550" y="620713"/>
            <a:ext cx="7307263" cy="5480050"/>
            <a:chOff x="748" y="709"/>
            <a:chExt cx="4603" cy="3452"/>
          </a:xfrm>
        </p:grpSpPr>
        <p:pic>
          <p:nvPicPr>
            <p:cNvPr id="4915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709"/>
              <a:ext cx="4603" cy="3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59" name="Line 7"/>
            <p:cNvSpPr>
              <a:spLocks noChangeShapeType="1"/>
            </p:cNvSpPr>
            <p:nvPr/>
          </p:nvSpPr>
          <p:spPr bwMode="auto">
            <a:xfrm>
              <a:off x="3334" y="2568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9156" name="AutoShape 9"/>
          <p:cNvSpPr>
            <a:spLocks noChangeArrowheads="1"/>
          </p:cNvSpPr>
          <p:nvPr/>
        </p:nvSpPr>
        <p:spPr bwMode="auto">
          <a:xfrm>
            <a:off x="5435600" y="188913"/>
            <a:ext cx="3386138" cy="1052512"/>
          </a:xfrm>
          <a:prstGeom prst="wedgeRoundRectCallout">
            <a:avLst>
              <a:gd name="adj1" fmla="val -87926"/>
              <a:gd name="adj2" fmla="val 121944"/>
              <a:gd name="adj3" fmla="val 16667"/>
            </a:avLst>
          </a:prstGeom>
          <a:solidFill>
            <a:srgbClr val="FFCC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Coucher les propriétés à calculer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« Properties 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" name="Ellipse 6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5"/>
          <p:cNvSpPr>
            <a:spLocks noChangeShapeType="1"/>
          </p:cNvSpPr>
          <p:nvPr/>
        </p:nvSpPr>
        <p:spPr bwMode="auto">
          <a:xfrm flipV="1">
            <a:off x="5219700" y="2492375"/>
            <a:ext cx="1081088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0179" name="Group 8"/>
          <p:cNvGrpSpPr>
            <a:grpSpLocks/>
          </p:cNvGrpSpPr>
          <p:nvPr/>
        </p:nvGrpSpPr>
        <p:grpSpPr bwMode="auto">
          <a:xfrm>
            <a:off x="468313" y="0"/>
            <a:ext cx="8064500" cy="6048375"/>
            <a:chOff x="476" y="510"/>
            <a:chExt cx="5080" cy="3810"/>
          </a:xfrm>
        </p:grpSpPr>
        <p:pic>
          <p:nvPicPr>
            <p:cNvPr id="5018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510"/>
              <a:ext cx="5080" cy="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 flipV="1">
              <a:off x="3288" y="1570"/>
              <a:ext cx="681" cy="9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0180" name="AutoShape 9"/>
          <p:cNvSpPr>
            <a:spLocks noChangeArrowheads="1"/>
          </p:cNvSpPr>
          <p:nvPr/>
        </p:nvSpPr>
        <p:spPr bwMode="auto">
          <a:xfrm>
            <a:off x="0" y="4797425"/>
            <a:ext cx="4572000" cy="1223963"/>
          </a:xfrm>
          <a:prstGeom prst="wedgeEllipseCallout">
            <a:avLst>
              <a:gd name="adj1" fmla="val 52639"/>
              <a:gd name="adj2" fmla="val -176588"/>
            </a:avLst>
          </a:prstGeom>
          <a:solidFill>
            <a:srgbClr val="FFCC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Vous pouvez optimiser les paramètres pour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Le calcul du TDOS et PDOS</a:t>
            </a:r>
          </a:p>
        </p:txBody>
      </p:sp>
      <p:sp>
        <p:nvSpPr>
          <p:cNvPr id="7" name="Ellipse 6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027988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8316416" y="5984131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7737475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Line 14"/>
          <p:cNvSpPr>
            <a:spLocks noChangeShapeType="1"/>
          </p:cNvSpPr>
          <p:nvPr/>
        </p:nvSpPr>
        <p:spPr bwMode="auto">
          <a:xfrm flipV="1">
            <a:off x="4787900" y="3141663"/>
            <a:ext cx="1079500" cy="431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28" name="Line 15"/>
          <p:cNvSpPr>
            <a:spLocks noChangeShapeType="1"/>
          </p:cNvSpPr>
          <p:nvPr/>
        </p:nvSpPr>
        <p:spPr bwMode="auto">
          <a:xfrm>
            <a:off x="4787900" y="3644900"/>
            <a:ext cx="10795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29" name="AutoShape 16"/>
          <p:cNvSpPr>
            <a:spLocks noChangeArrowheads="1"/>
          </p:cNvSpPr>
          <p:nvPr/>
        </p:nvSpPr>
        <p:spPr bwMode="auto">
          <a:xfrm>
            <a:off x="0" y="4797425"/>
            <a:ext cx="4643438" cy="1511300"/>
          </a:xfrm>
          <a:prstGeom prst="wedgeEllipseCallout">
            <a:avLst>
              <a:gd name="adj1" fmla="val 40870"/>
              <a:gd name="adj2" fmla="val -126472"/>
            </a:avLst>
          </a:prstGeom>
          <a:solidFill>
            <a:srgbClr val="FFCC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Vous pouvez optimiser les paramètres pour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Le calcul du propriétés optique</a:t>
            </a:r>
          </a:p>
        </p:txBody>
      </p:sp>
      <p:sp>
        <p:nvSpPr>
          <p:cNvPr id="6" name="Ellipse 5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705725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AutoShape 5"/>
          <p:cNvSpPr>
            <a:spLocks noChangeArrowheads="1"/>
          </p:cNvSpPr>
          <p:nvPr/>
        </p:nvSpPr>
        <p:spPr bwMode="auto">
          <a:xfrm>
            <a:off x="0" y="4797425"/>
            <a:ext cx="3995738" cy="1223963"/>
          </a:xfrm>
          <a:prstGeom prst="wedgeEllipseCallout">
            <a:avLst>
              <a:gd name="adj1" fmla="val 67440"/>
              <a:gd name="adj2" fmla="val -176588"/>
            </a:avLst>
          </a:prstGeom>
          <a:solidFill>
            <a:srgbClr val="FFCC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Introduire le chiffre qui est relatif aux paramètres du réseau cristallin</a:t>
            </a:r>
          </a:p>
        </p:txBody>
      </p:sp>
      <p:sp>
        <p:nvSpPr>
          <p:cNvPr id="4" name="Ellipse 3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380287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188913"/>
            <a:ext cx="3127375" cy="376237"/>
          </a:xfrm>
          <a:prstGeom prst="rect">
            <a:avLst/>
          </a:prstGeom>
          <a:solidFill>
            <a:srgbClr val="FF9900">
              <a:alpha val="43921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Une click droite de la  sourie 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3132138" y="4048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492500" y="188913"/>
            <a:ext cx="719138" cy="376237"/>
          </a:xfrm>
          <a:prstGeom prst="rect">
            <a:avLst/>
          </a:prstGeom>
          <a:solidFill>
            <a:srgbClr val="FF9900">
              <a:alpha val="38823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/>
              <a:t>New</a:t>
            </a:r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4211638" y="4048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4984750" y="207963"/>
            <a:ext cx="2581275" cy="376237"/>
          </a:xfrm>
          <a:prstGeom prst="rect">
            <a:avLst/>
          </a:prstGeom>
          <a:solidFill>
            <a:srgbClr val="FF9900">
              <a:alpha val="58823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3D Atomistic Document</a:t>
            </a:r>
          </a:p>
        </p:txBody>
      </p:sp>
      <p:sp>
        <p:nvSpPr>
          <p:cNvPr id="11" name="Ellipse 10"/>
          <p:cNvSpPr/>
          <p:nvPr/>
        </p:nvSpPr>
        <p:spPr>
          <a:xfrm>
            <a:off x="8102567" y="5877272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8675688" cy="650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AutoShape 5"/>
          <p:cNvSpPr>
            <a:spLocks noChangeArrowheads="1"/>
          </p:cNvSpPr>
          <p:nvPr/>
        </p:nvSpPr>
        <p:spPr bwMode="auto">
          <a:xfrm>
            <a:off x="250825" y="5634038"/>
            <a:ext cx="4572000" cy="1223962"/>
          </a:xfrm>
          <a:prstGeom prst="wedgeEllipseCallout">
            <a:avLst>
              <a:gd name="adj1" fmla="val 15106"/>
              <a:gd name="adj2" fmla="val -430417"/>
            </a:avLst>
          </a:prstGeom>
          <a:solidFill>
            <a:srgbClr val="FFCC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Fin du calcul du propriétés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Cliquer sur « OK »</a:t>
            </a:r>
          </a:p>
        </p:txBody>
      </p:sp>
      <p:sp>
        <p:nvSpPr>
          <p:cNvPr id="4" name="Ellipse 3"/>
          <p:cNvSpPr/>
          <p:nvPr/>
        </p:nvSpPr>
        <p:spPr>
          <a:xfrm>
            <a:off x="8349686" y="5921425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395288" y="1628775"/>
            <a:ext cx="8748712" cy="2111375"/>
          </a:xfrm>
          <a:prstGeom prst="rect">
            <a:avLst/>
          </a:prstGeom>
          <a:solidFill>
            <a:srgbClr val="FF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Analyse des résultats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Pour les propriétés électroniques et optiques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9625"/>
            <a:ext cx="80645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2771775" y="17780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6324" name="AutoShape 6"/>
          <p:cNvSpPr>
            <a:spLocks noChangeArrowheads="1"/>
          </p:cNvSpPr>
          <p:nvPr/>
        </p:nvSpPr>
        <p:spPr bwMode="auto">
          <a:xfrm>
            <a:off x="3635375" y="5300663"/>
            <a:ext cx="5184775" cy="792162"/>
          </a:xfrm>
          <a:prstGeom prst="wedgeRoundRectCallout">
            <a:avLst>
              <a:gd name="adj1" fmla="val -14116"/>
              <a:gd name="adj2" fmla="val -251204"/>
              <a:gd name="adj3" fmla="val 16667"/>
            </a:avLst>
          </a:prstGeom>
          <a:solidFill>
            <a:srgbClr val="FFCC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L’analyse s’effectue à partir du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3D Atomistic document.xsd optimisé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" name="Ellipse 4"/>
          <p:cNvSpPr/>
          <p:nvPr/>
        </p:nvSpPr>
        <p:spPr>
          <a:xfrm>
            <a:off x="-219639" y="5696744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08075"/>
            <a:ext cx="7666037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AutoShape 5"/>
          <p:cNvSpPr>
            <a:spLocks noChangeArrowheads="1"/>
          </p:cNvSpPr>
          <p:nvPr/>
        </p:nvSpPr>
        <p:spPr bwMode="auto">
          <a:xfrm>
            <a:off x="250825" y="5634038"/>
            <a:ext cx="7345363" cy="1223962"/>
          </a:xfrm>
          <a:prstGeom prst="wedgeEllipseCallout">
            <a:avLst>
              <a:gd name="adj1" fmla="val -5412"/>
              <a:gd name="adj2" fmla="val -95523"/>
            </a:avLst>
          </a:prstGeom>
          <a:solidFill>
            <a:srgbClr val="FFCC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Cliquer sur « view » pour  visualiser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Le spectre énergétique du « band structure »</a:t>
            </a: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2771775" y="404813"/>
            <a:ext cx="4321175" cy="395287"/>
          </a:xfrm>
          <a:prstGeom prst="rect">
            <a:avLst/>
          </a:prstGeom>
          <a:solidFill>
            <a:srgbClr val="FF6600">
              <a:alpha val="47842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/>
              <a:t>Analyse des  Propriétés électronique</a:t>
            </a:r>
          </a:p>
        </p:txBody>
      </p:sp>
      <p:sp>
        <p:nvSpPr>
          <p:cNvPr id="5" name="Ellipse 4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7885112" cy="591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AutoShape 6"/>
          <p:cNvSpPr>
            <a:spLocks noChangeArrowheads="1"/>
          </p:cNvSpPr>
          <p:nvPr/>
        </p:nvSpPr>
        <p:spPr bwMode="auto">
          <a:xfrm>
            <a:off x="3635375" y="5300663"/>
            <a:ext cx="5257800" cy="1008062"/>
          </a:xfrm>
          <a:prstGeom prst="wedgeRoundRectCallout">
            <a:avLst>
              <a:gd name="adj1" fmla="val -19111"/>
              <a:gd name="adj2" fmla="val -219764"/>
              <a:gd name="adj3" fmla="val 16667"/>
            </a:avLst>
          </a:prstGeom>
          <a:solidFill>
            <a:srgbClr val="FFCC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Clique droite sur le spectre « copy 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Ouvrir un fichier origine « coller le sur une fenêtre data worksheet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" name="Ellipse 3"/>
          <p:cNvSpPr/>
          <p:nvPr/>
        </p:nvSpPr>
        <p:spPr>
          <a:xfrm>
            <a:off x="8057022" y="6236196"/>
            <a:ext cx="1060474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315913"/>
            <a:ext cx="9177338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AutoShape 6"/>
          <p:cNvSpPr>
            <a:spLocks noChangeArrowheads="1"/>
          </p:cNvSpPr>
          <p:nvPr/>
        </p:nvSpPr>
        <p:spPr bwMode="auto">
          <a:xfrm>
            <a:off x="0" y="3429000"/>
            <a:ext cx="3167063" cy="2736850"/>
          </a:xfrm>
          <a:prstGeom prst="wedgeEllipseCallout">
            <a:avLst>
              <a:gd name="adj1" fmla="val 92306"/>
              <a:gd name="adj2" fmla="val -14731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9396" name="AutoShape 7"/>
          <p:cNvSpPr>
            <a:spLocks noChangeArrowheads="1"/>
          </p:cNvSpPr>
          <p:nvPr/>
        </p:nvSpPr>
        <p:spPr bwMode="auto">
          <a:xfrm>
            <a:off x="4895850" y="4724400"/>
            <a:ext cx="4248150" cy="1584325"/>
          </a:xfrm>
          <a:prstGeom prst="wedgeEllipseCallout">
            <a:avLst>
              <a:gd name="adj1" fmla="val -63417"/>
              <a:gd name="adj2" fmla="val -51806"/>
            </a:avLst>
          </a:prstGeom>
          <a:solidFill>
            <a:srgbClr val="FFCC00">
              <a:alpha val="7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Cliquer sur « view » pour visualiser le spectre TDOS</a:t>
            </a:r>
          </a:p>
        </p:txBody>
      </p:sp>
      <p:sp>
        <p:nvSpPr>
          <p:cNvPr id="5" name="Ellipse 4"/>
          <p:cNvSpPr/>
          <p:nvPr/>
        </p:nvSpPr>
        <p:spPr>
          <a:xfrm>
            <a:off x="8096251" y="4293096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AutoShape 6"/>
          <p:cNvSpPr>
            <a:spLocks noChangeArrowheads="1"/>
          </p:cNvSpPr>
          <p:nvPr/>
        </p:nvSpPr>
        <p:spPr bwMode="auto">
          <a:xfrm>
            <a:off x="4284663" y="5300663"/>
            <a:ext cx="4608512" cy="1008062"/>
          </a:xfrm>
          <a:prstGeom prst="wedgeRoundRectCallout">
            <a:avLst>
              <a:gd name="adj1" fmla="val -15278"/>
              <a:gd name="adj2" fmla="val -291889"/>
              <a:gd name="adj3" fmla="val 16667"/>
            </a:avLst>
          </a:prstGeom>
          <a:solidFill>
            <a:srgbClr val="FFCC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Clique droite sur le spectre « copy 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Ouvrir un fichier origine « coller le sur un fenêtre data worksheet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" name="Ellipse 3"/>
          <p:cNvSpPr/>
          <p:nvPr/>
        </p:nvSpPr>
        <p:spPr>
          <a:xfrm>
            <a:off x="8617974" y="4651475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AutoShape 5"/>
          <p:cNvSpPr>
            <a:spLocks noChangeArrowheads="1"/>
          </p:cNvSpPr>
          <p:nvPr/>
        </p:nvSpPr>
        <p:spPr bwMode="auto">
          <a:xfrm>
            <a:off x="2484438" y="1700213"/>
            <a:ext cx="2593975" cy="1728787"/>
          </a:xfrm>
          <a:prstGeom prst="wedgeEllipseCallout">
            <a:avLst>
              <a:gd name="adj1" fmla="val -79866"/>
              <a:gd name="adj2" fmla="val 157620"/>
            </a:avLst>
          </a:prstGeom>
          <a:solidFill>
            <a:srgbClr val="FF990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Cliquer sur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« view » pour obtenir le spectre PDOS « Bi »</a:t>
            </a:r>
            <a:r>
              <a:rPr lang="fr-FR" altLang="fr-FR" sz="1800"/>
              <a:t> </a:t>
            </a:r>
          </a:p>
        </p:txBody>
      </p:sp>
      <p:sp>
        <p:nvSpPr>
          <p:cNvPr id="61444" name="AutoShape 6"/>
          <p:cNvSpPr>
            <a:spLocks noChangeArrowheads="1"/>
          </p:cNvSpPr>
          <p:nvPr/>
        </p:nvSpPr>
        <p:spPr bwMode="auto">
          <a:xfrm>
            <a:off x="2627313" y="4121150"/>
            <a:ext cx="3167062" cy="2736850"/>
          </a:xfrm>
          <a:prstGeom prst="wedgeEllipseCallout">
            <a:avLst>
              <a:gd name="adj1" fmla="val -98671"/>
              <a:gd name="adj2" fmla="val -24361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1445" name="AutoShape 7"/>
          <p:cNvSpPr>
            <a:spLocks noChangeArrowheads="1"/>
          </p:cNvSpPr>
          <p:nvPr/>
        </p:nvSpPr>
        <p:spPr bwMode="auto">
          <a:xfrm>
            <a:off x="5940425" y="3860800"/>
            <a:ext cx="3455988" cy="3313113"/>
          </a:xfrm>
          <a:prstGeom prst="wedgeEllipseCallout">
            <a:avLst>
              <a:gd name="adj1" fmla="val -67319"/>
              <a:gd name="adj2" fmla="val -10806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1446" name="AutoShape 8"/>
          <p:cNvSpPr>
            <a:spLocks noChangeArrowheads="1"/>
          </p:cNvSpPr>
          <p:nvPr/>
        </p:nvSpPr>
        <p:spPr bwMode="auto">
          <a:xfrm>
            <a:off x="6227763" y="3357563"/>
            <a:ext cx="719137" cy="576262"/>
          </a:xfrm>
          <a:prstGeom prst="wedgeEllipseCallout">
            <a:avLst>
              <a:gd name="adj1" fmla="val 330574"/>
              <a:gd name="adj2" fmla="val 369009"/>
            </a:avLst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" name="Ellipse 6"/>
          <p:cNvSpPr/>
          <p:nvPr/>
        </p:nvSpPr>
        <p:spPr>
          <a:xfrm>
            <a:off x="923821" y="5805264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AutoShape 5"/>
          <p:cNvSpPr>
            <a:spLocks noChangeArrowheads="1"/>
          </p:cNvSpPr>
          <p:nvPr/>
        </p:nvSpPr>
        <p:spPr bwMode="auto">
          <a:xfrm>
            <a:off x="4284663" y="5300663"/>
            <a:ext cx="4391025" cy="1368425"/>
          </a:xfrm>
          <a:prstGeom prst="wedgeRoundRectCallout">
            <a:avLst>
              <a:gd name="adj1" fmla="val 6111"/>
              <a:gd name="adj2" fmla="val -233065"/>
              <a:gd name="adj3" fmla="val 16667"/>
            </a:avLst>
          </a:prstGeom>
          <a:solidFill>
            <a:srgbClr val="FFCC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Clique droite sur le spectre « copy 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Ouvrir un fichier origine « coller le sur un fenêtre data workcheet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NB: on deux variables sur l’axe x.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" name="Ellipse 3"/>
          <p:cNvSpPr/>
          <p:nvPr/>
        </p:nvSpPr>
        <p:spPr>
          <a:xfrm>
            <a:off x="28974" y="5805264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2484438" y="0"/>
            <a:ext cx="4321175" cy="395288"/>
          </a:xfrm>
          <a:prstGeom prst="rect">
            <a:avLst/>
          </a:prstGeom>
          <a:solidFill>
            <a:srgbClr val="FF6600">
              <a:alpha val="47842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/>
              <a:t>Analyse des  Propriétés optique</a:t>
            </a:r>
          </a:p>
        </p:txBody>
      </p:sp>
      <p:pic>
        <p:nvPicPr>
          <p:cNvPr id="634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0645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2" name="AutoShape 6"/>
          <p:cNvSpPr>
            <a:spLocks noChangeArrowheads="1"/>
          </p:cNvSpPr>
          <p:nvPr/>
        </p:nvSpPr>
        <p:spPr bwMode="auto">
          <a:xfrm>
            <a:off x="4356100" y="4149725"/>
            <a:ext cx="4537075" cy="1800225"/>
          </a:xfrm>
          <a:prstGeom prst="wedgeEllipseCallout">
            <a:avLst>
              <a:gd name="adj1" fmla="val -64134"/>
              <a:gd name="adj2" fmla="val -60051"/>
            </a:avLst>
          </a:prstGeom>
          <a:solidFill>
            <a:srgbClr val="FF9900">
              <a:alpha val="1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Sélectionner le paramètre optique à étudier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3493" name="AutoShape 7"/>
          <p:cNvSpPr>
            <a:spLocks noChangeArrowheads="1"/>
          </p:cNvSpPr>
          <p:nvPr/>
        </p:nvSpPr>
        <p:spPr bwMode="auto">
          <a:xfrm>
            <a:off x="5940425" y="1916113"/>
            <a:ext cx="2952750" cy="1800225"/>
          </a:xfrm>
          <a:prstGeom prst="wedgeEllipseCallout">
            <a:avLst>
              <a:gd name="adj1" fmla="val -143171"/>
              <a:gd name="adj2" fmla="val 16403"/>
            </a:avLst>
          </a:prstGeom>
          <a:solidFill>
            <a:srgbClr val="FF9900">
              <a:alpha val="5098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800"/>
              <a:t>Polycrystalline;</a:t>
            </a:r>
          </a:p>
          <a:p>
            <a:pPr algn="ctr" eaLnBrk="1" hangingPunct="1">
              <a:spcBef>
                <a:spcPct val="0"/>
              </a:spcBef>
            </a:pPr>
            <a:r>
              <a:rPr lang="fr-FR" altLang="fr-FR" sz="1800"/>
              <a:t>Unpolarised</a:t>
            </a:r>
          </a:p>
          <a:p>
            <a:pPr algn="ctr" eaLnBrk="1" hangingPunct="1">
              <a:spcBef>
                <a:spcPct val="0"/>
              </a:spcBef>
            </a:pPr>
            <a:r>
              <a:rPr lang="fr-FR" altLang="fr-FR" sz="1800"/>
              <a:t>Polarised along direction</a:t>
            </a:r>
          </a:p>
          <a:p>
            <a:pPr algn="ctr" eaLnBrk="1" hangingPunct="1">
              <a:spcBef>
                <a:spcPct val="0"/>
              </a:spcBef>
            </a:pPr>
            <a:endParaRPr lang="fr-FR" altLang="fr-FR" sz="1800"/>
          </a:p>
        </p:txBody>
      </p:sp>
      <p:sp>
        <p:nvSpPr>
          <p:cNvPr id="6" name="Ellipse 5"/>
          <p:cNvSpPr/>
          <p:nvPr/>
        </p:nvSpPr>
        <p:spPr>
          <a:xfrm>
            <a:off x="-292664" y="5738774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575425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827088" y="404813"/>
            <a:ext cx="1997075" cy="376237"/>
          </a:xfrm>
          <a:prstGeom prst="rect">
            <a:avLst/>
          </a:prstGeom>
          <a:solidFill>
            <a:srgbClr val="FF6600">
              <a:alpha val="49019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Appuyer sur Build</a:t>
            </a:r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3059113" y="6207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3779838" y="404813"/>
            <a:ext cx="1019175" cy="376237"/>
          </a:xfrm>
          <a:prstGeom prst="rect">
            <a:avLst/>
          </a:prstGeom>
          <a:solidFill>
            <a:srgbClr val="FF9900">
              <a:alpha val="61176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Crystals</a:t>
            </a:r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5148263" y="6207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6227763" y="260350"/>
            <a:ext cx="1079500" cy="650875"/>
          </a:xfrm>
          <a:prstGeom prst="rect">
            <a:avLst/>
          </a:prstGeom>
          <a:solidFill>
            <a:srgbClr val="FF6600">
              <a:alpha val="58038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Build crystal</a:t>
            </a:r>
          </a:p>
        </p:txBody>
      </p:sp>
      <p:sp>
        <p:nvSpPr>
          <p:cNvPr id="8" name="Ellipse 7"/>
          <p:cNvSpPr/>
          <p:nvPr/>
        </p:nvSpPr>
        <p:spPr>
          <a:xfrm>
            <a:off x="8102567" y="5877272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AutoShape 5"/>
          <p:cNvSpPr>
            <a:spLocks noChangeArrowheads="1"/>
          </p:cNvSpPr>
          <p:nvPr/>
        </p:nvSpPr>
        <p:spPr bwMode="auto">
          <a:xfrm>
            <a:off x="3563938" y="1412875"/>
            <a:ext cx="4537075" cy="1800225"/>
          </a:xfrm>
          <a:prstGeom prst="wedgeEllipseCallout">
            <a:avLst>
              <a:gd name="adj1" fmla="val -103676"/>
              <a:gd name="adj2" fmla="val 137477"/>
            </a:avLst>
          </a:prstGeom>
          <a:solidFill>
            <a:srgbClr val="FFFF00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Appuyer sur « calculate » puis sur « view » pour visualiser le spectre de la grandeur optique voulue, par exemple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 « Adsorption »</a:t>
            </a:r>
          </a:p>
        </p:txBody>
      </p:sp>
      <p:sp>
        <p:nvSpPr>
          <p:cNvPr id="4" name="Ellipse 3"/>
          <p:cNvSpPr/>
          <p:nvPr/>
        </p:nvSpPr>
        <p:spPr>
          <a:xfrm>
            <a:off x="4552950" y="5301208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611188" y="188913"/>
            <a:ext cx="1316037" cy="650875"/>
          </a:xfrm>
          <a:prstGeom prst="rect">
            <a:avLst/>
          </a:prstGeom>
          <a:solidFill>
            <a:srgbClr val="FF99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Build Crystal</a:t>
            </a:r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2051050" y="549275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2843213" y="188913"/>
            <a:ext cx="1152525" cy="650875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Space group</a:t>
            </a:r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4067175" y="5492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4786313" y="141288"/>
            <a:ext cx="4356100" cy="646112"/>
          </a:xfrm>
          <a:prstGeom prst="rect">
            <a:avLst/>
          </a:prstGeom>
          <a:solidFill>
            <a:srgbClr val="FF9900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Choisir le groupe d’espace adéquat  pour votre composé (MgAl2O4# 227)</a:t>
            </a:r>
          </a:p>
        </p:txBody>
      </p:sp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659687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11"/>
          <p:cNvSpPr>
            <a:spLocks noChangeArrowheads="1"/>
          </p:cNvSpPr>
          <p:nvPr/>
        </p:nvSpPr>
        <p:spPr bwMode="auto">
          <a:xfrm>
            <a:off x="7596188" y="2060575"/>
            <a:ext cx="1547812" cy="1512888"/>
          </a:xfrm>
          <a:prstGeom prst="wedgeRoundRectCallout">
            <a:avLst>
              <a:gd name="adj1" fmla="val -149486"/>
              <a:gd name="adj2" fmla="val -157"/>
              <a:gd name="adj3" fmla="val 16667"/>
            </a:avLst>
          </a:prstGeom>
          <a:solidFill>
            <a:srgbClr val="FFCC00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Les sept systèmes du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</a:rPr>
              <a:t>Bravais</a:t>
            </a:r>
          </a:p>
        </p:txBody>
      </p:sp>
      <p:sp>
        <p:nvSpPr>
          <p:cNvPr id="9" name="Ellipse 8"/>
          <p:cNvSpPr/>
          <p:nvPr/>
        </p:nvSpPr>
        <p:spPr>
          <a:xfrm>
            <a:off x="8271899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ar-DZ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677025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2339975" y="125413"/>
            <a:ext cx="3632200" cy="584200"/>
          </a:xfrm>
          <a:prstGeom prst="rect">
            <a:avLst/>
          </a:prstGeom>
          <a:solidFill>
            <a:srgbClr val="FF9900">
              <a:alpha val="58823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DZ" altLang="fr-FR"/>
              <a:t>إدخال ثابت الشبكة البلورية</a:t>
            </a:r>
            <a:endParaRPr lang="fr-FR" altLang="fr-FR"/>
          </a:p>
        </p:txBody>
      </p:sp>
      <p:sp>
        <p:nvSpPr>
          <p:cNvPr id="20484" name="AutoShape 10"/>
          <p:cNvSpPr>
            <a:spLocks noChangeArrowheads="1"/>
          </p:cNvSpPr>
          <p:nvPr/>
        </p:nvSpPr>
        <p:spPr bwMode="auto">
          <a:xfrm>
            <a:off x="2195513" y="5949950"/>
            <a:ext cx="5329237" cy="719138"/>
          </a:xfrm>
          <a:prstGeom prst="flowChartAlternateProcess">
            <a:avLst/>
          </a:prstGeom>
          <a:solidFill>
            <a:schemeClr val="accent1">
              <a:alpha val="32941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Pour chaque type de réseau de Bravais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       Hexagonal, tetragonal, orthorhombique….. </a:t>
            </a:r>
          </a:p>
        </p:txBody>
      </p:sp>
      <p:sp>
        <p:nvSpPr>
          <p:cNvPr id="9" name="Ellipse 8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488237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3635375" y="79375"/>
            <a:ext cx="3159125" cy="584200"/>
          </a:xfrm>
          <a:prstGeom prst="rect">
            <a:avLst/>
          </a:prstGeom>
          <a:solidFill>
            <a:srgbClr val="FF9900">
              <a:alpha val="7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DZ" altLang="fr-FR"/>
              <a:t>إدخال احداثيات الذرات</a:t>
            </a:r>
            <a:endParaRPr lang="fr-FR" altLang="fr-FR"/>
          </a:p>
        </p:txBody>
      </p:sp>
      <p:sp>
        <p:nvSpPr>
          <p:cNvPr id="8" name="Ellipse 7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30288"/>
            <a:ext cx="8820150" cy="5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5"/>
          <p:cNvGrpSpPr>
            <a:grpSpLocks/>
          </p:cNvGrpSpPr>
          <p:nvPr/>
        </p:nvGrpSpPr>
        <p:grpSpPr bwMode="auto">
          <a:xfrm>
            <a:off x="730250" y="384175"/>
            <a:ext cx="5684838" cy="554038"/>
            <a:chOff x="-220" y="217"/>
            <a:chExt cx="3232" cy="228"/>
          </a:xfrm>
        </p:grpSpPr>
        <p:sp>
          <p:nvSpPr>
            <p:cNvPr id="22534" name="Text Box 12"/>
            <p:cNvSpPr txBox="1">
              <a:spLocks noChangeArrowheads="1"/>
            </p:cNvSpPr>
            <p:nvPr/>
          </p:nvSpPr>
          <p:spPr bwMode="auto">
            <a:xfrm>
              <a:off x="-220" y="217"/>
              <a:ext cx="1775" cy="190"/>
            </a:xfrm>
            <a:prstGeom prst="rect">
              <a:avLst/>
            </a:prstGeom>
            <a:solidFill>
              <a:srgbClr val="FF9900">
                <a:alpha val="7019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DZ" altLang="fr-FR" sz="2400"/>
                <a:t>الضغط على العنصر الكيميائي</a:t>
              </a:r>
              <a:endParaRPr lang="fr-FR" altLang="fr-FR" sz="2400"/>
            </a:p>
          </p:txBody>
        </p:sp>
        <p:sp>
          <p:nvSpPr>
            <p:cNvPr id="22535" name="Line 13"/>
            <p:cNvSpPr>
              <a:spLocks noChangeShapeType="1"/>
            </p:cNvSpPr>
            <p:nvPr/>
          </p:nvSpPr>
          <p:spPr bwMode="auto">
            <a:xfrm>
              <a:off x="1610" y="34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36" name="Text Box 14"/>
            <p:cNvSpPr txBox="1">
              <a:spLocks noChangeArrowheads="1"/>
            </p:cNvSpPr>
            <p:nvPr/>
          </p:nvSpPr>
          <p:spPr bwMode="auto">
            <a:xfrm>
              <a:off x="2064" y="255"/>
              <a:ext cx="948" cy="190"/>
            </a:xfrm>
            <a:prstGeom prst="rect">
              <a:avLst/>
            </a:prstGeom>
            <a:solidFill>
              <a:srgbClr val="FF9900">
                <a:alpha val="7019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DZ" altLang="fr-FR" sz="2400"/>
                <a:t>الجدول الدوري</a:t>
              </a:r>
              <a:endParaRPr lang="fr-FR" altLang="fr-FR" sz="2400"/>
            </a:p>
          </p:txBody>
        </p:sp>
      </p:grpSp>
      <p:sp>
        <p:nvSpPr>
          <p:cNvPr id="22532" name="AutoShape 16"/>
          <p:cNvSpPr>
            <a:spLocks noChangeArrowheads="1"/>
          </p:cNvSpPr>
          <p:nvPr/>
        </p:nvSpPr>
        <p:spPr bwMode="auto">
          <a:xfrm>
            <a:off x="3419475" y="2349500"/>
            <a:ext cx="1873250" cy="1223963"/>
          </a:xfrm>
          <a:prstGeom prst="wedgeRoundRectCallout">
            <a:avLst>
              <a:gd name="adj1" fmla="val -101611"/>
              <a:gd name="adj2" fmla="val 81000"/>
              <a:gd name="adj3" fmla="val 16667"/>
            </a:avLst>
          </a:prstGeom>
          <a:solidFill>
            <a:srgbClr val="FFCC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Cliquer ici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Pour obtenir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Tableau Périodique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" name="Ellipse 7"/>
          <p:cNvSpPr/>
          <p:nvPr/>
        </p:nvSpPr>
        <p:spPr>
          <a:xfrm>
            <a:off x="8057022" y="5949950"/>
            <a:ext cx="1086978" cy="649188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DZ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580</Words>
  <Application>Microsoft Office PowerPoint</Application>
  <PresentationFormat>Affichage à l'écran (4:3)</PresentationFormat>
  <Paragraphs>136</Paragraphs>
  <Slides>50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5" baseType="lpstr">
      <vt:lpstr>Arabic Transparent</vt:lpstr>
      <vt:lpstr>Arial</vt:lpstr>
      <vt:lpstr>Gabriola</vt:lpstr>
      <vt:lpstr>Times New Roman</vt:lpstr>
      <vt:lpstr>Modèle par défaut</vt:lpstr>
      <vt:lpstr>Présentation PowerPoint</vt:lpstr>
      <vt:lpstr>انشاء برنامج الحساب  CASTEP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كيفية استعمال البرنامج الحسابي le code CASTEP.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Calcul des propriétés électronique et optique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pixel</cp:lastModifiedBy>
  <cp:revision>91</cp:revision>
  <dcterms:created xsi:type="dcterms:W3CDTF">2013-04-02T07:28:56Z</dcterms:created>
  <dcterms:modified xsi:type="dcterms:W3CDTF">2024-05-20T05:17:41Z</dcterms:modified>
</cp:coreProperties>
</file>