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7" r:id="rId3"/>
    <p:sldId id="277" r:id="rId4"/>
    <p:sldId id="258" r:id="rId5"/>
    <p:sldId id="268" r:id="rId6"/>
    <p:sldId id="259" r:id="rId7"/>
    <p:sldId id="275" r:id="rId8"/>
    <p:sldId id="274" r:id="rId9"/>
    <p:sldId id="276" r:id="rId10"/>
    <p:sldId id="260" r:id="rId11"/>
    <p:sldId id="269" r:id="rId12"/>
    <p:sldId id="261" r:id="rId13"/>
    <p:sldId id="270" r:id="rId14"/>
    <p:sldId id="262" r:id="rId15"/>
    <p:sldId id="263" r:id="rId16"/>
    <p:sldId id="271" r:id="rId17"/>
    <p:sldId id="264" r:id="rId18"/>
    <p:sldId id="265" r:id="rId19"/>
    <p:sldId id="266" r:id="rId20"/>
    <p:sldId id="278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280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802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243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380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102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670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699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90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967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636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122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9F2BB-2665-4FE1-A4C3-14206237F5B2}" type="datetimeFigureOut">
              <a:rPr lang="ar-SA" smtClean="0"/>
              <a:t>09/07/1445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B14F4-C711-4FED-9DF1-8B546BD609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813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260648"/>
            <a:ext cx="74888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dirty="0"/>
          </a:p>
          <a:p>
            <a:endParaRPr lang="ar-SA" dirty="0"/>
          </a:p>
          <a:p>
            <a:pPr algn="l" rtl="0"/>
            <a:r>
              <a:rPr lang="fr-FR" b="1" dirty="0" smtClean="0"/>
              <a:t>Symétrie</a:t>
            </a:r>
            <a:endParaRPr lang="ar-SA" dirty="0"/>
          </a:p>
          <a:p>
            <a:pPr algn="l" rtl="0"/>
            <a:endParaRPr lang="ar-SA" dirty="0"/>
          </a:p>
          <a:p>
            <a:pPr algn="l" rtl="0"/>
            <a:r>
              <a:rPr lang="fr-FR" dirty="0"/>
              <a:t>En science physique, comme en chimie, la notion de symétrie est reliée à celle de transformations laissant </a:t>
            </a:r>
            <a:r>
              <a:rPr lang="fr-FR" b="1" dirty="0"/>
              <a:t>invariant </a:t>
            </a:r>
            <a:r>
              <a:rPr lang="fr-FR" dirty="0"/>
              <a:t>l’objet considéré.</a:t>
            </a:r>
            <a:endParaRPr lang="fr-FR" b="1" dirty="0" smtClean="0"/>
          </a:p>
          <a:p>
            <a:pPr algn="l" rtl="0"/>
            <a:endParaRPr lang="fr-FR" b="1" dirty="0" smtClean="0"/>
          </a:p>
          <a:p>
            <a:pPr algn="l" rtl="0"/>
            <a:endParaRPr lang="ar-SA" dirty="0"/>
          </a:p>
          <a:p>
            <a:endParaRPr lang="ar-SA" dirty="0"/>
          </a:p>
          <a:p>
            <a:pPr algn="l" rtl="0"/>
            <a:r>
              <a:rPr lang="fr-FR" dirty="0"/>
              <a:t>On peut dire qu’un objet géométrique possède une propriété de symétrie, ou tout simplement une symétrie, si, en lui appliquant une </a:t>
            </a:r>
            <a:r>
              <a:rPr lang="fr-FR" b="1" dirty="0"/>
              <a:t>transformation</a:t>
            </a:r>
            <a:r>
              <a:rPr lang="fr-FR" dirty="0"/>
              <a:t>, l’objet ne peut pas être distinguée de celle de départ</a:t>
            </a:r>
            <a:r>
              <a:rPr lang="fr-FR" dirty="0" smtClean="0"/>
              <a:t>.</a:t>
            </a:r>
          </a:p>
          <a:p>
            <a:endParaRPr lang="ar-SA" dirty="0"/>
          </a:p>
          <a:p>
            <a:endParaRPr lang="ar-SA" dirty="0"/>
          </a:p>
          <a:p>
            <a:pPr algn="l" rtl="0"/>
            <a:r>
              <a:rPr lang="fr-FR" dirty="0"/>
              <a:t>On dit alors que l’objet est invariant sous certaines </a:t>
            </a:r>
            <a:r>
              <a:rPr lang="fr-FR" dirty="0" smtClean="0"/>
              <a:t>opérations s’il </a:t>
            </a:r>
            <a:r>
              <a:rPr lang="fr-FR" dirty="0"/>
              <a:t>n’est pas modifié par ces transformations</a:t>
            </a:r>
            <a:r>
              <a:rPr lang="fr-FR" dirty="0" smtClean="0"/>
              <a:t>.</a:t>
            </a:r>
          </a:p>
          <a:p>
            <a:pPr algn="l" rtl="0"/>
            <a:r>
              <a:rPr lang="fr-FR" dirty="0" smtClean="0"/>
              <a:t> </a:t>
            </a:r>
            <a:r>
              <a:rPr lang="fr-FR" dirty="0"/>
              <a:t>Une </a:t>
            </a:r>
            <a:r>
              <a:rPr lang="fr-FR" b="1" dirty="0"/>
              <a:t>opération de </a:t>
            </a:r>
            <a:r>
              <a:rPr lang="fr-FR" b="1" dirty="0" smtClean="0"/>
              <a:t>symétrie </a:t>
            </a:r>
            <a:r>
              <a:rPr lang="fr-FR" dirty="0" smtClean="0"/>
              <a:t>est </a:t>
            </a:r>
            <a:r>
              <a:rPr lang="fr-FR" dirty="0"/>
              <a:t>caractérisée par un ou plusieurs </a:t>
            </a:r>
            <a:r>
              <a:rPr lang="fr-FR" b="1" dirty="0"/>
              <a:t>élément(s) de symétrie</a:t>
            </a:r>
            <a:r>
              <a:rPr lang="fr-FR" dirty="0" smtClean="0"/>
              <a:t>:</a:t>
            </a:r>
            <a:endParaRPr lang="ar-SA" dirty="0"/>
          </a:p>
          <a:p>
            <a:pPr algn="l" rtl="0"/>
            <a:r>
              <a:rPr lang="fr-FR" dirty="0"/>
              <a:t>•axe de rotation</a:t>
            </a:r>
          </a:p>
          <a:p>
            <a:pPr algn="l" rtl="0"/>
            <a:r>
              <a:rPr lang="fr-FR" dirty="0"/>
              <a:t>•plan de réflexion</a:t>
            </a:r>
          </a:p>
          <a:p>
            <a:pPr algn="l" rtl="0"/>
            <a:r>
              <a:rPr lang="fr-FR" dirty="0"/>
              <a:t>•centre d’inversion</a:t>
            </a:r>
          </a:p>
          <a:p>
            <a:pPr algn="l" rtl="0"/>
            <a:r>
              <a:rPr lang="fr-FR" dirty="0"/>
              <a:t>•rotation impropre</a:t>
            </a:r>
          </a:p>
        </p:txBody>
      </p:sp>
    </p:spTree>
    <p:extLst>
      <p:ext uri="{BB962C8B-B14F-4D97-AF65-F5344CB8AC3E}">
        <p14:creationId xmlns:p14="http://schemas.microsoft.com/office/powerpoint/2010/main" val="35379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557213"/>
            <a:ext cx="7781925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9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632848" cy="5131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81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862013"/>
            <a:ext cx="7019925" cy="513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8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27" y="548680"/>
            <a:ext cx="8737773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52936"/>
            <a:ext cx="5544616" cy="352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0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795338"/>
            <a:ext cx="7820025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7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852488"/>
            <a:ext cx="7800975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24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5"/>
            <a:ext cx="7560840" cy="5426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853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957263"/>
            <a:ext cx="7800975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4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633413"/>
            <a:ext cx="7686675" cy="55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0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566738"/>
            <a:ext cx="7934325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64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751343"/>
            <a:ext cx="83164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dirty="0"/>
          </a:p>
          <a:p>
            <a:pPr algn="l" rtl="0"/>
            <a:endParaRPr lang="ar-SA" dirty="0"/>
          </a:p>
          <a:p>
            <a:pPr algn="l" rtl="0"/>
            <a:r>
              <a:rPr lang="fr-FR" sz="2000" b="1" dirty="0" smtClean="0"/>
              <a:t>Opérations de </a:t>
            </a:r>
            <a:r>
              <a:rPr lang="fr-FR" sz="2000" b="1" dirty="0"/>
              <a:t>symétrie: </a:t>
            </a:r>
          </a:p>
          <a:p>
            <a:pPr algn="l" rtl="0"/>
            <a:endParaRPr lang="ar-SA" b="1" dirty="0"/>
          </a:p>
          <a:p>
            <a:pPr algn="l" rtl="0"/>
            <a:r>
              <a:rPr lang="fr-FR" sz="2400" dirty="0" smtClean="0"/>
              <a:t>• </a:t>
            </a:r>
            <a:r>
              <a:rPr lang="fr-FR" sz="2400" b="1" dirty="0" smtClean="0"/>
              <a:t>E     </a:t>
            </a:r>
            <a:r>
              <a:rPr lang="fr-FR" sz="2400" dirty="0" smtClean="0"/>
              <a:t>opération d’identité pas de changement de la molécule, provoque une orientation identique </a:t>
            </a:r>
            <a:endParaRPr lang="fr-FR" sz="2400" dirty="0"/>
          </a:p>
          <a:p>
            <a:pPr algn="l" rtl="0"/>
            <a:r>
              <a:rPr lang="fr-FR" sz="2400" dirty="0"/>
              <a:t>•</a:t>
            </a:r>
            <a:r>
              <a:rPr lang="fr-FR" sz="2400" b="1" dirty="0" err="1" smtClean="0"/>
              <a:t>Cn</a:t>
            </a:r>
            <a:r>
              <a:rPr lang="fr-FR" sz="2400" b="1" dirty="0" smtClean="0"/>
              <a:t>    </a:t>
            </a:r>
            <a:r>
              <a:rPr lang="fr-FR" sz="2400" dirty="0" smtClean="0"/>
              <a:t>rotation </a:t>
            </a:r>
            <a:r>
              <a:rPr lang="fr-FR" sz="2400" dirty="0"/>
              <a:t>autour d’un axe d’un angle 2π/n</a:t>
            </a:r>
          </a:p>
          <a:p>
            <a:pPr algn="l" rtl="0"/>
            <a:r>
              <a:rPr lang="el-GR" sz="2400" dirty="0"/>
              <a:t>•</a:t>
            </a:r>
            <a:r>
              <a:rPr lang="el-GR" sz="2400" dirty="0" smtClean="0"/>
              <a:t>σ</a:t>
            </a:r>
            <a:r>
              <a:rPr lang="fr-FR" sz="2400" dirty="0" smtClean="0"/>
              <a:t>      réflexion </a:t>
            </a:r>
            <a:r>
              <a:rPr lang="fr-FR" sz="2400" dirty="0"/>
              <a:t>dans un </a:t>
            </a:r>
            <a:r>
              <a:rPr lang="fr-FR" sz="2400" dirty="0" smtClean="0"/>
              <a:t>plan de symétrie</a:t>
            </a:r>
            <a:endParaRPr lang="fr-FR" sz="2400" dirty="0"/>
          </a:p>
          <a:p>
            <a:pPr algn="l" rtl="0"/>
            <a:r>
              <a:rPr lang="fr-FR" sz="2400" dirty="0" err="1" smtClean="0"/>
              <a:t>σ</a:t>
            </a:r>
            <a:r>
              <a:rPr lang="fr-FR" sz="2400" b="1" dirty="0" err="1" smtClean="0"/>
              <a:t>h</a:t>
            </a:r>
            <a:r>
              <a:rPr lang="fr-FR" sz="2400" b="1" dirty="0" smtClean="0"/>
              <a:t>      </a:t>
            </a:r>
            <a:r>
              <a:rPr lang="fr-FR" sz="2400" dirty="0" smtClean="0"/>
              <a:t>le </a:t>
            </a:r>
            <a:r>
              <a:rPr lang="fr-FR" sz="2400" dirty="0"/>
              <a:t>plan de symétrie est </a:t>
            </a:r>
            <a:r>
              <a:rPr lang="fr-FR" sz="2400" dirty="0" smtClean="0"/>
              <a:t>⊥ à l’axe </a:t>
            </a:r>
            <a:r>
              <a:rPr lang="fr-FR" sz="2400" dirty="0"/>
              <a:t>principal de symétrie</a:t>
            </a:r>
          </a:p>
          <a:p>
            <a:pPr algn="l" rtl="0"/>
            <a:r>
              <a:rPr lang="fr-FR" sz="2400" dirty="0" err="1" smtClean="0"/>
              <a:t>σ</a:t>
            </a:r>
            <a:r>
              <a:rPr lang="fr-FR" sz="2400" b="1" dirty="0" err="1" smtClean="0"/>
              <a:t>v</a:t>
            </a:r>
            <a:r>
              <a:rPr lang="fr-FR" sz="2400" b="1" dirty="0" smtClean="0"/>
              <a:t>      </a:t>
            </a:r>
            <a:r>
              <a:rPr lang="fr-FR" sz="2400" dirty="0" smtClean="0"/>
              <a:t>le </a:t>
            </a:r>
            <a:r>
              <a:rPr lang="fr-FR" sz="2400" dirty="0"/>
              <a:t>plan de symétrie contient l’axe principal de symétrie</a:t>
            </a:r>
          </a:p>
          <a:p>
            <a:pPr algn="l" rtl="0"/>
            <a:r>
              <a:rPr lang="fr-FR" sz="2400" dirty="0" err="1" smtClean="0"/>
              <a:t>σ</a:t>
            </a:r>
            <a:r>
              <a:rPr lang="fr-FR" sz="2400" b="1" dirty="0" err="1" smtClean="0"/>
              <a:t>d</a:t>
            </a:r>
            <a:r>
              <a:rPr lang="fr-FR" sz="2400" b="1" dirty="0" smtClean="0"/>
              <a:t>      </a:t>
            </a:r>
            <a:r>
              <a:rPr lang="fr-FR" sz="2400" dirty="0" smtClean="0"/>
              <a:t>le </a:t>
            </a:r>
            <a:r>
              <a:rPr lang="fr-FR" sz="2400" dirty="0"/>
              <a:t>plan de symétrie contient l’axe principal de symétrie et est bissecteur entre </a:t>
            </a:r>
            <a:r>
              <a:rPr lang="fr-FR" sz="2400" dirty="0" smtClean="0"/>
              <a:t>deux axes </a:t>
            </a:r>
            <a:r>
              <a:rPr lang="fr-FR" sz="2400" dirty="0"/>
              <a:t>de symétrie C2</a:t>
            </a:r>
            <a:r>
              <a:rPr lang="fr-FR" sz="2400" dirty="0" smtClean="0"/>
              <a:t>⊥ à l’axe </a:t>
            </a:r>
            <a:r>
              <a:rPr lang="fr-FR" sz="2400" dirty="0"/>
              <a:t>de rotation</a:t>
            </a:r>
          </a:p>
          <a:p>
            <a:pPr algn="l" rtl="0"/>
            <a:r>
              <a:rPr lang="fr-FR" sz="2400" dirty="0"/>
              <a:t>•</a:t>
            </a:r>
            <a:r>
              <a:rPr lang="fr-FR" sz="2400" b="1" dirty="0" smtClean="0"/>
              <a:t>i       </a:t>
            </a:r>
            <a:r>
              <a:rPr lang="fr-FR" sz="2400" dirty="0" smtClean="0"/>
              <a:t>opération </a:t>
            </a:r>
            <a:r>
              <a:rPr lang="fr-FR" sz="2400" dirty="0"/>
              <a:t>d’inversion par un centre d’inversion</a:t>
            </a:r>
          </a:p>
          <a:p>
            <a:pPr algn="l" rtl="0"/>
            <a:r>
              <a:rPr lang="fr-FR" sz="2400" dirty="0"/>
              <a:t>•</a:t>
            </a:r>
            <a:r>
              <a:rPr lang="fr-FR" sz="2400" b="1" dirty="0" smtClean="0"/>
              <a:t>Sn    </a:t>
            </a:r>
            <a:r>
              <a:rPr lang="fr-FR" sz="2400" dirty="0" smtClean="0"/>
              <a:t>rotation </a:t>
            </a:r>
            <a:r>
              <a:rPr lang="fr-FR" sz="2400" dirty="0"/>
              <a:t>impropre (rotation –réflexion); rotation de 2π/n suivi d’une réflexion dans </a:t>
            </a:r>
            <a:r>
              <a:rPr lang="fr-FR" sz="2400" dirty="0" smtClean="0"/>
              <a:t>un plan </a:t>
            </a:r>
            <a:r>
              <a:rPr lang="fr-FR" sz="2400" dirty="0"/>
              <a:t>⊥</a:t>
            </a:r>
            <a:r>
              <a:rPr lang="fr-FR" sz="2400" dirty="0" smtClean="0"/>
              <a:t>à l ’axe </a:t>
            </a:r>
            <a:r>
              <a:rPr lang="fr-FR" sz="2400" dirty="0"/>
              <a:t>de rotation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8407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99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512050" cy="3679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9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26064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dirty="0"/>
          </a:p>
          <a:p>
            <a:endParaRPr lang="ar-S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4" y="85127"/>
            <a:ext cx="8571303" cy="493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943456" y="4529452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dirty="0"/>
          </a:p>
          <a:p>
            <a:pPr algn="l" rtl="0"/>
            <a:r>
              <a:rPr lang="fr-FR" dirty="0"/>
              <a:t>Un </a:t>
            </a:r>
            <a:r>
              <a:rPr lang="fr-FR" b="1" dirty="0"/>
              <a:t>axe de rotation</a:t>
            </a:r>
            <a:r>
              <a:rPr lang="fr-FR" dirty="0"/>
              <a:t>(axe de symétrie) est une droite traversant la molécule, telle qu’une rotation de </a:t>
            </a:r>
            <a:r>
              <a:rPr lang="fr-FR" b="1" dirty="0" smtClean="0"/>
              <a:t>2</a:t>
            </a:r>
            <a:r>
              <a:rPr lang="fr-FR" dirty="0" smtClean="0"/>
              <a:t>π</a:t>
            </a:r>
            <a:r>
              <a:rPr lang="fr-FR" b="1" dirty="0" smtClean="0"/>
              <a:t>/n  </a:t>
            </a:r>
            <a:r>
              <a:rPr lang="fr-FR" dirty="0" smtClean="0"/>
              <a:t>produit </a:t>
            </a:r>
            <a:r>
              <a:rPr lang="fr-FR" dirty="0"/>
              <a:t>une molécule qu’il est impossible de </a:t>
            </a:r>
            <a:r>
              <a:rPr lang="fr-FR" dirty="0" smtClean="0"/>
              <a:t>distinguer de </a:t>
            </a:r>
            <a:r>
              <a:rPr lang="fr-FR" dirty="0"/>
              <a:t>celle du départ </a:t>
            </a:r>
            <a:r>
              <a:rPr lang="fr-FR" dirty="0" smtClean="0"/>
              <a:t>. </a:t>
            </a:r>
            <a:endParaRPr lang="ar-SA" dirty="0"/>
          </a:p>
          <a:p>
            <a:pPr algn="l" rtl="0"/>
            <a:endParaRPr lang="ar-SA" dirty="0"/>
          </a:p>
          <a:p>
            <a:pPr algn="l" rtl="0"/>
            <a:r>
              <a:rPr lang="fr-FR" dirty="0"/>
              <a:t>L’axe de </a:t>
            </a:r>
            <a:r>
              <a:rPr lang="fr-FR" dirty="0" smtClean="0"/>
              <a:t>symétrie </a:t>
            </a:r>
            <a:r>
              <a:rPr lang="fr-FR" b="1" dirty="0" smtClean="0"/>
              <a:t>d’ordre n </a:t>
            </a:r>
            <a:r>
              <a:rPr lang="fr-FR" dirty="0" smtClean="0"/>
              <a:t>est </a:t>
            </a:r>
            <a:r>
              <a:rPr lang="fr-FR" dirty="0"/>
              <a:t>symbolisé par </a:t>
            </a:r>
            <a:r>
              <a:rPr lang="fr-FR" b="1" dirty="0" err="1"/>
              <a:t>Cn</a:t>
            </a:r>
            <a:r>
              <a:rPr lang="fr-FR" dirty="0"/>
              <a:t>.</a:t>
            </a:r>
          </a:p>
          <a:p>
            <a:pPr algn="l" rtl="0"/>
            <a:r>
              <a:rPr lang="fr-FR" dirty="0"/>
              <a:t>Dans notre cas: 2π/n = </a:t>
            </a:r>
            <a:r>
              <a:rPr lang="fr-FR" dirty="0" smtClean="0"/>
              <a:t>π , n </a:t>
            </a:r>
            <a:r>
              <a:rPr lang="fr-FR" dirty="0"/>
              <a:t>= 2 L’axe de rotation est un axe de deuxième ordre </a:t>
            </a:r>
            <a:r>
              <a:rPr lang="fr-FR" b="1" dirty="0"/>
              <a:t>C</a:t>
            </a:r>
            <a:r>
              <a:rPr lang="fr-FR" b="1" baseline="-25000" dirty="0"/>
              <a:t>2</a:t>
            </a:r>
            <a:r>
              <a:rPr lang="fr-FR" dirty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800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078" y="227269"/>
            <a:ext cx="5801233" cy="6205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95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728663"/>
            <a:ext cx="76104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1109663"/>
            <a:ext cx="6238875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28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9029"/>
            <a:ext cx="9144000" cy="424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53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96448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0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287</Words>
  <Application>Microsoft Office PowerPoint</Application>
  <PresentationFormat>عرض على الشاشة (3:4)‏</PresentationFormat>
  <Paragraphs>34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H-SOFT</dc:creator>
  <cp:lastModifiedBy>Saadi</cp:lastModifiedBy>
  <cp:revision>16</cp:revision>
  <dcterms:created xsi:type="dcterms:W3CDTF">2018-02-12T15:51:56Z</dcterms:created>
  <dcterms:modified xsi:type="dcterms:W3CDTF">2024-01-19T13:47:58Z</dcterms:modified>
</cp:coreProperties>
</file>