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5457638-3495-4F9E-B5ED-ED7519D63D02}" type="datetimeFigureOut">
              <a:rPr lang="fr-FR" smtClean="0"/>
              <a:t>13/12/2015</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7D8560E-3802-432F-988F-D860BA7E9B73}" type="slidenum">
              <a:rPr lang="fr-FR" smtClean="0"/>
              <a:t>‹N°›</a:t>
            </a:fld>
            <a:endParaRPr lang="fr-FR"/>
          </a:p>
        </p:txBody>
      </p:sp>
    </p:spTree>
    <p:extLst>
      <p:ext uri="{BB962C8B-B14F-4D97-AF65-F5344CB8AC3E}">
        <p14:creationId xmlns:p14="http://schemas.microsoft.com/office/powerpoint/2010/main" val="30221639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B7D8560E-3802-432F-988F-D860BA7E9B73}" type="slidenum">
              <a:rPr lang="fr-FR" smtClean="0"/>
              <a:t>2</a:t>
            </a:fld>
            <a:endParaRPr lang="fr-FR"/>
          </a:p>
        </p:txBody>
      </p:sp>
    </p:spTree>
    <p:extLst>
      <p:ext uri="{BB962C8B-B14F-4D97-AF65-F5344CB8AC3E}">
        <p14:creationId xmlns:p14="http://schemas.microsoft.com/office/powerpoint/2010/main" val="19089591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Modifiez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444DECA9-145D-4319-AB4C-A2E372CB33D1}" type="datetimeFigureOut">
              <a:rPr lang="fr-FR" smtClean="0"/>
              <a:t>13/12/2015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FE19A9B-748F-4216-9938-9091B1E27C06}" type="slidenum">
              <a:rPr lang="fr-FR" smtClean="0"/>
              <a:t>‹N°›</a:t>
            </a:fld>
            <a:endParaRPr lang="fr-FR"/>
          </a:p>
        </p:txBody>
      </p:sp>
    </p:spTree>
    <p:extLst>
      <p:ext uri="{BB962C8B-B14F-4D97-AF65-F5344CB8AC3E}">
        <p14:creationId xmlns:p14="http://schemas.microsoft.com/office/powerpoint/2010/main" val="40313229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444DECA9-145D-4319-AB4C-A2E372CB33D1}" type="datetimeFigureOut">
              <a:rPr lang="fr-FR" smtClean="0"/>
              <a:t>13/12/2015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FE19A9B-748F-4216-9938-9091B1E27C06}" type="slidenum">
              <a:rPr lang="fr-FR" smtClean="0"/>
              <a:t>‹N°›</a:t>
            </a:fld>
            <a:endParaRPr lang="fr-FR"/>
          </a:p>
        </p:txBody>
      </p:sp>
    </p:spTree>
    <p:extLst>
      <p:ext uri="{BB962C8B-B14F-4D97-AF65-F5344CB8AC3E}">
        <p14:creationId xmlns:p14="http://schemas.microsoft.com/office/powerpoint/2010/main" val="27476182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444DECA9-145D-4319-AB4C-A2E372CB33D1}" type="datetimeFigureOut">
              <a:rPr lang="fr-FR" smtClean="0"/>
              <a:t>13/12/2015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FE19A9B-748F-4216-9938-9091B1E27C06}" type="slidenum">
              <a:rPr lang="fr-FR" smtClean="0"/>
              <a:t>‹N°›</a:t>
            </a:fld>
            <a:endParaRPr lang="fr-FR"/>
          </a:p>
        </p:txBody>
      </p:sp>
    </p:spTree>
    <p:extLst>
      <p:ext uri="{BB962C8B-B14F-4D97-AF65-F5344CB8AC3E}">
        <p14:creationId xmlns:p14="http://schemas.microsoft.com/office/powerpoint/2010/main" val="20769812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444DECA9-145D-4319-AB4C-A2E372CB33D1}" type="datetimeFigureOut">
              <a:rPr lang="fr-FR" smtClean="0"/>
              <a:t>13/12/2015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FE19A9B-748F-4216-9938-9091B1E27C06}" type="slidenum">
              <a:rPr lang="fr-FR" smtClean="0"/>
              <a:t>‹N°›</a:t>
            </a:fld>
            <a:endParaRPr lang="fr-FR"/>
          </a:p>
        </p:txBody>
      </p:sp>
    </p:spTree>
    <p:extLst>
      <p:ext uri="{BB962C8B-B14F-4D97-AF65-F5344CB8AC3E}">
        <p14:creationId xmlns:p14="http://schemas.microsoft.com/office/powerpoint/2010/main" val="6240861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Modifiez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444DECA9-145D-4319-AB4C-A2E372CB33D1}" type="datetimeFigureOut">
              <a:rPr lang="fr-FR" smtClean="0"/>
              <a:t>13/12/2015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FE19A9B-748F-4216-9938-9091B1E27C06}" type="slidenum">
              <a:rPr lang="fr-FR" smtClean="0"/>
              <a:t>‹N°›</a:t>
            </a:fld>
            <a:endParaRPr lang="fr-FR"/>
          </a:p>
        </p:txBody>
      </p:sp>
    </p:spTree>
    <p:extLst>
      <p:ext uri="{BB962C8B-B14F-4D97-AF65-F5344CB8AC3E}">
        <p14:creationId xmlns:p14="http://schemas.microsoft.com/office/powerpoint/2010/main" val="6617508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444DECA9-145D-4319-AB4C-A2E372CB33D1}" type="datetimeFigureOut">
              <a:rPr lang="fr-FR" smtClean="0"/>
              <a:t>13/12/2015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FE19A9B-748F-4216-9938-9091B1E27C06}" type="slidenum">
              <a:rPr lang="fr-FR" smtClean="0"/>
              <a:t>‹N°›</a:t>
            </a:fld>
            <a:endParaRPr lang="fr-FR"/>
          </a:p>
        </p:txBody>
      </p:sp>
    </p:spTree>
    <p:extLst>
      <p:ext uri="{BB962C8B-B14F-4D97-AF65-F5344CB8AC3E}">
        <p14:creationId xmlns:p14="http://schemas.microsoft.com/office/powerpoint/2010/main" val="18845294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444DECA9-145D-4319-AB4C-A2E372CB33D1}" type="datetimeFigureOut">
              <a:rPr lang="fr-FR" smtClean="0"/>
              <a:t>13/12/2015</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8FE19A9B-748F-4216-9938-9091B1E27C06}" type="slidenum">
              <a:rPr lang="fr-FR" smtClean="0"/>
              <a:t>‹N°›</a:t>
            </a:fld>
            <a:endParaRPr lang="fr-FR"/>
          </a:p>
        </p:txBody>
      </p:sp>
    </p:spTree>
    <p:extLst>
      <p:ext uri="{BB962C8B-B14F-4D97-AF65-F5344CB8AC3E}">
        <p14:creationId xmlns:p14="http://schemas.microsoft.com/office/powerpoint/2010/main" val="14554941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444DECA9-145D-4319-AB4C-A2E372CB33D1}" type="datetimeFigureOut">
              <a:rPr lang="fr-FR" smtClean="0"/>
              <a:t>13/12/2015</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8FE19A9B-748F-4216-9938-9091B1E27C06}" type="slidenum">
              <a:rPr lang="fr-FR" smtClean="0"/>
              <a:t>‹N°›</a:t>
            </a:fld>
            <a:endParaRPr lang="fr-FR"/>
          </a:p>
        </p:txBody>
      </p:sp>
    </p:spTree>
    <p:extLst>
      <p:ext uri="{BB962C8B-B14F-4D97-AF65-F5344CB8AC3E}">
        <p14:creationId xmlns:p14="http://schemas.microsoft.com/office/powerpoint/2010/main" val="10369779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444DECA9-145D-4319-AB4C-A2E372CB33D1}" type="datetimeFigureOut">
              <a:rPr lang="fr-FR" smtClean="0"/>
              <a:t>13/12/2015</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8FE19A9B-748F-4216-9938-9091B1E27C06}" type="slidenum">
              <a:rPr lang="fr-FR" smtClean="0"/>
              <a:t>‹N°›</a:t>
            </a:fld>
            <a:endParaRPr lang="fr-FR"/>
          </a:p>
        </p:txBody>
      </p:sp>
    </p:spTree>
    <p:extLst>
      <p:ext uri="{BB962C8B-B14F-4D97-AF65-F5344CB8AC3E}">
        <p14:creationId xmlns:p14="http://schemas.microsoft.com/office/powerpoint/2010/main" val="36773403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Modifiez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444DECA9-145D-4319-AB4C-A2E372CB33D1}" type="datetimeFigureOut">
              <a:rPr lang="fr-FR" smtClean="0"/>
              <a:t>13/12/2015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FE19A9B-748F-4216-9938-9091B1E27C06}" type="slidenum">
              <a:rPr lang="fr-FR" smtClean="0"/>
              <a:t>‹N°›</a:t>
            </a:fld>
            <a:endParaRPr lang="fr-FR"/>
          </a:p>
        </p:txBody>
      </p:sp>
    </p:spTree>
    <p:extLst>
      <p:ext uri="{BB962C8B-B14F-4D97-AF65-F5344CB8AC3E}">
        <p14:creationId xmlns:p14="http://schemas.microsoft.com/office/powerpoint/2010/main" val="9634166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Modifiez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444DECA9-145D-4319-AB4C-A2E372CB33D1}" type="datetimeFigureOut">
              <a:rPr lang="fr-FR" smtClean="0"/>
              <a:t>13/12/2015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FE19A9B-748F-4216-9938-9091B1E27C06}" type="slidenum">
              <a:rPr lang="fr-FR" smtClean="0"/>
              <a:t>‹N°›</a:t>
            </a:fld>
            <a:endParaRPr lang="fr-FR"/>
          </a:p>
        </p:txBody>
      </p:sp>
    </p:spTree>
    <p:extLst>
      <p:ext uri="{BB962C8B-B14F-4D97-AF65-F5344CB8AC3E}">
        <p14:creationId xmlns:p14="http://schemas.microsoft.com/office/powerpoint/2010/main" val="37553693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44DECA9-145D-4319-AB4C-A2E372CB33D1}" type="datetimeFigureOut">
              <a:rPr lang="fr-FR" smtClean="0"/>
              <a:t>13/12/2015</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FE19A9B-748F-4216-9938-9091B1E27C06}" type="slidenum">
              <a:rPr lang="fr-FR" smtClean="0"/>
              <a:t>‹N°›</a:t>
            </a:fld>
            <a:endParaRPr lang="fr-FR"/>
          </a:p>
        </p:txBody>
      </p:sp>
    </p:spTree>
    <p:extLst>
      <p:ext uri="{BB962C8B-B14F-4D97-AF65-F5344CB8AC3E}">
        <p14:creationId xmlns:p14="http://schemas.microsoft.com/office/powerpoint/2010/main" val="32096103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5800" y="548681"/>
            <a:ext cx="7772400" cy="1224135"/>
          </a:xfrm>
        </p:spPr>
        <p:txBody>
          <a:bodyPr/>
          <a:lstStyle/>
          <a:p>
            <a:r>
              <a:rPr lang="fr-FR" dirty="0" smtClean="0"/>
              <a:t>Culture et communication</a:t>
            </a:r>
            <a:endParaRPr lang="fr-FR" dirty="0"/>
          </a:p>
        </p:txBody>
      </p:sp>
      <p:sp>
        <p:nvSpPr>
          <p:cNvPr id="3" name="Sous-titre 2"/>
          <p:cNvSpPr>
            <a:spLocks noGrp="1"/>
          </p:cNvSpPr>
          <p:nvPr>
            <p:ph type="subTitle" idx="1"/>
          </p:nvPr>
        </p:nvSpPr>
        <p:spPr>
          <a:xfrm>
            <a:off x="395536" y="2132856"/>
            <a:ext cx="8424936" cy="4032448"/>
          </a:xfrm>
        </p:spPr>
        <p:txBody>
          <a:bodyPr>
            <a:normAutofit fontScale="40000" lnSpcReduction="20000"/>
          </a:bodyPr>
          <a:lstStyle/>
          <a:p>
            <a:pPr algn="just"/>
            <a:endParaRPr lang="fr-FR" dirty="0" smtClean="0"/>
          </a:p>
          <a:p>
            <a:pPr algn="just"/>
            <a:r>
              <a:rPr lang="fr-FR" sz="5100" dirty="0" smtClean="0">
                <a:solidFill>
                  <a:schemeClr val="tx1"/>
                </a:solidFill>
              </a:rPr>
              <a:t>La culture, selon son acception « anthropologique », a connu un grand intérêt dans les sciences humaines au cours du vingtième siècle. Cela est peu étonnant, car cette notion renvoie au fondement social de l’activité humaine, ce qui est déjà un début de définition en soi. Très peu de comportements individuels, spontanés ou réfléchis, de l’adulte ou de l’enfant socialisé, échappent à l’emprise de la culture. Dans la communication, elle intervient à plusieurs niveaux, comme l’ont souligné Hall, Birdwhistell, Goffman et leurs collègues au sein de l’École de Palo Alto. </a:t>
            </a:r>
          </a:p>
          <a:p>
            <a:pPr algn="just"/>
            <a:r>
              <a:rPr lang="fr-FR" sz="5100" dirty="0" smtClean="0">
                <a:solidFill>
                  <a:schemeClr val="tx1"/>
                </a:solidFill>
              </a:rPr>
              <a:t>Non seulement le comportement de l’individu et ses facultés interprétatives sont culturellement marqués, mais c’est à travers la communication que la culture se manifeste, se transmet, et évolue. Selon la formule célébrée d’Edward T Hall (1984 : 219) :</a:t>
            </a:r>
          </a:p>
          <a:p>
            <a:pPr algn="just"/>
            <a:r>
              <a:rPr lang="fr-FR" sz="5100" dirty="0">
                <a:solidFill>
                  <a:schemeClr val="tx1"/>
                </a:solidFill>
              </a:rPr>
              <a:t> </a:t>
            </a:r>
            <a:r>
              <a:rPr lang="fr-FR" sz="5100" dirty="0" smtClean="0">
                <a:solidFill>
                  <a:schemeClr val="tx1"/>
                </a:solidFill>
              </a:rPr>
              <a:t>         « La culture est communication et la communication est culture ». </a:t>
            </a:r>
            <a:endParaRPr lang="fr-FR" sz="5100" dirty="0">
              <a:solidFill>
                <a:schemeClr val="tx1"/>
              </a:solidFill>
            </a:endParaRPr>
          </a:p>
        </p:txBody>
      </p:sp>
    </p:spTree>
    <p:extLst>
      <p:ext uri="{BB962C8B-B14F-4D97-AF65-F5344CB8AC3E}">
        <p14:creationId xmlns:p14="http://schemas.microsoft.com/office/powerpoint/2010/main" val="15842267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260648"/>
            <a:ext cx="8208912" cy="6186309"/>
          </a:xfrm>
          <a:prstGeom prst="rect">
            <a:avLst/>
          </a:prstGeom>
        </p:spPr>
        <p:txBody>
          <a:bodyPr wrap="square">
            <a:spAutoFit/>
          </a:bodyPr>
          <a:lstStyle/>
          <a:p>
            <a:pPr algn="just"/>
            <a:r>
              <a:rPr lang="fr-FR" sz="2200" dirty="0"/>
              <a:t>Ces significations, qui constituent notre mode d’accès à la réalité, sont d’une </a:t>
            </a:r>
            <a:r>
              <a:rPr lang="fr-FR" sz="2200" dirty="0" smtClean="0"/>
              <a:t>part, forcément </a:t>
            </a:r>
            <a:r>
              <a:rPr lang="fr-FR" sz="2200" dirty="0"/>
              <a:t>construites, et d’autre part, soumises à une validation collective. Ce sont </a:t>
            </a:r>
            <a:r>
              <a:rPr lang="fr-FR" sz="2200" dirty="0" smtClean="0"/>
              <a:t>d’ailleurs là</a:t>
            </a:r>
            <a:r>
              <a:rPr lang="fr-FR" sz="2200" dirty="0"/>
              <a:t>, les conditions qui définissent particulièrement la culture. Pour aller plus loin, </a:t>
            </a:r>
            <a:r>
              <a:rPr lang="fr-FR" sz="2200" dirty="0" smtClean="0"/>
              <a:t>les significations </a:t>
            </a:r>
            <a:r>
              <a:rPr lang="fr-FR" sz="2200" dirty="0"/>
              <a:t>culturelles génèrent de la différenciation </a:t>
            </a:r>
            <a:r>
              <a:rPr lang="fr-FR" sz="2200" dirty="0" err="1"/>
              <a:t>inter-groupes</a:t>
            </a:r>
            <a:r>
              <a:rPr lang="fr-FR" sz="2200" dirty="0"/>
              <a:t> mais aussi </a:t>
            </a:r>
            <a:r>
              <a:rPr lang="fr-FR" sz="2200" dirty="0" smtClean="0"/>
              <a:t>de l’homogénéité </a:t>
            </a:r>
            <a:r>
              <a:rPr lang="fr-FR" sz="2200" dirty="0"/>
              <a:t>intra-groupe. Il s’agit tout de même de bien faire la distinction entre ce </a:t>
            </a:r>
            <a:r>
              <a:rPr lang="fr-FR" sz="2200" dirty="0" smtClean="0"/>
              <a:t>qui relève </a:t>
            </a:r>
            <a:r>
              <a:rPr lang="fr-FR" sz="2200" dirty="0"/>
              <a:t>de significations culturelles et ce qui se rapporte à des significations collectives, </a:t>
            </a:r>
            <a:r>
              <a:rPr lang="fr-FR" sz="2200" dirty="0" smtClean="0"/>
              <a:t>elles aussi </a:t>
            </a:r>
            <a:r>
              <a:rPr lang="fr-FR" sz="2200" dirty="0"/>
              <a:t>liées à des logiques groupales. </a:t>
            </a:r>
            <a:endParaRPr lang="fr-FR" sz="2200" dirty="0" smtClean="0"/>
          </a:p>
          <a:p>
            <a:pPr algn="just"/>
            <a:endParaRPr lang="fr-FR" sz="2200" dirty="0"/>
          </a:p>
          <a:p>
            <a:pPr algn="just"/>
            <a:r>
              <a:rPr lang="fr-FR" sz="2200" dirty="0" smtClean="0"/>
              <a:t>Autrement </a:t>
            </a:r>
            <a:r>
              <a:rPr lang="fr-FR" sz="2200" dirty="0"/>
              <a:t>dit, pour parler de culturel, il est nécessaire que les </a:t>
            </a:r>
            <a:r>
              <a:rPr lang="fr-FR" sz="2200" dirty="0" smtClean="0"/>
              <a:t>significations s’étendent </a:t>
            </a:r>
            <a:r>
              <a:rPr lang="fr-FR" sz="2200" dirty="0"/>
              <a:t>et soient partagées par un ensemble d’individus mais également </a:t>
            </a:r>
            <a:r>
              <a:rPr lang="fr-FR" sz="2200" dirty="0" smtClean="0"/>
              <a:t>qu’elles perdurent</a:t>
            </a:r>
            <a:r>
              <a:rPr lang="fr-FR" sz="2200" dirty="0"/>
              <a:t>. De plus ces significations, comprises comme des valeurs par les sociétés </a:t>
            </a:r>
            <a:r>
              <a:rPr lang="fr-FR" sz="2200" dirty="0" smtClean="0"/>
              <a:t>dont elles </a:t>
            </a:r>
            <a:r>
              <a:rPr lang="fr-FR" sz="2200" dirty="0"/>
              <a:t>dépendent, sont vouées à être transmises de génération en génération. </a:t>
            </a:r>
            <a:r>
              <a:rPr lang="fr-FR" sz="2200" dirty="0" smtClean="0"/>
              <a:t>Cette transmission </a:t>
            </a:r>
            <a:r>
              <a:rPr lang="fr-FR" sz="2200" dirty="0"/>
              <a:t>n’implique pas obligatoirement une stabilité des structures de sens. </a:t>
            </a:r>
            <a:r>
              <a:rPr lang="fr-FR" sz="2200" dirty="0" smtClean="0"/>
              <a:t>Elles peuvent </a:t>
            </a:r>
            <a:r>
              <a:rPr lang="fr-FR" sz="2200" dirty="0"/>
              <a:t>tout à fait évoluer sans pour autant modifier sa logique originelle</a:t>
            </a:r>
            <a:r>
              <a:rPr lang="fr-FR" dirty="0"/>
              <a:t>.</a:t>
            </a:r>
          </a:p>
        </p:txBody>
      </p:sp>
    </p:spTree>
    <p:extLst>
      <p:ext uri="{BB962C8B-B14F-4D97-AF65-F5344CB8AC3E}">
        <p14:creationId xmlns:p14="http://schemas.microsoft.com/office/powerpoint/2010/main" val="33262878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0"/>
            <a:ext cx="8568952" cy="6863417"/>
          </a:xfrm>
          <a:prstGeom prst="rect">
            <a:avLst/>
          </a:prstGeom>
        </p:spPr>
        <p:txBody>
          <a:bodyPr wrap="square">
            <a:spAutoFit/>
          </a:bodyPr>
          <a:lstStyle/>
          <a:p>
            <a:pPr algn="just"/>
            <a:r>
              <a:rPr lang="fr-FR" sz="2200" dirty="0"/>
              <a:t>M. </a:t>
            </a:r>
            <a:r>
              <a:rPr lang="fr-FR" sz="2200" dirty="0" smtClean="0"/>
              <a:t>Abdallah-Pretceille  </a:t>
            </a:r>
            <a:r>
              <a:rPr lang="fr-FR" sz="2200" dirty="0"/>
              <a:t>considère, tout comme C. Lévi-Strauss, que la culture n’est </a:t>
            </a:r>
            <a:r>
              <a:rPr lang="fr-FR" sz="2200" dirty="0" smtClean="0"/>
              <a:t>qu’un « </a:t>
            </a:r>
            <a:r>
              <a:rPr lang="fr-FR" sz="2200" dirty="0"/>
              <a:t>simple concept opératoire </a:t>
            </a:r>
            <a:r>
              <a:rPr lang="fr-FR" sz="2200" dirty="0" smtClean="0"/>
              <a:t>». </a:t>
            </a:r>
            <a:r>
              <a:rPr lang="fr-FR" sz="2200" dirty="0"/>
              <a:t>Elle n’exprime donc pas la réalité et n’existe que </a:t>
            </a:r>
            <a:r>
              <a:rPr lang="fr-FR" sz="2200" dirty="0" smtClean="0"/>
              <a:t>par l’intermédiaire </a:t>
            </a:r>
            <a:r>
              <a:rPr lang="fr-FR" sz="2200" dirty="0"/>
              <a:t>des individus. C’est bien parce qu’elle la pense nécessairement évolutive </a:t>
            </a:r>
            <a:r>
              <a:rPr lang="fr-FR" sz="2200" dirty="0" smtClean="0"/>
              <a:t>et labile </a:t>
            </a:r>
            <a:r>
              <a:rPr lang="fr-FR" sz="2200" dirty="0"/>
              <a:t>qu’elle refuse toute définition renvoyant à de la stabilité et de l’homogénéité</a:t>
            </a:r>
            <a:r>
              <a:rPr lang="fr-FR" sz="2200" dirty="0" smtClean="0"/>
              <a:t>.</a:t>
            </a:r>
          </a:p>
          <a:p>
            <a:pPr algn="just"/>
            <a:endParaRPr lang="fr-FR" sz="2200" dirty="0"/>
          </a:p>
          <a:p>
            <a:pPr algn="just"/>
            <a:r>
              <a:rPr lang="fr-FR" sz="2200" dirty="0" smtClean="0"/>
              <a:t>Selon elle, la culture a deux fonctions : ontologique (elle donne du sens à chacun de nous) et instrumentale (elle permet de s’adapter selon le contexte). Elle n’est donc qu’une actualisation ou plutôt « le résultat d’une activité sociale ». Peu importe d’ailleurs qu’elle </a:t>
            </a:r>
            <a:r>
              <a:rPr lang="fr-FR" sz="2200" dirty="0"/>
              <a:t>traduise ou non la </a:t>
            </a:r>
            <a:r>
              <a:rPr lang="fr-FR" sz="2200" dirty="0" smtClean="0"/>
              <a:t>réalité.</a:t>
            </a:r>
          </a:p>
          <a:p>
            <a:pPr algn="just"/>
            <a:endParaRPr lang="fr-FR" sz="2200" dirty="0"/>
          </a:p>
          <a:p>
            <a:pPr algn="just"/>
            <a:r>
              <a:rPr lang="fr-FR" sz="2200" dirty="0" smtClean="0"/>
              <a:t>De </a:t>
            </a:r>
            <a:r>
              <a:rPr lang="fr-FR" sz="2200" dirty="0"/>
              <a:t>manière </a:t>
            </a:r>
            <a:r>
              <a:rPr lang="fr-FR" sz="2200" dirty="0" smtClean="0"/>
              <a:t>générale, la culture </a:t>
            </a:r>
            <a:r>
              <a:rPr lang="fr-FR" sz="2200" dirty="0"/>
              <a:t>permet d’étudier « les contacts </a:t>
            </a:r>
            <a:r>
              <a:rPr lang="fr-FR" sz="2200" dirty="0" smtClean="0"/>
              <a:t>et les </a:t>
            </a:r>
            <a:r>
              <a:rPr lang="fr-FR" sz="2200" dirty="0"/>
              <a:t>transformations qui surviennent lorsque des individus ou des groupes appartenant à </a:t>
            </a:r>
            <a:r>
              <a:rPr lang="fr-FR" sz="2200" dirty="0" smtClean="0"/>
              <a:t>des cultures </a:t>
            </a:r>
            <a:r>
              <a:rPr lang="fr-FR" sz="2200" dirty="0"/>
              <a:t>différentes entrent en contact. </a:t>
            </a:r>
            <a:r>
              <a:rPr lang="fr-FR" sz="2200" dirty="0" smtClean="0"/>
              <a:t>»</a:t>
            </a:r>
            <a:r>
              <a:rPr lang="fr-FR" sz="2200" dirty="0"/>
              <a:t> </a:t>
            </a:r>
            <a:endParaRPr lang="fr-FR" sz="2200" dirty="0" smtClean="0"/>
          </a:p>
          <a:p>
            <a:pPr algn="just"/>
            <a:endParaRPr lang="fr-FR" sz="2200" dirty="0" smtClean="0"/>
          </a:p>
          <a:p>
            <a:pPr algn="just"/>
            <a:r>
              <a:rPr lang="fr-FR" sz="2200" dirty="0" smtClean="0"/>
              <a:t>Pour C</a:t>
            </a:r>
            <a:r>
              <a:rPr lang="fr-FR" sz="2200" dirty="0"/>
              <a:t>. </a:t>
            </a:r>
            <a:r>
              <a:rPr lang="fr-FR" sz="2200" dirty="0" err="1"/>
              <a:t>Clanet</a:t>
            </a:r>
            <a:r>
              <a:rPr lang="fr-FR" sz="2200" dirty="0"/>
              <a:t> </a:t>
            </a:r>
            <a:r>
              <a:rPr lang="fr-FR" sz="2200" dirty="0" smtClean="0"/>
              <a:t> </a:t>
            </a:r>
            <a:r>
              <a:rPr lang="fr-FR" sz="2200" dirty="0"/>
              <a:t>la culture est tout autant globale que singulière car elle est « ce </a:t>
            </a:r>
            <a:r>
              <a:rPr lang="fr-FR" sz="2200" dirty="0" smtClean="0"/>
              <a:t>qui se </a:t>
            </a:r>
            <a:r>
              <a:rPr lang="fr-FR" sz="2200" dirty="0"/>
              <a:t>fait et ce qui existe comme production de l’homme, mais c’est surtout et d’abord ce qui </a:t>
            </a:r>
            <a:r>
              <a:rPr lang="fr-FR" sz="2200" dirty="0" smtClean="0"/>
              <a:t>se fait </a:t>
            </a:r>
            <a:r>
              <a:rPr lang="fr-FR" sz="2200" dirty="0"/>
              <a:t>et ce qui existe comme ayant du sens dans une communauté particulière</a:t>
            </a:r>
            <a:r>
              <a:rPr lang="fr-FR" sz="2200" dirty="0" smtClean="0"/>
              <a:t>. ». </a:t>
            </a:r>
            <a:endParaRPr lang="fr-FR" sz="2200" dirty="0"/>
          </a:p>
        </p:txBody>
      </p:sp>
    </p:spTree>
    <p:extLst>
      <p:ext uri="{BB962C8B-B14F-4D97-AF65-F5344CB8AC3E}">
        <p14:creationId xmlns:p14="http://schemas.microsoft.com/office/powerpoint/2010/main" val="36029344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7504" y="116632"/>
            <a:ext cx="8856984" cy="6801862"/>
          </a:xfrm>
          <a:prstGeom prst="rect">
            <a:avLst/>
          </a:prstGeom>
        </p:spPr>
        <p:txBody>
          <a:bodyPr wrap="square">
            <a:spAutoFit/>
          </a:bodyPr>
          <a:lstStyle/>
          <a:p>
            <a:r>
              <a:rPr lang="fr-FR" sz="2000" b="1" dirty="0" smtClean="0">
                <a:latin typeface="Arial" panose="020B0604020202020204" pitchFamily="34" charset="0"/>
              </a:rPr>
              <a:t>2. La communication</a:t>
            </a:r>
          </a:p>
          <a:p>
            <a:endParaRPr lang="fr-FR" sz="2000" b="1" dirty="0" smtClean="0">
              <a:latin typeface="Arial" panose="020B0604020202020204" pitchFamily="34" charset="0"/>
            </a:endParaRPr>
          </a:p>
          <a:p>
            <a:pPr algn="just"/>
            <a:r>
              <a:rPr lang="fr-FR" sz="2200" dirty="0" smtClean="0"/>
              <a:t>Nous considérons la communication comme un tout, un ensemble systémique où chaque élément joue un rôle dans un contexte donné. Par contexte, il faut entendre « l’ensemble des informations permettant de restreindre le nombre des significations possibles d’un mot, d’un acte, d’un événement. »  Comme le dit G. Bateson, il existe toujours un contexte supérieur à celui auquel on a, en quelque sorte, voulu restreindre le champ des significations.</a:t>
            </a:r>
          </a:p>
          <a:p>
            <a:pPr algn="just"/>
            <a:endParaRPr lang="fr-FR" sz="2200" dirty="0" smtClean="0"/>
          </a:p>
          <a:p>
            <a:pPr algn="just"/>
            <a:r>
              <a:rPr lang="fr-FR" sz="2200" dirty="0" smtClean="0"/>
              <a:t>La communication, dans son sens le plus commun, se définit par un message circulant entre un émetteur « actif » ayant encodé un contenu, et un récepteur « passif » devant décodé ce contenu pour en restituer le contenu initial. En outre la parole n’est pas le seul outil sémiotique : « le corps ne cesse de parler, et le récepteur comme l’émetteur, produit une activité </a:t>
            </a:r>
            <a:r>
              <a:rPr lang="fr-FR" sz="2200" dirty="0" err="1" smtClean="0"/>
              <a:t>mimo</a:t>
            </a:r>
            <a:r>
              <a:rPr lang="fr-FR" sz="2200" dirty="0" smtClean="0"/>
              <a:t>-gestuelle quasiment continue. » Et c’est parce que dans une interaction, les éléments verbaux et non verbaux sont constamment en contact qu’il est plus juste de dire que la clé évoquée précédemment se construit en fait avec les apports de chacun des participants à la communication.</a:t>
            </a:r>
            <a:endParaRPr lang="fr-FR" sz="2200" dirty="0"/>
          </a:p>
        </p:txBody>
      </p:sp>
    </p:spTree>
    <p:extLst>
      <p:ext uri="{BB962C8B-B14F-4D97-AF65-F5344CB8AC3E}">
        <p14:creationId xmlns:p14="http://schemas.microsoft.com/office/powerpoint/2010/main" val="41866895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30783" y="404664"/>
            <a:ext cx="8640960" cy="6186309"/>
          </a:xfrm>
          <a:prstGeom prst="rect">
            <a:avLst/>
          </a:prstGeom>
        </p:spPr>
        <p:txBody>
          <a:bodyPr wrap="square">
            <a:spAutoFit/>
          </a:bodyPr>
          <a:lstStyle/>
          <a:p>
            <a:pPr algn="just"/>
            <a:r>
              <a:rPr lang="fr-FR" sz="2200" dirty="0"/>
              <a:t>Dans la communication </a:t>
            </a:r>
            <a:r>
              <a:rPr lang="fr-FR" sz="2200" dirty="0" smtClean="0"/>
              <a:t>entre </a:t>
            </a:r>
            <a:r>
              <a:rPr lang="fr-FR" sz="2200" dirty="0"/>
              <a:t>locuteurs de </a:t>
            </a:r>
            <a:r>
              <a:rPr lang="fr-FR" sz="2200" dirty="0" smtClean="0"/>
              <a:t>langues cultures différentes</a:t>
            </a:r>
            <a:r>
              <a:rPr lang="fr-FR" sz="2200" dirty="0"/>
              <a:t>, il est évident que le passage de l’encodage au décodage </a:t>
            </a:r>
            <a:r>
              <a:rPr lang="fr-FR" sz="2200" dirty="0" smtClean="0"/>
              <a:t>est problématique </a:t>
            </a:r>
            <a:r>
              <a:rPr lang="fr-FR" sz="2200" dirty="0"/>
              <a:t>puisque </a:t>
            </a:r>
            <a:r>
              <a:rPr lang="fr-FR" sz="2200" dirty="0" smtClean="0"/>
              <a:t>les  </a:t>
            </a:r>
            <a:r>
              <a:rPr lang="fr-FR" sz="2200" dirty="0"/>
              <a:t>« codes » </a:t>
            </a:r>
            <a:r>
              <a:rPr lang="fr-FR" sz="2200" dirty="0" smtClean="0"/>
              <a:t>diffèrent. </a:t>
            </a:r>
            <a:r>
              <a:rPr lang="fr-FR" sz="2200" dirty="0"/>
              <a:t>Premièrement la </a:t>
            </a:r>
            <a:r>
              <a:rPr lang="fr-FR" sz="2200" dirty="0" smtClean="0"/>
              <a:t>compétence communicative</a:t>
            </a:r>
            <a:r>
              <a:rPr lang="fr-FR" sz="2200" dirty="0"/>
              <a:t> </a:t>
            </a:r>
            <a:r>
              <a:rPr lang="fr-FR" sz="2200" dirty="0" smtClean="0"/>
              <a:t>s’exprime </a:t>
            </a:r>
            <a:r>
              <a:rPr lang="fr-FR" sz="2200" dirty="0"/>
              <a:t>par </a:t>
            </a:r>
            <a:endParaRPr lang="fr-FR" sz="2200" dirty="0" smtClean="0"/>
          </a:p>
          <a:p>
            <a:pPr algn="just"/>
            <a:r>
              <a:rPr lang="fr-FR" sz="2200" dirty="0" smtClean="0"/>
              <a:t>« </a:t>
            </a:r>
            <a:r>
              <a:rPr lang="fr-FR" sz="2200" dirty="0"/>
              <a:t>l’ensemble des moyens, verbaux et non verbaux, mis </a:t>
            </a:r>
            <a:r>
              <a:rPr lang="fr-FR" sz="2200" dirty="0" smtClean="0"/>
              <a:t>en œuvre </a:t>
            </a:r>
            <a:r>
              <a:rPr lang="fr-FR" sz="2200" dirty="0"/>
              <a:t>pour assurer la réussite de la communication </a:t>
            </a:r>
            <a:r>
              <a:rPr lang="fr-FR" sz="2200" dirty="0" smtClean="0"/>
              <a:t>». Deuxièmement, </a:t>
            </a:r>
            <a:r>
              <a:rPr lang="fr-FR" sz="2200" dirty="0"/>
              <a:t>elle exige </a:t>
            </a:r>
            <a:r>
              <a:rPr lang="fr-FR" sz="2200" dirty="0" smtClean="0"/>
              <a:t>la maîtrise </a:t>
            </a:r>
            <a:r>
              <a:rPr lang="fr-FR" sz="2200" dirty="0"/>
              <a:t>des règles qui dépassent le simple cadre du </a:t>
            </a:r>
            <a:r>
              <a:rPr lang="fr-FR" sz="2200" dirty="0" smtClean="0"/>
              <a:t>dicible (dit). </a:t>
            </a:r>
            <a:r>
              <a:rPr lang="fr-FR" sz="2200" dirty="0"/>
              <a:t>En d’autres termes, il ne </a:t>
            </a:r>
            <a:r>
              <a:rPr lang="fr-FR" sz="2200" dirty="0" smtClean="0"/>
              <a:t>suffit pas </a:t>
            </a:r>
            <a:r>
              <a:rPr lang="fr-FR" sz="2200" dirty="0"/>
              <a:t>que la phrase soit correcte grammaticalement pour qu’elle soit acceptable. </a:t>
            </a:r>
            <a:endParaRPr lang="fr-FR" sz="2200" dirty="0" smtClean="0"/>
          </a:p>
          <a:p>
            <a:endParaRPr lang="fr-FR" sz="2200" dirty="0"/>
          </a:p>
          <a:p>
            <a:pPr algn="just"/>
            <a:r>
              <a:rPr lang="fr-FR" sz="2200" dirty="0" smtClean="0"/>
              <a:t>Selon L. </a:t>
            </a:r>
            <a:r>
              <a:rPr lang="fr-FR" sz="2200" dirty="0" err="1" smtClean="0"/>
              <a:t>Collès</a:t>
            </a:r>
            <a:r>
              <a:rPr lang="fr-FR" sz="2200" dirty="0" smtClean="0"/>
              <a:t>, la culture a une fonction herméneutique. Pour cette raison, les mots comme les gestes ont une signification au sein d’une même communauté. Mais il admet aussi que comme la culture est issue d’un héritage, elle se construit dans l’histoire et se transforme au fil des générations. Il faut donc à la fois prendre en compte des éléments caractérisant un groupe, tout en admettant qu’à l’intérieur de celui-ci, chacun des membres a </a:t>
            </a:r>
            <a:r>
              <a:rPr lang="fr-FR" sz="2200" dirty="0"/>
              <a:t>des spécificités individuelles. Cela permet de </a:t>
            </a:r>
            <a:r>
              <a:rPr lang="fr-FR" sz="2200" dirty="0" smtClean="0"/>
              <a:t>préciser l’objectivation </a:t>
            </a:r>
            <a:r>
              <a:rPr lang="fr-FR" sz="2200" dirty="0"/>
              <a:t>de la culture n’est pas concevable.</a:t>
            </a:r>
          </a:p>
        </p:txBody>
      </p:sp>
    </p:spTree>
    <p:extLst>
      <p:ext uri="{BB962C8B-B14F-4D97-AF65-F5344CB8AC3E}">
        <p14:creationId xmlns:p14="http://schemas.microsoft.com/office/powerpoint/2010/main" val="19717046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332656"/>
            <a:ext cx="8964488" cy="6524863"/>
          </a:xfrm>
          <a:prstGeom prst="rect">
            <a:avLst/>
          </a:prstGeom>
        </p:spPr>
        <p:txBody>
          <a:bodyPr wrap="square">
            <a:spAutoFit/>
          </a:bodyPr>
          <a:lstStyle/>
          <a:p>
            <a:endParaRPr lang="fr-FR" sz="2200" b="1" dirty="0" smtClean="0">
              <a:latin typeface="Arial" panose="020B0604020202020204" pitchFamily="34" charset="0"/>
            </a:endParaRPr>
          </a:p>
          <a:p>
            <a:r>
              <a:rPr lang="fr-FR" sz="2200" b="1" dirty="0" smtClean="0"/>
              <a:t>2.1</a:t>
            </a:r>
            <a:r>
              <a:rPr lang="fr-FR" sz="2200" b="1" dirty="0"/>
              <a:t>. Communication verbale et </a:t>
            </a:r>
            <a:r>
              <a:rPr lang="fr-FR" sz="2200" b="1" dirty="0" smtClean="0"/>
              <a:t>non-verbale</a:t>
            </a:r>
          </a:p>
          <a:p>
            <a:endParaRPr lang="fr-FR" sz="2200" b="1" dirty="0"/>
          </a:p>
          <a:p>
            <a:pPr algn="just"/>
            <a:r>
              <a:rPr lang="fr-FR" sz="2200" dirty="0"/>
              <a:t>La langue apparaît comme un élément essentiel dans la communication. Même </a:t>
            </a:r>
            <a:r>
              <a:rPr lang="fr-FR" sz="2200" dirty="0" smtClean="0"/>
              <a:t>si son </a:t>
            </a:r>
            <a:r>
              <a:rPr lang="fr-FR" sz="2200" dirty="0"/>
              <a:t>importance est véritable, il faut savoir </a:t>
            </a:r>
            <a:r>
              <a:rPr lang="fr-FR" sz="2200" dirty="0" smtClean="0"/>
              <a:t>que le </a:t>
            </a:r>
            <a:r>
              <a:rPr lang="fr-FR" sz="2200" dirty="0"/>
              <a:t>langage non-verbal est dominant. Aussi « la façon de </a:t>
            </a:r>
            <a:r>
              <a:rPr lang="fr-FR" sz="2200" dirty="0" smtClean="0"/>
              <a:t>se tenir</a:t>
            </a:r>
            <a:r>
              <a:rPr lang="fr-FR" sz="2200" dirty="0"/>
              <a:t>, de s’habiller, les gestes et les expressions faciales sont autant porteurs de </a:t>
            </a:r>
            <a:r>
              <a:rPr lang="fr-FR" sz="2200" dirty="0" smtClean="0"/>
              <a:t>messages que </a:t>
            </a:r>
            <a:r>
              <a:rPr lang="fr-FR" sz="2200" dirty="0"/>
              <a:t>la langue, si ce n’est pas davantage. </a:t>
            </a:r>
            <a:r>
              <a:rPr lang="fr-FR" sz="2200" dirty="0" smtClean="0"/>
              <a:t>»</a:t>
            </a:r>
            <a:r>
              <a:rPr lang="fr-FR" sz="2200" dirty="0"/>
              <a:t> </a:t>
            </a:r>
            <a:r>
              <a:rPr lang="fr-FR" sz="2200" dirty="0" smtClean="0"/>
              <a:t>C’est ainsi qu’ </a:t>
            </a:r>
            <a:r>
              <a:rPr lang="fr-FR" sz="2200" i="1" dirty="0" smtClean="0"/>
              <a:t>« </a:t>
            </a:r>
            <a:r>
              <a:rPr lang="fr-FR" sz="2200" i="1" dirty="0"/>
              <a:t>on applique le terme </a:t>
            </a:r>
            <a:r>
              <a:rPr lang="fr-FR" sz="2200" i="1" dirty="0" smtClean="0"/>
              <a:t>de communications </a:t>
            </a:r>
            <a:r>
              <a:rPr lang="fr-FR" sz="2200" i="1" dirty="0"/>
              <a:t>non-verbales à des gestes, à </a:t>
            </a:r>
            <a:r>
              <a:rPr lang="fr-FR" sz="2200" i="1" dirty="0" smtClean="0"/>
              <a:t>des postures</a:t>
            </a:r>
            <a:r>
              <a:rPr lang="fr-FR" sz="2200" i="1" dirty="0"/>
              <a:t>, à des orientations du corps, à des </a:t>
            </a:r>
            <a:r>
              <a:rPr lang="fr-FR" sz="2200" i="1" dirty="0" smtClean="0"/>
              <a:t>singularités somatiques</a:t>
            </a:r>
            <a:r>
              <a:rPr lang="fr-FR" sz="2200" i="1" dirty="0"/>
              <a:t>, naturelles </a:t>
            </a:r>
            <a:r>
              <a:rPr lang="fr-FR" sz="2200" i="1" dirty="0" smtClean="0"/>
              <a:t>ou artificielles</a:t>
            </a:r>
            <a:r>
              <a:rPr lang="fr-FR" sz="2200" i="1" dirty="0"/>
              <a:t>, voire à des organisations d’objets, à des rapports de distance entre </a:t>
            </a:r>
            <a:r>
              <a:rPr lang="fr-FR" sz="2200" i="1" dirty="0" smtClean="0"/>
              <a:t>les individus</a:t>
            </a:r>
            <a:r>
              <a:rPr lang="fr-FR" sz="2200" i="1" dirty="0"/>
              <a:t>, grâce auxquels une information est émise. </a:t>
            </a:r>
            <a:r>
              <a:rPr lang="fr-FR" sz="2200" i="1" dirty="0" smtClean="0"/>
              <a:t>»</a:t>
            </a:r>
          </a:p>
          <a:p>
            <a:pPr algn="just"/>
            <a:endParaRPr lang="fr-FR" sz="2200" i="1" dirty="0" smtClean="0"/>
          </a:p>
          <a:p>
            <a:pPr algn="just"/>
            <a:r>
              <a:rPr lang="fr-FR" sz="2200" dirty="0"/>
              <a:t>De plus les mots sont culturellement connotés. </a:t>
            </a:r>
            <a:r>
              <a:rPr lang="fr-FR" sz="2200" dirty="0" smtClean="0"/>
              <a:t>Ainsi, le </a:t>
            </a:r>
            <a:r>
              <a:rPr lang="fr-FR" sz="2200" dirty="0"/>
              <a:t>mot carotte,  </a:t>
            </a:r>
            <a:r>
              <a:rPr lang="fr-FR" sz="2200" dirty="0" smtClean="0"/>
              <a:t>légume, peut avoir </a:t>
            </a:r>
            <a:r>
              <a:rPr lang="fr-FR" sz="2200" dirty="0"/>
              <a:t>selon le contexte, </a:t>
            </a:r>
            <a:r>
              <a:rPr lang="fr-FR" sz="2200" dirty="0" smtClean="0"/>
              <a:t>un sens </a:t>
            </a:r>
            <a:r>
              <a:rPr lang="fr-FR" sz="2200" dirty="0"/>
              <a:t>qui dépasse considérablement les frontières de la gastronomie. Les connotations </a:t>
            </a:r>
            <a:r>
              <a:rPr lang="fr-FR" sz="2200" dirty="0" smtClean="0"/>
              <a:t>sont plus </a:t>
            </a:r>
            <a:r>
              <a:rPr lang="fr-FR" sz="2200" dirty="0"/>
              <a:t>élevées dans une </a:t>
            </a:r>
            <a:r>
              <a:rPr lang="fr-FR" sz="2200" dirty="0" smtClean="0"/>
              <a:t>communication. </a:t>
            </a:r>
            <a:r>
              <a:rPr lang="fr-FR" sz="2200" dirty="0"/>
              <a:t>Utiliser la même langue </a:t>
            </a:r>
            <a:r>
              <a:rPr lang="fr-FR" sz="2200" dirty="0" smtClean="0"/>
              <a:t>n’est donc </a:t>
            </a:r>
            <a:r>
              <a:rPr lang="fr-FR" sz="2200" dirty="0"/>
              <a:t>pas la garantie d’une même compréhension entre locuteurs</a:t>
            </a:r>
            <a:r>
              <a:rPr lang="fr-FR" sz="2200" dirty="0" smtClean="0"/>
              <a:t>.</a:t>
            </a:r>
          </a:p>
          <a:p>
            <a:endParaRPr lang="fr-FR" sz="2200" dirty="0"/>
          </a:p>
        </p:txBody>
      </p:sp>
    </p:spTree>
    <p:extLst>
      <p:ext uri="{BB962C8B-B14F-4D97-AF65-F5344CB8AC3E}">
        <p14:creationId xmlns:p14="http://schemas.microsoft.com/office/powerpoint/2010/main" val="5645361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7504" y="332656"/>
            <a:ext cx="8784976" cy="5509200"/>
          </a:xfrm>
          <a:prstGeom prst="rect">
            <a:avLst/>
          </a:prstGeom>
        </p:spPr>
        <p:txBody>
          <a:bodyPr wrap="square">
            <a:spAutoFit/>
          </a:bodyPr>
          <a:lstStyle/>
          <a:p>
            <a:pPr algn="just"/>
            <a:r>
              <a:rPr lang="fr-FR" sz="2200" dirty="0">
                <a:latin typeface="Calibri" panose="020F0502020204030204" pitchFamily="34" charset="0"/>
              </a:rPr>
              <a:t>La communication est donc par nature ambiguë puisqu’entrent en jeu des </a:t>
            </a:r>
            <a:r>
              <a:rPr lang="fr-FR" sz="2200" dirty="0" smtClean="0">
                <a:latin typeface="Calibri" panose="020F0502020204030204" pitchFamily="34" charset="0"/>
              </a:rPr>
              <a:t>implicites culturels</a:t>
            </a:r>
            <a:r>
              <a:rPr lang="fr-FR" sz="2200" dirty="0">
                <a:latin typeface="Calibri" panose="020F0502020204030204" pitchFamily="34" charset="0"/>
              </a:rPr>
              <a:t>, des non-dits sociaux auxquels s’ajoutent des différences de concepts. Ainsi </a:t>
            </a:r>
            <a:r>
              <a:rPr lang="fr-FR" sz="2200" dirty="0" smtClean="0">
                <a:latin typeface="Calibri" panose="020F0502020204030204" pitchFamily="34" charset="0"/>
              </a:rPr>
              <a:t>dans une </a:t>
            </a:r>
            <a:r>
              <a:rPr lang="fr-FR" sz="2200" dirty="0">
                <a:latin typeface="Calibri" panose="020F0502020204030204" pitchFamily="34" charset="0"/>
              </a:rPr>
              <a:t>conversation, si certains, grâce à une connivence, sont sur la même longueur </a:t>
            </a:r>
            <a:r>
              <a:rPr lang="fr-FR" sz="2200" dirty="0" smtClean="0">
                <a:latin typeface="Calibri" panose="020F0502020204030204" pitchFamily="34" charset="0"/>
              </a:rPr>
              <a:t>d’onde, d’autres </a:t>
            </a:r>
            <a:r>
              <a:rPr lang="fr-FR" sz="2200" dirty="0">
                <a:latin typeface="Calibri" panose="020F0502020204030204" pitchFamily="34" charset="0"/>
              </a:rPr>
              <a:t>seront incapables d’accéder à la compréhension et donc de participer réellement </a:t>
            </a:r>
            <a:r>
              <a:rPr lang="fr-FR" sz="2200" dirty="0" smtClean="0">
                <a:latin typeface="Calibri" panose="020F0502020204030204" pitchFamily="34" charset="0"/>
              </a:rPr>
              <a:t>à </a:t>
            </a:r>
            <a:r>
              <a:rPr lang="fr-FR" sz="2200" dirty="0">
                <a:latin typeface="Calibri" panose="020F0502020204030204" pitchFamily="34" charset="0"/>
              </a:rPr>
              <a:t>l’échange. Cet échec communicatif est renforcé en situation interculturelle dans la mesure </a:t>
            </a:r>
            <a:r>
              <a:rPr lang="fr-FR" sz="2200" dirty="0" smtClean="0">
                <a:latin typeface="Calibri" panose="020F0502020204030204" pitchFamily="34" charset="0"/>
              </a:rPr>
              <a:t>où les </a:t>
            </a:r>
            <a:r>
              <a:rPr lang="fr-FR" sz="2200" dirty="0">
                <a:latin typeface="Calibri" panose="020F0502020204030204" pitchFamily="34" charset="0"/>
              </a:rPr>
              <a:t>natifs sont seuls à connaître le degré d’interprétation attendu en lien avec la situation</a:t>
            </a:r>
            <a:r>
              <a:rPr lang="fr-FR" sz="2200" dirty="0" smtClean="0">
                <a:latin typeface="Calibri" panose="020F0502020204030204" pitchFamily="34" charset="0"/>
              </a:rPr>
              <a:t>.</a:t>
            </a:r>
          </a:p>
          <a:p>
            <a:pPr algn="just"/>
            <a:endParaRPr lang="fr-FR" sz="2200" dirty="0">
              <a:latin typeface="Calibri" panose="020F0502020204030204" pitchFamily="34" charset="0"/>
            </a:endParaRPr>
          </a:p>
          <a:p>
            <a:pPr algn="just"/>
            <a:r>
              <a:rPr lang="fr-FR" sz="2200" dirty="0">
                <a:latin typeface="Calibri" panose="020F0502020204030204" pitchFamily="34" charset="0"/>
              </a:rPr>
              <a:t>En somme pour communiquer efficacement, il faudrait d’une part adapter </a:t>
            </a:r>
            <a:r>
              <a:rPr lang="fr-FR" sz="2200" dirty="0" smtClean="0">
                <a:latin typeface="Calibri" panose="020F0502020204030204" pitchFamily="34" charset="0"/>
              </a:rPr>
              <a:t>son langage </a:t>
            </a:r>
            <a:r>
              <a:rPr lang="fr-FR" sz="2200" dirty="0">
                <a:latin typeface="Calibri" panose="020F0502020204030204" pitchFamily="34" charset="0"/>
              </a:rPr>
              <a:t>à son interlocuteur c’est-à-dire favoriser une « coopération », « une adaptation </a:t>
            </a:r>
            <a:r>
              <a:rPr lang="fr-FR" sz="2200" dirty="0" smtClean="0">
                <a:latin typeface="Calibri" panose="020F0502020204030204" pitchFamily="34" charset="0"/>
              </a:rPr>
              <a:t>au parler </a:t>
            </a:r>
            <a:r>
              <a:rPr lang="fr-FR" sz="2200" dirty="0">
                <a:latin typeface="Calibri" panose="020F0502020204030204" pitchFamily="34" charset="0"/>
              </a:rPr>
              <a:t>identitaire de chacun ». D’autre part il faudrait savoir « s’insérer dans </a:t>
            </a:r>
            <a:r>
              <a:rPr lang="fr-FR" sz="2200" dirty="0" smtClean="0">
                <a:latin typeface="Calibri" panose="020F0502020204030204" pitchFamily="34" charset="0"/>
              </a:rPr>
              <a:t>l’univers socioculturel </a:t>
            </a:r>
            <a:r>
              <a:rPr lang="fr-FR" sz="2200" dirty="0">
                <a:latin typeface="Calibri" panose="020F0502020204030204" pitchFamily="34" charset="0"/>
              </a:rPr>
              <a:t>de l’autre » </a:t>
            </a:r>
            <a:r>
              <a:rPr lang="fr-FR" sz="2200" dirty="0" smtClean="0">
                <a:latin typeface="Calibri" panose="020F0502020204030204" pitchFamily="34" charset="0"/>
              </a:rPr>
              <a:t> </a:t>
            </a:r>
            <a:r>
              <a:rPr lang="fr-FR" sz="2200" dirty="0">
                <a:latin typeface="Calibri" panose="020F0502020204030204" pitchFamily="34" charset="0"/>
              </a:rPr>
              <a:t>parce que communiquer « c’est appréhender l’autre dans </a:t>
            </a:r>
            <a:r>
              <a:rPr lang="fr-FR" sz="2200" dirty="0" smtClean="0">
                <a:latin typeface="Calibri" panose="020F0502020204030204" pitchFamily="34" charset="0"/>
              </a:rPr>
              <a:t>toutes ses </a:t>
            </a:r>
            <a:r>
              <a:rPr lang="fr-FR" sz="2200" dirty="0">
                <a:latin typeface="Calibri" panose="020F0502020204030204" pitchFamily="34" charset="0"/>
              </a:rPr>
              <a:t>dimensions </a:t>
            </a:r>
            <a:r>
              <a:rPr lang="fr-FR" sz="2200" dirty="0" smtClean="0">
                <a:latin typeface="Calibri" panose="020F0502020204030204" pitchFamily="34" charset="0"/>
              </a:rPr>
              <a:t>». </a:t>
            </a:r>
            <a:r>
              <a:rPr lang="fr-FR" sz="2200" dirty="0">
                <a:latin typeface="Calibri" panose="020F0502020204030204" pitchFamily="34" charset="0"/>
              </a:rPr>
              <a:t>Dans les deux cas, cela nécessite des compétences de décentration </a:t>
            </a:r>
            <a:r>
              <a:rPr lang="fr-FR" sz="2200" dirty="0" smtClean="0">
                <a:latin typeface="Calibri" panose="020F0502020204030204" pitchFamily="34" charset="0"/>
              </a:rPr>
              <a:t>et d’adaptation.</a:t>
            </a:r>
            <a:endParaRPr lang="fr-FR" sz="2200" dirty="0">
              <a:latin typeface="Calibri" panose="020F0502020204030204" pitchFamily="34" charset="0"/>
            </a:endParaRPr>
          </a:p>
        </p:txBody>
      </p:sp>
    </p:spTree>
    <p:extLst>
      <p:ext uri="{BB962C8B-B14F-4D97-AF65-F5344CB8AC3E}">
        <p14:creationId xmlns:p14="http://schemas.microsoft.com/office/powerpoint/2010/main" val="34146476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0"/>
            <a:ext cx="8856984" cy="6186309"/>
          </a:xfrm>
          <a:prstGeom prst="rect">
            <a:avLst/>
          </a:prstGeom>
        </p:spPr>
        <p:txBody>
          <a:bodyPr wrap="square">
            <a:spAutoFit/>
          </a:bodyPr>
          <a:lstStyle/>
          <a:p>
            <a:r>
              <a:rPr lang="fr-FR" sz="2200" b="1" dirty="0"/>
              <a:t>2.2. Variation culturelle dans l’acte </a:t>
            </a:r>
            <a:r>
              <a:rPr lang="fr-FR" sz="2200" b="1" dirty="0" smtClean="0"/>
              <a:t>communicatif</a:t>
            </a:r>
          </a:p>
          <a:p>
            <a:endParaRPr lang="fr-FR" sz="2200" b="1" dirty="0"/>
          </a:p>
          <a:p>
            <a:pPr algn="just"/>
            <a:r>
              <a:rPr lang="fr-FR" sz="2200" dirty="0"/>
              <a:t>La variation culturelle n’est, par conséquent, pas que linguistique elle intervient </a:t>
            </a:r>
            <a:r>
              <a:rPr lang="fr-FR" sz="2200" dirty="0" smtClean="0"/>
              <a:t>plus généralement </a:t>
            </a:r>
            <a:r>
              <a:rPr lang="fr-FR" sz="2200" dirty="0"/>
              <a:t>dans l’ensemble de l’acte de communication. Malgré des variations internes </a:t>
            </a:r>
            <a:r>
              <a:rPr lang="fr-FR" sz="2200" dirty="0" smtClean="0"/>
              <a:t>à une </a:t>
            </a:r>
            <a:r>
              <a:rPr lang="fr-FR" sz="2200" dirty="0"/>
              <a:t>communauté linguistique, dues à des variables </a:t>
            </a:r>
            <a:r>
              <a:rPr lang="fr-FR" sz="2200" dirty="0" smtClean="0"/>
              <a:t>individuelles </a:t>
            </a:r>
            <a:r>
              <a:rPr lang="fr-FR" sz="2200" dirty="0"/>
              <a:t>concernant les </a:t>
            </a:r>
            <a:r>
              <a:rPr lang="fr-FR" sz="2200" dirty="0" smtClean="0"/>
              <a:t>locuteurs, pour </a:t>
            </a:r>
            <a:r>
              <a:rPr lang="fr-FR" sz="2200" dirty="0"/>
              <a:t>autant et quelle que soit l’importance de ces variations intra-communautés, des </a:t>
            </a:r>
            <a:r>
              <a:rPr lang="fr-FR" sz="2200" dirty="0" smtClean="0"/>
              <a:t>traits propres </a:t>
            </a:r>
            <a:r>
              <a:rPr lang="fr-FR" sz="2200" dirty="0"/>
              <a:t>à chaque culture restent présents. </a:t>
            </a:r>
            <a:endParaRPr lang="fr-FR" sz="2200" dirty="0" smtClean="0"/>
          </a:p>
          <a:p>
            <a:pPr algn="just"/>
            <a:endParaRPr lang="fr-FR" sz="2200" dirty="0"/>
          </a:p>
          <a:p>
            <a:pPr algn="just"/>
            <a:r>
              <a:rPr lang="fr-FR" sz="2200" dirty="0" smtClean="0"/>
              <a:t>C</a:t>
            </a:r>
            <a:r>
              <a:rPr lang="fr-FR" sz="2200" dirty="0"/>
              <a:t>. </a:t>
            </a:r>
            <a:r>
              <a:rPr lang="fr-FR" sz="2200" dirty="0" smtClean="0"/>
              <a:t>Kerbrat-Orecchioni dans </a:t>
            </a:r>
            <a:r>
              <a:rPr lang="fr-FR" sz="2200" dirty="0"/>
              <a:t>son analyse empirique des interactions </a:t>
            </a:r>
            <a:r>
              <a:rPr lang="fr-FR" sz="2200" dirty="0" smtClean="0"/>
              <a:t>verbales montre </a:t>
            </a:r>
            <a:r>
              <a:rPr lang="fr-FR" sz="2200" dirty="0"/>
              <a:t>la spécificité des règles à la base des échanges communicationnels. </a:t>
            </a:r>
            <a:r>
              <a:rPr lang="fr-FR" sz="2200" dirty="0" smtClean="0"/>
              <a:t>Absolument pas </a:t>
            </a:r>
            <a:r>
              <a:rPr lang="fr-FR" sz="2200" dirty="0"/>
              <a:t>universelles, ces règles varient d’une part entre les sociétés et également mais à </a:t>
            </a:r>
            <a:r>
              <a:rPr lang="fr-FR" sz="2200" dirty="0" smtClean="0"/>
              <a:t>une moindre </a:t>
            </a:r>
            <a:r>
              <a:rPr lang="fr-FR" sz="2200" dirty="0"/>
              <a:t>mesure, entre les différents locuteurs d’une même société. </a:t>
            </a:r>
            <a:r>
              <a:rPr lang="fr-FR" sz="2200" dirty="0" smtClean="0"/>
              <a:t>Dans </a:t>
            </a:r>
            <a:r>
              <a:rPr lang="fr-FR" sz="2200" dirty="0"/>
              <a:t>les échanges entre individus, la linguiste insiste surtout sur la dangerosité </a:t>
            </a:r>
            <a:r>
              <a:rPr lang="fr-FR" sz="2200" dirty="0" smtClean="0"/>
              <a:t>d’une position </a:t>
            </a:r>
            <a:r>
              <a:rPr lang="fr-FR" sz="2200" dirty="0"/>
              <a:t>universaliste. Les manières de </a:t>
            </a:r>
            <a:r>
              <a:rPr lang="fr-FR" sz="2200" dirty="0" smtClean="0"/>
              <a:t>regarder </a:t>
            </a:r>
            <a:r>
              <a:rPr lang="fr-FR" sz="2200" dirty="0"/>
              <a:t>son interlocuteur, entre autres, sont </a:t>
            </a:r>
            <a:r>
              <a:rPr lang="fr-FR" sz="2200" dirty="0" smtClean="0"/>
              <a:t>très variables </a:t>
            </a:r>
            <a:r>
              <a:rPr lang="fr-FR" sz="2200" dirty="0"/>
              <a:t>d’une communauté à une autre et peuvent donc donner lieu à des </a:t>
            </a:r>
            <a:r>
              <a:rPr lang="fr-FR" sz="2200" dirty="0" smtClean="0"/>
              <a:t>interprétations décalées.</a:t>
            </a:r>
            <a:endParaRPr lang="fr-FR" sz="2200" dirty="0"/>
          </a:p>
        </p:txBody>
      </p:sp>
    </p:spTree>
    <p:extLst>
      <p:ext uri="{BB962C8B-B14F-4D97-AF65-F5344CB8AC3E}">
        <p14:creationId xmlns:p14="http://schemas.microsoft.com/office/powerpoint/2010/main" val="227246165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188640"/>
            <a:ext cx="8640960" cy="5509200"/>
          </a:xfrm>
          <a:prstGeom prst="rect">
            <a:avLst/>
          </a:prstGeom>
        </p:spPr>
        <p:txBody>
          <a:bodyPr wrap="square">
            <a:spAutoFit/>
          </a:bodyPr>
          <a:lstStyle/>
          <a:p>
            <a:pPr algn="just"/>
            <a:r>
              <a:rPr lang="fr-FR" sz="2200" dirty="0">
                <a:latin typeface="Calibri" panose="020F0502020204030204" pitchFamily="34" charset="0"/>
              </a:rPr>
              <a:t>Selon C. </a:t>
            </a:r>
            <a:r>
              <a:rPr lang="fr-FR" sz="2200" dirty="0" smtClean="0">
                <a:latin typeface="Calibri" panose="020F0502020204030204" pitchFamily="34" charset="0"/>
              </a:rPr>
              <a:t>Kerbrat-Orecchioni, dans </a:t>
            </a:r>
            <a:r>
              <a:rPr lang="fr-FR" sz="2200" dirty="0">
                <a:latin typeface="Calibri" panose="020F0502020204030204" pitchFamily="34" charset="0"/>
              </a:rPr>
              <a:t>un dialogue, il y a nécessairement au moins deux interlocuteurs qui parlent </a:t>
            </a:r>
            <a:r>
              <a:rPr lang="fr-FR" sz="2200" dirty="0" smtClean="0">
                <a:latin typeface="Calibri" panose="020F0502020204030204" pitchFamily="34" charset="0"/>
              </a:rPr>
              <a:t>par alternance</a:t>
            </a:r>
            <a:r>
              <a:rPr lang="fr-FR" sz="2200" dirty="0">
                <a:latin typeface="Calibri" panose="020F0502020204030204" pitchFamily="34" charset="0"/>
              </a:rPr>
              <a:t>. Ce qui sous-entend que chaque locuteur a des droits et des devoirs au regard </a:t>
            </a:r>
            <a:r>
              <a:rPr lang="fr-FR" sz="2200" dirty="0" smtClean="0">
                <a:latin typeface="Calibri" panose="020F0502020204030204" pitchFamily="34" charset="0"/>
              </a:rPr>
              <a:t>de son </a:t>
            </a:r>
            <a:r>
              <a:rPr lang="fr-FR" sz="2200" dirty="0">
                <a:latin typeface="Calibri" panose="020F0502020204030204" pitchFamily="34" charset="0"/>
              </a:rPr>
              <a:t>interlocuteur. Pour que le système d’alternance fonctionne, trois grands </a:t>
            </a:r>
            <a:r>
              <a:rPr lang="fr-FR" sz="2200" dirty="0" smtClean="0">
                <a:latin typeface="Calibri" panose="020F0502020204030204" pitchFamily="34" charset="0"/>
              </a:rPr>
              <a:t>principes doivent </a:t>
            </a:r>
            <a:r>
              <a:rPr lang="fr-FR" sz="2200" dirty="0">
                <a:latin typeface="Calibri" panose="020F0502020204030204" pitchFamily="34" charset="0"/>
              </a:rPr>
              <a:t>être respectés </a:t>
            </a:r>
            <a:r>
              <a:rPr lang="fr-FR" sz="2200" dirty="0" smtClean="0">
                <a:latin typeface="Calibri" panose="020F0502020204030204" pitchFamily="34" charset="0"/>
              </a:rPr>
              <a:t>:</a:t>
            </a:r>
          </a:p>
          <a:p>
            <a:pPr algn="just"/>
            <a:endParaRPr lang="fr-FR" sz="2200" dirty="0" smtClean="0">
              <a:latin typeface="Calibri" panose="020F0502020204030204" pitchFamily="34" charset="0"/>
            </a:endParaRPr>
          </a:p>
          <a:p>
            <a:pPr marL="914400" lvl="1" indent="-457200" algn="just">
              <a:buAutoNum type="arabicPeriod"/>
            </a:pPr>
            <a:r>
              <a:rPr lang="fr-FR" sz="2200" dirty="0" smtClean="0">
                <a:latin typeface="Calibri" panose="020F0502020204030204" pitchFamily="34" charset="0"/>
              </a:rPr>
              <a:t>les </a:t>
            </a:r>
            <a:r>
              <a:rPr lang="fr-FR" sz="2200" dirty="0">
                <a:latin typeface="Calibri" panose="020F0502020204030204" pitchFamily="34" charset="0"/>
              </a:rPr>
              <a:t>différents locuteurs doivent avoir la parole successivement</a:t>
            </a:r>
            <a:r>
              <a:rPr lang="fr-FR" sz="2200" dirty="0" smtClean="0">
                <a:latin typeface="Calibri" panose="020F0502020204030204" pitchFamily="34" charset="0"/>
              </a:rPr>
              <a:t>.</a:t>
            </a:r>
          </a:p>
          <a:p>
            <a:pPr algn="just"/>
            <a:endParaRPr lang="fr-FR" sz="2200" dirty="0">
              <a:latin typeface="Calibri" panose="020F0502020204030204" pitchFamily="34" charset="0"/>
            </a:endParaRPr>
          </a:p>
          <a:p>
            <a:pPr algn="just"/>
            <a:r>
              <a:rPr lang="fr-FR" sz="2200" dirty="0" smtClean="0">
                <a:latin typeface="Calibri" panose="020F0502020204030204" pitchFamily="34" charset="0"/>
              </a:rPr>
              <a:t>        2</a:t>
            </a:r>
            <a:r>
              <a:rPr lang="fr-FR" sz="2200" dirty="0">
                <a:latin typeface="Calibri" panose="020F0502020204030204" pitchFamily="34" charset="0"/>
              </a:rPr>
              <a:t>. une seule personne parle à la fois</a:t>
            </a:r>
            <a:r>
              <a:rPr lang="fr-FR" sz="2200" dirty="0" smtClean="0">
                <a:latin typeface="Calibri" panose="020F0502020204030204" pitchFamily="34" charset="0"/>
              </a:rPr>
              <a:t>.</a:t>
            </a:r>
          </a:p>
          <a:p>
            <a:pPr algn="just"/>
            <a:endParaRPr lang="fr-FR" sz="2200" dirty="0">
              <a:latin typeface="Calibri" panose="020F0502020204030204" pitchFamily="34" charset="0"/>
            </a:endParaRPr>
          </a:p>
          <a:p>
            <a:pPr algn="just"/>
            <a:r>
              <a:rPr lang="fr-FR" sz="2200" dirty="0" smtClean="0">
                <a:latin typeface="Calibri" panose="020F0502020204030204" pitchFamily="34" charset="0"/>
              </a:rPr>
              <a:t>        3</a:t>
            </a:r>
            <a:r>
              <a:rPr lang="fr-FR" sz="2200" dirty="0">
                <a:latin typeface="Calibri" panose="020F0502020204030204" pitchFamily="34" charset="0"/>
              </a:rPr>
              <a:t>. la parole occupe tout le temps (ou presque) la conversation</a:t>
            </a:r>
            <a:r>
              <a:rPr lang="fr-FR" sz="2200" dirty="0" smtClean="0">
                <a:latin typeface="Calibri" panose="020F0502020204030204" pitchFamily="34" charset="0"/>
              </a:rPr>
              <a:t>.</a:t>
            </a:r>
          </a:p>
          <a:p>
            <a:pPr algn="just"/>
            <a:endParaRPr lang="fr-FR" sz="2200" dirty="0" smtClean="0"/>
          </a:p>
          <a:p>
            <a:pPr algn="just"/>
            <a:r>
              <a:rPr lang="fr-FR" sz="2200" dirty="0" smtClean="0"/>
              <a:t>Aussi </a:t>
            </a:r>
            <a:r>
              <a:rPr lang="fr-FR" sz="2200" dirty="0"/>
              <a:t>« </a:t>
            </a:r>
            <a:r>
              <a:rPr lang="fr-FR" sz="2200" dirty="0" smtClean="0"/>
              <a:t>le principe </a:t>
            </a:r>
            <a:r>
              <a:rPr lang="fr-FR" sz="2200" dirty="0"/>
              <a:t>selon lequel toute rencontre doit obligatoirement être remplie par un flux continu </a:t>
            </a:r>
            <a:r>
              <a:rPr lang="fr-FR" sz="2200" dirty="0" smtClean="0"/>
              <a:t>de paroles </a:t>
            </a:r>
            <a:r>
              <a:rPr lang="fr-FR" sz="2200" dirty="0"/>
              <a:t>est loin d’être universel. </a:t>
            </a:r>
            <a:r>
              <a:rPr lang="fr-FR" sz="2200" dirty="0" smtClean="0"/>
              <a:t>». </a:t>
            </a:r>
            <a:r>
              <a:rPr lang="fr-FR" sz="2200" dirty="0"/>
              <a:t>Les </a:t>
            </a:r>
            <a:r>
              <a:rPr lang="fr-FR" sz="2200" dirty="0" smtClean="0"/>
              <a:t>sociétés </a:t>
            </a:r>
            <a:r>
              <a:rPr lang="fr-FR" sz="2200" dirty="0"/>
              <a:t>dont le langage laisse une </a:t>
            </a:r>
            <a:r>
              <a:rPr lang="fr-FR" sz="2200" dirty="0" smtClean="0"/>
              <a:t>part importante </a:t>
            </a:r>
            <a:r>
              <a:rPr lang="fr-FR" sz="2200" dirty="0"/>
              <a:t>à l’implicite ont assurément un flux nettement moins fluide.</a:t>
            </a:r>
            <a:endParaRPr lang="fr-FR" sz="2200" dirty="0">
              <a:latin typeface="Calibri" panose="020F0502020204030204" pitchFamily="34" charset="0"/>
            </a:endParaRPr>
          </a:p>
        </p:txBody>
      </p:sp>
    </p:spTree>
    <p:extLst>
      <p:ext uri="{BB962C8B-B14F-4D97-AF65-F5344CB8AC3E}">
        <p14:creationId xmlns:p14="http://schemas.microsoft.com/office/powerpoint/2010/main" val="403311084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116632"/>
            <a:ext cx="8640960" cy="6863417"/>
          </a:xfrm>
          <a:prstGeom prst="rect">
            <a:avLst/>
          </a:prstGeom>
        </p:spPr>
        <p:txBody>
          <a:bodyPr wrap="square">
            <a:spAutoFit/>
          </a:bodyPr>
          <a:lstStyle/>
          <a:p>
            <a:pPr algn="just"/>
            <a:r>
              <a:rPr lang="fr-FR" sz="2200" dirty="0" smtClean="0">
                <a:latin typeface="Calibri" panose="020F0502020204030204" pitchFamily="34" charset="0"/>
              </a:rPr>
              <a:t>Les salutations sont très </a:t>
            </a:r>
            <a:r>
              <a:rPr lang="fr-FR" sz="2200" dirty="0">
                <a:latin typeface="Calibri" panose="020F0502020204030204" pitchFamily="34" charset="0"/>
              </a:rPr>
              <a:t>réglementées. </a:t>
            </a:r>
            <a:r>
              <a:rPr lang="fr-FR" sz="2200" dirty="0" smtClean="0">
                <a:latin typeface="Calibri" panose="020F0502020204030204" pitchFamily="34" charset="0"/>
              </a:rPr>
              <a:t>Le </a:t>
            </a:r>
            <a:r>
              <a:rPr lang="fr-FR" sz="2200" dirty="0">
                <a:latin typeface="Calibri" panose="020F0502020204030204" pitchFamily="34" charset="0"/>
              </a:rPr>
              <a:t>locuteur de se poser de multiples questions : qui saluer et, le </a:t>
            </a:r>
            <a:r>
              <a:rPr lang="fr-FR" sz="2200" dirty="0" smtClean="0">
                <a:latin typeface="Calibri" panose="020F0502020204030204" pitchFamily="34" charset="0"/>
              </a:rPr>
              <a:t>cas échéant</a:t>
            </a:r>
            <a:r>
              <a:rPr lang="fr-FR" sz="2200" dirty="0">
                <a:latin typeface="Calibri" panose="020F0502020204030204" pitchFamily="34" charset="0"/>
              </a:rPr>
              <a:t>, qui doit le faire en premier ? Où doit-on saluer ? A quelle distance ? De </a:t>
            </a:r>
            <a:r>
              <a:rPr lang="fr-FR" sz="2200" dirty="0" smtClean="0">
                <a:latin typeface="Calibri" panose="020F0502020204030204" pitchFamily="34" charset="0"/>
              </a:rPr>
              <a:t>quelle manière </a:t>
            </a:r>
            <a:r>
              <a:rPr lang="fr-FR" sz="2200" dirty="0">
                <a:latin typeface="Calibri" panose="020F0502020204030204" pitchFamily="34" charset="0"/>
              </a:rPr>
              <a:t>? Avec quelles formules ? Etc. Autant dire que c’est un rituel qui ne va pas de soi </a:t>
            </a:r>
            <a:r>
              <a:rPr lang="fr-FR" sz="2200" dirty="0" smtClean="0">
                <a:latin typeface="Calibri" panose="020F0502020204030204" pitchFamily="34" charset="0"/>
              </a:rPr>
              <a:t>et qui </a:t>
            </a:r>
            <a:r>
              <a:rPr lang="fr-FR" sz="2200" dirty="0">
                <a:latin typeface="Calibri" panose="020F0502020204030204" pitchFamily="34" charset="0"/>
              </a:rPr>
              <a:t>peut donc produire des malentendus. </a:t>
            </a:r>
            <a:endParaRPr lang="fr-FR" sz="2200" dirty="0" smtClean="0">
              <a:latin typeface="Calibri" panose="020F0502020204030204" pitchFamily="34" charset="0"/>
            </a:endParaRPr>
          </a:p>
          <a:p>
            <a:pPr algn="just"/>
            <a:endParaRPr lang="fr-FR" sz="2200" dirty="0">
              <a:latin typeface="Calibri" panose="020F0502020204030204" pitchFamily="34" charset="0"/>
            </a:endParaRPr>
          </a:p>
          <a:p>
            <a:pPr algn="just"/>
            <a:r>
              <a:rPr lang="fr-FR" sz="2200" dirty="0" smtClean="0"/>
              <a:t>La politesse </a:t>
            </a:r>
            <a:r>
              <a:rPr lang="fr-FR" sz="2200" dirty="0"/>
              <a:t>est aussi soumise à des </a:t>
            </a:r>
            <a:r>
              <a:rPr lang="fr-FR" sz="2200" dirty="0" smtClean="0"/>
              <a:t>normes communicatives </a:t>
            </a:r>
            <a:r>
              <a:rPr lang="fr-FR" sz="2200" dirty="0"/>
              <a:t>divergentes. L’hôte américain qui croit valoriser l’autonomie de son invité </a:t>
            </a:r>
            <a:r>
              <a:rPr lang="fr-FR" sz="2200" dirty="0" smtClean="0"/>
              <a:t>en lui </a:t>
            </a:r>
            <a:r>
              <a:rPr lang="fr-FR" sz="2200" dirty="0"/>
              <a:t>disant « help </a:t>
            </a:r>
            <a:r>
              <a:rPr lang="fr-FR" sz="2200" dirty="0" err="1"/>
              <a:t>yourself</a:t>
            </a:r>
            <a:r>
              <a:rPr lang="fr-FR" sz="2200" dirty="0"/>
              <a:t> » peut tout aussi bien l’offenser si cet invité n’y lit que </a:t>
            </a:r>
            <a:r>
              <a:rPr lang="fr-FR" sz="2200" dirty="0" smtClean="0"/>
              <a:t>l’expression de la désinvolture.</a:t>
            </a:r>
          </a:p>
          <a:p>
            <a:pPr algn="just"/>
            <a:endParaRPr lang="fr-FR" sz="2200" dirty="0">
              <a:latin typeface="Calibri" panose="020F0502020204030204" pitchFamily="34" charset="0"/>
            </a:endParaRPr>
          </a:p>
          <a:p>
            <a:pPr algn="just"/>
            <a:r>
              <a:rPr lang="fr-FR" sz="2200" dirty="0"/>
              <a:t>Il s’agit donc bien de prendre garde aux variations issues de l’acte de communication</a:t>
            </a:r>
            <a:r>
              <a:rPr lang="fr-FR" sz="2200" dirty="0" smtClean="0"/>
              <a:t>.</a:t>
            </a:r>
          </a:p>
          <a:p>
            <a:pPr algn="just"/>
            <a:endParaRPr lang="fr-FR" sz="2200" dirty="0" smtClean="0"/>
          </a:p>
          <a:p>
            <a:r>
              <a:rPr lang="fr-FR" sz="2200" b="1" dirty="0">
                <a:latin typeface="Calibri" panose="020F0502020204030204" pitchFamily="34" charset="0"/>
              </a:rPr>
              <a:t>Pour conclure </a:t>
            </a:r>
            <a:endParaRPr lang="fr-FR" sz="2200" b="1" dirty="0" smtClean="0">
              <a:latin typeface="Calibri" panose="020F0502020204030204" pitchFamily="34" charset="0"/>
            </a:endParaRPr>
          </a:p>
          <a:p>
            <a:endParaRPr lang="fr-FR" sz="2200" b="1" dirty="0">
              <a:latin typeface="Calibri" panose="020F0502020204030204" pitchFamily="34" charset="0"/>
            </a:endParaRPr>
          </a:p>
          <a:p>
            <a:pPr algn="just"/>
            <a:r>
              <a:rPr lang="fr-FR" sz="2200" dirty="0" smtClean="0">
                <a:latin typeface="Calibri" panose="020F0502020204030204" pitchFamily="34" charset="0"/>
              </a:rPr>
              <a:t>« </a:t>
            </a:r>
            <a:r>
              <a:rPr lang="fr-FR" sz="2200" dirty="0">
                <a:latin typeface="Calibri" panose="020F0502020204030204" pitchFamily="34" charset="0"/>
              </a:rPr>
              <a:t>communiquer c’est appréhender l’autre dans toutes ses dimensions </a:t>
            </a:r>
            <a:r>
              <a:rPr lang="fr-FR" sz="2200" dirty="0" smtClean="0">
                <a:latin typeface="Calibri" panose="020F0502020204030204" pitchFamily="34" charset="0"/>
              </a:rPr>
              <a:t>». Il </a:t>
            </a:r>
            <a:r>
              <a:rPr lang="fr-FR" sz="2200" dirty="0">
                <a:latin typeface="Calibri" panose="020F0502020204030204" pitchFamily="34" charset="0"/>
              </a:rPr>
              <a:t>est donc essentiel de tenir compte des éléments singuliers du contexte sans lesquels le risque est de communiquer avec </a:t>
            </a:r>
            <a:r>
              <a:rPr lang="fr-FR" sz="2200" dirty="0" smtClean="0">
                <a:latin typeface="Calibri" panose="020F0502020204030204" pitchFamily="34" charset="0"/>
              </a:rPr>
              <a:t>un imaginaire</a:t>
            </a:r>
            <a:r>
              <a:rPr lang="fr-FR" sz="2200" dirty="0">
                <a:latin typeface="Calibri" panose="020F0502020204030204" pitchFamily="34" charset="0"/>
              </a:rPr>
              <a:t>.</a:t>
            </a:r>
          </a:p>
          <a:p>
            <a:pPr algn="just"/>
            <a:endParaRPr lang="fr-FR" sz="2200" dirty="0">
              <a:latin typeface="Calibri" panose="020F0502020204030204" pitchFamily="34" charset="0"/>
            </a:endParaRPr>
          </a:p>
        </p:txBody>
      </p:sp>
    </p:spTree>
    <p:extLst>
      <p:ext uri="{BB962C8B-B14F-4D97-AF65-F5344CB8AC3E}">
        <p14:creationId xmlns:p14="http://schemas.microsoft.com/office/powerpoint/2010/main" val="375955140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332656"/>
            <a:ext cx="8568952" cy="369332"/>
          </a:xfrm>
          <a:prstGeom prst="rect">
            <a:avLst/>
          </a:prstGeom>
        </p:spPr>
        <p:txBody>
          <a:bodyPr wrap="square">
            <a:spAutoFit/>
          </a:bodyPr>
          <a:lstStyle/>
          <a:p>
            <a:endParaRPr lang="fr-FR" dirty="0"/>
          </a:p>
        </p:txBody>
      </p:sp>
      <p:sp>
        <p:nvSpPr>
          <p:cNvPr id="3" name="Rectangle 2"/>
          <p:cNvSpPr/>
          <p:nvPr/>
        </p:nvSpPr>
        <p:spPr>
          <a:xfrm>
            <a:off x="179512" y="188640"/>
            <a:ext cx="8784976" cy="6555641"/>
          </a:xfrm>
          <a:prstGeom prst="rect">
            <a:avLst/>
          </a:prstGeom>
        </p:spPr>
        <p:txBody>
          <a:bodyPr wrap="square">
            <a:spAutoFit/>
          </a:bodyPr>
          <a:lstStyle/>
          <a:p>
            <a:r>
              <a:rPr lang="fr-FR" sz="2000" b="1" dirty="0">
                <a:latin typeface="Calibri" panose="020F0502020204030204" pitchFamily="34" charset="0"/>
              </a:rPr>
              <a:t>2.3. La </a:t>
            </a:r>
            <a:r>
              <a:rPr lang="fr-FR" sz="2000" b="1" dirty="0" smtClean="0">
                <a:latin typeface="Calibri" panose="020F0502020204030204" pitchFamily="34" charset="0"/>
              </a:rPr>
              <a:t>kinésique</a:t>
            </a:r>
          </a:p>
          <a:p>
            <a:endParaRPr lang="fr-FR" sz="2000" b="1" dirty="0" smtClean="0">
              <a:latin typeface="Calibri" panose="020F0502020204030204" pitchFamily="34" charset="0"/>
            </a:endParaRPr>
          </a:p>
          <a:p>
            <a:pPr algn="just"/>
            <a:r>
              <a:rPr lang="fr-FR" sz="2000" dirty="0" smtClean="0">
                <a:latin typeface="Calibri" panose="020F0502020204030204" pitchFamily="34" charset="0"/>
              </a:rPr>
              <a:t>La </a:t>
            </a:r>
            <a:r>
              <a:rPr lang="fr-FR" sz="2000" dirty="0">
                <a:latin typeface="Calibri" panose="020F0502020204030204" pitchFamily="34" charset="0"/>
              </a:rPr>
              <a:t>kinésique est définie, selon R. L. </a:t>
            </a:r>
            <a:r>
              <a:rPr lang="fr-FR" sz="2000" dirty="0" err="1">
                <a:latin typeface="Calibri" panose="020F0502020204030204" pitchFamily="34" charset="0"/>
              </a:rPr>
              <a:t>Birdwhistell</a:t>
            </a:r>
            <a:r>
              <a:rPr lang="fr-FR" sz="2000" dirty="0">
                <a:latin typeface="Calibri" panose="020F0502020204030204" pitchFamily="34" charset="0"/>
              </a:rPr>
              <a:t>, comme « l’étude des </a:t>
            </a:r>
            <a:r>
              <a:rPr lang="fr-FR" sz="2000" dirty="0" smtClean="0">
                <a:latin typeface="Calibri" panose="020F0502020204030204" pitchFamily="34" charset="0"/>
              </a:rPr>
              <a:t>aspects communicatifs </a:t>
            </a:r>
            <a:r>
              <a:rPr lang="fr-FR" sz="2000" dirty="0">
                <a:latin typeface="Calibri" panose="020F0502020204030204" pitchFamily="34" charset="0"/>
              </a:rPr>
              <a:t>des mouvements corporels appris et structurés </a:t>
            </a:r>
            <a:r>
              <a:rPr lang="fr-FR" sz="2000" dirty="0" smtClean="0">
                <a:latin typeface="Calibri" panose="020F0502020204030204" pitchFamily="34" charset="0"/>
              </a:rPr>
              <a:t>» </a:t>
            </a:r>
            <a:r>
              <a:rPr lang="fr-FR" sz="2000" dirty="0">
                <a:latin typeface="Calibri" panose="020F0502020204030204" pitchFamily="34" charset="0"/>
              </a:rPr>
              <a:t>faisant ainsi référence </a:t>
            </a:r>
            <a:r>
              <a:rPr lang="fr-FR" sz="2000" dirty="0" smtClean="0">
                <a:latin typeface="Calibri" panose="020F0502020204030204" pitchFamily="34" charset="0"/>
              </a:rPr>
              <a:t>au fameux </a:t>
            </a:r>
            <a:r>
              <a:rPr lang="fr-FR" sz="2000" dirty="0">
                <a:latin typeface="Calibri" panose="020F0502020204030204" pitchFamily="34" charset="0"/>
              </a:rPr>
              <a:t>code secret dont parle E. </a:t>
            </a:r>
            <a:r>
              <a:rPr lang="fr-FR" sz="2000" dirty="0" smtClean="0">
                <a:latin typeface="Calibri" panose="020F0502020204030204" pitchFamily="34" charset="0"/>
              </a:rPr>
              <a:t>Sapir. </a:t>
            </a:r>
            <a:r>
              <a:rPr lang="fr-FR" sz="2000" dirty="0">
                <a:latin typeface="Calibri" panose="020F0502020204030204" pitchFamily="34" charset="0"/>
              </a:rPr>
              <a:t>Ces règles, à la fois implicites et connues, sont </a:t>
            </a:r>
            <a:r>
              <a:rPr lang="fr-FR" sz="2000" dirty="0" smtClean="0">
                <a:latin typeface="Calibri" panose="020F0502020204030204" pitchFamily="34" charset="0"/>
              </a:rPr>
              <a:t>la manifestation </a:t>
            </a:r>
            <a:r>
              <a:rPr lang="fr-FR" sz="2000" dirty="0">
                <a:latin typeface="Calibri" panose="020F0502020204030204" pitchFamily="34" charset="0"/>
              </a:rPr>
              <a:t>que la gestualité relève d’une construction élaborée. Elles ont, </a:t>
            </a:r>
            <a:r>
              <a:rPr lang="fr-FR" sz="2000" dirty="0" smtClean="0">
                <a:latin typeface="Calibri" panose="020F0502020204030204" pitchFamily="34" charset="0"/>
              </a:rPr>
              <a:t>pour R</a:t>
            </a:r>
            <a:r>
              <a:rPr lang="fr-FR" sz="2000" dirty="0">
                <a:latin typeface="Calibri" panose="020F0502020204030204" pitchFamily="34" charset="0"/>
              </a:rPr>
              <a:t>. L. </a:t>
            </a:r>
            <a:r>
              <a:rPr lang="fr-FR" sz="2000" dirty="0" err="1">
                <a:latin typeface="Calibri" panose="020F0502020204030204" pitchFamily="34" charset="0"/>
              </a:rPr>
              <a:t>Birdwhistell</a:t>
            </a:r>
            <a:r>
              <a:rPr lang="fr-FR" sz="2000" dirty="0">
                <a:latin typeface="Calibri" panose="020F0502020204030204" pitchFamily="34" charset="0"/>
              </a:rPr>
              <a:t>, une acception anthropologique parce qu’il les voit autant comme </a:t>
            </a:r>
            <a:r>
              <a:rPr lang="fr-FR" sz="2000" dirty="0" smtClean="0">
                <a:latin typeface="Calibri" panose="020F0502020204030204" pitchFamily="34" charset="0"/>
              </a:rPr>
              <a:t>des régularités </a:t>
            </a:r>
            <a:r>
              <a:rPr lang="fr-FR" sz="2000" dirty="0">
                <a:latin typeface="Calibri" panose="020F0502020204030204" pitchFamily="34" charset="0"/>
              </a:rPr>
              <a:t>dans les comportements que comme une base théorique à l’organisation </a:t>
            </a:r>
            <a:r>
              <a:rPr lang="fr-FR" sz="2000" dirty="0" smtClean="0">
                <a:latin typeface="Calibri" panose="020F0502020204030204" pitchFamily="34" charset="0"/>
              </a:rPr>
              <a:t>d’une culture </a:t>
            </a:r>
            <a:r>
              <a:rPr lang="fr-FR" sz="2000" dirty="0">
                <a:latin typeface="Calibri" panose="020F0502020204030204" pitchFamily="34" charset="0"/>
              </a:rPr>
              <a:t>donnée ; d’où sa </a:t>
            </a:r>
            <a:r>
              <a:rPr lang="fr-FR" sz="2000" dirty="0" smtClean="0">
                <a:latin typeface="Calibri" panose="020F0502020204030204" pitchFamily="34" charset="0"/>
              </a:rPr>
              <a:t>remarque « </a:t>
            </a:r>
            <a:r>
              <a:rPr lang="fr-FR" sz="2000" dirty="0">
                <a:latin typeface="Calibri" panose="020F0502020204030204" pitchFamily="34" charset="0"/>
              </a:rPr>
              <a:t>être membre [d’une culture], c’est être prévisible. </a:t>
            </a:r>
            <a:r>
              <a:rPr lang="fr-FR" sz="2000" dirty="0" smtClean="0">
                <a:latin typeface="Calibri" panose="020F0502020204030204" pitchFamily="34" charset="0"/>
              </a:rPr>
              <a:t>»</a:t>
            </a:r>
          </a:p>
          <a:p>
            <a:pPr algn="just"/>
            <a:endParaRPr lang="fr-FR" sz="2000" dirty="0">
              <a:latin typeface="Calibri" panose="020F0502020204030204" pitchFamily="34" charset="0"/>
            </a:endParaRPr>
          </a:p>
          <a:p>
            <a:pPr algn="just"/>
            <a:r>
              <a:rPr lang="fr-FR" sz="2000" b="1" dirty="0">
                <a:latin typeface="Calibri" panose="020F0502020204030204" pitchFamily="34" charset="0"/>
              </a:rPr>
              <a:t>2.4. La </a:t>
            </a:r>
            <a:r>
              <a:rPr lang="fr-FR" sz="2000" b="1" dirty="0" smtClean="0">
                <a:latin typeface="Calibri" panose="020F0502020204030204" pitchFamily="34" charset="0"/>
              </a:rPr>
              <a:t>proxémique</a:t>
            </a:r>
          </a:p>
          <a:p>
            <a:pPr algn="just"/>
            <a:endParaRPr lang="fr-FR" sz="2000" b="1" dirty="0" smtClean="0">
              <a:latin typeface="Calibri" panose="020F0502020204030204" pitchFamily="34" charset="0"/>
            </a:endParaRPr>
          </a:p>
          <a:p>
            <a:pPr algn="just"/>
            <a:r>
              <a:rPr lang="fr-FR" sz="2000" dirty="0" smtClean="0">
                <a:latin typeface="Calibri" panose="020F0502020204030204" pitchFamily="34" charset="0"/>
              </a:rPr>
              <a:t>La </a:t>
            </a:r>
            <a:r>
              <a:rPr lang="fr-FR" sz="2000" dirty="0">
                <a:latin typeface="Calibri" panose="020F0502020204030204" pitchFamily="34" charset="0"/>
              </a:rPr>
              <a:t>proxémique qualifie « l’ensemble des interactions et des théories </a:t>
            </a:r>
            <a:r>
              <a:rPr lang="fr-FR" sz="2000" dirty="0" smtClean="0">
                <a:latin typeface="Calibri" panose="020F0502020204030204" pitchFamily="34" charset="0"/>
              </a:rPr>
              <a:t>concernant l’usage </a:t>
            </a:r>
            <a:r>
              <a:rPr lang="fr-FR" sz="2000" dirty="0">
                <a:latin typeface="Calibri" panose="020F0502020204030204" pitchFamily="34" charset="0"/>
              </a:rPr>
              <a:t>de l’espace par l’homme </a:t>
            </a:r>
            <a:r>
              <a:rPr lang="fr-FR" sz="2000" dirty="0" smtClean="0">
                <a:latin typeface="Calibri" panose="020F0502020204030204" pitchFamily="34" charset="0"/>
              </a:rPr>
              <a:t>». </a:t>
            </a:r>
            <a:r>
              <a:rPr lang="fr-FR" sz="2000" dirty="0">
                <a:latin typeface="Calibri" panose="020F0502020204030204" pitchFamily="34" charset="0"/>
              </a:rPr>
              <a:t>S’appuyant sur les recherches de F. Boas, E. Sapir </a:t>
            </a:r>
            <a:r>
              <a:rPr lang="fr-FR" sz="2000" dirty="0" smtClean="0">
                <a:latin typeface="Calibri" panose="020F0502020204030204" pitchFamily="34" charset="0"/>
              </a:rPr>
              <a:t>et L</a:t>
            </a:r>
            <a:r>
              <a:rPr lang="fr-FR" sz="2000" dirty="0">
                <a:latin typeface="Calibri" panose="020F0502020204030204" pitchFamily="34" charset="0"/>
              </a:rPr>
              <a:t>. Bloomfield, E. T. Hall admet que les personnes de cultures différentes « habitent </a:t>
            </a:r>
            <a:r>
              <a:rPr lang="fr-FR" sz="2000" dirty="0" smtClean="0">
                <a:latin typeface="Calibri" panose="020F0502020204030204" pitchFamily="34" charset="0"/>
              </a:rPr>
              <a:t>des mondes </a:t>
            </a:r>
            <a:r>
              <a:rPr lang="fr-FR" sz="2000" dirty="0">
                <a:latin typeface="Calibri" panose="020F0502020204030204" pitchFamily="34" charset="0"/>
              </a:rPr>
              <a:t>sensoriels différents</a:t>
            </a:r>
            <a:r>
              <a:rPr lang="fr-FR" sz="2000" dirty="0" smtClean="0">
                <a:latin typeface="Calibri" panose="020F0502020204030204" pitchFamily="34" charset="0"/>
              </a:rPr>
              <a:t>. ». </a:t>
            </a:r>
            <a:r>
              <a:rPr lang="fr-FR" sz="2000" dirty="0">
                <a:latin typeface="Calibri" panose="020F0502020204030204" pitchFamily="34" charset="0"/>
              </a:rPr>
              <a:t>Donc l’espace, en plus de participer au </a:t>
            </a:r>
            <a:r>
              <a:rPr lang="fr-FR" sz="2000" dirty="0" smtClean="0">
                <a:latin typeface="Calibri" panose="020F0502020204030204" pitchFamily="34" charset="0"/>
              </a:rPr>
              <a:t>système communicationnel</a:t>
            </a:r>
            <a:r>
              <a:rPr lang="fr-FR" sz="2000" dirty="0">
                <a:latin typeface="Calibri" panose="020F0502020204030204" pitchFamily="34" charset="0"/>
              </a:rPr>
              <a:t>, organise la vie de </a:t>
            </a:r>
            <a:r>
              <a:rPr lang="fr-FR" sz="2000" dirty="0" smtClean="0">
                <a:latin typeface="Calibri" panose="020F0502020204030204" pitchFamily="34" charset="0"/>
              </a:rPr>
              <a:t>chacun. Cette </a:t>
            </a:r>
            <a:r>
              <a:rPr lang="fr-FR" sz="2000" dirty="0">
                <a:latin typeface="Calibri" panose="020F0502020204030204" pitchFamily="34" charset="0"/>
              </a:rPr>
              <a:t>perception de l’espace est abordée chez E. T. Hall selon plusieurs niveaux </a:t>
            </a:r>
            <a:r>
              <a:rPr lang="fr-FR" sz="2000" dirty="0" smtClean="0">
                <a:latin typeface="Calibri" panose="020F0502020204030204" pitchFamily="34" charset="0"/>
              </a:rPr>
              <a:t>:</a:t>
            </a:r>
            <a:r>
              <a:rPr lang="fr-FR" sz="2000" dirty="0" err="1" smtClean="0">
                <a:latin typeface="Calibri" panose="020F0502020204030204" pitchFamily="34" charset="0"/>
              </a:rPr>
              <a:t>infraculturel</a:t>
            </a:r>
            <a:r>
              <a:rPr lang="fr-FR" sz="2000" dirty="0" smtClean="0">
                <a:latin typeface="Calibri" panose="020F0502020204030204" pitchFamily="34" charset="0"/>
              </a:rPr>
              <a:t> </a:t>
            </a:r>
            <a:r>
              <a:rPr lang="fr-FR" sz="2000" dirty="0">
                <a:latin typeface="Calibri" panose="020F0502020204030204" pitchFamily="34" charset="0"/>
              </a:rPr>
              <a:t>(territorialité, espacement), </a:t>
            </a:r>
            <a:r>
              <a:rPr lang="fr-FR" sz="2000" dirty="0" err="1">
                <a:latin typeface="Calibri" panose="020F0502020204030204" pitchFamily="34" charset="0"/>
              </a:rPr>
              <a:t>préculturel</a:t>
            </a:r>
            <a:r>
              <a:rPr lang="fr-FR" sz="2000" dirty="0">
                <a:latin typeface="Calibri" panose="020F0502020204030204" pitchFamily="34" charset="0"/>
              </a:rPr>
              <a:t> (physiologique) et </a:t>
            </a:r>
            <a:r>
              <a:rPr lang="fr-FR" sz="2000" dirty="0" err="1">
                <a:latin typeface="Calibri" panose="020F0502020204030204" pitchFamily="34" charset="0"/>
              </a:rPr>
              <a:t>microculturel</a:t>
            </a:r>
            <a:r>
              <a:rPr lang="fr-FR" sz="2000" dirty="0">
                <a:latin typeface="Calibri" panose="020F0502020204030204" pitchFamily="34" charset="0"/>
              </a:rPr>
              <a:t> ; c’est </a:t>
            </a:r>
            <a:r>
              <a:rPr lang="fr-FR" sz="2000" dirty="0" smtClean="0">
                <a:latin typeface="Calibri" panose="020F0502020204030204" pitchFamily="34" charset="0"/>
              </a:rPr>
              <a:t>sur celui-ci </a:t>
            </a:r>
            <a:r>
              <a:rPr lang="fr-FR" sz="2000" dirty="0">
                <a:latin typeface="Calibri" panose="020F0502020204030204" pitchFamily="34" charset="0"/>
              </a:rPr>
              <a:t>que nous allons porter notre attention.</a:t>
            </a:r>
          </a:p>
        </p:txBody>
      </p:sp>
    </p:spTree>
    <p:extLst>
      <p:ext uri="{BB962C8B-B14F-4D97-AF65-F5344CB8AC3E}">
        <p14:creationId xmlns:p14="http://schemas.microsoft.com/office/powerpoint/2010/main" val="27062852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7544" y="476672"/>
            <a:ext cx="8424936" cy="6247864"/>
          </a:xfrm>
          <a:prstGeom prst="rect">
            <a:avLst/>
          </a:prstGeom>
        </p:spPr>
        <p:txBody>
          <a:bodyPr wrap="square">
            <a:spAutoFit/>
          </a:bodyPr>
          <a:lstStyle/>
          <a:p>
            <a:pPr algn="just"/>
            <a:r>
              <a:rPr lang="fr-FR" sz="2000" dirty="0" smtClean="0"/>
              <a:t>La circularité de cette définition reflète bien la difficulté de saisir ce concept, que l’inflation sémantique a rendu victime de son propre succès. Denys Cuche (1996) et Jean Caune (1995) illustrent combien l’utilisation de la notion dans différentes disciplines, et son importance dans l’appréhension d’objets très diversifiés, a rendu le concept de culture actuellement très peu opératoire. Certains chercheurs renoncent à l’utiliser pour cette raison, et préfèrent introduire d’autres termes (ethnicité*, système discursif, …), qu’ils présentent comme recouvrant partiellement la notion de culture, à défaut de préciser celle-ci. Ainsi, Ron et Suzanne Wong Scollon, dans un livre à succès très pertinent sur la communication  interculturelle entre Occidentaux et Asiatiques, ont choisi de définir leur objet de recherche comme l’« interdiscourse communication ». Alors que de telles stratégies permettent de contourner le problème tout en répondant à des exigences de scientificité dans la démarche adoptée, le terme de culture reste évidemment capital pour toute recherche inscrite dans le domaine de la communication « interculturelle », ce qui ne se réduit pas à l’</a:t>
            </a:r>
            <a:r>
              <a:rPr lang="fr-FR" sz="2000" dirty="0" err="1" smtClean="0"/>
              <a:t>interdiscursivité</a:t>
            </a:r>
            <a:r>
              <a:rPr lang="fr-FR" sz="2000" dirty="0" smtClean="0"/>
              <a:t>. En revanche, la définition qui sera proposée ici ne résulte pas d’une prise de position défensive par rapport à un objet ou à un champ de recherche. Elle part du constat de l’utilité scientifique réelle de ce concept, une fois qu’il a été extrait du discours populaire et confronté aux processus sociaux qui sous-tendent l’activité humaine. </a:t>
            </a:r>
            <a:endParaRPr lang="fr-FR" sz="2000" dirty="0"/>
          </a:p>
        </p:txBody>
      </p:sp>
    </p:spTree>
    <p:extLst>
      <p:ext uri="{BB962C8B-B14F-4D97-AF65-F5344CB8AC3E}">
        <p14:creationId xmlns:p14="http://schemas.microsoft.com/office/powerpoint/2010/main" val="182914707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0"/>
            <a:ext cx="8640960" cy="6863417"/>
          </a:xfrm>
          <a:prstGeom prst="rect">
            <a:avLst/>
          </a:prstGeom>
        </p:spPr>
        <p:txBody>
          <a:bodyPr wrap="square">
            <a:spAutoFit/>
          </a:bodyPr>
          <a:lstStyle/>
          <a:p>
            <a:pPr algn="just"/>
            <a:r>
              <a:rPr lang="fr-FR" sz="2000" b="1" dirty="0"/>
              <a:t>2.5. Le </a:t>
            </a:r>
            <a:r>
              <a:rPr lang="fr-FR" sz="2000" b="1" dirty="0" smtClean="0"/>
              <a:t>temps</a:t>
            </a:r>
          </a:p>
          <a:p>
            <a:pPr algn="just"/>
            <a:endParaRPr lang="fr-FR" sz="2000" b="1" dirty="0" smtClean="0"/>
          </a:p>
          <a:p>
            <a:pPr algn="just"/>
            <a:r>
              <a:rPr lang="fr-FR" sz="2000" dirty="0" smtClean="0"/>
              <a:t>« </a:t>
            </a:r>
            <a:r>
              <a:rPr lang="fr-FR" sz="2000" dirty="0"/>
              <a:t>Le temps parle » </a:t>
            </a:r>
            <a:r>
              <a:rPr lang="fr-FR" sz="2000" dirty="0" smtClean="0"/>
              <a:t> </a:t>
            </a:r>
            <a:r>
              <a:rPr lang="fr-FR" sz="2000" dirty="0"/>
              <a:t>sont les premiers mots de l’ouvrage d’E. T. Hall. L’exemple </a:t>
            </a:r>
            <a:r>
              <a:rPr lang="fr-FR" sz="2000" dirty="0" smtClean="0"/>
              <a:t>du retard </a:t>
            </a:r>
            <a:r>
              <a:rPr lang="fr-FR" sz="2000" dirty="0"/>
              <a:t>le manifeste en passant par différents degrés de « tolérance », des « </a:t>
            </a:r>
            <a:r>
              <a:rPr lang="fr-FR" sz="2000" dirty="0" smtClean="0"/>
              <a:t>vagues excuses »</a:t>
            </a:r>
            <a:r>
              <a:rPr lang="fr-FR" sz="2000" dirty="0"/>
              <a:t> </a:t>
            </a:r>
            <a:r>
              <a:rPr lang="fr-FR" sz="2000" dirty="0" smtClean="0"/>
              <a:t> </a:t>
            </a:r>
            <a:r>
              <a:rPr lang="fr-FR" sz="2000" dirty="0"/>
              <a:t>jusqu’à la période « carrément insultante </a:t>
            </a:r>
            <a:r>
              <a:rPr lang="fr-FR" sz="2000" dirty="0" smtClean="0"/>
              <a:t>». </a:t>
            </a:r>
            <a:r>
              <a:rPr lang="fr-FR" sz="2000" dirty="0"/>
              <a:t>Les moments de </a:t>
            </a:r>
            <a:r>
              <a:rPr lang="fr-FR" sz="2000" dirty="0" smtClean="0"/>
              <a:t>la journée</a:t>
            </a:r>
            <a:r>
              <a:rPr lang="fr-FR" sz="2000" dirty="0"/>
              <a:t>, </a:t>
            </a:r>
            <a:r>
              <a:rPr lang="fr-FR" sz="2000" dirty="0" smtClean="0"/>
              <a:t>le temps </a:t>
            </a:r>
            <a:r>
              <a:rPr lang="fr-FR" sz="2000" dirty="0"/>
              <a:t>qu’il ne faut pas dépasser pour annuler une invitation ou </a:t>
            </a:r>
            <a:r>
              <a:rPr lang="fr-FR" sz="2000" dirty="0" smtClean="0"/>
              <a:t>au contraire </a:t>
            </a:r>
            <a:r>
              <a:rPr lang="fr-FR" sz="2000" dirty="0"/>
              <a:t>celui qu’il </a:t>
            </a:r>
            <a:r>
              <a:rPr lang="fr-FR" sz="2000" dirty="0" smtClean="0"/>
              <a:t>faut respecter </a:t>
            </a:r>
            <a:r>
              <a:rPr lang="fr-FR" sz="2000" dirty="0"/>
              <a:t>pour aborder une personne, etc. sont liés à ce qu’E. T. Hall appelle la </a:t>
            </a:r>
            <a:r>
              <a:rPr lang="fr-FR" sz="2000" dirty="0" smtClean="0"/>
              <a:t>structure informelle </a:t>
            </a:r>
            <a:r>
              <a:rPr lang="fr-FR" sz="2000" dirty="0"/>
              <a:t>du système temps. « L’informel » est l’un des trois niveaux qui </a:t>
            </a:r>
            <a:r>
              <a:rPr lang="fr-FR" sz="2000" dirty="0" smtClean="0"/>
              <a:t>compose </a:t>
            </a:r>
            <a:r>
              <a:rPr lang="fr-FR" sz="2000" dirty="0"/>
              <a:t>l’expérience humaine ; les deux autres étant le formel et le technique. Cette triade </a:t>
            </a:r>
            <a:r>
              <a:rPr lang="fr-FR" sz="2000" dirty="0" smtClean="0"/>
              <a:t>est centrale </a:t>
            </a:r>
            <a:r>
              <a:rPr lang="fr-FR" sz="2000" dirty="0"/>
              <a:t>dans la théorie que propose l’anthropologue </a:t>
            </a:r>
            <a:r>
              <a:rPr lang="fr-FR" sz="2000" dirty="0" smtClean="0"/>
              <a:t>:</a:t>
            </a:r>
          </a:p>
          <a:p>
            <a:pPr algn="just"/>
            <a:endParaRPr lang="fr-FR" sz="2000" dirty="0" smtClean="0"/>
          </a:p>
          <a:p>
            <a:pPr marL="342900" indent="-342900" algn="just">
              <a:buFontTx/>
              <a:buChar char="-"/>
            </a:pPr>
            <a:r>
              <a:rPr lang="fr-FR" sz="2000" dirty="0" smtClean="0"/>
              <a:t>Le </a:t>
            </a:r>
            <a:r>
              <a:rPr lang="fr-FR" sz="2000" dirty="0"/>
              <a:t>formel : renvoie à l’injonction c’est-à-dire à ce qui ne peut pas être remis </a:t>
            </a:r>
            <a:r>
              <a:rPr lang="fr-FR" sz="2000" dirty="0" smtClean="0"/>
              <a:t>en question </a:t>
            </a:r>
            <a:r>
              <a:rPr lang="fr-FR" sz="2000" dirty="0"/>
              <a:t>(exemple : on dit « des journaux » et non des « </a:t>
            </a:r>
            <a:r>
              <a:rPr lang="fr-FR" sz="2000" dirty="0" err="1"/>
              <a:t>journals</a:t>
            </a:r>
            <a:r>
              <a:rPr lang="fr-FR" sz="2000" dirty="0"/>
              <a:t> ») </a:t>
            </a:r>
            <a:r>
              <a:rPr lang="fr-FR" sz="2000" dirty="0" smtClean="0"/>
              <a:t>;</a:t>
            </a:r>
          </a:p>
          <a:p>
            <a:pPr algn="just"/>
            <a:endParaRPr lang="fr-FR" sz="2000" dirty="0" smtClean="0"/>
          </a:p>
          <a:p>
            <a:pPr marL="342900" indent="-342900" algn="just">
              <a:buFontTx/>
              <a:buChar char="-"/>
            </a:pPr>
            <a:r>
              <a:rPr lang="fr-FR" sz="2000" dirty="0" smtClean="0"/>
              <a:t>L’informel </a:t>
            </a:r>
            <a:r>
              <a:rPr lang="fr-FR" sz="2000" dirty="0"/>
              <a:t>: s’appuie sur l’imitation, le modèle, la sélection des </a:t>
            </a:r>
            <a:r>
              <a:rPr lang="fr-FR" sz="2000" dirty="0" smtClean="0"/>
              <a:t>comportements adéquats </a:t>
            </a:r>
            <a:r>
              <a:rPr lang="fr-FR" sz="2000" dirty="0"/>
              <a:t>(exemple : « tu comprendras quand tu seras plus grand ») </a:t>
            </a:r>
            <a:r>
              <a:rPr lang="fr-FR" sz="2000" dirty="0" smtClean="0"/>
              <a:t>;</a:t>
            </a:r>
          </a:p>
          <a:p>
            <a:pPr algn="just"/>
            <a:endParaRPr lang="fr-FR" sz="2000" dirty="0" smtClean="0"/>
          </a:p>
          <a:p>
            <a:pPr algn="just"/>
            <a:r>
              <a:rPr lang="fr-FR" sz="2000" dirty="0" smtClean="0"/>
              <a:t>- </a:t>
            </a:r>
            <a:r>
              <a:rPr lang="fr-FR" sz="2000" dirty="0"/>
              <a:t>Le technique : se transmet explicitement et s’appuie sur l’analyse. Il se </a:t>
            </a:r>
            <a:r>
              <a:rPr lang="fr-FR" sz="2000" dirty="0" smtClean="0"/>
              <a:t>différencie du </a:t>
            </a:r>
            <a:r>
              <a:rPr lang="fr-FR" sz="2000" dirty="0"/>
              <a:t>formel par sa tonalité et sa tendance à expliquer (exemple : les mots qui </a:t>
            </a:r>
            <a:r>
              <a:rPr lang="fr-FR" sz="2000" dirty="0" smtClean="0"/>
              <a:t>se terminent </a:t>
            </a:r>
            <a:r>
              <a:rPr lang="fr-FR" sz="2000" dirty="0"/>
              <a:t>par « al » s’écrivent « aux » au pluriel à l’exception de…).</a:t>
            </a:r>
          </a:p>
        </p:txBody>
      </p:sp>
    </p:spTree>
    <p:extLst>
      <p:ext uri="{BB962C8B-B14F-4D97-AF65-F5344CB8AC3E}">
        <p14:creationId xmlns:p14="http://schemas.microsoft.com/office/powerpoint/2010/main" val="173779862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332656"/>
            <a:ext cx="8712968" cy="5847755"/>
          </a:xfrm>
          <a:prstGeom prst="rect">
            <a:avLst/>
          </a:prstGeom>
        </p:spPr>
        <p:txBody>
          <a:bodyPr wrap="square">
            <a:spAutoFit/>
          </a:bodyPr>
          <a:lstStyle/>
          <a:p>
            <a:r>
              <a:rPr lang="fr-FR" sz="2200" b="1" dirty="0" smtClean="0">
                <a:latin typeface="Calibri" panose="020F0502020204030204" pitchFamily="34" charset="0"/>
              </a:rPr>
              <a:t>B. Communication interculturelle</a:t>
            </a:r>
          </a:p>
          <a:p>
            <a:endParaRPr lang="fr-FR" sz="2200" b="1" dirty="0">
              <a:latin typeface="Calibri" panose="020F0502020204030204" pitchFamily="34" charset="0"/>
            </a:endParaRPr>
          </a:p>
          <a:p>
            <a:pPr algn="just"/>
            <a:r>
              <a:rPr lang="fr-FR" sz="2200" dirty="0">
                <a:latin typeface="Calibri" panose="020F0502020204030204" pitchFamily="34" charset="0"/>
              </a:rPr>
              <a:t>Malgré toutes les définitions qui rappellent le caractère collectif de la </a:t>
            </a:r>
            <a:r>
              <a:rPr lang="fr-FR" sz="2200" dirty="0" smtClean="0">
                <a:latin typeface="Calibri" panose="020F0502020204030204" pitchFamily="34" charset="0"/>
              </a:rPr>
              <a:t>culture (</a:t>
            </a:r>
            <a:r>
              <a:rPr lang="fr-FR" sz="2200" dirty="0" err="1" smtClean="0">
                <a:latin typeface="Calibri" panose="020F0502020204030204" pitchFamily="34" charset="0"/>
              </a:rPr>
              <a:t>Camilleri</a:t>
            </a:r>
            <a:r>
              <a:rPr lang="fr-FR" sz="2200" dirty="0">
                <a:latin typeface="Calibri" panose="020F0502020204030204" pitchFamily="34" charset="0"/>
              </a:rPr>
              <a:t>, 1999 ; </a:t>
            </a:r>
            <a:r>
              <a:rPr lang="fr-FR" sz="2200" dirty="0" err="1">
                <a:latin typeface="Calibri" panose="020F0502020204030204" pitchFamily="34" charset="0"/>
              </a:rPr>
              <a:t>Clanet</a:t>
            </a:r>
            <a:r>
              <a:rPr lang="fr-FR" sz="2200" dirty="0">
                <a:latin typeface="Calibri" panose="020F0502020204030204" pitchFamily="34" charset="0"/>
              </a:rPr>
              <a:t>, 1993 ; </a:t>
            </a:r>
            <a:r>
              <a:rPr lang="fr-FR" sz="2200" dirty="0" err="1">
                <a:latin typeface="Calibri" panose="020F0502020204030204" pitchFamily="34" charset="0"/>
              </a:rPr>
              <a:t>Kluchkohn</a:t>
            </a:r>
            <a:r>
              <a:rPr lang="fr-FR" sz="2200" dirty="0">
                <a:latin typeface="Calibri" panose="020F0502020204030204" pitchFamily="34" charset="0"/>
              </a:rPr>
              <a:t>, 1961) il est indispensable d’y intégrer la </a:t>
            </a:r>
            <a:r>
              <a:rPr lang="fr-FR" sz="2200" dirty="0" smtClean="0">
                <a:latin typeface="Calibri" panose="020F0502020204030204" pitchFamily="34" charset="0"/>
              </a:rPr>
              <a:t>part individuelle</a:t>
            </a:r>
            <a:r>
              <a:rPr lang="fr-FR" sz="2200" dirty="0">
                <a:latin typeface="Calibri" panose="020F0502020204030204" pitchFamily="34" charset="0"/>
              </a:rPr>
              <a:t>, pour ne pas glisser vers des malentendus et des interprétations réductrices. </a:t>
            </a:r>
            <a:r>
              <a:rPr lang="fr-FR" sz="2200" dirty="0" smtClean="0">
                <a:latin typeface="Calibri" panose="020F0502020204030204" pitchFamily="34" charset="0"/>
              </a:rPr>
              <a:t>En somme </a:t>
            </a:r>
            <a:r>
              <a:rPr lang="fr-FR" sz="2200" dirty="0">
                <a:latin typeface="Calibri" panose="020F0502020204030204" pitchFamily="34" charset="0"/>
              </a:rPr>
              <a:t>la culture est tout à la fois collective et individuelle. Même E.T. Hall dans sa </a:t>
            </a:r>
            <a:r>
              <a:rPr lang="fr-FR" sz="2200" dirty="0" smtClean="0">
                <a:latin typeface="Calibri" panose="020F0502020204030204" pitchFamily="34" charset="0"/>
              </a:rPr>
              <a:t>définition anthropologique</a:t>
            </a:r>
            <a:r>
              <a:rPr lang="fr-FR" sz="2200" dirty="0">
                <a:latin typeface="Calibri" panose="020F0502020204030204" pitchFamily="34" charset="0"/>
              </a:rPr>
              <a:t>, reconnaît qu’il s’agit « d’un système développé par l’être humain </a:t>
            </a:r>
            <a:r>
              <a:rPr lang="fr-FR" sz="2200" dirty="0" smtClean="0">
                <a:latin typeface="Calibri" panose="020F0502020204030204" pitchFamily="34" charset="0"/>
              </a:rPr>
              <a:t>pour créer</a:t>
            </a:r>
            <a:r>
              <a:rPr lang="fr-FR" sz="2200" dirty="0">
                <a:latin typeface="Calibri" panose="020F0502020204030204" pitchFamily="34" charset="0"/>
              </a:rPr>
              <a:t>, émettre, conserver et traiter l’information, système qui le différencie des autres </a:t>
            </a:r>
            <a:r>
              <a:rPr lang="fr-FR" sz="2200" dirty="0" smtClean="0">
                <a:latin typeface="Calibri" panose="020F0502020204030204" pitchFamily="34" charset="0"/>
              </a:rPr>
              <a:t>êtres vivants</a:t>
            </a:r>
            <a:r>
              <a:rPr lang="fr-FR" sz="2200" dirty="0">
                <a:latin typeface="Calibri" panose="020F0502020204030204" pitchFamily="34" charset="0"/>
              </a:rPr>
              <a:t>. </a:t>
            </a:r>
            <a:r>
              <a:rPr lang="fr-FR" sz="2200" dirty="0" smtClean="0">
                <a:latin typeface="Calibri" panose="020F0502020204030204" pitchFamily="34" charset="0"/>
              </a:rPr>
              <a:t>». </a:t>
            </a:r>
            <a:r>
              <a:rPr lang="fr-FR" sz="2200" dirty="0">
                <a:latin typeface="Calibri" panose="020F0502020204030204" pitchFamily="34" charset="0"/>
              </a:rPr>
              <a:t>D. Le Gal rappelle, à l’instar de ses prédécesseurs, l’importance de « </a:t>
            </a:r>
            <a:r>
              <a:rPr lang="fr-FR" sz="2200" dirty="0" smtClean="0">
                <a:latin typeface="Calibri" panose="020F0502020204030204" pitchFamily="34" charset="0"/>
              </a:rPr>
              <a:t>considérer la </a:t>
            </a:r>
            <a:r>
              <a:rPr lang="fr-FR" sz="2200" dirty="0">
                <a:latin typeface="Calibri" panose="020F0502020204030204" pitchFamily="34" charset="0"/>
              </a:rPr>
              <a:t>personne </a:t>
            </a:r>
            <a:r>
              <a:rPr lang="fr-FR" sz="2200" dirty="0" smtClean="0">
                <a:latin typeface="Calibri" panose="020F0502020204030204" pitchFamily="34" charset="0"/>
              </a:rPr>
              <a:t>» </a:t>
            </a:r>
            <a:r>
              <a:rPr lang="fr-FR" sz="2200" dirty="0">
                <a:latin typeface="Calibri" panose="020F0502020204030204" pitchFamily="34" charset="0"/>
              </a:rPr>
              <a:t>: c’est la condition pour que la rencontre interculturelle ne devienne pas </a:t>
            </a:r>
            <a:r>
              <a:rPr lang="fr-FR" sz="2200" dirty="0" smtClean="0">
                <a:latin typeface="Calibri" panose="020F0502020204030204" pitchFamily="34" charset="0"/>
              </a:rPr>
              <a:t>une rencontre </a:t>
            </a:r>
            <a:r>
              <a:rPr lang="fr-FR" sz="2200" dirty="0">
                <a:latin typeface="Calibri" panose="020F0502020204030204" pitchFamily="34" charset="0"/>
              </a:rPr>
              <a:t>entre systèmes culturels. Le locuteur n’est pas un représentant d’une </a:t>
            </a:r>
            <a:r>
              <a:rPr lang="fr-FR" sz="2200" dirty="0" smtClean="0">
                <a:latin typeface="Calibri" panose="020F0502020204030204" pitchFamily="34" charset="0"/>
              </a:rPr>
              <a:t>culture nationale </a:t>
            </a:r>
            <a:r>
              <a:rPr lang="fr-FR" sz="2200" dirty="0">
                <a:latin typeface="Calibri" panose="020F0502020204030204" pitchFamily="34" charset="0"/>
              </a:rPr>
              <a:t>mais bel et bien une personne singulière qui va influer sur les interactions en </a:t>
            </a:r>
            <a:r>
              <a:rPr lang="fr-FR" sz="2200" dirty="0" smtClean="0">
                <a:latin typeface="Calibri" panose="020F0502020204030204" pitchFamily="34" charset="0"/>
              </a:rPr>
              <a:t>jeu. L’objectif</a:t>
            </a:r>
            <a:r>
              <a:rPr lang="fr-FR" sz="2200" dirty="0">
                <a:latin typeface="Calibri" panose="020F0502020204030204" pitchFamily="34" charset="0"/>
              </a:rPr>
              <a:t>, comme le précise M. Abdallah-Pretceille, sera bien « d’apprendre la rencontre </a:t>
            </a:r>
            <a:r>
              <a:rPr lang="fr-FR" sz="2200" dirty="0" smtClean="0">
                <a:latin typeface="Calibri" panose="020F0502020204030204" pitchFamily="34" charset="0"/>
              </a:rPr>
              <a:t>»</a:t>
            </a:r>
            <a:r>
              <a:rPr lang="fr-FR" sz="2200" dirty="0">
                <a:latin typeface="Calibri" panose="020F0502020204030204" pitchFamily="34" charset="0"/>
              </a:rPr>
              <a:t> </a:t>
            </a:r>
            <a:r>
              <a:rPr lang="fr-FR" sz="2200" dirty="0" smtClean="0">
                <a:latin typeface="Calibri" panose="020F0502020204030204" pitchFamily="34" charset="0"/>
              </a:rPr>
              <a:t> afin </a:t>
            </a:r>
            <a:r>
              <a:rPr lang="fr-FR" sz="2200" dirty="0">
                <a:latin typeface="Calibri" panose="020F0502020204030204" pitchFamily="34" charset="0"/>
              </a:rPr>
              <a:t>de reconnaître le sujet comme un universel-singulier</a:t>
            </a:r>
            <a:r>
              <a:rPr lang="fr-FR" dirty="0">
                <a:latin typeface="Arial" panose="020B0604020202020204" pitchFamily="34" charset="0"/>
              </a:rPr>
              <a:t>.</a:t>
            </a:r>
            <a:endParaRPr lang="fr-FR" dirty="0"/>
          </a:p>
        </p:txBody>
      </p:sp>
    </p:spTree>
    <p:extLst>
      <p:ext uri="{BB962C8B-B14F-4D97-AF65-F5344CB8AC3E}">
        <p14:creationId xmlns:p14="http://schemas.microsoft.com/office/powerpoint/2010/main" val="427835204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12576"/>
            <a:ext cx="8640960" cy="6555641"/>
          </a:xfrm>
          <a:prstGeom prst="rect">
            <a:avLst/>
          </a:prstGeom>
        </p:spPr>
        <p:txBody>
          <a:bodyPr wrap="square">
            <a:spAutoFit/>
          </a:bodyPr>
          <a:lstStyle/>
          <a:p>
            <a:pPr marL="457200" indent="-457200">
              <a:buAutoNum type="arabicPeriod"/>
            </a:pPr>
            <a:r>
              <a:rPr lang="fr-FR" sz="2000" b="1" dirty="0" smtClean="0"/>
              <a:t>Vers </a:t>
            </a:r>
            <a:r>
              <a:rPr lang="fr-FR" sz="2000" b="1" dirty="0"/>
              <a:t>une conceptualisation de </a:t>
            </a:r>
            <a:r>
              <a:rPr lang="fr-FR" sz="2000" b="1" dirty="0" smtClean="0"/>
              <a:t>l’interculturel</a:t>
            </a:r>
          </a:p>
          <a:p>
            <a:endParaRPr lang="fr-FR" sz="2000" b="1" dirty="0"/>
          </a:p>
          <a:p>
            <a:pPr algn="just"/>
            <a:r>
              <a:rPr lang="fr-FR" sz="2000" dirty="0"/>
              <a:t>Si nous reconnaissons que les découpages et les perceptions du monde </a:t>
            </a:r>
            <a:r>
              <a:rPr lang="fr-FR" sz="2000" dirty="0" smtClean="0"/>
              <a:t>varient selon </a:t>
            </a:r>
            <a:r>
              <a:rPr lang="fr-FR" sz="2000" dirty="0"/>
              <a:t>les individus, qu’il y a des points communs au sein d’un groupe que l’on </a:t>
            </a:r>
            <a:r>
              <a:rPr lang="fr-FR" sz="2000" dirty="0" smtClean="0"/>
              <a:t>nomme culturel</a:t>
            </a:r>
            <a:r>
              <a:rPr lang="fr-FR" sz="2000" dirty="0"/>
              <a:t>, nous admettons également que le recours au culturel doit être un point d’appui </a:t>
            </a:r>
            <a:r>
              <a:rPr lang="fr-FR" sz="2000" dirty="0" smtClean="0"/>
              <a:t>et non </a:t>
            </a:r>
            <a:r>
              <a:rPr lang="fr-FR" sz="2000" dirty="0"/>
              <a:t>une fin en soi. C’est un moyen, non pas une grille de lecture et encore moins un </a:t>
            </a:r>
            <a:r>
              <a:rPr lang="fr-FR" sz="2000" dirty="0" smtClean="0"/>
              <a:t>mode d’emploi</a:t>
            </a:r>
            <a:r>
              <a:rPr lang="fr-FR" sz="2000" dirty="0"/>
              <a:t>, lequel doit permettre de s’orienter vers la décentration. Pour </a:t>
            </a:r>
            <a:r>
              <a:rPr lang="fr-FR" sz="2000" dirty="0" smtClean="0"/>
              <a:t>reprendre M</a:t>
            </a:r>
            <a:r>
              <a:rPr lang="fr-FR" sz="2000" dirty="0"/>
              <a:t>. Abdallah-Pretceille et L. Porcher, le culturel n’a de sens que pour faire l’expérience </a:t>
            </a:r>
            <a:r>
              <a:rPr lang="fr-FR" sz="2000" dirty="0" smtClean="0"/>
              <a:t>de l’altérité</a:t>
            </a:r>
            <a:r>
              <a:rPr lang="fr-FR" sz="2000" dirty="0"/>
              <a:t>. Tous deux proposent d’ailleurs de construire « une pragmatique de la culturalité </a:t>
            </a:r>
            <a:r>
              <a:rPr lang="fr-FR" sz="2000" dirty="0" smtClean="0"/>
              <a:t>»</a:t>
            </a:r>
            <a:r>
              <a:rPr lang="fr-FR" sz="2000" dirty="0"/>
              <a:t> </a:t>
            </a:r>
            <a:r>
              <a:rPr lang="fr-FR" sz="2000" dirty="0" smtClean="0"/>
              <a:t>c’est-à-dire </a:t>
            </a:r>
            <a:r>
              <a:rPr lang="fr-FR" sz="2000" dirty="0"/>
              <a:t>une science qui va s’attarder sur le contexte et les mises en scène élaborées </a:t>
            </a:r>
            <a:r>
              <a:rPr lang="fr-FR" sz="2000" dirty="0" smtClean="0"/>
              <a:t>par les individus. </a:t>
            </a:r>
            <a:endParaRPr lang="fr-FR" sz="2000" dirty="0" smtClean="0"/>
          </a:p>
          <a:p>
            <a:pPr algn="just"/>
            <a:endParaRPr lang="fr-FR" sz="2000" dirty="0" smtClean="0"/>
          </a:p>
          <a:p>
            <a:pPr algn="just"/>
            <a:r>
              <a:rPr lang="fr-FR" sz="2000" dirty="0" smtClean="0"/>
              <a:t>M</a:t>
            </a:r>
            <a:r>
              <a:rPr lang="fr-FR" sz="2000" dirty="0"/>
              <a:t>. Abdallah-Pretceille </a:t>
            </a:r>
            <a:r>
              <a:rPr lang="fr-FR" sz="2000" dirty="0" smtClean="0"/>
              <a:t>et G</a:t>
            </a:r>
            <a:r>
              <a:rPr lang="fr-FR" sz="2000" dirty="0"/>
              <a:t>. Devereux </a:t>
            </a:r>
            <a:r>
              <a:rPr lang="fr-FR" sz="2000" dirty="0" smtClean="0"/>
              <a:t>préconisent </a:t>
            </a:r>
            <a:r>
              <a:rPr lang="fr-FR" sz="2000" dirty="0"/>
              <a:t>la connaissance d’une </a:t>
            </a:r>
            <a:r>
              <a:rPr lang="fr-FR" sz="2000" dirty="0" smtClean="0"/>
              <a:t>«la </a:t>
            </a:r>
            <a:r>
              <a:rPr lang="fr-FR" sz="2000" dirty="0" smtClean="0"/>
              <a:t>connaissance des </a:t>
            </a:r>
            <a:r>
              <a:rPr lang="fr-FR" sz="2000" dirty="0"/>
              <a:t>processus, des phénomènes culturels (acculturation, assimilation, résistance culturelle</a:t>
            </a:r>
            <a:r>
              <a:rPr lang="fr-FR" sz="2000" dirty="0" smtClean="0"/>
              <a:t>, </a:t>
            </a:r>
            <a:r>
              <a:rPr lang="fr-FR" sz="2000" dirty="0"/>
              <a:t>identité culturelle…) dans leur valeur générique. </a:t>
            </a:r>
            <a:r>
              <a:rPr lang="fr-FR" sz="2000" dirty="0" smtClean="0"/>
              <a:t>» </a:t>
            </a:r>
            <a:r>
              <a:rPr lang="fr-FR" sz="2000" dirty="0" smtClean="0"/>
              <a:t> </a:t>
            </a:r>
            <a:r>
              <a:rPr lang="fr-FR" sz="2000" dirty="0" smtClean="0"/>
              <a:t>en admettant </a:t>
            </a:r>
            <a:r>
              <a:rPr lang="fr-FR" sz="2000" dirty="0" smtClean="0"/>
              <a:t>que </a:t>
            </a:r>
            <a:r>
              <a:rPr lang="fr-FR" sz="2000" dirty="0"/>
              <a:t>les connaissances culturelles, au sens anthropologique du </a:t>
            </a:r>
            <a:r>
              <a:rPr lang="fr-FR" sz="2000" dirty="0" smtClean="0"/>
              <a:t>terme, sont </a:t>
            </a:r>
            <a:r>
              <a:rPr lang="fr-FR" sz="2000" dirty="0"/>
              <a:t>nécessaires mais non suffisantes. C’est la raison pour </a:t>
            </a:r>
            <a:r>
              <a:rPr lang="fr-FR" sz="2000" dirty="0" smtClean="0"/>
              <a:t>laquelle, il </a:t>
            </a:r>
            <a:r>
              <a:rPr lang="fr-FR" sz="2000" dirty="0" smtClean="0"/>
              <a:t>est essentiel </a:t>
            </a:r>
            <a:r>
              <a:rPr lang="fr-FR" sz="2000" dirty="0"/>
              <a:t>de nous intéresser aux apports des anthropologues, notamment sur </a:t>
            </a:r>
            <a:r>
              <a:rPr lang="fr-FR" sz="2000" dirty="0" smtClean="0"/>
              <a:t>la communication</a:t>
            </a:r>
            <a:r>
              <a:rPr lang="fr-FR" sz="2000" dirty="0"/>
              <a:t>. Mais nous savons aussi que nous devons relier ces savoirs à d’autres </a:t>
            </a:r>
            <a:r>
              <a:rPr lang="fr-FR" sz="2000" dirty="0" smtClean="0"/>
              <a:t>afin de </a:t>
            </a:r>
            <a:r>
              <a:rPr lang="fr-FR" sz="2000" dirty="0"/>
              <a:t>privilégier l’altérité.</a:t>
            </a:r>
          </a:p>
        </p:txBody>
      </p:sp>
    </p:spTree>
    <p:extLst>
      <p:ext uri="{BB962C8B-B14F-4D97-AF65-F5344CB8AC3E}">
        <p14:creationId xmlns:p14="http://schemas.microsoft.com/office/powerpoint/2010/main" val="119136758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260648"/>
            <a:ext cx="3198311" cy="369332"/>
          </a:xfrm>
          <a:prstGeom prst="rect">
            <a:avLst/>
          </a:prstGeom>
        </p:spPr>
        <p:txBody>
          <a:bodyPr wrap="none">
            <a:spAutoFit/>
          </a:bodyPr>
          <a:lstStyle/>
          <a:p>
            <a:r>
              <a:rPr lang="fr-FR" b="1" dirty="0">
                <a:latin typeface="Arial" panose="020B0604020202020204" pitchFamily="34" charset="0"/>
              </a:rPr>
              <a:t>Apparition de l’interculturel</a:t>
            </a:r>
            <a:endParaRPr lang="fr-FR" dirty="0"/>
          </a:p>
        </p:txBody>
      </p:sp>
      <p:sp>
        <p:nvSpPr>
          <p:cNvPr id="3" name="Rectangle 2"/>
          <p:cNvSpPr/>
          <p:nvPr/>
        </p:nvSpPr>
        <p:spPr>
          <a:xfrm>
            <a:off x="179512" y="764704"/>
            <a:ext cx="8784976" cy="5909310"/>
          </a:xfrm>
          <a:prstGeom prst="rect">
            <a:avLst/>
          </a:prstGeom>
        </p:spPr>
        <p:txBody>
          <a:bodyPr wrap="square">
            <a:spAutoFit/>
          </a:bodyPr>
          <a:lstStyle/>
          <a:p>
            <a:pPr algn="just"/>
            <a:r>
              <a:rPr lang="fr-FR" dirty="0"/>
              <a:t>Avec l’interculturel est introduit un nouveau regard sur les relations entre les </a:t>
            </a:r>
            <a:r>
              <a:rPr lang="fr-FR" dirty="0" smtClean="0"/>
              <a:t>cultures. La </a:t>
            </a:r>
            <a:r>
              <a:rPr lang="fr-FR" dirty="0"/>
              <a:t>nouveauté se tient alors uniquement dans ce regard et non dans les relations </a:t>
            </a:r>
            <a:r>
              <a:rPr lang="fr-FR" dirty="0" smtClean="0"/>
              <a:t>entre individus </a:t>
            </a:r>
            <a:r>
              <a:rPr lang="fr-FR" dirty="0"/>
              <a:t>de cultures différentes</a:t>
            </a:r>
            <a:r>
              <a:rPr lang="fr-FR" sz="800" dirty="0"/>
              <a:t>75</a:t>
            </a:r>
            <a:r>
              <a:rPr lang="fr-FR" dirty="0"/>
              <a:t>. Cette nouvelle attention va amener à penser « les </a:t>
            </a:r>
            <a:r>
              <a:rPr lang="fr-FR" dirty="0" smtClean="0"/>
              <a:t>notions de </a:t>
            </a:r>
            <a:r>
              <a:rPr lang="fr-FR" dirty="0"/>
              <a:t>réciprocité dans les échanges et de complexité dans les relations entre cultures. </a:t>
            </a:r>
            <a:r>
              <a:rPr lang="fr-FR" dirty="0" smtClean="0"/>
              <a:t>»</a:t>
            </a:r>
          </a:p>
          <a:p>
            <a:pPr algn="just"/>
            <a:endParaRPr lang="fr-FR" dirty="0" smtClean="0"/>
          </a:p>
          <a:p>
            <a:pPr algn="just"/>
            <a:r>
              <a:rPr lang="fr-FR" dirty="0"/>
              <a:t>Le terme « interculturel » fait son apparition, dans le domaine scolaire, en </a:t>
            </a:r>
            <a:r>
              <a:rPr lang="fr-FR" dirty="0" smtClean="0"/>
              <a:t>1973 pour montrer </a:t>
            </a:r>
            <a:r>
              <a:rPr lang="fr-FR" dirty="0"/>
              <a:t>que la différence ne constitue pas un obstacle. Il s’étendra par la suite dans </a:t>
            </a:r>
            <a:r>
              <a:rPr lang="fr-FR" dirty="0" smtClean="0"/>
              <a:t>les champs </a:t>
            </a:r>
            <a:r>
              <a:rPr lang="fr-FR" dirty="0"/>
              <a:t>où la question migratoire pose problème. D’ailleurs il faut regretter cet </a:t>
            </a:r>
            <a:r>
              <a:rPr lang="fr-FR" dirty="0" smtClean="0"/>
              <a:t>amalgame systématique </a:t>
            </a:r>
            <a:r>
              <a:rPr lang="fr-FR" dirty="0"/>
              <a:t>entre interculturel et immigration, lequel réduit considérablement l’analyse. </a:t>
            </a:r>
            <a:r>
              <a:rPr lang="fr-FR" dirty="0" smtClean="0"/>
              <a:t>Les abus </a:t>
            </a:r>
            <a:r>
              <a:rPr lang="fr-FR" dirty="0"/>
              <a:t>sémantiques opérés par divers milieux sociaux et associatifs, s’appropriant le terme </a:t>
            </a:r>
            <a:r>
              <a:rPr lang="fr-FR" dirty="0" smtClean="0"/>
              <a:t>à leur </a:t>
            </a:r>
            <a:r>
              <a:rPr lang="fr-FR" dirty="0"/>
              <a:t>profit, ont leur part de responsabilité dans le blocage théorique de la notion</a:t>
            </a:r>
            <a:r>
              <a:rPr lang="fr-FR" dirty="0" smtClean="0"/>
              <a:t>. </a:t>
            </a:r>
          </a:p>
          <a:p>
            <a:pPr algn="just"/>
            <a:endParaRPr lang="fr-FR" dirty="0" smtClean="0"/>
          </a:p>
          <a:p>
            <a:pPr algn="just"/>
            <a:r>
              <a:rPr lang="fr-FR" dirty="0"/>
              <a:t>L’interculturel </a:t>
            </a:r>
            <a:r>
              <a:rPr lang="fr-FR" dirty="0" smtClean="0"/>
              <a:t>souffre </a:t>
            </a:r>
            <a:r>
              <a:rPr lang="fr-FR" dirty="0"/>
              <a:t>d’un cadre conceptuel encore fragile. </a:t>
            </a:r>
            <a:r>
              <a:rPr lang="fr-FR" dirty="0"/>
              <a:t>A</a:t>
            </a:r>
            <a:r>
              <a:rPr lang="fr-FR" dirty="0" smtClean="0"/>
              <a:t>ujourd’hui de </a:t>
            </a:r>
            <a:r>
              <a:rPr lang="fr-FR" dirty="0"/>
              <a:t>nombreux chercheurs et formateurs ont tendance à se référer à des propos simplistes </a:t>
            </a:r>
            <a:r>
              <a:rPr lang="fr-FR" dirty="0" smtClean="0"/>
              <a:t>et réducteurs </a:t>
            </a:r>
            <a:r>
              <a:rPr lang="fr-FR" dirty="0"/>
              <a:t>afin de proposer des « typologies et des classifications d’altérité </a:t>
            </a:r>
            <a:r>
              <a:rPr lang="fr-FR" dirty="0" smtClean="0"/>
              <a:t>». </a:t>
            </a:r>
            <a:r>
              <a:rPr lang="fr-FR" dirty="0"/>
              <a:t>Celles-là </a:t>
            </a:r>
            <a:r>
              <a:rPr lang="fr-FR" dirty="0" smtClean="0"/>
              <a:t>se fondent </a:t>
            </a:r>
            <a:r>
              <a:rPr lang="fr-FR" dirty="0"/>
              <a:t>inévitablement sur une logique existante entre l’individu et son pays d’origine. Or </a:t>
            </a:r>
            <a:r>
              <a:rPr lang="fr-FR" dirty="0" smtClean="0"/>
              <a:t>les conclusions </a:t>
            </a:r>
            <a:r>
              <a:rPr lang="fr-FR" dirty="0"/>
              <a:t>issues des recherches menées en </a:t>
            </a:r>
            <a:r>
              <a:rPr lang="fr-FR" dirty="0" smtClean="0"/>
              <a:t>1984 </a:t>
            </a:r>
            <a:r>
              <a:rPr lang="fr-FR" dirty="0"/>
              <a:t>laissaient entendre ce </a:t>
            </a:r>
            <a:r>
              <a:rPr lang="fr-FR" dirty="0" smtClean="0"/>
              <a:t>besoin d’incertitude </a:t>
            </a:r>
            <a:r>
              <a:rPr lang="fr-FR" dirty="0"/>
              <a:t>auquel est soumise implicitement la notion d’interculturel. Cette incertitude </a:t>
            </a:r>
            <a:r>
              <a:rPr lang="fr-FR" dirty="0" smtClean="0"/>
              <a:t>vient contrarier </a:t>
            </a:r>
            <a:r>
              <a:rPr lang="fr-FR" dirty="0"/>
              <a:t>le caractère d’immuabilité de la culture, en tant que notion inhérente </a:t>
            </a:r>
            <a:r>
              <a:rPr lang="fr-FR" dirty="0" smtClean="0"/>
              <a:t>à l’interculturel</a:t>
            </a:r>
            <a:r>
              <a:rPr lang="fr-FR" dirty="0"/>
              <a:t>. En effet la culture renvoie à la stabilité où l’interculturel ne se vit que dans </a:t>
            </a:r>
            <a:r>
              <a:rPr lang="fr-FR" dirty="0" smtClean="0"/>
              <a:t>la mouvance</a:t>
            </a:r>
            <a:r>
              <a:rPr lang="fr-FR" dirty="0"/>
              <a:t>.</a:t>
            </a:r>
            <a:endParaRPr lang="fr-FR" dirty="0"/>
          </a:p>
        </p:txBody>
      </p:sp>
    </p:spTree>
    <p:extLst>
      <p:ext uri="{BB962C8B-B14F-4D97-AF65-F5344CB8AC3E}">
        <p14:creationId xmlns:p14="http://schemas.microsoft.com/office/powerpoint/2010/main" val="266718209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260648"/>
            <a:ext cx="8640960" cy="6186309"/>
          </a:xfrm>
          <a:prstGeom prst="rect">
            <a:avLst/>
          </a:prstGeom>
        </p:spPr>
        <p:txBody>
          <a:bodyPr wrap="square">
            <a:spAutoFit/>
          </a:bodyPr>
          <a:lstStyle/>
          <a:p>
            <a:r>
              <a:rPr lang="fr-FR" b="1" dirty="0">
                <a:latin typeface="Arial" panose="020B0604020202020204" pitchFamily="34" charset="0"/>
              </a:rPr>
              <a:t>Des malentendus </a:t>
            </a:r>
            <a:r>
              <a:rPr lang="fr-FR" b="1" dirty="0" smtClean="0">
                <a:latin typeface="Arial" panose="020B0604020202020204" pitchFamily="34" charset="0"/>
              </a:rPr>
              <a:t>interculturels</a:t>
            </a:r>
          </a:p>
          <a:p>
            <a:endParaRPr lang="fr-FR" b="1" dirty="0" smtClean="0">
              <a:latin typeface="Arial" panose="020B0604020202020204" pitchFamily="34" charset="0"/>
            </a:endParaRPr>
          </a:p>
          <a:p>
            <a:pPr algn="just"/>
            <a:r>
              <a:rPr lang="fr-FR" dirty="0" smtClean="0"/>
              <a:t>M</a:t>
            </a:r>
            <a:r>
              <a:rPr lang="fr-FR" dirty="0"/>
              <a:t>. Abdallah-Pretceille définit le culturalisme </a:t>
            </a:r>
            <a:r>
              <a:rPr lang="fr-FR" dirty="0" smtClean="0"/>
              <a:t> </a:t>
            </a:r>
            <a:r>
              <a:rPr lang="fr-FR" dirty="0"/>
              <a:t>comme « une prétention à la connaissance </a:t>
            </a:r>
            <a:r>
              <a:rPr lang="fr-FR" dirty="0" smtClean="0"/>
              <a:t>d’autrui par </a:t>
            </a:r>
            <a:r>
              <a:rPr lang="fr-FR" dirty="0"/>
              <a:t>le biais de la connaissance de sa culture considérée alors comme un objet figé </a:t>
            </a:r>
            <a:r>
              <a:rPr lang="fr-FR" dirty="0" smtClean="0"/>
              <a:t>». Le culturalisme </a:t>
            </a:r>
            <a:r>
              <a:rPr lang="fr-FR" dirty="0"/>
              <a:t>tend à réduire un individu ou un groupe à </a:t>
            </a:r>
            <a:r>
              <a:rPr lang="fr-FR" dirty="0" smtClean="0"/>
              <a:t>des représentations</a:t>
            </a:r>
            <a:r>
              <a:rPr lang="fr-FR" dirty="0"/>
              <a:t>. Pour autant il paraît bien difficile d’envisager l’interculturel sans culture. </a:t>
            </a:r>
            <a:r>
              <a:rPr lang="fr-FR" dirty="0" smtClean="0"/>
              <a:t>Il s’agira </a:t>
            </a:r>
            <a:r>
              <a:rPr lang="fr-FR" dirty="0"/>
              <a:t>plutôt de laisser une place à l’imprévu, à l’irrationnel</a:t>
            </a:r>
            <a:r>
              <a:rPr lang="fr-FR" dirty="0" smtClean="0"/>
              <a:t>.</a:t>
            </a:r>
          </a:p>
          <a:p>
            <a:pPr algn="just"/>
            <a:r>
              <a:rPr lang="fr-FR" dirty="0"/>
              <a:t>Par interculturel, F. </a:t>
            </a:r>
            <a:r>
              <a:rPr lang="fr-FR" dirty="0" err="1"/>
              <a:t>Dervin</a:t>
            </a:r>
            <a:r>
              <a:rPr lang="fr-FR" dirty="0"/>
              <a:t> définit la rencontre où nous acceptons que « </a:t>
            </a:r>
            <a:r>
              <a:rPr lang="fr-FR" dirty="0" smtClean="0"/>
              <a:t>nous sommes </a:t>
            </a:r>
            <a:r>
              <a:rPr lang="fr-FR" dirty="0"/>
              <a:t>autant différents que similaires de l’autre mais aussi du </a:t>
            </a:r>
            <a:r>
              <a:rPr lang="fr-FR" dirty="0" smtClean="0"/>
              <a:t>Même ». Son renouvellement </a:t>
            </a:r>
            <a:r>
              <a:rPr lang="fr-FR" dirty="0"/>
              <a:t>passe </a:t>
            </a:r>
            <a:r>
              <a:rPr lang="fr-FR" dirty="0" smtClean="0"/>
              <a:t> </a:t>
            </a:r>
            <a:r>
              <a:rPr lang="fr-FR" dirty="0"/>
              <a:t>nécessairement par des pistes pour comprendre Soi et </a:t>
            </a:r>
            <a:r>
              <a:rPr lang="fr-FR" dirty="0" smtClean="0"/>
              <a:t>l’Autre dans </a:t>
            </a:r>
            <a:r>
              <a:rPr lang="fr-FR" dirty="0"/>
              <a:t>la diversité. Plus explicitement il s’agit surtout de parvenir à déjouer les </a:t>
            </a:r>
            <a:r>
              <a:rPr lang="fr-FR" dirty="0" smtClean="0"/>
              <a:t>stratégies employées </a:t>
            </a:r>
            <a:r>
              <a:rPr lang="fr-FR" dirty="0"/>
              <a:t>pour masquer la complexité du divers. Il suggère ainsi deux modèles </a:t>
            </a:r>
            <a:r>
              <a:rPr lang="fr-FR" dirty="0" smtClean="0"/>
              <a:t>de compétences </a:t>
            </a:r>
            <a:r>
              <a:rPr lang="fr-FR" dirty="0"/>
              <a:t>interculturelles : le modèle de </a:t>
            </a:r>
            <a:r>
              <a:rPr lang="fr-FR" dirty="0" err="1"/>
              <a:t>Hollyday</a:t>
            </a:r>
            <a:r>
              <a:rPr lang="fr-FR" dirty="0"/>
              <a:t>, Hyde et </a:t>
            </a:r>
            <a:r>
              <a:rPr lang="fr-FR" dirty="0" err="1"/>
              <a:t>Kullman</a:t>
            </a:r>
            <a:r>
              <a:rPr lang="fr-FR" dirty="0"/>
              <a:t> et le modèle </a:t>
            </a:r>
            <a:r>
              <a:rPr lang="fr-FR" dirty="0" smtClean="0"/>
              <a:t>de </a:t>
            </a:r>
            <a:r>
              <a:rPr lang="fr-FR" dirty="0"/>
              <a:t>compétences “</a:t>
            </a:r>
            <a:r>
              <a:rPr lang="fr-FR" dirty="0" err="1"/>
              <a:t>protéophiliques</a:t>
            </a:r>
            <a:r>
              <a:rPr lang="fr-FR" dirty="0"/>
              <a:t>”.</a:t>
            </a:r>
            <a:endParaRPr lang="fr-FR" dirty="0" smtClean="0"/>
          </a:p>
          <a:p>
            <a:pPr algn="just"/>
            <a:r>
              <a:rPr lang="fr-FR" dirty="0" smtClean="0"/>
              <a:t>- Le </a:t>
            </a:r>
            <a:r>
              <a:rPr lang="fr-FR" dirty="0"/>
              <a:t>premier donne des objectifs précis sur trois notions fondamentales : </a:t>
            </a:r>
            <a:r>
              <a:rPr lang="fr-FR" dirty="0" smtClean="0"/>
              <a:t>l’identité l’</a:t>
            </a:r>
            <a:r>
              <a:rPr lang="fr-FR" dirty="0" err="1" smtClean="0"/>
              <a:t>altérisation</a:t>
            </a:r>
            <a:r>
              <a:rPr lang="fr-FR" dirty="0" smtClean="0"/>
              <a:t> </a:t>
            </a:r>
            <a:r>
              <a:rPr lang="fr-FR" dirty="0"/>
              <a:t>et la représentation. Chacun d’eux tend à envisager constamment l’Autre dans</a:t>
            </a:r>
          </a:p>
          <a:p>
            <a:pPr algn="just"/>
            <a:r>
              <a:rPr lang="fr-FR" dirty="0"/>
              <a:t>sa complexité et à se détacher de toutes formes de prêt-à-penser en ayant bien conscience</a:t>
            </a:r>
          </a:p>
          <a:p>
            <a:pPr algn="just"/>
            <a:r>
              <a:rPr lang="fr-FR" dirty="0"/>
              <a:t>de l’influence des représentations sociales</a:t>
            </a:r>
            <a:r>
              <a:rPr lang="fr-FR" dirty="0" smtClean="0"/>
              <a:t>.</a:t>
            </a:r>
          </a:p>
          <a:p>
            <a:pPr algn="just"/>
            <a:r>
              <a:rPr lang="fr-FR" dirty="0" smtClean="0"/>
              <a:t>- Le second axé davantage </a:t>
            </a:r>
            <a:r>
              <a:rPr lang="fr-FR" dirty="0"/>
              <a:t>sur une approche réflexive, ce modèle veut amener les étudiants </a:t>
            </a:r>
            <a:r>
              <a:rPr lang="fr-FR" dirty="0" smtClean="0"/>
              <a:t> à </a:t>
            </a:r>
            <a:r>
              <a:rPr lang="fr-FR" dirty="0"/>
              <a:t>une mise </a:t>
            </a:r>
            <a:r>
              <a:rPr lang="fr-FR" dirty="0" smtClean="0"/>
              <a:t>en garde </a:t>
            </a:r>
            <a:r>
              <a:rPr lang="fr-FR" dirty="0"/>
              <a:t>face au culturalisme en général, que ce soit dans les actes comme dans les </a:t>
            </a:r>
            <a:r>
              <a:rPr lang="fr-FR" dirty="0" smtClean="0"/>
              <a:t>discours. Eviter </a:t>
            </a:r>
            <a:r>
              <a:rPr lang="fr-FR" dirty="0"/>
              <a:t>les faux-semblants et les contradictions semble être essentiels à la construction du </a:t>
            </a:r>
            <a:r>
              <a:rPr lang="fr-FR" dirty="0" smtClean="0"/>
              <a:t>Soi </a:t>
            </a:r>
            <a:r>
              <a:rPr lang="fr-FR" dirty="0"/>
              <a:t>mais aussi de l’Autre.</a:t>
            </a:r>
            <a:endParaRPr lang="fr-FR" dirty="0"/>
          </a:p>
          <a:p>
            <a:endParaRPr lang="fr-FR" b="1" dirty="0">
              <a:latin typeface="Arial" panose="020B0604020202020204" pitchFamily="34" charset="0"/>
            </a:endParaRPr>
          </a:p>
        </p:txBody>
      </p:sp>
    </p:spTree>
    <p:extLst>
      <p:ext uri="{BB962C8B-B14F-4D97-AF65-F5344CB8AC3E}">
        <p14:creationId xmlns:p14="http://schemas.microsoft.com/office/powerpoint/2010/main" val="9170875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188640"/>
            <a:ext cx="8873116" cy="5355312"/>
          </a:xfrm>
          <a:prstGeom prst="rect">
            <a:avLst/>
          </a:prstGeom>
        </p:spPr>
        <p:txBody>
          <a:bodyPr wrap="square">
            <a:spAutoFit/>
          </a:bodyPr>
          <a:lstStyle/>
          <a:p>
            <a:r>
              <a:rPr lang="fr-FR" b="1" dirty="0">
                <a:latin typeface="Arial" panose="020B0604020202020204" pitchFamily="34" charset="0"/>
              </a:rPr>
              <a:t>Multiculturalisme et </a:t>
            </a:r>
            <a:r>
              <a:rPr lang="fr-FR" b="1" dirty="0" smtClean="0">
                <a:latin typeface="Arial" panose="020B0604020202020204" pitchFamily="34" charset="0"/>
              </a:rPr>
              <a:t>interculturalité</a:t>
            </a:r>
          </a:p>
          <a:p>
            <a:endParaRPr lang="fr-FR" b="1" dirty="0" smtClean="0">
              <a:latin typeface="Arial" panose="020B0604020202020204" pitchFamily="34" charset="0"/>
            </a:endParaRPr>
          </a:p>
          <a:p>
            <a:pPr algn="just"/>
            <a:r>
              <a:rPr lang="fr-FR" dirty="0"/>
              <a:t>Le premier met l’accent sur la reconnaissance de la différence culturelle au sein </a:t>
            </a:r>
            <a:r>
              <a:rPr lang="fr-FR" dirty="0" smtClean="0"/>
              <a:t>d’un groupe. Autrement dit dans ce modèle, l’identité groupale domine. Au sein de ce groupe, l’</a:t>
            </a:r>
            <a:r>
              <a:rPr lang="fr-FR" dirty="0" err="1" smtClean="0"/>
              <a:t>identicité</a:t>
            </a:r>
            <a:r>
              <a:rPr lang="fr-FR" dirty="0" smtClean="0"/>
              <a:t> </a:t>
            </a:r>
            <a:r>
              <a:rPr lang="fr-FR" dirty="0"/>
              <a:t>semble la norme ainsi que le partage de valeurs communes. Pour </a:t>
            </a:r>
            <a:r>
              <a:rPr lang="fr-FR" dirty="0" smtClean="0"/>
              <a:t>reprendre M</a:t>
            </a:r>
            <a:r>
              <a:rPr lang="fr-FR" dirty="0"/>
              <a:t>. </a:t>
            </a:r>
            <a:r>
              <a:rPr lang="fr-FR" dirty="0" smtClean="0"/>
              <a:t>Abdallah-Pretceille, </a:t>
            </a:r>
            <a:r>
              <a:rPr lang="fr-FR" dirty="0"/>
              <a:t>il s’agit d’un modèle « additif de la différence ». Or la </a:t>
            </a:r>
            <a:r>
              <a:rPr lang="fr-FR" dirty="0" smtClean="0"/>
              <a:t>seule juxtaposition </a:t>
            </a:r>
            <a:r>
              <a:rPr lang="fr-FR" dirty="0"/>
              <a:t>n’est pas sans danger. Premièrement une simple cohabitation sans </a:t>
            </a:r>
            <a:r>
              <a:rPr lang="fr-FR" dirty="0" smtClean="0"/>
              <a:t>jamais remettre </a:t>
            </a:r>
            <a:r>
              <a:rPr lang="fr-FR" dirty="0"/>
              <a:t>en question l’inégalité potentielle inhérente à chaque groupe </a:t>
            </a:r>
            <a:r>
              <a:rPr lang="fr-FR" dirty="0" smtClean="0"/>
              <a:t>entraine nécessairement </a:t>
            </a:r>
            <a:r>
              <a:rPr lang="fr-FR" dirty="0"/>
              <a:t>du rejet ou de l’exclusion. Deuxièmement l’homogénéité du groupe </a:t>
            </a:r>
            <a:r>
              <a:rPr lang="fr-FR" dirty="0" smtClean="0"/>
              <a:t>n’est forcément </a:t>
            </a:r>
            <a:r>
              <a:rPr lang="fr-FR" dirty="0"/>
              <a:t>qu’apparente puisque chaque individu est de nature plurielle. Dernièrement </a:t>
            </a:r>
            <a:r>
              <a:rPr lang="fr-FR" dirty="0" smtClean="0"/>
              <a:t>la survalorisation </a:t>
            </a:r>
            <a:r>
              <a:rPr lang="fr-FR" dirty="0"/>
              <a:t>d’une dimension dans la diversité conduit à des scientismes et donc à </a:t>
            </a:r>
            <a:r>
              <a:rPr lang="fr-FR" dirty="0" smtClean="0"/>
              <a:t>des explications </a:t>
            </a:r>
            <a:r>
              <a:rPr lang="fr-FR" dirty="0"/>
              <a:t>déterministes qui sont à évincer</a:t>
            </a:r>
            <a:r>
              <a:rPr lang="fr-FR" dirty="0" smtClean="0"/>
              <a:t>.</a:t>
            </a:r>
          </a:p>
          <a:p>
            <a:pPr algn="just"/>
            <a:r>
              <a:rPr lang="fr-FR" dirty="0"/>
              <a:t>L’approche interculturelle, quant à elle, s’appuie sur une construction interactive où </a:t>
            </a:r>
            <a:r>
              <a:rPr lang="fr-FR" dirty="0" smtClean="0"/>
              <a:t>le sujet </a:t>
            </a:r>
            <a:r>
              <a:rPr lang="fr-FR" dirty="0"/>
              <a:t>prime et non ses composantes culturelles. La compétence interculturelle ne vise </a:t>
            </a:r>
            <a:r>
              <a:rPr lang="fr-FR" dirty="0" smtClean="0"/>
              <a:t>pas tant </a:t>
            </a:r>
            <a:r>
              <a:rPr lang="fr-FR" dirty="0"/>
              <a:t>à travailler sur la culture que sur la rencontre, vue comme un élément fondamental </a:t>
            </a:r>
            <a:r>
              <a:rPr lang="fr-FR" dirty="0" smtClean="0"/>
              <a:t>dans le </a:t>
            </a:r>
            <a:r>
              <a:rPr lang="fr-FR" dirty="0"/>
              <a:t>rapport à l’Autre quel qu’il soit. D’ailleurs J. </a:t>
            </a:r>
            <a:r>
              <a:rPr lang="fr-FR" dirty="0" err="1" smtClean="0"/>
              <a:t>Demorgon</a:t>
            </a:r>
            <a:r>
              <a:rPr lang="fr-FR" dirty="0" smtClean="0"/>
              <a:t> </a:t>
            </a:r>
            <a:r>
              <a:rPr lang="fr-FR" dirty="0"/>
              <a:t>préfère parler de « </a:t>
            </a:r>
            <a:r>
              <a:rPr lang="fr-FR" dirty="0" smtClean="0"/>
              <a:t>relations interculturelles </a:t>
            </a:r>
            <a:r>
              <a:rPr lang="fr-FR" dirty="0"/>
              <a:t>» ou « d’</a:t>
            </a:r>
            <a:r>
              <a:rPr lang="fr-FR" dirty="0" err="1"/>
              <a:t>interculturation</a:t>
            </a:r>
            <a:r>
              <a:rPr lang="fr-FR" dirty="0"/>
              <a:t> », plus à même selon lui d’exprimer le </a:t>
            </a:r>
            <a:r>
              <a:rPr lang="fr-FR" dirty="0" smtClean="0"/>
              <a:t>caractère interactionnel </a:t>
            </a:r>
            <a:r>
              <a:rPr lang="fr-FR" dirty="0"/>
              <a:t>inhérent à toute rencontre.</a:t>
            </a:r>
          </a:p>
          <a:p>
            <a:endParaRPr lang="fr-FR" dirty="0"/>
          </a:p>
        </p:txBody>
      </p:sp>
    </p:spTree>
    <p:extLst>
      <p:ext uri="{BB962C8B-B14F-4D97-AF65-F5344CB8AC3E}">
        <p14:creationId xmlns:p14="http://schemas.microsoft.com/office/powerpoint/2010/main" val="225439039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260648"/>
            <a:ext cx="8712968" cy="6186309"/>
          </a:xfrm>
          <a:prstGeom prst="rect">
            <a:avLst/>
          </a:prstGeom>
        </p:spPr>
        <p:txBody>
          <a:bodyPr wrap="square">
            <a:spAutoFit/>
          </a:bodyPr>
          <a:lstStyle/>
          <a:p>
            <a:r>
              <a:rPr lang="fr-FR" b="1" dirty="0">
                <a:latin typeface="Arial" panose="020B0604020202020204" pitchFamily="34" charset="0"/>
              </a:rPr>
              <a:t>Les compétences </a:t>
            </a:r>
            <a:r>
              <a:rPr lang="fr-FR" b="1" dirty="0" smtClean="0">
                <a:latin typeface="Arial" panose="020B0604020202020204" pitchFamily="34" charset="0"/>
              </a:rPr>
              <a:t>interculturelles</a:t>
            </a:r>
          </a:p>
          <a:p>
            <a:endParaRPr lang="fr-FR" b="1" dirty="0">
              <a:latin typeface="Arial" panose="020B0604020202020204" pitchFamily="34" charset="0"/>
            </a:endParaRPr>
          </a:p>
          <a:p>
            <a:pPr algn="just"/>
            <a:r>
              <a:rPr lang="fr-FR" dirty="0"/>
              <a:t>A partir de 1986, </a:t>
            </a:r>
            <a:r>
              <a:rPr lang="fr-FR" dirty="0" smtClean="0"/>
              <a:t>l'interculturel </a:t>
            </a:r>
            <a:r>
              <a:rPr lang="fr-FR" dirty="0"/>
              <a:t>intègre </a:t>
            </a:r>
            <a:r>
              <a:rPr lang="fr-FR" dirty="0" smtClean="0"/>
              <a:t>l'apprentissage du FLE. Les compétences linguistiques, dans une atmosphère où le plurilinguisme </a:t>
            </a:r>
            <a:r>
              <a:rPr lang="fr-FR" dirty="0"/>
              <a:t>devient un critère de sélection, s'élargissent aux compétences culturelles </a:t>
            </a:r>
            <a:r>
              <a:rPr lang="fr-FR" dirty="0" smtClean="0"/>
              <a:t>: « </a:t>
            </a:r>
            <a:r>
              <a:rPr lang="fr-FR" dirty="0"/>
              <a:t>apprendre une langue, c'est être capable de percevoir les systèmes de </a:t>
            </a:r>
            <a:r>
              <a:rPr lang="fr-FR" dirty="0" smtClean="0"/>
              <a:t>classement à </a:t>
            </a:r>
            <a:r>
              <a:rPr lang="fr-FR" dirty="0"/>
              <a:t>l'aide desquels fonctionne une communauté sociale et, par conséquent, </a:t>
            </a:r>
            <a:r>
              <a:rPr lang="fr-FR" dirty="0" smtClean="0"/>
              <a:t>d'anticiper, dans </a:t>
            </a:r>
            <a:r>
              <a:rPr lang="fr-FR" dirty="0"/>
              <a:t>une situation donnée, ce qui va se passer (c'est-à-dire aussi </a:t>
            </a:r>
            <a:r>
              <a:rPr lang="fr-FR" dirty="0" smtClean="0"/>
              <a:t>quels comportements </a:t>
            </a:r>
            <a:r>
              <a:rPr lang="fr-FR" dirty="0"/>
              <a:t>il convient d'avoir pour entretenir une relation adéquate avec </a:t>
            </a:r>
            <a:r>
              <a:rPr lang="fr-FR" dirty="0" smtClean="0"/>
              <a:t>les protagonistes </a:t>
            </a:r>
            <a:r>
              <a:rPr lang="fr-FR" dirty="0"/>
              <a:t>de la situation). </a:t>
            </a:r>
            <a:r>
              <a:rPr lang="fr-FR" dirty="0" smtClean="0"/>
              <a:t>»</a:t>
            </a:r>
          </a:p>
          <a:p>
            <a:pPr algn="just"/>
            <a:endParaRPr lang="fr-FR" dirty="0" smtClean="0"/>
          </a:p>
          <a:p>
            <a:pPr algn="just"/>
            <a:r>
              <a:rPr lang="fr-FR" dirty="0"/>
              <a:t>la compétence interculturelle se manifeste dans </a:t>
            </a:r>
            <a:r>
              <a:rPr lang="fr-FR" dirty="0" smtClean="0"/>
              <a:t>la compréhension </a:t>
            </a:r>
            <a:r>
              <a:rPr lang="fr-FR" dirty="0"/>
              <a:t>des comportements et des faits culturels. Cette compétence devrait </a:t>
            </a:r>
            <a:r>
              <a:rPr lang="fr-FR" dirty="0" smtClean="0"/>
              <a:t>être mise </a:t>
            </a:r>
            <a:r>
              <a:rPr lang="fr-FR" dirty="0"/>
              <a:t>en </a:t>
            </a:r>
            <a:r>
              <a:rPr lang="fr-FR" dirty="0" smtClean="0"/>
              <a:t>œuvre </a:t>
            </a:r>
            <a:r>
              <a:rPr lang="fr-FR" dirty="0"/>
              <a:t>dans </a:t>
            </a:r>
            <a:r>
              <a:rPr lang="fr-FR" dirty="0" smtClean="0"/>
              <a:t>l’enseignement/apprentissage </a:t>
            </a:r>
            <a:r>
              <a:rPr lang="fr-FR" dirty="0"/>
              <a:t>des langues étrangères. </a:t>
            </a:r>
            <a:r>
              <a:rPr lang="fr-FR" dirty="0" smtClean="0"/>
              <a:t>Elle </a:t>
            </a:r>
            <a:r>
              <a:rPr lang="fr-FR" dirty="0"/>
              <a:t>est </a:t>
            </a:r>
            <a:r>
              <a:rPr lang="fr-FR" dirty="0" smtClean="0"/>
              <a:t>désormais rattachée </a:t>
            </a:r>
            <a:r>
              <a:rPr lang="fr-FR" dirty="0"/>
              <a:t>aux réflexions sur les contextes sociaux et </a:t>
            </a:r>
            <a:r>
              <a:rPr lang="fr-FR" dirty="0" smtClean="0"/>
              <a:t>politiques. Divers </a:t>
            </a:r>
            <a:r>
              <a:rPr lang="fr-FR" dirty="0"/>
              <a:t>travaux tendent à redéfinir les finalités de l’enseignement des langues : acquérir </a:t>
            </a:r>
            <a:r>
              <a:rPr lang="fr-FR" dirty="0" smtClean="0"/>
              <a:t>une meilleure </a:t>
            </a:r>
            <a:r>
              <a:rPr lang="fr-FR" dirty="0"/>
              <a:t>perception de sa culture et de celles des autres (</a:t>
            </a:r>
            <a:r>
              <a:rPr lang="fr-FR" dirty="0" err="1"/>
              <a:t>Kramsch</a:t>
            </a:r>
            <a:r>
              <a:rPr lang="fr-FR" dirty="0"/>
              <a:t>), renforcer </a:t>
            </a:r>
            <a:r>
              <a:rPr lang="fr-FR" dirty="0" smtClean="0"/>
              <a:t>l’idée d’intégration </a:t>
            </a:r>
            <a:r>
              <a:rPr lang="fr-FR" dirty="0"/>
              <a:t>européenne (</a:t>
            </a:r>
            <a:r>
              <a:rPr lang="fr-FR" dirty="0" err="1"/>
              <a:t>Zarate</a:t>
            </a:r>
            <a:r>
              <a:rPr lang="fr-FR" dirty="0"/>
              <a:t>), éduquer aux droits de l’homme (</a:t>
            </a:r>
            <a:r>
              <a:rPr lang="fr-FR" dirty="0" err="1"/>
              <a:t>Starkey</a:t>
            </a:r>
            <a:r>
              <a:rPr lang="fr-FR" dirty="0"/>
              <a:t>), éduquer à </a:t>
            </a:r>
            <a:r>
              <a:rPr lang="fr-FR" dirty="0" smtClean="0"/>
              <a:t>la citoyenneté </a:t>
            </a:r>
            <a:r>
              <a:rPr lang="fr-FR" dirty="0"/>
              <a:t>démocratique (Guilherme</a:t>
            </a:r>
            <a:r>
              <a:rPr lang="fr-FR" dirty="0" smtClean="0"/>
              <a:t>).</a:t>
            </a:r>
          </a:p>
          <a:p>
            <a:pPr algn="just"/>
            <a:endParaRPr lang="fr-FR" dirty="0"/>
          </a:p>
          <a:p>
            <a:pPr algn="just"/>
            <a:r>
              <a:rPr lang="fr-FR" dirty="0" smtClean="0"/>
              <a:t>Désormais </a:t>
            </a:r>
            <a:r>
              <a:rPr lang="fr-FR" dirty="0"/>
              <a:t>les travaux s’intéressent beaucoup à la compétence </a:t>
            </a:r>
            <a:r>
              <a:rPr lang="fr-FR" dirty="0" smtClean="0"/>
              <a:t>plurilingue et pluriculturelle</a:t>
            </a:r>
            <a:r>
              <a:rPr lang="fr-FR" dirty="0"/>
              <a:t>. Celle-ci est abordée </a:t>
            </a:r>
            <a:r>
              <a:rPr lang="fr-FR" dirty="0" smtClean="0"/>
              <a:t>comme « </a:t>
            </a:r>
            <a:r>
              <a:rPr lang="fr-FR" dirty="0"/>
              <a:t>une compétence plurielle, complexe, voire composite et hétérogène, qui inclut </a:t>
            </a:r>
            <a:r>
              <a:rPr lang="fr-FR" dirty="0" smtClean="0"/>
              <a:t>des compétences </a:t>
            </a:r>
            <a:r>
              <a:rPr lang="fr-FR" dirty="0"/>
              <a:t>singulières, voire partielles mais qui est une en tant que </a:t>
            </a:r>
            <a:r>
              <a:rPr lang="fr-FR" dirty="0" smtClean="0"/>
              <a:t>répertoire disponible </a:t>
            </a:r>
            <a:r>
              <a:rPr lang="fr-FR" dirty="0"/>
              <a:t>pour l’acteur social concerné. </a:t>
            </a:r>
            <a:r>
              <a:rPr lang="fr-FR" dirty="0" smtClean="0"/>
              <a:t>»</a:t>
            </a:r>
            <a:endParaRPr lang="fr-FR" dirty="0"/>
          </a:p>
        </p:txBody>
      </p:sp>
    </p:spTree>
    <p:extLst>
      <p:ext uri="{BB962C8B-B14F-4D97-AF65-F5344CB8AC3E}">
        <p14:creationId xmlns:p14="http://schemas.microsoft.com/office/powerpoint/2010/main" val="422296026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7504" y="188640"/>
            <a:ext cx="8640960" cy="6463308"/>
          </a:xfrm>
          <a:prstGeom prst="rect">
            <a:avLst/>
          </a:prstGeom>
        </p:spPr>
        <p:txBody>
          <a:bodyPr wrap="square">
            <a:spAutoFit/>
          </a:bodyPr>
          <a:lstStyle/>
          <a:p>
            <a:r>
              <a:rPr lang="fr-FR" b="1" dirty="0"/>
              <a:t>Obstacles à la rencontre </a:t>
            </a:r>
            <a:r>
              <a:rPr lang="fr-FR" b="1" dirty="0" smtClean="0"/>
              <a:t>interculturelle</a:t>
            </a:r>
          </a:p>
          <a:p>
            <a:endParaRPr lang="fr-FR" b="1" dirty="0"/>
          </a:p>
          <a:p>
            <a:pPr algn="just"/>
            <a:r>
              <a:rPr lang="fr-FR" dirty="0"/>
              <a:t>Les recherches interculturelles, celles qui étudient les processus de </a:t>
            </a:r>
            <a:r>
              <a:rPr lang="fr-FR" dirty="0" smtClean="0"/>
              <a:t>contact, d’interaction </a:t>
            </a:r>
            <a:r>
              <a:rPr lang="fr-FR" dirty="0"/>
              <a:t>et de communication entre individus issus d’enracinements différents </a:t>
            </a:r>
            <a:r>
              <a:rPr lang="fr-FR" dirty="0" smtClean="0"/>
              <a:t>ont toujours </a:t>
            </a:r>
            <a:r>
              <a:rPr lang="fr-FR" dirty="0"/>
              <a:t>démontré la présence de filtres, préjugés, stéréotypes faisant obstacle à </a:t>
            </a:r>
            <a:r>
              <a:rPr lang="fr-FR" dirty="0" smtClean="0"/>
              <a:t>la compréhension</a:t>
            </a:r>
            <a:r>
              <a:rPr lang="fr-FR" dirty="0"/>
              <a:t>. Les préjugés et stéréotypes donnent de la stabilité à un monde instable </a:t>
            </a:r>
            <a:r>
              <a:rPr lang="fr-FR" dirty="0" smtClean="0"/>
              <a:t>et changeant </a:t>
            </a:r>
            <a:r>
              <a:rPr lang="fr-FR" dirty="0"/>
              <a:t>et des repères dans un monde d'inconnus. L'Autre, et l'étranger </a:t>
            </a:r>
            <a:r>
              <a:rPr lang="fr-FR" dirty="0" smtClean="0"/>
              <a:t>particulièrement, est </a:t>
            </a:r>
            <a:r>
              <a:rPr lang="fr-FR" dirty="0"/>
              <a:t>alors perçu à partir d'images préconstruites, des modèles de </a:t>
            </a:r>
            <a:r>
              <a:rPr lang="fr-FR" dirty="0" smtClean="0"/>
              <a:t>prêt-à-penser immédiatement </a:t>
            </a:r>
            <a:r>
              <a:rPr lang="fr-FR" dirty="0"/>
              <a:t>disponibles auxquels on se réfère en situation de tension comme pour </a:t>
            </a:r>
            <a:r>
              <a:rPr lang="fr-FR" dirty="0" smtClean="0"/>
              <a:t>la justifier </a:t>
            </a:r>
            <a:r>
              <a:rPr lang="fr-FR" dirty="0"/>
              <a:t>voire la légitimer</a:t>
            </a:r>
            <a:r>
              <a:rPr lang="fr-FR" i="1" dirty="0" smtClean="0"/>
              <a:t>.</a:t>
            </a:r>
          </a:p>
          <a:p>
            <a:pPr algn="just"/>
            <a:endParaRPr lang="fr-FR" i="1" dirty="0" smtClean="0"/>
          </a:p>
          <a:p>
            <a:pPr algn="just"/>
            <a:r>
              <a:rPr lang="fr-FR" b="1" dirty="0" smtClean="0"/>
              <a:t>- Préjugés </a:t>
            </a:r>
            <a:r>
              <a:rPr lang="fr-FR" b="1" dirty="0"/>
              <a:t>et </a:t>
            </a:r>
            <a:r>
              <a:rPr lang="fr-FR" b="1" dirty="0" smtClean="0"/>
              <a:t>stéréotypes</a:t>
            </a:r>
          </a:p>
          <a:p>
            <a:pPr algn="just"/>
            <a:r>
              <a:rPr lang="fr-FR" dirty="0"/>
              <a:t>le stéréotype définit un processus de catégorisation et de généralisation </a:t>
            </a:r>
            <a:r>
              <a:rPr lang="fr-FR" dirty="0" smtClean="0"/>
              <a:t>: « </a:t>
            </a:r>
            <a:r>
              <a:rPr lang="fr-FR" dirty="0"/>
              <a:t>comment en effet examiner chaque être, chaque objet dans sa spécificité propre et </a:t>
            </a:r>
            <a:r>
              <a:rPr lang="fr-FR" dirty="0" smtClean="0"/>
              <a:t>en </a:t>
            </a:r>
            <a:r>
              <a:rPr lang="fr-FR" dirty="0"/>
              <a:t>détail, sans le ramener à un type ou une généralité ? </a:t>
            </a:r>
            <a:r>
              <a:rPr lang="fr-FR" dirty="0" smtClean="0"/>
              <a:t>». </a:t>
            </a:r>
            <a:r>
              <a:rPr lang="fr-FR" dirty="0"/>
              <a:t>C’est donc pour combler </a:t>
            </a:r>
            <a:r>
              <a:rPr lang="fr-FR" dirty="0" smtClean="0"/>
              <a:t>un manque </a:t>
            </a:r>
            <a:r>
              <a:rPr lang="fr-FR" dirty="0"/>
              <a:t>et pour nourrir l’imaginaire social que l’on a recours au stéréotype</a:t>
            </a:r>
            <a:r>
              <a:rPr lang="fr-FR" dirty="0" smtClean="0"/>
              <a:t>.</a:t>
            </a:r>
          </a:p>
          <a:p>
            <a:pPr algn="just"/>
            <a:endParaRPr lang="fr-FR" dirty="0" smtClean="0"/>
          </a:p>
          <a:p>
            <a:r>
              <a:rPr lang="fr-FR" b="1" dirty="0" smtClean="0"/>
              <a:t>- Méconnaissance </a:t>
            </a:r>
            <a:r>
              <a:rPr lang="fr-FR" b="1" dirty="0"/>
              <a:t>et reconnaissance</a:t>
            </a:r>
          </a:p>
          <a:p>
            <a:pPr algn="just"/>
            <a:r>
              <a:rPr lang="fr-FR" dirty="0" smtClean="0"/>
              <a:t>Selon </a:t>
            </a:r>
            <a:r>
              <a:rPr lang="fr-FR" dirty="0"/>
              <a:t>P. </a:t>
            </a:r>
            <a:r>
              <a:rPr lang="fr-FR" dirty="0" err="1"/>
              <a:t>Ricoeur</a:t>
            </a:r>
            <a:r>
              <a:rPr lang="fr-FR" dirty="0"/>
              <a:t>, reconnaître c’est à la fois identifier, se reconnaître soi-même et </a:t>
            </a:r>
            <a:r>
              <a:rPr lang="fr-FR" dirty="0" smtClean="0"/>
              <a:t>être reconnu </a:t>
            </a:r>
            <a:r>
              <a:rPr lang="fr-FR" dirty="0"/>
              <a:t>par un autre. Toutefois il précise que rencontrer l’autre, c’est avant tout </a:t>
            </a:r>
            <a:r>
              <a:rPr lang="fr-FR" dirty="0" smtClean="0"/>
              <a:t>l’</a:t>
            </a:r>
            <a:r>
              <a:rPr lang="fr-FR" dirty="0" err="1" smtClean="0"/>
              <a:t>identifier.Aussi</a:t>
            </a:r>
            <a:r>
              <a:rPr lang="fr-FR" dirty="0" smtClean="0"/>
              <a:t> </a:t>
            </a:r>
            <a:r>
              <a:rPr lang="fr-FR" dirty="0"/>
              <a:t>la reconnaissance n’est pas l’élément central. « La méprise peut être dans le </a:t>
            </a:r>
            <a:r>
              <a:rPr lang="fr-FR" dirty="0" smtClean="0"/>
              <a:t>regard porté </a:t>
            </a:r>
            <a:r>
              <a:rPr lang="fr-FR" dirty="0"/>
              <a:t>qui ne voit pas ou qui voit mal, et on ne peut la confondre avec le mépris qui </a:t>
            </a:r>
            <a:r>
              <a:rPr lang="fr-FR" dirty="0" smtClean="0"/>
              <a:t>réside dans </a:t>
            </a:r>
            <a:r>
              <a:rPr lang="fr-FR" dirty="0"/>
              <a:t>la valeur négative attribuée à l’autre. </a:t>
            </a:r>
            <a:r>
              <a:rPr lang="fr-FR" dirty="0" smtClean="0"/>
              <a:t>»</a:t>
            </a:r>
            <a:endParaRPr lang="fr-FR" dirty="0"/>
          </a:p>
        </p:txBody>
      </p:sp>
    </p:spTree>
    <p:extLst>
      <p:ext uri="{BB962C8B-B14F-4D97-AF65-F5344CB8AC3E}">
        <p14:creationId xmlns:p14="http://schemas.microsoft.com/office/powerpoint/2010/main" val="409952030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58847"/>
            <a:ext cx="8640960" cy="6186309"/>
          </a:xfrm>
          <a:prstGeom prst="rect">
            <a:avLst/>
          </a:prstGeom>
        </p:spPr>
        <p:txBody>
          <a:bodyPr wrap="square">
            <a:spAutoFit/>
          </a:bodyPr>
          <a:lstStyle/>
          <a:p>
            <a:pPr marL="285750" indent="-285750">
              <a:buFontTx/>
              <a:buChar char="-"/>
            </a:pPr>
            <a:r>
              <a:rPr lang="fr-FR" b="1" dirty="0" smtClean="0"/>
              <a:t>Ecarts </a:t>
            </a:r>
            <a:r>
              <a:rPr lang="fr-FR" b="1" dirty="0"/>
              <a:t>de </a:t>
            </a:r>
            <a:r>
              <a:rPr lang="fr-FR" b="1" dirty="0" smtClean="0"/>
              <a:t>compréhension</a:t>
            </a:r>
          </a:p>
          <a:p>
            <a:endParaRPr lang="fr-FR" b="1" dirty="0"/>
          </a:p>
          <a:p>
            <a:pPr algn="just"/>
            <a:r>
              <a:rPr lang="fr-FR" dirty="0"/>
              <a:t>Dans une situation </a:t>
            </a:r>
            <a:r>
              <a:rPr lang="fr-FR" dirty="0" smtClean="0"/>
              <a:t>d’interaction, </a:t>
            </a:r>
            <a:r>
              <a:rPr lang="fr-FR" dirty="0"/>
              <a:t>« il existe des difficultés </a:t>
            </a:r>
            <a:r>
              <a:rPr lang="fr-FR" dirty="0" smtClean="0"/>
              <a:t>de compréhension </a:t>
            </a:r>
            <a:r>
              <a:rPr lang="fr-FR" dirty="0"/>
              <a:t>entre les membres de différents groupes culturels </a:t>
            </a:r>
            <a:r>
              <a:rPr lang="fr-FR" dirty="0" smtClean="0"/>
              <a:t>». En </a:t>
            </a:r>
            <a:r>
              <a:rPr lang="fr-FR" dirty="0"/>
              <a:t>effet </a:t>
            </a:r>
            <a:r>
              <a:rPr lang="fr-FR" dirty="0" smtClean="0"/>
              <a:t>parce que </a:t>
            </a:r>
            <a:r>
              <a:rPr lang="fr-FR" dirty="0"/>
              <a:t>la communication est autre chose qu’un échange de messages ou qu’un </a:t>
            </a:r>
            <a:r>
              <a:rPr lang="fr-FR" dirty="0" smtClean="0"/>
              <a:t>simple décodage</a:t>
            </a:r>
            <a:r>
              <a:rPr lang="fr-FR" dirty="0"/>
              <a:t>, la personne devra s’engager dans l’acte pour espérer comprendre</a:t>
            </a:r>
            <a:r>
              <a:rPr lang="fr-FR" dirty="0" smtClean="0"/>
              <a:t>.</a:t>
            </a:r>
          </a:p>
          <a:p>
            <a:pPr algn="just"/>
            <a:r>
              <a:rPr lang="fr-FR" dirty="0" smtClean="0"/>
              <a:t> « </a:t>
            </a:r>
            <a:r>
              <a:rPr lang="fr-FR" dirty="0"/>
              <a:t>La communication ne passe pas par un tuyau qui traverserait l’espace vide […] </a:t>
            </a:r>
            <a:r>
              <a:rPr lang="fr-FR" dirty="0" smtClean="0"/>
              <a:t>par lequel </a:t>
            </a:r>
            <a:r>
              <a:rPr lang="fr-FR" dirty="0"/>
              <a:t>on enverrait des messages codés qui seraient décodés à l’autre bout du </a:t>
            </a:r>
            <a:r>
              <a:rPr lang="fr-FR" dirty="0" smtClean="0"/>
              <a:t>tuyau </a:t>
            </a:r>
            <a:r>
              <a:rPr lang="fr-FR" dirty="0"/>
              <a:t>par une personne qui ne bougerait pas. Cette image est trop simpliste. </a:t>
            </a:r>
            <a:r>
              <a:rPr lang="fr-FR" dirty="0" smtClean="0"/>
              <a:t>»</a:t>
            </a:r>
          </a:p>
          <a:p>
            <a:pPr algn="just"/>
            <a:r>
              <a:rPr lang="fr-FR" dirty="0" smtClean="0"/>
              <a:t>Ces </a:t>
            </a:r>
            <a:r>
              <a:rPr lang="fr-FR" dirty="0"/>
              <a:t>écarts de compréhension dont fait mention M. </a:t>
            </a:r>
            <a:r>
              <a:rPr lang="fr-FR" dirty="0" err="1"/>
              <a:t>Byram</a:t>
            </a:r>
            <a:r>
              <a:rPr lang="fr-FR" dirty="0"/>
              <a:t>, sont en fait inhérents </a:t>
            </a:r>
            <a:r>
              <a:rPr lang="fr-FR" dirty="0" smtClean="0"/>
              <a:t>à tout </a:t>
            </a:r>
            <a:r>
              <a:rPr lang="fr-FR" dirty="0"/>
              <a:t>échange linguistique. Mais ils sont difficilement pris en compte par des personnes </a:t>
            </a:r>
            <a:r>
              <a:rPr lang="fr-FR" dirty="0" smtClean="0"/>
              <a:t>de même </a:t>
            </a:r>
            <a:r>
              <a:rPr lang="fr-FR" dirty="0"/>
              <a:t>langue</a:t>
            </a:r>
            <a:r>
              <a:rPr lang="fr-FR" dirty="0" smtClean="0"/>
              <a:t>. Pour </a:t>
            </a:r>
            <a:r>
              <a:rPr lang="fr-FR" dirty="0"/>
              <a:t>A.J. </a:t>
            </a:r>
            <a:r>
              <a:rPr lang="fr-FR" dirty="0" smtClean="0"/>
              <a:t>Greimas, </a:t>
            </a:r>
            <a:r>
              <a:rPr lang="fr-FR" dirty="0"/>
              <a:t>la notion d’écart est la condition de l’apparition du sens</a:t>
            </a:r>
            <a:r>
              <a:rPr lang="fr-FR" dirty="0" smtClean="0"/>
              <a:t>.</a:t>
            </a:r>
          </a:p>
          <a:p>
            <a:pPr algn="just"/>
            <a:endParaRPr lang="fr-FR" dirty="0" smtClean="0"/>
          </a:p>
          <a:p>
            <a:r>
              <a:rPr lang="fr-FR" b="1" dirty="0"/>
              <a:t>Théorie du « choc culturel » </a:t>
            </a:r>
            <a:endParaRPr lang="fr-FR" b="1" dirty="0" smtClean="0"/>
          </a:p>
          <a:p>
            <a:endParaRPr lang="fr-FR" b="1" dirty="0" smtClean="0"/>
          </a:p>
          <a:p>
            <a:pPr algn="just"/>
            <a:r>
              <a:rPr lang="fr-FR" dirty="0" smtClean="0"/>
              <a:t>Dans </a:t>
            </a:r>
            <a:r>
              <a:rPr lang="fr-FR" dirty="0"/>
              <a:t>la communication interculturelle, une grande part du travail </a:t>
            </a:r>
            <a:r>
              <a:rPr lang="fr-FR" dirty="0"/>
              <a:t> </a:t>
            </a:r>
            <a:r>
              <a:rPr lang="fr-FR" dirty="0" smtClean="0"/>
              <a:t>va </a:t>
            </a:r>
            <a:r>
              <a:rPr lang="fr-FR" dirty="0"/>
              <a:t>porter sur le décodage. Or celui-ci ne peut se faire sans la prise en compte </a:t>
            </a:r>
            <a:r>
              <a:rPr lang="fr-FR" dirty="0" smtClean="0"/>
              <a:t>de </a:t>
            </a:r>
            <a:r>
              <a:rPr lang="fr-FR" dirty="0"/>
              <a:t>ses propres codes culturels. En effet selon M. Cohen-</a:t>
            </a:r>
            <a:r>
              <a:rPr lang="fr-FR" dirty="0" err="1"/>
              <a:t>Emerique</a:t>
            </a:r>
            <a:r>
              <a:rPr lang="fr-FR" dirty="0"/>
              <a:t> il </a:t>
            </a:r>
            <a:r>
              <a:rPr lang="fr-FR" dirty="0" smtClean="0"/>
              <a:t>s’agira avant </a:t>
            </a:r>
            <a:r>
              <a:rPr lang="fr-FR" dirty="0"/>
              <a:t>tout de prendre conscience qu'il y a deux cultures dans la rencontre </a:t>
            </a:r>
            <a:r>
              <a:rPr lang="fr-FR" dirty="0" smtClean="0"/>
              <a:t>interculturelle. Personne </a:t>
            </a:r>
            <a:r>
              <a:rPr lang="fr-FR" dirty="0"/>
              <a:t>n’est culturellement neutre. Par conséquent être dans l'interaction, c'est être </a:t>
            </a:r>
            <a:r>
              <a:rPr lang="fr-FR" dirty="0" smtClean="0"/>
              <a:t>dans un </a:t>
            </a:r>
            <a:r>
              <a:rPr lang="fr-FR" dirty="0"/>
              <a:t>échange où les interlocuteurs s'influencent réciproquement et non pas où chacun </a:t>
            </a:r>
            <a:r>
              <a:rPr lang="fr-FR" dirty="0" smtClean="0"/>
              <a:t>essaie de réduire les écarts différentiels afin que l'Autre ressemble à soi. </a:t>
            </a:r>
            <a:endParaRPr lang="fr-FR" dirty="0"/>
          </a:p>
        </p:txBody>
      </p:sp>
    </p:spTree>
    <p:extLst>
      <p:ext uri="{BB962C8B-B14F-4D97-AF65-F5344CB8AC3E}">
        <p14:creationId xmlns:p14="http://schemas.microsoft.com/office/powerpoint/2010/main" val="29901279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404664"/>
            <a:ext cx="8352928" cy="5909310"/>
          </a:xfrm>
          <a:prstGeom prst="rect">
            <a:avLst/>
          </a:prstGeom>
        </p:spPr>
        <p:txBody>
          <a:bodyPr wrap="square">
            <a:spAutoFit/>
          </a:bodyPr>
          <a:lstStyle/>
          <a:p>
            <a:r>
              <a:rPr lang="fr-FR" dirty="0" smtClean="0"/>
              <a:t>                                                   La notion de culture une notion difficile</a:t>
            </a:r>
          </a:p>
          <a:p>
            <a:endParaRPr lang="fr-FR" dirty="0" smtClean="0"/>
          </a:p>
          <a:p>
            <a:pPr algn="just"/>
            <a:r>
              <a:rPr lang="fr-FR" dirty="0" smtClean="0"/>
              <a:t>La première difficulté associée à ce terme est sa polysémie. </a:t>
            </a:r>
            <a:r>
              <a:rPr lang="fr-FR" dirty="0"/>
              <a:t>I</a:t>
            </a:r>
            <a:r>
              <a:rPr lang="fr-FR" dirty="0" smtClean="0"/>
              <a:t>l faut distinguer l’acception « anthropologique » des autres termes d’étymologie commune (de la racine latine</a:t>
            </a:r>
          </a:p>
          <a:p>
            <a:pPr algn="just"/>
            <a:r>
              <a:rPr lang="fr-FR" dirty="0" smtClean="0"/>
              <a:t> « </a:t>
            </a:r>
            <a:r>
              <a:rPr lang="fr-FR" dirty="0" err="1" smtClean="0"/>
              <a:t>cultura</a:t>
            </a:r>
            <a:r>
              <a:rPr lang="fr-FR" dirty="0" smtClean="0"/>
              <a:t> »).</a:t>
            </a:r>
          </a:p>
          <a:p>
            <a:pPr algn="just"/>
            <a:r>
              <a:rPr lang="fr-FR" dirty="0" smtClean="0"/>
              <a:t> L’action de cultiver les produits de la terre ou de la mer (cultures céréalières, ostréicoles, bactériennes ou autres) mais également son corps (culture physique, culturisme), sont à différencier des activités artistiques littéraires ou intellectuelles en général et de l’objet de la communication interculturelle. </a:t>
            </a:r>
          </a:p>
          <a:p>
            <a:pPr algn="just"/>
            <a:endParaRPr lang="fr-FR" dirty="0" smtClean="0"/>
          </a:p>
          <a:p>
            <a:pPr algn="just"/>
            <a:r>
              <a:rPr lang="fr-FR" b="1" dirty="0" smtClean="0"/>
              <a:t>Or</a:t>
            </a:r>
            <a:r>
              <a:rPr lang="fr-FR" dirty="0" smtClean="0"/>
              <a:t>, ces deux derniers sens se trouvent souvent confondus, que ce soit dans le discours populaire ou même parfois dans les écrits scientifiques. Ces deux acceptions font de la culture le produit d’une éducation plus ou moins formalisée qui correspond au développement de certaines capacités intellectuelles. </a:t>
            </a:r>
          </a:p>
          <a:p>
            <a:pPr algn="just"/>
            <a:r>
              <a:rPr lang="fr-FR" dirty="0" smtClean="0"/>
              <a:t>- Dans le premier cas, la culture (érudition), idéal canonique, est présentée comme un niveau intellectuel à atteindre dans un domaine particulier (la culture littéraire, scientifique) ou en général (« un esprit cultivé »). </a:t>
            </a:r>
          </a:p>
          <a:p>
            <a:pPr algn="just"/>
            <a:r>
              <a:rPr lang="fr-FR" dirty="0" smtClean="0"/>
              <a:t>- L’individu « cultivé » est normativement distingué des « incultes », par le sens critique, le goût, et le jugement que lui apporte sa connaissance des classiques canoniques des « Beaux Arts » ou des « Belles Lettres », entre autres. Cette forme de culture, parfois écrite avec une majuscule, peut également être transnationale, (la haute culture).</a:t>
            </a:r>
            <a:endParaRPr lang="fr-FR" dirty="0"/>
          </a:p>
        </p:txBody>
      </p:sp>
    </p:spTree>
    <p:extLst>
      <p:ext uri="{BB962C8B-B14F-4D97-AF65-F5344CB8AC3E}">
        <p14:creationId xmlns:p14="http://schemas.microsoft.com/office/powerpoint/2010/main" val="612757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404664"/>
            <a:ext cx="8280920" cy="5940088"/>
          </a:xfrm>
          <a:prstGeom prst="rect">
            <a:avLst/>
          </a:prstGeom>
        </p:spPr>
        <p:txBody>
          <a:bodyPr wrap="square">
            <a:spAutoFit/>
          </a:bodyPr>
          <a:lstStyle/>
          <a:p>
            <a:pPr algn="just"/>
            <a:r>
              <a:rPr lang="fr-FR" sz="2000" smtClean="0"/>
              <a:t>Le </a:t>
            </a:r>
            <a:r>
              <a:rPr lang="fr-FR" sz="2000" dirty="0" smtClean="0"/>
              <a:t>deuxième cas,  « anthropologique », aborde la culture comme un ensemble de savoirs lié à un groupe social (généralement national). Sa visée est descriptive, car l’intégration de l’individu dans le groupe est associée à l’acquisition d’un certain savoir (sans connotation positive ou négative), source de valeurs et de représentations, etc., qui influence son comportement. Alors que les hommes politiques et les journalistes ont parfois tendance à la réduire à des questions de danses folkloriques …, cette culture est en réalité beaucoup plus profonde, rappelle Hofstede (1991 : 5). </a:t>
            </a:r>
          </a:p>
          <a:p>
            <a:pPr algn="just"/>
            <a:r>
              <a:rPr lang="fr-FR" sz="2000" dirty="0" smtClean="0"/>
              <a:t>Elle « traite des choses qui font mal », poursuit-il, car les traits culturels manifestes cachent un système de croyances et de valeurs que les individus remettent difficilement en cause. L’appropriation populaire des travaux et des concepts anthropologiques a contribué à une prise de conscience et à une instrumentalisation de différences « culturelles » (par exemple à travers les revendications multiculturalistes). Le fait que ces différences soient vécues de façon normative dans les rapports multiculturels a contribué à brouiller les distinctions. Ainsi, le discours populaire distingue parfois mal: </a:t>
            </a:r>
          </a:p>
          <a:p>
            <a:pPr algn="just"/>
            <a:r>
              <a:rPr lang="fr-FR" sz="2000" dirty="0" smtClean="0"/>
              <a:t>- la « Culture » (patrimoine littéraire, artistique et intellectuel)</a:t>
            </a:r>
          </a:p>
          <a:p>
            <a:pPr algn="just"/>
            <a:r>
              <a:rPr lang="fr-FR" sz="2000" dirty="0" smtClean="0"/>
              <a:t>- et la « culture » (valeurs, représentations et comportements attendus et valorisés  »). </a:t>
            </a:r>
            <a:endParaRPr lang="fr-FR" sz="2000" dirty="0"/>
          </a:p>
        </p:txBody>
      </p:sp>
    </p:spTree>
    <p:extLst>
      <p:ext uri="{BB962C8B-B14F-4D97-AF65-F5344CB8AC3E}">
        <p14:creationId xmlns:p14="http://schemas.microsoft.com/office/powerpoint/2010/main" val="7347859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67544" y="1509094"/>
            <a:ext cx="8352928" cy="4062651"/>
          </a:xfrm>
          <a:prstGeom prst="rect">
            <a:avLst/>
          </a:prstGeom>
        </p:spPr>
        <p:txBody>
          <a:bodyPr wrap="square">
            <a:spAutoFit/>
          </a:bodyPr>
          <a:lstStyle/>
          <a:p>
            <a:pPr algn="just"/>
            <a:r>
              <a:rPr lang="fr-FR" dirty="0" smtClean="0"/>
              <a:t>                               </a:t>
            </a:r>
            <a:r>
              <a:rPr lang="fr-FR" sz="2400" dirty="0" smtClean="0"/>
              <a:t>Evolution </a:t>
            </a:r>
            <a:r>
              <a:rPr lang="fr-FR" sz="2400" dirty="0"/>
              <a:t>du concept anthropologique</a:t>
            </a:r>
            <a:r>
              <a:rPr lang="fr-FR" dirty="0"/>
              <a:t> </a:t>
            </a:r>
            <a:endParaRPr lang="fr-FR" dirty="0" smtClean="0"/>
          </a:p>
          <a:p>
            <a:pPr algn="just"/>
            <a:endParaRPr lang="fr-FR" dirty="0" smtClean="0"/>
          </a:p>
          <a:p>
            <a:pPr algn="just"/>
            <a:endParaRPr lang="fr-FR" dirty="0"/>
          </a:p>
          <a:p>
            <a:pPr algn="just"/>
            <a:r>
              <a:rPr lang="fr-FR" dirty="0" smtClean="0"/>
              <a:t>       L’utilisation </a:t>
            </a:r>
            <a:r>
              <a:rPr lang="fr-FR" dirty="0"/>
              <a:t>scientifique du </a:t>
            </a:r>
            <a:r>
              <a:rPr lang="fr-FR" dirty="0" smtClean="0"/>
              <a:t>concept </a:t>
            </a:r>
            <a:r>
              <a:rPr lang="fr-FR" dirty="0"/>
              <a:t>trouve ses origines dans l’étude des </a:t>
            </a:r>
            <a:r>
              <a:rPr lang="fr-FR" dirty="0" smtClean="0"/>
              <a:t>sociétés «primitives», </a:t>
            </a:r>
            <a:r>
              <a:rPr lang="fr-FR" dirty="0"/>
              <a:t>considérées comme culturellement homogènes. La culture était conceptualisée comme un ensemble largement inconscient de représentations et de pratiques normées communes à une société. L’étude de la configuration, ou « pattern » (Ruth Benedict, 1934) culturelle d’une société à travers l’observation des activités de ses membres, permettait de définir le système social spécifique au groupe. </a:t>
            </a:r>
            <a:endParaRPr lang="fr-FR" dirty="0" smtClean="0"/>
          </a:p>
          <a:p>
            <a:pPr algn="just"/>
            <a:r>
              <a:rPr lang="fr-FR" dirty="0"/>
              <a:t> </a:t>
            </a:r>
            <a:r>
              <a:rPr lang="fr-FR" dirty="0" smtClean="0"/>
              <a:t>      La </a:t>
            </a:r>
            <a:r>
              <a:rPr lang="fr-FR" dirty="0"/>
              <a:t>culture partagée dictait à la fois les rapports interhumains et les rapports à l’environnement des membres de la société. Elle était transmise par la socialisation au sein du groupe (enculturation), et semblait correspondre à une institutionnalisation et à une intériorisation des réactions que l’homme primitif pouvait avoir face à son environnement, et qu’il partageait pour le bien de son groupe.</a:t>
            </a:r>
          </a:p>
        </p:txBody>
      </p:sp>
    </p:spTree>
    <p:extLst>
      <p:ext uri="{BB962C8B-B14F-4D97-AF65-F5344CB8AC3E}">
        <p14:creationId xmlns:p14="http://schemas.microsoft.com/office/powerpoint/2010/main" val="24415000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67744" y="1124744"/>
            <a:ext cx="4374232" cy="369332"/>
          </a:xfrm>
          <a:prstGeom prst="rect">
            <a:avLst/>
          </a:prstGeom>
        </p:spPr>
        <p:txBody>
          <a:bodyPr wrap="square">
            <a:spAutoFit/>
          </a:bodyPr>
          <a:lstStyle/>
          <a:p>
            <a:r>
              <a:rPr lang="fr-FR" dirty="0" smtClean="0">
                <a:solidFill>
                  <a:srgbClr val="000000"/>
                </a:solidFill>
                <a:latin typeface="Arial" panose="020B0604020202020204" pitchFamily="34" charset="0"/>
              </a:rPr>
              <a:t>             Styles </a:t>
            </a:r>
            <a:r>
              <a:rPr lang="fr-FR" dirty="0">
                <a:solidFill>
                  <a:srgbClr val="000000"/>
                </a:solidFill>
                <a:latin typeface="Arial" panose="020B0604020202020204" pitchFamily="34" charset="0"/>
              </a:rPr>
              <a:t>de </a:t>
            </a:r>
            <a:r>
              <a:rPr lang="fr-FR" dirty="0" smtClean="0">
                <a:solidFill>
                  <a:srgbClr val="000000"/>
                </a:solidFill>
                <a:latin typeface="Arial" panose="020B0604020202020204" pitchFamily="34" charset="0"/>
              </a:rPr>
              <a:t>communication </a:t>
            </a:r>
            <a:endParaRPr lang="fr-FR" dirty="0"/>
          </a:p>
        </p:txBody>
      </p:sp>
      <p:sp>
        <p:nvSpPr>
          <p:cNvPr id="3" name="Rectangle 2"/>
          <p:cNvSpPr/>
          <p:nvPr/>
        </p:nvSpPr>
        <p:spPr>
          <a:xfrm>
            <a:off x="323528" y="1988840"/>
            <a:ext cx="8352928" cy="4524315"/>
          </a:xfrm>
          <a:prstGeom prst="rect">
            <a:avLst/>
          </a:prstGeom>
        </p:spPr>
        <p:txBody>
          <a:bodyPr wrap="square">
            <a:spAutoFit/>
          </a:bodyPr>
          <a:lstStyle/>
          <a:p>
            <a:pPr algn="just"/>
            <a:r>
              <a:rPr lang="fr-FR" dirty="0">
                <a:solidFill>
                  <a:srgbClr val="000000"/>
                </a:solidFill>
                <a:latin typeface="Calibri" panose="020F0502020204030204" pitchFamily="34" charset="0"/>
              </a:rPr>
              <a:t>La manière de s'exprimer avec des mots, de communiquer avec des mots varie fortement d'une culture à l'autre, voire d'une personne à l'autre dans la même culture. Le fait de parler la même langue n'est pas synonyme de parler un « même langage </a:t>
            </a:r>
            <a:r>
              <a:rPr lang="fr-FR" dirty="0" smtClean="0">
                <a:solidFill>
                  <a:srgbClr val="000000"/>
                </a:solidFill>
                <a:latin typeface="Calibri" panose="020F0502020204030204" pitchFamily="34" charset="0"/>
              </a:rPr>
              <a:t>».</a:t>
            </a:r>
          </a:p>
          <a:p>
            <a:pPr algn="just"/>
            <a:endParaRPr lang="fr-FR" dirty="0" smtClean="0">
              <a:solidFill>
                <a:srgbClr val="000000"/>
              </a:solidFill>
              <a:latin typeface="Calibri" panose="020F0502020204030204" pitchFamily="34" charset="0"/>
            </a:endParaRPr>
          </a:p>
          <a:p>
            <a:pPr algn="just"/>
            <a:r>
              <a:rPr lang="fr-FR" dirty="0">
                <a:latin typeface="Calibri" panose="020F0502020204030204" pitchFamily="34" charset="0"/>
              </a:rPr>
              <a:t>Chaque personne a une manière préférée de communiquer. Tout comme les valeurs culturelles, nos styles de communication nous offrent les stratégies pour entrer en conversation avec autrui, et les standards pour interpréter et évaluer leur communication. En d'autres termes, nos styles de communication influencent la manière dont nous percevons des expériences de communication, et la manière dont nous les </a:t>
            </a:r>
            <a:r>
              <a:rPr lang="fr-FR" dirty="0" smtClean="0">
                <a:latin typeface="Calibri" panose="020F0502020204030204" pitchFamily="34" charset="0"/>
              </a:rPr>
              <a:t>évaluons,</a:t>
            </a:r>
          </a:p>
          <a:p>
            <a:pPr algn="just"/>
            <a:endParaRPr lang="fr-FR" dirty="0">
              <a:latin typeface="Calibri" panose="020F0502020204030204" pitchFamily="34" charset="0"/>
            </a:endParaRPr>
          </a:p>
          <a:p>
            <a:pPr algn="just"/>
            <a:r>
              <a:rPr lang="fr-FR" dirty="0"/>
              <a:t>Des styles de communication différents ont été développés au fil des siècles et des générations, en lien étroit avec les valeurs culturelles, normes et comportements des groupes / personnes concernés. Connaître ces styles, être </a:t>
            </a:r>
            <a:r>
              <a:rPr lang="fr-FR" dirty="0" smtClean="0"/>
              <a:t>conscient de </a:t>
            </a:r>
            <a:r>
              <a:rPr lang="fr-FR" dirty="0"/>
              <a:t>ses propres styles, savoir reconnaître les styles utilisés par nos interlocuteurs et interlocutrices contribue grandement à une meilleure compréhension interculturelle.</a:t>
            </a:r>
            <a:endParaRPr lang="fr-FR" dirty="0">
              <a:latin typeface="Calibri" panose="020F0502020204030204" pitchFamily="34" charset="0"/>
            </a:endParaRPr>
          </a:p>
        </p:txBody>
      </p:sp>
    </p:spTree>
    <p:extLst>
      <p:ext uri="{BB962C8B-B14F-4D97-AF65-F5344CB8AC3E}">
        <p14:creationId xmlns:p14="http://schemas.microsoft.com/office/powerpoint/2010/main" val="32970755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620688"/>
            <a:ext cx="8280920" cy="3416320"/>
          </a:xfrm>
          <a:prstGeom prst="rect">
            <a:avLst/>
          </a:prstGeom>
        </p:spPr>
        <p:txBody>
          <a:bodyPr wrap="square">
            <a:spAutoFit/>
          </a:bodyPr>
          <a:lstStyle/>
          <a:p>
            <a:pPr algn="just"/>
            <a:r>
              <a:rPr lang="fr-FR" dirty="0">
                <a:solidFill>
                  <a:srgbClr val="000000"/>
                </a:solidFill>
                <a:latin typeface="+mj-lt"/>
              </a:rPr>
              <a:t>Savoir reconnaître les styles de communication et les respecter est une première étape du développement de compétences </a:t>
            </a:r>
            <a:r>
              <a:rPr lang="fr-FR" dirty="0" smtClean="0">
                <a:solidFill>
                  <a:srgbClr val="000000"/>
                </a:solidFill>
                <a:latin typeface="+mj-lt"/>
              </a:rPr>
              <a:t>intercultu</a:t>
            </a:r>
            <a:r>
              <a:rPr lang="fr-FR" dirty="0" smtClean="0">
                <a:latin typeface="+mj-lt"/>
              </a:rPr>
              <a:t>relles</a:t>
            </a:r>
            <a:r>
              <a:rPr lang="fr-FR" dirty="0">
                <a:latin typeface="+mj-lt"/>
              </a:rPr>
              <a:t>. Savoir modifier son écoute pour comprendre le sens du message communiqué dans un style autre que le nôtre est l'étape suivante. L'étape ultérieure – encore plus difficile, mais preuve d'une compétence interculturelle – est de savoir adapter son style de communication au contexte, et petit à petit apprendre à communiquer dans les styles de l'autre. </a:t>
            </a:r>
          </a:p>
          <a:p>
            <a:endParaRPr lang="fr-FR" dirty="0" smtClean="0">
              <a:solidFill>
                <a:srgbClr val="000000"/>
              </a:solidFill>
              <a:latin typeface="Arial" panose="020B0604020202020204" pitchFamily="34" charset="0"/>
            </a:endParaRPr>
          </a:p>
          <a:p>
            <a:r>
              <a:rPr lang="fr-FR" dirty="0"/>
              <a:t>Aucun style de communication n'est meilleur qu'un autre, comme aucune perception n'est plus justifiée qu'une autre. Et tous les styles permettent d'aborder tous les sujets. La difficulté apparaît dans la rencontre entre des personnes pratiquant des styles différents, qui ne se comprennent pas ou ne respectent pas le style </a:t>
            </a:r>
            <a:r>
              <a:rPr lang="fr-FR" dirty="0" smtClean="0"/>
              <a:t>d’autrui.</a:t>
            </a:r>
            <a:endParaRPr lang="fr-FR" dirty="0">
              <a:solidFill>
                <a:srgbClr val="000000"/>
              </a:solidFill>
              <a:latin typeface="Arial" panose="020B0604020202020204" pitchFamily="34" charset="0"/>
            </a:endParaRPr>
          </a:p>
          <a:p>
            <a:endParaRPr lang="fr-FR" dirty="0"/>
          </a:p>
        </p:txBody>
      </p:sp>
    </p:spTree>
    <p:extLst>
      <p:ext uri="{BB962C8B-B14F-4D97-AF65-F5344CB8AC3E}">
        <p14:creationId xmlns:p14="http://schemas.microsoft.com/office/powerpoint/2010/main" val="31685322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7504" y="260648"/>
            <a:ext cx="8856984" cy="6524863"/>
          </a:xfrm>
          <a:prstGeom prst="rect">
            <a:avLst/>
          </a:prstGeom>
        </p:spPr>
        <p:txBody>
          <a:bodyPr wrap="square">
            <a:spAutoFit/>
          </a:bodyPr>
          <a:lstStyle/>
          <a:p>
            <a:pPr marL="457200" indent="-457200" algn="just">
              <a:buAutoNum type="arabicPeriod"/>
            </a:pPr>
            <a:r>
              <a:rPr lang="fr-FR" sz="2200" b="1" dirty="0" smtClean="0">
                <a:latin typeface="Calibri" panose="020F0502020204030204" pitchFamily="34" charset="0"/>
              </a:rPr>
              <a:t>Définitions </a:t>
            </a:r>
            <a:r>
              <a:rPr lang="fr-FR" sz="2200" b="1" dirty="0">
                <a:latin typeface="Calibri" panose="020F0502020204030204" pitchFamily="34" charset="0"/>
              </a:rPr>
              <a:t>et représentations de la </a:t>
            </a:r>
            <a:r>
              <a:rPr lang="fr-FR" sz="2200" b="1" dirty="0" smtClean="0">
                <a:latin typeface="Calibri" panose="020F0502020204030204" pitchFamily="34" charset="0"/>
              </a:rPr>
              <a:t>culture</a:t>
            </a:r>
          </a:p>
          <a:p>
            <a:pPr algn="just"/>
            <a:endParaRPr lang="fr-FR" sz="2200" b="1" dirty="0">
              <a:latin typeface="Calibri" panose="020F0502020204030204" pitchFamily="34" charset="0"/>
            </a:endParaRPr>
          </a:p>
          <a:p>
            <a:pPr algn="just"/>
            <a:r>
              <a:rPr lang="fr-FR" sz="2200" dirty="0" smtClean="0">
                <a:latin typeface="Calibri" panose="020F0502020204030204" pitchFamily="34" charset="0"/>
              </a:rPr>
              <a:t>Le </a:t>
            </a:r>
            <a:r>
              <a:rPr lang="fr-FR" sz="2200" dirty="0">
                <a:latin typeface="Calibri" panose="020F0502020204030204" pitchFamily="34" charset="0"/>
              </a:rPr>
              <a:t>terme </a:t>
            </a:r>
            <a:r>
              <a:rPr lang="fr-FR" sz="2200" dirty="0" smtClean="0">
                <a:latin typeface="Calibri" panose="020F0502020204030204" pitchFamily="34" charset="0"/>
              </a:rPr>
              <a:t>culture, dans notre cours, sera </a:t>
            </a:r>
            <a:r>
              <a:rPr lang="fr-FR" sz="2200" dirty="0">
                <a:latin typeface="Calibri" panose="020F0502020204030204" pitchFamily="34" charset="0"/>
              </a:rPr>
              <a:t>entendu dans ses </a:t>
            </a:r>
            <a:r>
              <a:rPr lang="fr-FR" sz="2200" dirty="0" smtClean="0">
                <a:latin typeface="Calibri" panose="020F0502020204030204" pitchFamily="34" charset="0"/>
              </a:rPr>
              <a:t>acceptions philosophique et ethnologique</a:t>
            </a:r>
            <a:r>
              <a:rPr lang="fr-FR" sz="2200" dirty="0">
                <a:latin typeface="Calibri" panose="020F0502020204030204" pitchFamily="34" charset="0"/>
              </a:rPr>
              <a:t>. </a:t>
            </a:r>
            <a:endParaRPr lang="fr-FR" sz="2200" dirty="0" smtClean="0">
              <a:latin typeface="Calibri" panose="020F0502020204030204" pitchFamily="34" charset="0"/>
            </a:endParaRPr>
          </a:p>
          <a:p>
            <a:pPr marL="285750" indent="-285750" algn="just">
              <a:buFontTx/>
              <a:buChar char="-"/>
            </a:pPr>
            <a:r>
              <a:rPr lang="fr-FR" sz="2200" dirty="0" smtClean="0">
                <a:latin typeface="Calibri" panose="020F0502020204030204" pitchFamily="34" charset="0"/>
              </a:rPr>
              <a:t>Philosophique </a:t>
            </a:r>
            <a:r>
              <a:rPr lang="fr-FR" sz="2200" dirty="0">
                <a:latin typeface="Calibri" panose="020F0502020204030204" pitchFamily="34" charset="0"/>
              </a:rPr>
              <a:t>parce que </a:t>
            </a:r>
            <a:r>
              <a:rPr lang="fr-FR" sz="2200" dirty="0" smtClean="0">
                <a:latin typeface="Calibri" panose="020F0502020204030204" pitchFamily="34" charset="0"/>
              </a:rPr>
              <a:t>nous considérons </a:t>
            </a:r>
            <a:r>
              <a:rPr lang="fr-FR" sz="2200" dirty="0">
                <a:latin typeface="Calibri" panose="020F0502020204030204" pitchFamily="34" charset="0"/>
              </a:rPr>
              <a:t>la culture, </a:t>
            </a:r>
            <a:r>
              <a:rPr lang="fr-FR" sz="2200" dirty="0" smtClean="0">
                <a:latin typeface="Calibri" panose="020F0502020204030204" pitchFamily="34" charset="0"/>
              </a:rPr>
              <a:t>au regard </a:t>
            </a:r>
            <a:r>
              <a:rPr lang="fr-FR" sz="2200" dirty="0">
                <a:latin typeface="Calibri" panose="020F0502020204030204" pitchFamily="34" charset="0"/>
              </a:rPr>
              <a:t>de l’universel, comme « une composante de l’humain en tant que porteur </a:t>
            </a:r>
            <a:r>
              <a:rPr lang="fr-FR" sz="2200" dirty="0" smtClean="0">
                <a:latin typeface="Calibri" panose="020F0502020204030204" pitchFamily="34" charset="0"/>
              </a:rPr>
              <a:t>de valeurs », </a:t>
            </a:r>
            <a:endParaRPr lang="fr-FR" sz="2200" dirty="0">
              <a:latin typeface="Calibri" panose="020F0502020204030204" pitchFamily="34" charset="0"/>
            </a:endParaRPr>
          </a:p>
          <a:p>
            <a:pPr marL="285750" indent="-285750" algn="just">
              <a:buFontTx/>
              <a:buChar char="-"/>
            </a:pPr>
            <a:r>
              <a:rPr lang="fr-FR" sz="2200" dirty="0" smtClean="0">
                <a:latin typeface="Calibri" panose="020F0502020204030204" pitchFamily="34" charset="0"/>
              </a:rPr>
              <a:t>ethnologique </a:t>
            </a:r>
            <a:r>
              <a:rPr lang="fr-FR" sz="2200" dirty="0">
                <a:latin typeface="Calibri" panose="020F0502020204030204" pitchFamily="34" charset="0"/>
              </a:rPr>
              <a:t>parce qu’elle s’intéresse aux </a:t>
            </a:r>
            <a:r>
              <a:rPr lang="fr-FR" sz="2200" dirty="0" smtClean="0">
                <a:latin typeface="Calibri" panose="020F0502020204030204" pitchFamily="34" charset="0"/>
              </a:rPr>
              <a:t>mœurs </a:t>
            </a:r>
            <a:r>
              <a:rPr lang="fr-FR" sz="2200" dirty="0">
                <a:latin typeface="Calibri" panose="020F0502020204030204" pitchFamily="34" charset="0"/>
              </a:rPr>
              <a:t>et formes </a:t>
            </a:r>
            <a:r>
              <a:rPr lang="fr-FR" sz="2200" dirty="0" smtClean="0">
                <a:latin typeface="Calibri" panose="020F0502020204030204" pitchFamily="34" charset="0"/>
              </a:rPr>
              <a:t>d’expressions propres </a:t>
            </a:r>
            <a:r>
              <a:rPr lang="fr-FR" sz="2200" dirty="0">
                <a:latin typeface="Calibri" panose="020F0502020204030204" pitchFamily="34" charset="0"/>
              </a:rPr>
              <a:t>à chacune</a:t>
            </a:r>
            <a:r>
              <a:rPr lang="fr-FR" sz="2200" dirty="0" smtClean="0">
                <a:latin typeface="Calibri" panose="020F0502020204030204" pitchFamily="34" charset="0"/>
              </a:rPr>
              <a:t>.</a:t>
            </a:r>
          </a:p>
          <a:p>
            <a:pPr marL="285750" indent="-285750" algn="just">
              <a:buFontTx/>
              <a:buChar char="-"/>
            </a:pPr>
            <a:endParaRPr lang="fr-FR" sz="2200" dirty="0" smtClean="0">
              <a:latin typeface="Calibri" panose="020F0502020204030204" pitchFamily="34" charset="0"/>
            </a:endParaRPr>
          </a:p>
          <a:p>
            <a:pPr algn="just"/>
            <a:r>
              <a:rPr lang="fr-FR" sz="2200" dirty="0" smtClean="0">
                <a:latin typeface="Calibri" panose="020F0502020204030204" pitchFamily="34" charset="0"/>
              </a:rPr>
              <a:t>Le </a:t>
            </a:r>
            <a:r>
              <a:rPr lang="fr-FR" sz="2200" dirty="0">
                <a:latin typeface="Calibri" panose="020F0502020204030204" pitchFamily="34" charset="0"/>
              </a:rPr>
              <a:t>sens qui nous intéresse est aussi </a:t>
            </a:r>
            <a:r>
              <a:rPr lang="fr-FR" sz="2200" dirty="0" smtClean="0">
                <a:latin typeface="Calibri" panose="020F0502020204030204" pitchFamily="34" charset="0"/>
              </a:rPr>
              <a:t>anthropologique. A</a:t>
            </a:r>
            <a:r>
              <a:rPr lang="fr-FR" sz="2200" dirty="0">
                <a:latin typeface="Calibri" panose="020F0502020204030204" pitchFamily="34" charset="0"/>
              </a:rPr>
              <a:t>. L. Kroeber et C. </a:t>
            </a:r>
            <a:r>
              <a:rPr lang="fr-FR" sz="2200" dirty="0" err="1" smtClean="0">
                <a:latin typeface="Calibri" panose="020F0502020204030204" pitchFamily="34" charset="0"/>
              </a:rPr>
              <a:t>Kluckhohn</a:t>
            </a:r>
            <a:r>
              <a:rPr lang="fr-FR" sz="2200" dirty="0" smtClean="0">
                <a:latin typeface="Calibri" panose="020F0502020204030204" pitchFamily="34" charset="0"/>
              </a:rPr>
              <a:t> identifient </a:t>
            </a:r>
            <a:r>
              <a:rPr lang="fr-FR" sz="2200" dirty="0">
                <a:latin typeface="Calibri" panose="020F0502020204030204" pitchFamily="34" charset="0"/>
              </a:rPr>
              <a:t>cinq domaines qui caractérisent des spécificités culturelles : les états </a:t>
            </a:r>
            <a:r>
              <a:rPr lang="fr-FR" sz="2200" dirty="0" smtClean="0">
                <a:latin typeface="Calibri" panose="020F0502020204030204" pitchFamily="34" charset="0"/>
              </a:rPr>
              <a:t>mentaux et </a:t>
            </a:r>
            <a:r>
              <a:rPr lang="fr-FR" sz="2200" dirty="0">
                <a:latin typeface="Calibri" panose="020F0502020204030204" pitchFamily="34" charset="0"/>
              </a:rPr>
              <a:t>les opérations psychiques, les comportements, les savoir-faire, les produits </a:t>
            </a:r>
            <a:r>
              <a:rPr lang="fr-FR" sz="2200" dirty="0" smtClean="0">
                <a:latin typeface="Calibri" panose="020F0502020204030204" pitchFamily="34" charset="0"/>
              </a:rPr>
              <a:t>de l’application </a:t>
            </a:r>
            <a:r>
              <a:rPr lang="fr-FR" sz="2200" dirty="0">
                <a:latin typeface="Calibri" panose="020F0502020204030204" pitchFamily="34" charset="0"/>
              </a:rPr>
              <a:t>de ces savoir-faire et les modes d’organisation </a:t>
            </a:r>
            <a:r>
              <a:rPr lang="fr-FR" sz="2200" dirty="0" smtClean="0">
                <a:latin typeface="Calibri" panose="020F0502020204030204" pitchFamily="34" charset="0"/>
              </a:rPr>
              <a:t>collectifs. </a:t>
            </a:r>
          </a:p>
          <a:p>
            <a:pPr algn="just"/>
            <a:endParaRPr lang="fr-FR" sz="2200" dirty="0" smtClean="0">
              <a:latin typeface="Calibri" panose="020F0502020204030204" pitchFamily="34" charset="0"/>
            </a:endParaRPr>
          </a:p>
          <a:p>
            <a:pPr algn="just"/>
            <a:r>
              <a:rPr lang="fr-FR" sz="2200" dirty="0" smtClean="0">
                <a:latin typeface="Calibri" panose="020F0502020204030204" pitchFamily="34" charset="0"/>
              </a:rPr>
              <a:t>Selon </a:t>
            </a:r>
            <a:r>
              <a:rPr lang="fr-FR" sz="2200" dirty="0">
                <a:latin typeface="Calibri" panose="020F0502020204030204" pitchFamily="34" charset="0"/>
              </a:rPr>
              <a:t>C. </a:t>
            </a:r>
            <a:r>
              <a:rPr lang="fr-FR" sz="2200" dirty="0" err="1">
                <a:latin typeface="Calibri" panose="020F0502020204030204" pitchFamily="34" charset="0"/>
              </a:rPr>
              <a:t>Camilleri</a:t>
            </a:r>
            <a:r>
              <a:rPr lang="fr-FR" sz="2200" dirty="0">
                <a:latin typeface="Calibri" panose="020F0502020204030204" pitchFamily="34" charset="0"/>
              </a:rPr>
              <a:t>, </a:t>
            </a:r>
            <a:r>
              <a:rPr lang="fr-FR" sz="2200" dirty="0" smtClean="0">
                <a:latin typeface="Calibri" panose="020F0502020204030204" pitchFamily="34" charset="0"/>
              </a:rPr>
              <a:t>de telles </a:t>
            </a:r>
            <a:r>
              <a:rPr lang="fr-FR" sz="2200" dirty="0">
                <a:latin typeface="Calibri" panose="020F0502020204030204" pitchFamily="34" charset="0"/>
              </a:rPr>
              <a:t>listes posent problème car au-delà d’être incomplètes, « elles désignent non pas </a:t>
            </a:r>
            <a:r>
              <a:rPr lang="fr-FR" sz="2200" dirty="0" smtClean="0">
                <a:latin typeface="Calibri" panose="020F0502020204030204" pitchFamily="34" charset="0"/>
              </a:rPr>
              <a:t>la </a:t>
            </a:r>
            <a:r>
              <a:rPr lang="fr-FR" sz="2200" dirty="0">
                <a:latin typeface="Calibri" panose="020F0502020204030204" pitchFamily="34" charset="0"/>
              </a:rPr>
              <a:t>culture elle-même mais ses effets</a:t>
            </a:r>
            <a:r>
              <a:rPr lang="fr-FR" sz="2200" dirty="0" smtClean="0">
                <a:latin typeface="Calibri" panose="020F0502020204030204" pitchFamily="34" charset="0"/>
              </a:rPr>
              <a:t>.»</a:t>
            </a:r>
            <a:endParaRPr lang="fr-FR" sz="2200" dirty="0">
              <a:latin typeface="Calibri" panose="020F0502020204030204" pitchFamily="34" charset="0"/>
            </a:endParaRPr>
          </a:p>
        </p:txBody>
      </p:sp>
    </p:spTree>
    <p:extLst>
      <p:ext uri="{BB962C8B-B14F-4D97-AF65-F5344CB8AC3E}">
        <p14:creationId xmlns:p14="http://schemas.microsoft.com/office/powerpoint/2010/main" val="32080764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612845"/>
            <a:ext cx="8424936" cy="6186309"/>
          </a:xfrm>
          <a:prstGeom prst="rect">
            <a:avLst/>
          </a:prstGeom>
        </p:spPr>
        <p:txBody>
          <a:bodyPr wrap="square">
            <a:spAutoFit/>
          </a:bodyPr>
          <a:lstStyle/>
          <a:p>
            <a:pPr algn="just"/>
            <a:r>
              <a:rPr lang="fr-FR" sz="2200" dirty="0"/>
              <a:t>D’après le courant culturaliste, la culture s’exprime par une logique systémique qui </a:t>
            </a:r>
            <a:r>
              <a:rPr lang="fr-FR" sz="2200" dirty="0" smtClean="0"/>
              <a:t>se décompose </a:t>
            </a:r>
            <a:r>
              <a:rPr lang="fr-FR" sz="2200" dirty="0"/>
              <a:t>en unités. La logique </a:t>
            </a:r>
            <a:r>
              <a:rPr lang="fr-FR" sz="2200" dirty="0" smtClean="0"/>
              <a:t>patriarcale, </a:t>
            </a:r>
            <a:r>
              <a:rPr lang="fr-FR" sz="2200" dirty="0"/>
              <a:t>par exemple, démontre des rapports avec </a:t>
            </a:r>
            <a:r>
              <a:rPr lang="fr-FR" sz="2200" dirty="0" smtClean="0"/>
              <a:t>la famille </a:t>
            </a:r>
            <a:r>
              <a:rPr lang="fr-FR" sz="2200" dirty="0"/>
              <a:t>très spécifique et dans ce type de rapport familial, s’intègrent différentes </a:t>
            </a:r>
            <a:r>
              <a:rPr lang="fr-FR" sz="2200" dirty="0" smtClean="0"/>
              <a:t>relations particulières </a:t>
            </a:r>
            <a:r>
              <a:rPr lang="fr-FR" sz="2200" dirty="0"/>
              <a:t>en lien avec cette logique (relation entre la mère et le fils</a:t>
            </a:r>
            <a:r>
              <a:rPr lang="fr-FR" sz="2200" dirty="0" smtClean="0"/>
              <a:t>…).</a:t>
            </a:r>
          </a:p>
          <a:p>
            <a:pPr algn="just"/>
            <a:endParaRPr lang="fr-FR" sz="2200" dirty="0"/>
          </a:p>
          <a:p>
            <a:pPr algn="just"/>
            <a:r>
              <a:rPr lang="fr-FR" sz="2200" dirty="0"/>
              <a:t>C. </a:t>
            </a:r>
            <a:r>
              <a:rPr lang="fr-FR" sz="2200" dirty="0" err="1"/>
              <a:t>Camilleri</a:t>
            </a:r>
            <a:r>
              <a:rPr lang="fr-FR" sz="2200" dirty="0"/>
              <a:t> précise néanmoins que « l’accession à une logique d’un seul tenant, </a:t>
            </a:r>
            <a:r>
              <a:rPr lang="fr-FR" sz="2200" dirty="0" smtClean="0"/>
              <a:t>si l’on </a:t>
            </a:r>
            <a:r>
              <a:rPr lang="fr-FR" sz="2200" dirty="0"/>
              <a:t>peut dire, n’est qu’un idéal plus ou moins lointain </a:t>
            </a:r>
            <a:r>
              <a:rPr lang="fr-FR" sz="2200" dirty="0" smtClean="0"/>
              <a:t>». </a:t>
            </a:r>
            <a:r>
              <a:rPr lang="fr-FR" sz="2200" dirty="0"/>
              <a:t>Même si on parvient à identifier </a:t>
            </a:r>
            <a:r>
              <a:rPr lang="fr-FR" sz="2200" dirty="0" smtClean="0"/>
              <a:t>des constantes</a:t>
            </a:r>
            <a:r>
              <a:rPr lang="fr-FR" sz="2200" dirty="0"/>
              <a:t>, il faut constamment les relier avec d’autres éléments qui viennent s’insérer </a:t>
            </a:r>
            <a:r>
              <a:rPr lang="fr-FR" sz="2200" dirty="0" smtClean="0"/>
              <a:t>dans </a:t>
            </a:r>
            <a:r>
              <a:rPr lang="fr-FR" sz="2200" dirty="0"/>
              <a:t>la dite logique, parfois même difficilement. Du côté du sujet, pris comme porteur de la </a:t>
            </a:r>
            <a:r>
              <a:rPr lang="fr-FR" sz="2200" dirty="0" smtClean="0"/>
              <a:t>culture en </a:t>
            </a:r>
            <a:r>
              <a:rPr lang="fr-FR" sz="2200" dirty="0"/>
              <a:t>question, il y a donc une grille de lecture des choses, laquelle s’offre à lui et lui permet </a:t>
            </a:r>
            <a:r>
              <a:rPr lang="fr-FR" sz="2200" dirty="0" smtClean="0"/>
              <a:t>de donner </a:t>
            </a:r>
            <a:r>
              <a:rPr lang="fr-FR" sz="2200" dirty="0"/>
              <a:t>sens, souvent inconsciemment, aux différentes notions auxquelles il a affaire. </a:t>
            </a:r>
            <a:r>
              <a:rPr lang="fr-FR" sz="2200" dirty="0" smtClean="0"/>
              <a:t>Or, </a:t>
            </a:r>
            <a:r>
              <a:rPr lang="fr-FR" sz="2200" dirty="0"/>
              <a:t>« c’est ce sens qui décide, en dernier ressort, de nos conduites. </a:t>
            </a:r>
            <a:r>
              <a:rPr lang="fr-FR" sz="2200" dirty="0" smtClean="0"/>
              <a:t>» Donc </a:t>
            </a:r>
            <a:r>
              <a:rPr lang="fr-FR" sz="2200" dirty="0"/>
              <a:t>la signification que nous donnons aux choses varie en fonction de notre culture. </a:t>
            </a:r>
            <a:r>
              <a:rPr lang="fr-FR" sz="2200" dirty="0" smtClean="0"/>
              <a:t>Par exemple </a:t>
            </a:r>
            <a:r>
              <a:rPr lang="fr-FR" sz="2200" dirty="0"/>
              <a:t>ce qui relève de la proximité dans les sociétés non individualistes peut </a:t>
            </a:r>
            <a:r>
              <a:rPr lang="fr-FR" sz="2200" dirty="0" smtClean="0"/>
              <a:t>être considéré </a:t>
            </a:r>
            <a:r>
              <a:rPr lang="fr-FR" sz="2200" dirty="0"/>
              <a:t>comme de la promiscuité </a:t>
            </a:r>
            <a:r>
              <a:rPr lang="fr-FR" sz="2200" dirty="0" smtClean="0"/>
              <a:t>pour d’autres.</a:t>
            </a:r>
            <a:endParaRPr lang="fr-FR" sz="2200" dirty="0"/>
          </a:p>
        </p:txBody>
      </p:sp>
    </p:spTree>
    <p:extLst>
      <p:ext uri="{BB962C8B-B14F-4D97-AF65-F5344CB8AC3E}">
        <p14:creationId xmlns:p14="http://schemas.microsoft.com/office/powerpoint/2010/main" val="1460093473"/>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512</TotalTime>
  <Words>5574</Words>
  <Application>Microsoft Office PowerPoint</Application>
  <PresentationFormat>Affichage à l'écran (4:3)</PresentationFormat>
  <Paragraphs>164</Paragraphs>
  <Slides>28</Slides>
  <Notes>1</Notes>
  <HiddenSlides>0</HiddenSlides>
  <MMClips>0</MMClips>
  <ScaleCrop>false</ScaleCrop>
  <HeadingPairs>
    <vt:vector size="6" baseType="variant">
      <vt:variant>
        <vt:lpstr>Polices utilisées</vt:lpstr>
      </vt:variant>
      <vt:variant>
        <vt:i4>2</vt:i4>
      </vt:variant>
      <vt:variant>
        <vt:lpstr>Thème</vt:lpstr>
      </vt:variant>
      <vt:variant>
        <vt:i4>1</vt:i4>
      </vt:variant>
      <vt:variant>
        <vt:lpstr>Titres des diapositives</vt:lpstr>
      </vt:variant>
      <vt:variant>
        <vt:i4>28</vt:i4>
      </vt:variant>
    </vt:vector>
  </HeadingPairs>
  <TitlesOfParts>
    <vt:vector size="31" baseType="lpstr">
      <vt:lpstr>Arial</vt:lpstr>
      <vt:lpstr>Calibri</vt:lpstr>
      <vt:lpstr>Thème Office</vt:lpstr>
      <vt:lpstr>Culture et communication</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Culture et communication</dc:title>
  <dc:creator>Lakhdar</dc:creator>
  <cp:lastModifiedBy>Lakhdar KHARCHI</cp:lastModifiedBy>
  <cp:revision>56</cp:revision>
  <dcterms:created xsi:type="dcterms:W3CDTF">2014-11-23T20:23:11Z</dcterms:created>
  <dcterms:modified xsi:type="dcterms:W3CDTF">2015-12-13T22:12:08Z</dcterms:modified>
</cp:coreProperties>
</file>