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95" r:id="rId2"/>
    <p:sldId id="294" r:id="rId3"/>
    <p:sldId id="257" r:id="rId4"/>
    <p:sldId id="289" r:id="rId5"/>
    <p:sldId id="288" r:id="rId6"/>
    <p:sldId id="290" r:id="rId7"/>
    <p:sldId id="258" r:id="rId8"/>
    <p:sldId id="291" r:id="rId9"/>
    <p:sldId id="292" r:id="rId10"/>
    <p:sldId id="265" r:id="rId11"/>
    <p:sldId id="259" r:id="rId12"/>
    <p:sldId id="293" r:id="rId13"/>
    <p:sldId id="260" r:id="rId14"/>
    <p:sldId id="29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8235" autoAdjust="0"/>
    <p:restoredTop sz="94660"/>
  </p:normalViewPr>
  <p:slideViewPr>
    <p:cSldViewPr>
      <p:cViewPr>
        <p:scale>
          <a:sx n="50" d="100"/>
          <a:sy n="50" d="100"/>
        </p:scale>
        <p:origin x="-1248" y="-35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76DB2F-804F-4F09-872F-E529CEAD1C06}" type="datetimeFigureOut">
              <a:rPr lang="en-US" smtClean="0"/>
              <a:pPr/>
              <a:t>10/13/2024</a:t>
            </a:fld>
            <a:endParaRPr lang="en-US"/>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E8DBAA-16B0-40F7-A266-851299299837}" type="slidenum">
              <a:rPr lang="en-US" smtClean="0"/>
              <a:pPr/>
              <a:t>‹N°›</a:t>
            </a:fld>
            <a:endParaRPr lang="en-US"/>
          </a:p>
        </p:txBody>
      </p:sp>
    </p:spTree>
    <p:extLst>
      <p:ext uri="{BB962C8B-B14F-4D97-AF65-F5344CB8AC3E}">
        <p14:creationId xmlns:p14="http://schemas.microsoft.com/office/powerpoint/2010/main" xmlns="" val="3681959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fld id="{48E8DBAA-16B0-40F7-A266-851299299837}" type="slidenum">
              <a:rPr lang="en-US" smtClean="0"/>
              <a:pPr/>
              <a:t>2</a:t>
            </a:fld>
            <a:endParaRPr lang="en-US"/>
          </a:p>
        </p:txBody>
      </p:sp>
    </p:spTree>
    <p:extLst>
      <p:ext uri="{BB962C8B-B14F-4D97-AF65-F5344CB8AC3E}">
        <p14:creationId xmlns:p14="http://schemas.microsoft.com/office/powerpoint/2010/main" xmlns="" val="8687890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fld id="{48E8DBAA-16B0-40F7-A266-851299299837}" type="slidenum">
              <a:rPr lang="en-US" smtClean="0"/>
              <a:pPr/>
              <a:t>13</a:t>
            </a:fld>
            <a:endParaRPr lang="en-US"/>
          </a:p>
        </p:txBody>
      </p:sp>
    </p:spTree>
    <p:extLst>
      <p:ext uri="{BB962C8B-B14F-4D97-AF65-F5344CB8AC3E}">
        <p14:creationId xmlns:p14="http://schemas.microsoft.com/office/powerpoint/2010/main" xmlns="" val="3148406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fld id="{48E8DBAA-16B0-40F7-A266-851299299837}" type="slidenum">
              <a:rPr lang="en-US" smtClean="0"/>
              <a:pPr/>
              <a:t>3</a:t>
            </a:fld>
            <a:endParaRPr lang="en-US"/>
          </a:p>
        </p:txBody>
      </p:sp>
    </p:spTree>
    <p:extLst>
      <p:ext uri="{BB962C8B-B14F-4D97-AF65-F5344CB8AC3E}">
        <p14:creationId xmlns:p14="http://schemas.microsoft.com/office/powerpoint/2010/main" xmlns="" val="3742921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fld id="{48E8DBAA-16B0-40F7-A266-851299299837}" type="slidenum">
              <a:rPr lang="en-US" smtClean="0"/>
              <a:pPr/>
              <a:t>4</a:t>
            </a:fld>
            <a:endParaRPr lang="en-US"/>
          </a:p>
        </p:txBody>
      </p:sp>
    </p:spTree>
    <p:extLst>
      <p:ext uri="{BB962C8B-B14F-4D97-AF65-F5344CB8AC3E}">
        <p14:creationId xmlns:p14="http://schemas.microsoft.com/office/powerpoint/2010/main" xmlns="" val="3742921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fld id="{48E8DBAA-16B0-40F7-A266-851299299837}" type="slidenum">
              <a:rPr lang="en-US" smtClean="0"/>
              <a:pPr/>
              <a:t>5</a:t>
            </a:fld>
            <a:endParaRPr lang="en-US"/>
          </a:p>
        </p:txBody>
      </p:sp>
    </p:spTree>
    <p:extLst>
      <p:ext uri="{BB962C8B-B14F-4D97-AF65-F5344CB8AC3E}">
        <p14:creationId xmlns:p14="http://schemas.microsoft.com/office/powerpoint/2010/main" xmlns="" val="3742921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fld id="{48E8DBAA-16B0-40F7-A266-851299299837}" type="slidenum">
              <a:rPr lang="en-US" smtClean="0"/>
              <a:pPr/>
              <a:t>6</a:t>
            </a:fld>
            <a:endParaRPr lang="en-US"/>
          </a:p>
        </p:txBody>
      </p:sp>
    </p:spTree>
    <p:extLst>
      <p:ext uri="{BB962C8B-B14F-4D97-AF65-F5344CB8AC3E}">
        <p14:creationId xmlns:p14="http://schemas.microsoft.com/office/powerpoint/2010/main" xmlns="" val="3742921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fld id="{48E8DBAA-16B0-40F7-A266-851299299837}" type="slidenum">
              <a:rPr lang="en-US" smtClean="0"/>
              <a:pPr/>
              <a:t>7</a:t>
            </a:fld>
            <a:endParaRPr lang="en-US"/>
          </a:p>
        </p:txBody>
      </p:sp>
    </p:spTree>
    <p:extLst>
      <p:ext uri="{BB962C8B-B14F-4D97-AF65-F5344CB8AC3E}">
        <p14:creationId xmlns:p14="http://schemas.microsoft.com/office/powerpoint/2010/main" xmlns="" val="35438249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fld id="{48E8DBAA-16B0-40F7-A266-851299299837}" type="slidenum">
              <a:rPr lang="en-US" smtClean="0"/>
              <a:pPr/>
              <a:t>8</a:t>
            </a:fld>
            <a:endParaRPr lang="en-US"/>
          </a:p>
        </p:txBody>
      </p:sp>
    </p:spTree>
    <p:extLst>
      <p:ext uri="{BB962C8B-B14F-4D97-AF65-F5344CB8AC3E}">
        <p14:creationId xmlns:p14="http://schemas.microsoft.com/office/powerpoint/2010/main" xmlns="" val="35438249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fld id="{48E8DBAA-16B0-40F7-A266-851299299837}" type="slidenum">
              <a:rPr lang="en-US" smtClean="0"/>
              <a:pPr/>
              <a:t>10</a:t>
            </a:fld>
            <a:endParaRPr lang="en-US"/>
          </a:p>
        </p:txBody>
      </p:sp>
    </p:spTree>
    <p:extLst>
      <p:ext uri="{BB962C8B-B14F-4D97-AF65-F5344CB8AC3E}">
        <p14:creationId xmlns:p14="http://schemas.microsoft.com/office/powerpoint/2010/main" xmlns="" val="38253831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fld id="{48E8DBAA-16B0-40F7-A266-851299299837}" type="slidenum">
              <a:rPr lang="en-US" smtClean="0"/>
              <a:pPr/>
              <a:t>11</a:t>
            </a:fld>
            <a:endParaRPr lang="en-US"/>
          </a:p>
        </p:txBody>
      </p:sp>
    </p:spTree>
    <p:extLst>
      <p:ext uri="{BB962C8B-B14F-4D97-AF65-F5344CB8AC3E}">
        <p14:creationId xmlns:p14="http://schemas.microsoft.com/office/powerpoint/2010/main" xmlns="" val="4020466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en-US"/>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a:p>
        </p:txBody>
      </p:sp>
      <p:sp>
        <p:nvSpPr>
          <p:cNvPr id="4" name="Espace réservé de la date 3"/>
          <p:cNvSpPr>
            <a:spLocks noGrp="1"/>
          </p:cNvSpPr>
          <p:nvPr>
            <p:ph type="dt" sz="half" idx="10"/>
          </p:nvPr>
        </p:nvSpPr>
        <p:spPr/>
        <p:txBody>
          <a:bodyPr/>
          <a:lstStyle/>
          <a:p>
            <a:fld id="{5EEA05E2-E57F-4612-8BC0-D8AF7B86C52E}" type="datetime1">
              <a:rPr lang="en-US" smtClean="0"/>
              <a:pPr/>
              <a:t>10/13/2024</a:t>
            </a:fld>
            <a:endParaRPr lang="en-US"/>
          </a:p>
        </p:txBody>
      </p:sp>
      <p:sp>
        <p:nvSpPr>
          <p:cNvPr id="5" name="Espace réservé du pied de page 4"/>
          <p:cNvSpPr>
            <a:spLocks noGrp="1"/>
          </p:cNvSpPr>
          <p:nvPr>
            <p:ph type="ftr" sz="quarter" idx="11"/>
          </p:nvPr>
        </p:nvSpPr>
        <p:spPr/>
        <p:txBody>
          <a:bodyPr/>
          <a:lstStyle/>
          <a:p>
            <a:r>
              <a:rPr lang="en-US" smtClean="0"/>
              <a:t>Research methodology BBA(2022)</a:t>
            </a:r>
            <a:endParaRPr lang="en-US"/>
          </a:p>
        </p:txBody>
      </p:sp>
      <p:sp>
        <p:nvSpPr>
          <p:cNvPr id="6" name="Espace réservé du numéro de diapositive 5"/>
          <p:cNvSpPr>
            <a:spLocks noGrp="1"/>
          </p:cNvSpPr>
          <p:nvPr>
            <p:ph type="sldNum" sz="quarter" idx="12"/>
          </p:nvPr>
        </p:nvSpPr>
        <p:spPr/>
        <p:txBody>
          <a:bodyPr/>
          <a:lstStyle/>
          <a:p>
            <a:fld id="{0EB2EDB5-2831-4A27-BBBD-986CCF4612B0}" type="slidenum">
              <a:rPr lang="en-US" smtClean="0"/>
              <a:pPr/>
              <a:t>‹N°›</a:t>
            </a:fld>
            <a:endParaRPr lang="en-US"/>
          </a:p>
        </p:txBody>
      </p:sp>
    </p:spTree>
    <p:extLst>
      <p:ext uri="{BB962C8B-B14F-4D97-AF65-F5344CB8AC3E}">
        <p14:creationId xmlns:p14="http://schemas.microsoft.com/office/powerpoint/2010/main" xmlns="" val="3257470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4907938C-A07E-4ED8-8BF5-9C003491903D}" type="datetime1">
              <a:rPr lang="en-US" smtClean="0"/>
              <a:pPr/>
              <a:t>10/13/2024</a:t>
            </a:fld>
            <a:endParaRPr lang="en-US"/>
          </a:p>
        </p:txBody>
      </p:sp>
      <p:sp>
        <p:nvSpPr>
          <p:cNvPr id="5" name="Espace réservé du pied de page 4"/>
          <p:cNvSpPr>
            <a:spLocks noGrp="1"/>
          </p:cNvSpPr>
          <p:nvPr>
            <p:ph type="ftr" sz="quarter" idx="11"/>
          </p:nvPr>
        </p:nvSpPr>
        <p:spPr/>
        <p:txBody>
          <a:bodyPr/>
          <a:lstStyle/>
          <a:p>
            <a:r>
              <a:rPr lang="en-US" smtClean="0"/>
              <a:t>Research methodology BBA(2022)</a:t>
            </a:r>
            <a:endParaRPr lang="en-US"/>
          </a:p>
        </p:txBody>
      </p:sp>
      <p:sp>
        <p:nvSpPr>
          <p:cNvPr id="6" name="Espace réservé du numéro de diapositive 5"/>
          <p:cNvSpPr>
            <a:spLocks noGrp="1"/>
          </p:cNvSpPr>
          <p:nvPr>
            <p:ph type="sldNum" sz="quarter" idx="12"/>
          </p:nvPr>
        </p:nvSpPr>
        <p:spPr/>
        <p:txBody>
          <a:bodyPr/>
          <a:lstStyle/>
          <a:p>
            <a:fld id="{0EB2EDB5-2831-4A27-BBBD-986CCF4612B0}" type="slidenum">
              <a:rPr lang="en-US" smtClean="0"/>
              <a:pPr/>
              <a:t>‹N°›</a:t>
            </a:fld>
            <a:endParaRPr lang="en-US"/>
          </a:p>
        </p:txBody>
      </p:sp>
    </p:spTree>
    <p:extLst>
      <p:ext uri="{BB962C8B-B14F-4D97-AF65-F5344CB8AC3E}">
        <p14:creationId xmlns:p14="http://schemas.microsoft.com/office/powerpoint/2010/main" xmlns="" val="3315172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A8947B79-F361-4EE0-AC62-0A5A6DC22BE6}" type="datetime1">
              <a:rPr lang="en-US" smtClean="0"/>
              <a:pPr/>
              <a:t>10/13/2024</a:t>
            </a:fld>
            <a:endParaRPr lang="en-US"/>
          </a:p>
        </p:txBody>
      </p:sp>
      <p:sp>
        <p:nvSpPr>
          <p:cNvPr id="5" name="Espace réservé du pied de page 4"/>
          <p:cNvSpPr>
            <a:spLocks noGrp="1"/>
          </p:cNvSpPr>
          <p:nvPr>
            <p:ph type="ftr" sz="quarter" idx="11"/>
          </p:nvPr>
        </p:nvSpPr>
        <p:spPr/>
        <p:txBody>
          <a:bodyPr/>
          <a:lstStyle/>
          <a:p>
            <a:r>
              <a:rPr lang="en-US" smtClean="0"/>
              <a:t>Research methodology BBA(2022)</a:t>
            </a:r>
            <a:endParaRPr lang="en-US"/>
          </a:p>
        </p:txBody>
      </p:sp>
      <p:sp>
        <p:nvSpPr>
          <p:cNvPr id="6" name="Espace réservé du numéro de diapositive 5"/>
          <p:cNvSpPr>
            <a:spLocks noGrp="1"/>
          </p:cNvSpPr>
          <p:nvPr>
            <p:ph type="sldNum" sz="quarter" idx="12"/>
          </p:nvPr>
        </p:nvSpPr>
        <p:spPr/>
        <p:txBody>
          <a:bodyPr/>
          <a:lstStyle/>
          <a:p>
            <a:fld id="{0EB2EDB5-2831-4A27-BBBD-986CCF4612B0}" type="slidenum">
              <a:rPr lang="en-US" smtClean="0"/>
              <a:pPr/>
              <a:t>‹N°›</a:t>
            </a:fld>
            <a:endParaRPr lang="en-US"/>
          </a:p>
        </p:txBody>
      </p:sp>
    </p:spTree>
    <p:extLst>
      <p:ext uri="{BB962C8B-B14F-4D97-AF65-F5344CB8AC3E}">
        <p14:creationId xmlns:p14="http://schemas.microsoft.com/office/powerpoint/2010/main" xmlns="" val="969645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D33AD352-05A6-40D4-9B4E-48D46701A30E}" type="datetime1">
              <a:rPr lang="en-US" smtClean="0"/>
              <a:pPr/>
              <a:t>10/13/2024</a:t>
            </a:fld>
            <a:endParaRPr lang="en-US"/>
          </a:p>
        </p:txBody>
      </p:sp>
      <p:sp>
        <p:nvSpPr>
          <p:cNvPr id="5" name="Espace réservé du pied de page 4"/>
          <p:cNvSpPr>
            <a:spLocks noGrp="1"/>
          </p:cNvSpPr>
          <p:nvPr>
            <p:ph type="ftr" sz="quarter" idx="11"/>
          </p:nvPr>
        </p:nvSpPr>
        <p:spPr/>
        <p:txBody>
          <a:bodyPr/>
          <a:lstStyle/>
          <a:p>
            <a:r>
              <a:rPr lang="en-US" smtClean="0"/>
              <a:t>Research methodology BBA(2022)</a:t>
            </a:r>
            <a:endParaRPr lang="en-US"/>
          </a:p>
        </p:txBody>
      </p:sp>
      <p:sp>
        <p:nvSpPr>
          <p:cNvPr id="6" name="Espace réservé du numéro de diapositive 5"/>
          <p:cNvSpPr>
            <a:spLocks noGrp="1"/>
          </p:cNvSpPr>
          <p:nvPr>
            <p:ph type="sldNum" sz="quarter" idx="12"/>
          </p:nvPr>
        </p:nvSpPr>
        <p:spPr/>
        <p:txBody>
          <a:bodyPr/>
          <a:lstStyle/>
          <a:p>
            <a:fld id="{0EB2EDB5-2831-4A27-BBBD-986CCF4612B0}" type="slidenum">
              <a:rPr lang="en-US" smtClean="0"/>
              <a:pPr/>
              <a:t>‹N°›</a:t>
            </a:fld>
            <a:endParaRPr lang="en-US"/>
          </a:p>
        </p:txBody>
      </p:sp>
    </p:spTree>
    <p:extLst>
      <p:ext uri="{BB962C8B-B14F-4D97-AF65-F5344CB8AC3E}">
        <p14:creationId xmlns:p14="http://schemas.microsoft.com/office/powerpoint/2010/main" xmlns="" val="1328334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C656F979-17A7-441C-B1EE-59743FB8FA34}" type="datetime1">
              <a:rPr lang="en-US" smtClean="0"/>
              <a:pPr/>
              <a:t>10/13/2024</a:t>
            </a:fld>
            <a:endParaRPr lang="en-US"/>
          </a:p>
        </p:txBody>
      </p:sp>
      <p:sp>
        <p:nvSpPr>
          <p:cNvPr id="5" name="Espace réservé du pied de page 4"/>
          <p:cNvSpPr>
            <a:spLocks noGrp="1"/>
          </p:cNvSpPr>
          <p:nvPr>
            <p:ph type="ftr" sz="quarter" idx="11"/>
          </p:nvPr>
        </p:nvSpPr>
        <p:spPr/>
        <p:txBody>
          <a:bodyPr/>
          <a:lstStyle/>
          <a:p>
            <a:r>
              <a:rPr lang="en-US" smtClean="0"/>
              <a:t>Research methodology BBA(2022)</a:t>
            </a:r>
            <a:endParaRPr lang="en-US"/>
          </a:p>
        </p:txBody>
      </p:sp>
      <p:sp>
        <p:nvSpPr>
          <p:cNvPr id="6" name="Espace réservé du numéro de diapositive 5"/>
          <p:cNvSpPr>
            <a:spLocks noGrp="1"/>
          </p:cNvSpPr>
          <p:nvPr>
            <p:ph type="sldNum" sz="quarter" idx="12"/>
          </p:nvPr>
        </p:nvSpPr>
        <p:spPr/>
        <p:txBody>
          <a:bodyPr/>
          <a:lstStyle/>
          <a:p>
            <a:fld id="{0EB2EDB5-2831-4A27-BBBD-986CCF4612B0}" type="slidenum">
              <a:rPr lang="en-US" smtClean="0"/>
              <a:pPr/>
              <a:t>‹N°›</a:t>
            </a:fld>
            <a:endParaRPr lang="en-US"/>
          </a:p>
        </p:txBody>
      </p:sp>
    </p:spTree>
    <p:extLst>
      <p:ext uri="{BB962C8B-B14F-4D97-AF65-F5344CB8AC3E}">
        <p14:creationId xmlns:p14="http://schemas.microsoft.com/office/powerpoint/2010/main" xmlns="" val="248333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p>
            <a:fld id="{9F4C3ED8-0D4C-4443-AE8D-FB6B4E2FF444}" type="datetime1">
              <a:rPr lang="en-US" smtClean="0"/>
              <a:pPr/>
              <a:t>10/13/2024</a:t>
            </a:fld>
            <a:endParaRPr lang="en-US"/>
          </a:p>
        </p:txBody>
      </p:sp>
      <p:sp>
        <p:nvSpPr>
          <p:cNvPr id="6" name="Espace réservé du pied de page 5"/>
          <p:cNvSpPr>
            <a:spLocks noGrp="1"/>
          </p:cNvSpPr>
          <p:nvPr>
            <p:ph type="ftr" sz="quarter" idx="11"/>
          </p:nvPr>
        </p:nvSpPr>
        <p:spPr/>
        <p:txBody>
          <a:bodyPr/>
          <a:lstStyle/>
          <a:p>
            <a:r>
              <a:rPr lang="en-US" smtClean="0"/>
              <a:t>Research methodology BBA(2022)</a:t>
            </a:r>
            <a:endParaRPr lang="en-US"/>
          </a:p>
        </p:txBody>
      </p:sp>
      <p:sp>
        <p:nvSpPr>
          <p:cNvPr id="7" name="Espace réservé du numéro de diapositive 6"/>
          <p:cNvSpPr>
            <a:spLocks noGrp="1"/>
          </p:cNvSpPr>
          <p:nvPr>
            <p:ph type="sldNum" sz="quarter" idx="12"/>
          </p:nvPr>
        </p:nvSpPr>
        <p:spPr/>
        <p:txBody>
          <a:bodyPr/>
          <a:lstStyle/>
          <a:p>
            <a:fld id="{0EB2EDB5-2831-4A27-BBBD-986CCF4612B0}" type="slidenum">
              <a:rPr lang="en-US" smtClean="0"/>
              <a:pPr/>
              <a:t>‹N°›</a:t>
            </a:fld>
            <a:endParaRPr lang="en-US"/>
          </a:p>
        </p:txBody>
      </p:sp>
    </p:spTree>
    <p:extLst>
      <p:ext uri="{BB962C8B-B14F-4D97-AF65-F5344CB8AC3E}">
        <p14:creationId xmlns:p14="http://schemas.microsoft.com/office/powerpoint/2010/main" xmlns="" val="443685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p>
            <a:fld id="{03590FAF-FDF6-464B-8D80-FEAF9F6998F6}" type="datetime1">
              <a:rPr lang="en-US" smtClean="0"/>
              <a:pPr/>
              <a:t>10/13/2024</a:t>
            </a:fld>
            <a:endParaRPr lang="en-US"/>
          </a:p>
        </p:txBody>
      </p:sp>
      <p:sp>
        <p:nvSpPr>
          <p:cNvPr id="8" name="Espace réservé du pied de page 7"/>
          <p:cNvSpPr>
            <a:spLocks noGrp="1"/>
          </p:cNvSpPr>
          <p:nvPr>
            <p:ph type="ftr" sz="quarter" idx="11"/>
          </p:nvPr>
        </p:nvSpPr>
        <p:spPr/>
        <p:txBody>
          <a:bodyPr/>
          <a:lstStyle/>
          <a:p>
            <a:r>
              <a:rPr lang="en-US" smtClean="0"/>
              <a:t>Research methodology BBA(2022)</a:t>
            </a:r>
            <a:endParaRPr lang="en-US"/>
          </a:p>
        </p:txBody>
      </p:sp>
      <p:sp>
        <p:nvSpPr>
          <p:cNvPr id="9" name="Espace réservé du numéro de diapositive 8"/>
          <p:cNvSpPr>
            <a:spLocks noGrp="1"/>
          </p:cNvSpPr>
          <p:nvPr>
            <p:ph type="sldNum" sz="quarter" idx="12"/>
          </p:nvPr>
        </p:nvSpPr>
        <p:spPr/>
        <p:txBody>
          <a:bodyPr/>
          <a:lstStyle/>
          <a:p>
            <a:fld id="{0EB2EDB5-2831-4A27-BBBD-986CCF4612B0}" type="slidenum">
              <a:rPr lang="en-US" smtClean="0"/>
              <a:pPr/>
              <a:t>‹N°›</a:t>
            </a:fld>
            <a:endParaRPr lang="en-US"/>
          </a:p>
        </p:txBody>
      </p:sp>
    </p:spTree>
    <p:extLst>
      <p:ext uri="{BB962C8B-B14F-4D97-AF65-F5344CB8AC3E}">
        <p14:creationId xmlns:p14="http://schemas.microsoft.com/office/powerpoint/2010/main" xmlns="" val="117654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e la date 2"/>
          <p:cNvSpPr>
            <a:spLocks noGrp="1"/>
          </p:cNvSpPr>
          <p:nvPr>
            <p:ph type="dt" sz="half" idx="10"/>
          </p:nvPr>
        </p:nvSpPr>
        <p:spPr/>
        <p:txBody>
          <a:bodyPr/>
          <a:lstStyle/>
          <a:p>
            <a:fld id="{BF373A93-7387-43D9-A797-EEA255789975}" type="datetime1">
              <a:rPr lang="en-US" smtClean="0"/>
              <a:pPr/>
              <a:t>10/13/2024</a:t>
            </a:fld>
            <a:endParaRPr lang="en-US"/>
          </a:p>
        </p:txBody>
      </p:sp>
      <p:sp>
        <p:nvSpPr>
          <p:cNvPr id="4" name="Espace réservé du pied de page 3"/>
          <p:cNvSpPr>
            <a:spLocks noGrp="1"/>
          </p:cNvSpPr>
          <p:nvPr>
            <p:ph type="ftr" sz="quarter" idx="11"/>
          </p:nvPr>
        </p:nvSpPr>
        <p:spPr/>
        <p:txBody>
          <a:bodyPr/>
          <a:lstStyle/>
          <a:p>
            <a:r>
              <a:rPr lang="en-US" smtClean="0"/>
              <a:t>Research methodology BBA(2022)</a:t>
            </a:r>
            <a:endParaRPr lang="en-US"/>
          </a:p>
        </p:txBody>
      </p:sp>
      <p:sp>
        <p:nvSpPr>
          <p:cNvPr id="5" name="Espace réservé du numéro de diapositive 4"/>
          <p:cNvSpPr>
            <a:spLocks noGrp="1"/>
          </p:cNvSpPr>
          <p:nvPr>
            <p:ph type="sldNum" sz="quarter" idx="12"/>
          </p:nvPr>
        </p:nvSpPr>
        <p:spPr/>
        <p:txBody>
          <a:bodyPr/>
          <a:lstStyle/>
          <a:p>
            <a:fld id="{0EB2EDB5-2831-4A27-BBBD-986CCF4612B0}" type="slidenum">
              <a:rPr lang="en-US" smtClean="0"/>
              <a:pPr/>
              <a:t>‹N°›</a:t>
            </a:fld>
            <a:endParaRPr lang="en-US"/>
          </a:p>
        </p:txBody>
      </p:sp>
    </p:spTree>
    <p:extLst>
      <p:ext uri="{BB962C8B-B14F-4D97-AF65-F5344CB8AC3E}">
        <p14:creationId xmlns:p14="http://schemas.microsoft.com/office/powerpoint/2010/main" xmlns="" val="2087248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554C859-4C5E-4CB9-9C47-470617B8BE8E}" type="datetime1">
              <a:rPr lang="en-US" smtClean="0"/>
              <a:pPr/>
              <a:t>10/13/2024</a:t>
            </a:fld>
            <a:endParaRPr lang="en-US"/>
          </a:p>
        </p:txBody>
      </p:sp>
      <p:sp>
        <p:nvSpPr>
          <p:cNvPr id="3" name="Espace réservé du pied de page 2"/>
          <p:cNvSpPr>
            <a:spLocks noGrp="1"/>
          </p:cNvSpPr>
          <p:nvPr>
            <p:ph type="ftr" sz="quarter" idx="11"/>
          </p:nvPr>
        </p:nvSpPr>
        <p:spPr/>
        <p:txBody>
          <a:bodyPr/>
          <a:lstStyle/>
          <a:p>
            <a:r>
              <a:rPr lang="en-US" smtClean="0"/>
              <a:t>Research methodology BBA(2022)</a:t>
            </a:r>
            <a:endParaRPr lang="en-US"/>
          </a:p>
        </p:txBody>
      </p:sp>
      <p:sp>
        <p:nvSpPr>
          <p:cNvPr id="4" name="Espace réservé du numéro de diapositive 3"/>
          <p:cNvSpPr>
            <a:spLocks noGrp="1"/>
          </p:cNvSpPr>
          <p:nvPr>
            <p:ph type="sldNum" sz="quarter" idx="12"/>
          </p:nvPr>
        </p:nvSpPr>
        <p:spPr/>
        <p:txBody>
          <a:bodyPr/>
          <a:lstStyle/>
          <a:p>
            <a:fld id="{0EB2EDB5-2831-4A27-BBBD-986CCF4612B0}" type="slidenum">
              <a:rPr lang="en-US" smtClean="0"/>
              <a:pPr/>
              <a:t>‹N°›</a:t>
            </a:fld>
            <a:endParaRPr lang="en-US"/>
          </a:p>
        </p:txBody>
      </p:sp>
    </p:spTree>
    <p:extLst>
      <p:ext uri="{BB962C8B-B14F-4D97-AF65-F5344CB8AC3E}">
        <p14:creationId xmlns:p14="http://schemas.microsoft.com/office/powerpoint/2010/main" xmlns="" val="636161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en-U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26BFDAA-183D-4970-96F8-E7563E5DA047}" type="datetime1">
              <a:rPr lang="en-US" smtClean="0"/>
              <a:pPr/>
              <a:t>10/13/2024</a:t>
            </a:fld>
            <a:endParaRPr lang="en-US"/>
          </a:p>
        </p:txBody>
      </p:sp>
      <p:sp>
        <p:nvSpPr>
          <p:cNvPr id="6" name="Espace réservé du pied de page 5"/>
          <p:cNvSpPr>
            <a:spLocks noGrp="1"/>
          </p:cNvSpPr>
          <p:nvPr>
            <p:ph type="ftr" sz="quarter" idx="11"/>
          </p:nvPr>
        </p:nvSpPr>
        <p:spPr/>
        <p:txBody>
          <a:bodyPr/>
          <a:lstStyle/>
          <a:p>
            <a:r>
              <a:rPr lang="en-US" smtClean="0"/>
              <a:t>Research methodology BBA(2022)</a:t>
            </a:r>
            <a:endParaRPr lang="en-US"/>
          </a:p>
        </p:txBody>
      </p:sp>
      <p:sp>
        <p:nvSpPr>
          <p:cNvPr id="7" name="Espace réservé du numéro de diapositive 6"/>
          <p:cNvSpPr>
            <a:spLocks noGrp="1"/>
          </p:cNvSpPr>
          <p:nvPr>
            <p:ph type="sldNum" sz="quarter" idx="12"/>
          </p:nvPr>
        </p:nvSpPr>
        <p:spPr/>
        <p:txBody>
          <a:bodyPr/>
          <a:lstStyle/>
          <a:p>
            <a:fld id="{0EB2EDB5-2831-4A27-BBBD-986CCF4612B0}" type="slidenum">
              <a:rPr lang="en-US" smtClean="0"/>
              <a:pPr/>
              <a:t>‹N°›</a:t>
            </a:fld>
            <a:endParaRPr lang="en-US"/>
          </a:p>
        </p:txBody>
      </p:sp>
    </p:spTree>
    <p:extLst>
      <p:ext uri="{BB962C8B-B14F-4D97-AF65-F5344CB8AC3E}">
        <p14:creationId xmlns:p14="http://schemas.microsoft.com/office/powerpoint/2010/main" xmlns="" val="2900171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3980789-38E8-4E65-B491-020B2F8148D2}" type="datetime1">
              <a:rPr lang="en-US" smtClean="0"/>
              <a:pPr/>
              <a:t>10/13/2024</a:t>
            </a:fld>
            <a:endParaRPr lang="en-US"/>
          </a:p>
        </p:txBody>
      </p:sp>
      <p:sp>
        <p:nvSpPr>
          <p:cNvPr id="6" name="Espace réservé du pied de page 5"/>
          <p:cNvSpPr>
            <a:spLocks noGrp="1"/>
          </p:cNvSpPr>
          <p:nvPr>
            <p:ph type="ftr" sz="quarter" idx="11"/>
          </p:nvPr>
        </p:nvSpPr>
        <p:spPr/>
        <p:txBody>
          <a:bodyPr/>
          <a:lstStyle/>
          <a:p>
            <a:r>
              <a:rPr lang="en-US" smtClean="0"/>
              <a:t>Research methodology BBA(2022)</a:t>
            </a:r>
            <a:endParaRPr lang="en-US"/>
          </a:p>
        </p:txBody>
      </p:sp>
      <p:sp>
        <p:nvSpPr>
          <p:cNvPr id="7" name="Espace réservé du numéro de diapositive 6"/>
          <p:cNvSpPr>
            <a:spLocks noGrp="1"/>
          </p:cNvSpPr>
          <p:nvPr>
            <p:ph type="sldNum" sz="quarter" idx="12"/>
          </p:nvPr>
        </p:nvSpPr>
        <p:spPr/>
        <p:txBody>
          <a:bodyPr/>
          <a:lstStyle/>
          <a:p>
            <a:fld id="{0EB2EDB5-2831-4A27-BBBD-986CCF4612B0}" type="slidenum">
              <a:rPr lang="en-US" smtClean="0"/>
              <a:pPr/>
              <a:t>‹N°›</a:t>
            </a:fld>
            <a:endParaRPr lang="en-US"/>
          </a:p>
        </p:txBody>
      </p:sp>
    </p:spTree>
    <p:extLst>
      <p:ext uri="{BB962C8B-B14F-4D97-AF65-F5344CB8AC3E}">
        <p14:creationId xmlns:p14="http://schemas.microsoft.com/office/powerpoint/2010/main" xmlns="" val="3059222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en-US"/>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4ED7F8-395F-44E0-B747-1D1317377F36}" type="datetime1">
              <a:rPr lang="en-US" smtClean="0"/>
              <a:pPr/>
              <a:t>10/13/2024</a:t>
            </a:fld>
            <a:endParaRPr lang="en-US"/>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Research methodology BBA(2022)</a:t>
            </a:r>
            <a:endParaRPr lang="en-US"/>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B2EDB5-2831-4A27-BBBD-986CCF4612B0}" type="slidenum">
              <a:rPr lang="en-US" smtClean="0"/>
              <a:pPr/>
              <a:t>‹N°›</a:t>
            </a:fld>
            <a:endParaRPr lang="en-US"/>
          </a:p>
        </p:txBody>
      </p:sp>
    </p:spTree>
    <p:extLst>
      <p:ext uri="{BB962C8B-B14F-4D97-AF65-F5344CB8AC3E}">
        <p14:creationId xmlns:p14="http://schemas.microsoft.com/office/powerpoint/2010/main" xmlns="" val="19791804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www.techno-science.net/?onglet=glossaire&amp;definition=2668"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hyperlink" Target="https://www.collinsdictionary.com/dictionary/english/automated" TargetMode="External"/><Relationship Id="rId13" Type="http://schemas.openxmlformats.org/officeDocument/2006/relationships/hyperlink" Target="https://www.collinsdictionary.com/dictionary/english/increase" TargetMode="External"/><Relationship Id="rId3" Type="http://schemas.openxmlformats.org/officeDocument/2006/relationships/hyperlink" Target="https://www.collinsdictionary.com/dictionary/english/task" TargetMode="External"/><Relationship Id="rId7" Type="http://schemas.openxmlformats.org/officeDocument/2006/relationships/hyperlink" Target="https://www.collinsdictionary.com/dictionary/english/robot" TargetMode="External"/><Relationship Id="rId12" Type="http://schemas.openxmlformats.org/officeDocument/2006/relationships/hyperlink" Target="https://www.collinsdictionary.com/dictionary/english/speed" TargetMode="External"/><Relationship Id="rId2" Type="http://schemas.openxmlformats.org/officeDocument/2006/relationships/hyperlink" Target="https://www.collinsdictionary.com/dictionary/english/enable" TargetMode="External"/><Relationship Id="rId1" Type="http://schemas.openxmlformats.org/officeDocument/2006/relationships/slideLayout" Target="../slideLayouts/slideLayout7.xml"/><Relationship Id="rId6" Type="http://schemas.openxmlformats.org/officeDocument/2006/relationships/hyperlink" Target="https://www.collinsdictionary.com/dictionary/english/mechanical" TargetMode="External"/><Relationship Id="rId11" Type="http://schemas.openxmlformats.org/officeDocument/2006/relationships/hyperlink" Target="https://www.collinsdictionary.com/dictionary/english/gear" TargetMode="External"/><Relationship Id="rId5" Type="http://schemas.openxmlformats.org/officeDocument/2006/relationships/hyperlink" Target="https://www.collinsdictionary.com/dictionary/english/method" TargetMode="External"/><Relationship Id="rId10" Type="http://schemas.openxmlformats.org/officeDocument/2006/relationships/hyperlink" Target="https://www.collinsdictionary.com/dictionary/english/car" TargetMode="External"/><Relationship Id="rId4" Type="http://schemas.openxmlformats.org/officeDocument/2006/relationships/hyperlink" Target="https://www.collinsdictionary.com/dictionary/english/need" TargetMode="External"/><Relationship Id="rId9" Type="http://schemas.openxmlformats.org/officeDocument/2006/relationships/hyperlink" Target="https://www.collinsdictionary.com/dictionary/english-thesaurus/automatic" TargetMode="External"/><Relationship Id="rId14" Type="http://schemas.openxmlformats.org/officeDocument/2006/relationships/hyperlink" Target="https://www.collinsdictionary.com/dictionary/english/decrease"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fr.wikipedia.org/wiki/Action_(fin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fr.wikipedia.org/wiki/M%C3%A9tonymie" TargetMode="External"/><Relationship Id="rId4" Type="http://schemas.openxmlformats.org/officeDocument/2006/relationships/hyperlink" Target="http://fr.wikipedia.org/wiki/Science"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www.innoviscop.com/definitions/recherche-fondamental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hyperlink" Target="http://fr.wikipedia.org/wiki/Recherche_fondamentale" TargetMode="External"/><Relationship Id="rId5" Type="http://schemas.openxmlformats.org/officeDocument/2006/relationships/hyperlink" Target="http://fr.wikipedia.org/wiki/Recherche_scientifique" TargetMode="External"/><Relationship Id="rId4" Type="http://schemas.openxmlformats.org/officeDocument/2006/relationships/hyperlink" Target="http://www.innoviscop.com/definitions/modele-probatoire"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http://www.sosreseaux.com/images/blank.gif"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http://www.sosreseaux.com/images/blank.gi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METHODOLOGIE DE RECHERCHE </a:t>
            </a:r>
            <a:br>
              <a:rPr lang="fr-FR" dirty="0" smtClean="0"/>
            </a:br>
            <a:r>
              <a:rPr lang="fr-FR" dirty="0" err="1" smtClean="0"/>
              <a:t>Research</a:t>
            </a:r>
            <a:r>
              <a:rPr lang="fr-FR" dirty="0" smtClean="0"/>
              <a:t> </a:t>
            </a:r>
            <a:r>
              <a:rPr lang="fr-FR" dirty="0" err="1" smtClean="0"/>
              <a:t>methodology</a:t>
            </a:r>
            <a:endParaRPr lang="fr-FR" dirty="0"/>
          </a:p>
        </p:txBody>
      </p:sp>
      <p:sp>
        <p:nvSpPr>
          <p:cNvPr id="3" name="Espace réservé du contenu 2"/>
          <p:cNvSpPr>
            <a:spLocks noGrp="1"/>
          </p:cNvSpPr>
          <p:nvPr>
            <p:ph idx="1"/>
          </p:nvPr>
        </p:nvSpPr>
        <p:spPr/>
        <p:txBody>
          <a:bodyPr/>
          <a:lstStyle/>
          <a:p>
            <a:pPr algn="ctr">
              <a:buNone/>
            </a:pPr>
            <a:r>
              <a:rPr lang="fr-FR" b="1" dirty="0" err="1" smtClean="0"/>
              <a:t>Outline</a:t>
            </a:r>
            <a:endParaRPr lang="fr-FR" b="1" dirty="0" smtClean="0"/>
          </a:p>
          <a:p>
            <a:pPr algn="ctr">
              <a:buNone/>
            </a:pPr>
            <a:endParaRPr lang="fr-FR" b="1" dirty="0" smtClean="0"/>
          </a:p>
          <a:p>
            <a:r>
              <a:rPr lang="fr-FR" dirty="0" err="1" smtClean="0"/>
              <a:t>Definition</a:t>
            </a:r>
            <a:endParaRPr lang="fr-FR" dirty="0" smtClean="0"/>
          </a:p>
          <a:p>
            <a:r>
              <a:rPr lang="fr-FR" dirty="0" err="1" smtClean="0"/>
              <a:t>Research</a:t>
            </a:r>
            <a:r>
              <a:rPr lang="fr-FR" dirty="0" smtClean="0"/>
              <a:t> Types </a:t>
            </a:r>
          </a:p>
          <a:p>
            <a:pPr>
              <a:buNone/>
            </a:pPr>
            <a:r>
              <a:rPr lang="fr-FR" dirty="0" smtClean="0"/>
              <a:t>                  -</a:t>
            </a:r>
            <a:r>
              <a:rPr lang="fr-FR" smtClean="0"/>
              <a:t>fundamental</a:t>
            </a:r>
            <a:r>
              <a:rPr lang="fr-FR" dirty="0" smtClean="0"/>
              <a:t> –</a:t>
            </a:r>
            <a:r>
              <a:rPr lang="fr-FR" dirty="0" err="1" smtClean="0"/>
              <a:t>applied</a:t>
            </a:r>
            <a:r>
              <a:rPr lang="fr-FR" dirty="0" smtClean="0"/>
              <a:t>- </a:t>
            </a:r>
            <a:r>
              <a:rPr lang="fr-FR" dirty="0" err="1" smtClean="0"/>
              <a:t>Industrial</a:t>
            </a:r>
            <a:r>
              <a:rPr lang="fr-FR" dirty="0" smtClean="0"/>
              <a:t> </a:t>
            </a:r>
          </a:p>
          <a:p>
            <a:r>
              <a:rPr lang="fr-FR" dirty="0" smtClean="0"/>
              <a:t>Objective of the </a:t>
            </a:r>
            <a:r>
              <a:rPr lang="fr-FR" dirty="0" err="1" smtClean="0"/>
              <a:t>research</a:t>
            </a:r>
            <a:r>
              <a:rPr lang="fr-FR" dirty="0" smtClean="0"/>
              <a:t> </a:t>
            </a:r>
          </a:p>
          <a:p>
            <a:r>
              <a:rPr lang="fr-FR" dirty="0" smtClean="0"/>
              <a:t>Impact(</a:t>
            </a:r>
            <a:r>
              <a:rPr lang="fr-FR" dirty="0" err="1" smtClean="0"/>
              <a:t>Benefits</a:t>
            </a:r>
            <a:r>
              <a:rPr lang="fr-FR" dirty="0" smtClean="0"/>
              <a:t>) of </a:t>
            </a:r>
            <a:r>
              <a:rPr lang="fr-FR" dirty="0" err="1" smtClean="0"/>
              <a:t>research</a:t>
            </a:r>
            <a:endParaRPr lang="fr-FR" dirty="0"/>
          </a:p>
        </p:txBody>
      </p:sp>
      <p:sp>
        <p:nvSpPr>
          <p:cNvPr id="4" name="Espace réservé de la date 3"/>
          <p:cNvSpPr>
            <a:spLocks noGrp="1"/>
          </p:cNvSpPr>
          <p:nvPr>
            <p:ph type="dt" sz="half" idx="10"/>
          </p:nvPr>
        </p:nvSpPr>
        <p:spPr/>
        <p:txBody>
          <a:bodyPr/>
          <a:lstStyle/>
          <a:p>
            <a:fld id="{67CA8872-5611-4062-B306-0E9398F1DD3C}" type="datetime1">
              <a:rPr lang="en-US" smtClean="0"/>
              <a:pPr/>
              <a:t>10/13/2024</a:t>
            </a:fld>
            <a:endParaRPr lang="en-US"/>
          </a:p>
        </p:txBody>
      </p:sp>
      <p:sp>
        <p:nvSpPr>
          <p:cNvPr id="5" name="Espace réservé du numéro de diapositive 4"/>
          <p:cNvSpPr>
            <a:spLocks noGrp="1"/>
          </p:cNvSpPr>
          <p:nvPr>
            <p:ph type="sldNum" sz="quarter" idx="12"/>
          </p:nvPr>
        </p:nvSpPr>
        <p:spPr/>
        <p:txBody>
          <a:bodyPr/>
          <a:lstStyle/>
          <a:p>
            <a:fld id="{0EB2EDB5-2831-4A27-BBBD-986CCF4612B0}" type="slidenum">
              <a:rPr lang="en-US" smtClean="0"/>
              <a:pPr/>
              <a:t>1</a:t>
            </a:fld>
            <a:endParaRPr lang="en-US"/>
          </a:p>
        </p:txBody>
      </p:sp>
      <p:sp>
        <p:nvSpPr>
          <p:cNvPr id="6" name="Espace réservé du pied de page 5"/>
          <p:cNvSpPr>
            <a:spLocks noGrp="1"/>
          </p:cNvSpPr>
          <p:nvPr>
            <p:ph type="ftr" sz="quarter" idx="11"/>
          </p:nvPr>
        </p:nvSpPr>
        <p:spPr/>
        <p:txBody>
          <a:bodyPr/>
          <a:lstStyle/>
          <a:p>
            <a:r>
              <a:rPr lang="en-US" smtClean="0"/>
              <a:t>Research methodology BBA(2022)</a:t>
            </a:r>
            <a:endParaRPr lang="en-US"/>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39552" y="476672"/>
            <a:ext cx="7776864" cy="4955203"/>
          </a:xfrm>
          <a:prstGeom prst="rect">
            <a:avLst/>
          </a:prstGeom>
          <a:noFill/>
        </p:spPr>
        <p:txBody>
          <a:bodyPr wrap="square" rtlCol="0">
            <a:spAutoFit/>
          </a:bodyPr>
          <a:lstStyle/>
          <a:p>
            <a:r>
              <a:rPr lang="fr-FR" dirty="0"/>
              <a:t/>
            </a:r>
            <a:br>
              <a:rPr lang="fr-FR" dirty="0"/>
            </a:br>
            <a:r>
              <a:rPr lang="fr-FR" dirty="0"/>
              <a:t>- </a:t>
            </a:r>
            <a:r>
              <a:rPr lang="fr-FR" sz="2000" dirty="0">
                <a:solidFill>
                  <a:schemeClr val="accent2"/>
                </a:solidFill>
              </a:rPr>
              <a:t>la recherche fondamentale (ces travaux sont entrepris soit par pur intérêt scientifique - recherche fondamentale libre -, soit pour apporter une contribution théorique à la résolution de problèmes techniques - recherche fondamentale orientée -) ;</a:t>
            </a:r>
            <a:br>
              <a:rPr lang="fr-FR" sz="2000" dirty="0">
                <a:solidFill>
                  <a:schemeClr val="accent2"/>
                </a:solidFill>
              </a:rPr>
            </a:br>
            <a:r>
              <a:rPr lang="fr-FR" dirty="0"/>
              <a:t/>
            </a:r>
            <a:br>
              <a:rPr lang="fr-FR" dirty="0"/>
            </a:br>
            <a:r>
              <a:rPr lang="fr-FR" sz="2000" dirty="0"/>
              <a:t>- la recherche appliquée (vise à discerner les applications possibles des résultats d'une recherche fondamentale ou à trouver des solutions nouvelles permettant d'atteindre un objectif déterminé choisi à l'avance) ;</a:t>
            </a:r>
            <a:br>
              <a:rPr lang="fr-FR" sz="2000" dirty="0"/>
            </a:br>
            <a:r>
              <a:rPr lang="fr-FR" sz="2000" dirty="0">
                <a:solidFill>
                  <a:srgbClr val="FF00FF"/>
                </a:solidFill>
              </a:rPr>
              <a:t/>
            </a:r>
            <a:br>
              <a:rPr lang="fr-FR" sz="2000" dirty="0">
                <a:solidFill>
                  <a:srgbClr val="FF00FF"/>
                </a:solidFill>
              </a:rPr>
            </a:br>
            <a:r>
              <a:rPr lang="fr-FR" sz="2000" dirty="0">
                <a:solidFill>
                  <a:srgbClr val="FF00FF"/>
                </a:solidFill>
              </a:rPr>
              <a:t>- le développement expérimental (fondé sur des connaissances obtenues par la recherche ou l'expérience pratique, est effectué - au moyen de prototype ou d'installations pilotes - en vue de lancer de nouveaux produits, d'établir de nouveaux procédés ou d'améliorer substantiellement ceux qui existent déjà).</a:t>
            </a:r>
            <a:endParaRPr lang="en-US" sz="2000" dirty="0">
              <a:solidFill>
                <a:srgbClr val="FF00FF"/>
              </a:solidFill>
            </a:endParaRPr>
          </a:p>
        </p:txBody>
      </p:sp>
      <p:sp>
        <p:nvSpPr>
          <p:cNvPr id="3" name="Espace réservé de la date 2"/>
          <p:cNvSpPr>
            <a:spLocks noGrp="1"/>
          </p:cNvSpPr>
          <p:nvPr>
            <p:ph type="dt" sz="half" idx="10"/>
          </p:nvPr>
        </p:nvSpPr>
        <p:spPr/>
        <p:txBody>
          <a:bodyPr/>
          <a:lstStyle/>
          <a:p>
            <a:fld id="{511C4F3F-3379-4C41-B186-41CF478D6828}" type="datetime1">
              <a:rPr lang="en-US" smtClean="0"/>
              <a:pPr/>
              <a:t>10/13/2024</a:t>
            </a:fld>
            <a:endParaRPr lang="en-US"/>
          </a:p>
        </p:txBody>
      </p:sp>
      <p:sp>
        <p:nvSpPr>
          <p:cNvPr id="4" name="Espace réservé du numéro de diapositive 3"/>
          <p:cNvSpPr>
            <a:spLocks noGrp="1"/>
          </p:cNvSpPr>
          <p:nvPr>
            <p:ph type="sldNum" sz="quarter" idx="12"/>
          </p:nvPr>
        </p:nvSpPr>
        <p:spPr/>
        <p:txBody>
          <a:bodyPr/>
          <a:lstStyle/>
          <a:p>
            <a:fld id="{0EB2EDB5-2831-4A27-BBBD-986CCF4612B0}" type="slidenum">
              <a:rPr lang="en-US" smtClean="0"/>
              <a:pPr/>
              <a:t>10</a:t>
            </a:fld>
            <a:endParaRPr lang="en-US"/>
          </a:p>
        </p:txBody>
      </p:sp>
      <p:sp>
        <p:nvSpPr>
          <p:cNvPr id="5" name="Espace réservé du pied de page 4"/>
          <p:cNvSpPr>
            <a:spLocks noGrp="1"/>
          </p:cNvSpPr>
          <p:nvPr>
            <p:ph type="ftr" sz="quarter" idx="11"/>
          </p:nvPr>
        </p:nvSpPr>
        <p:spPr/>
        <p:txBody>
          <a:bodyPr/>
          <a:lstStyle/>
          <a:p>
            <a:r>
              <a:rPr lang="en-US" smtClean="0"/>
              <a:t>Research methodology BBA(2022)</a:t>
            </a:r>
            <a:endParaRPr lang="en-US"/>
          </a:p>
        </p:txBody>
      </p:sp>
    </p:spTree>
    <p:extLst>
      <p:ext uri="{BB962C8B-B14F-4D97-AF65-F5344CB8AC3E}">
        <p14:creationId xmlns:p14="http://schemas.microsoft.com/office/powerpoint/2010/main" xmlns="" val="28896386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428603"/>
            <a:ext cx="9144000" cy="6186309"/>
          </a:xfrm>
          <a:prstGeom prst="rect">
            <a:avLst/>
          </a:prstGeom>
          <a:noFill/>
        </p:spPr>
        <p:txBody>
          <a:bodyPr wrap="square" rtlCol="0">
            <a:spAutoFit/>
          </a:bodyPr>
          <a:lstStyle/>
          <a:p>
            <a:pPr marL="285750" indent="-285750"/>
            <a:r>
              <a:rPr lang="fr-FR" b="1" dirty="0" smtClean="0"/>
              <a:t>Les </a:t>
            </a:r>
            <a:r>
              <a:rPr lang="fr-FR" b="1" dirty="0"/>
              <a:t>retombées issues des progrès scientifiques sont de plusieurs ordres, bénéficiant à différents acteurs</a:t>
            </a:r>
            <a:r>
              <a:rPr lang="fr-FR" dirty="0"/>
              <a:t> </a:t>
            </a:r>
            <a:r>
              <a:rPr lang="fr-FR" dirty="0" smtClean="0"/>
              <a:t>:</a:t>
            </a:r>
          </a:p>
          <a:p>
            <a:pPr marL="285750" indent="-285750">
              <a:buFont typeface="Wingdings" pitchFamily="2" charset="2"/>
              <a:buChar char="q"/>
            </a:pPr>
            <a:endParaRPr lang="en-US" dirty="0"/>
          </a:p>
          <a:p>
            <a:pPr marL="285750" lvl="0" indent="-285750">
              <a:buFont typeface="Wingdings" pitchFamily="2" charset="2"/>
              <a:buChar char="q"/>
            </a:pPr>
            <a:r>
              <a:rPr lang="fr-FR" dirty="0">
                <a:solidFill>
                  <a:schemeClr val="tx2"/>
                </a:solidFill>
              </a:rPr>
              <a:t>Les </a:t>
            </a:r>
            <a:r>
              <a:rPr lang="fr-FR" b="1" dirty="0">
                <a:solidFill>
                  <a:schemeClr val="tx2"/>
                </a:solidFill>
              </a:rPr>
              <a:t>retombées technologiques</a:t>
            </a:r>
            <a:r>
              <a:rPr lang="fr-FR" dirty="0">
                <a:solidFill>
                  <a:schemeClr val="tx2"/>
                </a:solidFill>
              </a:rPr>
              <a:t>. </a:t>
            </a:r>
            <a:endParaRPr lang="fr-FR" dirty="0" smtClean="0">
              <a:solidFill>
                <a:schemeClr val="accent1"/>
              </a:solidFill>
            </a:endParaRPr>
          </a:p>
          <a:p>
            <a:pPr lvl="0"/>
            <a:r>
              <a:rPr lang="fr-FR" dirty="0" smtClean="0">
                <a:solidFill>
                  <a:schemeClr val="accent1"/>
                </a:solidFill>
              </a:rPr>
              <a:t>L'amélioration </a:t>
            </a:r>
            <a:r>
              <a:rPr lang="fr-FR" dirty="0">
                <a:solidFill>
                  <a:schemeClr val="accent1"/>
                </a:solidFill>
              </a:rPr>
              <a:t>de notre maîtrise du monde qui nous entoure permet de proposer des produits et services nouveaux, ou moins coûteux, aux consommateurs. Les bénéficiaires en sont les consommateurs (au sens large) et les producteurs de ces biens et services. Les travailleurs peuvent également en bénéficier par l'amélioration de leurs conditions de travail</a:t>
            </a:r>
            <a:r>
              <a:rPr lang="fr-FR" dirty="0" smtClean="0">
                <a:solidFill>
                  <a:schemeClr val="accent1"/>
                </a:solidFill>
              </a:rPr>
              <a:t>.</a:t>
            </a:r>
          </a:p>
          <a:p>
            <a:pPr marL="285750" lvl="0" indent="-285750"/>
            <a:r>
              <a:rPr lang="en-US" sz="2400" b="1" dirty="0" smtClean="0">
                <a:solidFill>
                  <a:srgbClr val="FF0000"/>
                </a:solidFill>
              </a:rPr>
              <a:t>Valorization of research:</a:t>
            </a:r>
          </a:p>
          <a:p>
            <a:pPr marL="285750" lvl="0" indent="-285750"/>
            <a:r>
              <a:rPr lang="en-US" sz="2400" dirty="0" smtClean="0"/>
              <a:t>There are several types of spin-offs from scientific progress, benefiting different actors.</a:t>
            </a:r>
          </a:p>
          <a:p>
            <a:pPr marL="285750" lvl="0" indent="-285750">
              <a:buFont typeface="Wingdings" pitchFamily="2" charset="2"/>
              <a:buChar char="q"/>
            </a:pPr>
            <a:r>
              <a:rPr lang="en-US" sz="2400" b="1" dirty="0" smtClean="0"/>
              <a:t>Technological spin-offs –impact- (Benefits)</a:t>
            </a:r>
            <a:r>
              <a:rPr lang="en-US" sz="2400" dirty="0" smtClean="0"/>
              <a:t>. The improvement of our mastery of the world around us allows us to offer new or less expensive products and services to consumers. The beneficiaries are the consumers (in the broad sense) and the producers of these goods and services. The workers can also benefit by improving their working conditions.</a:t>
            </a:r>
            <a:endParaRPr lang="fr-FR" sz="2400" dirty="0" smtClean="0"/>
          </a:p>
          <a:p>
            <a:pPr marL="285750" lvl="0" indent="-285750"/>
            <a:endParaRPr lang="fr-FR" dirty="0" smtClean="0"/>
          </a:p>
          <a:p>
            <a:pPr marL="285750" lvl="0" indent="-285750">
              <a:buFont typeface="Wingdings" pitchFamily="2" charset="2"/>
              <a:buChar char="Ø"/>
            </a:pPr>
            <a:endParaRPr lang="fr-FR" dirty="0" smtClean="0"/>
          </a:p>
        </p:txBody>
      </p:sp>
      <p:sp>
        <p:nvSpPr>
          <p:cNvPr id="4" name="Titre 1"/>
          <p:cNvSpPr txBox="1">
            <a:spLocks/>
          </p:cNvSpPr>
          <p:nvPr/>
        </p:nvSpPr>
        <p:spPr>
          <a:xfrm>
            <a:off x="0" y="0"/>
            <a:ext cx="9144000" cy="654032"/>
          </a:xfrm>
          <a:prstGeom prst="rect">
            <a:avLst/>
          </a:prstGeom>
        </p:spPr>
        <p:txBody>
          <a:bodyP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err="1" smtClean="0">
                <a:ln>
                  <a:noFill/>
                </a:ln>
                <a:solidFill>
                  <a:schemeClr val="tx1"/>
                </a:solidFill>
                <a:effectLst/>
                <a:uLnTx/>
                <a:uFillTx/>
                <a:latin typeface="+mj-lt"/>
                <a:ea typeface="+mj-ea"/>
                <a:cs typeface="+mj-cs"/>
              </a:rPr>
              <a:t>Valorization</a:t>
            </a:r>
            <a:r>
              <a:rPr kumimoji="0" lang="fr-FR" sz="3600" b="1" i="0" u="none" strike="noStrike" kern="1200" cap="none" spc="0" normalizeH="0" baseline="0" noProof="0" dirty="0" smtClean="0">
                <a:ln>
                  <a:noFill/>
                </a:ln>
                <a:solidFill>
                  <a:schemeClr val="tx1"/>
                </a:solidFill>
                <a:effectLst/>
                <a:uLnTx/>
                <a:uFillTx/>
                <a:latin typeface="+mj-lt"/>
                <a:ea typeface="+mj-ea"/>
                <a:cs typeface="+mj-cs"/>
              </a:rPr>
              <a:t> of </a:t>
            </a:r>
            <a:r>
              <a:rPr kumimoji="0" lang="fr-FR" sz="3600" b="1" i="0" u="none" strike="noStrike" kern="1200" cap="none" spc="0" normalizeH="0" baseline="0" noProof="0" dirty="0" err="1" smtClean="0">
                <a:ln>
                  <a:noFill/>
                </a:ln>
                <a:solidFill>
                  <a:schemeClr val="tx1"/>
                </a:solidFill>
                <a:effectLst/>
                <a:uLnTx/>
                <a:uFillTx/>
                <a:latin typeface="+mj-lt"/>
                <a:ea typeface="+mj-ea"/>
                <a:cs typeface="+mj-cs"/>
              </a:rPr>
              <a:t>Research</a:t>
            </a:r>
            <a:r>
              <a:rPr kumimoji="0" lang="fr-FR" sz="3600" b="1" i="0" u="none" strike="noStrike" kern="1200" cap="none" spc="0" normalizeH="0" noProof="0" dirty="0" smtClean="0">
                <a:ln>
                  <a:noFill/>
                </a:ln>
                <a:solidFill>
                  <a:schemeClr val="tx1"/>
                </a:solidFill>
                <a:effectLst/>
                <a:uLnTx/>
                <a:uFillTx/>
                <a:latin typeface="+mj-lt"/>
                <a:ea typeface="+mj-ea"/>
                <a:cs typeface="+mj-cs"/>
              </a:rPr>
              <a:t> </a:t>
            </a:r>
            <a:endParaRPr kumimoji="0" lang="fr-FR" sz="3600" b="1" i="0" u="none" strike="noStrike" kern="1200" cap="none" spc="0" normalizeH="0" baseline="0" noProof="0" dirty="0">
              <a:ln>
                <a:noFill/>
              </a:ln>
              <a:solidFill>
                <a:schemeClr val="tx1"/>
              </a:solidFill>
              <a:effectLst/>
              <a:uLnTx/>
              <a:uFillTx/>
              <a:latin typeface="+mj-lt"/>
              <a:ea typeface="+mj-ea"/>
              <a:cs typeface="+mj-cs"/>
            </a:endParaRPr>
          </a:p>
        </p:txBody>
      </p:sp>
      <p:sp>
        <p:nvSpPr>
          <p:cNvPr id="5" name="Espace réservé de la date 4"/>
          <p:cNvSpPr>
            <a:spLocks noGrp="1"/>
          </p:cNvSpPr>
          <p:nvPr>
            <p:ph type="dt" sz="half" idx="10"/>
          </p:nvPr>
        </p:nvSpPr>
        <p:spPr/>
        <p:txBody>
          <a:bodyPr/>
          <a:lstStyle/>
          <a:p>
            <a:fld id="{615A0B13-DC1D-4D24-86DA-0D5721ABE5AF}" type="datetime1">
              <a:rPr lang="en-US" smtClean="0"/>
              <a:pPr/>
              <a:t>10/13/2024</a:t>
            </a:fld>
            <a:endParaRPr lang="en-US"/>
          </a:p>
        </p:txBody>
      </p:sp>
      <p:sp>
        <p:nvSpPr>
          <p:cNvPr id="6" name="Espace réservé du numéro de diapositive 5"/>
          <p:cNvSpPr>
            <a:spLocks noGrp="1"/>
          </p:cNvSpPr>
          <p:nvPr>
            <p:ph type="sldNum" sz="quarter" idx="12"/>
          </p:nvPr>
        </p:nvSpPr>
        <p:spPr/>
        <p:txBody>
          <a:bodyPr/>
          <a:lstStyle/>
          <a:p>
            <a:fld id="{0EB2EDB5-2831-4A27-BBBD-986CCF4612B0}" type="slidenum">
              <a:rPr lang="en-US" smtClean="0"/>
              <a:pPr/>
              <a:t>11</a:t>
            </a:fld>
            <a:endParaRPr lang="en-US"/>
          </a:p>
        </p:txBody>
      </p:sp>
      <p:sp>
        <p:nvSpPr>
          <p:cNvPr id="7" name="Espace réservé du pied de page 6"/>
          <p:cNvSpPr>
            <a:spLocks noGrp="1"/>
          </p:cNvSpPr>
          <p:nvPr>
            <p:ph type="ftr" sz="quarter" idx="11"/>
          </p:nvPr>
        </p:nvSpPr>
        <p:spPr/>
        <p:txBody>
          <a:bodyPr/>
          <a:lstStyle/>
          <a:p>
            <a:r>
              <a:rPr lang="en-US" smtClean="0"/>
              <a:t>Research methodology BBA(2022)</a:t>
            </a:r>
            <a:endParaRPr lang="en-US"/>
          </a:p>
        </p:txBody>
      </p:sp>
    </p:spTree>
    <p:extLst>
      <p:ext uri="{BB962C8B-B14F-4D97-AF65-F5344CB8AC3E}">
        <p14:creationId xmlns:p14="http://schemas.microsoft.com/office/powerpoint/2010/main" xmlns="" val="17325251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1000108"/>
            <a:ext cx="9144000" cy="5601533"/>
          </a:xfrm>
          <a:prstGeom prst="rect">
            <a:avLst/>
          </a:prstGeom>
          <a:noFill/>
        </p:spPr>
        <p:txBody>
          <a:bodyPr wrap="square" rtlCol="0">
            <a:spAutoFit/>
          </a:bodyPr>
          <a:lstStyle/>
          <a:p>
            <a:pPr lvl="0">
              <a:buFont typeface="Wingdings" pitchFamily="2" charset="2"/>
              <a:buChar char="q"/>
            </a:pPr>
            <a:r>
              <a:rPr lang="fr-FR" sz="2400" dirty="0" smtClean="0">
                <a:solidFill>
                  <a:schemeClr val="tx2"/>
                </a:solidFill>
              </a:rPr>
              <a:t> Les </a:t>
            </a:r>
            <a:r>
              <a:rPr lang="fr-FR" sz="2400" b="1" dirty="0" smtClean="0">
                <a:solidFill>
                  <a:schemeClr val="tx2"/>
                </a:solidFill>
              </a:rPr>
              <a:t>retombées stratégiques et géostratégiques:</a:t>
            </a:r>
            <a:endParaRPr lang="fr-FR" sz="2400" dirty="0" smtClean="0"/>
          </a:p>
          <a:p>
            <a:pPr lvl="0"/>
            <a:r>
              <a:rPr lang="fr-FR" sz="2400" dirty="0" smtClean="0">
                <a:solidFill>
                  <a:schemeClr val="accent1"/>
                </a:solidFill>
              </a:rPr>
              <a:t> Les États possédant une avance scientifique sur les autres sont avantagés, et peuvent monnayer leur technologie contre des privilèges (par exemple transfert de technologie contre ouverture du marché) ou exercer un droit de regard sur les projets d'autres États (par exemple en acceptant ou non de lancer un </a:t>
            </a:r>
            <a:r>
              <a:rPr lang="fr-FR" sz="2400" u="sng" dirty="0" smtClean="0">
                <a:solidFill>
                  <a:schemeClr val="accent1"/>
                </a:solidFill>
                <a:hlinkClick r:id="rId2"/>
              </a:rPr>
              <a:t>satellite artificiel</a:t>
            </a:r>
            <a:r>
              <a:rPr lang="fr-FR" sz="2400" dirty="0" smtClean="0">
                <a:solidFill>
                  <a:schemeClr val="accent1"/>
                </a:solidFill>
              </a:rPr>
              <a:t> pour eux). Les entreprises privées disposant d'une avance scientifique, de la même façon, sont avantagées par rapport à leurs concurrents</a:t>
            </a:r>
            <a:endParaRPr lang="en-US" sz="2400" dirty="0" smtClean="0"/>
          </a:p>
          <a:p>
            <a:pPr>
              <a:buFont typeface="Wingdings" pitchFamily="2" charset="2"/>
              <a:buChar char="q"/>
            </a:pPr>
            <a:r>
              <a:rPr lang="en-US" sz="2400" b="1" dirty="0" smtClean="0"/>
              <a:t> Strategic and geostrategic spin-</a:t>
            </a:r>
            <a:r>
              <a:rPr lang="en-US" sz="2400" b="1" dirty="0" err="1" smtClean="0"/>
              <a:t>offs.Benefits</a:t>
            </a:r>
            <a:r>
              <a:rPr lang="en-US" sz="2400" b="1" dirty="0" smtClean="0"/>
              <a:t>-Impacts:</a:t>
            </a:r>
          </a:p>
          <a:p>
            <a:r>
              <a:rPr lang="en-US" sz="2400" dirty="0" smtClean="0"/>
              <a:t> States with a scientific lead over others have an advantage, and can trade their technology for privileges (for example, technology transfer in exchange for market access) or </a:t>
            </a:r>
            <a:r>
              <a:rPr lang="en-US" sz="2400" dirty="0" smtClean="0">
                <a:solidFill>
                  <a:srgbClr val="C00000"/>
                </a:solidFill>
              </a:rPr>
              <a:t>exercise a right of control over the projects of other Stat</a:t>
            </a:r>
            <a:r>
              <a:rPr lang="en-US" sz="2400" dirty="0" smtClean="0"/>
              <a:t>es (for example, by agreeing or not to launch an artificial satellite for them). Private companies with </a:t>
            </a:r>
            <a:r>
              <a:rPr lang="en-US" sz="2400" dirty="0" smtClean="0">
                <a:solidFill>
                  <a:srgbClr val="C00000"/>
                </a:solidFill>
              </a:rPr>
              <a:t>a scientific lead, in the same way, have an advantage over their competitors.</a:t>
            </a:r>
            <a:endParaRPr lang="fr-FR" sz="2400" dirty="0"/>
          </a:p>
        </p:txBody>
      </p:sp>
      <p:sp>
        <p:nvSpPr>
          <p:cNvPr id="3" name="Titre 1"/>
          <p:cNvSpPr txBox="1">
            <a:spLocks/>
          </p:cNvSpPr>
          <p:nvPr/>
        </p:nvSpPr>
        <p:spPr>
          <a:xfrm>
            <a:off x="0" y="0"/>
            <a:ext cx="9144000" cy="654032"/>
          </a:xfrm>
          <a:prstGeom prst="rect">
            <a:avLst/>
          </a:prstGeom>
        </p:spPr>
        <p:txBody>
          <a:bodyP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err="1" smtClean="0">
                <a:ln>
                  <a:noFill/>
                </a:ln>
                <a:solidFill>
                  <a:schemeClr val="tx1"/>
                </a:solidFill>
                <a:effectLst/>
                <a:uLnTx/>
                <a:uFillTx/>
                <a:latin typeface="+mj-lt"/>
                <a:ea typeface="+mj-ea"/>
                <a:cs typeface="+mj-cs"/>
              </a:rPr>
              <a:t>Valorization</a:t>
            </a:r>
            <a:r>
              <a:rPr kumimoji="0" lang="fr-FR" sz="3600" b="1" i="0" u="none" strike="noStrike" kern="1200" cap="none" spc="0" normalizeH="0" baseline="0" noProof="0" dirty="0" smtClean="0">
                <a:ln>
                  <a:noFill/>
                </a:ln>
                <a:solidFill>
                  <a:schemeClr val="tx1"/>
                </a:solidFill>
                <a:effectLst/>
                <a:uLnTx/>
                <a:uFillTx/>
                <a:latin typeface="+mj-lt"/>
                <a:ea typeface="+mj-ea"/>
                <a:cs typeface="+mj-cs"/>
              </a:rPr>
              <a:t> of </a:t>
            </a:r>
            <a:r>
              <a:rPr kumimoji="0" lang="fr-FR" sz="3600" b="1" i="0" u="none" strike="noStrike" kern="1200" cap="none" spc="0" normalizeH="0" baseline="0" noProof="0" dirty="0" err="1" smtClean="0">
                <a:ln>
                  <a:noFill/>
                </a:ln>
                <a:solidFill>
                  <a:schemeClr val="tx1"/>
                </a:solidFill>
                <a:effectLst/>
                <a:uLnTx/>
                <a:uFillTx/>
                <a:latin typeface="+mj-lt"/>
                <a:ea typeface="+mj-ea"/>
                <a:cs typeface="+mj-cs"/>
              </a:rPr>
              <a:t>Research</a:t>
            </a:r>
            <a:r>
              <a:rPr kumimoji="0" lang="fr-FR" sz="3600" b="1" i="0" u="none" strike="noStrike" kern="1200" cap="none" spc="0" normalizeH="0" noProof="0" dirty="0" smtClean="0">
                <a:ln>
                  <a:noFill/>
                </a:ln>
                <a:solidFill>
                  <a:schemeClr val="tx1"/>
                </a:solidFill>
                <a:effectLst/>
                <a:uLnTx/>
                <a:uFillTx/>
                <a:latin typeface="+mj-lt"/>
                <a:ea typeface="+mj-ea"/>
                <a:cs typeface="+mj-cs"/>
              </a:rPr>
              <a:t> </a:t>
            </a:r>
            <a:endParaRPr kumimoji="0" lang="fr-FR" sz="3600" b="1" i="0" u="none" strike="noStrike" kern="1200" cap="none" spc="0" normalizeH="0" baseline="0" noProof="0" dirty="0">
              <a:ln>
                <a:noFill/>
              </a:ln>
              <a:solidFill>
                <a:schemeClr val="tx1"/>
              </a:solidFill>
              <a:effectLst/>
              <a:uLnTx/>
              <a:uFillTx/>
              <a:latin typeface="+mj-lt"/>
              <a:ea typeface="+mj-ea"/>
              <a:cs typeface="+mj-cs"/>
            </a:endParaRPr>
          </a:p>
        </p:txBody>
      </p:sp>
      <p:sp>
        <p:nvSpPr>
          <p:cNvPr id="4" name="Espace réservé de la date 3"/>
          <p:cNvSpPr>
            <a:spLocks noGrp="1"/>
          </p:cNvSpPr>
          <p:nvPr>
            <p:ph type="dt" sz="half" idx="10"/>
          </p:nvPr>
        </p:nvSpPr>
        <p:spPr/>
        <p:txBody>
          <a:bodyPr/>
          <a:lstStyle/>
          <a:p>
            <a:fld id="{E6832B7E-B9FF-4C12-98C9-EBB9F408F4E4}" type="datetime1">
              <a:rPr lang="en-US" smtClean="0"/>
              <a:pPr/>
              <a:t>10/13/2024</a:t>
            </a:fld>
            <a:endParaRPr lang="en-US"/>
          </a:p>
        </p:txBody>
      </p:sp>
      <p:sp>
        <p:nvSpPr>
          <p:cNvPr id="5" name="Espace réservé du numéro de diapositive 4"/>
          <p:cNvSpPr>
            <a:spLocks noGrp="1"/>
          </p:cNvSpPr>
          <p:nvPr>
            <p:ph type="sldNum" sz="quarter" idx="12"/>
          </p:nvPr>
        </p:nvSpPr>
        <p:spPr/>
        <p:txBody>
          <a:bodyPr/>
          <a:lstStyle/>
          <a:p>
            <a:fld id="{0EB2EDB5-2831-4A27-BBBD-986CCF4612B0}" type="slidenum">
              <a:rPr lang="en-US" smtClean="0"/>
              <a:pPr/>
              <a:t>12</a:t>
            </a:fld>
            <a:endParaRPr lang="en-US"/>
          </a:p>
        </p:txBody>
      </p:sp>
      <p:sp>
        <p:nvSpPr>
          <p:cNvPr id="6" name="Espace réservé du pied de page 5"/>
          <p:cNvSpPr>
            <a:spLocks noGrp="1"/>
          </p:cNvSpPr>
          <p:nvPr>
            <p:ph type="ftr" sz="quarter" idx="11"/>
          </p:nvPr>
        </p:nvSpPr>
        <p:spPr/>
        <p:txBody>
          <a:bodyPr/>
          <a:lstStyle/>
          <a:p>
            <a:r>
              <a:rPr lang="en-US" smtClean="0"/>
              <a:t>Research methodology BBA(2022)</a:t>
            </a:r>
            <a:endParaRPr lang="en-US"/>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928670"/>
            <a:ext cx="9144000" cy="6093976"/>
          </a:xfrm>
          <a:prstGeom prst="rect">
            <a:avLst/>
          </a:prstGeom>
          <a:noFill/>
        </p:spPr>
        <p:txBody>
          <a:bodyPr wrap="square" rtlCol="0">
            <a:spAutoFit/>
          </a:bodyPr>
          <a:lstStyle/>
          <a:p>
            <a:pPr marL="457200" lvl="0" indent="-457200">
              <a:buFont typeface="Wingdings" pitchFamily="2" charset="2"/>
              <a:buChar char="q"/>
            </a:pPr>
            <a:r>
              <a:rPr lang="fr-FR" sz="2400" dirty="0">
                <a:solidFill>
                  <a:schemeClr val="tx2"/>
                </a:solidFill>
              </a:rPr>
              <a:t>Les </a:t>
            </a:r>
            <a:r>
              <a:rPr lang="fr-FR" sz="2400" b="1" dirty="0">
                <a:solidFill>
                  <a:schemeClr val="tx2"/>
                </a:solidFill>
              </a:rPr>
              <a:t>retombées sociétales</a:t>
            </a:r>
            <a:r>
              <a:rPr lang="fr-FR" sz="2400" dirty="0" smtClean="0">
                <a:solidFill>
                  <a:schemeClr val="tx2"/>
                </a:solidFill>
              </a:rPr>
              <a:t>.</a:t>
            </a:r>
          </a:p>
          <a:p>
            <a:pPr marL="457200" lvl="0" indent="-457200"/>
            <a:r>
              <a:rPr lang="fr-FR" sz="2400" dirty="0" smtClean="0">
                <a:solidFill>
                  <a:schemeClr val="accent1"/>
                </a:solidFill>
              </a:rPr>
              <a:t>La </a:t>
            </a:r>
            <a:r>
              <a:rPr lang="fr-FR" sz="2400" dirty="0">
                <a:solidFill>
                  <a:schemeClr val="accent1"/>
                </a:solidFill>
              </a:rPr>
              <a:t>recherche peut permettre de déceler des dysfonctionnements et des améliorations possibles aux systèmes sociaux, au bénéfice des populations ou des organisations qui les administrent. Les chercheurs peuvent également jouer un </a:t>
            </a:r>
            <a:r>
              <a:rPr lang="fr-FR" sz="2400" b="1" dirty="0">
                <a:solidFill>
                  <a:schemeClr val="accent1"/>
                </a:solidFill>
              </a:rPr>
              <a:t>rôle d'experts</a:t>
            </a:r>
            <a:r>
              <a:rPr lang="fr-FR" sz="2400" dirty="0">
                <a:solidFill>
                  <a:schemeClr val="accent1"/>
                </a:solidFill>
              </a:rPr>
              <a:t> indépendants, permettant de baser une décision politique sur un compte-rendu non biaisé des risques et avantages des différentes options</a:t>
            </a:r>
            <a:r>
              <a:rPr lang="fr-FR" sz="2400" dirty="0" smtClean="0">
                <a:solidFill>
                  <a:schemeClr val="accent1"/>
                </a:solidFill>
              </a:rPr>
              <a:t>.</a:t>
            </a:r>
            <a:endParaRPr lang="fr-FR" sz="2400" dirty="0" smtClean="0"/>
          </a:p>
          <a:p>
            <a:pPr marL="457200" lvl="0" indent="-457200">
              <a:buFont typeface="Wingdings" pitchFamily="2" charset="2"/>
              <a:buChar char="q"/>
            </a:pPr>
            <a:r>
              <a:rPr lang="en-US" sz="2400" b="1" dirty="0" smtClean="0"/>
              <a:t>Societal benefits -impacts</a:t>
            </a:r>
            <a:r>
              <a:rPr lang="en-US" sz="2400" dirty="0" smtClean="0"/>
              <a:t> </a:t>
            </a:r>
          </a:p>
          <a:p>
            <a:pPr marL="457200" lvl="0" indent="-457200"/>
            <a:r>
              <a:rPr lang="en-US" sz="2400" dirty="0" smtClean="0"/>
              <a:t>Research can help identify dysfunctions and possible improvements to social systems, to the benefit of the populations or organizations that administer them. Researchers can also act as independent experts, allowing policy decisions to be based on an unbiased account of the risks and benefits of different optio</a:t>
            </a:r>
            <a:r>
              <a:rPr lang="en-US" dirty="0" smtClean="0"/>
              <a:t>ns.</a:t>
            </a:r>
          </a:p>
          <a:p>
            <a:pPr marL="285750" lvl="0" indent="-285750">
              <a:buFont typeface="Wingdings" pitchFamily="2" charset="2"/>
              <a:buChar char="Ø"/>
            </a:pPr>
            <a:endParaRPr lang="fr-FR" dirty="0"/>
          </a:p>
          <a:p>
            <a:r>
              <a:rPr lang="fr-FR" dirty="0"/>
              <a:t> </a:t>
            </a:r>
            <a:endParaRPr lang="en-US" dirty="0"/>
          </a:p>
          <a:p>
            <a:endParaRPr lang="en-US" dirty="0"/>
          </a:p>
        </p:txBody>
      </p:sp>
      <p:sp>
        <p:nvSpPr>
          <p:cNvPr id="3" name="Titre 1"/>
          <p:cNvSpPr txBox="1">
            <a:spLocks/>
          </p:cNvSpPr>
          <p:nvPr/>
        </p:nvSpPr>
        <p:spPr>
          <a:xfrm>
            <a:off x="0" y="0"/>
            <a:ext cx="9144000" cy="654032"/>
          </a:xfrm>
          <a:prstGeom prst="rect">
            <a:avLst/>
          </a:prstGeom>
        </p:spPr>
        <p:txBody>
          <a:bodyP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err="1" smtClean="0">
                <a:ln>
                  <a:noFill/>
                </a:ln>
                <a:solidFill>
                  <a:schemeClr val="tx1"/>
                </a:solidFill>
                <a:effectLst/>
                <a:uLnTx/>
                <a:uFillTx/>
                <a:latin typeface="+mj-lt"/>
                <a:ea typeface="+mj-ea"/>
                <a:cs typeface="+mj-cs"/>
              </a:rPr>
              <a:t>Valorization</a:t>
            </a:r>
            <a:r>
              <a:rPr kumimoji="0" lang="fr-FR" sz="3600" b="1" i="0" u="none" strike="noStrike" kern="1200" cap="none" spc="0" normalizeH="0" baseline="0" noProof="0" dirty="0" smtClean="0">
                <a:ln>
                  <a:noFill/>
                </a:ln>
                <a:solidFill>
                  <a:schemeClr val="tx1"/>
                </a:solidFill>
                <a:effectLst/>
                <a:uLnTx/>
                <a:uFillTx/>
                <a:latin typeface="+mj-lt"/>
                <a:ea typeface="+mj-ea"/>
                <a:cs typeface="+mj-cs"/>
              </a:rPr>
              <a:t> of </a:t>
            </a:r>
            <a:r>
              <a:rPr kumimoji="0" lang="fr-FR" sz="3600" b="1" i="0" u="none" strike="noStrike" kern="1200" cap="none" spc="0" normalizeH="0" baseline="0" noProof="0" dirty="0" err="1" smtClean="0">
                <a:ln>
                  <a:noFill/>
                </a:ln>
                <a:solidFill>
                  <a:schemeClr val="tx1"/>
                </a:solidFill>
                <a:effectLst/>
                <a:uLnTx/>
                <a:uFillTx/>
                <a:latin typeface="+mj-lt"/>
                <a:ea typeface="+mj-ea"/>
                <a:cs typeface="+mj-cs"/>
              </a:rPr>
              <a:t>Research</a:t>
            </a:r>
            <a:r>
              <a:rPr kumimoji="0" lang="fr-FR" sz="3600" b="1" i="0" u="none" strike="noStrike" kern="1200" cap="none" spc="0" normalizeH="0" noProof="0" dirty="0" smtClean="0">
                <a:ln>
                  <a:noFill/>
                </a:ln>
                <a:solidFill>
                  <a:schemeClr val="tx1"/>
                </a:solidFill>
                <a:effectLst/>
                <a:uLnTx/>
                <a:uFillTx/>
                <a:latin typeface="+mj-lt"/>
                <a:ea typeface="+mj-ea"/>
                <a:cs typeface="+mj-cs"/>
              </a:rPr>
              <a:t> </a:t>
            </a:r>
            <a:endParaRPr kumimoji="0" lang="fr-FR" sz="3600" b="1" i="0" u="none" strike="noStrike" kern="1200" cap="none" spc="0" normalizeH="0" baseline="0" noProof="0" dirty="0">
              <a:ln>
                <a:noFill/>
              </a:ln>
              <a:solidFill>
                <a:schemeClr val="tx1"/>
              </a:solidFill>
              <a:effectLst/>
              <a:uLnTx/>
              <a:uFillTx/>
              <a:latin typeface="+mj-lt"/>
              <a:ea typeface="+mj-ea"/>
              <a:cs typeface="+mj-cs"/>
            </a:endParaRPr>
          </a:p>
        </p:txBody>
      </p:sp>
      <p:sp>
        <p:nvSpPr>
          <p:cNvPr id="4" name="Espace réservé de la date 3"/>
          <p:cNvSpPr>
            <a:spLocks noGrp="1"/>
          </p:cNvSpPr>
          <p:nvPr>
            <p:ph type="dt" sz="half" idx="10"/>
          </p:nvPr>
        </p:nvSpPr>
        <p:spPr/>
        <p:txBody>
          <a:bodyPr/>
          <a:lstStyle/>
          <a:p>
            <a:fld id="{C5E69B36-77E0-440C-BF90-225F7424A29C}" type="datetime1">
              <a:rPr lang="en-US" smtClean="0"/>
              <a:pPr/>
              <a:t>10/13/2024</a:t>
            </a:fld>
            <a:endParaRPr lang="en-US"/>
          </a:p>
        </p:txBody>
      </p:sp>
      <p:sp>
        <p:nvSpPr>
          <p:cNvPr id="5" name="Espace réservé du numéro de diapositive 4"/>
          <p:cNvSpPr>
            <a:spLocks noGrp="1"/>
          </p:cNvSpPr>
          <p:nvPr>
            <p:ph type="sldNum" sz="quarter" idx="12"/>
          </p:nvPr>
        </p:nvSpPr>
        <p:spPr/>
        <p:txBody>
          <a:bodyPr/>
          <a:lstStyle/>
          <a:p>
            <a:fld id="{0EB2EDB5-2831-4A27-BBBD-986CCF4612B0}" type="slidenum">
              <a:rPr lang="en-US" smtClean="0"/>
              <a:pPr/>
              <a:t>13</a:t>
            </a:fld>
            <a:endParaRPr lang="en-US"/>
          </a:p>
        </p:txBody>
      </p:sp>
      <p:sp>
        <p:nvSpPr>
          <p:cNvPr id="6" name="Espace réservé du pied de page 5"/>
          <p:cNvSpPr>
            <a:spLocks noGrp="1"/>
          </p:cNvSpPr>
          <p:nvPr>
            <p:ph type="ftr" sz="quarter" idx="11"/>
          </p:nvPr>
        </p:nvSpPr>
        <p:spPr/>
        <p:txBody>
          <a:bodyPr/>
          <a:lstStyle/>
          <a:p>
            <a:r>
              <a:rPr lang="en-US" smtClean="0"/>
              <a:t>Research methodology BBA(2022)</a:t>
            </a:r>
            <a:endParaRPr lang="en-US"/>
          </a:p>
        </p:txBody>
      </p:sp>
    </p:spTree>
    <p:extLst>
      <p:ext uri="{BB962C8B-B14F-4D97-AF65-F5344CB8AC3E}">
        <p14:creationId xmlns:p14="http://schemas.microsoft.com/office/powerpoint/2010/main" xmlns="" val="3616686291"/>
      </p:ext>
    </p:extLst>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554C859-4C5E-4CB9-9C47-470617B8BE8E}" type="datetime1">
              <a:rPr lang="en-US" smtClean="0"/>
              <a:pPr/>
              <a:t>10/13/2024</a:t>
            </a:fld>
            <a:endParaRPr lang="en-US"/>
          </a:p>
        </p:txBody>
      </p:sp>
      <p:sp>
        <p:nvSpPr>
          <p:cNvPr id="3" name="Espace réservé du pied de page 2"/>
          <p:cNvSpPr>
            <a:spLocks noGrp="1"/>
          </p:cNvSpPr>
          <p:nvPr>
            <p:ph type="ftr" sz="quarter" idx="11"/>
          </p:nvPr>
        </p:nvSpPr>
        <p:spPr/>
        <p:txBody>
          <a:bodyPr/>
          <a:lstStyle/>
          <a:p>
            <a:r>
              <a:rPr lang="en-US" smtClean="0"/>
              <a:t>Research methodology BBA(2022)</a:t>
            </a:r>
            <a:endParaRPr lang="en-US"/>
          </a:p>
        </p:txBody>
      </p:sp>
      <p:sp>
        <p:nvSpPr>
          <p:cNvPr id="4" name="Espace réservé du numéro de diapositive 3"/>
          <p:cNvSpPr>
            <a:spLocks noGrp="1"/>
          </p:cNvSpPr>
          <p:nvPr>
            <p:ph type="sldNum" sz="quarter" idx="12"/>
          </p:nvPr>
        </p:nvSpPr>
        <p:spPr/>
        <p:txBody>
          <a:bodyPr/>
          <a:lstStyle/>
          <a:p>
            <a:fld id="{0EB2EDB5-2831-4A27-BBBD-986CCF4612B0}" type="slidenum">
              <a:rPr lang="en-US" smtClean="0"/>
              <a:pPr/>
              <a:t>14</a:t>
            </a:fld>
            <a:endParaRPr lang="en-US"/>
          </a:p>
        </p:txBody>
      </p:sp>
      <p:sp>
        <p:nvSpPr>
          <p:cNvPr id="1025" name="Rectangle 1"/>
          <p:cNvSpPr>
            <a:spLocks noChangeArrowheads="1"/>
          </p:cNvSpPr>
          <p:nvPr/>
        </p:nvSpPr>
        <p:spPr bwMode="auto">
          <a:xfrm>
            <a:off x="0" y="0"/>
            <a:ext cx="9144000"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err="1" smtClean="0">
                <a:ln>
                  <a:noFill/>
                </a:ln>
                <a:solidFill>
                  <a:srgbClr val="000000"/>
                </a:solidFill>
                <a:effectLst/>
                <a:latin typeface="Calibri" pitchFamily="34" charset="0"/>
                <a:ea typeface="Times New Roman" pitchFamily="18" charset="0"/>
                <a:cs typeface="Arial" pitchFamily="34" charset="0"/>
              </a:rPr>
              <a:t>Definition</a:t>
            </a:r>
            <a:r>
              <a:rPr kumimoji="0" lang="fr-FR" sz="2800" b="1"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800" b="1"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An </a:t>
            </a:r>
            <a:r>
              <a:rPr kumimoji="0" lang="fr-FR" sz="2800" b="1" i="0" u="none" strike="noStrike" cap="none" normalizeH="0" baseline="0" dirty="0" err="1" smtClean="0">
                <a:ln>
                  <a:noFill/>
                </a:ln>
                <a:solidFill>
                  <a:srgbClr val="C12D30"/>
                </a:solidFill>
                <a:effectLst/>
                <a:latin typeface="inherit"/>
                <a:ea typeface="Times New Roman" pitchFamily="18" charset="0"/>
                <a:cs typeface="Arial" pitchFamily="34" charset="0"/>
              </a:rPr>
              <a:t>automatic</a:t>
            </a:r>
            <a:r>
              <a:rPr kumimoji="0" lang="fr-FR" sz="2800" b="1"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machine or </a:t>
            </a:r>
            <a:r>
              <a:rPr kumimoji="0" lang="fr-FR" sz="2800" b="1" i="0" u="none" strike="noStrike" cap="none" normalizeH="0" baseline="0" dirty="0" err="1" smtClean="0">
                <a:ln>
                  <a:noFill/>
                </a:ln>
                <a:solidFill>
                  <a:srgbClr val="000000"/>
                </a:solidFill>
                <a:effectLst/>
                <a:latin typeface="Calibri" pitchFamily="34" charset="0"/>
                <a:ea typeface="Times New Roman" pitchFamily="18" charset="0"/>
                <a:cs typeface="Arial" pitchFamily="34" charset="0"/>
              </a:rPr>
              <a:t>device</a:t>
            </a:r>
            <a:r>
              <a:rPr kumimoji="0" lang="fr-FR" sz="2800" b="1"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a:t>
            </a:r>
            <a:r>
              <a:rPr kumimoji="0" lang="fr-FR" sz="2800" b="1" i="0" u="none" strike="noStrike" cap="none" normalizeH="0" baseline="0" dirty="0" err="1" smtClean="0">
                <a:ln>
                  <a:noFill/>
                </a:ln>
                <a:solidFill>
                  <a:srgbClr val="000000"/>
                </a:solidFill>
                <a:effectLst/>
                <a:latin typeface="Calibri" pitchFamily="34" charset="0"/>
                <a:ea typeface="Times New Roman" pitchFamily="18" charset="0"/>
                <a:cs typeface="Arial" pitchFamily="34" charset="0"/>
              </a:rPr>
              <a:t>is</a:t>
            </a:r>
            <a:r>
              <a:rPr kumimoji="0" lang="fr-FR" sz="2800" b="1"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one </a:t>
            </a:r>
            <a:r>
              <a:rPr kumimoji="0" lang="fr-FR" sz="2800" b="1" i="0" u="none" strike="noStrike" cap="none" normalizeH="0" baseline="0" dirty="0" err="1" smtClean="0">
                <a:ln>
                  <a:noFill/>
                </a:ln>
                <a:solidFill>
                  <a:srgbClr val="000000"/>
                </a:solidFill>
                <a:effectLst/>
                <a:latin typeface="Calibri" pitchFamily="34" charset="0"/>
                <a:ea typeface="Times New Roman" pitchFamily="18" charset="0"/>
                <a:cs typeface="Arial" pitchFamily="34" charset="0"/>
              </a:rPr>
              <a:t>which</a:t>
            </a:r>
            <a:r>
              <a:rPr kumimoji="0" lang="fr-FR" sz="2800" b="1"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has </a:t>
            </a:r>
            <a:r>
              <a:rPr kumimoji="0" lang="fr-FR" sz="2800" b="1" i="0" u="none" strike="noStrike" cap="none" normalizeH="0" baseline="0" dirty="0" err="1" smtClean="0">
                <a:ln>
                  <a:noFill/>
                </a:ln>
                <a:solidFill>
                  <a:srgbClr val="000000"/>
                </a:solidFill>
                <a:effectLst/>
                <a:latin typeface="Calibri" pitchFamily="34" charset="0"/>
                <a:ea typeface="Times New Roman" pitchFamily="18" charset="0"/>
                <a:cs typeface="Arial" pitchFamily="34" charset="0"/>
              </a:rPr>
              <a:t>controls</a:t>
            </a:r>
            <a:r>
              <a:rPr kumimoji="0" lang="fr-FR" sz="2800" b="1"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a:t>
            </a:r>
            <a:r>
              <a:rPr kumimoji="0" lang="fr-FR" sz="2800" b="1" i="0" u="none" strike="noStrike" cap="none" normalizeH="0" baseline="0" dirty="0" err="1" smtClean="0">
                <a:ln>
                  <a:noFill/>
                </a:ln>
                <a:solidFill>
                  <a:srgbClr val="000000"/>
                </a:solidFill>
                <a:effectLst/>
                <a:latin typeface="Calibri" pitchFamily="34" charset="0"/>
                <a:ea typeface="Times New Roman" pitchFamily="18" charset="0"/>
                <a:cs typeface="Arial" pitchFamily="34" charset="0"/>
              </a:rPr>
              <a:t>that</a:t>
            </a:r>
            <a:r>
              <a:rPr kumimoji="0" lang="fr-FR" sz="2800" b="1"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a:t>
            </a:r>
            <a:r>
              <a:rPr kumimoji="0" lang="fr-FR" sz="2800" b="1" i="0" u="none" strike="noStrike" cap="none" normalizeH="0" baseline="0" dirty="0" err="1" smtClean="0">
                <a:ln>
                  <a:noFill/>
                </a:ln>
                <a:solidFill>
                  <a:srgbClr val="0000FF"/>
                </a:solidFill>
                <a:effectLst/>
                <a:latin typeface="inherit"/>
                <a:ea typeface="Times New Roman" pitchFamily="18" charset="0"/>
                <a:cs typeface="Arial" pitchFamily="34" charset="0"/>
                <a:hlinkClick r:id="rId2" tooltip="Definition of enable"/>
              </a:rPr>
              <a:t>enable</a:t>
            </a:r>
            <a:r>
              <a:rPr kumimoji="0" lang="fr-FR" sz="2800" b="1"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a:t>
            </a:r>
            <a:r>
              <a:rPr kumimoji="0" lang="fr-FR" sz="2800" b="1" i="0" u="none" strike="noStrike" cap="none" normalizeH="0" baseline="0" dirty="0" err="1" smtClean="0">
                <a:ln>
                  <a:noFill/>
                </a:ln>
                <a:solidFill>
                  <a:srgbClr val="000000"/>
                </a:solidFill>
                <a:effectLst/>
                <a:latin typeface="Calibri" pitchFamily="34" charset="0"/>
                <a:ea typeface="Times New Roman" pitchFamily="18" charset="0"/>
                <a:cs typeface="Arial" pitchFamily="34" charset="0"/>
              </a:rPr>
              <a:t>it</a:t>
            </a:r>
            <a:r>
              <a:rPr kumimoji="0" lang="fr-FR" sz="2800" b="1"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to </a:t>
            </a:r>
            <a:r>
              <a:rPr kumimoji="0" lang="fr-FR" sz="2800" b="1" i="0" u="none" strike="noStrike" cap="none" normalizeH="0" baseline="0" dirty="0" err="1" smtClean="0">
                <a:ln>
                  <a:noFill/>
                </a:ln>
                <a:solidFill>
                  <a:srgbClr val="000000"/>
                </a:solidFill>
                <a:effectLst/>
                <a:latin typeface="Calibri" pitchFamily="34" charset="0"/>
                <a:ea typeface="Times New Roman" pitchFamily="18" charset="0"/>
                <a:cs typeface="Arial" pitchFamily="34" charset="0"/>
              </a:rPr>
              <a:t>perform</a:t>
            </a:r>
            <a:r>
              <a:rPr kumimoji="0" lang="fr-FR" sz="2800" b="1"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a </a:t>
            </a:r>
            <a:r>
              <a:rPr kumimoji="0" lang="fr-FR" sz="2800" b="1" i="0" u="none" strike="noStrike" cap="none" normalizeH="0" baseline="0" dirty="0" err="1" smtClean="0">
                <a:ln>
                  <a:noFill/>
                </a:ln>
                <a:solidFill>
                  <a:srgbClr val="0000FF"/>
                </a:solidFill>
                <a:effectLst/>
                <a:latin typeface="inherit"/>
                <a:ea typeface="Times New Roman" pitchFamily="18" charset="0"/>
                <a:cs typeface="Arial" pitchFamily="34" charset="0"/>
                <a:hlinkClick r:id="rId3" tooltip="Definition of task"/>
              </a:rPr>
              <a:t>task</a:t>
            </a:r>
            <a:r>
              <a:rPr kumimoji="0" lang="fr-FR" sz="2800" b="1"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a:t>
            </a:r>
            <a:r>
              <a:rPr kumimoji="0" lang="fr-FR" sz="2800" b="1" i="0" u="none" strike="noStrike" cap="none" normalizeH="0" baseline="0" dirty="0" err="1" smtClean="0">
                <a:ln>
                  <a:noFill/>
                </a:ln>
                <a:solidFill>
                  <a:srgbClr val="000000"/>
                </a:solidFill>
                <a:effectLst/>
                <a:latin typeface="Calibri" pitchFamily="34" charset="0"/>
                <a:ea typeface="Times New Roman" pitchFamily="18" charset="0"/>
                <a:cs typeface="Arial" pitchFamily="34" charset="0"/>
              </a:rPr>
              <a:t>without</a:t>
            </a:r>
            <a:r>
              <a:rPr kumimoji="0" lang="fr-FR" sz="2800" b="1"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a:t>
            </a:r>
            <a:r>
              <a:rPr kumimoji="0" lang="fr-FR" sz="2800" b="1" i="0" u="none" strike="noStrike" cap="none" normalizeH="0" baseline="0" dirty="0" err="1" smtClean="0">
                <a:ln>
                  <a:noFill/>
                </a:ln>
                <a:solidFill>
                  <a:srgbClr val="0000FF"/>
                </a:solidFill>
                <a:effectLst/>
                <a:latin typeface="inherit"/>
                <a:ea typeface="Times New Roman" pitchFamily="18" charset="0"/>
                <a:cs typeface="Arial" pitchFamily="34" charset="0"/>
                <a:hlinkClick r:id="rId4" tooltip="Definition of needing"/>
              </a:rPr>
              <a:t>needing</a:t>
            </a:r>
            <a:r>
              <a:rPr kumimoji="0" lang="fr-FR" sz="2800" b="1"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to </a:t>
            </a:r>
            <a:r>
              <a:rPr kumimoji="0" lang="fr-FR" sz="2800" b="1" i="0" u="none" strike="noStrike" cap="none" normalizeH="0" baseline="0" dirty="0" err="1" smtClean="0">
                <a:ln>
                  <a:noFill/>
                </a:ln>
                <a:solidFill>
                  <a:srgbClr val="000000"/>
                </a:solidFill>
                <a:effectLst/>
                <a:latin typeface="Calibri" pitchFamily="34" charset="0"/>
                <a:ea typeface="Times New Roman" pitchFamily="18" charset="0"/>
                <a:cs typeface="Arial" pitchFamily="34" charset="0"/>
              </a:rPr>
              <a:t>be</a:t>
            </a:r>
            <a:r>
              <a:rPr kumimoji="0" lang="fr-FR" sz="2800" b="1"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a:t>
            </a:r>
            <a:r>
              <a:rPr kumimoji="0" lang="fr-FR" sz="2800" b="1" i="0" u="none" strike="noStrike" cap="none" normalizeH="0" baseline="0" dirty="0" err="1" smtClean="0">
                <a:ln>
                  <a:noFill/>
                </a:ln>
                <a:solidFill>
                  <a:srgbClr val="000000"/>
                </a:solidFill>
                <a:effectLst/>
                <a:latin typeface="Calibri" pitchFamily="34" charset="0"/>
                <a:ea typeface="Times New Roman" pitchFamily="18" charset="0"/>
                <a:cs typeface="Arial" pitchFamily="34" charset="0"/>
              </a:rPr>
              <a:t>constantly</a:t>
            </a:r>
            <a:r>
              <a:rPr kumimoji="0" lang="fr-FR" sz="2800" b="1"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a:t>
            </a:r>
            <a:r>
              <a:rPr kumimoji="0" lang="fr-FR" sz="2800" b="1" i="0" u="none" strike="noStrike" cap="none" normalizeH="0" baseline="0" dirty="0" err="1" smtClean="0">
                <a:ln>
                  <a:noFill/>
                </a:ln>
                <a:solidFill>
                  <a:srgbClr val="000000"/>
                </a:solidFill>
                <a:effectLst/>
                <a:latin typeface="Calibri" pitchFamily="34" charset="0"/>
                <a:ea typeface="Times New Roman" pitchFamily="18" charset="0"/>
                <a:cs typeface="Arial" pitchFamily="34" charset="0"/>
              </a:rPr>
              <a:t>operated</a:t>
            </a:r>
            <a:r>
              <a:rPr kumimoji="0" lang="fr-FR" sz="2800" b="1"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by a </a:t>
            </a:r>
            <a:r>
              <a:rPr kumimoji="0" lang="fr-FR" sz="2800" b="1" i="0" u="none" strike="noStrike" cap="none" normalizeH="0" baseline="0" dirty="0" err="1" smtClean="0">
                <a:ln>
                  <a:noFill/>
                </a:ln>
                <a:solidFill>
                  <a:srgbClr val="000000"/>
                </a:solidFill>
                <a:effectLst/>
                <a:latin typeface="Calibri" pitchFamily="34" charset="0"/>
                <a:ea typeface="Times New Roman" pitchFamily="18" charset="0"/>
                <a:cs typeface="Arial" pitchFamily="34" charset="0"/>
              </a:rPr>
              <a:t>person</a:t>
            </a:r>
            <a:r>
              <a:rPr kumimoji="0" lang="fr-FR" sz="2800" b="1"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a:t>
            </a:r>
            <a:r>
              <a:rPr kumimoji="0" lang="fr-FR" sz="2800" b="1" i="0" u="none" strike="noStrike" cap="none" normalizeH="0" baseline="0" dirty="0" err="1" smtClean="0">
                <a:ln>
                  <a:noFill/>
                </a:ln>
                <a:solidFill>
                  <a:srgbClr val="C12D30"/>
                </a:solidFill>
                <a:effectLst/>
                <a:latin typeface="inherit"/>
                <a:ea typeface="Times New Roman" pitchFamily="18" charset="0"/>
                <a:cs typeface="Arial" pitchFamily="34" charset="0"/>
              </a:rPr>
              <a:t>Automatic</a:t>
            </a:r>
            <a:r>
              <a:rPr kumimoji="0" lang="fr-FR" sz="2800" b="1"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a:t>
            </a:r>
            <a:r>
              <a:rPr kumimoji="0" lang="fr-FR" sz="2800" b="1" i="0" u="none" strike="noStrike" cap="none" normalizeH="0" baseline="0" dirty="0" err="1" smtClean="0">
                <a:ln>
                  <a:noFill/>
                </a:ln>
                <a:solidFill>
                  <a:srgbClr val="0000FF"/>
                </a:solidFill>
                <a:effectLst/>
                <a:latin typeface="inherit"/>
                <a:ea typeface="Times New Roman" pitchFamily="18" charset="0"/>
                <a:cs typeface="Arial" pitchFamily="34" charset="0"/>
                <a:hlinkClick r:id="rId5" tooltip="Definition of methods"/>
              </a:rPr>
              <a:t>methods</a:t>
            </a:r>
            <a:r>
              <a:rPr kumimoji="0" lang="fr-FR" sz="2800" b="1"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and </a:t>
            </a:r>
            <a:r>
              <a:rPr kumimoji="0" lang="fr-FR" sz="2800" b="1" i="0" u="none" strike="noStrike" cap="none" normalizeH="0" baseline="0" dirty="0" err="1" smtClean="0">
                <a:ln>
                  <a:noFill/>
                </a:ln>
                <a:solidFill>
                  <a:srgbClr val="000000"/>
                </a:solidFill>
                <a:effectLst/>
                <a:latin typeface="Calibri" pitchFamily="34" charset="0"/>
                <a:ea typeface="Times New Roman" pitchFamily="18" charset="0"/>
                <a:cs typeface="Arial" pitchFamily="34" charset="0"/>
              </a:rPr>
              <a:t>processes</a:t>
            </a:r>
            <a:r>
              <a:rPr kumimoji="0" lang="fr-FR" sz="2800" b="1"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a:t>
            </a:r>
            <a:r>
              <a:rPr kumimoji="0" lang="fr-FR" sz="2800" b="1" i="0" u="none" strike="noStrike" cap="none" normalizeH="0" baseline="0" dirty="0" err="1" smtClean="0">
                <a:ln>
                  <a:noFill/>
                </a:ln>
                <a:solidFill>
                  <a:srgbClr val="000000"/>
                </a:solidFill>
                <a:effectLst/>
                <a:latin typeface="Calibri" pitchFamily="34" charset="0"/>
                <a:ea typeface="Times New Roman" pitchFamily="18" charset="0"/>
                <a:cs typeface="Arial" pitchFamily="34" charset="0"/>
              </a:rPr>
              <a:t>involve</a:t>
            </a:r>
            <a:r>
              <a:rPr kumimoji="0" lang="fr-FR" sz="2800" b="1"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the use of </a:t>
            </a:r>
            <a:r>
              <a:rPr kumimoji="0" lang="fr-FR" sz="2800" b="1" i="0" u="none" strike="noStrike" cap="none" normalizeH="0" baseline="0" dirty="0" err="1" smtClean="0">
                <a:ln>
                  <a:noFill/>
                </a:ln>
                <a:solidFill>
                  <a:srgbClr val="000000"/>
                </a:solidFill>
                <a:effectLst/>
                <a:latin typeface="Calibri" pitchFamily="34" charset="0"/>
                <a:ea typeface="Times New Roman" pitchFamily="18" charset="0"/>
                <a:cs typeface="Arial" pitchFamily="34" charset="0"/>
              </a:rPr>
              <a:t>such</a:t>
            </a:r>
            <a:r>
              <a:rPr kumimoji="0" lang="fr-FR" sz="2800" b="1"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machines.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800" b="1" i="0" u="none" strike="noStrike" cap="none" normalizeH="0" baseline="0" dirty="0" smtClean="0">
              <a:ln>
                <a:noFill/>
              </a:ln>
              <a:solidFill>
                <a:srgbClr val="000000"/>
              </a:solidFill>
              <a:effectLst/>
              <a:latin typeface="Calibri" pitchFamily="34" charset="0"/>
              <a:ea typeface="Times New Roman" pitchFamily="18" charset="0"/>
              <a:cs typeface="Arial" pitchFamily="34" charset="0"/>
            </a:endParaRPr>
          </a:p>
          <a:p>
            <a:pPr eaLnBrk="0" fontAlgn="base" hangingPunct="0">
              <a:spcBef>
                <a:spcPct val="0"/>
              </a:spcBef>
              <a:spcAft>
                <a:spcPct val="0"/>
              </a:spcAft>
            </a:pPr>
            <a:r>
              <a:rPr lang="fr-FR" sz="2800" b="1" dirty="0" err="1" smtClean="0">
                <a:solidFill>
                  <a:srgbClr val="000000"/>
                </a:solidFill>
                <a:latin typeface="inherit"/>
                <a:ea typeface="Times New Roman" pitchFamily="18" charset="0"/>
                <a:cs typeface="Arial" pitchFamily="34" charset="0"/>
              </a:rPr>
              <a:t>Synonyms</a:t>
            </a:r>
            <a:r>
              <a:rPr lang="fr-FR" sz="2800" b="1" dirty="0" smtClean="0">
                <a:solidFill>
                  <a:srgbClr val="000000"/>
                </a:solidFill>
                <a:latin typeface="inherit"/>
                <a:ea typeface="Times New Roman" pitchFamily="18" charset="0"/>
                <a:cs typeface="Arial" pitchFamily="34" charset="0"/>
              </a:rPr>
              <a:t>:</a:t>
            </a:r>
            <a:r>
              <a:rPr lang="fr-FR" sz="2800" b="1" dirty="0" smtClean="0">
                <a:solidFill>
                  <a:srgbClr val="000000"/>
                </a:solidFill>
                <a:ea typeface="Times New Roman" pitchFamily="18" charset="0"/>
                <a:cs typeface="Arial" pitchFamily="34" charset="0"/>
              </a:rPr>
              <a:t> </a:t>
            </a:r>
            <a:r>
              <a:rPr lang="fr-FR" sz="2800" b="1" dirty="0" err="1" smtClean="0">
                <a:solidFill>
                  <a:srgbClr val="0000FF"/>
                </a:solidFill>
                <a:latin typeface="inherit"/>
                <a:ea typeface="Times New Roman" pitchFamily="18" charset="0"/>
                <a:cs typeface="Arial" pitchFamily="34" charset="0"/>
                <a:hlinkClick r:id="rId6" tooltip="Definition of mechanical"/>
              </a:rPr>
              <a:t>mechanical</a:t>
            </a:r>
            <a:r>
              <a:rPr lang="fr-FR" sz="2800" b="1" dirty="0" smtClean="0">
                <a:solidFill>
                  <a:srgbClr val="000000"/>
                </a:solidFill>
                <a:latin typeface="Calibri" pitchFamily="34" charset="0"/>
                <a:ea typeface="Times New Roman" pitchFamily="18" charset="0"/>
                <a:cs typeface="Arial" pitchFamily="34" charset="0"/>
              </a:rPr>
              <a:t>, </a:t>
            </a:r>
            <a:r>
              <a:rPr lang="fr-FR" sz="2800" b="1" dirty="0" smtClean="0">
                <a:solidFill>
                  <a:srgbClr val="0000FF"/>
                </a:solidFill>
                <a:latin typeface="inherit"/>
                <a:ea typeface="Times New Roman" pitchFamily="18" charset="0"/>
                <a:cs typeface="Arial" pitchFamily="34" charset="0"/>
                <a:hlinkClick r:id="rId7" tooltip="Definition of robot"/>
              </a:rPr>
              <a:t>robot</a:t>
            </a:r>
            <a:r>
              <a:rPr lang="fr-FR" sz="2800" b="1" dirty="0" smtClean="0">
                <a:solidFill>
                  <a:srgbClr val="000000"/>
                </a:solidFill>
                <a:latin typeface="Calibri" pitchFamily="34" charset="0"/>
                <a:ea typeface="Times New Roman" pitchFamily="18" charset="0"/>
                <a:cs typeface="Arial" pitchFamily="34" charset="0"/>
              </a:rPr>
              <a:t>, </a:t>
            </a:r>
            <a:r>
              <a:rPr lang="fr-FR" sz="2800" b="1" dirty="0" err="1" smtClean="0">
                <a:solidFill>
                  <a:srgbClr val="0000FF"/>
                </a:solidFill>
                <a:latin typeface="inherit"/>
                <a:ea typeface="Times New Roman" pitchFamily="18" charset="0"/>
                <a:cs typeface="Arial" pitchFamily="34" charset="0"/>
                <a:hlinkClick r:id="rId8" tooltip="Definition of automated"/>
              </a:rPr>
              <a:t>automated</a:t>
            </a:r>
            <a:r>
              <a:rPr lang="fr-FR" sz="2800" b="1" dirty="0" smtClean="0">
                <a:solidFill>
                  <a:srgbClr val="000000"/>
                </a:solidFill>
                <a:latin typeface="Calibri" pitchFamily="34" charset="0"/>
                <a:ea typeface="Times New Roman" pitchFamily="18" charset="0"/>
                <a:cs typeface="Arial" pitchFamily="34" charset="0"/>
              </a:rPr>
              <a:t>, </a:t>
            </a:r>
            <a:endParaRPr lang="fr-FR" sz="2800" b="1" dirty="0" smtClean="0">
              <a:solidFill>
                <a:srgbClr val="0000FF"/>
              </a:solidFill>
              <a:latin typeface="inherit"/>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800" b="1" i="0" u="none" strike="noStrike" cap="none" normalizeH="0" baseline="0" dirty="0" smtClean="0">
              <a:ln>
                <a:noFill/>
              </a:ln>
              <a:solidFill>
                <a:srgbClr val="000000"/>
              </a:solidFill>
              <a:effectLst/>
              <a:latin typeface="Calibri" pitchFamily="34" charset="0"/>
              <a:ea typeface="Times New Roman" pitchFamily="18" charset="0"/>
              <a:cs typeface="Arial" pitchFamily="34" charset="0"/>
            </a:endParaRPr>
          </a:p>
          <a:p>
            <a:pPr eaLnBrk="0" fontAlgn="base" hangingPunct="0">
              <a:spcBef>
                <a:spcPct val="0"/>
              </a:spcBef>
              <a:spcAft>
                <a:spcPct val="0"/>
              </a:spcAft>
            </a:pPr>
            <a:r>
              <a:rPr lang="fr-FR" sz="2800" smtClean="0">
                <a:solidFill>
                  <a:srgbClr val="FF0000"/>
                </a:solidFill>
                <a:latin typeface="inherit"/>
                <a:ea typeface="Times New Roman" pitchFamily="18" charset="0"/>
                <a:cs typeface="Arial" pitchFamily="34" charset="0"/>
              </a:rPr>
              <a:t>E,g1;</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800" i="1" u="none" strike="noStrike" cap="none" normalizeH="0" baseline="0" dirty="0" smtClean="0">
                <a:ln>
                  <a:noFill/>
                </a:ln>
                <a:solidFill>
                  <a:srgbClr val="000000"/>
                </a:solidFill>
                <a:effectLst/>
                <a:latin typeface="inherit"/>
                <a:ea typeface="Times New Roman" pitchFamily="18" charset="0"/>
                <a:cs typeface="Arial" pitchFamily="34" charset="0"/>
              </a:rPr>
              <a:t>Modern trains have </a:t>
            </a:r>
            <a:r>
              <a:rPr kumimoji="0" lang="fr-FR" sz="2800" i="1" u="none" strike="noStrike" cap="none" normalizeH="0" baseline="0" dirty="0" err="1" smtClean="0">
                <a:ln>
                  <a:noFill/>
                </a:ln>
                <a:solidFill>
                  <a:srgbClr val="000000"/>
                </a:solidFill>
                <a:effectLst/>
                <a:latin typeface="inherit"/>
                <a:ea typeface="Times New Roman" pitchFamily="18" charset="0"/>
                <a:cs typeface="Arial" pitchFamily="34" charset="0"/>
              </a:rPr>
              <a:t>automatic</a:t>
            </a:r>
            <a:r>
              <a:rPr kumimoji="0" lang="fr-FR" sz="2800" i="1" u="none" strike="noStrike" cap="none" normalizeH="0" baseline="0" dirty="0" smtClean="0">
                <a:ln>
                  <a:noFill/>
                </a:ln>
                <a:solidFill>
                  <a:srgbClr val="000000"/>
                </a:solidFill>
                <a:effectLst/>
                <a:latin typeface="inherit"/>
                <a:ea typeface="Times New Roman" pitchFamily="18" charset="0"/>
                <a:cs typeface="Arial" pitchFamily="34" charset="0"/>
              </a:rPr>
              <a:t> </a:t>
            </a:r>
            <a:r>
              <a:rPr kumimoji="0" lang="fr-FR" sz="2800" i="1" u="none" strike="noStrike" cap="none" normalizeH="0" baseline="0" dirty="0" err="1" smtClean="0">
                <a:ln>
                  <a:noFill/>
                </a:ln>
                <a:solidFill>
                  <a:srgbClr val="000000"/>
                </a:solidFill>
                <a:effectLst/>
                <a:latin typeface="inherit"/>
                <a:ea typeface="Times New Roman" pitchFamily="18" charset="0"/>
                <a:cs typeface="Arial" pitchFamily="34" charset="0"/>
              </a:rPr>
              <a:t>doors</a:t>
            </a:r>
            <a:r>
              <a:rPr kumimoji="0" lang="fr-FR" sz="2800" i="1" u="none" strike="noStrike" cap="none" normalizeH="0" baseline="0" dirty="0" smtClean="0">
                <a:ln>
                  <a:noFill/>
                </a:ln>
                <a:solidFill>
                  <a:srgbClr val="000000"/>
                </a:solidFill>
                <a:effectLst/>
                <a:latin typeface="inherit"/>
                <a:ea typeface="Times New Roman" pitchFamily="18" charset="0"/>
                <a:cs typeface="Arial" pitchFamily="34" charset="0"/>
              </a:rPr>
              <a:t>.</a:t>
            </a:r>
            <a:r>
              <a:rPr kumimoji="0" lang="fr-FR" sz="2800" i="1" u="none" strike="noStrike" cap="none" normalizeH="0" baseline="0" dirty="0" smtClean="0">
                <a:ln>
                  <a:noFill/>
                </a:ln>
                <a:solidFill>
                  <a:srgbClr val="000000"/>
                </a:solidFill>
                <a:effectLst/>
                <a:latin typeface="Calibri"/>
                <a:ea typeface="Times New Roman" pitchFamily="18" charset="0"/>
                <a:cs typeface="Arial" pitchFamily="34" charset="0"/>
              </a:rPr>
              <a:t> </a:t>
            </a:r>
            <a:endParaRPr kumimoji="0" lang="fr-FR" sz="28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800" i="0" u="none" strike="noStrike" cap="none" normalizeH="0" baseline="0" dirty="0" err="1" smtClean="0">
                <a:ln>
                  <a:noFill/>
                </a:ln>
                <a:solidFill>
                  <a:srgbClr val="000000"/>
                </a:solidFill>
                <a:effectLst/>
                <a:latin typeface="inherit"/>
                <a:ea typeface="Times New Roman" pitchFamily="18" charset="0"/>
                <a:cs typeface="Arial" pitchFamily="34" charset="0"/>
              </a:rPr>
              <a:t>Synonyms</a:t>
            </a:r>
            <a:r>
              <a:rPr kumimoji="0" lang="fr-FR" sz="2800" i="0" u="none" strike="noStrike" cap="none" normalizeH="0" baseline="0" dirty="0" smtClean="0">
                <a:ln>
                  <a:noFill/>
                </a:ln>
                <a:solidFill>
                  <a:srgbClr val="000000"/>
                </a:solidFill>
                <a:effectLst/>
                <a:latin typeface="inherit"/>
                <a:ea typeface="Times New Roman" pitchFamily="18" charset="0"/>
                <a:cs typeface="Arial" pitchFamily="34" charset="0"/>
              </a:rPr>
              <a:t>:</a:t>
            </a:r>
            <a:r>
              <a:rPr kumimoji="0" lang="fr-FR" sz="2800" i="0" u="none" strike="noStrike" cap="none" normalizeH="0" baseline="0" dirty="0" smtClean="0">
                <a:ln>
                  <a:noFill/>
                </a:ln>
                <a:solidFill>
                  <a:srgbClr val="000000"/>
                </a:solidFill>
                <a:effectLst/>
                <a:latin typeface="Calibri"/>
                <a:ea typeface="Times New Roman" pitchFamily="18" charset="0"/>
                <a:cs typeface="Arial" pitchFamily="34" charset="0"/>
              </a:rPr>
              <a:t> </a:t>
            </a:r>
            <a:r>
              <a:rPr kumimoji="0" lang="fr-FR" sz="2800" i="0" u="none" strike="noStrike" cap="none" normalizeH="0" baseline="0" dirty="0" err="1" smtClean="0">
                <a:ln>
                  <a:noFill/>
                </a:ln>
                <a:solidFill>
                  <a:srgbClr val="0000FF"/>
                </a:solidFill>
                <a:effectLst/>
                <a:latin typeface="inherit"/>
                <a:ea typeface="Times New Roman" pitchFamily="18" charset="0"/>
                <a:cs typeface="Arial" pitchFamily="34" charset="0"/>
                <a:hlinkClick r:id="rId6" tooltip="Definition of mechanical"/>
              </a:rPr>
              <a:t>mechanical</a:t>
            </a:r>
            <a:r>
              <a:rPr kumimoji="0" lang="fr-FR" sz="280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a:t>
            </a:r>
            <a:r>
              <a:rPr kumimoji="0" lang="fr-FR" sz="2800" i="0" u="none" strike="noStrike" cap="none" normalizeH="0" baseline="0" dirty="0" smtClean="0">
                <a:ln>
                  <a:noFill/>
                </a:ln>
                <a:solidFill>
                  <a:srgbClr val="0000FF"/>
                </a:solidFill>
                <a:effectLst/>
                <a:latin typeface="inherit"/>
                <a:ea typeface="Times New Roman" pitchFamily="18" charset="0"/>
                <a:cs typeface="Arial" pitchFamily="34" charset="0"/>
                <a:hlinkClick r:id="rId7" tooltip="Definition of robot"/>
              </a:rPr>
              <a:t>robot</a:t>
            </a:r>
            <a:r>
              <a:rPr kumimoji="0" lang="fr-FR" sz="280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a:t>
            </a:r>
            <a:r>
              <a:rPr kumimoji="0" lang="fr-FR" sz="2800" i="0" u="none" strike="noStrike" cap="none" normalizeH="0" baseline="0" dirty="0" err="1" smtClean="0">
                <a:ln>
                  <a:noFill/>
                </a:ln>
                <a:solidFill>
                  <a:srgbClr val="0000FF"/>
                </a:solidFill>
                <a:effectLst/>
                <a:latin typeface="inherit"/>
                <a:ea typeface="Times New Roman" pitchFamily="18" charset="0"/>
                <a:cs typeface="Arial" pitchFamily="34" charset="0"/>
                <a:hlinkClick r:id="rId8" tooltip="Definition of automated"/>
              </a:rPr>
              <a:t>automated</a:t>
            </a:r>
            <a:r>
              <a:rPr kumimoji="0" lang="fr-FR" sz="280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a:t>
            </a:r>
            <a:r>
              <a:rPr kumimoji="0" lang="fr-FR" sz="2800" i="0" u="none" strike="noStrike" cap="none" normalizeH="0" baseline="0" dirty="0" err="1" smtClean="0">
                <a:ln>
                  <a:noFill/>
                </a:ln>
                <a:solidFill>
                  <a:srgbClr val="FF0000"/>
                </a:solidFill>
                <a:effectLst/>
                <a:latin typeface="inherit"/>
                <a:ea typeface="Times New Roman" pitchFamily="18" charset="0"/>
                <a:cs typeface="Arial" pitchFamily="34" charset="0"/>
              </a:rPr>
              <a:t>mechanized</a:t>
            </a:r>
            <a:r>
              <a:rPr kumimoji="0" lang="fr-FR" sz="2800"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   </a:t>
            </a:r>
            <a:r>
              <a:rPr kumimoji="0" lang="fr-FR" sz="2800" i="0" u="none" strike="noStrike" cap="none" normalizeH="0" baseline="0" dirty="0" smtClean="0">
                <a:ln>
                  <a:noFill/>
                </a:ln>
                <a:solidFill>
                  <a:srgbClr val="FF0000"/>
                </a:solidFill>
                <a:effectLst/>
                <a:latin typeface="inherit"/>
                <a:ea typeface="Times New Roman" pitchFamily="18" charset="0"/>
                <a:cs typeface="Arial" pitchFamily="34" charset="0"/>
                <a:hlinkClick r:id="rId9" tooltip="Synonyms of automatic"/>
              </a:rPr>
              <a:t>More </a:t>
            </a:r>
            <a:r>
              <a:rPr kumimoji="0" lang="fr-FR" sz="2800" i="0" u="none" strike="noStrike" cap="none" normalizeH="0" baseline="0" dirty="0" err="1" smtClean="0">
                <a:ln>
                  <a:noFill/>
                </a:ln>
                <a:solidFill>
                  <a:srgbClr val="FF0000"/>
                </a:solidFill>
                <a:effectLst/>
                <a:latin typeface="inherit"/>
                <a:ea typeface="Times New Roman" pitchFamily="18" charset="0"/>
                <a:cs typeface="Arial" pitchFamily="34" charset="0"/>
                <a:hlinkClick r:id="rId9" tooltip="Synonyms of automatic"/>
              </a:rPr>
              <a:t>Synonyms</a:t>
            </a:r>
            <a:r>
              <a:rPr kumimoji="0" lang="fr-FR" sz="2800" i="0" u="none" strike="noStrike" cap="none" normalizeH="0" baseline="0" dirty="0" smtClean="0">
                <a:ln>
                  <a:noFill/>
                </a:ln>
                <a:solidFill>
                  <a:srgbClr val="FF0000"/>
                </a:solidFill>
                <a:effectLst/>
                <a:latin typeface="inherit"/>
                <a:ea typeface="Times New Roman" pitchFamily="18" charset="0"/>
                <a:cs typeface="Arial" pitchFamily="34" charset="0"/>
                <a:hlinkClick r:id="rId9" tooltip="Synonyms of automatic"/>
              </a:rPr>
              <a:t> of</a:t>
            </a:r>
            <a:r>
              <a:rPr kumimoji="0" lang="fr-FR" sz="2800" i="0" u="none" strike="noStrike" cap="none" normalizeH="0" baseline="0" dirty="0" smtClean="0">
                <a:ln>
                  <a:noFill/>
                </a:ln>
                <a:solidFill>
                  <a:srgbClr val="FF0000"/>
                </a:solidFill>
                <a:effectLst/>
                <a:latin typeface="Calibri"/>
                <a:ea typeface="Times New Roman" pitchFamily="18" charset="0"/>
                <a:cs typeface="Arial" pitchFamily="34" charset="0"/>
                <a:hlinkClick r:id="rId9" tooltip="Synonyms of automatic"/>
              </a:rPr>
              <a:t> </a:t>
            </a:r>
            <a:r>
              <a:rPr kumimoji="0" lang="fr-FR" sz="2800" i="0" u="none" strike="noStrike" cap="none" normalizeH="0" baseline="0" dirty="0" err="1" smtClean="0">
                <a:ln>
                  <a:noFill/>
                </a:ln>
                <a:solidFill>
                  <a:srgbClr val="FF0000"/>
                </a:solidFill>
                <a:effectLst/>
                <a:latin typeface="inherit"/>
                <a:ea typeface="Times New Roman" pitchFamily="18" charset="0"/>
                <a:cs typeface="Arial" pitchFamily="34" charset="0"/>
                <a:hlinkClick r:id="rId9" tooltip="Synonyms of automatic"/>
              </a:rPr>
              <a:t>automatic</a:t>
            </a:r>
            <a:endParaRPr kumimoji="0" lang="fr-FR" sz="280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800" b="0" i="0" u="none" strike="noStrike" cap="none" normalizeH="0" baseline="0" dirty="0" smtClean="0">
                <a:ln>
                  <a:noFill/>
                </a:ln>
                <a:solidFill>
                  <a:srgbClr val="FF0000"/>
                </a:solidFill>
                <a:effectLst/>
                <a:latin typeface="inherit"/>
                <a:ea typeface="Times New Roman" pitchFamily="18" charset="0"/>
                <a:cs typeface="Arial" pitchFamily="34" charset="0"/>
              </a:rPr>
              <a:t>E,g2;</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800" b="0" i="0" u="none" strike="noStrike" cap="none" normalizeH="0" baseline="0" dirty="0" smtClean="0">
                <a:ln>
                  <a:noFill/>
                </a:ln>
                <a:solidFill>
                  <a:srgbClr val="000000"/>
                </a:solidFill>
                <a:effectLst/>
                <a:latin typeface="inherit"/>
                <a:ea typeface="Times New Roman" pitchFamily="18" charset="0"/>
                <a:cs typeface="Arial" pitchFamily="34" charset="0"/>
              </a:rPr>
              <a:t>An</a:t>
            </a:r>
            <a:r>
              <a:rPr kumimoji="0" lang="fr-FR" sz="2800" b="0" i="0" u="none" strike="noStrike" cap="none" normalizeH="0" baseline="0" dirty="0" smtClean="0">
                <a:ln>
                  <a:noFill/>
                </a:ln>
                <a:solidFill>
                  <a:srgbClr val="000000"/>
                </a:solidFill>
                <a:effectLst/>
                <a:latin typeface="Calibri"/>
                <a:ea typeface="Times New Roman" pitchFamily="18" charset="0"/>
                <a:cs typeface="Arial" pitchFamily="34" charset="0"/>
              </a:rPr>
              <a:t> </a:t>
            </a:r>
            <a:r>
              <a:rPr kumimoji="0" lang="fr-FR" sz="2800" b="1" i="0" u="none" strike="noStrike" cap="none" normalizeH="0" baseline="0" dirty="0" err="1" smtClean="0">
                <a:ln>
                  <a:noFill/>
                </a:ln>
                <a:solidFill>
                  <a:srgbClr val="C12D30"/>
                </a:solidFill>
                <a:effectLst/>
                <a:latin typeface="inherit"/>
                <a:ea typeface="Times New Roman" pitchFamily="18" charset="0"/>
                <a:cs typeface="Arial" pitchFamily="34" charset="0"/>
              </a:rPr>
              <a:t>automatic</a:t>
            </a:r>
            <a:r>
              <a:rPr kumimoji="0" lang="fr-FR" sz="2800" b="0" i="0" u="none" strike="noStrike" cap="none" normalizeH="0" baseline="0" dirty="0" smtClean="0">
                <a:ln>
                  <a:noFill/>
                </a:ln>
                <a:solidFill>
                  <a:srgbClr val="000000"/>
                </a:solidFill>
                <a:effectLst/>
                <a:latin typeface="Calibri"/>
                <a:ea typeface="Times New Roman" pitchFamily="18" charset="0"/>
                <a:cs typeface="Arial" pitchFamily="34" charset="0"/>
              </a:rPr>
              <a:t> </a:t>
            </a:r>
            <a:r>
              <a:rPr kumimoji="0" lang="fr-FR" sz="2800" b="0" i="0" u="none" strike="noStrike" cap="none" normalizeH="0" baseline="0" dirty="0" err="1" smtClean="0">
                <a:ln>
                  <a:noFill/>
                </a:ln>
                <a:solidFill>
                  <a:srgbClr val="000000"/>
                </a:solidFill>
                <a:effectLst/>
                <a:latin typeface="inherit"/>
                <a:ea typeface="Times New Roman" pitchFamily="18" charset="0"/>
                <a:cs typeface="Arial" pitchFamily="34" charset="0"/>
              </a:rPr>
              <a:t>is</a:t>
            </a:r>
            <a:r>
              <a:rPr kumimoji="0" lang="fr-FR" sz="2800" b="0" i="0" u="none" strike="noStrike" cap="none" normalizeH="0" baseline="0" dirty="0" smtClean="0">
                <a:ln>
                  <a:noFill/>
                </a:ln>
                <a:solidFill>
                  <a:srgbClr val="000000"/>
                </a:solidFill>
                <a:effectLst/>
                <a:latin typeface="inherit"/>
                <a:ea typeface="Times New Roman" pitchFamily="18" charset="0"/>
                <a:cs typeface="Arial" pitchFamily="34" charset="0"/>
              </a:rPr>
              <a:t> a</a:t>
            </a:r>
            <a:r>
              <a:rPr kumimoji="0" lang="fr-FR" sz="2800" b="0" i="0" u="none" strike="noStrike" cap="none" normalizeH="0" baseline="0" dirty="0" smtClean="0">
                <a:ln>
                  <a:noFill/>
                </a:ln>
                <a:solidFill>
                  <a:srgbClr val="000000"/>
                </a:solidFill>
                <a:effectLst/>
                <a:latin typeface="Calibri"/>
                <a:ea typeface="Times New Roman" pitchFamily="18" charset="0"/>
                <a:cs typeface="Arial" pitchFamily="34" charset="0"/>
              </a:rPr>
              <a:t> </a:t>
            </a:r>
            <a:r>
              <a:rPr kumimoji="0" lang="fr-FR" sz="2800" b="0" i="0" u="none" strike="noStrike" cap="none" normalizeH="0" baseline="0" dirty="0" smtClean="0">
                <a:ln>
                  <a:noFill/>
                </a:ln>
                <a:solidFill>
                  <a:srgbClr val="0000FF"/>
                </a:solidFill>
                <a:effectLst/>
                <a:latin typeface="inherit"/>
                <a:ea typeface="Times New Roman" pitchFamily="18" charset="0"/>
                <a:cs typeface="Arial" pitchFamily="34" charset="0"/>
                <a:hlinkClick r:id="rId10" tooltip="Definition of car"/>
              </a:rPr>
              <a:t>car</a:t>
            </a:r>
            <a:r>
              <a:rPr kumimoji="0" lang="fr-FR" sz="2800" b="0" i="0" u="none" strike="noStrike" cap="none" normalizeH="0" baseline="0" dirty="0" smtClean="0">
                <a:ln>
                  <a:noFill/>
                </a:ln>
                <a:solidFill>
                  <a:srgbClr val="000000"/>
                </a:solidFill>
                <a:effectLst/>
                <a:latin typeface="Calibri"/>
                <a:ea typeface="Times New Roman" pitchFamily="18" charset="0"/>
                <a:cs typeface="Arial" pitchFamily="34" charset="0"/>
              </a:rPr>
              <a:t> </a:t>
            </a:r>
            <a:r>
              <a:rPr kumimoji="0" lang="fr-FR" sz="2800" b="0" i="0" u="none" strike="noStrike" cap="none" normalizeH="0" baseline="0" dirty="0" smtClean="0">
                <a:ln>
                  <a:noFill/>
                </a:ln>
                <a:solidFill>
                  <a:srgbClr val="000000"/>
                </a:solidFill>
                <a:effectLst/>
                <a:latin typeface="inherit"/>
                <a:ea typeface="Times New Roman" pitchFamily="18" charset="0"/>
                <a:cs typeface="Arial" pitchFamily="34" charset="0"/>
              </a:rPr>
              <a:t>in </a:t>
            </a:r>
            <a:r>
              <a:rPr kumimoji="0" lang="fr-FR" sz="2800" b="0" i="0" u="none" strike="noStrike" cap="none" normalizeH="0" baseline="0" dirty="0" err="1" smtClean="0">
                <a:ln>
                  <a:noFill/>
                </a:ln>
                <a:solidFill>
                  <a:srgbClr val="000000"/>
                </a:solidFill>
                <a:effectLst/>
                <a:latin typeface="inherit"/>
                <a:ea typeface="Times New Roman" pitchFamily="18" charset="0"/>
                <a:cs typeface="Arial" pitchFamily="34" charset="0"/>
              </a:rPr>
              <a:t>which</a:t>
            </a:r>
            <a:r>
              <a:rPr kumimoji="0" lang="fr-FR" sz="2800" b="0" i="0" u="none" strike="noStrike" cap="none" normalizeH="0" baseline="0" dirty="0" smtClean="0">
                <a:ln>
                  <a:noFill/>
                </a:ln>
                <a:solidFill>
                  <a:srgbClr val="000000"/>
                </a:solidFill>
                <a:effectLst/>
                <a:latin typeface="inherit"/>
                <a:ea typeface="Times New Roman" pitchFamily="18" charset="0"/>
                <a:cs typeface="Arial" pitchFamily="34" charset="0"/>
              </a:rPr>
              <a:t> the</a:t>
            </a:r>
            <a:r>
              <a:rPr kumimoji="0" lang="fr-FR" sz="2800" b="0" i="0" u="none" strike="noStrike" cap="none" normalizeH="0" baseline="0" dirty="0" smtClean="0">
                <a:ln>
                  <a:noFill/>
                </a:ln>
                <a:solidFill>
                  <a:srgbClr val="000000"/>
                </a:solidFill>
                <a:effectLst/>
                <a:latin typeface="Calibri"/>
                <a:ea typeface="Times New Roman" pitchFamily="18" charset="0"/>
                <a:cs typeface="Arial" pitchFamily="34" charset="0"/>
              </a:rPr>
              <a:t> </a:t>
            </a:r>
            <a:r>
              <a:rPr kumimoji="0" lang="fr-FR" sz="2800" b="0" i="0" u="none" strike="noStrike" cap="none" normalizeH="0" baseline="0" dirty="0" err="1" smtClean="0">
                <a:ln>
                  <a:noFill/>
                </a:ln>
                <a:solidFill>
                  <a:srgbClr val="0000FF"/>
                </a:solidFill>
                <a:effectLst/>
                <a:latin typeface="inherit"/>
                <a:ea typeface="Times New Roman" pitchFamily="18" charset="0"/>
                <a:cs typeface="Arial" pitchFamily="34" charset="0"/>
                <a:hlinkClick r:id="rId11" tooltip="Definition of gears"/>
              </a:rPr>
              <a:t>gears</a:t>
            </a:r>
            <a:r>
              <a:rPr kumimoji="0" lang="fr-FR" sz="2800" b="0" i="0" u="none" strike="noStrike" cap="none" normalizeH="0" baseline="0" dirty="0" smtClean="0">
                <a:ln>
                  <a:noFill/>
                </a:ln>
                <a:solidFill>
                  <a:srgbClr val="000000"/>
                </a:solidFill>
                <a:effectLst/>
                <a:latin typeface="Calibri"/>
                <a:ea typeface="Times New Roman" pitchFamily="18" charset="0"/>
                <a:cs typeface="Arial" pitchFamily="34" charset="0"/>
              </a:rPr>
              <a:t> </a:t>
            </a:r>
            <a:r>
              <a:rPr kumimoji="0" lang="fr-FR" sz="2800" b="0" i="0" u="none" strike="noStrike" cap="none" normalizeH="0" baseline="0" dirty="0" smtClean="0">
                <a:ln>
                  <a:noFill/>
                </a:ln>
                <a:solidFill>
                  <a:srgbClr val="000000"/>
                </a:solidFill>
                <a:effectLst/>
                <a:latin typeface="inherit"/>
                <a:ea typeface="Times New Roman" pitchFamily="18" charset="0"/>
                <a:cs typeface="Arial" pitchFamily="34" charset="0"/>
              </a:rPr>
              <a:t>change </a:t>
            </a:r>
            <a:r>
              <a:rPr kumimoji="0" lang="fr-FR" sz="2800" b="0" i="0" u="none" strike="noStrike" cap="none" normalizeH="0" baseline="0" dirty="0" err="1" smtClean="0">
                <a:ln>
                  <a:noFill/>
                </a:ln>
                <a:solidFill>
                  <a:srgbClr val="000000"/>
                </a:solidFill>
                <a:effectLst/>
                <a:latin typeface="inherit"/>
                <a:ea typeface="Times New Roman" pitchFamily="18" charset="0"/>
                <a:cs typeface="Arial" pitchFamily="34" charset="0"/>
              </a:rPr>
              <a:t>automatically</a:t>
            </a:r>
            <a:r>
              <a:rPr kumimoji="0" lang="fr-FR" sz="2800" b="0" i="0" u="none" strike="noStrike" cap="none" normalizeH="0" baseline="0" dirty="0" smtClean="0">
                <a:ln>
                  <a:noFill/>
                </a:ln>
                <a:solidFill>
                  <a:srgbClr val="000000"/>
                </a:solidFill>
                <a:effectLst/>
                <a:latin typeface="inherit"/>
                <a:ea typeface="Times New Roman" pitchFamily="18" charset="0"/>
                <a:cs typeface="Arial" pitchFamily="34" charset="0"/>
              </a:rPr>
              <a:t> as the </a:t>
            </a:r>
            <a:r>
              <a:rPr kumimoji="0" lang="fr-FR" sz="2800" b="0" i="0" u="none" strike="noStrike" cap="none" normalizeH="0" baseline="0" dirty="0" err="1" smtClean="0">
                <a:ln>
                  <a:noFill/>
                </a:ln>
                <a:solidFill>
                  <a:srgbClr val="000000"/>
                </a:solidFill>
                <a:effectLst/>
                <a:latin typeface="inherit"/>
                <a:ea typeface="Times New Roman" pitchFamily="18" charset="0"/>
                <a:cs typeface="Arial" pitchFamily="34" charset="0"/>
              </a:rPr>
              <a:t>car's</a:t>
            </a:r>
            <a:r>
              <a:rPr kumimoji="0" lang="fr-FR" sz="2800" b="0" i="0" u="none" strike="noStrike" cap="none" normalizeH="0" baseline="0" dirty="0" smtClean="0">
                <a:ln>
                  <a:noFill/>
                </a:ln>
                <a:solidFill>
                  <a:srgbClr val="000000"/>
                </a:solidFill>
                <a:effectLst/>
                <a:latin typeface="Calibri"/>
                <a:ea typeface="Times New Roman" pitchFamily="18" charset="0"/>
                <a:cs typeface="Arial" pitchFamily="34" charset="0"/>
              </a:rPr>
              <a:t> </a:t>
            </a:r>
            <a:r>
              <a:rPr kumimoji="0" lang="fr-FR" sz="2800" b="0" i="0" u="none" strike="noStrike" cap="none" normalizeH="0" baseline="0" dirty="0" smtClean="0">
                <a:ln>
                  <a:noFill/>
                </a:ln>
                <a:solidFill>
                  <a:srgbClr val="0000FF"/>
                </a:solidFill>
                <a:effectLst/>
                <a:latin typeface="inherit"/>
                <a:ea typeface="Times New Roman" pitchFamily="18" charset="0"/>
                <a:cs typeface="Arial" pitchFamily="34" charset="0"/>
                <a:hlinkClick r:id="rId12" tooltip="Definition of speed"/>
              </a:rPr>
              <a:t>speed</a:t>
            </a:r>
            <a:r>
              <a:rPr kumimoji="0" lang="fr-FR" sz="2800" b="0" i="0" u="none" strike="noStrike" cap="none" normalizeH="0" baseline="0" dirty="0" smtClean="0">
                <a:ln>
                  <a:noFill/>
                </a:ln>
                <a:solidFill>
                  <a:srgbClr val="000000"/>
                </a:solidFill>
                <a:effectLst/>
                <a:latin typeface="Calibri"/>
                <a:ea typeface="Times New Roman" pitchFamily="18" charset="0"/>
                <a:cs typeface="Arial" pitchFamily="34" charset="0"/>
              </a:rPr>
              <a:t> </a:t>
            </a:r>
            <a:r>
              <a:rPr kumimoji="0" lang="fr-FR" sz="2800" b="0" i="0" u="none" strike="noStrike" cap="none" normalizeH="0" baseline="0" dirty="0" err="1" smtClean="0">
                <a:ln>
                  <a:noFill/>
                </a:ln>
                <a:solidFill>
                  <a:srgbClr val="0000FF"/>
                </a:solidFill>
                <a:effectLst/>
                <a:latin typeface="inherit"/>
                <a:ea typeface="Times New Roman" pitchFamily="18" charset="0"/>
                <a:cs typeface="Arial" pitchFamily="34" charset="0"/>
                <a:hlinkClick r:id="rId13" tooltip="Definition of increases"/>
              </a:rPr>
              <a:t>increases</a:t>
            </a:r>
            <a:r>
              <a:rPr kumimoji="0" lang="fr-FR" sz="2800" b="0" i="0" u="none" strike="noStrike" cap="none" normalizeH="0" baseline="0" dirty="0" smtClean="0">
                <a:ln>
                  <a:noFill/>
                </a:ln>
                <a:solidFill>
                  <a:srgbClr val="000000"/>
                </a:solidFill>
                <a:effectLst/>
                <a:latin typeface="Calibri"/>
                <a:ea typeface="Times New Roman" pitchFamily="18" charset="0"/>
                <a:cs typeface="Arial" pitchFamily="34" charset="0"/>
              </a:rPr>
              <a:t> </a:t>
            </a:r>
            <a:r>
              <a:rPr kumimoji="0" lang="fr-FR" sz="2800" b="0" i="0" u="none" strike="noStrike" cap="none" normalizeH="0" baseline="0" dirty="0" smtClean="0">
                <a:ln>
                  <a:noFill/>
                </a:ln>
                <a:solidFill>
                  <a:srgbClr val="000000"/>
                </a:solidFill>
                <a:effectLst/>
                <a:latin typeface="inherit"/>
                <a:ea typeface="Times New Roman" pitchFamily="18" charset="0"/>
                <a:cs typeface="Arial" pitchFamily="34" charset="0"/>
              </a:rPr>
              <a:t>or</a:t>
            </a:r>
            <a:r>
              <a:rPr kumimoji="0" lang="fr-FR" sz="2800" b="0" i="0" u="none" strike="noStrike" cap="none" normalizeH="0" baseline="0" dirty="0" smtClean="0">
                <a:ln>
                  <a:noFill/>
                </a:ln>
                <a:solidFill>
                  <a:srgbClr val="000000"/>
                </a:solidFill>
                <a:effectLst/>
                <a:latin typeface="Calibri"/>
                <a:ea typeface="Times New Roman" pitchFamily="18" charset="0"/>
                <a:cs typeface="Arial" pitchFamily="34" charset="0"/>
              </a:rPr>
              <a:t> </a:t>
            </a:r>
            <a:r>
              <a:rPr kumimoji="0" lang="fr-FR" sz="2800" b="0" i="0" u="none" strike="noStrike" cap="none" normalizeH="0" baseline="0" dirty="0" err="1" smtClean="0">
                <a:ln>
                  <a:noFill/>
                </a:ln>
                <a:solidFill>
                  <a:srgbClr val="0000FF"/>
                </a:solidFill>
                <a:effectLst/>
                <a:latin typeface="inherit"/>
                <a:ea typeface="Times New Roman" pitchFamily="18" charset="0"/>
                <a:cs typeface="Arial" pitchFamily="34" charset="0"/>
                <a:hlinkClick r:id="rId14" tooltip="Definition of decreases"/>
              </a:rPr>
              <a:t>decreases</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67544" y="260648"/>
            <a:ext cx="7772400" cy="1470025"/>
          </a:xfrm>
        </p:spPr>
        <p:txBody>
          <a:bodyPr/>
          <a:lstStyle/>
          <a:p>
            <a:r>
              <a:rPr lang="en-US" dirty="0" smtClean="0"/>
              <a:t>Definition</a:t>
            </a:r>
            <a:endParaRPr lang="en-US" dirty="0"/>
          </a:p>
        </p:txBody>
      </p:sp>
      <p:sp>
        <p:nvSpPr>
          <p:cNvPr id="3" name="Sous-titre 2"/>
          <p:cNvSpPr>
            <a:spLocks noGrp="1"/>
          </p:cNvSpPr>
          <p:nvPr>
            <p:ph type="subTitle" idx="1"/>
          </p:nvPr>
        </p:nvSpPr>
        <p:spPr>
          <a:xfrm>
            <a:off x="1371600" y="1412776"/>
            <a:ext cx="6915176" cy="5088058"/>
          </a:xfrm>
        </p:spPr>
        <p:txBody>
          <a:bodyPr>
            <a:normAutofit fontScale="25000" lnSpcReduction="20000"/>
          </a:bodyPr>
          <a:lstStyle/>
          <a:p>
            <a:pPr algn="l"/>
            <a:r>
              <a:rPr lang="fr-FR" sz="9600" dirty="0" smtClean="0">
                <a:solidFill>
                  <a:schemeClr val="accent2"/>
                </a:solidFill>
              </a:rPr>
              <a:t>1.1- Définition de la recherche scientifique:</a:t>
            </a:r>
          </a:p>
          <a:p>
            <a:r>
              <a:rPr lang="fr-FR" sz="9600" b="1" dirty="0"/>
              <a:t> </a:t>
            </a:r>
            <a:endParaRPr lang="en-US" sz="9600" dirty="0"/>
          </a:p>
          <a:p>
            <a:pPr algn="l"/>
            <a:r>
              <a:rPr lang="fr-FR" sz="9600" dirty="0"/>
              <a:t>	La </a:t>
            </a:r>
            <a:r>
              <a:rPr lang="fr-FR" sz="9600" b="1" dirty="0"/>
              <a:t>recherche scientifique</a:t>
            </a:r>
            <a:r>
              <a:rPr lang="fr-FR" sz="9600" dirty="0"/>
              <a:t> désigne en premier lieu l’ensemble des </a:t>
            </a:r>
            <a:r>
              <a:rPr lang="fr-FR" sz="9600" u="sng" dirty="0">
                <a:hlinkClick r:id="rId3" tooltip="Action (finance)"/>
              </a:rPr>
              <a:t>actions</a:t>
            </a:r>
            <a:r>
              <a:rPr lang="fr-FR" sz="9600" dirty="0"/>
              <a:t> entreprises en vue de produire et de développer les connaissances </a:t>
            </a:r>
            <a:r>
              <a:rPr lang="fr-FR" sz="9600" u="sng" dirty="0">
                <a:hlinkClick r:id="rId4" tooltip="Science"/>
              </a:rPr>
              <a:t>scientifiques</a:t>
            </a:r>
            <a:r>
              <a:rPr lang="fr-FR" sz="9600" dirty="0"/>
              <a:t>. Par </a:t>
            </a:r>
            <a:r>
              <a:rPr lang="fr-FR" sz="9600" u="sng" dirty="0">
                <a:hlinkClick r:id="rId5" tooltip="Métonymie"/>
              </a:rPr>
              <a:t>extension métonymique</a:t>
            </a:r>
            <a:r>
              <a:rPr lang="fr-FR" sz="9600" dirty="0"/>
              <a:t>, la </a:t>
            </a:r>
            <a:r>
              <a:rPr lang="fr-FR" sz="9600" b="1" dirty="0"/>
              <a:t>recherche scientifique</a:t>
            </a:r>
            <a:r>
              <a:rPr lang="fr-FR" sz="9600" dirty="0"/>
              <a:t> désigne également le cadre social, économique, institutionnel et juridique de ces actions</a:t>
            </a:r>
            <a:r>
              <a:rPr lang="fr-FR" sz="9600" dirty="0" smtClean="0"/>
              <a:t>.</a:t>
            </a:r>
          </a:p>
          <a:p>
            <a:pPr algn="l"/>
            <a:endParaRPr lang="fr-FR" sz="9600" dirty="0" smtClean="0"/>
          </a:p>
          <a:p>
            <a:pPr algn="l"/>
            <a:r>
              <a:rPr lang="fr-FR" sz="9600" b="1" dirty="0" err="1" smtClean="0">
                <a:solidFill>
                  <a:srgbClr val="FF0000"/>
                </a:solidFill>
              </a:rPr>
              <a:t>Definition</a:t>
            </a:r>
            <a:r>
              <a:rPr lang="fr-FR" sz="9600" b="1" dirty="0" smtClean="0">
                <a:solidFill>
                  <a:srgbClr val="FF0000"/>
                </a:solidFill>
              </a:rPr>
              <a:t>(</a:t>
            </a:r>
            <a:r>
              <a:rPr lang="fr-FR" sz="9600" dirty="0" smtClean="0"/>
              <a:t>en)</a:t>
            </a:r>
          </a:p>
          <a:p>
            <a:pPr algn="l"/>
            <a:r>
              <a:rPr lang="en-US" sz="9600" b="1" dirty="0" smtClean="0"/>
              <a:t>Scientific research primarily refers to all the actions undertaken to produce and develop scientific knowledge. By metonymic extension, scientific research also designates the social, economic, institutional and legal framework of these actions.</a:t>
            </a:r>
            <a:endParaRPr lang="en-US" sz="9600" b="1" dirty="0"/>
          </a:p>
          <a:p>
            <a:r>
              <a:rPr lang="fr-FR" sz="3600" b="1" dirty="0"/>
              <a:t> </a:t>
            </a:r>
            <a:endParaRPr lang="en-US" sz="3600" b="1" dirty="0"/>
          </a:p>
          <a:p>
            <a:pPr algn="l"/>
            <a:r>
              <a:rPr lang="fr-FR" sz="1800" dirty="0" smtClean="0"/>
              <a:t> </a:t>
            </a:r>
            <a:endParaRPr lang="en-US" sz="1800" dirty="0"/>
          </a:p>
        </p:txBody>
      </p:sp>
      <p:sp>
        <p:nvSpPr>
          <p:cNvPr id="4" name="Espace réservé de la date 3"/>
          <p:cNvSpPr>
            <a:spLocks noGrp="1"/>
          </p:cNvSpPr>
          <p:nvPr>
            <p:ph type="dt" sz="half" idx="10"/>
          </p:nvPr>
        </p:nvSpPr>
        <p:spPr/>
        <p:txBody>
          <a:bodyPr/>
          <a:lstStyle/>
          <a:p>
            <a:fld id="{75B0D915-6A91-4074-A29B-FC6012559B4C}" type="datetime1">
              <a:rPr lang="en-US" smtClean="0"/>
              <a:pPr/>
              <a:t>10/13/2024</a:t>
            </a:fld>
            <a:endParaRPr lang="en-US"/>
          </a:p>
        </p:txBody>
      </p:sp>
      <p:sp>
        <p:nvSpPr>
          <p:cNvPr id="5" name="Espace réservé du numéro de diapositive 4"/>
          <p:cNvSpPr>
            <a:spLocks noGrp="1"/>
          </p:cNvSpPr>
          <p:nvPr>
            <p:ph type="sldNum" sz="quarter" idx="12"/>
          </p:nvPr>
        </p:nvSpPr>
        <p:spPr/>
        <p:txBody>
          <a:bodyPr/>
          <a:lstStyle/>
          <a:p>
            <a:fld id="{0EB2EDB5-2831-4A27-BBBD-986CCF4612B0}" type="slidenum">
              <a:rPr lang="en-US" smtClean="0"/>
              <a:pPr/>
              <a:t>2</a:t>
            </a:fld>
            <a:endParaRPr lang="en-US"/>
          </a:p>
        </p:txBody>
      </p:sp>
      <p:sp>
        <p:nvSpPr>
          <p:cNvPr id="6" name="Espace réservé du pied de page 5"/>
          <p:cNvSpPr>
            <a:spLocks noGrp="1"/>
          </p:cNvSpPr>
          <p:nvPr>
            <p:ph type="ftr" sz="quarter" idx="11"/>
          </p:nvPr>
        </p:nvSpPr>
        <p:spPr/>
        <p:txBody>
          <a:bodyPr/>
          <a:lstStyle/>
          <a:p>
            <a:r>
              <a:rPr lang="en-US" smtClean="0"/>
              <a:t>Research methodology BBA(2022)</a:t>
            </a:r>
            <a:endParaRPr lang="en-US"/>
          </a:p>
        </p:txBody>
      </p:sp>
    </p:spTree>
    <p:extLst>
      <p:ext uri="{BB962C8B-B14F-4D97-AF65-F5344CB8AC3E}">
        <p14:creationId xmlns:p14="http://schemas.microsoft.com/office/powerpoint/2010/main" xmlns="" val="265540448"/>
      </p:ext>
    </p:extLst>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000100" y="857232"/>
            <a:ext cx="7200800" cy="5816977"/>
          </a:xfrm>
          <a:prstGeom prst="rect">
            <a:avLst/>
          </a:prstGeom>
          <a:noFill/>
        </p:spPr>
        <p:txBody>
          <a:bodyPr wrap="square" rtlCol="0">
            <a:spAutoFit/>
          </a:bodyPr>
          <a:lstStyle/>
          <a:p>
            <a:endParaRPr lang="fr-FR" b="1" dirty="0" smtClean="0">
              <a:solidFill>
                <a:schemeClr val="accent2"/>
              </a:solidFill>
            </a:endParaRPr>
          </a:p>
          <a:p>
            <a:r>
              <a:rPr lang="fr-FR" b="1" dirty="0" smtClean="0">
                <a:solidFill>
                  <a:schemeClr val="accent2"/>
                </a:solidFill>
              </a:rPr>
              <a:t>1.2</a:t>
            </a:r>
            <a:r>
              <a:rPr lang="fr-FR" b="1" dirty="0">
                <a:solidFill>
                  <a:schemeClr val="accent2"/>
                </a:solidFill>
              </a:rPr>
              <a:t>. Différents types de </a:t>
            </a:r>
            <a:r>
              <a:rPr lang="fr-FR" b="1" dirty="0" smtClean="0">
                <a:solidFill>
                  <a:schemeClr val="accent2"/>
                </a:solidFill>
              </a:rPr>
              <a:t>recherches:</a:t>
            </a:r>
          </a:p>
          <a:p>
            <a:r>
              <a:rPr lang="fr-FR" b="1" dirty="0" smtClean="0">
                <a:solidFill>
                  <a:schemeClr val="accent2"/>
                </a:solidFill>
              </a:rPr>
              <a:t>1.2. </a:t>
            </a:r>
            <a:r>
              <a:rPr lang="fr-FR" b="1" dirty="0" err="1" smtClean="0">
                <a:solidFill>
                  <a:schemeClr val="accent2"/>
                </a:solidFill>
              </a:rPr>
              <a:t>Research</a:t>
            </a:r>
            <a:r>
              <a:rPr lang="fr-FR" b="1" dirty="0" smtClean="0">
                <a:solidFill>
                  <a:schemeClr val="accent2"/>
                </a:solidFill>
              </a:rPr>
              <a:t> types</a:t>
            </a:r>
          </a:p>
          <a:p>
            <a:r>
              <a:rPr lang="fr-FR" b="1" dirty="0">
                <a:solidFill>
                  <a:schemeClr val="accent2"/>
                </a:solidFill>
              </a:rPr>
              <a:t> </a:t>
            </a:r>
            <a:endParaRPr lang="en-US" b="1" i="1" dirty="0">
              <a:solidFill>
                <a:schemeClr val="accent2"/>
              </a:solidFill>
            </a:endParaRPr>
          </a:p>
          <a:p>
            <a:r>
              <a:rPr lang="fr-FR" b="1" dirty="0"/>
              <a:t>	</a:t>
            </a:r>
            <a:r>
              <a:rPr lang="fr-FR" b="1" dirty="0">
                <a:solidFill>
                  <a:schemeClr val="tx2"/>
                </a:solidFill>
              </a:rPr>
              <a:t>1.2.1. Recherche </a:t>
            </a:r>
            <a:r>
              <a:rPr lang="fr-FR" b="1" dirty="0" smtClean="0">
                <a:solidFill>
                  <a:schemeClr val="tx2"/>
                </a:solidFill>
              </a:rPr>
              <a:t>fondamentale</a:t>
            </a:r>
          </a:p>
          <a:p>
            <a:r>
              <a:rPr lang="fr-FR" b="1" dirty="0" smtClean="0">
                <a:solidFill>
                  <a:schemeClr val="tx2"/>
                </a:solidFill>
              </a:rPr>
              <a:t> </a:t>
            </a:r>
            <a:r>
              <a:rPr lang="fr-FR" sz="2400" dirty="0" smtClean="0">
                <a:solidFill>
                  <a:schemeClr val="accent1"/>
                </a:solidFill>
              </a:rPr>
              <a:t>Ce </a:t>
            </a:r>
            <a:r>
              <a:rPr lang="fr-FR" sz="2400" dirty="0">
                <a:solidFill>
                  <a:schemeClr val="accent1"/>
                </a:solidFill>
              </a:rPr>
              <a:t>sont des</a:t>
            </a:r>
            <a:r>
              <a:rPr lang="fr-FR" sz="2400" b="1" dirty="0">
                <a:solidFill>
                  <a:schemeClr val="accent1"/>
                </a:solidFill>
              </a:rPr>
              <a:t> </a:t>
            </a:r>
            <a:r>
              <a:rPr lang="fr-FR" sz="2400" dirty="0">
                <a:solidFill>
                  <a:schemeClr val="accent1"/>
                </a:solidFill>
              </a:rPr>
              <a:t>travaux expérimentaux ou théoriques entrepris essentiellement en vue d'acquérir de nouvelles connaissances sur les fondements de phénomènes ou de faits observables, sans qu'aucune application ou utilisation pratiques ne soient directement prévues. »</a:t>
            </a:r>
            <a:r>
              <a:rPr lang="fr-FR" b="1" dirty="0">
                <a:solidFill>
                  <a:schemeClr val="accent1"/>
                </a:solidFill>
              </a:rPr>
              <a:t> </a:t>
            </a:r>
            <a:endParaRPr lang="fr-FR" b="1" dirty="0" smtClean="0">
              <a:solidFill>
                <a:schemeClr val="accent1"/>
              </a:solidFill>
            </a:endParaRPr>
          </a:p>
          <a:p>
            <a:endParaRPr lang="fr-FR" b="1" dirty="0" smtClean="0"/>
          </a:p>
          <a:p>
            <a:endParaRPr lang="fr-FR" b="1" dirty="0" smtClean="0"/>
          </a:p>
          <a:p>
            <a:endParaRPr lang="fr-FR" b="1" dirty="0" smtClean="0"/>
          </a:p>
          <a:p>
            <a:endParaRPr lang="fr-FR" b="1" dirty="0" smtClean="0"/>
          </a:p>
          <a:p>
            <a:endParaRPr lang="fr-FR" b="1" dirty="0" smtClean="0"/>
          </a:p>
          <a:p>
            <a:endParaRPr lang="fr-FR" b="1" dirty="0" smtClean="0"/>
          </a:p>
          <a:p>
            <a:endParaRPr lang="fr-FR" b="1" dirty="0"/>
          </a:p>
          <a:p>
            <a:pPr lvl="0"/>
            <a:endParaRPr lang="en-US" dirty="0"/>
          </a:p>
          <a:p>
            <a:endParaRPr lang="en-US" dirty="0"/>
          </a:p>
        </p:txBody>
      </p:sp>
      <p:sp>
        <p:nvSpPr>
          <p:cNvPr id="5" name="ZoneTexte 4"/>
          <p:cNvSpPr txBox="1"/>
          <p:nvPr/>
        </p:nvSpPr>
        <p:spPr>
          <a:xfrm>
            <a:off x="1214414" y="3749457"/>
            <a:ext cx="7643866" cy="2677656"/>
          </a:xfrm>
          <a:prstGeom prst="rect">
            <a:avLst/>
          </a:prstGeom>
          <a:noFill/>
        </p:spPr>
        <p:txBody>
          <a:bodyPr wrap="square" rtlCol="0">
            <a:spAutoFit/>
          </a:bodyPr>
          <a:lstStyle/>
          <a:p>
            <a:endParaRPr lang="fr-FR" sz="2800" b="1" dirty="0" smtClean="0"/>
          </a:p>
          <a:p>
            <a:r>
              <a:rPr lang="fr-FR" sz="2800" b="1" dirty="0" smtClean="0"/>
              <a:t>1.2.1 </a:t>
            </a:r>
            <a:r>
              <a:rPr lang="fr-FR" sz="2800" b="1" dirty="0" err="1" smtClean="0"/>
              <a:t>Fundamental</a:t>
            </a:r>
            <a:r>
              <a:rPr lang="fr-FR" sz="2800" b="1" dirty="0" smtClean="0"/>
              <a:t> </a:t>
            </a:r>
            <a:r>
              <a:rPr lang="fr-FR" sz="2800" b="1" dirty="0" err="1" smtClean="0"/>
              <a:t>research</a:t>
            </a:r>
            <a:endParaRPr lang="en-US" sz="2800" dirty="0" smtClean="0"/>
          </a:p>
          <a:p>
            <a:r>
              <a:rPr lang="en-US" sz="2800" dirty="0" smtClean="0"/>
              <a:t>It is experimental or theoretical work undertaken primarily to acquire new knowledge about the basis of observable phenomena or facts, with no direct practical application or use intended."</a:t>
            </a:r>
            <a:endParaRPr lang="fr-FR" sz="2800" dirty="0"/>
          </a:p>
        </p:txBody>
      </p:sp>
      <p:sp>
        <p:nvSpPr>
          <p:cNvPr id="7" name="Titre 1"/>
          <p:cNvSpPr txBox="1">
            <a:spLocks/>
          </p:cNvSpPr>
          <p:nvPr/>
        </p:nvSpPr>
        <p:spPr>
          <a:xfrm>
            <a:off x="457200" y="357166"/>
            <a:ext cx="8686800" cy="654032"/>
          </a:xfrm>
          <a:prstGeom prst="rect">
            <a:avLst/>
          </a:prstGeom>
        </p:spPr>
        <p:txBody>
          <a:bodyPr>
            <a:normAutofit fontScale="90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0" i="0" u="none" strike="noStrike" kern="1200" cap="none" spc="0" normalizeH="0" baseline="0" noProof="0" dirty="0" err="1" smtClean="0">
                <a:ln>
                  <a:noFill/>
                </a:ln>
                <a:solidFill>
                  <a:schemeClr val="tx1"/>
                </a:solidFill>
                <a:effectLst/>
                <a:uLnTx/>
                <a:uFillTx/>
                <a:latin typeface="+mj-lt"/>
                <a:ea typeface="+mj-ea"/>
                <a:cs typeface="+mj-cs"/>
              </a:rPr>
              <a:t>Research</a:t>
            </a:r>
            <a:r>
              <a:rPr kumimoji="0" lang="fr-FR" sz="4400" b="0" i="0" u="none" strike="noStrike" kern="1200" cap="none" spc="0" normalizeH="0" noProof="0" dirty="0" smtClean="0">
                <a:ln>
                  <a:noFill/>
                </a:ln>
                <a:solidFill>
                  <a:schemeClr val="tx1"/>
                </a:solidFill>
                <a:effectLst/>
                <a:uLnTx/>
                <a:uFillTx/>
                <a:latin typeface="+mj-lt"/>
                <a:ea typeface="+mj-ea"/>
                <a:cs typeface="+mj-cs"/>
              </a:rPr>
              <a:t> types</a:t>
            </a:r>
            <a:endParaRPr kumimoji="0" lang="fr-F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Espace réservé de la date 5"/>
          <p:cNvSpPr>
            <a:spLocks noGrp="1"/>
          </p:cNvSpPr>
          <p:nvPr>
            <p:ph type="dt" sz="half" idx="10"/>
          </p:nvPr>
        </p:nvSpPr>
        <p:spPr/>
        <p:txBody>
          <a:bodyPr/>
          <a:lstStyle/>
          <a:p>
            <a:fld id="{11DC895F-0353-4308-9DC4-77A8227FD8E5}" type="datetime1">
              <a:rPr lang="en-US" smtClean="0"/>
              <a:pPr/>
              <a:t>10/13/2024</a:t>
            </a:fld>
            <a:endParaRPr lang="en-US"/>
          </a:p>
        </p:txBody>
      </p:sp>
      <p:sp>
        <p:nvSpPr>
          <p:cNvPr id="8" name="Espace réservé du numéro de diapositive 7"/>
          <p:cNvSpPr>
            <a:spLocks noGrp="1"/>
          </p:cNvSpPr>
          <p:nvPr>
            <p:ph type="sldNum" sz="quarter" idx="12"/>
          </p:nvPr>
        </p:nvSpPr>
        <p:spPr/>
        <p:txBody>
          <a:bodyPr/>
          <a:lstStyle/>
          <a:p>
            <a:fld id="{0EB2EDB5-2831-4A27-BBBD-986CCF4612B0}" type="slidenum">
              <a:rPr lang="en-US" smtClean="0"/>
              <a:pPr/>
              <a:t>3</a:t>
            </a:fld>
            <a:endParaRPr lang="en-US"/>
          </a:p>
        </p:txBody>
      </p:sp>
      <p:sp>
        <p:nvSpPr>
          <p:cNvPr id="9" name="Espace réservé du pied de page 8"/>
          <p:cNvSpPr>
            <a:spLocks noGrp="1"/>
          </p:cNvSpPr>
          <p:nvPr>
            <p:ph type="ftr" sz="quarter" idx="11"/>
          </p:nvPr>
        </p:nvSpPr>
        <p:spPr/>
        <p:txBody>
          <a:bodyPr/>
          <a:lstStyle/>
          <a:p>
            <a:r>
              <a:rPr lang="en-US" smtClean="0"/>
              <a:t>Research methodology BBA(2022)</a:t>
            </a:r>
            <a:endParaRPr lang="en-US"/>
          </a:p>
        </p:txBody>
      </p:sp>
    </p:spTree>
    <p:extLst>
      <p:ext uri="{BB962C8B-B14F-4D97-AF65-F5344CB8AC3E}">
        <p14:creationId xmlns:p14="http://schemas.microsoft.com/office/powerpoint/2010/main" xmlns="" val="3077176670"/>
      </p:ext>
    </p:extLst>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928670"/>
            <a:ext cx="8572560" cy="5539978"/>
          </a:xfrm>
          <a:prstGeom prst="rect">
            <a:avLst/>
          </a:prstGeom>
          <a:noFill/>
        </p:spPr>
        <p:txBody>
          <a:bodyPr wrap="square" rtlCol="0">
            <a:spAutoFit/>
          </a:bodyPr>
          <a:lstStyle/>
          <a:p>
            <a:r>
              <a:rPr lang="fr-FR" b="1" dirty="0">
                <a:solidFill>
                  <a:schemeClr val="accent2"/>
                </a:solidFill>
              </a:rPr>
              <a:t>1.2. Différents types de </a:t>
            </a:r>
            <a:r>
              <a:rPr lang="fr-FR" b="1" dirty="0" smtClean="0">
                <a:solidFill>
                  <a:schemeClr val="accent2"/>
                </a:solidFill>
              </a:rPr>
              <a:t>recherches:</a:t>
            </a:r>
          </a:p>
          <a:p>
            <a:r>
              <a:rPr lang="fr-FR" b="1" dirty="0" smtClean="0">
                <a:solidFill>
                  <a:schemeClr val="accent2"/>
                </a:solidFill>
              </a:rPr>
              <a:t>1.2. </a:t>
            </a:r>
            <a:r>
              <a:rPr lang="fr-FR" b="1" dirty="0" err="1" smtClean="0">
                <a:solidFill>
                  <a:schemeClr val="accent2"/>
                </a:solidFill>
              </a:rPr>
              <a:t>Research</a:t>
            </a:r>
            <a:r>
              <a:rPr lang="fr-FR" b="1" dirty="0" smtClean="0">
                <a:solidFill>
                  <a:schemeClr val="accent2"/>
                </a:solidFill>
              </a:rPr>
              <a:t> types</a:t>
            </a:r>
          </a:p>
          <a:p>
            <a:r>
              <a:rPr lang="fr-FR" b="1" dirty="0">
                <a:solidFill>
                  <a:schemeClr val="accent2"/>
                </a:solidFill>
              </a:rPr>
              <a:t> </a:t>
            </a:r>
            <a:endParaRPr lang="en-US" b="1" i="1" dirty="0">
              <a:solidFill>
                <a:schemeClr val="accent2"/>
              </a:solidFill>
            </a:endParaRPr>
          </a:p>
          <a:p>
            <a:r>
              <a:rPr lang="fr-FR" b="1" dirty="0"/>
              <a:t>	</a:t>
            </a:r>
            <a:r>
              <a:rPr lang="fr-FR" b="1" dirty="0">
                <a:solidFill>
                  <a:schemeClr val="tx2"/>
                </a:solidFill>
              </a:rPr>
              <a:t>1.2.1. Recherche </a:t>
            </a:r>
            <a:r>
              <a:rPr lang="fr-FR" b="1" dirty="0" smtClean="0">
                <a:solidFill>
                  <a:schemeClr val="tx2"/>
                </a:solidFill>
              </a:rPr>
              <a:t>fondamentale</a:t>
            </a:r>
          </a:p>
          <a:p>
            <a:r>
              <a:rPr lang="fr-FR" b="1" dirty="0" smtClean="0">
                <a:solidFill>
                  <a:schemeClr val="tx2"/>
                </a:solidFill>
              </a:rPr>
              <a:t> </a:t>
            </a:r>
            <a:r>
              <a:rPr lang="fr-FR" sz="2400" dirty="0" smtClean="0">
                <a:solidFill>
                  <a:schemeClr val="accent1"/>
                </a:solidFill>
              </a:rPr>
              <a:t>Ce </a:t>
            </a:r>
            <a:r>
              <a:rPr lang="fr-FR" sz="2400" dirty="0">
                <a:solidFill>
                  <a:schemeClr val="accent1"/>
                </a:solidFill>
              </a:rPr>
              <a:t>sont des</a:t>
            </a:r>
            <a:r>
              <a:rPr lang="fr-FR" sz="2400" b="1" dirty="0">
                <a:solidFill>
                  <a:schemeClr val="accent1"/>
                </a:solidFill>
              </a:rPr>
              <a:t> </a:t>
            </a:r>
            <a:r>
              <a:rPr lang="fr-FR" sz="2400" dirty="0">
                <a:solidFill>
                  <a:schemeClr val="accent1"/>
                </a:solidFill>
              </a:rPr>
              <a:t>travaux expérimentaux ou théoriques entrepris essentiellement en vue d'acquérir de nouvelles connaissances sur les fondements de phénomènes ou de faits observables, sans qu'aucune application ou utilisation pratiques ne soient directement prévues. »</a:t>
            </a:r>
            <a:r>
              <a:rPr lang="fr-FR" b="1" dirty="0">
                <a:solidFill>
                  <a:schemeClr val="accent1"/>
                </a:solidFill>
              </a:rPr>
              <a:t> </a:t>
            </a:r>
            <a:endParaRPr lang="fr-FR" b="1" dirty="0" smtClean="0">
              <a:solidFill>
                <a:schemeClr val="accent1"/>
              </a:solidFill>
            </a:endParaRPr>
          </a:p>
          <a:p>
            <a:endParaRPr lang="fr-FR" b="1" dirty="0" smtClean="0"/>
          </a:p>
          <a:p>
            <a:endParaRPr lang="fr-FR" b="1" dirty="0" smtClean="0"/>
          </a:p>
          <a:p>
            <a:endParaRPr lang="fr-FR" b="1" dirty="0" smtClean="0"/>
          </a:p>
          <a:p>
            <a:endParaRPr lang="fr-FR" b="1" dirty="0" smtClean="0"/>
          </a:p>
          <a:p>
            <a:endParaRPr lang="fr-FR" b="1" dirty="0" smtClean="0"/>
          </a:p>
          <a:p>
            <a:endParaRPr lang="fr-FR" b="1" dirty="0" smtClean="0"/>
          </a:p>
          <a:p>
            <a:endParaRPr lang="fr-FR" b="1" dirty="0"/>
          </a:p>
          <a:p>
            <a:pPr lvl="0"/>
            <a:endParaRPr lang="en-US" dirty="0"/>
          </a:p>
          <a:p>
            <a:endParaRPr lang="en-US" dirty="0"/>
          </a:p>
        </p:txBody>
      </p:sp>
      <p:sp>
        <p:nvSpPr>
          <p:cNvPr id="5" name="ZoneTexte 4"/>
          <p:cNvSpPr txBox="1"/>
          <p:nvPr/>
        </p:nvSpPr>
        <p:spPr>
          <a:xfrm>
            <a:off x="1214414" y="3749457"/>
            <a:ext cx="7643866" cy="2677656"/>
          </a:xfrm>
          <a:prstGeom prst="rect">
            <a:avLst/>
          </a:prstGeom>
          <a:noFill/>
        </p:spPr>
        <p:txBody>
          <a:bodyPr wrap="square" rtlCol="0">
            <a:spAutoFit/>
          </a:bodyPr>
          <a:lstStyle/>
          <a:p>
            <a:r>
              <a:rPr lang="fr-FR" sz="2800" b="1" dirty="0" smtClean="0"/>
              <a:t>1.2.1 </a:t>
            </a:r>
            <a:r>
              <a:rPr lang="fr-FR" sz="2800" b="1" dirty="0" err="1" smtClean="0"/>
              <a:t>Fundamental</a:t>
            </a:r>
            <a:r>
              <a:rPr lang="fr-FR" sz="2800" b="1" dirty="0" smtClean="0"/>
              <a:t> </a:t>
            </a:r>
            <a:r>
              <a:rPr lang="fr-FR" sz="2800" b="1" dirty="0" err="1" smtClean="0"/>
              <a:t>research</a:t>
            </a:r>
            <a:endParaRPr lang="fr-FR" sz="2800" b="1" dirty="0" smtClean="0"/>
          </a:p>
          <a:p>
            <a:endParaRPr lang="en-US" sz="2800" dirty="0" smtClean="0"/>
          </a:p>
          <a:p>
            <a:r>
              <a:rPr lang="en-US" sz="2800" dirty="0" smtClean="0"/>
              <a:t>It is experimental or theoretical work undertaken primarily to acquire new knowledge about the basis of observable phenomena or facts, with no direct practical application or use intended."</a:t>
            </a:r>
            <a:endParaRPr lang="fr-FR" sz="2800" dirty="0"/>
          </a:p>
        </p:txBody>
      </p:sp>
      <p:sp>
        <p:nvSpPr>
          <p:cNvPr id="4" name="Titre 1"/>
          <p:cNvSpPr txBox="1">
            <a:spLocks/>
          </p:cNvSpPr>
          <p:nvPr/>
        </p:nvSpPr>
        <p:spPr>
          <a:xfrm>
            <a:off x="0" y="0"/>
            <a:ext cx="9144000" cy="654032"/>
          </a:xfrm>
          <a:prstGeom prst="rect">
            <a:avLst/>
          </a:prstGeom>
        </p:spPr>
        <p:txBody>
          <a:bodyPr>
            <a:normAutofit fontScale="90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0" i="0" u="none" strike="noStrike" kern="1200" cap="none" spc="0" normalizeH="0" baseline="0" noProof="0" dirty="0" err="1" smtClean="0">
                <a:ln>
                  <a:noFill/>
                </a:ln>
                <a:solidFill>
                  <a:schemeClr val="tx1"/>
                </a:solidFill>
                <a:effectLst/>
                <a:uLnTx/>
                <a:uFillTx/>
                <a:latin typeface="+mj-lt"/>
                <a:ea typeface="+mj-ea"/>
                <a:cs typeface="+mj-cs"/>
              </a:rPr>
              <a:t>Research</a:t>
            </a:r>
            <a:r>
              <a:rPr kumimoji="0" lang="fr-FR" sz="4400" b="0" i="0" u="none" strike="noStrike" kern="1200" cap="none" spc="0" normalizeH="0" noProof="0" dirty="0" smtClean="0">
                <a:ln>
                  <a:noFill/>
                </a:ln>
                <a:solidFill>
                  <a:schemeClr val="tx1"/>
                </a:solidFill>
                <a:effectLst/>
                <a:uLnTx/>
                <a:uFillTx/>
                <a:latin typeface="+mj-lt"/>
                <a:ea typeface="+mj-ea"/>
                <a:cs typeface="+mj-cs"/>
              </a:rPr>
              <a:t> types</a:t>
            </a:r>
            <a:endParaRPr kumimoji="0" lang="fr-F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Espace réservé de la date 5"/>
          <p:cNvSpPr>
            <a:spLocks noGrp="1"/>
          </p:cNvSpPr>
          <p:nvPr>
            <p:ph type="dt" sz="half" idx="10"/>
          </p:nvPr>
        </p:nvSpPr>
        <p:spPr/>
        <p:txBody>
          <a:bodyPr/>
          <a:lstStyle/>
          <a:p>
            <a:fld id="{C2EF9262-5D3E-4825-93CA-98EAA8C91B98}" type="datetime1">
              <a:rPr lang="en-US" smtClean="0"/>
              <a:pPr/>
              <a:t>10/13/2024</a:t>
            </a:fld>
            <a:endParaRPr lang="en-US"/>
          </a:p>
        </p:txBody>
      </p:sp>
      <p:sp>
        <p:nvSpPr>
          <p:cNvPr id="7" name="Espace réservé du numéro de diapositive 6"/>
          <p:cNvSpPr>
            <a:spLocks noGrp="1"/>
          </p:cNvSpPr>
          <p:nvPr>
            <p:ph type="sldNum" sz="quarter" idx="12"/>
          </p:nvPr>
        </p:nvSpPr>
        <p:spPr/>
        <p:txBody>
          <a:bodyPr/>
          <a:lstStyle/>
          <a:p>
            <a:fld id="{0EB2EDB5-2831-4A27-BBBD-986CCF4612B0}" type="slidenum">
              <a:rPr lang="en-US" smtClean="0"/>
              <a:pPr/>
              <a:t>4</a:t>
            </a:fld>
            <a:endParaRPr lang="en-US"/>
          </a:p>
        </p:txBody>
      </p:sp>
      <p:sp>
        <p:nvSpPr>
          <p:cNvPr id="8" name="Espace réservé du pied de page 7"/>
          <p:cNvSpPr>
            <a:spLocks noGrp="1"/>
          </p:cNvSpPr>
          <p:nvPr>
            <p:ph type="ftr" sz="quarter" idx="11"/>
          </p:nvPr>
        </p:nvSpPr>
        <p:spPr/>
        <p:txBody>
          <a:bodyPr/>
          <a:lstStyle/>
          <a:p>
            <a:r>
              <a:rPr lang="en-US" smtClean="0"/>
              <a:t>Research methodology BBA(2022)</a:t>
            </a:r>
            <a:endParaRPr lang="en-US"/>
          </a:p>
        </p:txBody>
      </p:sp>
    </p:spTree>
    <p:extLst>
      <p:ext uri="{BB962C8B-B14F-4D97-AF65-F5344CB8AC3E}">
        <p14:creationId xmlns:p14="http://schemas.microsoft.com/office/powerpoint/2010/main" xmlns="" val="3077176670"/>
      </p:ext>
    </p:extLst>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00034" y="928670"/>
            <a:ext cx="8643966" cy="6463308"/>
          </a:xfrm>
          <a:prstGeom prst="rect">
            <a:avLst/>
          </a:prstGeom>
          <a:noFill/>
        </p:spPr>
        <p:txBody>
          <a:bodyPr wrap="square" rtlCol="0">
            <a:spAutoFit/>
          </a:bodyPr>
          <a:lstStyle/>
          <a:p>
            <a:r>
              <a:rPr lang="fr-FR" b="1" dirty="0">
                <a:solidFill>
                  <a:schemeClr val="accent2"/>
                </a:solidFill>
              </a:rPr>
              <a:t>1.2. Différents types de </a:t>
            </a:r>
            <a:r>
              <a:rPr lang="fr-FR" b="1" dirty="0" smtClean="0">
                <a:solidFill>
                  <a:schemeClr val="accent2"/>
                </a:solidFill>
              </a:rPr>
              <a:t>recherche:</a:t>
            </a:r>
          </a:p>
          <a:p>
            <a:r>
              <a:rPr lang="fr-FR" b="1" dirty="0" smtClean="0">
                <a:solidFill>
                  <a:schemeClr val="accent2"/>
                </a:solidFill>
              </a:rPr>
              <a:t>1.2. </a:t>
            </a:r>
            <a:r>
              <a:rPr lang="fr-FR" b="1" dirty="0" err="1" smtClean="0">
                <a:solidFill>
                  <a:schemeClr val="accent2"/>
                </a:solidFill>
              </a:rPr>
              <a:t>Research</a:t>
            </a:r>
            <a:r>
              <a:rPr lang="fr-FR" b="1" dirty="0" smtClean="0">
                <a:solidFill>
                  <a:schemeClr val="accent2"/>
                </a:solidFill>
              </a:rPr>
              <a:t> types</a:t>
            </a:r>
          </a:p>
          <a:p>
            <a:endParaRPr lang="fr-FR" b="1" dirty="0" smtClean="0"/>
          </a:p>
          <a:p>
            <a:r>
              <a:rPr lang="fr-FR" b="1" dirty="0">
                <a:solidFill>
                  <a:srgbClr val="FF0000"/>
                </a:solidFill>
              </a:rPr>
              <a:t>1.2.2. Recherche appliquée </a:t>
            </a:r>
            <a:endParaRPr lang="en-US" b="1" i="1" dirty="0">
              <a:solidFill>
                <a:srgbClr val="FF0000"/>
              </a:solidFill>
            </a:endParaRPr>
          </a:p>
          <a:p>
            <a:r>
              <a:rPr lang="fr-FR" dirty="0"/>
              <a:t>	</a:t>
            </a:r>
            <a:r>
              <a:rPr lang="fr-FR" sz="2400" dirty="0">
                <a:solidFill>
                  <a:schemeClr val="accent1"/>
                </a:solidFill>
              </a:rPr>
              <a:t>Les activités de recherche appliquée  visent à discerner les applications possibles des résultats d'une </a:t>
            </a:r>
            <a:r>
              <a:rPr lang="fr-FR" sz="2400" dirty="0">
                <a:solidFill>
                  <a:schemeClr val="accent1"/>
                </a:solidFill>
                <a:hlinkClick r:id="rId3"/>
              </a:rPr>
              <a:t>recherche fondamentale</a:t>
            </a:r>
            <a:r>
              <a:rPr lang="fr-FR" sz="2400" dirty="0">
                <a:solidFill>
                  <a:schemeClr val="accent1"/>
                </a:solidFill>
              </a:rPr>
              <a:t> ou à trouver des solutions nouvelles permettant à l'entreprise d'atteindre un objectif déterminé choisi à l'avance. Le résultat d'une recherche appliquée consiste en un </a:t>
            </a:r>
            <a:r>
              <a:rPr lang="fr-FR" sz="2400" dirty="0">
                <a:solidFill>
                  <a:schemeClr val="accent1"/>
                </a:solidFill>
                <a:hlinkClick r:id="rId4"/>
              </a:rPr>
              <a:t>modèle probatoire</a:t>
            </a:r>
            <a:r>
              <a:rPr lang="fr-FR" sz="2400" dirty="0">
                <a:solidFill>
                  <a:schemeClr val="accent1"/>
                </a:solidFill>
              </a:rPr>
              <a:t> de produit, d'opération ou de méthode. »</a:t>
            </a:r>
            <a:endParaRPr lang="en-US" sz="2400" dirty="0">
              <a:solidFill>
                <a:schemeClr val="accent1"/>
              </a:solidFill>
            </a:endParaRPr>
          </a:p>
          <a:p>
            <a:r>
              <a:rPr lang="fr-FR" sz="2400" dirty="0">
                <a:solidFill>
                  <a:schemeClr val="accent1"/>
                </a:solidFill>
              </a:rPr>
              <a:t>	</a:t>
            </a:r>
            <a:endParaRPr lang="fr-FR" sz="2400" dirty="0" smtClean="0">
              <a:solidFill>
                <a:schemeClr val="accent1"/>
              </a:solidFill>
            </a:endParaRPr>
          </a:p>
          <a:p>
            <a:r>
              <a:rPr lang="fr-FR" sz="2400" dirty="0" smtClean="0">
                <a:solidFill>
                  <a:schemeClr val="accent1"/>
                </a:solidFill>
              </a:rPr>
              <a:t>On </a:t>
            </a:r>
            <a:r>
              <a:rPr lang="fr-FR" sz="2400" dirty="0">
                <a:solidFill>
                  <a:schemeClr val="accent1"/>
                </a:solidFill>
              </a:rPr>
              <a:t>peut dire aussi, que la recherche appliquée regroupe les travaux de </a:t>
            </a:r>
            <a:r>
              <a:rPr lang="fr-FR" sz="2400" dirty="0">
                <a:solidFill>
                  <a:schemeClr val="accent1"/>
                </a:solidFill>
                <a:hlinkClick r:id="rId5" tooltip="Recherche scientifique"/>
              </a:rPr>
              <a:t>recherche scientifique</a:t>
            </a:r>
            <a:r>
              <a:rPr lang="fr-FR" sz="2400" dirty="0">
                <a:solidFill>
                  <a:schemeClr val="accent1"/>
                </a:solidFill>
              </a:rPr>
              <a:t> entrepris afin de résoudre des problèmes spécifiques d'usage pratique. On la différencie généralement de la </a:t>
            </a:r>
            <a:r>
              <a:rPr lang="fr-FR" sz="2400" dirty="0">
                <a:solidFill>
                  <a:schemeClr val="accent1"/>
                </a:solidFill>
                <a:hlinkClick r:id="rId6" tooltip="Recherche fondamentale"/>
              </a:rPr>
              <a:t>recherche fondamentale</a:t>
            </a:r>
            <a:r>
              <a:rPr lang="fr-FR" sz="2400" dirty="0">
                <a:solidFill>
                  <a:schemeClr val="accent1"/>
                </a:solidFill>
              </a:rPr>
              <a:t> car son objectif premier n'est pas la production de nouvelles connaissances générales</a:t>
            </a:r>
            <a:r>
              <a:rPr lang="fr-FR" sz="2400" dirty="0" smtClean="0">
                <a:solidFill>
                  <a:schemeClr val="accent1"/>
                </a:solidFill>
              </a:rPr>
              <a:t>.</a:t>
            </a:r>
            <a:endParaRPr lang="en-US" sz="2400" dirty="0" smtClean="0">
              <a:solidFill>
                <a:schemeClr val="accent1"/>
              </a:solidFill>
            </a:endParaRPr>
          </a:p>
          <a:p>
            <a:endParaRPr lang="fr-FR" b="1" dirty="0"/>
          </a:p>
          <a:p>
            <a:pPr lvl="0"/>
            <a:endParaRPr lang="en-US" dirty="0"/>
          </a:p>
          <a:p>
            <a:endParaRPr lang="en-US" dirty="0"/>
          </a:p>
        </p:txBody>
      </p:sp>
      <p:sp>
        <p:nvSpPr>
          <p:cNvPr id="6" name="Titre 1"/>
          <p:cNvSpPr txBox="1">
            <a:spLocks/>
          </p:cNvSpPr>
          <p:nvPr/>
        </p:nvSpPr>
        <p:spPr>
          <a:xfrm>
            <a:off x="0" y="0"/>
            <a:ext cx="9144000" cy="654032"/>
          </a:xfrm>
          <a:prstGeom prst="rect">
            <a:avLst/>
          </a:prstGeom>
        </p:spPr>
        <p:txBody>
          <a:bodyPr>
            <a:normAutofit fontScale="90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0" i="0" u="none" strike="noStrike" kern="1200" cap="none" spc="0" normalizeH="0" baseline="0" noProof="0" dirty="0" err="1" smtClean="0">
                <a:ln>
                  <a:noFill/>
                </a:ln>
                <a:solidFill>
                  <a:schemeClr val="tx1"/>
                </a:solidFill>
                <a:effectLst/>
                <a:uLnTx/>
                <a:uFillTx/>
                <a:latin typeface="+mj-lt"/>
                <a:ea typeface="+mj-ea"/>
                <a:cs typeface="+mj-cs"/>
              </a:rPr>
              <a:t>Research</a:t>
            </a:r>
            <a:r>
              <a:rPr kumimoji="0" lang="fr-FR" sz="4400" b="0" i="0" u="none" strike="noStrike" kern="1200" cap="none" spc="0" normalizeH="0" noProof="0" dirty="0" smtClean="0">
                <a:ln>
                  <a:noFill/>
                </a:ln>
                <a:solidFill>
                  <a:schemeClr val="tx1"/>
                </a:solidFill>
                <a:effectLst/>
                <a:uLnTx/>
                <a:uFillTx/>
                <a:latin typeface="+mj-lt"/>
                <a:ea typeface="+mj-ea"/>
                <a:cs typeface="+mj-cs"/>
              </a:rPr>
              <a:t> types</a:t>
            </a:r>
            <a:endParaRPr kumimoji="0" lang="fr-F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Espace réservé de la date 3"/>
          <p:cNvSpPr>
            <a:spLocks noGrp="1"/>
          </p:cNvSpPr>
          <p:nvPr>
            <p:ph type="dt" sz="half" idx="10"/>
          </p:nvPr>
        </p:nvSpPr>
        <p:spPr/>
        <p:txBody>
          <a:bodyPr/>
          <a:lstStyle/>
          <a:p>
            <a:fld id="{CDA197F8-8B16-46EE-B161-C56B2E2CD7D0}" type="datetime1">
              <a:rPr lang="en-US" smtClean="0"/>
              <a:pPr/>
              <a:t>10/13/2024</a:t>
            </a:fld>
            <a:endParaRPr lang="en-US"/>
          </a:p>
        </p:txBody>
      </p:sp>
      <p:sp>
        <p:nvSpPr>
          <p:cNvPr id="5" name="Espace réservé du numéro de diapositive 4"/>
          <p:cNvSpPr>
            <a:spLocks noGrp="1"/>
          </p:cNvSpPr>
          <p:nvPr>
            <p:ph type="sldNum" sz="quarter" idx="12"/>
          </p:nvPr>
        </p:nvSpPr>
        <p:spPr/>
        <p:txBody>
          <a:bodyPr/>
          <a:lstStyle/>
          <a:p>
            <a:fld id="{0EB2EDB5-2831-4A27-BBBD-986CCF4612B0}" type="slidenum">
              <a:rPr lang="en-US" smtClean="0"/>
              <a:pPr/>
              <a:t>5</a:t>
            </a:fld>
            <a:endParaRPr lang="en-US"/>
          </a:p>
        </p:txBody>
      </p:sp>
      <p:sp>
        <p:nvSpPr>
          <p:cNvPr id="7" name="Espace réservé du pied de page 6"/>
          <p:cNvSpPr>
            <a:spLocks noGrp="1"/>
          </p:cNvSpPr>
          <p:nvPr>
            <p:ph type="ftr" sz="quarter" idx="11"/>
          </p:nvPr>
        </p:nvSpPr>
        <p:spPr/>
        <p:txBody>
          <a:bodyPr/>
          <a:lstStyle/>
          <a:p>
            <a:r>
              <a:rPr lang="en-US" smtClean="0"/>
              <a:t>Research methodology BBA(2022)</a:t>
            </a:r>
            <a:endParaRPr lang="en-US"/>
          </a:p>
        </p:txBody>
      </p:sp>
    </p:spTree>
    <p:extLst>
      <p:ext uri="{BB962C8B-B14F-4D97-AF65-F5344CB8AC3E}">
        <p14:creationId xmlns:p14="http://schemas.microsoft.com/office/powerpoint/2010/main" xmlns="" val="30771766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00034" y="476673"/>
            <a:ext cx="8215370" cy="1754326"/>
          </a:xfrm>
          <a:prstGeom prst="rect">
            <a:avLst/>
          </a:prstGeom>
          <a:noFill/>
        </p:spPr>
        <p:txBody>
          <a:bodyPr wrap="square" rtlCol="0">
            <a:spAutoFit/>
          </a:bodyPr>
          <a:lstStyle/>
          <a:p>
            <a:r>
              <a:rPr lang="fr-FR" b="1" dirty="0">
                <a:solidFill>
                  <a:schemeClr val="accent2"/>
                </a:solidFill>
              </a:rPr>
              <a:t>1.2. Différents types de </a:t>
            </a:r>
            <a:r>
              <a:rPr lang="fr-FR" b="1" dirty="0" smtClean="0">
                <a:solidFill>
                  <a:schemeClr val="accent2"/>
                </a:solidFill>
              </a:rPr>
              <a:t>recherches:</a:t>
            </a:r>
          </a:p>
          <a:p>
            <a:r>
              <a:rPr lang="fr-FR" b="1" dirty="0" smtClean="0">
                <a:solidFill>
                  <a:schemeClr val="accent2"/>
                </a:solidFill>
              </a:rPr>
              <a:t>1.2. </a:t>
            </a:r>
            <a:r>
              <a:rPr lang="fr-FR" b="1" dirty="0" err="1" smtClean="0">
                <a:solidFill>
                  <a:schemeClr val="accent2"/>
                </a:solidFill>
              </a:rPr>
              <a:t>Research</a:t>
            </a:r>
            <a:r>
              <a:rPr lang="fr-FR" b="1" dirty="0" smtClean="0">
                <a:solidFill>
                  <a:schemeClr val="accent2"/>
                </a:solidFill>
              </a:rPr>
              <a:t> types</a:t>
            </a:r>
          </a:p>
          <a:p>
            <a:endParaRPr lang="fr-FR" b="1" dirty="0" smtClean="0"/>
          </a:p>
          <a:p>
            <a:endParaRPr lang="fr-FR" b="1" dirty="0"/>
          </a:p>
          <a:p>
            <a:pPr lvl="0"/>
            <a:endParaRPr lang="en-US" dirty="0"/>
          </a:p>
          <a:p>
            <a:endParaRPr lang="en-US" dirty="0"/>
          </a:p>
        </p:txBody>
      </p:sp>
      <p:sp>
        <p:nvSpPr>
          <p:cNvPr id="4" name="ZoneTexte 3"/>
          <p:cNvSpPr txBox="1"/>
          <p:nvPr/>
        </p:nvSpPr>
        <p:spPr>
          <a:xfrm>
            <a:off x="428596" y="1142984"/>
            <a:ext cx="8215370" cy="5386090"/>
          </a:xfrm>
          <a:prstGeom prst="rect">
            <a:avLst/>
          </a:prstGeom>
          <a:noFill/>
        </p:spPr>
        <p:txBody>
          <a:bodyPr wrap="square" rtlCol="0">
            <a:spAutoFit/>
          </a:bodyPr>
          <a:lstStyle/>
          <a:p>
            <a:r>
              <a:rPr lang="en-US" b="1" dirty="0" smtClean="0"/>
              <a:t>1.2.2 APPLIED RESEARCH </a:t>
            </a:r>
          </a:p>
          <a:p>
            <a:endParaRPr lang="en-US" b="1" dirty="0" smtClean="0"/>
          </a:p>
          <a:p>
            <a:r>
              <a:rPr lang="en-US" sz="2800" dirty="0" smtClean="0"/>
              <a:t>Applied research activities are aimed at identifying </a:t>
            </a:r>
            <a:r>
              <a:rPr lang="en-US" sz="2800" dirty="0" smtClean="0">
                <a:solidFill>
                  <a:srgbClr val="FF0000"/>
                </a:solidFill>
              </a:rPr>
              <a:t>possible applications for the results of fundamental research or at finding new solutions that will enable the company to achieve a specific objective chosen in advance</a:t>
            </a:r>
            <a:r>
              <a:rPr lang="en-US" sz="2800" dirty="0" smtClean="0"/>
              <a:t>. </a:t>
            </a:r>
            <a:endParaRPr lang="en-US" sz="2800" dirty="0" smtClean="0"/>
          </a:p>
          <a:p>
            <a:r>
              <a:rPr lang="en-US" sz="2800" dirty="0" smtClean="0"/>
              <a:t>The </a:t>
            </a:r>
            <a:r>
              <a:rPr lang="en-US" sz="2800" dirty="0" smtClean="0"/>
              <a:t>result of an applied research consists of a probationary model of product, operation or method.	</a:t>
            </a:r>
            <a:r>
              <a:rPr lang="en-US" sz="2800" dirty="0" smtClean="0">
                <a:solidFill>
                  <a:srgbClr val="FF0000"/>
                </a:solidFill>
              </a:rPr>
              <a:t>It can also be said that applied research includes scientific research undertaken to solve specific problems of practical use</a:t>
            </a:r>
            <a:r>
              <a:rPr lang="en-US" sz="2800" dirty="0" smtClean="0"/>
              <a:t>. It is generally differentiated from basic research because its </a:t>
            </a:r>
            <a:r>
              <a:rPr lang="en-US" sz="2800" dirty="0" smtClean="0"/>
              <a:t>objective</a:t>
            </a:r>
            <a:endParaRPr lang="fr-FR" sz="2800" dirty="0"/>
          </a:p>
        </p:txBody>
      </p:sp>
      <p:sp>
        <p:nvSpPr>
          <p:cNvPr id="5" name="Espace réservé de la date 4"/>
          <p:cNvSpPr>
            <a:spLocks noGrp="1"/>
          </p:cNvSpPr>
          <p:nvPr>
            <p:ph type="dt" sz="half" idx="10"/>
          </p:nvPr>
        </p:nvSpPr>
        <p:spPr/>
        <p:txBody>
          <a:bodyPr/>
          <a:lstStyle/>
          <a:p>
            <a:fld id="{0524422C-836A-4073-AA08-76F1FD206B34}" type="datetime1">
              <a:rPr lang="en-US" smtClean="0"/>
              <a:pPr/>
              <a:t>10/13/2024</a:t>
            </a:fld>
            <a:endParaRPr lang="en-US"/>
          </a:p>
        </p:txBody>
      </p:sp>
      <p:sp>
        <p:nvSpPr>
          <p:cNvPr id="6" name="Espace réservé du numéro de diapositive 5"/>
          <p:cNvSpPr>
            <a:spLocks noGrp="1"/>
          </p:cNvSpPr>
          <p:nvPr>
            <p:ph type="sldNum" sz="quarter" idx="12"/>
          </p:nvPr>
        </p:nvSpPr>
        <p:spPr/>
        <p:txBody>
          <a:bodyPr/>
          <a:lstStyle/>
          <a:p>
            <a:fld id="{0EB2EDB5-2831-4A27-BBBD-986CCF4612B0}" type="slidenum">
              <a:rPr lang="en-US" smtClean="0"/>
              <a:pPr/>
              <a:t>6</a:t>
            </a:fld>
            <a:endParaRPr lang="en-US"/>
          </a:p>
        </p:txBody>
      </p:sp>
      <p:sp>
        <p:nvSpPr>
          <p:cNvPr id="7" name="Espace réservé du pied de page 6"/>
          <p:cNvSpPr>
            <a:spLocks noGrp="1"/>
          </p:cNvSpPr>
          <p:nvPr>
            <p:ph type="ftr" sz="quarter" idx="11"/>
          </p:nvPr>
        </p:nvSpPr>
        <p:spPr/>
        <p:txBody>
          <a:bodyPr/>
          <a:lstStyle/>
          <a:p>
            <a:r>
              <a:rPr lang="en-US" smtClean="0"/>
              <a:t>Research methodology BBA(2022)</a:t>
            </a:r>
            <a:endParaRPr lang="en-US"/>
          </a:p>
        </p:txBody>
      </p:sp>
    </p:spTree>
    <p:extLst>
      <p:ext uri="{BB962C8B-B14F-4D97-AF65-F5344CB8AC3E}">
        <p14:creationId xmlns:p14="http://schemas.microsoft.com/office/powerpoint/2010/main" xmlns="" val="30771766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827584" y="332656"/>
            <a:ext cx="7848872" cy="7755969"/>
          </a:xfrm>
          <a:prstGeom prst="rect">
            <a:avLst/>
          </a:prstGeom>
          <a:noFill/>
        </p:spPr>
        <p:txBody>
          <a:bodyPr wrap="square" rtlCol="0">
            <a:spAutoFit/>
          </a:bodyPr>
          <a:lstStyle/>
          <a:p>
            <a:pPr lvl="0"/>
            <a:r>
              <a:rPr lang="fr-FR" sz="2000" b="1" dirty="0">
                <a:solidFill>
                  <a:schemeClr val="accent1"/>
                </a:solidFill>
              </a:rPr>
              <a:t>La recherche appliquée consiste également en </a:t>
            </a:r>
            <a:endParaRPr lang="en-US" sz="2000" b="1" dirty="0">
              <a:solidFill>
                <a:schemeClr val="accent1"/>
              </a:solidFill>
            </a:endParaRPr>
          </a:p>
          <a:p>
            <a:pPr lvl="1"/>
            <a:r>
              <a:rPr lang="fr-FR" sz="2000" b="1" dirty="0" smtClean="0">
                <a:solidFill>
                  <a:schemeClr val="accent1"/>
                </a:solidFill>
              </a:rPr>
              <a:t>- des </a:t>
            </a:r>
            <a:r>
              <a:rPr lang="fr-FR" sz="2000" b="1" dirty="0">
                <a:solidFill>
                  <a:schemeClr val="accent1"/>
                </a:solidFill>
              </a:rPr>
              <a:t>travaux originaux entrepris, </a:t>
            </a:r>
            <a:endParaRPr lang="en-US" sz="2000" b="1" dirty="0">
              <a:solidFill>
                <a:schemeClr val="accent1"/>
              </a:solidFill>
            </a:endParaRPr>
          </a:p>
          <a:p>
            <a:pPr lvl="1"/>
            <a:r>
              <a:rPr lang="fr-FR" sz="2000" b="1" dirty="0" smtClean="0">
                <a:solidFill>
                  <a:schemeClr val="accent1"/>
                </a:solidFill>
              </a:rPr>
              <a:t>- en </a:t>
            </a:r>
            <a:r>
              <a:rPr lang="fr-FR" sz="2000" b="1" dirty="0">
                <a:solidFill>
                  <a:schemeClr val="accent1"/>
                </a:solidFill>
              </a:rPr>
              <a:t>vue d’acquérir des connaissances nouvelles,</a:t>
            </a:r>
            <a:endParaRPr lang="en-US" sz="2000" b="1" dirty="0">
              <a:solidFill>
                <a:schemeClr val="accent1"/>
              </a:solidFill>
            </a:endParaRPr>
          </a:p>
          <a:p>
            <a:pPr marL="742950" lvl="1" indent="-285750">
              <a:buFontTx/>
              <a:buChar char="-"/>
            </a:pPr>
            <a:r>
              <a:rPr lang="fr-FR" sz="2000" b="1" dirty="0" smtClean="0">
                <a:solidFill>
                  <a:schemeClr val="accent1"/>
                </a:solidFill>
              </a:rPr>
              <a:t>surtout </a:t>
            </a:r>
            <a:r>
              <a:rPr lang="fr-FR" sz="2000" b="1" dirty="0">
                <a:solidFill>
                  <a:schemeClr val="accent1"/>
                </a:solidFill>
              </a:rPr>
              <a:t>dirigée vers un but ou un objectif pratique </a:t>
            </a:r>
            <a:r>
              <a:rPr lang="fr-FR" sz="2000" b="1" dirty="0" smtClean="0">
                <a:solidFill>
                  <a:schemeClr val="accent1"/>
                </a:solidFill>
              </a:rPr>
              <a:t>déterminé</a:t>
            </a:r>
          </a:p>
          <a:p>
            <a:pPr marL="742950" lvl="1" indent="-285750">
              <a:buFontTx/>
              <a:buChar char="-"/>
            </a:pPr>
            <a:endParaRPr lang="fr-FR" sz="2000" dirty="0" smtClean="0"/>
          </a:p>
          <a:p>
            <a:pPr marL="742950" lvl="1" indent="-285750"/>
            <a:endParaRPr lang="fr-FR" sz="2000" dirty="0" smtClean="0"/>
          </a:p>
          <a:p>
            <a:pPr marL="742950" lvl="1" indent="-285750"/>
            <a:r>
              <a:rPr lang="en-US" sz="2000" dirty="0" smtClean="0"/>
              <a:t>Applied research also consists of </a:t>
            </a:r>
          </a:p>
          <a:p>
            <a:pPr marL="742950" lvl="1" indent="-285750">
              <a:buFont typeface="Wingdings" pitchFamily="2" charset="2"/>
              <a:buChar char="q"/>
            </a:pPr>
            <a:r>
              <a:rPr lang="en-US" sz="2000" dirty="0" smtClean="0"/>
              <a:t>- </a:t>
            </a:r>
            <a:r>
              <a:rPr lang="en-US" sz="2000" b="1" dirty="0" smtClean="0"/>
              <a:t>original work undertaken, </a:t>
            </a:r>
          </a:p>
          <a:p>
            <a:pPr marL="742950" lvl="1" indent="-285750">
              <a:buFont typeface="Wingdings" pitchFamily="2" charset="2"/>
              <a:buChar char="q"/>
            </a:pPr>
            <a:r>
              <a:rPr lang="en-US" sz="2000" b="1" dirty="0" smtClean="0"/>
              <a:t>- to acquire new knowledge,</a:t>
            </a:r>
          </a:p>
          <a:p>
            <a:pPr marL="742950" lvl="1" indent="-285750">
              <a:buFont typeface="Wingdings" pitchFamily="2" charset="2"/>
              <a:buChar char="q"/>
            </a:pPr>
            <a:r>
              <a:rPr lang="en-US" sz="2000" b="1" dirty="0" smtClean="0"/>
              <a:t>especially directed toward a specific practical goal or objective</a:t>
            </a:r>
          </a:p>
          <a:p>
            <a:pPr marL="742950" lvl="1" indent="-285750"/>
            <a:endParaRPr lang="fr-FR" sz="2000" dirty="0" smtClean="0"/>
          </a:p>
          <a:p>
            <a:pPr marL="742950" lvl="1" indent="-285750">
              <a:buFontTx/>
              <a:buChar char="-"/>
            </a:pPr>
            <a:endParaRPr lang="fr-FR" sz="2000" dirty="0"/>
          </a:p>
          <a:p>
            <a:r>
              <a:rPr lang="fr-FR" sz="2000" b="1" i="1" dirty="0" smtClean="0">
                <a:solidFill>
                  <a:srgbClr val="C00000"/>
                </a:solidFill>
              </a:rPr>
              <a:t>1.2.3</a:t>
            </a:r>
            <a:r>
              <a:rPr lang="fr-FR" sz="2000" b="1" i="1" dirty="0">
                <a:solidFill>
                  <a:srgbClr val="C00000"/>
                </a:solidFill>
              </a:rPr>
              <a:t>. Recherche industrielle (de développement ou technologique</a:t>
            </a:r>
            <a:r>
              <a:rPr lang="fr-FR" sz="2000" b="1" i="1" dirty="0" smtClean="0">
                <a:solidFill>
                  <a:srgbClr val="C00000"/>
                </a:solidFill>
              </a:rPr>
              <a:t>)</a:t>
            </a:r>
          </a:p>
          <a:p>
            <a:endParaRPr lang="en-US" sz="2000" b="1" i="1" dirty="0"/>
          </a:p>
          <a:p>
            <a:r>
              <a:rPr lang="fr-FR" sz="2000" dirty="0"/>
              <a:t>     Le développement expérimental, à savoir les travaux entrepris dans l’intérêt du progrès technologique en vue de la création de nouveaux matériaux, dispositifs, produits ou procédés ou de l’amélioration, même légère, de ceux qui </a:t>
            </a:r>
            <a:r>
              <a:rPr lang="fr-FR" sz="2000" dirty="0" smtClean="0"/>
              <a:t>existent.</a:t>
            </a:r>
          </a:p>
          <a:p>
            <a:endParaRPr lang="fr-FR" sz="2000" dirty="0" smtClean="0"/>
          </a:p>
          <a:p>
            <a:r>
              <a:rPr lang="fr-FR" sz="2000" b="1" dirty="0">
                <a:solidFill>
                  <a:srgbClr val="C00000"/>
                </a:solidFill>
              </a:rPr>
              <a:t>1.3. Le but d'une recherche en sciences </a:t>
            </a:r>
            <a:endParaRPr lang="fr-FR" sz="2000" b="1" dirty="0" smtClean="0">
              <a:solidFill>
                <a:srgbClr val="C00000"/>
              </a:solidFill>
            </a:endParaRPr>
          </a:p>
          <a:p>
            <a:r>
              <a:rPr lang="fr-FR" sz="2000" b="1" dirty="0"/>
              <a:t/>
            </a:r>
            <a:br>
              <a:rPr lang="fr-FR" sz="2000" b="1" dirty="0"/>
            </a:br>
            <a:r>
              <a:rPr lang="fr-FR" sz="2000" b="1" dirty="0"/>
              <a:t>Pour les professionnels de la recherche (doctorat, </a:t>
            </a:r>
            <a:r>
              <a:rPr lang="fr-FR" sz="2000" b="1" dirty="0" err="1"/>
              <a:t>etc</a:t>
            </a:r>
            <a:r>
              <a:rPr lang="fr-FR" sz="2000" b="1" dirty="0"/>
              <a:t> ...), </a:t>
            </a:r>
            <a:r>
              <a:rPr lang="fr-FR" sz="2000" dirty="0"/>
              <a:t>il s’agira de produire une connaissance scientifique (éléments nouveaux, original ou amélioration faisant progresser un domaine scientifique)</a:t>
            </a:r>
            <a:r>
              <a:rPr lang="fr-FR" sz="2000" dirty="0" smtClean="0"/>
              <a:t> </a:t>
            </a:r>
            <a:endParaRPr lang="en-US" sz="2000" dirty="0"/>
          </a:p>
          <a:p>
            <a:endParaRPr lang="en-US" dirty="0"/>
          </a:p>
        </p:txBody>
      </p:sp>
      <p:pic>
        <p:nvPicPr>
          <p:cNvPr id="1025" name="Picture 1" descr="http://www.sosreseaux.com/images/blank.gif"/>
          <p:cNvPicPr>
            <a:picLocks noChangeAspect="1" noChangeArrowheads="1"/>
          </p:cNvPicPr>
          <p:nvPr/>
        </p:nvPicPr>
        <p:blipFill>
          <a:blip r:embed="rId3" r:link="rId4">
            <a:extLst>
              <a:ext uri="{28A0092B-C50C-407E-A947-70E740481C1C}">
                <a14:useLocalDpi xmlns:a14="http://schemas.microsoft.com/office/drawing/2010/main" xmlns="" val="0"/>
              </a:ext>
            </a:extLst>
          </a:blip>
          <a:srcRect/>
          <a:stretch>
            <a:fillRect/>
          </a:stretch>
        </p:blipFill>
        <p:spPr bwMode="auto">
          <a:xfrm>
            <a:off x="457200" y="3328988"/>
            <a:ext cx="9525" cy="47625"/>
          </a:xfrm>
          <a:prstGeom prst="rect">
            <a:avLst/>
          </a:prstGeom>
          <a:noFill/>
          <a:extLst>
            <a:ext uri="{909E8E84-426E-40DD-AFC4-6F175D3DCCD1}">
              <a14:hiddenFill xmlns:a14="http://schemas.microsoft.com/office/drawing/2010/main" xmlns="">
                <a:solidFill>
                  <a:srgbClr val="FFFFFF"/>
                </a:solidFill>
              </a14:hiddenFill>
            </a:ext>
          </a:extLst>
        </p:spPr>
      </p:pic>
      <p:sp>
        <p:nvSpPr>
          <p:cNvPr id="4" name="Espace réservé de la date 3"/>
          <p:cNvSpPr>
            <a:spLocks noGrp="1"/>
          </p:cNvSpPr>
          <p:nvPr>
            <p:ph type="dt" sz="half" idx="10"/>
          </p:nvPr>
        </p:nvSpPr>
        <p:spPr/>
        <p:txBody>
          <a:bodyPr/>
          <a:lstStyle/>
          <a:p>
            <a:fld id="{AF0477EE-C184-4495-BE4B-BDA166FF3D10}" type="datetime1">
              <a:rPr lang="en-US" smtClean="0"/>
              <a:pPr/>
              <a:t>10/13/2024</a:t>
            </a:fld>
            <a:endParaRPr lang="en-US"/>
          </a:p>
        </p:txBody>
      </p:sp>
      <p:sp>
        <p:nvSpPr>
          <p:cNvPr id="5" name="Espace réservé du numéro de diapositive 4"/>
          <p:cNvSpPr>
            <a:spLocks noGrp="1"/>
          </p:cNvSpPr>
          <p:nvPr>
            <p:ph type="sldNum" sz="quarter" idx="12"/>
          </p:nvPr>
        </p:nvSpPr>
        <p:spPr/>
        <p:txBody>
          <a:bodyPr/>
          <a:lstStyle/>
          <a:p>
            <a:fld id="{0EB2EDB5-2831-4A27-BBBD-986CCF4612B0}" type="slidenum">
              <a:rPr lang="en-US" smtClean="0"/>
              <a:pPr/>
              <a:t>7</a:t>
            </a:fld>
            <a:endParaRPr lang="en-US"/>
          </a:p>
        </p:txBody>
      </p:sp>
      <p:sp>
        <p:nvSpPr>
          <p:cNvPr id="6" name="Espace réservé du pied de page 5"/>
          <p:cNvSpPr>
            <a:spLocks noGrp="1"/>
          </p:cNvSpPr>
          <p:nvPr>
            <p:ph type="ftr" sz="quarter" idx="11"/>
          </p:nvPr>
        </p:nvSpPr>
        <p:spPr/>
        <p:txBody>
          <a:bodyPr/>
          <a:lstStyle/>
          <a:p>
            <a:r>
              <a:rPr lang="en-US" smtClean="0"/>
              <a:t>Research methodology BBA(2022)</a:t>
            </a:r>
            <a:endParaRPr lang="en-US"/>
          </a:p>
        </p:txBody>
      </p:sp>
    </p:spTree>
    <p:extLst>
      <p:ext uri="{BB962C8B-B14F-4D97-AF65-F5344CB8AC3E}">
        <p14:creationId xmlns:p14="http://schemas.microsoft.com/office/powerpoint/2010/main" xmlns="" val="38978935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714357"/>
            <a:ext cx="8786842" cy="7602081"/>
          </a:xfrm>
          <a:prstGeom prst="rect">
            <a:avLst/>
          </a:prstGeom>
          <a:noFill/>
        </p:spPr>
        <p:txBody>
          <a:bodyPr wrap="square" rtlCol="0">
            <a:spAutoFit/>
          </a:bodyPr>
          <a:lstStyle/>
          <a:p>
            <a:pPr marL="742950" lvl="1" indent="-285750"/>
            <a:endParaRPr lang="fr-FR" sz="2000" dirty="0"/>
          </a:p>
          <a:p>
            <a:r>
              <a:rPr lang="fr-FR" sz="2800" b="1" i="1" dirty="0" smtClean="0">
                <a:solidFill>
                  <a:srgbClr val="C00000"/>
                </a:solidFill>
              </a:rPr>
              <a:t>1.2.3</a:t>
            </a:r>
            <a:r>
              <a:rPr lang="fr-FR" sz="2800" b="1" i="1" dirty="0">
                <a:solidFill>
                  <a:srgbClr val="C00000"/>
                </a:solidFill>
              </a:rPr>
              <a:t>. Recherche industrielle (de développement ou technologique</a:t>
            </a:r>
            <a:r>
              <a:rPr lang="fr-FR" sz="2800" b="1" i="1" dirty="0" smtClean="0">
                <a:solidFill>
                  <a:srgbClr val="C00000"/>
                </a:solidFill>
              </a:rPr>
              <a:t>)</a:t>
            </a:r>
            <a:endParaRPr lang="en-US" sz="2800" b="1" i="1" dirty="0"/>
          </a:p>
          <a:p>
            <a:r>
              <a:rPr lang="fr-FR" sz="2800" dirty="0">
                <a:solidFill>
                  <a:schemeClr val="accent1"/>
                </a:solidFill>
              </a:rPr>
              <a:t>     Le développement expérimental, à savoir les travaux entrepris dans l’intérêt du progrès technologique en vue de la création de nouveaux matériaux, dispositifs, produits ou procédés ou de l’amélioration, même légère, de ceux qui </a:t>
            </a:r>
            <a:r>
              <a:rPr lang="fr-FR" sz="2800" dirty="0" smtClean="0">
                <a:solidFill>
                  <a:schemeClr val="accent1"/>
                </a:solidFill>
              </a:rPr>
              <a:t>existent</a:t>
            </a:r>
            <a:r>
              <a:rPr lang="fr-FR" sz="2800" dirty="0" smtClean="0"/>
              <a:t>.</a:t>
            </a:r>
          </a:p>
          <a:p>
            <a:r>
              <a:rPr lang="en-US" sz="2800" b="1" dirty="0" smtClean="0"/>
              <a:t>1.2.3. Industrial research (development or technological)</a:t>
            </a:r>
          </a:p>
          <a:p>
            <a:r>
              <a:rPr lang="en-US" sz="2800" dirty="0" smtClean="0"/>
              <a:t> Experimental development, i.e., work undertaken in the interest of technological progress for the creation of new materials, devices, products or processes or for the improvement, however slight, of existing ones.</a:t>
            </a:r>
            <a:endParaRPr lang="fr-FR" sz="2800" dirty="0" smtClean="0"/>
          </a:p>
          <a:p>
            <a:endParaRPr lang="fr-FR" sz="2400" dirty="0" smtClean="0"/>
          </a:p>
          <a:p>
            <a:endParaRPr lang="fr-FR" sz="2000" dirty="0" smtClean="0"/>
          </a:p>
          <a:p>
            <a:endParaRPr lang="fr-FR" sz="2000" dirty="0" smtClean="0"/>
          </a:p>
          <a:p>
            <a:endParaRPr lang="en-US" sz="2400" dirty="0" smtClean="0"/>
          </a:p>
          <a:p>
            <a:r>
              <a:rPr lang="en-US" sz="2400" dirty="0" smtClean="0"/>
              <a:t>.</a:t>
            </a:r>
            <a:endParaRPr lang="fr-FR" sz="2400" dirty="0" smtClean="0"/>
          </a:p>
          <a:p>
            <a:endParaRPr lang="fr-FR" sz="2000" dirty="0" smtClean="0"/>
          </a:p>
        </p:txBody>
      </p:sp>
      <p:pic>
        <p:nvPicPr>
          <p:cNvPr id="1025" name="Picture 1" descr="http://www.sosreseaux.com/images/blank.gif"/>
          <p:cNvPicPr>
            <a:picLocks noChangeAspect="1" noChangeArrowheads="1"/>
          </p:cNvPicPr>
          <p:nvPr/>
        </p:nvPicPr>
        <p:blipFill>
          <a:blip r:embed="rId3" r:link="rId4">
            <a:extLst>
              <a:ext uri="{28A0092B-C50C-407E-A947-70E740481C1C}">
                <a14:useLocalDpi xmlns:a14="http://schemas.microsoft.com/office/drawing/2010/main" xmlns="" val="0"/>
              </a:ext>
            </a:extLst>
          </a:blip>
          <a:srcRect/>
          <a:stretch>
            <a:fillRect/>
          </a:stretch>
        </p:blipFill>
        <p:spPr bwMode="auto">
          <a:xfrm>
            <a:off x="457200" y="3328988"/>
            <a:ext cx="9525" cy="47625"/>
          </a:xfrm>
          <a:prstGeom prst="rect">
            <a:avLst/>
          </a:prstGeom>
          <a:noFill/>
          <a:extLst>
            <a:ext uri="{909E8E84-426E-40DD-AFC4-6F175D3DCCD1}">
              <a14:hiddenFill xmlns:a14="http://schemas.microsoft.com/office/drawing/2010/main" xmlns="">
                <a:solidFill>
                  <a:srgbClr val="FFFFFF"/>
                </a:solidFill>
              </a14:hiddenFill>
            </a:ext>
          </a:extLst>
        </p:spPr>
      </p:pic>
      <p:sp>
        <p:nvSpPr>
          <p:cNvPr id="5" name="Titre 1"/>
          <p:cNvSpPr txBox="1">
            <a:spLocks/>
          </p:cNvSpPr>
          <p:nvPr/>
        </p:nvSpPr>
        <p:spPr>
          <a:xfrm>
            <a:off x="0" y="214290"/>
            <a:ext cx="9144000" cy="654032"/>
          </a:xfrm>
          <a:prstGeom prst="rect">
            <a:avLst/>
          </a:prstGeom>
        </p:spPr>
        <p:txBody>
          <a:bodyPr>
            <a:normAutofit fontScale="90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0" i="0" u="none" strike="noStrike" kern="1200" cap="none" spc="0" normalizeH="0" baseline="0" noProof="0" dirty="0" err="1" smtClean="0">
                <a:ln>
                  <a:noFill/>
                </a:ln>
                <a:solidFill>
                  <a:schemeClr val="tx1"/>
                </a:solidFill>
                <a:effectLst/>
                <a:uLnTx/>
                <a:uFillTx/>
                <a:latin typeface="+mj-lt"/>
                <a:ea typeface="+mj-ea"/>
                <a:cs typeface="+mj-cs"/>
              </a:rPr>
              <a:t>Research</a:t>
            </a:r>
            <a:r>
              <a:rPr kumimoji="0" lang="fr-FR" sz="4400" b="0" i="0" u="none" strike="noStrike" kern="1200" cap="none" spc="0" normalizeH="0" noProof="0" dirty="0" smtClean="0">
                <a:ln>
                  <a:noFill/>
                </a:ln>
                <a:solidFill>
                  <a:schemeClr val="tx1"/>
                </a:solidFill>
                <a:effectLst/>
                <a:uLnTx/>
                <a:uFillTx/>
                <a:latin typeface="+mj-lt"/>
                <a:ea typeface="+mj-ea"/>
                <a:cs typeface="+mj-cs"/>
              </a:rPr>
              <a:t> types</a:t>
            </a:r>
            <a:endParaRPr kumimoji="0" lang="fr-F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Espace réservé de la date 5"/>
          <p:cNvSpPr>
            <a:spLocks noGrp="1"/>
          </p:cNvSpPr>
          <p:nvPr>
            <p:ph type="dt" sz="half" idx="10"/>
          </p:nvPr>
        </p:nvSpPr>
        <p:spPr/>
        <p:txBody>
          <a:bodyPr/>
          <a:lstStyle/>
          <a:p>
            <a:fld id="{2E2CBD99-5B5A-4A77-B287-C9393C76819F}" type="datetime1">
              <a:rPr lang="en-US" smtClean="0"/>
              <a:pPr/>
              <a:t>10/13/2024</a:t>
            </a:fld>
            <a:endParaRPr lang="en-US"/>
          </a:p>
        </p:txBody>
      </p:sp>
      <p:sp>
        <p:nvSpPr>
          <p:cNvPr id="7" name="Espace réservé du numéro de diapositive 6"/>
          <p:cNvSpPr>
            <a:spLocks noGrp="1"/>
          </p:cNvSpPr>
          <p:nvPr>
            <p:ph type="sldNum" sz="quarter" idx="12"/>
          </p:nvPr>
        </p:nvSpPr>
        <p:spPr/>
        <p:txBody>
          <a:bodyPr/>
          <a:lstStyle/>
          <a:p>
            <a:fld id="{0EB2EDB5-2831-4A27-BBBD-986CCF4612B0}" type="slidenum">
              <a:rPr lang="en-US" smtClean="0"/>
              <a:pPr/>
              <a:t>8</a:t>
            </a:fld>
            <a:endParaRPr lang="en-US"/>
          </a:p>
        </p:txBody>
      </p:sp>
      <p:sp>
        <p:nvSpPr>
          <p:cNvPr id="8" name="Espace réservé du pied de page 7"/>
          <p:cNvSpPr>
            <a:spLocks noGrp="1"/>
          </p:cNvSpPr>
          <p:nvPr>
            <p:ph type="ftr" sz="quarter" idx="11"/>
          </p:nvPr>
        </p:nvSpPr>
        <p:spPr/>
        <p:txBody>
          <a:bodyPr/>
          <a:lstStyle/>
          <a:p>
            <a:r>
              <a:rPr lang="en-US" smtClean="0"/>
              <a:t>Research methodology BBA(2022)</a:t>
            </a:r>
            <a:endParaRPr lang="en-US"/>
          </a:p>
        </p:txBody>
      </p:sp>
    </p:spTree>
    <p:extLst>
      <p:ext uri="{BB962C8B-B14F-4D97-AF65-F5344CB8AC3E}">
        <p14:creationId xmlns:p14="http://schemas.microsoft.com/office/powerpoint/2010/main" xmlns="" val="3897893588"/>
      </p:ext>
    </p:extLst>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42910" y="1164134"/>
            <a:ext cx="7929618" cy="4832092"/>
          </a:xfrm>
          <a:prstGeom prst="rect">
            <a:avLst/>
          </a:prstGeom>
          <a:noFill/>
        </p:spPr>
        <p:txBody>
          <a:bodyPr wrap="square" rtlCol="0">
            <a:spAutoFit/>
          </a:bodyPr>
          <a:lstStyle/>
          <a:p>
            <a:r>
              <a:rPr lang="fr-FR" sz="2800" b="1" dirty="0" smtClean="0">
                <a:solidFill>
                  <a:srgbClr val="C00000"/>
                </a:solidFill>
              </a:rPr>
              <a:t>1.3. Le but d'une recherche en sciences </a:t>
            </a:r>
            <a:r>
              <a:rPr lang="fr-FR" sz="2800" b="1" dirty="0" smtClean="0"/>
              <a:t/>
            </a:r>
            <a:br>
              <a:rPr lang="fr-FR" sz="2800" b="1" dirty="0" smtClean="0"/>
            </a:br>
            <a:r>
              <a:rPr lang="fr-FR" sz="2800" b="1" dirty="0" smtClean="0">
                <a:solidFill>
                  <a:schemeClr val="accent1"/>
                </a:solidFill>
              </a:rPr>
              <a:t>Pour les professionnels de la recherche (doctorat, </a:t>
            </a:r>
            <a:r>
              <a:rPr lang="fr-FR" sz="2800" b="1" dirty="0" err="1" smtClean="0">
                <a:solidFill>
                  <a:schemeClr val="accent1"/>
                </a:solidFill>
              </a:rPr>
              <a:t>etc</a:t>
            </a:r>
            <a:r>
              <a:rPr lang="fr-FR" sz="2800" b="1" dirty="0" smtClean="0">
                <a:solidFill>
                  <a:schemeClr val="accent1"/>
                </a:solidFill>
              </a:rPr>
              <a:t> ...), </a:t>
            </a:r>
            <a:r>
              <a:rPr lang="fr-FR" sz="2800" dirty="0" smtClean="0">
                <a:solidFill>
                  <a:schemeClr val="accent1"/>
                </a:solidFill>
              </a:rPr>
              <a:t>il s’agira de produire une connaissance scientifique (éléments nouveaux, original ou amélioration faisant progresser un domaine scientifique) </a:t>
            </a:r>
            <a:endParaRPr lang="en-US" sz="2800" dirty="0" smtClean="0">
              <a:solidFill>
                <a:schemeClr val="accent1"/>
              </a:solidFill>
            </a:endParaRPr>
          </a:p>
          <a:p>
            <a:endParaRPr lang="en-US" sz="2800" dirty="0" smtClean="0"/>
          </a:p>
          <a:p>
            <a:r>
              <a:rPr lang="en-US" sz="2800" b="1" dirty="0" smtClean="0"/>
              <a:t>1.3. Objective of the  research in science </a:t>
            </a:r>
          </a:p>
          <a:p>
            <a:r>
              <a:rPr lang="en-US" sz="2800" dirty="0" smtClean="0"/>
              <a:t>For research professionals (doctorate, etc...), the aim is to produce scientific knowledge (new, original or improved elements that advance a scientific field) </a:t>
            </a:r>
            <a:endParaRPr lang="fr-FR" sz="2800" dirty="0"/>
          </a:p>
        </p:txBody>
      </p:sp>
      <p:sp>
        <p:nvSpPr>
          <p:cNvPr id="3" name="Titre 1"/>
          <p:cNvSpPr txBox="1">
            <a:spLocks/>
          </p:cNvSpPr>
          <p:nvPr/>
        </p:nvSpPr>
        <p:spPr>
          <a:xfrm>
            <a:off x="0" y="214290"/>
            <a:ext cx="9144000" cy="654032"/>
          </a:xfrm>
          <a:prstGeom prst="rect">
            <a:avLst/>
          </a:prstGeom>
        </p:spPr>
        <p:txBody>
          <a:bodyPr>
            <a:normAutofit fontScale="90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0" i="0" u="none" strike="noStrike" kern="1200" cap="none" spc="0" normalizeH="0" baseline="0" noProof="0" dirty="0" smtClean="0">
                <a:ln>
                  <a:noFill/>
                </a:ln>
                <a:solidFill>
                  <a:schemeClr val="tx1"/>
                </a:solidFill>
                <a:effectLst/>
                <a:uLnTx/>
                <a:uFillTx/>
                <a:latin typeface="+mj-lt"/>
                <a:ea typeface="+mj-ea"/>
                <a:cs typeface="+mj-cs"/>
              </a:rPr>
              <a:t>Objective of a </a:t>
            </a:r>
            <a:r>
              <a:rPr kumimoji="0" lang="fr-FR" sz="4400" b="0" i="0" u="none" strike="noStrike" kern="1200" cap="none" spc="0" normalizeH="0" baseline="0" noProof="0" dirty="0" err="1" smtClean="0">
                <a:ln>
                  <a:noFill/>
                </a:ln>
                <a:solidFill>
                  <a:schemeClr val="tx1"/>
                </a:solidFill>
                <a:effectLst/>
                <a:uLnTx/>
                <a:uFillTx/>
                <a:latin typeface="+mj-lt"/>
                <a:ea typeface="+mj-ea"/>
                <a:cs typeface="+mj-cs"/>
              </a:rPr>
              <a:t>Research</a:t>
            </a:r>
            <a:r>
              <a:rPr kumimoji="0" lang="fr-FR" sz="4400" b="0" i="0" u="none" strike="noStrike" kern="1200" cap="none" spc="0" normalizeH="0" noProof="0" dirty="0" smtClean="0">
                <a:ln>
                  <a:noFill/>
                </a:ln>
                <a:solidFill>
                  <a:schemeClr val="tx1"/>
                </a:solidFill>
                <a:effectLst/>
                <a:uLnTx/>
                <a:uFillTx/>
                <a:latin typeface="+mj-lt"/>
                <a:ea typeface="+mj-ea"/>
                <a:cs typeface="+mj-cs"/>
              </a:rPr>
              <a:t> </a:t>
            </a:r>
            <a:endParaRPr kumimoji="0" lang="fr-F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Espace réservé de la date 3"/>
          <p:cNvSpPr>
            <a:spLocks noGrp="1"/>
          </p:cNvSpPr>
          <p:nvPr>
            <p:ph type="dt" sz="half" idx="10"/>
          </p:nvPr>
        </p:nvSpPr>
        <p:spPr/>
        <p:txBody>
          <a:bodyPr/>
          <a:lstStyle/>
          <a:p>
            <a:fld id="{160A4FFB-3945-4B8D-A811-35F669FDFF1D}" type="datetime1">
              <a:rPr lang="en-US" smtClean="0"/>
              <a:pPr/>
              <a:t>10/13/2024</a:t>
            </a:fld>
            <a:endParaRPr lang="en-US"/>
          </a:p>
        </p:txBody>
      </p:sp>
      <p:sp>
        <p:nvSpPr>
          <p:cNvPr id="5" name="Espace réservé du numéro de diapositive 4"/>
          <p:cNvSpPr>
            <a:spLocks noGrp="1"/>
          </p:cNvSpPr>
          <p:nvPr>
            <p:ph type="sldNum" sz="quarter" idx="12"/>
          </p:nvPr>
        </p:nvSpPr>
        <p:spPr/>
        <p:txBody>
          <a:bodyPr/>
          <a:lstStyle/>
          <a:p>
            <a:fld id="{0EB2EDB5-2831-4A27-BBBD-986CCF4612B0}" type="slidenum">
              <a:rPr lang="en-US" smtClean="0"/>
              <a:pPr/>
              <a:t>9</a:t>
            </a:fld>
            <a:endParaRPr lang="en-US"/>
          </a:p>
        </p:txBody>
      </p:sp>
      <p:sp>
        <p:nvSpPr>
          <p:cNvPr id="6" name="Espace réservé du pied de page 5"/>
          <p:cNvSpPr>
            <a:spLocks noGrp="1"/>
          </p:cNvSpPr>
          <p:nvPr>
            <p:ph type="ftr" sz="quarter" idx="11"/>
          </p:nvPr>
        </p:nvSpPr>
        <p:spPr/>
        <p:txBody>
          <a:bodyPr/>
          <a:lstStyle/>
          <a:p>
            <a:r>
              <a:rPr lang="en-US" smtClean="0"/>
              <a:t>Research methodology BBA(2022)</a:t>
            </a:r>
            <a:endParaRPr lang="en-US"/>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TotalTime>
  <Words>834</Words>
  <Application>Microsoft Office PowerPoint</Application>
  <PresentationFormat>Affichage à l'écran (4:3)</PresentationFormat>
  <Paragraphs>185</Paragraphs>
  <Slides>14</Slides>
  <Notes>10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Thème Office</vt:lpstr>
      <vt:lpstr>METHODOLOGIE DE RECHERCHE  Research methodology</vt:lpstr>
      <vt:lpstr>Definition</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vector>
  </TitlesOfParts>
  <Company>AtHome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INITIATION A LA RECHERCHE</dc:title>
  <dc:creator>larbi  belagraa</dc:creator>
  <cp:lastModifiedBy>pc</cp:lastModifiedBy>
  <cp:revision>39</cp:revision>
  <dcterms:created xsi:type="dcterms:W3CDTF">2012-12-08T19:44:09Z</dcterms:created>
  <dcterms:modified xsi:type="dcterms:W3CDTF">2024-10-13T21:06:19Z</dcterms:modified>
</cp:coreProperties>
</file>