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869" r:id="rId1"/>
  </p:sldMasterIdLst>
  <p:notesMasterIdLst>
    <p:notesMasterId r:id="rId29"/>
  </p:notesMasterIdLst>
  <p:sldIdLst>
    <p:sldId id="256" r:id="rId2"/>
    <p:sldId id="283" r:id="rId3"/>
    <p:sldId id="293" r:id="rId4"/>
    <p:sldId id="292" r:id="rId5"/>
    <p:sldId id="257" r:id="rId6"/>
    <p:sldId id="301" r:id="rId7"/>
    <p:sldId id="296" r:id="rId8"/>
    <p:sldId id="297" r:id="rId9"/>
    <p:sldId id="298" r:id="rId10"/>
    <p:sldId id="299" r:id="rId11"/>
    <p:sldId id="258" r:id="rId12"/>
    <p:sldId id="260" r:id="rId13"/>
    <p:sldId id="262" r:id="rId14"/>
    <p:sldId id="264" r:id="rId15"/>
    <p:sldId id="265" r:id="rId16"/>
    <p:sldId id="285" r:id="rId17"/>
    <p:sldId id="286" r:id="rId18"/>
    <p:sldId id="294" r:id="rId19"/>
    <p:sldId id="300" r:id="rId20"/>
    <p:sldId id="287" r:id="rId21"/>
    <p:sldId id="288" r:id="rId22"/>
    <p:sldId id="289" r:id="rId23"/>
    <p:sldId id="290" r:id="rId24"/>
    <p:sldId id="302" r:id="rId25"/>
    <p:sldId id="303" r:id="rId26"/>
    <p:sldId id="291" r:id="rId27"/>
    <p:sldId id="284"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Sakkal Majalla" panose="02000000000000000000" pitchFamily="2" charset="-78"/>
      <p:regular r:id="rId34"/>
      <p:bold r:id="rId35"/>
    </p:embeddedFont>
    <p:embeddedFont>
      <p:font typeface="Simplified Arabic" panose="02020603050405020304" pitchFamily="18" charset="-78"/>
      <p:regular r:id="rId36"/>
      <p:bold r:id="rId37"/>
    </p:embeddedFont>
    <p:embeddedFont>
      <p:font typeface="Traditional Arabic" panose="02020603050405020304" pitchFamily="18" charset="-78"/>
      <p:regular r:id="rId38"/>
      <p:bold r:id="rId39"/>
    </p:embeddedFont>
    <p:embeddedFont>
      <p:font typeface="Trebuchet MS" panose="020B0603020202020204" pitchFamily="34" charset="0"/>
      <p:regular r:id="rId40"/>
      <p:bold r:id="rId41"/>
      <p:italic r:id="rId42"/>
      <p:boldItalic r:id="rId43"/>
    </p:embeddedFont>
    <p:embeddedFont>
      <p:font typeface="Wingdings 2" panose="05020102010507070707" pitchFamily="18" charset="2"/>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bs" initials="f"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24" autoAdjust="0"/>
  </p:normalViewPr>
  <p:slideViewPr>
    <p:cSldViewPr snapToGrid="0">
      <p:cViewPr varScale="1">
        <p:scale>
          <a:sx n="95" d="100"/>
          <a:sy n="95" d="100"/>
        </p:scale>
        <p:origin x="648" y="8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549527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194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ar-DZ"/>
          </a:p>
        </p:txBody>
      </p:sp>
    </p:spTree>
    <p:extLst>
      <p:ext uri="{BB962C8B-B14F-4D97-AF65-F5344CB8AC3E}">
        <p14:creationId xmlns:p14="http://schemas.microsoft.com/office/powerpoint/2010/main" val="269222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f6dcabd8d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f6dcabd8d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856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f6dcabd8d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f6dcabd8d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5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f6dcabd8d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f6dcabd8d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929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f6dcabd8d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f6dcabd8d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900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f6dcabd8d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f6dcabd8d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88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f6dcabd8de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f6dcabd8d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9594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flipH="1">
            <a:off x="2667000" y="0"/>
            <a:ext cx="6477000" cy="51435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Connecteur droit 8"/>
          <p:cNvSpPr>
            <a:spLocks noChangeShapeType="1"/>
          </p:cNvSpPr>
          <p:nvPr/>
        </p:nvSpPr>
        <p:spPr bwMode="auto">
          <a:xfrm rot="16200000">
            <a:off x="95250" y="2571750"/>
            <a:ext cx="51435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dirty="0"/>
          </a:p>
        </p:txBody>
      </p:sp>
      <p:sp>
        <p:nvSpPr>
          <p:cNvPr id="12" name="Titre 11"/>
          <p:cNvSpPr>
            <a:spLocks noGrp="1"/>
          </p:cNvSpPr>
          <p:nvPr>
            <p:ph type="ctrTitle"/>
          </p:nvPr>
        </p:nvSpPr>
        <p:spPr>
          <a:xfrm>
            <a:off x="3366868" y="400050"/>
            <a:ext cx="5105400" cy="2151126"/>
          </a:xfrm>
        </p:spPr>
        <p:txBody>
          <a:bodyPr lIns="45720" tIns="0" rIns="45720">
            <a:noAutofit/>
          </a:bodyPr>
          <a:lstStyle>
            <a:lvl1pPr algn="r">
              <a:defRPr sz="4200" b="1"/>
            </a:lvl1pPr>
            <a:extLst/>
          </a:lstStyle>
          <a:p>
            <a:r>
              <a:rPr kumimoji="0" lang="fr-FR"/>
              <a:t>Cliquez pour modifier le style du titre</a:t>
            </a:r>
            <a:endParaRPr kumimoji="0" lang="en-US"/>
          </a:p>
        </p:txBody>
      </p:sp>
      <p:sp>
        <p:nvSpPr>
          <p:cNvPr id="25" name="Sous-titre 24"/>
          <p:cNvSpPr>
            <a:spLocks noGrp="1"/>
          </p:cNvSpPr>
          <p:nvPr>
            <p:ph type="subTitle" idx="1"/>
          </p:nvPr>
        </p:nvSpPr>
        <p:spPr>
          <a:xfrm>
            <a:off x="3354442" y="2654898"/>
            <a:ext cx="5114778" cy="825936"/>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31" name="Espace réservé de la date 30"/>
          <p:cNvSpPr>
            <a:spLocks noGrp="1"/>
          </p:cNvSpPr>
          <p:nvPr>
            <p:ph type="dt" sz="half" idx="10"/>
          </p:nvPr>
        </p:nvSpPr>
        <p:spPr>
          <a:xfrm>
            <a:off x="5871224" y="4918459"/>
            <a:ext cx="2002464" cy="170177"/>
          </a:xfrm>
        </p:spPr>
        <p:txBody>
          <a:bodyPr/>
          <a:lstStyle>
            <a:lvl1pPr>
              <a:defRPr lang="en-US" smtClean="0">
                <a:solidFill>
                  <a:srgbClr val="FFFFFF"/>
                </a:solidFill>
              </a:defRPr>
            </a:lvl1pPr>
            <a:extLst/>
          </a:lstStyle>
          <a:p>
            <a:pPr algn="l" eaLnBrk="1" latinLnBrk="0" hangingPunct="1"/>
            <a:endParaRPr lang="en-US" dirty="0"/>
          </a:p>
        </p:txBody>
      </p:sp>
      <p:sp>
        <p:nvSpPr>
          <p:cNvPr id="18" name="Espace réservé du pied de page 17"/>
          <p:cNvSpPr>
            <a:spLocks noGrp="1"/>
          </p:cNvSpPr>
          <p:nvPr>
            <p:ph type="ftr" sz="quarter" idx="11"/>
          </p:nvPr>
        </p:nvSpPr>
        <p:spPr>
          <a:xfrm>
            <a:off x="2819400" y="4918460"/>
            <a:ext cx="2927722" cy="171450"/>
          </a:xfrm>
        </p:spPr>
        <p:txBody>
          <a:bodyPr/>
          <a:lstStyle>
            <a:lvl1pPr>
              <a:defRPr lang="en-US" dirty="0">
                <a:solidFill>
                  <a:srgbClr val="FFFFFF"/>
                </a:solidFill>
              </a:defRPr>
            </a:lvl1pPr>
            <a:extLst/>
          </a:lstStyle>
          <a:p>
            <a:endParaRPr kumimoji="0" lang="en-US" dirty="0"/>
          </a:p>
        </p:txBody>
      </p:sp>
      <p:sp>
        <p:nvSpPr>
          <p:cNvPr id="29" name="Espace réservé du numéro de diapositive 28"/>
          <p:cNvSpPr>
            <a:spLocks noGrp="1"/>
          </p:cNvSpPr>
          <p:nvPr>
            <p:ph type="sldNum" sz="quarter" idx="12"/>
          </p:nvPr>
        </p:nvSpPr>
        <p:spPr>
          <a:xfrm>
            <a:off x="7880884" y="4917186"/>
            <a:ext cx="588336" cy="171450"/>
          </a:xfrm>
        </p:spPr>
        <p:txBody>
          <a:bodyPr/>
          <a:lstStyle>
            <a:lvl1pPr>
              <a:defRPr lang="en-US" smtClean="0">
                <a:solidFill>
                  <a:srgbClr val="FFFFFF"/>
                </a:solidFill>
              </a:defRPr>
            </a:lvl1pPr>
            <a:extLst/>
          </a:lstStyle>
          <a:p>
            <a:pPr algn="r" eaLnBrk="1" latinLnBrk="0" hangingPunct="1"/>
            <a:fld id="{8C592886-E571-45D5-8B56-343DC94F8FA6}" type="slidenum">
              <a:rPr kumimoji="0" lang="en-US" smtClean="0"/>
              <a:pPr algn="r" eaLnBrk="1" latinLnBrk="0" hangingPunct="1"/>
              <a:t>‹N°›</a:t>
            </a:fld>
            <a:endParaRPr kumimoji="0" lang="en-US" dirty="0">
              <a:solidFill>
                <a:schemeClr val="tx2">
                  <a:shade val="90000"/>
                </a:schemeClr>
              </a:solidFill>
            </a:endParaRPr>
          </a:p>
        </p:txBody>
      </p:sp>
    </p:spTree>
  </p:cSld>
  <p:clrMapOvr>
    <a:masterClrMapping/>
  </p:clrMapOvr>
  <p:transition spd="med" advClick="0" advTm="12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8C592886-E571-45D5-8B56-343DC94F8FA6}" type="slidenum">
              <a:rPr kumimoji="0" lang="en-US" smtClean="0"/>
              <a:pPr/>
              <a:t>‹N°›</a:t>
            </a:fld>
            <a:endParaRPr kumimoji="0" lang="en-US" dirty="0"/>
          </a:p>
        </p:txBody>
      </p:sp>
    </p:spTree>
  </p:cSld>
  <p:clrMapOvr>
    <a:masterClrMapping/>
  </p:clrMapOvr>
  <p:transition spd="med" advClick="0" advTm="12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06217"/>
            <a:ext cx="1524000" cy="4388644"/>
          </a:xfrm>
        </p:spPr>
        <p:txBody>
          <a:bodyPr vert="eaVert" ancho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05982"/>
            <a:ext cx="6019800" cy="4388644"/>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4242816" y="4918459"/>
            <a:ext cx="2002464" cy="170177"/>
          </a:xfrm>
        </p:spPr>
        <p:txBody>
          <a:bodyPr/>
          <a:lstStyle/>
          <a:p>
            <a:endParaRPr lang="en-US" dirty="0"/>
          </a:p>
        </p:txBody>
      </p:sp>
      <p:sp>
        <p:nvSpPr>
          <p:cNvPr id="5" name="Espace réservé du pied de page 4"/>
          <p:cNvSpPr>
            <a:spLocks noGrp="1"/>
          </p:cNvSpPr>
          <p:nvPr>
            <p:ph type="ftr" sz="quarter" idx="11"/>
          </p:nvPr>
        </p:nvSpPr>
        <p:spPr>
          <a:xfrm>
            <a:off x="457200" y="4917186"/>
            <a:ext cx="3657600" cy="171450"/>
          </a:xfrm>
        </p:spPr>
        <p:txBody>
          <a:bodyPr/>
          <a:lstStyle/>
          <a:p>
            <a:endParaRPr kumimoji="0" lang="en-US" dirty="0"/>
          </a:p>
        </p:txBody>
      </p:sp>
      <p:sp>
        <p:nvSpPr>
          <p:cNvPr id="6" name="Espace réservé du numéro de diapositive 5"/>
          <p:cNvSpPr>
            <a:spLocks noGrp="1"/>
          </p:cNvSpPr>
          <p:nvPr>
            <p:ph type="sldNum" sz="quarter" idx="12"/>
          </p:nvPr>
        </p:nvSpPr>
        <p:spPr>
          <a:xfrm>
            <a:off x="6254496" y="4914900"/>
            <a:ext cx="588336" cy="171450"/>
          </a:xfrm>
        </p:spPr>
        <p:txBody>
          <a:bodyPr/>
          <a:lstStyle>
            <a:lvl1pPr>
              <a:defRPr>
                <a:solidFill>
                  <a:schemeClr val="tx2"/>
                </a:solidFill>
              </a:defRPr>
            </a:lvl1pPr>
            <a:extLst/>
          </a:lstStyle>
          <a:p>
            <a:fld id="{8C592886-E571-45D5-8B56-343DC94F8FA6}" type="slidenum">
              <a:rPr kumimoji="0" lang="en-US" smtClean="0"/>
              <a:pPr/>
              <a:t>‹N°›</a:t>
            </a:fld>
            <a:endParaRPr kumimoji="0" lang="en-US" dirty="0"/>
          </a:p>
        </p:txBody>
      </p:sp>
    </p:spTree>
  </p:cSld>
  <p:clrMapOvr>
    <a:masterClrMapping/>
  </p:clrMapOvr>
  <p:transition spd="med" advClick="0" advTm="12000">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12" name="Google Shape;12;p2"/>
          <p:cNvSpPr txBox="1">
            <a:spLocks noGrp="1"/>
          </p:cNvSpPr>
          <p:nvPr>
            <p:ph type="ctrTitle"/>
          </p:nvPr>
        </p:nvSpPr>
        <p:spPr>
          <a:xfrm>
            <a:off x="1177250" y="831125"/>
            <a:ext cx="3856800" cy="33954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5200"/>
              <a:buNone/>
              <a:defRPr sz="58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1177250" y="4136473"/>
            <a:ext cx="3856800" cy="40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6" name="Google Shape;16;p2"/>
          <p:cNvSpPr>
            <a:spLocks noGrp="1"/>
          </p:cNvSpPr>
          <p:nvPr>
            <p:ph type="pic" idx="2"/>
          </p:nvPr>
        </p:nvSpPr>
        <p:spPr>
          <a:xfrm>
            <a:off x="5335700" y="414800"/>
            <a:ext cx="3042600" cy="4425000"/>
          </a:xfrm>
          <a:prstGeom prst="rect">
            <a:avLst/>
          </a:prstGeom>
          <a:noFill/>
          <a:ln>
            <a:noFill/>
          </a:ln>
        </p:spPr>
      </p:sp>
    </p:spTree>
  </p:cSld>
  <p:clrMapOvr>
    <a:masterClrMapping/>
  </p:clrMapOvr>
  <p:transition spd="med" advClick="0" advTm="12000">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20" name="Google Shape;20;p3"/>
          <p:cNvSpPr txBox="1">
            <a:spLocks noGrp="1"/>
          </p:cNvSpPr>
          <p:nvPr>
            <p:ph type="title"/>
          </p:nvPr>
        </p:nvSpPr>
        <p:spPr>
          <a:xfrm>
            <a:off x="3115400" y="2461254"/>
            <a:ext cx="2913300" cy="140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3540425" y="1281525"/>
            <a:ext cx="2087400" cy="10875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6000"/>
              <a:buNone/>
              <a:defRPr sz="79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a:spLocks noGrp="1"/>
          </p:cNvSpPr>
          <p:nvPr>
            <p:ph type="pic" idx="3"/>
          </p:nvPr>
        </p:nvSpPr>
        <p:spPr>
          <a:xfrm>
            <a:off x="431700" y="409800"/>
            <a:ext cx="2021100" cy="4323900"/>
          </a:xfrm>
          <a:prstGeom prst="rect">
            <a:avLst/>
          </a:prstGeom>
          <a:noFill/>
          <a:ln>
            <a:noFill/>
          </a:ln>
        </p:spPr>
      </p:sp>
      <p:sp>
        <p:nvSpPr>
          <p:cNvPr id="23" name="Google Shape;23;p3"/>
          <p:cNvSpPr>
            <a:spLocks noGrp="1"/>
          </p:cNvSpPr>
          <p:nvPr>
            <p:ph type="pic" idx="4"/>
          </p:nvPr>
        </p:nvSpPr>
        <p:spPr>
          <a:xfrm>
            <a:off x="6691200" y="409800"/>
            <a:ext cx="2021100" cy="4323900"/>
          </a:xfrm>
          <a:prstGeom prst="rect">
            <a:avLst/>
          </a:prstGeom>
          <a:noFill/>
          <a:ln>
            <a:noFill/>
          </a:ln>
        </p:spPr>
      </p:sp>
    </p:spTree>
  </p:cSld>
  <p:clrMapOvr>
    <a:masterClrMapping/>
  </p:clrMapOvr>
  <p:transition spd="med" advClick="0" advTm="12000">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transition spd="med" advClick="0" advTm="12000">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0"/>
        <p:cNvGrpSpPr/>
        <p:nvPr/>
      </p:nvGrpSpPr>
      <p:grpSpPr>
        <a:xfrm>
          <a:off x="0" y="0"/>
          <a:ext cx="0" cy="0"/>
          <a:chOff x="0" y="0"/>
          <a:chExt cx="0" cy="0"/>
        </a:xfrm>
      </p:grpSpPr>
    </p:spTree>
  </p:cSld>
  <p:clrMapOvr>
    <a:masterClrMapping/>
  </p:clrMapOvr>
  <p:transition spd="med" advClick="0" advTm="12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8C592886-E571-45D5-8B56-343DC94F8FA6}" type="slidenum">
              <a:rPr kumimoji="0" lang="en-US" smtClean="0"/>
              <a:pPr/>
              <a:t>‹N°›</a:t>
            </a:fld>
            <a:endParaRPr kumimoji="0" lang="en-US" dirty="0"/>
          </a:p>
        </p:txBody>
      </p:sp>
    </p:spTree>
  </p:cSld>
  <p:clrMapOvr>
    <a:masterClrMapping/>
  </p:clrMapOvr>
  <p:transition spd="med" advClick="0" advTm="12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66800" y="2116378"/>
            <a:ext cx="6255488" cy="1021556"/>
          </a:xfrm>
        </p:spPr>
        <p:txBody>
          <a:bodyPr tIns="0" anchor="t"/>
          <a:lstStyle>
            <a:lvl1pPr algn="r">
              <a:buNone/>
              <a:defRPr sz="4200" b="1" cap="all"/>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1066800" y="1428751"/>
            <a:ext cx="6255488" cy="557630"/>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a:xfrm>
            <a:off x="4724238" y="4917607"/>
            <a:ext cx="2002464" cy="170177"/>
          </a:xfrm>
        </p:spPr>
        <p:txBody>
          <a:bodyPr bIns="0" anchor="b"/>
          <a:lstStyle>
            <a:lvl1pPr>
              <a:defRPr>
                <a:solidFill>
                  <a:schemeClr val="tx2"/>
                </a:solidFill>
              </a:defRPr>
            </a:lvl1pPr>
            <a:extLst/>
          </a:lstStyle>
          <a:p>
            <a:pPr algn="l" eaLnBrk="1" latinLnBrk="0" hangingPunct="1"/>
            <a:endParaRPr lang="en-US" dirty="0"/>
          </a:p>
        </p:txBody>
      </p:sp>
      <p:sp>
        <p:nvSpPr>
          <p:cNvPr id="5" name="Espace réservé du pied de page 4"/>
          <p:cNvSpPr>
            <a:spLocks noGrp="1"/>
          </p:cNvSpPr>
          <p:nvPr>
            <p:ph type="ftr" sz="quarter" idx="11"/>
          </p:nvPr>
        </p:nvSpPr>
        <p:spPr>
          <a:xfrm>
            <a:off x="1735358" y="4917608"/>
            <a:ext cx="2895600" cy="171450"/>
          </a:xfrm>
        </p:spPr>
        <p:txBody>
          <a:bodyPr bIns="0" anchor="b"/>
          <a:lstStyle>
            <a:lvl1pPr>
              <a:defRPr>
                <a:solidFill>
                  <a:schemeClr val="tx2"/>
                </a:solidFill>
              </a:defRPr>
            </a:lvl1pPr>
            <a:extLst/>
          </a:lstStyle>
          <a:p>
            <a:endParaRPr kumimoji="0" lang="en-US" dirty="0"/>
          </a:p>
        </p:txBody>
      </p:sp>
      <p:sp>
        <p:nvSpPr>
          <p:cNvPr id="6" name="Espace réservé du numéro de diapositive 5"/>
          <p:cNvSpPr>
            <a:spLocks noGrp="1"/>
          </p:cNvSpPr>
          <p:nvPr>
            <p:ph type="sldNum" sz="quarter" idx="12"/>
          </p:nvPr>
        </p:nvSpPr>
        <p:spPr>
          <a:xfrm>
            <a:off x="6733952" y="4916334"/>
            <a:ext cx="588336" cy="171450"/>
          </a:xfrm>
        </p:spPr>
        <p:txBody>
          <a:bodyPr/>
          <a:lstStyle/>
          <a:p>
            <a:pPr algn="r" eaLnBrk="1" latinLnBrk="0" hangingPunct="1"/>
            <a:fld id="{8C592886-E571-45D5-8B56-343DC94F8FA6}" type="slidenum">
              <a:rPr kumimoji="0" lang="en-US" smtClean="0"/>
              <a:pPr algn="r" eaLnBrk="1" latinLnBrk="0" hangingPunct="1"/>
              <a:t>‹N°›</a:t>
            </a:fld>
            <a:endParaRPr kumimoji="0" lang="en-US" dirty="0">
              <a:solidFill>
                <a:schemeClr val="tx2">
                  <a:shade val="90000"/>
                </a:schemeClr>
              </a:solidFill>
            </a:endParaRPr>
          </a:p>
        </p:txBody>
      </p:sp>
    </p:spTree>
  </p:cSld>
  <p:clrMapOvr>
    <a:masterClrMapping/>
  </p:clrMapOvr>
  <p:transition spd="med" advClick="0" advTm="12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40030"/>
            <a:ext cx="7242048" cy="85725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178808"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8C592886-E571-45D5-8B56-343DC94F8FA6}" type="slidenum">
              <a:rPr kumimoji="0" lang="en-US" smtClean="0"/>
              <a:pPr/>
              <a:t>‹N°›</a:t>
            </a:fld>
            <a:endParaRPr kumimoji="0" lang="en-US" dirty="0"/>
          </a:p>
        </p:txBody>
      </p:sp>
    </p:spTree>
  </p:cSld>
  <p:clrMapOvr>
    <a:masterClrMapping/>
  </p:clrMapOvr>
  <p:transition spd="med" advClick="0" advTm="12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40030"/>
            <a:ext cx="7242048" cy="857250"/>
          </a:xfrm>
        </p:spPr>
        <p:txBody>
          <a:bodyPr anchor="b"/>
          <a:lstStyle>
            <a:lvl1pPr>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4400550"/>
            <a:ext cx="3520440" cy="3429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178808" y="4400550"/>
            <a:ext cx="3520440" cy="3429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178808"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endParaRPr lang="en-US" dirty="0"/>
          </a:p>
        </p:txBody>
      </p:sp>
      <p:sp>
        <p:nvSpPr>
          <p:cNvPr id="8" name="Espace réservé du pied de page 7"/>
          <p:cNvSpPr>
            <a:spLocks noGrp="1"/>
          </p:cNvSpPr>
          <p:nvPr>
            <p:ph type="ftr" sz="quarter" idx="11"/>
          </p:nvPr>
        </p:nvSpPr>
        <p:spPr/>
        <p:txBody>
          <a:bodyPr/>
          <a:lstStyle/>
          <a:p>
            <a:endParaRPr kumimoji="0" lang="en-US" dirty="0"/>
          </a:p>
        </p:txBody>
      </p:sp>
      <p:sp>
        <p:nvSpPr>
          <p:cNvPr id="9" name="Espace réservé du numéro de diapositive 8"/>
          <p:cNvSpPr>
            <a:spLocks noGrp="1"/>
          </p:cNvSpPr>
          <p:nvPr>
            <p:ph type="sldNum" sz="quarter" idx="12"/>
          </p:nvPr>
        </p:nvSpPr>
        <p:spPr/>
        <p:txBody>
          <a:bodyPr/>
          <a:lstStyle/>
          <a:p>
            <a:fld id="{8C592886-E571-45D5-8B56-343DC94F8FA6}" type="slidenum">
              <a:rPr kumimoji="0" lang="en-US" smtClean="0"/>
              <a:pPr/>
              <a:t>‹N°›</a:t>
            </a:fld>
            <a:endParaRPr kumimoji="0" lang="en-US" dirty="0"/>
          </a:p>
        </p:txBody>
      </p:sp>
    </p:spTree>
  </p:cSld>
  <p:clrMapOvr>
    <a:masterClrMapping/>
  </p:clrMapOvr>
  <p:transition spd="med" advClick="0" advTm="12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40030"/>
            <a:ext cx="7242048" cy="857250"/>
          </a:xfrm>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endParaRPr lang="en-US"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8C592886-E571-45D5-8B56-343DC94F8FA6}" type="slidenum">
              <a:rPr kumimoji="0" lang="en-US" smtClean="0"/>
              <a:pPr/>
              <a:t>‹N°›</a:t>
            </a:fld>
            <a:endParaRPr kumimoji="0" lang="en-US" dirty="0"/>
          </a:p>
        </p:txBody>
      </p:sp>
    </p:spTree>
  </p:cSld>
  <p:clrMapOvr>
    <a:masterClrMapping/>
  </p:clrMapOvr>
  <p:transition spd="med" advClick="0" advTm="12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endParaRPr lang="en-US" dirty="0"/>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kumimoji="0" lang="en-US" dirty="0"/>
          </a:p>
        </p:txBody>
      </p:sp>
      <p:sp>
        <p:nvSpPr>
          <p:cNvPr id="4" name="Espace réservé du numéro de diapositive 3"/>
          <p:cNvSpPr>
            <a:spLocks noGrp="1"/>
          </p:cNvSpPr>
          <p:nvPr>
            <p:ph type="sldNum" sz="quarter" idx="12"/>
          </p:nvPr>
        </p:nvSpPr>
        <p:spPr/>
        <p:txBody>
          <a:bodyPr/>
          <a:lstStyle/>
          <a:p>
            <a:fld id="{8C592886-E571-45D5-8B56-343DC94F8FA6}" type="slidenum">
              <a:rPr kumimoji="0" lang="en-US" smtClean="0"/>
              <a:pPr/>
              <a:t>‹N°›</a:t>
            </a:fld>
            <a:endParaRPr kumimoji="0" lang="en-US" dirty="0"/>
          </a:p>
        </p:txBody>
      </p:sp>
    </p:spTree>
  </p:cSld>
  <p:clrMapOvr>
    <a:masterClrMapping/>
  </p:clrMapOvr>
  <p:transition spd="med" advClick="0" advTm="12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71450"/>
            <a:ext cx="5897880" cy="880110"/>
          </a:xfrm>
        </p:spPr>
        <p:txBody>
          <a:bodyPr wrap="square" anchor="b"/>
          <a:lstStyle>
            <a:lvl1pPr algn="l">
              <a:buNone/>
              <a:defRPr lang="en-US" sz="2400" baseline="0" smtClean="0"/>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0" y="1123062"/>
            <a:ext cx="5897880" cy="451884"/>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457200" y="1600200"/>
            <a:ext cx="7239000" cy="3278814"/>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pPr algn="l" eaLnBrk="1" latinLnBrk="0" hangingPunct="1"/>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‹N°›</a:t>
            </a:fld>
            <a:endParaRPr kumimoji="0" lang="en-US" dirty="0">
              <a:solidFill>
                <a:schemeClr val="tx2">
                  <a:shade val="90000"/>
                </a:schemeClr>
              </a:solidFill>
            </a:endParaRPr>
          </a:p>
        </p:txBody>
      </p:sp>
    </p:spTree>
  </p:cSld>
  <p:clrMapOvr>
    <a:masterClrMapping/>
  </p:clrMapOvr>
  <p:transition spd="med" advClick="0" advTm="12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rot="21240000">
            <a:off x="597969" y="753501"/>
            <a:ext cx="4319527" cy="323443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rot="21420000">
            <a:off x="596707" y="749112"/>
            <a:ext cx="4319527" cy="3234430"/>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re 1"/>
          <p:cNvSpPr>
            <a:spLocks noGrp="1"/>
          </p:cNvSpPr>
          <p:nvPr>
            <p:ph type="title"/>
          </p:nvPr>
        </p:nvSpPr>
        <p:spPr>
          <a:xfrm>
            <a:off x="5389098" y="857250"/>
            <a:ext cx="3429000" cy="154305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a:t>Cliquez pour modifier le style du titre</a:t>
            </a:r>
            <a:endParaRPr kumimoji="0" lang="en-US" dirty="0"/>
          </a:p>
        </p:txBody>
      </p:sp>
      <p:sp>
        <p:nvSpPr>
          <p:cNvPr id="4" name="Espace réservé du texte 3"/>
          <p:cNvSpPr>
            <a:spLocks noGrp="1"/>
          </p:cNvSpPr>
          <p:nvPr>
            <p:ph type="body" sz="half" idx="2"/>
          </p:nvPr>
        </p:nvSpPr>
        <p:spPr>
          <a:xfrm>
            <a:off x="5389098" y="2462726"/>
            <a:ext cx="3429000" cy="144018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a:t>Cliquez pour modifier les styles du texte du masque</a:t>
            </a:r>
          </a:p>
        </p:txBody>
      </p:sp>
      <p:sp>
        <p:nvSpPr>
          <p:cNvPr id="5" name="Espace réservé de la date 4"/>
          <p:cNvSpPr>
            <a:spLocks noGrp="1"/>
          </p:cNvSpPr>
          <p:nvPr>
            <p:ph type="dt" sz="half" idx="10"/>
          </p:nvPr>
        </p:nvSpPr>
        <p:spPr/>
        <p:txBody>
          <a:bodyPr/>
          <a:lstStyle/>
          <a:p>
            <a:pPr algn="l" eaLnBrk="1" latinLnBrk="0" hangingPunct="1"/>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‹N°›</a:t>
            </a:fld>
            <a:endParaRPr kumimoji="0" lang="en-US" dirty="0">
              <a:solidFill>
                <a:schemeClr val="tx2">
                  <a:shade val="90000"/>
                </a:schemeClr>
              </a:solidFill>
            </a:endParaRPr>
          </a:p>
        </p:txBody>
      </p:sp>
      <p:sp>
        <p:nvSpPr>
          <p:cNvPr id="10" name="Espace réservé pour une image  9"/>
          <p:cNvSpPr>
            <a:spLocks noGrp="1"/>
          </p:cNvSpPr>
          <p:nvPr>
            <p:ph type="pic" idx="1"/>
          </p:nvPr>
        </p:nvSpPr>
        <p:spPr>
          <a:xfrm>
            <a:off x="663682" y="780752"/>
            <a:ext cx="4206240" cy="315468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dirty="0"/>
              <a:t>Cliquez sur l'icône pour ajouter une image</a:t>
            </a:r>
            <a:endParaRPr kumimoji="0" lang="en-US" dirty="0"/>
          </a:p>
        </p:txBody>
      </p:sp>
    </p:spTree>
  </p:cSld>
  <p:clrMapOvr>
    <a:masterClrMapping/>
  </p:clrMapOvr>
  <p:transition spd="med" advClick="0" advTm="12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5143500"/>
          </a:xfrm>
          <a:prstGeom prst="rect">
            <a:avLst/>
          </a:prstGeom>
          <a:blipFill>
            <a:blip r:embed="rId17">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Espace réservé du titre 2"/>
          <p:cNvSpPr>
            <a:spLocks noGrp="1"/>
          </p:cNvSpPr>
          <p:nvPr>
            <p:ph type="title"/>
          </p:nvPr>
        </p:nvSpPr>
        <p:spPr>
          <a:xfrm>
            <a:off x="457200" y="240030"/>
            <a:ext cx="7239000" cy="857250"/>
          </a:xfrm>
          <a:prstGeom prst="rect">
            <a:avLst/>
          </a:prstGeom>
        </p:spPr>
        <p:txBody>
          <a:bodyPr vert="horz" lIns="45720" tIns="0" rIns="45720" bIns="0" anchor="b" anchorCtr="0">
            <a:normAutofit/>
          </a:bodyPr>
          <a:lstStyle/>
          <a:p>
            <a:r>
              <a:rPr kumimoji="0" lang="fr-FR"/>
              <a:t>Cliquez pour modifier le style du titre</a:t>
            </a:r>
            <a:endParaRPr kumimoji="0" lang="en-US"/>
          </a:p>
        </p:txBody>
      </p:sp>
      <p:sp>
        <p:nvSpPr>
          <p:cNvPr id="31" name="Espace réservé du texte 30"/>
          <p:cNvSpPr>
            <a:spLocks noGrp="1"/>
          </p:cNvSpPr>
          <p:nvPr>
            <p:ph type="body" idx="1"/>
          </p:nvPr>
        </p:nvSpPr>
        <p:spPr>
          <a:xfrm>
            <a:off x="457200" y="1207062"/>
            <a:ext cx="7239000" cy="363474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7" name="Espace réservé de la date 26"/>
          <p:cNvSpPr>
            <a:spLocks noGrp="1"/>
          </p:cNvSpPr>
          <p:nvPr>
            <p:ph type="dt" sz="half" idx="2"/>
          </p:nvPr>
        </p:nvSpPr>
        <p:spPr>
          <a:xfrm>
            <a:off x="4245936" y="4918459"/>
            <a:ext cx="2002464" cy="170177"/>
          </a:xfrm>
          <a:prstGeom prst="rect">
            <a:avLst/>
          </a:prstGeom>
        </p:spPr>
        <p:txBody>
          <a:bodyPr vert="horz" tIns="0" bIns="0" anchor="b"/>
          <a:lstStyle>
            <a:lvl1pPr algn="l" eaLnBrk="1" latinLnBrk="0" hangingPunct="1">
              <a:defRPr kumimoji="0" sz="1000">
                <a:solidFill>
                  <a:schemeClr val="tx2"/>
                </a:solidFill>
              </a:defRPr>
            </a:lvl1pPr>
            <a:extLst/>
          </a:lstStyle>
          <a:p>
            <a:pPr algn="l" eaLnBrk="1" latinLnBrk="0" hangingPunct="1"/>
            <a:endParaRPr lang="en-US" sz="1300" dirty="0">
              <a:solidFill>
                <a:schemeClr val="bg2">
                  <a:tint val="60000"/>
                  <a:satMod val="155000"/>
                </a:schemeClr>
              </a:solidFill>
            </a:endParaRPr>
          </a:p>
        </p:txBody>
      </p:sp>
      <p:sp>
        <p:nvSpPr>
          <p:cNvPr id="4" name="Espace réservé du pied de page 3"/>
          <p:cNvSpPr>
            <a:spLocks noGrp="1"/>
          </p:cNvSpPr>
          <p:nvPr>
            <p:ph type="ftr" sz="quarter" idx="3"/>
          </p:nvPr>
        </p:nvSpPr>
        <p:spPr>
          <a:xfrm>
            <a:off x="457200" y="4918460"/>
            <a:ext cx="3657600" cy="171450"/>
          </a:xfrm>
          <a:prstGeom prst="rect">
            <a:avLst/>
          </a:prstGeom>
        </p:spPr>
        <p:txBody>
          <a:bodyPr vert="horz" tIns="0" bIns="0" anchor="b"/>
          <a:lstStyle>
            <a:lvl1pPr algn="r" eaLnBrk="1" latinLnBrk="0" hangingPunct="1">
              <a:defRPr kumimoji="0" sz="1000">
                <a:solidFill>
                  <a:schemeClr val="tx2"/>
                </a:solidFill>
              </a:defRPr>
            </a:lvl1pPr>
            <a:extLst/>
          </a:lstStyle>
          <a:p>
            <a:pPr algn="r" eaLnBrk="1" latinLnBrk="0" hangingPunct="1"/>
            <a:endParaRPr kumimoji="0" lang="en-US" sz="1300" dirty="0">
              <a:solidFill>
                <a:schemeClr val="bg2">
                  <a:tint val="60000"/>
                  <a:satMod val="155000"/>
                </a:schemeClr>
              </a:solidFill>
            </a:endParaRPr>
          </a:p>
        </p:txBody>
      </p:sp>
      <p:sp>
        <p:nvSpPr>
          <p:cNvPr id="16" name="Espace réservé du numéro de diapositive 15"/>
          <p:cNvSpPr>
            <a:spLocks noGrp="1"/>
          </p:cNvSpPr>
          <p:nvPr>
            <p:ph type="sldNum" sz="quarter" idx="4"/>
          </p:nvPr>
        </p:nvSpPr>
        <p:spPr>
          <a:xfrm>
            <a:off x="6251448" y="4917186"/>
            <a:ext cx="588336" cy="171450"/>
          </a:xfrm>
          <a:prstGeom prst="rect">
            <a:avLst/>
          </a:prstGeom>
        </p:spPr>
        <p:txBody>
          <a:bodyPr vert="horz" lIns="0" tIns="0" rIns="0" bIns="0" anchor="b"/>
          <a:lstStyle>
            <a:lvl1pPr algn="r" eaLnBrk="1" latinLnBrk="0" hangingPunct="1">
              <a:defRPr kumimoji="0" sz="1100">
                <a:solidFill>
                  <a:schemeClr val="tx2"/>
                </a:solidFill>
              </a:defRPr>
            </a:lvl1pPr>
            <a:extLst/>
          </a:lstStyle>
          <a:p>
            <a:pPr algn="r" eaLnBrk="1" latinLnBrk="0" hangingPunct="1"/>
            <a:fld id="{8C592886-E571-45D5-8B56-343DC94F8FA6}" type="slidenum">
              <a:rPr kumimoji="0" lang="en-US" smtClean="0"/>
              <a:pPr algn="r" eaLnBrk="1" latinLnBrk="0" hangingPunct="1"/>
              <a:t>‹N°›</a:t>
            </a:fld>
            <a:endParaRPr kumimoji="0" lang="en-US" sz="1600" b="1" dirty="0">
              <a:solidFill>
                <a:schemeClr val="tx2">
                  <a:shade val="90000"/>
                </a:schemeClr>
              </a:solidFill>
              <a:effectLst/>
            </a:endParaRP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Lst>
  <p:transition spd="med" advClick="0" advTm="12000">
    <p:dissolve/>
  </p:transition>
  <p:hf sldNum="0" hdr="0" dt="0"/>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cxnSp>
        <p:nvCxnSpPr>
          <p:cNvPr id="172" name="Google Shape;172;p24"/>
          <p:cNvCxnSpPr/>
          <p:nvPr/>
        </p:nvCxnSpPr>
        <p:spPr>
          <a:xfrm rot="10800000">
            <a:off x="620575" y="0"/>
            <a:ext cx="0" cy="2547600"/>
          </a:xfrm>
          <a:prstGeom prst="straightConnector1">
            <a:avLst/>
          </a:prstGeom>
          <a:noFill/>
          <a:ln w="9525" cap="flat" cmpd="sng">
            <a:solidFill>
              <a:schemeClr val="accent1"/>
            </a:solidFill>
            <a:prstDash val="solid"/>
            <a:round/>
            <a:headEnd type="triangle" w="med" len="med"/>
            <a:tailEnd type="none" w="med" len="med"/>
          </a:ln>
        </p:spPr>
      </p:cxnSp>
      <p:pic>
        <p:nvPicPr>
          <p:cNvPr id="9" name="Picture 15" descr="drapeau"/>
          <p:cNvPicPr>
            <a:picLocks noChangeAspect="1" noChangeArrowheads="1" noCrop="1"/>
          </p:cNvPicPr>
          <p:nvPr/>
        </p:nvPicPr>
        <p:blipFill>
          <a:blip r:embed="rId3"/>
          <a:srcRect/>
          <a:stretch>
            <a:fillRect/>
          </a:stretch>
        </p:blipFill>
        <p:spPr bwMode="auto">
          <a:xfrm>
            <a:off x="6862770" y="1288347"/>
            <a:ext cx="980657" cy="705080"/>
          </a:xfrm>
          <a:prstGeom prst="rect">
            <a:avLst/>
          </a:prstGeom>
          <a:noFill/>
        </p:spPr>
      </p:pic>
      <p:pic>
        <p:nvPicPr>
          <p:cNvPr id="10" name="Picture 15" descr="drapeau"/>
          <p:cNvPicPr>
            <a:picLocks noChangeAspect="1" noChangeArrowheads="1" noCrop="1"/>
          </p:cNvPicPr>
          <p:nvPr/>
        </p:nvPicPr>
        <p:blipFill>
          <a:blip r:embed="rId3"/>
          <a:srcRect/>
          <a:stretch>
            <a:fillRect/>
          </a:stretch>
        </p:blipFill>
        <p:spPr bwMode="auto">
          <a:xfrm>
            <a:off x="752081" y="1152251"/>
            <a:ext cx="1071695" cy="694062"/>
          </a:xfrm>
          <a:prstGeom prst="rect">
            <a:avLst/>
          </a:prstGeom>
          <a:noFill/>
        </p:spPr>
      </p:pic>
      <p:sp>
        <p:nvSpPr>
          <p:cNvPr id="12" name="Bulle ronde 11"/>
          <p:cNvSpPr/>
          <p:nvPr/>
        </p:nvSpPr>
        <p:spPr>
          <a:xfrm>
            <a:off x="1296237" y="1529026"/>
            <a:ext cx="5506498" cy="2652764"/>
          </a:xfrm>
          <a:prstGeom prst="wedgeEllipseCallout">
            <a:avLst/>
          </a:prstGeom>
        </p:spPr>
        <p:style>
          <a:lnRef idx="1">
            <a:schemeClr val="accent1"/>
          </a:lnRef>
          <a:fillRef idx="1003">
            <a:schemeClr val="lt1"/>
          </a:fillRef>
          <a:effectRef idx="1">
            <a:schemeClr val="accent1"/>
          </a:effectRef>
          <a:fontRef idx="minor">
            <a:schemeClr val="dk1"/>
          </a:fontRef>
        </p:style>
        <p:txBody>
          <a:bodyPr rtlCol="1" anchor="ctr"/>
          <a:lstStyle/>
          <a:p>
            <a:pPr algn="just" rtl="1"/>
            <a:r>
              <a:rPr lang="fr-FR" sz="2400" dirty="0">
                <a:solidFill>
                  <a:srgbClr val="7030A0"/>
                </a:solidFill>
                <a:latin typeface="Sakkal Majalla" pitchFamily="2" charset="-78"/>
                <a:cs typeface="Sakkal Majalla" pitchFamily="2" charset="-78"/>
              </a:rPr>
              <a:t> </a:t>
            </a:r>
            <a:r>
              <a:rPr lang="ar-DZ" sz="2400" dirty="0">
                <a:solidFill>
                  <a:srgbClr val="7030A0"/>
                </a:solidFill>
                <a:latin typeface="Sakkal Majalla" pitchFamily="2" charset="-78"/>
                <a:cs typeface="Sakkal Majalla" pitchFamily="2" charset="-78"/>
              </a:rPr>
              <a:t> </a:t>
            </a:r>
          </a:p>
          <a:p>
            <a:pPr algn="just" rtl="1"/>
            <a:endParaRPr lang="ar-DZ" sz="2000" b="1" dirty="0">
              <a:solidFill>
                <a:schemeClr val="tx1"/>
              </a:solidFill>
              <a:latin typeface="Sakkal Majalla" pitchFamily="2" charset="-78"/>
              <a:cs typeface="Sakkal Majalla" pitchFamily="2" charset="-78"/>
            </a:endParaRPr>
          </a:p>
          <a:p>
            <a:pPr algn="just" rtl="1"/>
            <a:r>
              <a:rPr lang="ar-DZ" sz="2400" b="1" dirty="0">
                <a:solidFill>
                  <a:schemeClr val="tx1"/>
                </a:solidFill>
                <a:latin typeface="Sakkal Majalla" pitchFamily="2" charset="-78"/>
                <a:cs typeface="Sakkal Majalla" pitchFamily="2" charset="-78"/>
              </a:rPr>
              <a:t>اللّجنة البيداغوجية الوطنية للإشراف ومتابعة تنفيذ برنامج التّكوين الأولي في الطور الثالث في مؤسّسات التعليم العالي.</a:t>
            </a:r>
          </a:p>
          <a:p>
            <a:pPr algn="ctr" rtl="1"/>
            <a:endParaRPr lang="ar-DZ" sz="2000" b="1" dirty="0">
              <a:solidFill>
                <a:srgbClr val="00B050"/>
              </a:solidFill>
              <a:latin typeface="Sakkal Majalla" pitchFamily="2" charset="-78"/>
              <a:cs typeface="Sakkal Majalla" pitchFamily="2" charset="-78"/>
            </a:endParaRPr>
          </a:p>
          <a:p>
            <a:pPr algn="ctr" rtl="1"/>
            <a:r>
              <a:rPr lang="ar-DZ" sz="2200" b="1" dirty="0">
                <a:solidFill>
                  <a:srgbClr val="FF0000"/>
                </a:solidFill>
                <a:latin typeface="Sakkal Majalla" pitchFamily="2" charset="-78"/>
                <a:cs typeface="Sakkal Majalla" pitchFamily="2" charset="-78"/>
              </a:rPr>
              <a:t> ”اللّجنة </a:t>
            </a:r>
            <a:r>
              <a:rPr lang="ar-DZ" sz="2200" b="1" dirty="0" err="1">
                <a:solidFill>
                  <a:srgbClr val="FF0000"/>
                </a:solidFill>
                <a:latin typeface="Sakkal Majalla" pitchFamily="2" charset="-78"/>
                <a:cs typeface="Sakkal Majalla" pitchFamily="2" charset="-78"/>
              </a:rPr>
              <a:t>البيداغوجية</a:t>
            </a:r>
            <a:r>
              <a:rPr lang="ar-DZ" sz="2200" b="1" dirty="0">
                <a:solidFill>
                  <a:srgbClr val="FF0000"/>
                </a:solidFill>
                <a:latin typeface="Sakkal Majalla" pitchFamily="2" charset="-78"/>
                <a:cs typeface="Sakkal Majalla" pitchFamily="2" charset="-78"/>
              </a:rPr>
              <a:t> الوطنية لمادة الفلسفة“</a:t>
            </a:r>
          </a:p>
          <a:p>
            <a:pPr algn="just" rtl="1"/>
            <a:endParaRPr lang="ar-DZ" sz="2400" dirty="0">
              <a:solidFill>
                <a:srgbClr val="7030A0"/>
              </a:solidFill>
              <a:latin typeface="Sakkal Majalla" pitchFamily="2" charset="-78"/>
              <a:cs typeface="Sakkal Majalla" pitchFamily="2" charset="-78"/>
            </a:endParaRPr>
          </a:p>
        </p:txBody>
      </p:sp>
      <p:pic>
        <p:nvPicPr>
          <p:cNvPr id="15" name="image6.jpg"/>
          <p:cNvPicPr/>
          <p:nvPr/>
        </p:nvPicPr>
        <p:blipFill>
          <a:blip r:embed="rId4" cstate="print"/>
          <a:srcRect/>
          <a:stretch>
            <a:fillRect/>
          </a:stretch>
        </p:blipFill>
        <p:spPr>
          <a:xfrm>
            <a:off x="1621971" y="261258"/>
            <a:ext cx="5334000" cy="685800"/>
          </a:xfrm>
          <a:prstGeom prst="rect">
            <a:avLst/>
          </a:prstGeom>
          <a:ln/>
        </p:spPr>
      </p:pic>
    </p:spTree>
  </p:cSld>
  <p:clrMapOvr>
    <a:masterClrMapping/>
  </p:clrMapOvr>
  <p:transition spd="med" advClick="0" advTm="8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wipe(down)">
                                      <p:cBhvr>
                                        <p:cTn id="7" dur="500"/>
                                        <p:tgtEl>
                                          <p:spTgt spid="1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down)">
                                      <p:cBhvr>
                                        <p:cTn id="2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424543"/>
            <a:ext cx="7239000" cy="4417259"/>
          </a:xfrm>
        </p:spPr>
        <p:txBody>
          <a:bodyPr>
            <a:normAutofit fontScale="92500" lnSpcReduction="20000"/>
          </a:bodyPr>
          <a:lstStyle/>
          <a:p>
            <a:pPr marL="0" indent="0">
              <a:buNone/>
            </a:pPr>
            <a:endParaRPr lang="fr-FR" sz="2000" dirty="0"/>
          </a:p>
          <a:p>
            <a:pPr marL="0" indent="0" algn="ctr">
              <a:buNone/>
            </a:pPr>
            <a:r>
              <a:rPr lang="ar-DZ" b="1" dirty="0">
                <a:solidFill>
                  <a:srgbClr val="C00000"/>
                </a:solidFill>
              </a:rPr>
              <a:t>2-3- حوار الأنبياء والرسل مع الناس:</a:t>
            </a:r>
          </a:p>
          <a:p>
            <a:pPr marL="0" indent="0" algn="ctr">
              <a:buNone/>
            </a:pPr>
            <a:r>
              <a:rPr lang="ar-DZ" b="1" dirty="0">
                <a:solidFill>
                  <a:srgbClr val="C00000"/>
                </a:solidFill>
              </a:rPr>
              <a:t> أهدافه وأبعاده وآدابه</a:t>
            </a:r>
            <a:endParaRPr lang="fr-FR" dirty="0">
              <a:solidFill>
                <a:srgbClr val="C00000"/>
              </a:solidFill>
            </a:endParaRPr>
          </a:p>
          <a:p>
            <a:pPr marL="0" indent="0">
              <a:buNone/>
            </a:pPr>
            <a:r>
              <a:rPr lang="ar-DZ" sz="2000" b="1" dirty="0"/>
              <a:t>ان حوار الأنبياء والرسل مع الناس كان يهدف إلى إبلاغ رسالات ربهم، ولم يكن ذلك مهمة سهلة لأن الناس تعودوا على ديانات قومهم ويصعب استبدالها، فكان لابد من إقناعهم بالحجة والدليل والبرهان، وبكل أدب واحترام. قال الله تعالى: « ولا تجادلوا أهل الكتاب إلا بالتي هي أحسن». </a:t>
            </a:r>
            <a:r>
              <a:rPr lang="ar-DZ" sz="2000" dirty="0"/>
              <a:t>(سورة العنكبوت، الآية </a:t>
            </a:r>
            <a:r>
              <a:rPr lang="ar-DZ" sz="1500" dirty="0"/>
              <a:t>46</a:t>
            </a:r>
            <a:r>
              <a:rPr lang="ar-DZ" sz="2000" dirty="0"/>
              <a:t>)</a:t>
            </a:r>
          </a:p>
          <a:p>
            <a:pPr marL="0" indent="0">
              <a:buNone/>
            </a:pPr>
            <a:r>
              <a:rPr lang="ar-DZ" sz="2000" b="1" dirty="0"/>
              <a:t> </a:t>
            </a:r>
            <a:r>
              <a:rPr lang="ar-DZ" sz="2000" b="1" dirty="0">
                <a:solidFill>
                  <a:srgbClr val="7030A0"/>
                </a:solidFill>
              </a:rPr>
              <a:t>و كمثال على حوار الأنبياء والرسل مع الناس من أجل التبليغ والاقناع يمكن ذكر حوار إبراهيم الخليل مع نمرود بن كنعان الذي جادل إبراهيم في الله. قال الله تعالى واصفا ذلك الموقف: " ألم ترى الى الذي حاج إبراهيم في ربه ان أتاه الله الملك إذ قال إبراهيم ربي الذي يحيي ويميت قال انا أحيي وأميت قال إبراهيم فإن الله يأتي بالشمس من المشرق فأت بها من المغرب فبهت الذي كفر". (سورة البقرة، الآية 258)</a:t>
            </a:r>
            <a:endParaRPr lang="fr-FR" sz="2000" b="1" dirty="0">
              <a:solidFill>
                <a:srgbClr val="7030A0"/>
              </a:solidFill>
            </a:endParaRPr>
          </a:p>
          <a:p>
            <a:pPr marL="0" indent="0">
              <a:buNone/>
            </a:pPr>
            <a:endParaRPr lang="fr-FR" sz="2000" dirty="0">
              <a:solidFill>
                <a:srgbClr val="002060"/>
              </a:solidFill>
            </a:endParaRPr>
          </a:p>
        </p:txBody>
      </p:sp>
    </p:spTree>
  </p:cSld>
  <p:clrMapOvr>
    <a:masterClrMapping/>
  </p:clrMapOvr>
  <p:transition spd="med" advClick="0" advTm="12000">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p:nvPr/>
        </p:nvSpPr>
        <p:spPr>
          <a:xfrm>
            <a:off x="1480834" y="106680"/>
            <a:ext cx="6599523" cy="3877954"/>
          </a:xfrm>
          <a:prstGeom prst="rect">
            <a:avLst/>
          </a:prstGeom>
          <a:noFill/>
          <a:ln>
            <a:noFill/>
          </a:ln>
        </p:spPr>
        <p:txBody>
          <a:bodyPr spcFirstLastPara="1" wrap="square" lIns="91425" tIns="91425" rIns="91425" bIns="91425" anchor="t" anchorCtr="0">
            <a:spAutoFit/>
          </a:bodyPr>
          <a:lstStyle/>
          <a:p>
            <a:pPr rtl="1"/>
            <a:r>
              <a:rPr lang="ar-DZ" sz="2400" dirty="0"/>
              <a:t>  </a:t>
            </a:r>
            <a:endParaRPr lang="fr-FR" sz="2400" dirty="0"/>
          </a:p>
          <a:p>
            <a:pPr algn="ctr" rtl="1"/>
            <a:r>
              <a:rPr lang="ar-DZ" sz="2400" b="1" dirty="0">
                <a:solidFill>
                  <a:srgbClr val="C00000"/>
                </a:solidFill>
              </a:rPr>
              <a:t>3 - الحوار في الفلسفة اليونانية القديمة : </a:t>
            </a:r>
          </a:p>
          <a:p>
            <a:pPr algn="ctr" rtl="1"/>
            <a:r>
              <a:rPr lang="ar-DZ" sz="2400" b="1" dirty="0">
                <a:solidFill>
                  <a:srgbClr val="C00000"/>
                </a:solidFill>
              </a:rPr>
              <a:t>أهدافه وأبعاده – سقراط أنموذج</a:t>
            </a:r>
            <a:endParaRPr lang="fr-FR" sz="2400" dirty="0">
              <a:solidFill>
                <a:srgbClr val="C00000"/>
              </a:solidFill>
            </a:endParaRPr>
          </a:p>
          <a:p>
            <a:pPr algn="ctr" rtl="1"/>
            <a:r>
              <a:rPr lang="ar-DZ" sz="2400" b="1" dirty="0"/>
              <a:t>كان الحوار بوجه خاص هو المنهج الذي اتبعه الفيلسوف اليوناني سقراط (469 – 399ق.م). وهو عبارة عن مناقشة تدور بين شخصين أو أكثر، في هيئة سؤال وجواب، الهدف منها تصحيح مفهوم خاطئ، أو فكرة أو موقف او رأي يجانب الصواب، بأسلوب فلسفي هادئ، بعيد عن العنف اللفظي، يغلب عليه التحليل المنطقي، والنقد البناء الهادف.</a:t>
            </a:r>
            <a:endParaRPr lang="fr-FR" sz="2400" b="1" dirty="0"/>
          </a:p>
          <a:p>
            <a:pPr marL="0" lvl="0" indent="0" algn="ctr" rtl="1">
              <a:spcBef>
                <a:spcPts val="0"/>
              </a:spcBef>
              <a:spcAft>
                <a:spcPts val="0"/>
              </a:spcAft>
              <a:buNone/>
            </a:pPr>
            <a:endParaRPr sz="2400" b="1" dirty="0">
              <a:solidFill>
                <a:srgbClr val="0070C0"/>
              </a:solidFill>
              <a:latin typeface="Sakkal Majalla" pitchFamily="2" charset="-78"/>
              <a:ea typeface="Gothic A1"/>
              <a:cs typeface="Sakkal Majalla" pitchFamily="2" charset="-78"/>
              <a:sym typeface="Gothic A1"/>
            </a:endParaRPr>
          </a:p>
        </p:txBody>
      </p:sp>
      <p:pic>
        <p:nvPicPr>
          <p:cNvPr id="4098" name="Picture 2"/>
          <p:cNvPicPr>
            <a:picLocks noChangeAspect="1" noChangeArrowheads="1"/>
          </p:cNvPicPr>
          <p:nvPr/>
        </p:nvPicPr>
        <p:blipFill>
          <a:blip r:embed="rId3"/>
          <a:srcRect/>
          <a:stretch>
            <a:fillRect/>
          </a:stretch>
        </p:blipFill>
        <p:spPr bwMode="auto">
          <a:xfrm>
            <a:off x="0" y="0"/>
            <a:ext cx="1266825" cy="1200150"/>
          </a:xfrm>
          <a:prstGeom prst="rect">
            <a:avLst/>
          </a:prstGeom>
          <a:noFill/>
          <a:ln w="9525">
            <a:noFill/>
            <a:miter lim="800000"/>
            <a:headEnd/>
            <a:tailEnd/>
          </a:ln>
          <a:effectLst/>
        </p:spPr>
      </p:pic>
    </p:spTree>
  </p:cSld>
  <p:clrMapOvr>
    <a:masterClrMapping/>
  </p:clrMapOvr>
  <p:transition spd="med" advClick="0" advTm="1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wheel(4)">
                                      <p:cBhvr>
                                        <p:cTn id="7" dur="2000"/>
                                        <p:tgtEl>
                                          <p:spTgt spid="1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84">
                                            <p:txEl>
                                              <p:pRg st="1" end="1"/>
                                            </p:txEl>
                                          </p:spTgt>
                                        </p:tgtEl>
                                        <p:attrNameLst>
                                          <p:attrName>style.visibility</p:attrName>
                                        </p:attrNameLst>
                                      </p:cBhvr>
                                      <p:to>
                                        <p:strVal val="visible"/>
                                      </p:to>
                                    </p:set>
                                    <p:animEffect transition="in" filter="wheel(4)">
                                      <p:cBhvr>
                                        <p:cTn id="12" dur="2000"/>
                                        <p:tgtEl>
                                          <p:spTgt spid="1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84">
                                            <p:txEl>
                                              <p:pRg st="2" end="2"/>
                                            </p:txEl>
                                          </p:spTgt>
                                        </p:tgtEl>
                                        <p:attrNameLst>
                                          <p:attrName>style.visibility</p:attrName>
                                        </p:attrNameLst>
                                      </p:cBhvr>
                                      <p:to>
                                        <p:strVal val="visible"/>
                                      </p:to>
                                    </p:set>
                                    <p:animEffect transition="in" filter="wheel(4)">
                                      <p:cBhvr>
                                        <p:cTn id="17" dur="2000"/>
                                        <p:tgtEl>
                                          <p:spTgt spid="1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84">
                                            <p:txEl>
                                              <p:pRg st="3" end="3"/>
                                            </p:txEl>
                                          </p:spTgt>
                                        </p:tgtEl>
                                        <p:attrNameLst>
                                          <p:attrName>style.visibility</p:attrName>
                                        </p:attrNameLst>
                                      </p:cBhvr>
                                      <p:to>
                                        <p:strVal val="visible"/>
                                      </p:to>
                                    </p:set>
                                    <p:animEffect transition="in" filter="wheel(4)">
                                      <p:cBhvr>
                                        <p:cTn id="22" dur="2000"/>
                                        <p:tgtEl>
                                          <p:spTgt spid="1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0" y="0"/>
            <a:ext cx="1266825" cy="1200150"/>
          </a:xfrm>
          <a:prstGeom prst="rect">
            <a:avLst/>
          </a:prstGeom>
          <a:noFill/>
          <a:ln w="9525">
            <a:noFill/>
            <a:miter lim="800000"/>
            <a:headEnd/>
            <a:tailEnd/>
          </a:ln>
          <a:effectLst/>
        </p:spPr>
      </p:pic>
      <p:sp>
        <p:nvSpPr>
          <p:cNvPr id="13" name="Espace réservé du contenu 1"/>
          <p:cNvSpPr>
            <a:spLocks noGrp="1"/>
          </p:cNvSpPr>
          <p:nvPr>
            <p:ph type="body" sz="half" idx="3"/>
          </p:nvPr>
        </p:nvSpPr>
        <p:spPr>
          <a:xfrm>
            <a:off x="1266825" y="431293"/>
            <a:ext cx="6556443" cy="3420859"/>
          </a:xfrm>
        </p:spPr>
        <p:txBody>
          <a:bodyPr>
            <a:normAutofit/>
          </a:bodyPr>
          <a:lstStyle/>
          <a:p>
            <a:r>
              <a:rPr lang="ar-DZ" dirty="0"/>
              <a:t> </a:t>
            </a:r>
            <a:endParaRPr lang="fr-FR" dirty="0"/>
          </a:p>
          <a:p>
            <a:r>
              <a:rPr lang="ar-DZ" sz="2400" dirty="0">
                <a:solidFill>
                  <a:srgbClr val="C00000"/>
                </a:solidFill>
              </a:rPr>
              <a:t>3-1-طريقة الحوار عند سقراط:</a:t>
            </a:r>
            <a:endParaRPr lang="fr-FR" sz="2400" dirty="0">
              <a:solidFill>
                <a:srgbClr val="C00000"/>
              </a:solidFill>
            </a:endParaRPr>
          </a:p>
          <a:p>
            <a:pPr algn="r"/>
            <a:r>
              <a:rPr lang="ar-DZ" dirty="0">
                <a:solidFill>
                  <a:schemeClr val="tx1"/>
                </a:solidFill>
              </a:rPr>
              <a:t>كان سقراط يتوجه الى مخاطبه يطلب منه ان يعرض أفكاره، ثم ينهال عليه بالأسئلة الدقيقة الى ان يدفعه الى الاعتراف بالحقيقة، حتى يكشف له بعد ذلك خطأه، ويستمتع بما يناله في ارتياح. كل ذلك بفن في التحليل المنطقي ودقة في المحاكمة وبساطة في اللغة وامثلة من الحياة الواقعية، لا تعسف فيها ولا تحيز أو عصبية...الخ. وكان هدفه من ذلك هو إعادة بناء المعرفة على أسس جديدة بعد ان طهر نفس محدثه من الأوهام والآراء المزيفة.</a:t>
            </a:r>
            <a:endParaRPr lang="fr-FR" dirty="0">
              <a:solidFill>
                <a:schemeClr val="tx1"/>
              </a:solidFill>
            </a:endParaRPr>
          </a:p>
          <a:p>
            <a:pPr algn="r"/>
            <a:endParaRPr lang="fr-FR" dirty="0"/>
          </a:p>
        </p:txBody>
      </p:sp>
    </p:spTree>
  </p:cSld>
  <p:clrMapOvr>
    <a:masterClrMapping/>
  </p:clrMapOvr>
  <p:transition spd="med" advClick="0" advTm="12000">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4" name="Titre 3"/>
          <p:cNvSpPr>
            <a:spLocks noGrp="1"/>
          </p:cNvSpPr>
          <p:nvPr>
            <p:ph type="title"/>
          </p:nvPr>
        </p:nvSpPr>
        <p:spPr>
          <a:xfrm>
            <a:off x="457200" y="240030"/>
            <a:ext cx="7242048" cy="1882684"/>
          </a:xfrm>
        </p:spPr>
        <p:txBody>
          <a:bodyPr>
            <a:noAutofit/>
          </a:bodyPr>
          <a:lstStyle/>
          <a:p>
            <a:pPr algn="ctr"/>
            <a:br>
              <a:rPr lang="ar-DZ" sz="2000" dirty="0">
                <a:latin typeface="Sakkal Majalla" pitchFamily="2" charset="-78"/>
                <a:cs typeface="Sakkal Majalla" pitchFamily="2" charset="-78"/>
              </a:rPr>
            </a:br>
            <a:br>
              <a:rPr lang="ar-DZ" sz="2000" dirty="0">
                <a:latin typeface="Sakkal Majalla" pitchFamily="2" charset="-78"/>
                <a:cs typeface="Sakkal Majalla" pitchFamily="2" charset="-78"/>
              </a:rPr>
            </a:br>
            <a:endParaRPr lang="ar-DZ" sz="2000" dirty="0">
              <a:latin typeface="Sakkal Majalla" pitchFamily="2" charset="-78"/>
              <a:cs typeface="Sakkal Majalla" pitchFamily="2" charset="-78"/>
            </a:endParaRPr>
          </a:p>
        </p:txBody>
      </p:sp>
      <p:pic>
        <p:nvPicPr>
          <p:cNvPr id="15362" name="Picture 2"/>
          <p:cNvPicPr>
            <a:picLocks noChangeAspect="1" noChangeArrowheads="1"/>
          </p:cNvPicPr>
          <p:nvPr/>
        </p:nvPicPr>
        <p:blipFill>
          <a:blip r:embed="rId3"/>
          <a:srcRect/>
          <a:stretch>
            <a:fillRect/>
          </a:stretch>
        </p:blipFill>
        <p:spPr bwMode="auto">
          <a:xfrm>
            <a:off x="0" y="0"/>
            <a:ext cx="1266825" cy="1200150"/>
          </a:xfrm>
          <a:prstGeom prst="rect">
            <a:avLst/>
          </a:prstGeom>
          <a:noFill/>
          <a:ln w="9525">
            <a:noFill/>
            <a:miter lim="800000"/>
            <a:headEnd/>
            <a:tailEnd/>
          </a:ln>
          <a:effectLst/>
        </p:spPr>
      </p:pic>
      <p:sp>
        <p:nvSpPr>
          <p:cNvPr id="9" name="Espace réservé du texte 13"/>
          <p:cNvSpPr>
            <a:spLocks noGrp="1"/>
          </p:cNvSpPr>
          <p:nvPr>
            <p:ph type="body" sz="half" idx="3"/>
          </p:nvPr>
        </p:nvSpPr>
        <p:spPr>
          <a:xfrm rot="10800000" flipV="1">
            <a:off x="321013" y="-165370"/>
            <a:ext cx="7762672" cy="5308870"/>
          </a:xfrm>
        </p:spPr>
        <p:txBody>
          <a:bodyPr>
            <a:noAutofit/>
          </a:bodyPr>
          <a:lstStyle/>
          <a:p>
            <a:r>
              <a:rPr lang="ar-DZ" sz="1600" dirty="0"/>
              <a:t> </a:t>
            </a:r>
            <a:endParaRPr lang="fr-FR" sz="1600" dirty="0"/>
          </a:p>
          <a:p>
            <a:r>
              <a:rPr lang="ar-DZ" sz="1600" dirty="0"/>
              <a:t> </a:t>
            </a:r>
            <a:endParaRPr lang="ar-DZ" sz="2400" dirty="0">
              <a:solidFill>
                <a:srgbClr val="C00000"/>
              </a:solidFill>
            </a:endParaRPr>
          </a:p>
          <a:p>
            <a:r>
              <a:rPr lang="ar-DZ" sz="2400" dirty="0">
                <a:solidFill>
                  <a:srgbClr val="C00000"/>
                </a:solidFill>
              </a:rPr>
              <a:t>3-2-محاورة سقراط</a:t>
            </a:r>
          </a:p>
          <a:p>
            <a:r>
              <a:rPr lang="ar-DZ" sz="2400" dirty="0">
                <a:solidFill>
                  <a:srgbClr val="C00000"/>
                </a:solidFill>
              </a:rPr>
              <a:t> </a:t>
            </a:r>
            <a:r>
              <a:rPr lang="ar-DZ" sz="1400" dirty="0">
                <a:solidFill>
                  <a:srgbClr val="C00000"/>
                </a:solidFill>
              </a:rPr>
              <a:t>(نص من كتاب جمهورية أفلاطون، ص 62)</a:t>
            </a:r>
            <a:endParaRPr lang="fr-FR" sz="1400" dirty="0">
              <a:solidFill>
                <a:srgbClr val="C00000"/>
              </a:solidFill>
            </a:endParaRPr>
          </a:p>
          <a:p>
            <a:pPr algn="r"/>
            <a:r>
              <a:rPr lang="ar-DZ" sz="1200" dirty="0">
                <a:solidFill>
                  <a:srgbClr val="C00000"/>
                </a:solidFill>
              </a:rPr>
              <a:t>سقراط </a:t>
            </a:r>
            <a:r>
              <a:rPr lang="ar-DZ" sz="1200" dirty="0">
                <a:solidFill>
                  <a:schemeClr val="tx1"/>
                </a:solidFill>
              </a:rPr>
              <a:t>: أرى ان الدولة تنشأ لعدم استقلال الفرد بسد حاجاته بنفسه، وافتقاره الى معونة الآخرين. أتتصور سببا آخر لنشأة الدول؟</a:t>
            </a:r>
            <a:endParaRPr lang="fr-FR" sz="1200" dirty="0">
              <a:solidFill>
                <a:schemeClr val="tx1"/>
              </a:solidFill>
            </a:endParaRPr>
          </a:p>
          <a:p>
            <a:pPr algn="r"/>
            <a:r>
              <a:rPr lang="ar-DZ" sz="1200" dirty="0">
                <a:solidFill>
                  <a:srgbClr val="0070C0"/>
                </a:solidFill>
              </a:rPr>
              <a:t>أديمنتوس </a:t>
            </a:r>
            <a:r>
              <a:rPr lang="ar-DZ" sz="1200" dirty="0">
                <a:solidFill>
                  <a:schemeClr val="tx1"/>
                </a:solidFill>
              </a:rPr>
              <a:t>: كلا، فأنا أوافقك.</a:t>
            </a:r>
            <a:endParaRPr lang="fr-FR" sz="1200" dirty="0">
              <a:solidFill>
                <a:schemeClr val="tx1"/>
              </a:solidFill>
            </a:endParaRPr>
          </a:p>
          <a:p>
            <a:pPr algn="r"/>
            <a:r>
              <a:rPr lang="ar-DZ" sz="1200" dirty="0">
                <a:solidFill>
                  <a:srgbClr val="C00000"/>
                </a:solidFill>
              </a:rPr>
              <a:t>س: </a:t>
            </a:r>
            <a:r>
              <a:rPr lang="ar-DZ" sz="1200" dirty="0">
                <a:solidFill>
                  <a:schemeClr val="tx1"/>
                </a:solidFill>
              </a:rPr>
              <a:t>ولما كان كل إنسان محتاجا الى معونة الغير في سد حاجاته، وكان لكل منا احتياجات كثيرة، لزم ان يتألب عدد عديد منا من صحب ومساعدين، في مستقر واحد، فنطلق على ذلك المجتمع اسم مدينة أو دولة ألا نطلقه؟</a:t>
            </a:r>
            <a:endParaRPr lang="fr-FR" sz="1200" dirty="0">
              <a:solidFill>
                <a:schemeClr val="tx1"/>
              </a:solidFill>
            </a:endParaRPr>
          </a:p>
          <a:p>
            <a:pPr algn="r"/>
            <a:r>
              <a:rPr lang="ar-DZ" sz="1200" dirty="0">
                <a:solidFill>
                  <a:srgbClr val="0070C0"/>
                </a:solidFill>
              </a:rPr>
              <a:t>اد </a:t>
            </a:r>
            <a:r>
              <a:rPr lang="ar-DZ" sz="1200" dirty="0">
                <a:solidFill>
                  <a:schemeClr val="tx1"/>
                </a:solidFill>
              </a:rPr>
              <a:t>: بلى من كل بد.</a:t>
            </a:r>
            <a:endParaRPr lang="fr-FR" sz="1200" dirty="0">
              <a:solidFill>
                <a:schemeClr val="tx1"/>
              </a:solidFill>
            </a:endParaRPr>
          </a:p>
          <a:p>
            <a:pPr algn="r"/>
            <a:r>
              <a:rPr lang="ar-DZ" sz="1200" dirty="0">
                <a:solidFill>
                  <a:srgbClr val="C00000"/>
                </a:solidFill>
              </a:rPr>
              <a:t>س: </a:t>
            </a:r>
            <a:r>
              <a:rPr lang="ar-DZ" sz="1200" dirty="0">
                <a:solidFill>
                  <a:schemeClr val="tx1"/>
                </a:solidFill>
              </a:rPr>
              <a:t>فيتبادل أولئك الأشخاص الحاجات، وكل منهم عالم أنه سواء كان آخذا أو معطيا في ذلك التبادل، فالأمر عائد الى فائدته الشخصية.</a:t>
            </a:r>
            <a:endParaRPr lang="fr-FR" sz="1200" dirty="0">
              <a:solidFill>
                <a:schemeClr val="tx1"/>
              </a:solidFill>
            </a:endParaRPr>
          </a:p>
          <a:p>
            <a:pPr algn="r"/>
            <a:r>
              <a:rPr lang="ar-DZ" sz="1200" dirty="0">
                <a:solidFill>
                  <a:srgbClr val="0070C0"/>
                </a:solidFill>
              </a:rPr>
              <a:t>أد: </a:t>
            </a:r>
            <a:r>
              <a:rPr lang="ar-DZ" sz="1200" dirty="0">
                <a:solidFill>
                  <a:schemeClr val="tx1"/>
                </a:solidFill>
              </a:rPr>
              <a:t>مؤكد.</a:t>
            </a:r>
            <a:endParaRPr lang="fr-FR" sz="1200" dirty="0">
              <a:solidFill>
                <a:schemeClr val="tx1"/>
              </a:solidFill>
            </a:endParaRPr>
          </a:p>
          <a:p>
            <a:pPr algn="r"/>
            <a:r>
              <a:rPr lang="ar-DZ" sz="1200" dirty="0">
                <a:solidFill>
                  <a:srgbClr val="C00000"/>
                </a:solidFill>
              </a:rPr>
              <a:t>س: </a:t>
            </a:r>
            <a:r>
              <a:rPr lang="ar-DZ" sz="1200" dirty="0">
                <a:solidFill>
                  <a:schemeClr val="tx1"/>
                </a:solidFill>
              </a:rPr>
              <a:t>فأخبرني: كيف يتبادل أهالي المدينة أنفسهم المنتوجات؟ فإنك عالم أنه لأجل تبادلها ألفنا الجماعة وأسسنا الدولة.</a:t>
            </a:r>
            <a:endParaRPr lang="fr-FR" sz="1200" dirty="0">
              <a:solidFill>
                <a:schemeClr val="tx1"/>
              </a:solidFill>
            </a:endParaRPr>
          </a:p>
          <a:p>
            <a:pPr algn="r"/>
            <a:r>
              <a:rPr lang="ar-DZ" sz="1200" dirty="0">
                <a:solidFill>
                  <a:srgbClr val="0070C0"/>
                </a:solidFill>
              </a:rPr>
              <a:t>أد: </a:t>
            </a:r>
            <a:r>
              <a:rPr lang="ar-DZ" sz="1200" dirty="0">
                <a:solidFill>
                  <a:schemeClr val="tx1"/>
                </a:solidFill>
              </a:rPr>
              <a:t>واضح ان ذلك يتم بالبيع والشراء.</a:t>
            </a:r>
            <a:endParaRPr lang="fr-FR" sz="1200" dirty="0">
              <a:solidFill>
                <a:schemeClr val="tx1"/>
              </a:solidFill>
            </a:endParaRPr>
          </a:p>
          <a:p>
            <a:pPr algn="r"/>
            <a:r>
              <a:rPr lang="ar-DZ" sz="1200" dirty="0">
                <a:solidFill>
                  <a:srgbClr val="C00000"/>
                </a:solidFill>
              </a:rPr>
              <a:t>س: </a:t>
            </a:r>
            <a:r>
              <a:rPr lang="ar-DZ" sz="1200" dirty="0">
                <a:solidFill>
                  <a:schemeClr val="tx1"/>
                </a:solidFill>
              </a:rPr>
              <a:t>أفنقول يا أديمنتوس ان مدينتنا بلغت معظم نموها؟</a:t>
            </a:r>
            <a:endParaRPr lang="fr-FR" sz="1200" dirty="0">
              <a:solidFill>
                <a:schemeClr val="tx1"/>
              </a:solidFill>
            </a:endParaRPr>
          </a:p>
          <a:p>
            <a:pPr algn="r"/>
            <a:r>
              <a:rPr lang="ar-DZ" sz="1200" dirty="0">
                <a:solidFill>
                  <a:srgbClr val="0070C0"/>
                </a:solidFill>
              </a:rPr>
              <a:t>اد: </a:t>
            </a:r>
            <a:r>
              <a:rPr lang="ar-DZ" sz="1200" dirty="0">
                <a:solidFill>
                  <a:schemeClr val="tx1"/>
                </a:solidFill>
              </a:rPr>
              <a:t>على الأرجح.</a:t>
            </a:r>
            <a:endParaRPr lang="fr-FR" sz="1200" dirty="0">
              <a:solidFill>
                <a:schemeClr val="tx1"/>
              </a:solidFill>
            </a:endParaRPr>
          </a:p>
          <a:p>
            <a:pPr algn="r"/>
            <a:r>
              <a:rPr lang="ar-DZ" sz="1200" dirty="0">
                <a:solidFill>
                  <a:srgbClr val="C00000"/>
                </a:solidFill>
              </a:rPr>
              <a:t>س: </a:t>
            </a:r>
            <a:r>
              <a:rPr lang="ar-DZ" sz="1200" dirty="0">
                <a:solidFill>
                  <a:schemeClr val="tx1"/>
                </a:solidFill>
              </a:rPr>
              <a:t>فأين نجد العدالة والتعدي فيها؟ الى أي العناصر التي ذكرناها؟</a:t>
            </a:r>
            <a:endParaRPr lang="fr-FR" sz="1200" dirty="0">
              <a:solidFill>
                <a:schemeClr val="tx1"/>
              </a:solidFill>
            </a:endParaRPr>
          </a:p>
          <a:p>
            <a:pPr lvl="0" algn="just">
              <a:spcBef>
                <a:spcPts val="0"/>
              </a:spcBef>
            </a:pPr>
            <a:endParaRPr lang="ar-DZ" sz="1600" dirty="0">
              <a:latin typeface="Sakkal Majalla" pitchFamily="2" charset="-78"/>
              <a:cs typeface="Sakkal Majalla" pitchFamily="2" charset="-78"/>
            </a:endParaRPr>
          </a:p>
        </p:txBody>
      </p:sp>
      <p:pic>
        <p:nvPicPr>
          <p:cNvPr id="2" name="Image 1"/>
          <p:cNvPicPr>
            <a:picLocks noChangeAspect="1"/>
          </p:cNvPicPr>
          <p:nvPr/>
        </p:nvPicPr>
        <p:blipFill>
          <a:blip r:embed="rId4"/>
          <a:stretch>
            <a:fillRect/>
          </a:stretch>
        </p:blipFill>
        <p:spPr>
          <a:xfrm>
            <a:off x="8083685" y="240030"/>
            <a:ext cx="1095375" cy="1514475"/>
          </a:xfrm>
          <a:prstGeom prst="rect">
            <a:avLst/>
          </a:prstGeom>
        </p:spPr>
      </p:pic>
      <p:pic>
        <p:nvPicPr>
          <p:cNvPr id="3" name="Image 2"/>
          <p:cNvPicPr>
            <a:picLocks noChangeAspect="1"/>
          </p:cNvPicPr>
          <p:nvPr/>
        </p:nvPicPr>
        <p:blipFill>
          <a:blip r:embed="rId4"/>
          <a:stretch>
            <a:fillRect/>
          </a:stretch>
        </p:blipFill>
        <p:spPr>
          <a:xfrm>
            <a:off x="457200" y="3780465"/>
            <a:ext cx="1560443" cy="1363036"/>
          </a:xfrm>
          <a:prstGeom prst="rect">
            <a:avLst/>
          </a:prstGeom>
        </p:spPr>
      </p:pic>
    </p:spTree>
  </p:cSld>
  <p:clrMapOvr>
    <a:masterClrMapping/>
  </p:clrMapOvr>
  <p:transition spd="med" advClick="0" advTm="1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0"/>
            <a:ext cx="1266825" cy="1200150"/>
          </a:xfrm>
          <a:prstGeom prst="rect">
            <a:avLst/>
          </a:prstGeom>
          <a:noFill/>
          <a:ln w="9525">
            <a:noFill/>
            <a:miter lim="800000"/>
            <a:headEnd/>
            <a:tailEnd/>
          </a:ln>
          <a:effectLst/>
        </p:spPr>
      </p:pic>
      <p:sp>
        <p:nvSpPr>
          <p:cNvPr id="2" name="Rectangle 1"/>
          <p:cNvSpPr/>
          <p:nvPr/>
        </p:nvSpPr>
        <p:spPr>
          <a:xfrm>
            <a:off x="0" y="380783"/>
            <a:ext cx="7879403" cy="3795911"/>
          </a:xfrm>
          <a:prstGeom prst="rect">
            <a:avLst/>
          </a:prstGeom>
        </p:spPr>
        <p:txBody>
          <a:bodyPr wrap="square">
            <a:spAutoFit/>
          </a:bodyPr>
          <a:lstStyle/>
          <a:p>
            <a:pPr algn="r" rtl="1">
              <a:lnSpc>
                <a:spcPct val="107000"/>
              </a:lnSpc>
              <a:spcAft>
                <a:spcPts val="800"/>
              </a:spcAft>
            </a:pPr>
            <a:r>
              <a:rPr lang="ar-DZ" dirty="0">
                <a:latin typeface="Calibri" panose="020F0502020204030204" pitchFamily="34" charset="0"/>
                <a:ea typeface="Calibri" panose="020F0502020204030204" pitchFamily="34" charset="0"/>
                <a:cs typeface="Arial" panose="020B0604020202020204" pitchFamily="34" charset="0"/>
              </a:rPr>
              <a:t> </a:t>
            </a:r>
          </a:p>
          <a:p>
            <a:pPr algn="r" rtl="1">
              <a:lnSpc>
                <a:spcPct val="107000"/>
              </a:lnSpc>
              <a:spcAft>
                <a:spcPts val="800"/>
              </a:spcAft>
            </a:pPr>
            <a:endParaRPr lang="ar-DZ" sz="11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fr-FR" sz="1100" dirty="0">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DZ" sz="2400" b="1" dirty="0">
                <a:solidFill>
                  <a:srgbClr val="C00000"/>
                </a:solidFill>
                <a:latin typeface="Calibri" panose="020F0502020204030204" pitchFamily="34" charset="0"/>
                <a:ea typeface="Calibri" panose="020F0502020204030204" pitchFamily="34" charset="0"/>
                <a:cs typeface="Arial" panose="020B0604020202020204" pitchFamily="34" charset="0"/>
              </a:rPr>
              <a:t>3-3- طريقة توليد الأفكار عند سقراط من خلال الحوار:</a:t>
            </a:r>
            <a:endParaRPr lang="fr-FR" sz="24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DZ" sz="2000" b="1" dirty="0">
                <a:solidFill>
                  <a:schemeClr val="tx1"/>
                </a:solidFill>
                <a:latin typeface="Calibri" panose="020F0502020204030204" pitchFamily="34" charset="0"/>
                <a:ea typeface="Calibri" panose="020F0502020204030204" pitchFamily="34" charset="0"/>
                <a:cs typeface="Arial" panose="020B0604020202020204" pitchFamily="34" charset="0"/>
              </a:rPr>
              <a:t>ان هذه الطريقة تعني عند سقراط توليد الافكار من نفوس محدثيه. أي ان تلك الأفكار كانت موجودة في فطرة الانسان </a:t>
            </a:r>
            <a:r>
              <a:rPr lang="fr-FR" sz="2000" b="1" dirty="0">
                <a:solidFill>
                  <a:schemeClr val="tx1"/>
                </a:solidFill>
                <a:latin typeface="Calibri" panose="020F0502020204030204" pitchFamily="34" charset="0"/>
                <a:ea typeface="Calibri" panose="020F0502020204030204" pitchFamily="34" charset="0"/>
                <a:cs typeface="Arial" panose="020B0604020202020204" pitchFamily="34" charset="0"/>
              </a:rPr>
              <a:t>Apriori</a:t>
            </a:r>
            <a:r>
              <a:rPr lang="ar-DZ" sz="2000" b="1" dirty="0">
                <a:solidFill>
                  <a:schemeClr val="tx1"/>
                </a:solidFill>
                <a:latin typeface="Calibri" panose="020F0502020204030204" pitchFamily="34" charset="0"/>
                <a:ea typeface="Calibri" panose="020F0502020204030204" pitchFamily="34" charset="0"/>
                <a:cs typeface="Arial" panose="020B0604020202020204" pitchFamily="34" charset="0"/>
              </a:rPr>
              <a:t>، ويقتصر أثر التعليم على إيقاظ النفس.</a:t>
            </a:r>
            <a:r>
              <a:rPr lang="fr-FR" sz="2000" b="1" dirty="0">
                <a:solidFill>
                  <a:schemeClr val="tx1"/>
                </a:solidFill>
                <a:latin typeface="Calibri" panose="020F0502020204030204" pitchFamily="34" charset="0"/>
                <a:ea typeface="Calibri" panose="020F0502020204030204" pitchFamily="34" charset="0"/>
                <a:cs typeface="Arial" panose="020B0604020202020204" pitchFamily="34" charset="0"/>
              </a:rPr>
              <a:t> </a:t>
            </a:r>
            <a:r>
              <a:rPr lang="ar-DZ" sz="2000" b="1" dirty="0">
                <a:solidFill>
                  <a:schemeClr val="tx1"/>
                </a:solidFill>
                <a:latin typeface="Calibri" panose="020F0502020204030204" pitchFamily="34" charset="0"/>
                <a:ea typeface="Calibri" panose="020F0502020204030204" pitchFamily="34" charset="0"/>
                <a:cs typeface="Arial" panose="020B0604020202020204" pitchFamily="34" charset="0"/>
              </a:rPr>
              <a:t>ففي محاورة (مينون) يطلب سقراط ان يساق إليه عبد من عبيده لا يعرف الهندسة أو الحساب، ليبين كيف ان المعرفة موجودة لدى كل إنسان، ولكنها في حاجة الى ان تولد وتستنبط. فيأتي له مينون بأحد العبيد ويجري بين هذا العبد وسقراط الحوار التالي: فيستفسر منه عما إذا كان يذهب الى أي مدرسة، فيجيب العبد بالنفي، ثم يحاول سقراط ان يستخرج من هذا الصبي (العبد) شيئا فشيئا قواعد هندسة اقليدس كما يلي :</a:t>
            </a:r>
            <a:endParaRPr lang="fr-FR"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spd="med" advClick="0" advTm="12000">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8" name="Espace réservé du contenu 7"/>
          <p:cNvSpPr>
            <a:spLocks noGrp="1"/>
          </p:cNvSpPr>
          <p:nvPr>
            <p:ph sz="quarter" idx="4294967295"/>
          </p:nvPr>
        </p:nvSpPr>
        <p:spPr>
          <a:xfrm>
            <a:off x="2237362" y="73645"/>
            <a:ext cx="5777883" cy="3690959"/>
          </a:xfrm>
        </p:spPr>
        <p:txBody>
          <a:bodyPr>
            <a:normAutofit fontScale="25000" lnSpcReduction="20000"/>
          </a:bodyPr>
          <a:lstStyle/>
          <a:p>
            <a:pPr marL="0" indent="0">
              <a:lnSpc>
                <a:spcPct val="107000"/>
              </a:lnSpc>
              <a:spcAft>
                <a:spcPts val="800"/>
              </a:spcAft>
              <a:buNone/>
            </a:pPr>
            <a:r>
              <a:rPr lang="ar-DZ" sz="5400" b="1" dirty="0">
                <a:solidFill>
                  <a:srgbClr val="C00000"/>
                </a:solidFill>
                <a:latin typeface="Calibri" panose="020F0502020204030204" pitchFamily="34" charset="0"/>
                <a:ea typeface="Calibri" panose="020F0502020204030204" pitchFamily="34" charset="0"/>
                <a:cs typeface="Arial" panose="020B0604020202020204" pitchFamily="34" charset="0"/>
              </a:rPr>
              <a:t>سقراط </a:t>
            </a:r>
            <a:r>
              <a:rPr lang="ar-DZ" sz="6400" b="1"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ar-DZ" sz="6400" b="1" dirty="0">
                <a:latin typeface="Calibri" panose="020F0502020204030204" pitchFamily="34" charset="0"/>
                <a:ea typeface="Calibri" panose="020F0502020204030204" pitchFamily="34" charset="0"/>
                <a:cs typeface="Arial" panose="020B0604020202020204" pitchFamily="34" charset="0"/>
              </a:rPr>
              <a:t>قل يا بني، هل تعرف ان هذا السطح مربع (ويريه المربع)؟</a:t>
            </a:r>
            <a:endParaRPr lang="fr-FR" sz="6400" b="1"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ar-DZ" sz="6400" b="1" dirty="0">
                <a:solidFill>
                  <a:srgbClr val="0070C0"/>
                </a:solidFill>
                <a:latin typeface="Calibri" panose="020F0502020204030204" pitchFamily="34" charset="0"/>
                <a:ea typeface="Calibri" panose="020F0502020204030204" pitchFamily="34" charset="0"/>
                <a:cs typeface="Arial" panose="020B0604020202020204" pitchFamily="34" charset="0"/>
              </a:rPr>
              <a:t>العبد: </a:t>
            </a:r>
            <a:r>
              <a:rPr lang="ar-DZ" sz="6400" b="1" dirty="0">
                <a:latin typeface="Calibri" panose="020F0502020204030204" pitchFamily="34" charset="0"/>
                <a:ea typeface="Calibri" panose="020F0502020204030204" pitchFamily="34" charset="0"/>
                <a:cs typeface="Arial" panose="020B0604020202020204" pitchFamily="34" charset="0"/>
              </a:rPr>
              <a:t>أعرف ذلك.</a:t>
            </a:r>
            <a:endParaRPr lang="fr-FR" sz="6400" b="1"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ar-DZ" sz="6400" b="1" dirty="0">
                <a:solidFill>
                  <a:srgbClr val="C00000"/>
                </a:solidFill>
                <a:latin typeface="Calibri" panose="020F0502020204030204" pitchFamily="34" charset="0"/>
                <a:ea typeface="Calibri" panose="020F0502020204030204" pitchFamily="34" charset="0"/>
                <a:cs typeface="Arial" panose="020B0604020202020204" pitchFamily="34" charset="0"/>
              </a:rPr>
              <a:t>سقراط: </a:t>
            </a:r>
            <a:r>
              <a:rPr lang="ar-DZ" sz="6400" b="1" dirty="0">
                <a:latin typeface="Calibri" panose="020F0502020204030204" pitchFamily="34" charset="0"/>
                <a:ea typeface="Calibri" panose="020F0502020204030204" pitchFamily="34" charset="0"/>
                <a:cs typeface="Arial" panose="020B0604020202020204" pitchFamily="34" charset="0"/>
              </a:rPr>
              <a:t>أليس السطح المربع هو السطح ذا الأضلاع الأربعة المتساوية كما ترى؟</a:t>
            </a:r>
            <a:endParaRPr lang="fr-FR" sz="6400" b="1"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ar-DZ" sz="6400" b="1" dirty="0">
                <a:solidFill>
                  <a:srgbClr val="0070C0"/>
                </a:solidFill>
                <a:latin typeface="Calibri" panose="020F0502020204030204" pitchFamily="34" charset="0"/>
                <a:ea typeface="Calibri" panose="020F0502020204030204" pitchFamily="34" charset="0"/>
                <a:cs typeface="Arial" panose="020B0604020202020204" pitchFamily="34" charset="0"/>
              </a:rPr>
              <a:t>العبد: </a:t>
            </a:r>
            <a:r>
              <a:rPr lang="ar-DZ" sz="6400" b="1" dirty="0">
                <a:latin typeface="Calibri" panose="020F0502020204030204" pitchFamily="34" charset="0"/>
                <a:ea typeface="Calibri" panose="020F0502020204030204" pitchFamily="34" charset="0"/>
                <a:cs typeface="Arial" panose="020B0604020202020204" pitchFamily="34" charset="0"/>
              </a:rPr>
              <a:t>نعم</a:t>
            </a:r>
            <a:endParaRPr lang="fr-FR" sz="6400" b="1" dirty="0">
              <a:latin typeface="Calibri" panose="020F0502020204030204" pitchFamily="34" charset="0"/>
              <a:ea typeface="Calibri" panose="020F0502020204030204" pitchFamily="34" charset="0"/>
              <a:cs typeface="Arial" panose="020B0604020202020204" pitchFamily="34" charset="0"/>
            </a:endParaRPr>
          </a:p>
          <a:p>
            <a:pPr marL="0" indent="0">
              <a:buNone/>
            </a:pPr>
            <a:r>
              <a:rPr lang="ar-DZ" sz="6400" b="1" dirty="0">
                <a:solidFill>
                  <a:srgbClr val="C00000"/>
                </a:solidFill>
                <a:latin typeface="Calibri" panose="020F0502020204030204" pitchFamily="34" charset="0"/>
                <a:ea typeface="Calibri" panose="020F0502020204030204" pitchFamily="34" charset="0"/>
                <a:cs typeface="Arial" panose="020B0604020202020204" pitchFamily="34" charset="0"/>
              </a:rPr>
              <a:t>س: </a:t>
            </a:r>
            <a:r>
              <a:rPr lang="ar-DZ" sz="6400" b="1" dirty="0" err="1">
                <a:latin typeface="Calibri" panose="020F0502020204030204" pitchFamily="34" charset="0"/>
                <a:ea typeface="Calibri" panose="020F0502020204030204" pitchFamily="34" charset="0"/>
                <a:cs typeface="Arial" panose="020B0604020202020204" pitchFamily="34" charset="0"/>
              </a:rPr>
              <a:t>أوليست</a:t>
            </a:r>
            <a:r>
              <a:rPr lang="ar-DZ" sz="6400" b="1" dirty="0">
                <a:latin typeface="Calibri" panose="020F0502020204030204" pitchFamily="34" charset="0"/>
                <a:ea typeface="Calibri" panose="020F0502020204030204" pitchFamily="34" charset="0"/>
                <a:cs typeface="Arial" panose="020B0604020202020204" pitchFamily="34" charset="0"/>
              </a:rPr>
              <a:t> خطوطه المسحوبة من وسطه (أقطاره) متساوية أيضا؟</a:t>
            </a:r>
            <a:r>
              <a:rPr lang="ar-DZ" sz="800" b="1" dirty="0"/>
              <a:t> </a:t>
            </a:r>
          </a:p>
          <a:p>
            <a:pPr marL="0" indent="0">
              <a:buNone/>
            </a:pPr>
            <a:r>
              <a:rPr lang="ar-DZ" sz="6400" b="1" dirty="0">
                <a:solidFill>
                  <a:srgbClr val="0070C0"/>
                </a:solidFill>
                <a:latin typeface="Arial" panose="020B0604020202020204" pitchFamily="34" charset="0"/>
                <a:cs typeface="Arial" panose="020B0604020202020204" pitchFamily="34" charset="0"/>
              </a:rPr>
              <a:t>العبد: </a:t>
            </a:r>
            <a:r>
              <a:rPr lang="ar-DZ" sz="6400" b="1" dirty="0">
                <a:latin typeface="Arial" panose="020B0604020202020204" pitchFamily="34" charset="0"/>
                <a:cs typeface="Arial" panose="020B0604020202020204" pitchFamily="34" charset="0"/>
              </a:rPr>
              <a:t>دون شك.</a:t>
            </a:r>
            <a:endParaRPr lang="fr-FR" sz="6400" b="1" dirty="0">
              <a:latin typeface="Arial" panose="020B0604020202020204" pitchFamily="34" charset="0"/>
              <a:cs typeface="Arial" panose="020B0604020202020204" pitchFamily="34" charset="0"/>
            </a:endParaRPr>
          </a:p>
          <a:p>
            <a:pPr marL="0" indent="0">
              <a:buNone/>
            </a:pPr>
            <a:r>
              <a:rPr lang="ar-DZ" sz="6400" b="1" dirty="0">
                <a:solidFill>
                  <a:srgbClr val="C00000"/>
                </a:solidFill>
                <a:latin typeface="Arial" panose="020B0604020202020204" pitchFamily="34" charset="0"/>
                <a:cs typeface="Arial" panose="020B0604020202020204" pitchFamily="34" charset="0"/>
              </a:rPr>
              <a:t>س: </a:t>
            </a:r>
            <a:r>
              <a:rPr lang="ar-DZ" sz="6400" b="1" dirty="0">
                <a:latin typeface="Arial" panose="020B0604020202020204" pitchFamily="34" charset="0"/>
                <a:cs typeface="Arial" panose="020B0604020202020204" pitchFamily="34" charset="0"/>
              </a:rPr>
              <a:t>لو كان طول هذا الضلع قدمين وطول هذا الضلع الآخر قدما واحدا، أليس من الصحيح ان مساحة المربع تكون إذ ذاك قدمين في قدم واجد؟</a:t>
            </a:r>
            <a:endParaRPr lang="fr-FR" sz="6400" b="1" dirty="0">
              <a:latin typeface="Arial" panose="020B0604020202020204" pitchFamily="34" charset="0"/>
              <a:cs typeface="Arial" panose="020B0604020202020204" pitchFamily="34" charset="0"/>
            </a:endParaRPr>
          </a:p>
          <a:p>
            <a:pPr marL="0" indent="0">
              <a:buNone/>
            </a:pPr>
            <a:r>
              <a:rPr lang="ar-DZ" sz="6400" b="1" dirty="0">
                <a:solidFill>
                  <a:srgbClr val="0070C0"/>
                </a:solidFill>
                <a:latin typeface="Arial" panose="020B0604020202020204" pitchFamily="34" charset="0"/>
                <a:cs typeface="Arial" panose="020B0604020202020204" pitchFamily="34" charset="0"/>
              </a:rPr>
              <a:t>العبد: </a:t>
            </a:r>
            <a:r>
              <a:rPr lang="ar-DZ" sz="6400" b="1" dirty="0">
                <a:latin typeface="Arial" panose="020B0604020202020204" pitchFamily="34" charset="0"/>
                <a:cs typeface="Arial" panose="020B0604020202020204" pitchFamily="34" charset="0"/>
              </a:rPr>
              <a:t>نعم.</a:t>
            </a:r>
            <a:endParaRPr lang="fr-FR" sz="6400" b="1" dirty="0">
              <a:latin typeface="Arial" panose="020B0604020202020204" pitchFamily="34" charset="0"/>
              <a:cs typeface="Arial" panose="020B0604020202020204" pitchFamily="34" charset="0"/>
            </a:endParaRPr>
          </a:p>
          <a:p>
            <a:pPr marL="0" indent="0">
              <a:buNone/>
            </a:pPr>
            <a:r>
              <a:rPr lang="ar-DZ" sz="6400" b="1" dirty="0">
                <a:solidFill>
                  <a:srgbClr val="C00000"/>
                </a:solidFill>
                <a:latin typeface="Arial" panose="020B0604020202020204" pitchFamily="34" charset="0"/>
                <a:cs typeface="Arial" panose="020B0604020202020204" pitchFamily="34" charset="0"/>
              </a:rPr>
              <a:t>سقراط: </a:t>
            </a:r>
            <a:r>
              <a:rPr lang="ar-DZ" sz="6400" b="1" dirty="0">
                <a:latin typeface="Arial" panose="020B0604020202020204" pitchFamily="34" charset="0"/>
                <a:cs typeface="Arial" panose="020B0604020202020204" pitchFamily="34" charset="0"/>
              </a:rPr>
              <a:t>ولكن لما كان طول هذا الضلع الآخر أيضا قدمين، أفلا يكون سطح المربع إثنين في إثنين؟</a:t>
            </a:r>
            <a:endParaRPr lang="fr-FR" sz="6400" b="1" dirty="0">
              <a:latin typeface="Arial" panose="020B0604020202020204" pitchFamily="34" charset="0"/>
              <a:cs typeface="Arial" panose="020B0604020202020204" pitchFamily="34" charset="0"/>
            </a:endParaRPr>
          </a:p>
          <a:p>
            <a:pPr marL="0" indent="0">
              <a:buNone/>
            </a:pPr>
            <a:r>
              <a:rPr lang="ar-DZ" sz="6400" b="1" dirty="0">
                <a:solidFill>
                  <a:srgbClr val="0070C0"/>
                </a:solidFill>
                <a:latin typeface="Arial" panose="020B0604020202020204" pitchFamily="34" charset="0"/>
                <a:cs typeface="Arial" panose="020B0604020202020204" pitchFamily="34" charset="0"/>
              </a:rPr>
              <a:t>العبد: </a:t>
            </a:r>
            <a:r>
              <a:rPr lang="ar-DZ" sz="6400" b="1" dirty="0">
                <a:latin typeface="Arial" panose="020B0604020202020204" pitchFamily="34" charset="0"/>
                <a:cs typeface="Arial" panose="020B0604020202020204" pitchFamily="34" charset="0"/>
              </a:rPr>
              <a:t>أجل إنه يصبح كذلك.</a:t>
            </a:r>
            <a:endParaRPr lang="fr-FR" sz="6400" b="1" dirty="0">
              <a:latin typeface="Arial" panose="020B0604020202020204" pitchFamily="34" charset="0"/>
              <a:cs typeface="Arial" panose="020B0604020202020204" pitchFamily="34" charset="0"/>
            </a:endParaRPr>
          </a:p>
          <a:p>
            <a:pPr marL="0" indent="0">
              <a:buNone/>
            </a:pPr>
            <a:r>
              <a:rPr lang="ar-DZ" sz="6400" b="1" dirty="0">
                <a:solidFill>
                  <a:srgbClr val="C00000"/>
                </a:solidFill>
                <a:latin typeface="Arial" panose="020B0604020202020204" pitchFamily="34" charset="0"/>
                <a:cs typeface="Arial" panose="020B0604020202020204" pitchFamily="34" charset="0"/>
              </a:rPr>
              <a:t>س:</a:t>
            </a:r>
            <a:r>
              <a:rPr lang="ar-DZ" sz="6400" b="1" dirty="0">
                <a:latin typeface="Arial" panose="020B0604020202020204" pitchFamily="34" charset="0"/>
                <a:cs typeface="Arial" panose="020B0604020202020204" pitchFamily="34" charset="0"/>
              </a:rPr>
              <a:t> كم حاصل ضرب قدمين في قدمين؟</a:t>
            </a:r>
            <a:endParaRPr lang="fr-FR" sz="6400" b="1" dirty="0">
              <a:latin typeface="Arial" panose="020B0604020202020204" pitchFamily="34" charset="0"/>
              <a:cs typeface="Arial" panose="020B0604020202020204" pitchFamily="34" charset="0"/>
            </a:endParaRPr>
          </a:p>
          <a:p>
            <a:pPr marL="0" indent="0">
              <a:buNone/>
            </a:pPr>
            <a:r>
              <a:rPr lang="ar-DZ" sz="6400" b="1" dirty="0">
                <a:solidFill>
                  <a:srgbClr val="0070C0"/>
                </a:solidFill>
                <a:latin typeface="Arial" panose="020B0604020202020204" pitchFamily="34" charset="0"/>
                <a:cs typeface="Arial" panose="020B0604020202020204" pitchFamily="34" charset="0"/>
              </a:rPr>
              <a:t>العبد:</a:t>
            </a:r>
            <a:r>
              <a:rPr lang="ar-DZ" sz="6400" b="1" dirty="0">
                <a:latin typeface="Arial" panose="020B0604020202020204" pitchFamily="34" charset="0"/>
                <a:cs typeface="Arial" panose="020B0604020202020204" pitchFamily="34" charset="0"/>
              </a:rPr>
              <a:t> أربعة.</a:t>
            </a:r>
            <a:endParaRPr lang="fr-FR" sz="6400" b="1" dirty="0">
              <a:latin typeface="Arial" panose="020B0604020202020204" pitchFamily="34" charset="0"/>
              <a:cs typeface="Arial" panose="020B0604020202020204" pitchFamily="34" charset="0"/>
            </a:endParaRPr>
          </a:p>
          <a:p>
            <a:pPr marL="0" indent="0">
              <a:buNone/>
            </a:pPr>
            <a:r>
              <a:rPr lang="ar-DZ" sz="6400" b="1" dirty="0">
                <a:latin typeface="Arial" panose="020B0604020202020204" pitchFamily="34" charset="0"/>
                <a:cs typeface="Arial" panose="020B0604020202020204" pitchFamily="34" charset="0"/>
              </a:rPr>
              <a:t>وهنا يتوجه سقراط الى محاوره (مينون) ويقول: هكذا ترى يا مينون انني لم أعلمه شيئا من هذا كله، وأنني لا أعدو ان أسأله.</a:t>
            </a:r>
            <a:endParaRPr lang="fr-FR" sz="6400" b="1" dirty="0">
              <a:latin typeface="Arial" panose="020B0604020202020204" pitchFamily="34" charset="0"/>
              <a:cs typeface="Arial" panose="020B0604020202020204" pitchFamily="34" charset="0"/>
            </a:endParaRPr>
          </a:p>
          <a:p>
            <a:pPr marL="0" indent="0">
              <a:lnSpc>
                <a:spcPct val="107000"/>
              </a:lnSpc>
              <a:spcAft>
                <a:spcPts val="800"/>
              </a:spcAft>
              <a:buNone/>
            </a:pPr>
            <a:endParaRPr lang="fr-FR" sz="6400" dirty="0">
              <a:latin typeface="Arial" panose="020B0604020202020204" pitchFamily="34" charset="0"/>
              <a:ea typeface="Calibri" panose="020F0502020204030204" pitchFamily="34" charset="0"/>
              <a:cs typeface="Arial" panose="020B0604020202020204" pitchFamily="34" charset="0"/>
            </a:endParaRPr>
          </a:p>
          <a:p>
            <a:pPr algn="ctr">
              <a:buNone/>
            </a:pPr>
            <a:r>
              <a:rPr lang="ar-DZ" sz="1600" b="1" dirty="0">
                <a:solidFill>
                  <a:srgbClr val="7030A0"/>
                </a:solidFill>
                <a:latin typeface="Sakkal Majalla" pitchFamily="2" charset="-78"/>
                <a:cs typeface="Sakkal Majalla" pitchFamily="2" charset="-78"/>
              </a:rPr>
              <a:t> </a:t>
            </a:r>
          </a:p>
        </p:txBody>
      </p:sp>
      <p:pic>
        <p:nvPicPr>
          <p:cNvPr id="7170" name="Picture 2"/>
          <p:cNvPicPr>
            <a:picLocks noChangeAspect="1" noChangeArrowheads="1"/>
          </p:cNvPicPr>
          <p:nvPr/>
        </p:nvPicPr>
        <p:blipFill>
          <a:blip r:embed="rId3"/>
          <a:srcRect/>
          <a:stretch>
            <a:fillRect/>
          </a:stretch>
        </p:blipFill>
        <p:spPr bwMode="auto">
          <a:xfrm>
            <a:off x="0" y="0"/>
            <a:ext cx="1266825" cy="1200150"/>
          </a:xfrm>
          <a:prstGeom prst="rect">
            <a:avLst/>
          </a:prstGeom>
          <a:noFill/>
          <a:ln w="9525">
            <a:noFill/>
            <a:miter lim="800000"/>
            <a:headEnd/>
            <a:tailEnd/>
          </a:ln>
          <a:effectLst/>
        </p:spPr>
      </p:pic>
      <p:pic>
        <p:nvPicPr>
          <p:cNvPr id="4" name="Image 3"/>
          <p:cNvPicPr>
            <a:picLocks noChangeAspect="1"/>
          </p:cNvPicPr>
          <p:nvPr/>
        </p:nvPicPr>
        <p:blipFill>
          <a:blip r:embed="rId4"/>
          <a:stretch>
            <a:fillRect/>
          </a:stretch>
        </p:blipFill>
        <p:spPr>
          <a:xfrm>
            <a:off x="228600" y="1537605"/>
            <a:ext cx="1858617" cy="2569739"/>
          </a:xfrm>
          <a:prstGeom prst="rect">
            <a:avLst/>
          </a:prstGeom>
        </p:spPr>
      </p:pic>
    </p:spTree>
  </p:cSld>
  <p:clrMapOvr>
    <a:masterClrMapping/>
  </p:clrMapOvr>
  <p:transition spd="med" advClick="0" advTm="12000">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1266825" cy="1200150"/>
          </a:xfrm>
          <a:prstGeom prst="rect">
            <a:avLst/>
          </a:prstGeom>
          <a:noFill/>
          <a:ln w="9525">
            <a:noFill/>
            <a:miter lim="800000"/>
            <a:headEnd/>
            <a:tailEnd/>
          </a:ln>
          <a:effectLst/>
        </p:spPr>
      </p:pic>
      <p:sp>
        <p:nvSpPr>
          <p:cNvPr id="2" name="Rectangle 1"/>
          <p:cNvSpPr/>
          <p:nvPr/>
        </p:nvSpPr>
        <p:spPr>
          <a:xfrm>
            <a:off x="1421296" y="459436"/>
            <a:ext cx="6390861" cy="3359959"/>
          </a:xfrm>
          <a:prstGeom prst="rect">
            <a:avLst/>
          </a:prstGeom>
        </p:spPr>
        <p:txBody>
          <a:bodyPr wrap="square">
            <a:spAutoFit/>
          </a:bodyPr>
          <a:lstStyle/>
          <a:p>
            <a:pPr algn="ctr" rtl="1">
              <a:lnSpc>
                <a:spcPct val="107000"/>
              </a:lnSpc>
              <a:spcAft>
                <a:spcPts val="800"/>
              </a:spcAft>
            </a:pPr>
            <a:r>
              <a:rPr lang="ar-DZ" sz="2400" b="1" dirty="0">
                <a:solidFill>
                  <a:srgbClr val="C00000"/>
                </a:solidFill>
                <a:latin typeface="Calibri" panose="020F0502020204030204" pitchFamily="34" charset="0"/>
                <a:ea typeface="Calibri" panose="020F0502020204030204" pitchFamily="34" charset="0"/>
                <a:cs typeface="Arial" panose="020B0604020202020204" pitchFamily="34" charset="0"/>
              </a:rPr>
              <a:t>4 -الحوار والتواصل في الفلسفة المعاصرة:</a:t>
            </a:r>
            <a:endParaRPr lang="fr-FR" sz="24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DZ" sz="1800" b="1" dirty="0">
                <a:solidFill>
                  <a:srgbClr val="0070C0"/>
                </a:solidFill>
                <a:latin typeface="Calibri" panose="020F0502020204030204" pitchFamily="34" charset="0"/>
                <a:ea typeface="Calibri" panose="020F0502020204030204" pitchFamily="34" charset="0"/>
                <a:cs typeface="Arial" panose="020B0604020202020204" pitchFamily="34" charset="0"/>
              </a:rPr>
              <a:t>ما مدى أهمية الحوار وحاجة الانسان إليه في الفلسفة المعاصرة؟ وما هي أخلاقياته حسب الفلاسفة المعاصرين؟</a:t>
            </a:r>
            <a:endParaRPr lang="fr-FR" sz="1800" b="1"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DZ" sz="1800" b="1" dirty="0">
                <a:latin typeface="Calibri" panose="020F0502020204030204" pitchFamily="34" charset="0"/>
                <a:ea typeface="Calibri" panose="020F0502020204030204" pitchFamily="34" charset="0"/>
                <a:cs typeface="Arial" panose="020B0604020202020204" pitchFamily="34" charset="0"/>
              </a:rPr>
              <a:t>ان ما يميز هذا العصر هو التحولات والتغيرات التي حدثت في العالم، نتيجة التطورات العلمية والتكنولوجية وما ترتب عنها من نتائج على مستوى العلاقات الإنسانية وتقاصر المسافات بينها بسبب زيادة توفر وسائل الاتصال والتواصل. الكثيرون يدعون الى الحوار والنقاش في مواضيع مختلفة دينية وسياسية واجتماعية أو في مجال آخر. ويبقى المهم هو حرية التعبير عن الرأي واحترام الراي الاخر بغض النظر عما إذا كنت مع أو ضد ما يقوله الشخص. وقد ظهرت نظريات عديدة تحث على الحوار الإيجابي نذكر بعضا منها على سبيل المثال لا الحصر ما يلي:</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spd="med" advClick="0" advTm="12000">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1266825" cy="1200150"/>
          </a:xfrm>
          <a:prstGeom prst="rect">
            <a:avLst/>
          </a:prstGeom>
          <a:noFill/>
          <a:ln w="9525">
            <a:noFill/>
            <a:miter lim="800000"/>
            <a:headEnd/>
            <a:tailEnd/>
          </a:ln>
          <a:effectLst/>
        </p:spPr>
      </p:pic>
      <p:sp>
        <p:nvSpPr>
          <p:cNvPr id="7" name="Titre 6"/>
          <p:cNvSpPr>
            <a:spLocks noGrp="1"/>
          </p:cNvSpPr>
          <p:nvPr>
            <p:ph type="title"/>
          </p:nvPr>
        </p:nvSpPr>
        <p:spPr>
          <a:xfrm>
            <a:off x="1957489" y="846307"/>
            <a:ext cx="6104992" cy="4170734"/>
          </a:xfrm>
        </p:spPr>
        <p:txBody>
          <a:bodyPr>
            <a:normAutofit fontScale="90000"/>
          </a:bodyPr>
          <a:lstStyle/>
          <a:p>
            <a:pPr algn="ctr"/>
            <a:r>
              <a:rPr lang="ar-DZ" sz="1400" dirty="0">
                <a:solidFill>
                  <a:schemeClr val="tx1"/>
                </a:solidFill>
              </a:rPr>
              <a:t> </a:t>
            </a:r>
            <a:br>
              <a:rPr lang="fr-FR" sz="1400" dirty="0">
                <a:solidFill>
                  <a:schemeClr val="tx1"/>
                </a:solidFill>
              </a:rPr>
            </a:br>
            <a:r>
              <a:rPr lang="ar-DZ" sz="2700" dirty="0">
                <a:solidFill>
                  <a:srgbClr val="C00000"/>
                </a:solidFill>
                <a:latin typeface="Arial" panose="020B0604020202020204" pitchFamily="34" charset="0"/>
                <a:cs typeface="Arial" panose="020B0604020202020204" pitchFamily="34" charset="0"/>
              </a:rPr>
              <a:t>4 - 1- نظرية الحوار والتواصل عند ميكائيل باختين:</a:t>
            </a:r>
            <a:br>
              <a:rPr lang="ar-DZ" sz="2700" dirty="0">
                <a:solidFill>
                  <a:srgbClr val="C00000"/>
                </a:solidFill>
                <a:latin typeface="Arial" panose="020B0604020202020204" pitchFamily="34" charset="0"/>
                <a:cs typeface="Arial" panose="020B0604020202020204" pitchFamily="34" charset="0"/>
              </a:rPr>
            </a:br>
            <a:br>
              <a:rPr lang="ar-DZ" sz="1400" dirty="0">
                <a:solidFill>
                  <a:schemeClr val="tx1"/>
                </a:solidFill>
              </a:rPr>
            </a:br>
            <a:br>
              <a:rPr lang="fr-FR" sz="1400" dirty="0">
                <a:solidFill>
                  <a:schemeClr val="tx1"/>
                </a:solidFill>
              </a:rPr>
            </a:br>
            <a:r>
              <a:rPr lang="ar-DZ" sz="1800" dirty="0">
                <a:solidFill>
                  <a:schemeClr val="tx1"/>
                </a:solidFill>
                <a:latin typeface="Arial" panose="020B0604020202020204" pitchFamily="34" charset="0"/>
                <a:cs typeface="Arial" panose="020B0604020202020204" pitchFamily="34" charset="0"/>
              </a:rPr>
              <a:t>يقول باختين مبينا أهمية الحوار: (ان الحياة حوارية بطبعها. ان نعيش يعني ان ننخرط في حوار، ان نسأل، ونسمع، ونجيب، ونوافق... الخ). كما يؤكد على ضرورة الاتصال بقوله: ان الوجود الفعلي للإنسان (الداخلي والخارجي أيضا) يكمن في التواصل العميق. ان توجد يعني ان تتواصل... ان تكون يعني ان تكون للآخر... ينبغي ان أجد نفسي في الآخر وأجد الآخر في نفسي (في نوع من الادراك والتفكير المتبادلين). (المبدأ الحواري، 1979، ص179)</a:t>
            </a:r>
            <a:br>
              <a:rPr lang="ar-DZ" sz="1800" dirty="0">
                <a:solidFill>
                  <a:schemeClr val="tx1"/>
                </a:solidFill>
                <a:latin typeface="Arial" panose="020B0604020202020204" pitchFamily="34" charset="0"/>
                <a:cs typeface="Arial" panose="020B0604020202020204" pitchFamily="34" charset="0"/>
              </a:rPr>
            </a:br>
            <a:r>
              <a:rPr lang="ar-DZ" sz="1800" dirty="0">
                <a:solidFill>
                  <a:schemeClr val="tx1"/>
                </a:solidFill>
                <a:latin typeface="Arial" panose="020B0604020202020204" pitchFamily="34" charset="0"/>
                <a:cs typeface="Arial" panose="020B0604020202020204" pitchFamily="34" charset="0"/>
              </a:rPr>
              <a:t> لقد كان الهاجس الذي يستحوذ على فكر باختين هو العلاقة بين الأنا  والآخر من خلال تفاعل حواري لا ينقطع.</a:t>
            </a:r>
            <a:br>
              <a:rPr lang="ar-DZ" sz="1800" dirty="0">
                <a:solidFill>
                  <a:schemeClr val="tx1"/>
                </a:solidFill>
                <a:latin typeface="Arial" panose="020B0604020202020204" pitchFamily="34" charset="0"/>
                <a:cs typeface="Arial" panose="020B0604020202020204" pitchFamily="34" charset="0"/>
              </a:rPr>
            </a:br>
            <a:r>
              <a:rPr lang="ar-DZ" sz="1800" dirty="0">
                <a:solidFill>
                  <a:schemeClr val="tx1"/>
                </a:solidFill>
                <a:latin typeface="Arial" panose="020B0604020202020204" pitchFamily="34" charset="0"/>
                <a:cs typeface="Arial" panose="020B0604020202020204" pitchFamily="34" charset="0"/>
              </a:rPr>
              <a:t> </a:t>
            </a:r>
            <a:r>
              <a:rPr lang="ar-DZ" sz="1800" b="0" dirty="0">
                <a:solidFill>
                  <a:schemeClr val="tx1"/>
                </a:solidFill>
                <a:latin typeface="Arial" panose="020B0604020202020204" pitchFamily="34" charset="0"/>
                <a:cs typeface="Arial" panose="020B0604020202020204" pitchFamily="34" charset="0"/>
              </a:rPr>
              <a:t>ركزت نظرية الحوار للفيلسوف الروسي ميخائيل باختين على قوة الخطاب في زيادة فهم وجهات النظر المتعددة وخلق إمكانيات لا تعد ولا تحصى. يعتقد باختين ان العلاقات والروابط موجودة بين جميع الكائنات الحية. وان هذا الحوار يخلق فهما جديدا للوضع الذي يتطلب التغيير. قدم باختين في أعماله المؤثرة منهجية لغوية لتعريف الحوار وطبيعته ومعناه: العلاقات الحوارية لها طبيعة محددة لا يمكن اختزالها الى المنطقية البحتة (حتى لو كانت جدلية) ولا الى اللغوية البحتة (التركيبية النحوية)، إنها ممكنة فقط بين الأقوال الكاملة لموضوعات متحدثة مختلفة. حيث لا توجد كلمة ولا لغة، لا يمكن ان يكون هناك علاقات حوارية، لا يمكن ان توجد بين الأشياء أو الكميات المنطقية (المفاهيم والأحكام وما الى ذلك).</a:t>
            </a:r>
            <a:br>
              <a:rPr lang="ar-DZ" sz="1800" b="0" dirty="0">
                <a:solidFill>
                  <a:schemeClr val="tx1"/>
                </a:solidFill>
                <a:latin typeface="Arial" panose="020B0604020202020204" pitchFamily="34" charset="0"/>
                <a:cs typeface="Arial" panose="020B0604020202020204" pitchFamily="34" charset="0"/>
              </a:rPr>
            </a:br>
            <a:endParaRPr lang="fr-FR" sz="1800" b="0" dirty="0">
              <a:solidFill>
                <a:schemeClr val="tx1"/>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stretch>
            <a:fillRect/>
          </a:stretch>
        </p:blipFill>
        <p:spPr>
          <a:xfrm>
            <a:off x="0" y="1455299"/>
            <a:ext cx="1789889" cy="2952750"/>
          </a:xfrm>
          <a:prstGeom prst="rect">
            <a:avLst/>
          </a:prstGeom>
        </p:spPr>
      </p:pic>
    </p:spTree>
  </p:cSld>
  <p:clrMapOvr>
    <a:masterClrMapping/>
  </p:clrMapOvr>
  <p:transition spd="med" advClick="0" advTm="12000">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1266825" cy="1200150"/>
          </a:xfrm>
          <a:prstGeom prst="rect">
            <a:avLst/>
          </a:prstGeom>
          <a:noFill/>
          <a:ln w="9525">
            <a:noFill/>
            <a:miter lim="800000"/>
            <a:headEnd/>
            <a:tailEnd/>
          </a:ln>
          <a:effectLst/>
        </p:spPr>
      </p:pic>
      <p:sp>
        <p:nvSpPr>
          <p:cNvPr id="2" name="Rectangle 1"/>
          <p:cNvSpPr/>
          <p:nvPr/>
        </p:nvSpPr>
        <p:spPr>
          <a:xfrm>
            <a:off x="1172817" y="89453"/>
            <a:ext cx="6937513" cy="4973862"/>
          </a:xfrm>
          <a:prstGeom prst="rect">
            <a:avLst/>
          </a:prstGeom>
        </p:spPr>
        <p:txBody>
          <a:bodyPr wrap="square">
            <a:spAutoFit/>
          </a:bodyPr>
          <a:lstStyle/>
          <a:p>
            <a:pPr algn="ctr" rtl="1">
              <a:lnSpc>
                <a:spcPct val="107000"/>
              </a:lnSpc>
              <a:spcAft>
                <a:spcPts val="800"/>
              </a:spcAft>
            </a:pPr>
            <a:r>
              <a:rPr lang="ar-DZ" sz="2400" b="1" dirty="0">
                <a:solidFill>
                  <a:srgbClr val="C00000"/>
                </a:solidFill>
                <a:latin typeface="Arial" panose="020B0604020202020204" pitchFamily="34" charset="0"/>
                <a:ea typeface="Calibri" panose="020F0502020204030204" pitchFamily="34" charset="0"/>
                <a:cs typeface="Arial" panose="020B0604020202020204" pitchFamily="34" charset="0"/>
              </a:rPr>
              <a:t> 4- 2- نظرية هابرماس في إيتيقا الحوار</a:t>
            </a:r>
            <a:r>
              <a:rPr lang="ar-DZ" sz="2400" dirty="0">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fr-FR"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DZ" sz="2000" b="1" dirty="0">
                <a:solidFill>
                  <a:schemeClr val="tx1"/>
                </a:solidFill>
                <a:latin typeface="Calibri" panose="020F0502020204030204" pitchFamily="34" charset="0"/>
                <a:ea typeface="Calibri" panose="020F0502020204030204" pitchFamily="34" charset="0"/>
                <a:cs typeface="Arial" panose="020B0604020202020204" pitchFamily="34" charset="0"/>
              </a:rPr>
              <a:t>تتجسد أخلاقيات النقاش في الفكر الفلسفي المعاصر، في الأفق الفلسفي الذي ترجمته العقلانية التواصلية التي تقوم على إعادة بناء مقتضيات أخلاقيات النقاش. وهذا الأمر يتعلق بأعمال هابرماس التي تكشف عن تناظر المشكلات وتفعيل إيتيقا الحوار تجسيما لروح العصر، هو تجاوز لمنطق الحقيقة والنهائية الى منعرج بينذاتي (بين ذاتي)، يرسخ قيم المشاركة في عملية الحوار وترجمة معاني الصلاحية التي تسمح لنا برفع المناقشة الفلسفية الى أقصاها.</a:t>
            </a:r>
            <a:endParaRPr lang="fr-FR" sz="20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DZ" sz="2000" b="1" dirty="0">
                <a:solidFill>
                  <a:srgbClr val="002060"/>
                </a:solidFill>
                <a:latin typeface="Calibri" panose="020F0502020204030204" pitchFamily="34" charset="0"/>
                <a:ea typeface="Calibri" panose="020F0502020204030204" pitchFamily="34" charset="0"/>
                <a:cs typeface="Arial" panose="020B0604020202020204" pitchFamily="34" charset="0"/>
              </a:rPr>
              <a:t>يدافع هابرماس في مشروعه الايتيقي عن أهمية الفعل التواصلي، حيث تمثل أحد المعاني التي يستدل بها على حسن استخدام العقل بشكل منفتح ومختلف وفق ما يقتضيه التوظيف المحكم للنقد. وهو في المقابل يجتنب صفات الانغلاق التي رسخها الاستعمال الأداتي للعقل. وذلك ما أفضى الى ضرورة سيادة النسق الكلياني وما عبر عنه بأزمة الحضارة الغربية. والحجة في ذلك ان هذا الشغف بمصير وحدة أوروبا تقرر انطلاقا من دستور وطني يسن الحقوق الذاتية في إطار اتحاد أوروبي وبإدراك للتركيب السياسي من منطلق الحقوق والواجبات لمواطنين متكافلين.</a:t>
            </a:r>
            <a:endParaRPr lang="fr-FR"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a:picLocks noChangeAspect="1"/>
          </p:cNvPicPr>
          <p:nvPr/>
        </p:nvPicPr>
        <p:blipFill>
          <a:blip r:embed="rId3"/>
          <a:stretch>
            <a:fillRect/>
          </a:stretch>
        </p:blipFill>
        <p:spPr>
          <a:xfrm>
            <a:off x="0" y="1557494"/>
            <a:ext cx="1529852" cy="1574237"/>
          </a:xfrm>
          <a:prstGeom prst="rect">
            <a:avLst/>
          </a:prstGeom>
        </p:spPr>
      </p:pic>
    </p:spTree>
  </p:cSld>
  <p:clrMapOvr>
    <a:masterClrMapping/>
  </p:clrMapOvr>
  <p:transition spd="med" advClick="0" advTm="12000">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7617" y="619648"/>
            <a:ext cx="6367800" cy="2529300"/>
          </a:xfrm>
        </p:spPr>
        <p:txBody>
          <a:bodyPr/>
          <a:lstStyle/>
          <a:p>
            <a:r>
              <a:rPr lang="fr-FR" sz="2400" dirty="0"/>
              <a:t> </a:t>
            </a:r>
            <a:r>
              <a:rPr lang="ar-DZ" sz="2400" dirty="0">
                <a:solidFill>
                  <a:srgbClr val="C00000"/>
                </a:solidFill>
                <a:latin typeface="Arial" panose="020B0604020202020204" pitchFamily="34" charset="0"/>
                <a:cs typeface="Arial" panose="020B0604020202020204" pitchFamily="34" charset="0"/>
              </a:rPr>
              <a:t>ان هابرماس عندما يفكر في المسائل </a:t>
            </a:r>
            <a:r>
              <a:rPr lang="ar-DZ" sz="2400" dirty="0" err="1">
                <a:solidFill>
                  <a:srgbClr val="C00000"/>
                </a:solidFill>
                <a:latin typeface="Arial" panose="020B0604020202020204" pitchFamily="34" charset="0"/>
                <a:cs typeface="Arial" panose="020B0604020202020204" pitchFamily="34" charset="0"/>
              </a:rPr>
              <a:t>الايتيقية</a:t>
            </a:r>
            <a:r>
              <a:rPr lang="ar-DZ" sz="2400" dirty="0">
                <a:solidFill>
                  <a:srgbClr val="C00000"/>
                </a:solidFill>
                <a:latin typeface="Arial" panose="020B0604020202020204" pitchFamily="34" charset="0"/>
                <a:cs typeface="Arial" panose="020B0604020202020204" pitchFamily="34" charset="0"/>
              </a:rPr>
              <a:t> لا يفصلها عن المسألة السياسية، أي من القرار السياسي الذي يواجه النظام العالمي الجديد، لأن مشكل الأخلاق والقانون له ما يبرره في عالمنا الراهن. إذ ان أعضاء المجتمع السياسي المنظم حول تفكير منطقي وطني دستوري وقعت إعادة فهمه في إطار ذوات حقوقية، استند إليها قبل كل ديمقراطية عالمية لحقوق الانسان</a:t>
            </a:r>
            <a:br>
              <a:rPr lang="fr-FR" sz="2400" dirty="0">
                <a:solidFill>
                  <a:srgbClr val="C00000"/>
                </a:solidFill>
                <a:latin typeface="Arial" panose="020B0604020202020204" pitchFamily="34" charset="0"/>
                <a:cs typeface="Arial" panose="020B0604020202020204" pitchFamily="34" charset="0"/>
              </a:rPr>
            </a:br>
            <a:endParaRPr lang="fr-FR" sz="2400" dirty="0">
              <a:solidFill>
                <a:srgbClr val="C00000"/>
              </a:solidFill>
              <a:latin typeface="Arial" panose="020B0604020202020204" pitchFamily="34" charset="0"/>
              <a:cs typeface="Arial" panose="020B0604020202020204" pitchFamily="34" charset="0"/>
            </a:endParaRPr>
          </a:p>
        </p:txBody>
      </p:sp>
      <p:sp>
        <p:nvSpPr>
          <p:cNvPr id="5" name="AutoShape 4" descr="الفيلسوف الألماني هابرماس يرفض جائزة إماراتية لهذا السبب - آشكاين"/>
          <p:cNvSpPr>
            <a:spLocks noChangeAspect="1" noChangeArrowheads="1"/>
          </p:cNvSpPr>
          <p:nvPr/>
        </p:nvSpPr>
        <p:spPr bwMode="auto">
          <a:xfrm>
            <a:off x="165514" y="73018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p:cNvPicPr>
            <a:picLocks noChangeAspect="1"/>
          </p:cNvPicPr>
          <p:nvPr/>
        </p:nvPicPr>
        <p:blipFill>
          <a:blip r:embed="rId2"/>
          <a:stretch>
            <a:fillRect/>
          </a:stretch>
        </p:blipFill>
        <p:spPr>
          <a:xfrm>
            <a:off x="2241985" y="3148948"/>
            <a:ext cx="3152775" cy="1447800"/>
          </a:xfrm>
          <a:prstGeom prst="rect">
            <a:avLst/>
          </a:prstGeom>
        </p:spPr>
      </p:pic>
    </p:spTree>
  </p:cSld>
  <p:clrMapOvr>
    <a:masterClrMapping/>
  </p:clrMapOvr>
  <p:transition spd="med" advClick="0" advTm="12000">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070" y="605481"/>
            <a:ext cx="4074732" cy="3595816"/>
          </a:xfrm>
        </p:spPr>
        <p:txBody>
          <a:bodyPr/>
          <a:lstStyle/>
          <a:p>
            <a:pPr rtl="1">
              <a:lnSpc>
                <a:spcPct val="107916"/>
              </a:lnSpc>
            </a:pPr>
            <a:r>
              <a:rPr lang="ar-DZ" sz="2800" b="1" dirty="0">
                <a:solidFill>
                  <a:srgbClr val="C00000"/>
                </a:solidFill>
                <a:latin typeface="Sakkal Majalla" pitchFamily="2" charset="-78"/>
                <a:ea typeface="Calibri"/>
                <a:cs typeface="Sakkal Majalla" pitchFamily="2" charset="-78"/>
                <a:sym typeface="Calibri"/>
              </a:rPr>
              <a:t>تدريس الفلسفة في الطور الثالث</a:t>
            </a:r>
            <a:br>
              <a:rPr lang="ar-DZ" sz="2800" b="1" dirty="0">
                <a:solidFill>
                  <a:srgbClr val="C00000"/>
                </a:solidFill>
                <a:latin typeface="Sakkal Majalla" pitchFamily="2" charset="-78"/>
                <a:ea typeface="Calibri"/>
                <a:cs typeface="Sakkal Majalla" pitchFamily="2" charset="-78"/>
                <a:sym typeface="Calibri"/>
              </a:rPr>
            </a:br>
            <a:r>
              <a:rPr lang="ar-DZ" sz="2800" b="1" dirty="0">
                <a:solidFill>
                  <a:srgbClr val="C00000"/>
                </a:solidFill>
                <a:latin typeface="Sakkal Majalla" pitchFamily="2" charset="-78"/>
                <a:ea typeface="Calibri"/>
                <a:cs typeface="Sakkal Majalla" pitchFamily="2" charset="-78"/>
                <a:sym typeface="Calibri"/>
              </a:rPr>
              <a:t>طبقاً للقرار الوزاري رقم 1419 </a:t>
            </a:r>
            <a:br>
              <a:rPr lang="ar-DZ" sz="2800" b="1" dirty="0">
                <a:solidFill>
                  <a:srgbClr val="C00000"/>
                </a:solidFill>
                <a:latin typeface="Sakkal Majalla" pitchFamily="2" charset="-78"/>
                <a:ea typeface="Calibri"/>
                <a:cs typeface="Sakkal Majalla" pitchFamily="2" charset="-78"/>
                <a:sym typeface="Calibri"/>
              </a:rPr>
            </a:br>
            <a:r>
              <a:rPr lang="ar-DZ" sz="2800" b="1" dirty="0">
                <a:solidFill>
                  <a:srgbClr val="C00000"/>
                </a:solidFill>
                <a:latin typeface="Sakkal Majalla" pitchFamily="2" charset="-78"/>
                <a:ea typeface="Calibri"/>
                <a:cs typeface="Sakkal Majalla" pitchFamily="2" charset="-78"/>
                <a:sym typeface="Calibri"/>
              </a:rPr>
              <a:t>ومخرجات اللّجنة الوطنية البيداغوجية لمادة الفلسفة.</a:t>
            </a:r>
            <a:br>
              <a:rPr lang="ar-DZ" sz="2800" b="1" dirty="0">
                <a:solidFill>
                  <a:srgbClr val="C00000"/>
                </a:solidFill>
                <a:latin typeface="Sakkal Majalla" pitchFamily="2" charset="-78"/>
                <a:ea typeface="Calibri"/>
                <a:cs typeface="Sakkal Majalla" pitchFamily="2" charset="-78"/>
                <a:sym typeface="Calibri"/>
              </a:rPr>
            </a:br>
            <a:r>
              <a:rPr lang="ar-DZ" sz="2800" b="1" dirty="0">
                <a:solidFill>
                  <a:schemeClr val="tx1"/>
                </a:solidFill>
                <a:latin typeface="Sakkal Majalla" pitchFamily="2" charset="-78"/>
                <a:ea typeface="Calibri"/>
                <a:cs typeface="Sakkal Majalla" pitchFamily="2" charset="-78"/>
                <a:sym typeface="Calibri"/>
              </a:rPr>
              <a:t>محاضرة تمهيدية للمحور الأول        </a:t>
            </a:r>
            <a:r>
              <a:rPr lang="ar-DZ" sz="2800" dirty="0">
                <a:solidFill>
                  <a:schemeClr val="tx1"/>
                </a:solidFill>
                <a:latin typeface="Sakkal Majalla" pitchFamily="2" charset="-78"/>
                <a:ea typeface="Calibri"/>
                <a:cs typeface="Sakkal Majalla" pitchFamily="2" charset="-78"/>
                <a:sym typeface="Calibri"/>
              </a:rPr>
              <a:t>” فلسفة الحوار والتواصل ”</a:t>
            </a:r>
            <a:br>
              <a:rPr lang="ar-DZ" sz="2800" b="1" dirty="0">
                <a:solidFill>
                  <a:schemeClr val="tx1"/>
                </a:solidFill>
                <a:latin typeface="Sakkal Majalla" pitchFamily="2" charset="-78"/>
                <a:ea typeface="Calibri"/>
                <a:cs typeface="Sakkal Majalla" pitchFamily="2" charset="-78"/>
                <a:sym typeface="Calibri"/>
              </a:rPr>
            </a:br>
            <a:r>
              <a:rPr lang="ar-DZ" sz="1800" dirty="0">
                <a:solidFill>
                  <a:srgbClr val="C00000"/>
                </a:solidFill>
              </a:rPr>
              <a:t>إعداد: </a:t>
            </a:r>
            <a:r>
              <a:rPr lang="ar-DZ" sz="1800" dirty="0" err="1">
                <a:solidFill>
                  <a:srgbClr val="C00000"/>
                </a:solidFill>
              </a:rPr>
              <a:t>أ.دة</a:t>
            </a:r>
            <a:r>
              <a:rPr lang="ar-DZ" sz="1800" dirty="0">
                <a:solidFill>
                  <a:srgbClr val="C00000"/>
                </a:solidFill>
              </a:rPr>
              <a:t>/ </a:t>
            </a:r>
            <a:r>
              <a:rPr lang="ar-DZ" sz="1800" dirty="0" err="1">
                <a:solidFill>
                  <a:srgbClr val="C00000"/>
                </a:solidFill>
              </a:rPr>
              <a:t>شيكو</a:t>
            </a:r>
            <a:r>
              <a:rPr lang="ar-DZ" sz="1800" dirty="0">
                <a:solidFill>
                  <a:srgbClr val="C00000"/>
                </a:solidFill>
              </a:rPr>
              <a:t> يمينة</a:t>
            </a:r>
            <a:br>
              <a:rPr lang="ar-DZ" sz="1800" dirty="0">
                <a:solidFill>
                  <a:srgbClr val="C00000"/>
                </a:solidFill>
              </a:rPr>
            </a:br>
            <a:r>
              <a:rPr lang="ar-DZ" sz="1800" dirty="0">
                <a:solidFill>
                  <a:srgbClr val="C00000"/>
                </a:solidFill>
              </a:rPr>
              <a:t> أستاذة في المدرسة العليا للأساتذة – بو زريعة – الجزائر</a:t>
            </a:r>
            <a:br>
              <a:rPr lang="ar-DZ" sz="1800" dirty="0">
                <a:solidFill>
                  <a:srgbClr val="C00000"/>
                </a:solidFill>
              </a:rPr>
            </a:br>
            <a:r>
              <a:rPr lang="ar-DZ" sz="1800" dirty="0">
                <a:solidFill>
                  <a:schemeClr val="tx1"/>
                </a:solidFill>
              </a:rPr>
              <a:t>المدة الزمنية: 2ساعات</a:t>
            </a:r>
            <a:endParaRPr lang="ar-DZ" sz="1800" dirty="0">
              <a:solidFill>
                <a:schemeClr val="tx1"/>
              </a:solidFill>
              <a:latin typeface="Sakkal Majalla" pitchFamily="2" charset="-78"/>
              <a:cs typeface="Sakkal Majalla" pitchFamily="2" charset="-78"/>
            </a:endParaRPr>
          </a:p>
        </p:txBody>
      </p:sp>
      <p:pic>
        <p:nvPicPr>
          <p:cNvPr id="6" name="Google Shape;173;p24"/>
          <p:cNvPicPr preferRelativeResize="0">
            <a:picLocks noGrp="1"/>
          </p:cNvPicPr>
          <p:nvPr>
            <p:ph type="pic" idx="3"/>
          </p:nvPr>
        </p:nvPicPr>
        <p:blipFill>
          <a:blip r:embed="rId3">
            <a:alphaModFix/>
          </a:blip>
          <a:srcRect l="8460" r="8460"/>
          <a:stretch>
            <a:fillRect/>
          </a:stretch>
        </p:blipFill>
        <p:spPr>
          <a:xfrm>
            <a:off x="6030686" y="339462"/>
            <a:ext cx="1958755" cy="4323900"/>
          </a:xfrm>
          <a:prstGeom prst="rect">
            <a:avLst/>
          </a:prstGeom>
          <a:noFill/>
          <a:ln>
            <a:noFill/>
          </a:ln>
        </p:spPr>
      </p:pic>
      <p:pic>
        <p:nvPicPr>
          <p:cNvPr id="2050" name="Picture 2"/>
          <p:cNvPicPr>
            <a:picLocks noChangeAspect="1" noChangeArrowheads="1"/>
          </p:cNvPicPr>
          <p:nvPr/>
        </p:nvPicPr>
        <p:blipFill>
          <a:blip r:embed="rId4"/>
          <a:srcRect/>
          <a:stretch>
            <a:fillRect/>
          </a:stretch>
        </p:blipFill>
        <p:spPr bwMode="auto">
          <a:xfrm>
            <a:off x="0" y="0"/>
            <a:ext cx="1266825" cy="1200150"/>
          </a:xfrm>
          <a:prstGeom prst="rect">
            <a:avLst/>
          </a:prstGeom>
          <a:noFill/>
          <a:ln w="9525">
            <a:noFill/>
            <a:miter lim="800000"/>
            <a:headEnd/>
            <a:tailEnd/>
          </a:ln>
          <a:effectLst/>
        </p:spPr>
      </p:pic>
    </p:spTree>
  </p:cSld>
  <p:clrMapOvr>
    <a:masterClrMapping/>
  </p:clrMapOvr>
  <p:transition spd="med" advClick="0" advTm="10000">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1266825" cy="1200150"/>
          </a:xfrm>
          <a:prstGeom prst="rect">
            <a:avLst/>
          </a:prstGeom>
          <a:noFill/>
          <a:ln w="9525">
            <a:noFill/>
            <a:miter lim="800000"/>
            <a:headEnd/>
            <a:tailEnd/>
          </a:ln>
          <a:effectLst/>
        </p:spPr>
      </p:pic>
      <p:pic>
        <p:nvPicPr>
          <p:cNvPr id="8" name="Picture 5" descr="Livres images libres de droit, photos de Livres | Depositphotos"/>
          <p:cNvPicPr>
            <a:picLocks noChangeAspect="1" noChangeArrowheads="1"/>
          </p:cNvPicPr>
          <p:nvPr/>
        </p:nvPicPr>
        <p:blipFill>
          <a:blip r:embed="rId3"/>
          <a:srcRect/>
          <a:stretch>
            <a:fillRect/>
          </a:stretch>
        </p:blipFill>
        <p:spPr bwMode="auto">
          <a:xfrm>
            <a:off x="8172840" y="600075"/>
            <a:ext cx="971160" cy="926748"/>
          </a:xfrm>
          <a:prstGeom prst="rect">
            <a:avLst/>
          </a:prstGeom>
          <a:noFill/>
        </p:spPr>
      </p:pic>
      <p:sp>
        <p:nvSpPr>
          <p:cNvPr id="3" name="Espace réservé du contenu 2"/>
          <p:cNvSpPr>
            <a:spLocks noGrp="1"/>
          </p:cNvSpPr>
          <p:nvPr>
            <p:ph idx="1"/>
          </p:nvPr>
        </p:nvSpPr>
        <p:spPr>
          <a:xfrm>
            <a:off x="436079" y="-290547"/>
            <a:ext cx="7663817" cy="3634740"/>
          </a:xfrm>
        </p:spPr>
        <p:txBody>
          <a:bodyPr>
            <a:normAutofit/>
          </a:bodyPr>
          <a:lstStyle/>
          <a:p>
            <a:pPr marL="0" indent="0">
              <a:buNone/>
            </a:pPr>
            <a:endParaRPr lang="fr-FR" dirty="0"/>
          </a:p>
          <a:p>
            <a:pPr marL="0" indent="0" algn="ctr">
              <a:buNone/>
            </a:pPr>
            <a:r>
              <a:rPr lang="ar-DZ" b="1" dirty="0">
                <a:solidFill>
                  <a:srgbClr val="C00000"/>
                </a:solidFill>
              </a:rPr>
              <a:t>4- 3-الحوار التربوي عند باولو فيريري:</a:t>
            </a:r>
            <a:endParaRPr lang="fr-FR" dirty="0">
              <a:solidFill>
                <a:srgbClr val="C00000"/>
              </a:solidFill>
            </a:endParaRPr>
          </a:p>
          <a:p>
            <a:pPr marL="0" indent="0">
              <a:buNone/>
            </a:pPr>
            <a:r>
              <a:rPr lang="ar-DZ" sz="2000" b="1" dirty="0">
                <a:latin typeface="Arial" panose="020B0604020202020204" pitchFamily="34" charset="0"/>
                <a:cs typeface="Arial" panose="020B0604020202020204" pitchFamily="34" charset="0"/>
              </a:rPr>
              <a:t>لقد طور التربوي البرازيلي الشهير فيريري باولو للتعليم الشعبي الحوار المتقدم، كنوع من طرق التدريس في الفصول الدراسية. يرى فيريري ان التواصل الحواري أتاح للطلاب والمعلمين التعلم من بعضهم البعض، في بيئة تتسم بالاحترام والمساواة. كان فيريري مدافعا كبيرا عن الشعوب المضطهدة، وكان مهتما بالتطبيق العملي-وهو عمل مستنير ومرتبط بقيم الناس. لم يكن علم أصول التدريس الحواري يتعلق فقط بتعميق الفهم، كان الأمر يتعلق أيضا بإجراء تغييرات إيجابية في العالم.</a:t>
            </a:r>
            <a:endParaRPr lang="fr-FR" sz="2000" b="1" dirty="0">
              <a:latin typeface="Arial" panose="020B0604020202020204" pitchFamily="34" charset="0"/>
              <a:cs typeface="Arial" panose="020B0604020202020204" pitchFamily="34" charset="0"/>
            </a:endParaRPr>
          </a:p>
          <a:p>
            <a:pPr marL="0" indent="0">
              <a:buNone/>
            </a:pPr>
            <a:endParaRPr lang="fr-FR" dirty="0"/>
          </a:p>
        </p:txBody>
      </p:sp>
      <p:pic>
        <p:nvPicPr>
          <p:cNvPr id="1026" name="Picture 2" descr="https://encrypted-tbn2.gstatic.com/images?q=tbn:ANd9GcQtZSBrhu_B5rJz13nwSl1hKU81_SrzwTde4QwQsJbWGvnf60q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229" y="2963472"/>
            <a:ext cx="1704315" cy="21109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ictures.abebooks.com/inventory/md/md300233498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565" y="2967636"/>
            <a:ext cx="1948312" cy="21109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res.cloudinary.com/bloomsbury-atlas/image/upload/w_360,c_scale/jackets/978135019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0473" y="2967636"/>
            <a:ext cx="1376723" cy="211090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7"/>
          <a:stretch>
            <a:fillRect/>
          </a:stretch>
        </p:blipFill>
        <p:spPr>
          <a:xfrm>
            <a:off x="65280" y="2262109"/>
            <a:ext cx="2570916" cy="2881391"/>
          </a:xfrm>
          <a:prstGeom prst="rect">
            <a:avLst/>
          </a:prstGeom>
        </p:spPr>
      </p:pic>
    </p:spTree>
  </p:cSld>
  <p:clrMapOvr>
    <a:masterClrMapping/>
  </p:clrMapOvr>
  <p:transition spd="med" advClick="0" advTm="12000">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0" y="0"/>
            <a:ext cx="1266825" cy="1200150"/>
          </a:xfrm>
          <a:prstGeom prst="rect">
            <a:avLst/>
          </a:prstGeom>
          <a:noFill/>
          <a:ln w="9525">
            <a:noFill/>
            <a:miter lim="800000"/>
            <a:headEnd/>
            <a:tailEnd/>
          </a:ln>
          <a:effectLst/>
        </p:spPr>
      </p:pic>
      <p:sp>
        <p:nvSpPr>
          <p:cNvPr id="2" name="Espace réservé du contenu 1"/>
          <p:cNvSpPr>
            <a:spLocks noGrp="1"/>
          </p:cNvSpPr>
          <p:nvPr>
            <p:ph idx="1"/>
          </p:nvPr>
        </p:nvSpPr>
        <p:spPr>
          <a:xfrm>
            <a:off x="792323" y="747238"/>
            <a:ext cx="7239000" cy="3634740"/>
          </a:xfrm>
        </p:spPr>
        <p:txBody>
          <a:bodyPr>
            <a:normAutofit fontScale="92500" lnSpcReduction="10000"/>
          </a:bodyPr>
          <a:lstStyle/>
          <a:p>
            <a:pPr marL="0" indent="0" algn="ctr">
              <a:buNone/>
            </a:pPr>
            <a:r>
              <a:rPr lang="ar-DZ" b="1" dirty="0">
                <a:solidFill>
                  <a:srgbClr val="C00000"/>
                </a:solidFill>
              </a:rPr>
              <a:t>4- 4-الاستخدامات التربوية وغيرها من الحوار:</a:t>
            </a:r>
          </a:p>
          <a:p>
            <a:pPr marL="0" indent="0" algn="ctr">
              <a:buNone/>
            </a:pPr>
            <a:endParaRPr lang="fr-FR" dirty="0">
              <a:solidFill>
                <a:srgbClr val="C00000"/>
              </a:solidFill>
            </a:endParaRPr>
          </a:p>
          <a:p>
            <a:pPr marL="0" indent="0">
              <a:buNone/>
            </a:pPr>
            <a:r>
              <a:rPr lang="ar-DZ" sz="2400" b="1" dirty="0">
                <a:latin typeface="Arial" panose="020B0604020202020204" pitchFamily="34" charset="0"/>
                <a:cs typeface="Arial" panose="020B0604020202020204" pitchFamily="34" charset="0"/>
              </a:rPr>
              <a:t>اليوم يتم استخدام الحوار في الفصول الدراسية والمراكز الاجتماعية والشركات والوكالات الفيديرالية وغيرها من الأماكن لتمكين الناس، عادة في مجموعات صغيرة، من مشاركة وجهات نظرهم وخبراتهم حول القضايا الصعبة. يتم استخدامه لمساعدة الناس على حل النزاعات طويلة الأمد وبناء فهم أعمق للقضايا الخلافية.</a:t>
            </a:r>
            <a:endParaRPr lang="fr-FR" sz="2400" b="1" dirty="0">
              <a:latin typeface="Arial" panose="020B0604020202020204" pitchFamily="34" charset="0"/>
              <a:cs typeface="Arial" panose="020B0604020202020204" pitchFamily="34" charset="0"/>
            </a:endParaRPr>
          </a:p>
          <a:p>
            <a:pPr marL="0" indent="0">
              <a:buNone/>
            </a:pPr>
            <a:r>
              <a:rPr lang="ar-DZ" sz="2400" b="1" dirty="0">
                <a:solidFill>
                  <a:srgbClr val="002060"/>
                </a:solidFill>
                <a:latin typeface="Arial" panose="020B0604020202020204" pitchFamily="34" charset="0"/>
                <a:cs typeface="Arial" panose="020B0604020202020204" pitchFamily="34" charset="0"/>
              </a:rPr>
              <a:t>لا يتعلق الحوار بالحكم والموازنة أو اتخاذ القرارات، ولكنه يتعلق بالفهم والتعلم. يبدد الحوار الصور النمطية ويبني الثقة ويمكن الناس من الانفتاح على وجهات نظر مختلفة تماما عن وجهات نظرهم. </a:t>
            </a:r>
            <a:endParaRPr lang="fr-FR" sz="2400" b="1" dirty="0">
              <a:solidFill>
                <a:srgbClr val="002060"/>
              </a:solidFill>
              <a:latin typeface="Arial" panose="020B0604020202020204" pitchFamily="34" charset="0"/>
              <a:cs typeface="Arial" panose="020B0604020202020204" pitchFamily="34" charset="0"/>
            </a:endParaRPr>
          </a:p>
          <a:p>
            <a:pPr marL="0" indent="0">
              <a:buNone/>
            </a:pPr>
            <a:endParaRPr lang="fr-FR" dirty="0"/>
          </a:p>
        </p:txBody>
      </p:sp>
    </p:spTree>
  </p:cSld>
  <p:clrMapOvr>
    <a:masterClrMapping/>
  </p:clrMapOvr>
  <p:transition spd="med" advClick="0" advTm="12000">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sz="half" idx="1"/>
          </p:nvPr>
        </p:nvSpPr>
        <p:spPr>
          <a:xfrm>
            <a:off x="457200" y="676894"/>
            <a:ext cx="7239000" cy="4202120"/>
          </a:xfrm>
        </p:spPr>
        <p:txBody>
          <a:bodyPr>
            <a:normAutofit/>
          </a:bodyPr>
          <a:lstStyle/>
          <a:p>
            <a:pPr marL="0" indent="0" algn="ctr">
              <a:buNone/>
            </a:pPr>
            <a:r>
              <a:rPr lang="ar-DZ" sz="2400" b="1" dirty="0">
                <a:solidFill>
                  <a:srgbClr val="C00000"/>
                </a:solidFill>
              </a:rPr>
              <a:t>4- 5-الحوار بين الأديان:</a:t>
            </a:r>
            <a:endParaRPr lang="fr-FR" sz="2400" dirty="0">
              <a:solidFill>
                <a:srgbClr val="C00000"/>
              </a:solidFill>
            </a:endParaRPr>
          </a:p>
          <a:p>
            <a:pPr marL="0" indent="0">
              <a:buNone/>
            </a:pPr>
            <a:r>
              <a:rPr lang="ar-DZ" sz="2000" b="1" dirty="0">
                <a:latin typeface="Arial" panose="020B0604020202020204" pitchFamily="34" charset="0"/>
                <a:cs typeface="Arial" panose="020B0604020202020204" pitchFamily="34" charset="0"/>
              </a:rPr>
              <a:t>ان الفهم المتبادل هو عنصر أساسي لبناء مجتمع متماسك، يتكون من مجموعات متنوعة اجتماعيا وثقافيا من الناس. الحوار فيما بينهم هو خطوة مهمة لإقامة علاقات علمية وتعاونية – يشير الحوار بين الأديان إلى تفاعل تعاوني وإيجابي بين الناس من مختلف التقاليد الدينية والمعتقدات الروحية أو الإنسانية، على المستويين الفردي والمؤسسي بهدف استنباط أرضية مشتركة في المعتقد من خلال التركيز على أوجه التشابه بين الأديان وفهم القيم</a:t>
            </a:r>
            <a:r>
              <a:rPr lang="ar-DZ" sz="2000" b="1" dirty="0">
                <a:solidFill>
                  <a:srgbClr val="002060"/>
                </a:solidFill>
                <a:latin typeface="Arial" panose="020B0604020202020204" pitchFamily="34" charset="0"/>
                <a:cs typeface="Arial" panose="020B0604020202020204" pitchFamily="34" charset="0"/>
              </a:rPr>
              <a:t>، ففي عام 1893 عقد برلمان الأديان العالمي، في شيكاغو كمحاولة لإنشاء منصة لحوار بين الأديان من أجل بناء سلام. بعد هذا الحدث ساهم عدد من القادة الدينيين المهتمين مثل غاندي (1869–1948) في التفاهم بين الأديان من خلال التغلب على العقبات والحواجز التي فصلت المجتمعات الدينية تاريخيا.</a:t>
            </a:r>
            <a:endParaRPr lang="fr-FR" sz="2000" b="1" dirty="0">
              <a:solidFill>
                <a:srgbClr val="002060"/>
              </a:solidFill>
              <a:latin typeface="Arial" panose="020B0604020202020204" pitchFamily="34" charset="0"/>
              <a:cs typeface="Arial" panose="020B0604020202020204" pitchFamily="34" charset="0"/>
            </a:endParaRPr>
          </a:p>
          <a:p>
            <a:pPr marL="0" indent="0">
              <a:buNone/>
            </a:pPr>
            <a:endParaRPr lang="ar-DZ" sz="2000" b="1"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2"/>
          <a:srcRect/>
          <a:stretch>
            <a:fillRect/>
          </a:stretch>
        </p:blipFill>
        <p:spPr bwMode="auto">
          <a:xfrm>
            <a:off x="0" y="0"/>
            <a:ext cx="1266825" cy="1200150"/>
          </a:xfrm>
          <a:prstGeom prst="rect">
            <a:avLst/>
          </a:prstGeom>
          <a:noFill/>
          <a:ln w="9525">
            <a:noFill/>
            <a:miter lim="800000"/>
            <a:headEnd/>
            <a:tailEnd/>
          </a:ln>
          <a:effectLst/>
        </p:spPr>
      </p:pic>
    </p:spTree>
  </p:cSld>
  <p:clrMapOvr>
    <a:masterClrMapping/>
  </p:clrMapOvr>
  <p:transition spd="med" advClick="0" advTm="12000">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1"/>
          </p:nvPr>
        </p:nvSpPr>
        <p:spPr>
          <a:xfrm>
            <a:off x="311499" y="413573"/>
            <a:ext cx="7566409" cy="4729927"/>
          </a:xfrm>
        </p:spPr>
        <p:txBody>
          <a:bodyPr>
            <a:normAutofit lnSpcReduction="10000"/>
          </a:bodyPr>
          <a:lstStyle/>
          <a:p>
            <a:pPr marL="0" indent="0" algn="just">
              <a:buNone/>
            </a:pPr>
            <a:endParaRPr lang="ar-DZ" sz="1600" b="1" dirty="0">
              <a:solidFill>
                <a:schemeClr val="bg2">
                  <a:lumMod val="50000"/>
                </a:schemeClr>
              </a:solidFill>
              <a:latin typeface="Arial" panose="020B0604020202020204" pitchFamily="34" charset="0"/>
              <a:cs typeface="Arial" panose="020B0604020202020204" pitchFamily="34" charset="0"/>
            </a:endParaRPr>
          </a:p>
          <a:p>
            <a:pPr marL="0" indent="0" algn="ctr">
              <a:buNone/>
            </a:pPr>
            <a:r>
              <a:rPr lang="ar-DZ" sz="2800" b="1" dirty="0">
                <a:solidFill>
                  <a:srgbClr val="C00000"/>
                </a:solidFill>
                <a:latin typeface="Arial" panose="020B0604020202020204" pitchFamily="34" charset="0"/>
                <a:cs typeface="Arial" panose="020B0604020202020204" pitchFamily="34" charset="0"/>
              </a:rPr>
              <a:t>الخاتمة</a:t>
            </a:r>
            <a:r>
              <a:rPr lang="ar-DZ" sz="2400" b="1" dirty="0">
                <a:solidFill>
                  <a:schemeClr val="bg2">
                    <a:lumMod val="50000"/>
                  </a:schemeClr>
                </a:solidFill>
                <a:latin typeface="Arial" panose="020B0604020202020204" pitchFamily="34" charset="0"/>
                <a:cs typeface="Arial" panose="020B0604020202020204" pitchFamily="34" charset="0"/>
              </a:rPr>
              <a:t> </a:t>
            </a:r>
          </a:p>
          <a:p>
            <a:pPr marL="0" indent="0" algn="just">
              <a:buNone/>
            </a:pPr>
            <a:r>
              <a:rPr lang="ar-DZ" sz="2400" b="1" dirty="0">
                <a:latin typeface="Arial" panose="020B0604020202020204" pitchFamily="34" charset="0"/>
                <a:cs typeface="Arial" panose="020B0604020202020204" pitchFamily="34" charset="0"/>
              </a:rPr>
              <a:t>يعتبر الحوار طريقة صائبة يتم من خلاله بناء عدد من مهارات التفكير النقدي البناء مما يسمح له بالمشاركة الفعالة في تطور المجتمع، واكتساب فكر منفتح واحترام الآخر، حيث يتعلم المتحدث التفكير بصورة متأنية مما يساعده في تحليل الأفكار والمفاهيم و الأحداث من حوله بصورة جيدة و إيجاد الحلول المناسبة  و يجعله أيضا يتكيف مع الأشخاص بشكل يناسب المواقف والاحتياجات . و في الواقع إن هذا الأسلوب يعمل على تحسين الأداء في كل من الحياة الشخصية و العملية لممارسة العلاقات العامة من خلال تشاوره مع مختلف الأطراف الفاعلة . قال تعالى بمعنى الشورى و التشاور </a:t>
            </a:r>
            <a:r>
              <a:rPr lang="fr-FR" sz="2400" b="1" dirty="0">
                <a:latin typeface="Arial" panose="020B0604020202020204" pitchFamily="34" charset="0"/>
                <a:cs typeface="Arial" panose="020B0604020202020204" pitchFamily="34" charset="0"/>
              </a:rPr>
              <a:t>)</a:t>
            </a:r>
            <a:r>
              <a:rPr lang="ar-DZ" sz="2400" b="1" dirty="0">
                <a:latin typeface="Arial" panose="020B0604020202020204" pitchFamily="34" charset="0"/>
                <a:cs typeface="Arial" panose="020B0604020202020204" pitchFamily="34" charset="0"/>
              </a:rPr>
              <a:t> فبما رحمة من الله لنت لهم و لو كنت فظا غليظ القلب لانفضوا من حولك فاعف عنهم و استغفر لهم و شاورهم في الأمر ) . سورة آل عمران ،الآية 159</a:t>
            </a:r>
          </a:p>
        </p:txBody>
      </p:sp>
      <p:pic>
        <p:nvPicPr>
          <p:cNvPr id="12292" name="Picture 4"/>
          <p:cNvPicPr>
            <a:picLocks noChangeAspect="1" noChangeArrowheads="1"/>
          </p:cNvPicPr>
          <p:nvPr/>
        </p:nvPicPr>
        <p:blipFill>
          <a:blip r:embed="rId2"/>
          <a:srcRect/>
          <a:stretch>
            <a:fillRect/>
          </a:stretch>
        </p:blipFill>
        <p:spPr bwMode="auto">
          <a:xfrm>
            <a:off x="0" y="0"/>
            <a:ext cx="1266825" cy="1200150"/>
          </a:xfrm>
          <a:prstGeom prst="rect">
            <a:avLst/>
          </a:prstGeom>
          <a:noFill/>
          <a:ln w="9525">
            <a:noFill/>
            <a:miter lim="800000"/>
            <a:headEnd/>
            <a:tailEnd/>
          </a:ln>
          <a:effectLst/>
        </p:spPr>
      </p:pic>
    </p:spTree>
  </p:cSld>
  <p:clrMapOvr>
    <a:masterClrMapping/>
  </p:clrMapOvr>
  <p:transition spd="med" advClick="0" advTm="12000">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66957"/>
            <a:ext cx="8103140" cy="1021556"/>
          </a:xfrm>
        </p:spPr>
        <p:txBody>
          <a:bodyPr>
            <a:normAutofit fontScale="90000"/>
          </a:bodyPr>
          <a:lstStyle/>
          <a:p>
            <a:r>
              <a:rPr lang="ar-DZ" sz="1800" dirty="0">
                <a:solidFill>
                  <a:srgbClr val="7030A0"/>
                </a:solidFill>
                <a:latin typeface="Arial" panose="020B0604020202020204" pitchFamily="34" charset="0"/>
                <a:cs typeface="Arial" panose="020B0604020202020204" pitchFamily="34" charset="0"/>
              </a:rPr>
              <a:t>1 – في الفكر الغربي الوسيط :                                                                                                                  </a:t>
            </a:r>
            <a:r>
              <a:rPr lang="ar-DZ" sz="1800" dirty="0">
                <a:solidFill>
                  <a:schemeClr val="tx1"/>
                </a:solidFill>
                <a:latin typeface="Arial" panose="020B0604020202020204" pitchFamily="34" charset="0"/>
                <a:cs typeface="Arial" panose="020B0604020202020204" pitchFamily="34" charset="0"/>
              </a:rPr>
              <a:t>القديس </a:t>
            </a:r>
            <a:r>
              <a:rPr lang="ar-DZ" sz="1800" dirty="0" err="1">
                <a:solidFill>
                  <a:schemeClr val="tx1"/>
                </a:solidFill>
                <a:latin typeface="Arial" panose="020B0604020202020204" pitchFamily="34" charset="0"/>
                <a:cs typeface="Arial" panose="020B0604020202020204" pitchFamily="34" charset="0"/>
              </a:rPr>
              <a:t>أوغسطين</a:t>
            </a:r>
            <a:r>
              <a:rPr lang="ar-DZ" sz="1800" dirty="0">
                <a:solidFill>
                  <a:schemeClr val="tx1"/>
                </a:solidFill>
                <a:latin typeface="Arial" panose="020B0604020202020204" pitchFamily="34" charset="0"/>
                <a:cs typeface="Arial" panose="020B0604020202020204" pitchFamily="34" charset="0"/>
              </a:rPr>
              <a:t> و تجربته الحوارية مع الله من خلال كتابه (</a:t>
            </a:r>
            <a:r>
              <a:rPr lang="ar-DZ" sz="1800" dirty="0" err="1">
                <a:solidFill>
                  <a:schemeClr val="tx1"/>
                </a:solidFill>
                <a:latin typeface="Arial" panose="020B0604020202020204" pitchFamily="34" charset="0"/>
                <a:cs typeface="Arial" panose="020B0604020202020204" pitchFamily="34" charset="0"/>
              </a:rPr>
              <a:t>الإعترافات</a:t>
            </a:r>
            <a:r>
              <a:rPr lang="ar-DZ" sz="1800" dirty="0">
                <a:solidFill>
                  <a:schemeClr val="tx1"/>
                </a:solidFill>
                <a:latin typeface="Arial" panose="020B0604020202020204" pitchFamily="34" charset="0"/>
                <a:cs typeface="Arial" panose="020B0604020202020204" pitchFamily="34" charset="0"/>
              </a:rPr>
              <a:t>) كنموذج من العصر الوسيط .</a:t>
            </a:r>
            <a:br>
              <a:rPr lang="ar-DZ" sz="1800" dirty="0">
                <a:solidFill>
                  <a:schemeClr val="tx1"/>
                </a:solidFill>
                <a:latin typeface="Arial" panose="020B0604020202020204" pitchFamily="34" charset="0"/>
                <a:cs typeface="Arial" panose="020B0604020202020204" pitchFamily="34" charset="0"/>
              </a:rPr>
            </a:br>
            <a:br>
              <a:rPr lang="ar-DZ" sz="1800" dirty="0">
                <a:solidFill>
                  <a:schemeClr val="tx1"/>
                </a:solidFill>
                <a:latin typeface="Arial" panose="020B0604020202020204" pitchFamily="34" charset="0"/>
                <a:cs typeface="Arial" panose="020B0604020202020204" pitchFamily="34" charset="0"/>
              </a:rPr>
            </a:br>
            <a:r>
              <a:rPr lang="ar-DZ" sz="1800" dirty="0">
                <a:solidFill>
                  <a:srgbClr val="7030A0"/>
                </a:solidFill>
                <a:latin typeface="Arial" panose="020B0604020202020204" pitchFamily="34" charset="0"/>
                <a:cs typeface="Arial" panose="020B0604020202020204" pitchFamily="34" charset="0"/>
              </a:rPr>
              <a:t>2 – في الفكر الإسلامي :</a:t>
            </a:r>
            <a:br>
              <a:rPr lang="ar-DZ" sz="1800" dirty="0">
                <a:solidFill>
                  <a:schemeClr val="tx1"/>
                </a:solidFill>
                <a:latin typeface="Arial" panose="020B0604020202020204" pitchFamily="34" charset="0"/>
                <a:cs typeface="Arial" panose="020B0604020202020204" pitchFamily="34" charset="0"/>
              </a:rPr>
            </a:br>
            <a:r>
              <a:rPr lang="ar-DZ" sz="1800" dirty="0">
                <a:solidFill>
                  <a:schemeClr val="tx1"/>
                </a:solidFill>
                <a:latin typeface="Arial" panose="020B0604020202020204" pitchFamily="34" charset="0"/>
                <a:cs typeface="Arial" panose="020B0604020202020204" pitchFamily="34" charset="0"/>
              </a:rPr>
              <a:t>تناول نماذح من الفكر الإسلامي في فن الحجاج و </a:t>
            </a:r>
            <a:r>
              <a:rPr lang="ar-DZ" sz="1800" dirty="0" err="1">
                <a:solidFill>
                  <a:schemeClr val="tx1"/>
                </a:solidFill>
                <a:latin typeface="Arial" panose="020B0604020202020204" pitchFamily="34" charset="0"/>
                <a:cs typeface="Arial" panose="020B0604020202020204" pitchFamily="34" charset="0"/>
              </a:rPr>
              <a:t>الكناظرات</a:t>
            </a:r>
            <a:r>
              <a:rPr lang="ar-DZ" sz="1800" dirty="0">
                <a:solidFill>
                  <a:schemeClr val="tx1"/>
                </a:solidFill>
                <a:latin typeface="Arial" panose="020B0604020202020204" pitchFamily="34" charset="0"/>
                <a:cs typeface="Arial" panose="020B0604020202020204" pitchFamily="34" charset="0"/>
              </a:rPr>
              <a:t> الكلامية .</a:t>
            </a:r>
            <a:br>
              <a:rPr lang="ar-DZ" sz="1800" dirty="0">
                <a:solidFill>
                  <a:schemeClr val="tx1"/>
                </a:solidFill>
                <a:latin typeface="Arial" panose="020B0604020202020204" pitchFamily="34" charset="0"/>
                <a:cs typeface="Arial" panose="020B0604020202020204" pitchFamily="34" charset="0"/>
              </a:rPr>
            </a:br>
            <a:br>
              <a:rPr lang="ar-DZ" sz="1800" dirty="0">
                <a:solidFill>
                  <a:schemeClr val="tx1"/>
                </a:solidFill>
                <a:latin typeface="Arial" panose="020B0604020202020204" pitchFamily="34" charset="0"/>
                <a:cs typeface="Arial" panose="020B0604020202020204" pitchFamily="34" charset="0"/>
              </a:rPr>
            </a:br>
            <a:r>
              <a:rPr lang="ar-DZ" sz="1800" dirty="0">
                <a:solidFill>
                  <a:srgbClr val="7030A0"/>
                </a:solidFill>
                <a:latin typeface="Arial" panose="020B0604020202020204" pitchFamily="34" charset="0"/>
                <a:cs typeface="Arial" panose="020B0604020202020204" pitchFamily="34" charset="0"/>
              </a:rPr>
              <a:t>3 – في الفكر الغربي المعاصر :</a:t>
            </a:r>
            <a:br>
              <a:rPr lang="ar-DZ" sz="1800" dirty="0">
                <a:solidFill>
                  <a:schemeClr val="tx1"/>
                </a:solidFill>
                <a:latin typeface="Arial" panose="020B0604020202020204" pitchFamily="34" charset="0"/>
                <a:cs typeface="Arial" panose="020B0604020202020204" pitchFamily="34" charset="0"/>
              </a:rPr>
            </a:br>
            <a:r>
              <a:rPr lang="ar-DZ" sz="1800" dirty="0">
                <a:solidFill>
                  <a:schemeClr val="tx1"/>
                </a:solidFill>
                <a:latin typeface="Arial" panose="020B0604020202020204" pitchFamily="34" charset="0"/>
                <a:cs typeface="Arial" panose="020B0604020202020204" pitchFamily="34" charset="0"/>
              </a:rPr>
              <a:t>مارتن هيدغر من خلال كتابه (الفلسفة و الشعر) ، و هانز جورج </a:t>
            </a:r>
            <a:r>
              <a:rPr lang="ar-DZ" sz="1800" dirty="0" err="1">
                <a:solidFill>
                  <a:schemeClr val="tx1"/>
                </a:solidFill>
                <a:latin typeface="Arial" panose="020B0604020202020204" pitchFamily="34" charset="0"/>
                <a:cs typeface="Arial" panose="020B0604020202020204" pitchFamily="34" charset="0"/>
              </a:rPr>
              <a:t>غاامير</a:t>
            </a:r>
            <a:r>
              <a:rPr lang="ar-DZ" sz="1800" dirty="0">
                <a:solidFill>
                  <a:schemeClr val="tx1"/>
                </a:solidFill>
                <a:latin typeface="Arial" panose="020B0604020202020204" pitchFamily="34" charset="0"/>
                <a:cs typeface="Arial" panose="020B0604020202020204" pitchFamily="34" charset="0"/>
              </a:rPr>
              <a:t> من خلال كتابه (الحقيقة و المنهج) و نماذج أخرى</a:t>
            </a:r>
            <a:br>
              <a:rPr lang="ar-DZ" sz="1800" dirty="0">
                <a:solidFill>
                  <a:schemeClr val="tx1"/>
                </a:solidFill>
                <a:latin typeface="Arial" panose="020B0604020202020204" pitchFamily="34" charset="0"/>
                <a:cs typeface="Arial" panose="020B0604020202020204" pitchFamily="34" charset="0"/>
              </a:rPr>
            </a:br>
            <a:br>
              <a:rPr lang="ar-DZ" sz="1800" dirty="0">
                <a:solidFill>
                  <a:schemeClr val="tx1"/>
                </a:solidFill>
                <a:latin typeface="Arial" panose="020B0604020202020204" pitchFamily="34" charset="0"/>
                <a:cs typeface="Arial" panose="020B0604020202020204" pitchFamily="34" charset="0"/>
              </a:rPr>
            </a:br>
            <a:r>
              <a:rPr lang="ar-DZ" sz="1800" dirty="0">
                <a:solidFill>
                  <a:srgbClr val="7030A0"/>
                </a:solidFill>
                <a:latin typeface="Arial" panose="020B0604020202020204" pitchFamily="34" charset="0"/>
                <a:cs typeface="Arial" panose="020B0604020202020204" pitchFamily="34" charset="0"/>
              </a:rPr>
              <a:t>4 – أخلاقيات الحوار :</a:t>
            </a:r>
            <a:br>
              <a:rPr lang="ar-DZ" sz="1800" dirty="0">
                <a:solidFill>
                  <a:schemeClr val="tx1"/>
                </a:solidFill>
                <a:latin typeface="Arial" panose="020B0604020202020204" pitchFamily="34" charset="0"/>
                <a:cs typeface="Arial" panose="020B0604020202020204" pitchFamily="34" charset="0"/>
              </a:rPr>
            </a:br>
            <a:r>
              <a:rPr lang="ar-DZ" sz="1800" dirty="0">
                <a:solidFill>
                  <a:schemeClr val="tx1"/>
                </a:solidFill>
                <a:latin typeface="Arial" panose="020B0604020202020204" pitchFamily="34" charset="0"/>
                <a:cs typeface="Arial" panose="020B0604020202020204" pitchFamily="34" charset="0"/>
              </a:rPr>
              <a:t>يمكن التطرق إلى الفيلسوف الألماني المعاصر ( </a:t>
            </a:r>
            <a:r>
              <a:rPr lang="ar-DZ" sz="1800" dirty="0" err="1">
                <a:solidFill>
                  <a:schemeClr val="tx1"/>
                </a:solidFill>
                <a:latin typeface="Arial" panose="020B0604020202020204" pitchFamily="34" charset="0"/>
                <a:cs typeface="Arial" panose="020B0604020202020204" pitchFamily="34" charset="0"/>
              </a:rPr>
              <a:t>أكسيل</a:t>
            </a:r>
            <a:r>
              <a:rPr lang="ar-DZ" sz="1800" dirty="0">
                <a:solidFill>
                  <a:schemeClr val="tx1"/>
                </a:solidFill>
                <a:latin typeface="Arial" panose="020B0604020202020204" pitchFamily="34" charset="0"/>
                <a:cs typeface="Arial" panose="020B0604020202020204" pitchFamily="34" charset="0"/>
              </a:rPr>
              <a:t> </a:t>
            </a:r>
            <a:r>
              <a:rPr lang="ar-DZ" sz="1800" dirty="0" err="1">
                <a:solidFill>
                  <a:schemeClr val="tx1"/>
                </a:solidFill>
                <a:latin typeface="Arial" panose="020B0604020202020204" pitchFamily="34" charset="0"/>
                <a:cs typeface="Arial" panose="020B0604020202020204" pitchFamily="34" charset="0"/>
              </a:rPr>
              <a:t>هونيت</a:t>
            </a:r>
            <a:r>
              <a:rPr lang="ar-DZ" sz="1800" dirty="0">
                <a:solidFill>
                  <a:schemeClr val="tx1"/>
                </a:solidFill>
                <a:latin typeface="Arial" panose="020B0604020202020204" pitchFamily="34" charset="0"/>
                <a:cs typeface="Arial" panose="020B0604020202020204" pitchFamily="34" charset="0"/>
              </a:rPr>
              <a:t>) و الفيلسوف (بول </a:t>
            </a:r>
            <a:r>
              <a:rPr lang="ar-DZ" sz="1800" dirty="0" err="1">
                <a:solidFill>
                  <a:schemeClr val="tx1"/>
                </a:solidFill>
                <a:latin typeface="Arial" panose="020B0604020202020204" pitchFamily="34" charset="0"/>
                <a:cs typeface="Arial" panose="020B0604020202020204" pitchFamily="34" charset="0"/>
              </a:rPr>
              <a:t>ريكور</a:t>
            </a:r>
            <a:r>
              <a:rPr lang="ar-DZ" sz="1800" dirty="0">
                <a:solidFill>
                  <a:schemeClr val="tx1"/>
                </a:solidFill>
                <a:latin typeface="Arial" panose="020B0604020202020204" pitchFamily="34" charset="0"/>
                <a:cs typeface="Arial" panose="020B0604020202020204" pitchFamily="34" charset="0"/>
              </a:rPr>
              <a:t>) و نماذج من فلاسفة </a:t>
            </a:r>
            <a:r>
              <a:rPr lang="ar-DZ" sz="1800" dirty="0" err="1">
                <a:solidFill>
                  <a:schemeClr val="tx1"/>
                </a:solidFill>
                <a:latin typeface="Arial" panose="020B0604020202020204" pitchFamily="34" charset="0"/>
                <a:cs typeface="Arial" panose="020B0604020202020204" pitchFamily="34" charset="0"/>
              </a:rPr>
              <a:t>الإختلاف</a:t>
            </a:r>
            <a:r>
              <a:rPr lang="ar-DZ" sz="1800" dirty="0">
                <a:solidFill>
                  <a:schemeClr val="tx1"/>
                </a:solidFill>
                <a:latin typeface="Arial" panose="020B0604020202020204" pitchFamily="34" charset="0"/>
                <a:cs typeface="Arial" panose="020B0604020202020204" pitchFamily="34" charset="0"/>
              </a:rPr>
              <a:t> (جاك </a:t>
            </a:r>
            <a:r>
              <a:rPr lang="ar-DZ" sz="1800" dirty="0" err="1">
                <a:solidFill>
                  <a:schemeClr val="tx1"/>
                </a:solidFill>
                <a:latin typeface="Arial" panose="020B0604020202020204" pitchFamily="34" charset="0"/>
                <a:cs typeface="Arial" panose="020B0604020202020204" pitchFamily="34" charset="0"/>
              </a:rPr>
              <a:t>داريدا</a:t>
            </a:r>
            <a:r>
              <a:rPr lang="ar-DZ" sz="1800" dirty="0">
                <a:solidFill>
                  <a:schemeClr val="tx1"/>
                </a:solidFill>
                <a:latin typeface="Arial" panose="020B0604020202020204" pitchFamily="34" charset="0"/>
                <a:cs typeface="Arial" panose="020B0604020202020204" pitchFamily="34" charset="0"/>
              </a:rPr>
              <a:t>) على سبيل المثال .</a:t>
            </a:r>
            <a:br>
              <a:rPr lang="ar-DZ" sz="1800" dirty="0">
                <a:solidFill>
                  <a:schemeClr val="tx1"/>
                </a:solidFill>
                <a:latin typeface="Arial" panose="020B0604020202020204" pitchFamily="34" charset="0"/>
                <a:cs typeface="Arial" panose="020B0604020202020204" pitchFamily="34" charset="0"/>
              </a:rPr>
            </a:br>
            <a:endParaRPr lang="fr-FR" sz="1800" dirty="0">
              <a:solidFill>
                <a:schemeClr val="tx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998706" y="0"/>
            <a:ext cx="6255488" cy="557630"/>
          </a:xfrm>
        </p:spPr>
        <p:txBody>
          <a:bodyPr/>
          <a:lstStyle/>
          <a:p>
            <a:pPr algn="ctr"/>
            <a:r>
              <a:rPr lang="ar-DZ" b="1" dirty="0">
                <a:solidFill>
                  <a:srgbClr val="C00000"/>
                </a:solidFill>
                <a:latin typeface="Arial" panose="020B0604020202020204" pitchFamily="34" charset="0"/>
                <a:cs typeface="Arial" panose="020B0604020202020204" pitchFamily="34" charset="0"/>
              </a:rPr>
              <a:t>محاور </a:t>
            </a:r>
            <a:r>
              <a:rPr lang="ar-DZ" b="1" dirty="0" err="1">
                <a:solidFill>
                  <a:srgbClr val="C00000"/>
                </a:solidFill>
                <a:latin typeface="Arial" panose="020B0604020202020204" pitchFamily="34" charset="0"/>
                <a:cs typeface="Arial" panose="020B0604020202020204" pitchFamily="34" charset="0"/>
              </a:rPr>
              <a:t>للإستئناس</a:t>
            </a:r>
            <a:r>
              <a:rPr lang="ar-DZ" b="1" dirty="0">
                <a:solidFill>
                  <a:srgbClr val="C00000"/>
                </a:solidFill>
                <a:latin typeface="Arial" panose="020B0604020202020204" pitchFamily="34" charset="0"/>
                <a:cs typeface="Arial" panose="020B0604020202020204" pitchFamily="34" charset="0"/>
              </a:rPr>
              <a:t> حول الحوار</a:t>
            </a:r>
            <a:endParaRPr lang="fr-FR"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394427"/>
      </p:ext>
    </p:extLst>
  </p:cSld>
  <p:clrMapOvr>
    <a:masterClrMapping/>
  </p:clrMapOvr>
  <p:transition spd="med" advClick="0" advTm="12000">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004" y="608468"/>
            <a:ext cx="9124545" cy="1021556"/>
          </a:xfrm>
        </p:spPr>
        <p:txBody>
          <a:bodyPr>
            <a:noAutofit/>
          </a:bodyPr>
          <a:lstStyle/>
          <a:p>
            <a:pPr marL="1371600">
              <a:lnSpc>
                <a:spcPct val="120000"/>
              </a:lnSpc>
            </a:pP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أ/ </a:t>
            </a:r>
            <a:r>
              <a:rPr lang="ar-DZ" sz="1600"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حوار الصدام والنزاع الشخصي</a:t>
            </a:r>
            <a:r>
              <a:rPr lang="en-US" sz="1600" dirty="0">
                <a:solidFill>
                  <a:srgbClr val="5A5A5A"/>
                </a:solidFill>
                <a:latin typeface="Simplified Arabic" panose="02020603050405020304" pitchFamily="18" charset="-78"/>
                <a:ea typeface="Calibri" panose="020F0502020204030204" pitchFamily="34" charset="0"/>
                <a:cs typeface="Arial" panose="020B0604020202020204" pitchFamily="34" charset="0"/>
              </a:rPr>
              <a:t>: </a:t>
            </a: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يقوم على المواجهة المستندة إلى العنف والتهجّم والصدام، وهو لا يقوم على تقويض الحجج وإبطال الأدلة بل على إثارة الانفعالات والأحاسيس.</a:t>
            </a:r>
            <a:br>
              <a:rPr lang="fr-FR" sz="1600" dirty="0">
                <a:solidFill>
                  <a:srgbClr val="5A5A5A"/>
                </a:solidFill>
                <a:latin typeface="Calibri" panose="020F0502020204030204" pitchFamily="34" charset="0"/>
                <a:ea typeface="Calibri" panose="020F0502020204030204" pitchFamily="34" charset="0"/>
                <a:cs typeface="Arial" panose="020B0604020202020204" pitchFamily="34" charset="0"/>
              </a:rPr>
            </a:b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ب/ </a:t>
            </a:r>
            <a:r>
              <a:rPr lang="ar-DZ" sz="1600"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الحوار التناظري أو المناظرة</a:t>
            </a:r>
            <a:r>
              <a:rPr lang="en-US" sz="1600" dirty="0">
                <a:solidFill>
                  <a:srgbClr val="5A5A5A"/>
                </a:solidFill>
                <a:latin typeface="Simplified Arabic" panose="02020603050405020304" pitchFamily="18" charset="-78"/>
                <a:ea typeface="Calibri" panose="020F0502020204030204" pitchFamily="34" charset="0"/>
                <a:cs typeface="Arial" panose="020B0604020202020204" pitchFamily="34" charset="0"/>
              </a:rPr>
              <a:t>: </a:t>
            </a: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ينبني على التعاون القائم على النقاش الهادئ واحترام المتناظرين للقواعد المحددة، فالغرض منه هو دفع الاعتراضات التي يوردها أحد الطرفين على دعوى الطرف الآخر باعتماد أدلة معقولة ومقبولة ومقنعة</a:t>
            </a:r>
            <a:r>
              <a:rPr lang="en-US" sz="1600" dirty="0">
                <a:solidFill>
                  <a:srgbClr val="5A5A5A"/>
                </a:solidFill>
                <a:latin typeface="Simplified Arabic" panose="02020603050405020304" pitchFamily="18" charset="-78"/>
                <a:ea typeface="Calibri" panose="020F0502020204030204" pitchFamily="34" charset="0"/>
                <a:cs typeface="Arial" panose="020B0604020202020204" pitchFamily="34" charset="0"/>
              </a:rPr>
              <a:t>.</a:t>
            </a:r>
            <a:br>
              <a:rPr lang="fr-FR" sz="1600" dirty="0">
                <a:solidFill>
                  <a:srgbClr val="5A5A5A"/>
                </a:solidFill>
                <a:latin typeface="Calibri" panose="020F0502020204030204" pitchFamily="34" charset="0"/>
                <a:ea typeface="Calibri" panose="020F0502020204030204" pitchFamily="34" charset="0"/>
                <a:cs typeface="Arial" panose="020B0604020202020204" pitchFamily="34" charset="0"/>
              </a:rPr>
            </a:br>
            <a:r>
              <a:rPr lang="en-US" sz="1600" dirty="0">
                <a:solidFill>
                  <a:srgbClr val="5A5A5A"/>
                </a:solidFill>
                <a:latin typeface="Simplified Arabic" panose="02020603050405020304" pitchFamily="18" charset="-78"/>
                <a:ea typeface="Calibri" panose="020F0502020204030204" pitchFamily="34" charset="0"/>
                <a:cs typeface="Arial" panose="020B0604020202020204" pitchFamily="34" charset="0"/>
              </a:rPr>
              <a:t> </a:t>
            </a: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ج/ </a:t>
            </a:r>
            <a:r>
              <a:rPr lang="ar-DZ" sz="1600"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الحوار </a:t>
            </a:r>
            <a:r>
              <a:rPr lang="ar-DZ" sz="1600" dirty="0" err="1">
                <a:solidFill>
                  <a:srgbClr val="FF0000"/>
                </a:solidFill>
                <a:latin typeface="Calibri" panose="020F0502020204030204" pitchFamily="34" charset="0"/>
                <a:ea typeface="Calibri" panose="020F0502020204030204" pitchFamily="34" charset="0"/>
                <a:cs typeface="Simplified Arabic" panose="02020603050405020304" pitchFamily="18" charset="-78"/>
              </a:rPr>
              <a:t>الإقناعي</a:t>
            </a:r>
            <a:r>
              <a:rPr lang="ar-DZ" sz="1600"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 والحوار </a:t>
            </a:r>
            <a:r>
              <a:rPr lang="ar-DZ" sz="1600" dirty="0" err="1">
                <a:solidFill>
                  <a:srgbClr val="FF0000"/>
                </a:solidFill>
                <a:latin typeface="Calibri" panose="020F0502020204030204" pitchFamily="34" charset="0"/>
                <a:ea typeface="Calibri" panose="020F0502020204030204" pitchFamily="34" charset="0"/>
                <a:cs typeface="Simplified Arabic" panose="02020603050405020304" pitchFamily="18" charset="-78"/>
              </a:rPr>
              <a:t>الاعتراضي</a:t>
            </a:r>
            <a:r>
              <a:rPr lang="en-US" sz="1600" dirty="0">
                <a:solidFill>
                  <a:srgbClr val="5A5A5A"/>
                </a:solidFill>
                <a:latin typeface="Simplified Arabic" panose="02020603050405020304" pitchFamily="18" charset="-78"/>
                <a:ea typeface="Calibri" panose="020F0502020204030204" pitchFamily="34" charset="0"/>
                <a:cs typeface="Arial" panose="020B0604020202020204" pitchFamily="34" charset="0"/>
              </a:rPr>
              <a:t>: </a:t>
            </a: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من أهم أنماط الحوار الحجاجي </a:t>
            </a:r>
            <a:r>
              <a:rPr lang="ar-DZ" sz="1600" dirty="0" err="1">
                <a:solidFill>
                  <a:srgbClr val="5A5A5A"/>
                </a:solidFill>
                <a:latin typeface="Calibri" panose="020F0502020204030204" pitchFamily="34" charset="0"/>
                <a:ea typeface="Calibri" panose="020F0502020204030204" pitchFamily="34" charset="0"/>
                <a:cs typeface="Simplified Arabic" panose="02020603050405020304" pitchFamily="18" charset="-78"/>
              </a:rPr>
              <a:t>التدليلي</a:t>
            </a: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 ينبني على اختلاف في الرأي بين متحاورين لكل منهما دعوى يبتغي التدليل عليها </a:t>
            </a:r>
            <a:r>
              <a:rPr lang="ar-DZ" sz="1600" dirty="0">
                <a:solidFill>
                  <a:srgbClr val="5A5A5A"/>
                </a:solidFill>
                <a:latin typeface="Arial" panose="020B0604020202020204" pitchFamily="34" charset="0"/>
                <a:ea typeface="Calibri" panose="020F0502020204030204" pitchFamily="34" charset="0"/>
                <a:cs typeface="Simplified Arabic" panose="02020603050405020304" pitchFamily="18" charset="-78"/>
              </a:rPr>
              <a:t>به</a:t>
            </a: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دف إقناع الآخرين. </a:t>
            </a:r>
            <a:br>
              <a:rPr lang="fr-FR" sz="1600" dirty="0">
                <a:solidFill>
                  <a:srgbClr val="5A5A5A"/>
                </a:solidFill>
                <a:latin typeface="Calibri" panose="020F0502020204030204" pitchFamily="34" charset="0"/>
                <a:ea typeface="Calibri" panose="020F0502020204030204" pitchFamily="34" charset="0"/>
                <a:cs typeface="Arial" panose="020B0604020202020204" pitchFamily="34" charset="0"/>
              </a:rPr>
            </a:b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د/ </a:t>
            </a:r>
            <a:r>
              <a:rPr lang="ar-DZ" sz="1600"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حوار البحث والتقصي</a:t>
            </a:r>
            <a:r>
              <a:rPr lang="en-US" sz="1600" dirty="0">
                <a:solidFill>
                  <a:srgbClr val="5A5A5A"/>
                </a:solidFill>
                <a:latin typeface="Simplified Arabic" panose="02020603050405020304" pitchFamily="18" charset="-78"/>
                <a:ea typeface="Calibri" panose="020F0502020204030204" pitchFamily="34" charset="0"/>
                <a:cs typeface="Arial" panose="020B0604020202020204" pitchFamily="34" charset="0"/>
              </a:rPr>
              <a:t>: </a:t>
            </a: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حوار يقوم على التساؤل عن مقدمات قضايا صحيحة وثابتة ومتحققة تستخدم للإقناع تبعا لأدوار البحث والاستعلام، ويعتمد هذا النوع من الحوار للزيادة في اكتساب المعرفة</a:t>
            </a:r>
            <a:r>
              <a:rPr lang="en-US" sz="1600" dirty="0">
                <a:solidFill>
                  <a:srgbClr val="5A5A5A"/>
                </a:solidFill>
                <a:latin typeface="Simplified Arabic" panose="02020603050405020304" pitchFamily="18" charset="-78"/>
                <a:ea typeface="Calibri" panose="020F0502020204030204" pitchFamily="34" charset="0"/>
                <a:cs typeface="Arial" panose="020B0604020202020204" pitchFamily="34" charset="0"/>
              </a:rPr>
              <a:t>. </a:t>
            </a:r>
            <a:br>
              <a:rPr lang="fr-FR" sz="1600" dirty="0">
                <a:solidFill>
                  <a:srgbClr val="5A5A5A"/>
                </a:solidFill>
                <a:latin typeface="Calibri" panose="020F0502020204030204" pitchFamily="34" charset="0"/>
                <a:ea typeface="Calibri" panose="020F0502020204030204" pitchFamily="34" charset="0"/>
                <a:cs typeface="Arial" panose="020B0604020202020204" pitchFamily="34" charset="0"/>
              </a:rPr>
            </a:b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ه/ </a:t>
            </a:r>
            <a:r>
              <a:rPr lang="ar-DZ" sz="1600"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الحوار التفاوضي</a:t>
            </a:r>
            <a:r>
              <a:rPr lang="en-US" sz="1600" dirty="0">
                <a:solidFill>
                  <a:srgbClr val="5A5A5A"/>
                </a:solidFill>
                <a:latin typeface="Simplified Arabic" panose="02020603050405020304" pitchFamily="18" charset="-78"/>
                <a:ea typeface="Calibri" panose="020F0502020204030204" pitchFamily="34" charset="0"/>
                <a:cs typeface="Arial" panose="020B0604020202020204" pitchFamily="34" charset="0"/>
              </a:rPr>
              <a:t>: </a:t>
            </a: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يهدف أساسا إلى تحقيق منفعة أو مصلحة شخصية وفقا لطريقة متفق </a:t>
            </a:r>
            <a:r>
              <a:rPr lang="ar-DZ" sz="1600" dirty="0" err="1">
                <a:solidFill>
                  <a:srgbClr val="5A5A5A"/>
                </a:solidFill>
                <a:latin typeface="Calibri" panose="020F0502020204030204" pitchFamily="34" charset="0"/>
                <a:ea typeface="Calibri" panose="020F0502020204030204" pitchFamily="34" charset="0"/>
                <a:cs typeface="Simplified Arabic" panose="02020603050405020304" pitchFamily="18" charset="-78"/>
              </a:rPr>
              <a:t>عليها،ويسمّى</a:t>
            </a: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 أيضا حوار الفائدة القائمة على تصادم المنفعة.</a:t>
            </a:r>
            <a:br>
              <a:rPr lang="fr-FR" sz="1600" dirty="0">
                <a:solidFill>
                  <a:srgbClr val="5A5A5A"/>
                </a:solidFill>
                <a:latin typeface="Calibri" panose="020F0502020204030204" pitchFamily="34" charset="0"/>
                <a:ea typeface="Calibri" panose="020F0502020204030204" pitchFamily="34" charset="0"/>
                <a:cs typeface="Arial" panose="020B0604020202020204" pitchFamily="34" charset="0"/>
              </a:rPr>
            </a:b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و/ </a:t>
            </a:r>
            <a:r>
              <a:rPr lang="ar-DZ" sz="1600"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الحوار الاستخباري أو الاستعلامي</a:t>
            </a:r>
            <a:r>
              <a:rPr lang="en-US" sz="1600" dirty="0">
                <a:solidFill>
                  <a:srgbClr val="5A5A5A"/>
                </a:solidFill>
                <a:latin typeface="Simplified Arabic" panose="02020603050405020304" pitchFamily="18" charset="-78"/>
                <a:ea typeface="Calibri" panose="020F0502020204030204" pitchFamily="34" charset="0"/>
                <a:cs typeface="Arial" panose="020B0604020202020204" pitchFamily="34" charset="0"/>
              </a:rPr>
              <a:t>: </a:t>
            </a: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غايته الحصول على بعض الأخبار والمعلومات، فالغرض منه إعلامي وتبليغي واستكشافي.</a:t>
            </a:r>
            <a:br>
              <a:rPr lang="fr-FR" sz="1600" dirty="0">
                <a:solidFill>
                  <a:srgbClr val="5A5A5A"/>
                </a:solidFill>
                <a:latin typeface="Calibri" panose="020F0502020204030204" pitchFamily="34" charset="0"/>
                <a:ea typeface="Calibri" panose="020F0502020204030204" pitchFamily="34" charset="0"/>
                <a:cs typeface="Arial" panose="020B0604020202020204" pitchFamily="34" charset="0"/>
              </a:rPr>
            </a:b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ي/ </a:t>
            </a:r>
            <a:r>
              <a:rPr lang="ar-DZ" sz="1600"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الحوار التربوي</a:t>
            </a:r>
            <a:r>
              <a:rPr lang="en-US" sz="1600" dirty="0">
                <a:solidFill>
                  <a:srgbClr val="5A5A5A"/>
                </a:solidFill>
                <a:latin typeface="Simplified Arabic" panose="02020603050405020304" pitchFamily="18" charset="-78"/>
                <a:ea typeface="Calibri" panose="020F0502020204030204" pitchFamily="34" charset="0"/>
                <a:cs typeface="Arial" panose="020B0604020202020204" pitchFamily="34" charset="0"/>
              </a:rPr>
              <a:t>: </a:t>
            </a:r>
            <a:r>
              <a:rPr lang="ar-DZ" sz="1600" dirty="0">
                <a:solidFill>
                  <a:srgbClr val="5A5A5A"/>
                </a:solidFill>
                <a:latin typeface="Calibri" panose="020F0502020204030204" pitchFamily="34" charset="0"/>
                <a:ea typeface="Calibri" panose="020F0502020204030204" pitchFamily="34" charset="0"/>
                <a:cs typeface="Simplified Arabic" panose="02020603050405020304" pitchFamily="18" charset="-78"/>
              </a:rPr>
              <a:t>يخص مجال التربية والتعليم، ويهدف إلى ضبط وتنظيم العلاقات داخل المؤسسات التعليمية والتربوية.</a:t>
            </a:r>
            <a:br>
              <a:rPr lang="fr-FR" sz="1600" dirty="0">
                <a:solidFill>
                  <a:srgbClr val="5A5A5A"/>
                </a:solidFill>
                <a:latin typeface="Calibri" panose="020F0502020204030204" pitchFamily="34" charset="0"/>
                <a:ea typeface="Calibri" panose="020F0502020204030204" pitchFamily="34" charset="0"/>
                <a:cs typeface="Arial" panose="020B0604020202020204" pitchFamily="34" charset="0"/>
              </a:rPr>
            </a:br>
            <a:endParaRPr lang="fr-FR" sz="1600" dirty="0"/>
          </a:p>
        </p:txBody>
      </p:sp>
      <p:sp>
        <p:nvSpPr>
          <p:cNvPr id="3" name="Espace réservé du texte 2"/>
          <p:cNvSpPr>
            <a:spLocks noGrp="1"/>
          </p:cNvSpPr>
          <p:nvPr>
            <p:ph type="body" idx="1"/>
          </p:nvPr>
        </p:nvSpPr>
        <p:spPr>
          <a:xfrm>
            <a:off x="1154349" y="57889"/>
            <a:ext cx="6255488" cy="557630"/>
          </a:xfrm>
        </p:spPr>
        <p:txBody>
          <a:bodyPr>
            <a:normAutofit/>
          </a:bodyPr>
          <a:lstStyle/>
          <a:p>
            <a:pPr algn="ctr"/>
            <a:r>
              <a:rPr lang="ar-DZ" sz="2400" b="1" dirty="0">
                <a:solidFill>
                  <a:srgbClr val="C00000"/>
                </a:solidFill>
                <a:latin typeface="Arial" panose="020B0604020202020204" pitchFamily="34" charset="0"/>
                <a:cs typeface="Arial" panose="020B0604020202020204" pitchFamily="34" charset="0"/>
              </a:rPr>
              <a:t>أنواع الحوار(</a:t>
            </a:r>
            <a:r>
              <a:rPr lang="ar-DZ" b="1" dirty="0">
                <a:solidFill>
                  <a:srgbClr val="C00000"/>
                </a:solidFill>
                <a:latin typeface="Arial" panose="020B0604020202020204" pitchFamily="34" charset="0"/>
                <a:cs typeface="Arial" panose="020B0604020202020204" pitchFamily="34" charset="0"/>
              </a:rPr>
              <a:t> </a:t>
            </a:r>
            <a:r>
              <a:rPr lang="ar-DZ" b="1" dirty="0" err="1">
                <a:solidFill>
                  <a:srgbClr val="C00000"/>
                </a:solidFill>
                <a:latin typeface="Arial" panose="020B0604020202020204" pitchFamily="34" charset="0"/>
                <a:cs typeface="Arial" panose="020B0604020202020204" pitchFamily="34" charset="0"/>
              </a:rPr>
              <a:t>للإستئناس</a:t>
            </a:r>
            <a:r>
              <a:rPr lang="ar-DZ" b="1" dirty="0">
                <a:solidFill>
                  <a:srgbClr val="C00000"/>
                </a:solidFill>
                <a:latin typeface="Arial" panose="020B0604020202020204" pitchFamily="34" charset="0"/>
                <a:cs typeface="Arial" panose="020B0604020202020204" pitchFamily="34" charset="0"/>
              </a:rPr>
              <a:t> )</a:t>
            </a:r>
            <a:r>
              <a:rPr lang="ar-DZ" sz="2400" b="1" dirty="0">
                <a:solidFill>
                  <a:srgbClr val="C00000"/>
                </a:solidFill>
                <a:latin typeface="Arial" panose="020B0604020202020204" pitchFamily="34" charset="0"/>
                <a:cs typeface="Arial" panose="020B0604020202020204" pitchFamily="34" charset="0"/>
              </a:rPr>
              <a:t> </a:t>
            </a:r>
            <a:endParaRPr lang="fr-FR"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680156"/>
      </p:ext>
    </p:extLst>
  </p:cSld>
  <p:clrMapOvr>
    <a:masterClrMapping/>
  </p:clrMapOvr>
  <p:transition spd="med" advClick="0" advTm="12000">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1"/>
          </p:nvPr>
        </p:nvSpPr>
        <p:spPr>
          <a:xfrm>
            <a:off x="0" y="0"/>
            <a:ext cx="7991061" cy="4601183"/>
          </a:xfrm>
        </p:spPr>
        <p:txBody>
          <a:bodyPr>
            <a:normAutofit fontScale="47500" lnSpcReduction="20000"/>
          </a:bodyPr>
          <a:lstStyle/>
          <a:p>
            <a:pPr marL="0" indent="0" algn="just" rtl="0"/>
            <a:endParaRPr lang="fr-FR" sz="1600" dirty="0">
              <a:solidFill>
                <a:srgbClr val="C00000"/>
              </a:solidFill>
            </a:endParaRPr>
          </a:p>
          <a:p>
            <a:pPr marL="0" indent="0" algn="ctr">
              <a:lnSpc>
                <a:spcPct val="107000"/>
              </a:lnSpc>
              <a:spcAft>
                <a:spcPts val="800"/>
              </a:spcAft>
              <a:buNone/>
            </a:pPr>
            <a:r>
              <a:rPr lang="ar-DZ" sz="2300" b="1" dirty="0">
                <a:solidFill>
                  <a:srgbClr val="C00000"/>
                </a:solidFill>
                <a:latin typeface="Calibri" panose="020F0502020204030204" pitchFamily="34" charset="0"/>
                <a:ea typeface="Calibri" panose="020F0502020204030204" pitchFamily="34" charset="0"/>
                <a:cs typeface="Arial" panose="020B0604020202020204" pitchFamily="34" charset="0"/>
              </a:rPr>
              <a:t>المراجع</a:t>
            </a:r>
          </a:p>
          <a:p>
            <a:pPr marL="0" indent="0" algn="just">
              <a:buNone/>
            </a:pPr>
            <a:r>
              <a:rPr lang="ar-DZ" sz="2500" b="1" dirty="0">
                <a:latin typeface="Arial" panose="020B0604020202020204" pitchFamily="34" charset="0"/>
                <a:cs typeface="Arial" panose="020B0604020202020204" pitchFamily="34" charset="0"/>
              </a:rPr>
              <a:t>1</a:t>
            </a:r>
            <a:r>
              <a:rPr lang="ar-DZ" sz="2500" dirty="0">
                <a:latin typeface="Arial" panose="020B0604020202020204" pitchFamily="34" charset="0"/>
                <a:cs typeface="Arial" panose="020B0604020202020204" pitchFamily="34" charset="0"/>
              </a:rPr>
              <a:t> – جميل صليبا : المعجم الفلسفي  ، ط1 ، 1971 ، دار الكتاب اللبناني ، بيروت ، لبنان .</a:t>
            </a:r>
          </a:p>
          <a:p>
            <a:pPr marL="0" indent="0" algn="just">
              <a:buNone/>
            </a:pPr>
            <a:r>
              <a:rPr lang="ar-DZ" sz="2500" b="1" dirty="0">
                <a:latin typeface="Arial" panose="020B0604020202020204" pitchFamily="34" charset="0"/>
                <a:cs typeface="Arial" panose="020B0604020202020204" pitchFamily="34" charset="0"/>
              </a:rPr>
              <a:t>2</a:t>
            </a:r>
            <a:r>
              <a:rPr lang="ar-DZ" sz="2500" dirty="0">
                <a:latin typeface="Arial" panose="020B0604020202020204" pitchFamily="34" charset="0"/>
                <a:cs typeface="Arial" panose="020B0604020202020204" pitchFamily="34" charset="0"/>
              </a:rPr>
              <a:t> – محمد علي أبو ريان : تاريخ الفكر الفلسفي ، الفلسفة اليونانية ، من طاليس إلى أفلاطون ، ط5 ، 1976 ، دار النهضة العربية ، بيروت ، لبنان .</a:t>
            </a:r>
          </a:p>
          <a:p>
            <a:pPr marL="0" indent="0" algn="just">
              <a:buNone/>
            </a:pPr>
            <a:r>
              <a:rPr lang="ar-DZ" sz="2500" b="1" dirty="0">
                <a:latin typeface="Arial" panose="020B0604020202020204" pitchFamily="34" charset="0"/>
                <a:cs typeface="Arial" panose="020B0604020202020204" pitchFamily="34" charset="0"/>
              </a:rPr>
              <a:t>3</a:t>
            </a:r>
            <a:r>
              <a:rPr lang="ar-DZ" sz="2500" dirty="0">
                <a:latin typeface="Arial" panose="020B0604020202020204" pitchFamily="34" charset="0"/>
                <a:cs typeface="Arial" panose="020B0604020202020204" pitchFamily="34" charset="0"/>
              </a:rPr>
              <a:t> – عبد الله عبد الدائم : التربية عبر التاريخ من العصر القديم إلى القرن العشرين ، دار العلم للملايين ، بيروت ، لبنان .</a:t>
            </a:r>
          </a:p>
          <a:p>
            <a:pPr marL="0" indent="0" algn="just">
              <a:buNone/>
            </a:pPr>
            <a:r>
              <a:rPr lang="ar-DZ" sz="2500" b="1" dirty="0">
                <a:latin typeface="Arial" panose="020B0604020202020204" pitchFamily="34" charset="0"/>
                <a:cs typeface="Arial" panose="020B0604020202020204" pitchFamily="34" charset="0"/>
              </a:rPr>
              <a:t>4</a:t>
            </a:r>
            <a:r>
              <a:rPr lang="ar-DZ" sz="2500" dirty="0">
                <a:latin typeface="Arial" panose="020B0604020202020204" pitchFamily="34" charset="0"/>
                <a:cs typeface="Arial" panose="020B0604020202020204" pitchFamily="34" charset="0"/>
              </a:rPr>
              <a:t> – الحوار الفلسفي و التفكير الإيجابي ، </a:t>
            </a:r>
            <a:r>
              <a:rPr lang="ar-DZ" sz="2500" dirty="0">
                <a:solidFill>
                  <a:srgbClr val="002060"/>
                </a:solidFill>
                <a:latin typeface="Arial" panose="020B0604020202020204" pitchFamily="34" charset="0"/>
                <a:cs typeface="Arial" panose="020B0604020202020204" pitchFamily="34" charset="0"/>
              </a:rPr>
              <a:t>ديوان العرب </a:t>
            </a:r>
            <a:r>
              <a:rPr lang="fr-FR" sz="2500" dirty="0">
                <a:solidFill>
                  <a:srgbClr val="002060"/>
                </a:solidFill>
                <a:latin typeface="Arial" panose="020B0604020202020204" pitchFamily="34" charset="0"/>
                <a:cs typeface="Arial" panose="020B0604020202020204" pitchFamily="34" charset="0"/>
              </a:rPr>
              <a:t>diwanalarab.com</a:t>
            </a:r>
            <a:r>
              <a:rPr lang="ar-DZ" sz="2500" dirty="0">
                <a:solidFill>
                  <a:srgbClr val="002060"/>
                </a:solidFill>
                <a:latin typeface="Arial" panose="020B0604020202020204" pitchFamily="34" charset="0"/>
                <a:cs typeface="Arial" panose="020B0604020202020204" pitchFamily="34" charset="0"/>
              </a:rPr>
              <a:t> </a:t>
            </a:r>
          </a:p>
          <a:p>
            <a:pPr marL="0" indent="0" algn="just">
              <a:buNone/>
            </a:pPr>
            <a:r>
              <a:rPr lang="ar-DZ" sz="2500" b="1" dirty="0">
                <a:latin typeface="Arial" panose="020B0604020202020204" pitchFamily="34" charset="0"/>
                <a:cs typeface="Arial" panose="020B0604020202020204" pitchFamily="34" charset="0"/>
              </a:rPr>
              <a:t>5</a:t>
            </a:r>
            <a:r>
              <a:rPr lang="ar-DZ" sz="2500" dirty="0">
                <a:latin typeface="Arial" panose="020B0604020202020204" pitchFamily="34" charset="0"/>
                <a:cs typeface="Arial" panose="020B0604020202020204" pitchFamily="34" charset="0"/>
              </a:rPr>
              <a:t> – الناصر عبد اللاوي : التواصل و الحوار – أخلاقيات النقاش في الفكر الفلسفي المعاصر ، دار الفارابي .</a:t>
            </a:r>
          </a:p>
          <a:p>
            <a:pPr marL="0" indent="0" algn="just">
              <a:buNone/>
            </a:pPr>
            <a:r>
              <a:rPr lang="ar-DZ" sz="2500" b="1" dirty="0">
                <a:latin typeface="Arial" panose="020B0604020202020204" pitchFamily="34" charset="0"/>
                <a:cs typeface="Arial" panose="020B0604020202020204" pitchFamily="34" charset="0"/>
              </a:rPr>
              <a:t>6</a:t>
            </a:r>
            <a:r>
              <a:rPr lang="ar-DZ" sz="2500" dirty="0">
                <a:latin typeface="Arial" panose="020B0604020202020204" pitchFamily="34" charset="0"/>
                <a:cs typeface="Arial" panose="020B0604020202020204" pitchFamily="34" charset="0"/>
              </a:rPr>
              <a:t> – يحي محمد عبد المجيد : العلاقات العامة بين النظريات الحديثة و المنهج الإسلامي ، مكتبة القرآن للطبع و النشر و التوزيع ، القاهرة ، مصر . </a:t>
            </a:r>
          </a:p>
          <a:p>
            <a:pPr marL="0" indent="0" algn="just">
              <a:buNone/>
            </a:pPr>
            <a:r>
              <a:rPr lang="ar-DZ" sz="2500" b="1" dirty="0">
                <a:latin typeface="Arial" panose="020B0604020202020204" pitchFamily="34" charset="0"/>
                <a:cs typeface="Arial" panose="020B0604020202020204" pitchFamily="34" charset="0"/>
              </a:rPr>
              <a:t>7</a:t>
            </a:r>
            <a:r>
              <a:rPr lang="ar-DZ" sz="2500" dirty="0">
                <a:latin typeface="Arial" panose="020B0604020202020204" pitchFamily="34" charset="0"/>
                <a:cs typeface="Arial" panose="020B0604020202020204" pitchFamily="34" charset="0"/>
              </a:rPr>
              <a:t>- ميخائيل باختين: المبدأ الحواري، تأليف: تزقيتان تودوروف، ترجمة: فخري صالح،</a:t>
            </a:r>
            <a:endParaRPr lang="fr-FR" sz="2500" dirty="0">
              <a:latin typeface="Arial" panose="020B0604020202020204" pitchFamily="34" charset="0"/>
              <a:cs typeface="Arial" panose="020B0604020202020204" pitchFamily="34" charset="0"/>
            </a:endParaRPr>
          </a:p>
          <a:p>
            <a:pPr marL="0" indent="0" algn="just">
              <a:buNone/>
            </a:pPr>
            <a:r>
              <a:rPr lang="ar-DZ" sz="2500" dirty="0">
                <a:latin typeface="Arial" panose="020B0604020202020204" pitchFamily="34" charset="0"/>
                <a:cs typeface="Arial" panose="020B0604020202020204" pitchFamily="34" charset="0"/>
              </a:rPr>
              <a:t> </a:t>
            </a:r>
            <a:r>
              <a:rPr lang="fr-FR" sz="2500" dirty="0">
                <a:solidFill>
                  <a:srgbClr val="002060"/>
                </a:solidFill>
                <a:latin typeface="Arial" panose="020B0604020202020204" pitchFamily="34" charset="0"/>
                <a:cs typeface="Arial" panose="020B0604020202020204" pitchFamily="34" charset="0"/>
              </a:rPr>
              <a:t>http:// library4arab,com/</a:t>
            </a:r>
            <a:r>
              <a:rPr lang="fr-FR" sz="2500" dirty="0" err="1">
                <a:solidFill>
                  <a:srgbClr val="002060"/>
                </a:solidFill>
                <a:latin typeface="Arial" panose="020B0604020202020204" pitchFamily="34" charset="0"/>
                <a:cs typeface="Arial" panose="020B0604020202020204" pitchFamily="34" charset="0"/>
              </a:rPr>
              <a:t>vb</a:t>
            </a:r>
            <a:endParaRPr lang="ar-DZ" sz="2500" dirty="0">
              <a:solidFill>
                <a:srgbClr val="002060"/>
              </a:solidFill>
              <a:latin typeface="Arial" panose="020B0604020202020204" pitchFamily="34" charset="0"/>
              <a:cs typeface="Arial" panose="020B0604020202020204" pitchFamily="34" charset="0"/>
            </a:endParaRPr>
          </a:p>
          <a:p>
            <a:pPr marL="0" indent="0" algn="just">
              <a:buNone/>
            </a:pPr>
            <a:r>
              <a:rPr lang="fr-FR" sz="2500" b="1" dirty="0">
                <a:latin typeface="Arial" panose="020B0604020202020204" pitchFamily="34" charset="0"/>
                <a:cs typeface="Arial" panose="020B0604020202020204" pitchFamily="34" charset="0"/>
              </a:rPr>
              <a:t>8</a:t>
            </a:r>
            <a:r>
              <a:rPr lang="ar-DZ" sz="2500" b="1" dirty="0">
                <a:latin typeface="Arial" panose="020B0604020202020204" pitchFamily="34" charset="0"/>
                <a:cs typeface="Arial" panose="020B0604020202020204" pitchFamily="34" charset="0"/>
              </a:rPr>
              <a:t> – </a:t>
            </a:r>
            <a:r>
              <a:rPr lang="ar-DZ" sz="2500" dirty="0">
                <a:latin typeface="Arial" panose="020B0604020202020204" pitchFamily="34" charset="0"/>
                <a:cs typeface="Arial" panose="020B0604020202020204" pitchFamily="34" charset="0"/>
              </a:rPr>
              <a:t>جمهورية أفلاطون ، المدينة الفاضلة ، ترجمة حنا خباز ،</a:t>
            </a:r>
            <a:r>
              <a:rPr lang="fr-FR" sz="2500" dirty="0">
                <a:solidFill>
                  <a:srgbClr val="002060"/>
                </a:solidFill>
                <a:latin typeface="Arial" panose="020B0604020202020204" pitchFamily="34" charset="0"/>
                <a:cs typeface="Arial" panose="020B0604020202020204" pitchFamily="34" charset="0"/>
              </a:rPr>
              <a:t>foulabook .</a:t>
            </a:r>
            <a:r>
              <a:rPr lang="fr-FR" sz="2500" dirty="0" err="1">
                <a:solidFill>
                  <a:srgbClr val="002060"/>
                </a:solidFill>
                <a:latin typeface="Arial" panose="020B0604020202020204" pitchFamily="34" charset="0"/>
                <a:cs typeface="Arial" panose="020B0604020202020204" pitchFamily="34" charset="0"/>
              </a:rPr>
              <a:t>com</a:t>
            </a:r>
            <a:endParaRPr lang="fr-FR" sz="2500" dirty="0">
              <a:solidFill>
                <a:srgbClr val="002060"/>
              </a:solidFill>
              <a:latin typeface="Arial" panose="020B0604020202020204" pitchFamily="34" charset="0"/>
              <a:cs typeface="Arial" panose="020B0604020202020204" pitchFamily="34" charset="0"/>
            </a:endParaRPr>
          </a:p>
          <a:p>
            <a:pPr marL="0" indent="0" algn="just">
              <a:buNone/>
            </a:pPr>
            <a:r>
              <a:rPr lang="ar-DZ" sz="2500" b="1" dirty="0">
                <a:latin typeface="Arial" panose="020B0604020202020204" pitchFamily="34" charset="0"/>
                <a:cs typeface="Arial" panose="020B0604020202020204" pitchFamily="34" charset="0"/>
              </a:rPr>
              <a:t>9 – مقال ثقافة الحوار </a:t>
            </a:r>
            <a:r>
              <a:rPr lang="ar-DZ" sz="2500" dirty="0">
                <a:latin typeface="Arial" panose="020B0604020202020204" pitchFamily="34" charset="0"/>
                <a:cs typeface="Arial" panose="020B0604020202020204" pitchFamily="34" charset="0"/>
              </a:rPr>
              <a:t>/ثقافة /الحوار /مهارة /فن/اختلاف</a:t>
            </a:r>
            <a:r>
              <a:rPr lang="fr-FR" sz="2500" dirty="0">
                <a:latin typeface="Arial" panose="020B0604020202020204" pitchFamily="34" charset="0"/>
                <a:cs typeface="Arial" panose="020B0604020202020204" pitchFamily="34" charset="0"/>
              </a:rPr>
              <a:t> c:/users/shapoor/ </a:t>
            </a:r>
            <a:endParaRPr lang="ar-DZ" sz="2500" dirty="0">
              <a:latin typeface="Arial" panose="020B0604020202020204" pitchFamily="34" charset="0"/>
              <a:cs typeface="Arial" panose="020B0604020202020204" pitchFamily="34" charset="0"/>
            </a:endParaRPr>
          </a:p>
          <a:p>
            <a:pPr marL="0" indent="0" algn="just">
              <a:buNone/>
            </a:pPr>
            <a:r>
              <a:rPr lang="ar-DZ" sz="2500" b="1" dirty="0"/>
              <a:t> 10</a:t>
            </a:r>
            <a:r>
              <a:rPr lang="ar-DZ" sz="2500" dirty="0"/>
              <a:t> </a:t>
            </a:r>
            <a:r>
              <a:rPr lang="en-US" sz="2500" dirty="0"/>
              <a:t>Steven </a:t>
            </a:r>
            <a:r>
              <a:rPr lang="en-US" sz="2500" cap="small" dirty="0" err="1"/>
              <a:t>Vertovec</a:t>
            </a:r>
            <a:r>
              <a:rPr lang="en-US" sz="2500" dirty="0"/>
              <a:t>, « Super-diversity and its Implications », </a:t>
            </a:r>
            <a:r>
              <a:rPr lang="en-US" sz="2500" dirty="0" err="1"/>
              <a:t>dans</a:t>
            </a:r>
            <a:r>
              <a:rPr lang="en-US" sz="2500" dirty="0"/>
              <a:t> </a:t>
            </a:r>
            <a:r>
              <a:rPr lang="en-US" sz="2500" i="1" dirty="0"/>
              <a:t>Ethnic and Racial Studies</a:t>
            </a:r>
            <a:r>
              <a:rPr lang="en-US" sz="2500" dirty="0"/>
              <a:t> 30/6, 2007, p. 1024-</a:t>
            </a:r>
            <a:r>
              <a:rPr lang="ar-DZ" sz="2500" dirty="0"/>
              <a:t>  </a:t>
            </a:r>
            <a:r>
              <a:rPr lang="en-US" sz="2500" dirty="0"/>
              <a:t>1054</a:t>
            </a:r>
            <a:endParaRPr lang="ar-DZ" sz="2500" dirty="0"/>
          </a:p>
          <a:p>
            <a:pPr marL="0" indent="0" algn="just">
              <a:buNone/>
            </a:pPr>
            <a:r>
              <a:rPr lang="ar-DZ" sz="2500" b="1" dirty="0">
                <a:latin typeface="Arial" panose="020B0604020202020204" pitchFamily="34" charset="0"/>
                <a:cs typeface="Arial" panose="020B0604020202020204" pitchFamily="34" charset="0"/>
              </a:rPr>
              <a:t>11</a:t>
            </a:r>
            <a:r>
              <a:rPr lang="ar-DZ" sz="2500" dirty="0">
                <a:latin typeface="Arial" panose="020B0604020202020204" pitchFamily="34" charset="0"/>
                <a:cs typeface="Arial" panose="020B0604020202020204" pitchFamily="34" charset="0"/>
              </a:rPr>
              <a:t> -</a:t>
            </a:r>
            <a:r>
              <a:rPr lang="fr-FR" sz="2500" dirty="0">
                <a:latin typeface="Arial" panose="020B0604020202020204" pitchFamily="34" charset="0"/>
                <a:cs typeface="Arial" panose="020B0604020202020204" pitchFamily="34" charset="0"/>
              </a:rPr>
              <a:t>Nicholas C. </a:t>
            </a:r>
            <a:r>
              <a:rPr lang="fr-FR" sz="2500" dirty="0" err="1">
                <a:latin typeface="Arial" panose="020B0604020202020204" pitchFamily="34" charset="0"/>
                <a:cs typeface="Arial" panose="020B0604020202020204" pitchFamily="34" charset="0"/>
              </a:rPr>
              <a:t>Burbules</a:t>
            </a:r>
            <a:r>
              <a:rPr lang="fr-FR" sz="2500" dirty="0">
                <a:latin typeface="Arial" panose="020B0604020202020204" pitchFamily="34" charset="0"/>
                <a:cs typeface="Arial" panose="020B0604020202020204" pitchFamily="34" charset="0"/>
              </a:rPr>
              <a:t>, « The </a:t>
            </a:r>
            <a:r>
              <a:rPr lang="fr-FR" sz="2500" dirty="0" err="1">
                <a:latin typeface="Arial" panose="020B0604020202020204" pitchFamily="34" charset="0"/>
                <a:cs typeface="Arial" panose="020B0604020202020204" pitchFamily="34" charset="0"/>
              </a:rPr>
              <a:t>Limits</a:t>
            </a:r>
            <a:r>
              <a:rPr lang="fr-FR" sz="2500" dirty="0">
                <a:latin typeface="Arial" panose="020B0604020202020204" pitchFamily="34" charset="0"/>
                <a:cs typeface="Arial" panose="020B0604020202020204" pitchFamily="34" charset="0"/>
              </a:rPr>
              <a:t> of Dialogue as a Critical </a:t>
            </a:r>
            <a:r>
              <a:rPr lang="fr-FR" sz="2500" dirty="0" err="1">
                <a:latin typeface="Arial" panose="020B0604020202020204" pitchFamily="34" charset="0"/>
                <a:cs typeface="Arial" panose="020B0604020202020204" pitchFamily="34" charset="0"/>
              </a:rPr>
              <a:t>Pedagogy</a:t>
            </a:r>
            <a:r>
              <a:rPr lang="fr-FR" sz="2500" dirty="0">
                <a:latin typeface="Arial" panose="020B0604020202020204" pitchFamily="34" charset="0"/>
                <a:cs typeface="Arial" panose="020B0604020202020204" pitchFamily="34" charset="0"/>
              </a:rPr>
              <a:t> », dans Peter </a:t>
            </a:r>
            <a:r>
              <a:rPr lang="fr-FR" sz="2500" dirty="0" err="1">
                <a:latin typeface="Arial" panose="020B0604020202020204" pitchFamily="34" charset="0"/>
                <a:cs typeface="Arial" panose="020B0604020202020204" pitchFamily="34" charset="0"/>
              </a:rPr>
              <a:t>Pericles</a:t>
            </a:r>
            <a:r>
              <a:rPr lang="fr-FR" sz="2500" dirty="0">
                <a:latin typeface="Arial" panose="020B0604020202020204" pitchFamily="34" charset="0"/>
                <a:cs typeface="Arial" panose="020B0604020202020204" pitchFamily="34" charset="0"/>
              </a:rPr>
              <a:t> </a:t>
            </a:r>
            <a:r>
              <a:rPr lang="fr-FR" sz="2500" dirty="0" err="1">
                <a:latin typeface="Arial" panose="020B0604020202020204" pitchFamily="34" charset="0"/>
                <a:cs typeface="Arial" panose="020B0604020202020204" pitchFamily="34" charset="0"/>
              </a:rPr>
              <a:t>Trifonas</a:t>
            </a:r>
            <a:r>
              <a:rPr lang="fr-FR" sz="2500" dirty="0">
                <a:latin typeface="Arial" panose="020B0604020202020204" pitchFamily="34" charset="0"/>
                <a:cs typeface="Arial" panose="020B0604020202020204" pitchFamily="34" charset="0"/>
              </a:rPr>
              <a:t> (Éd.), </a:t>
            </a:r>
            <a:r>
              <a:rPr lang="fr-FR" sz="2500" dirty="0" err="1">
                <a:latin typeface="Arial" panose="020B0604020202020204" pitchFamily="34" charset="0"/>
                <a:cs typeface="Arial" panose="020B0604020202020204" pitchFamily="34" charset="0"/>
              </a:rPr>
              <a:t>Revolutionary</a:t>
            </a:r>
            <a:r>
              <a:rPr lang="fr-FR" sz="2500" dirty="0">
                <a:latin typeface="Arial" panose="020B0604020202020204" pitchFamily="34" charset="0"/>
                <a:cs typeface="Arial" panose="020B0604020202020204" pitchFamily="34" charset="0"/>
              </a:rPr>
              <a:t> </a:t>
            </a:r>
            <a:r>
              <a:rPr lang="fr-FR" sz="2500" dirty="0" err="1">
                <a:latin typeface="Arial" panose="020B0604020202020204" pitchFamily="34" charset="0"/>
                <a:cs typeface="Arial" panose="020B0604020202020204" pitchFamily="34" charset="0"/>
              </a:rPr>
              <a:t>Pedagogies</a:t>
            </a:r>
            <a:r>
              <a:rPr lang="fr-FR" sz="2500" dirty="0">
                <a:latin typeface="Arial" panose="020B0604020202020204" pitchFamily="34" charset="0"/>
                <a:cs typeface="Arial" panose="020B0604020202020204" pitchFamily="34" charset="0"/>
              </a:rPr>
              <a:t>. Cultural </a:t>
            </a:r>
            <a:r>
              <a:rPr lang="fr-FR" sz="2500" dirty="0" err="1">
                <a:latin typeface="Arial" panose="020B0604020202020204" pitchFamily="34" charset="0"/>
                <a:cs typeface="Arial" panose="020B0604020202020204" pitchFamily="34" charset="0"/>
              </a:rPr>
              <a:t>Politics</a:t>
            </a:r>
            <a:r>
              <a:rPr lang="fr-FR" sz="2500" dirty="0">
                <a:latin typeface="Arial" panose="020B0604020202020204" pitchFamily="34" charset="0"/>
                <a:cs typeface="Arial" panose="020B0604020202020204" pitchFamily="34" charset="0"/>
              </a:rPr>
              <a:t>, </a:t>
            </a:r>
            <a:r>
              <a:rPr lang="fr-FR" sz="2500" dirty="0" err="1">
                <a:latin typeface="Arial" panose="020B0604020202020204" pitchFamily="34" charset="0"/>
                <a:cs typeface="Arial" panose="020B0604020202020204" pitchFamily="34" charset="0"/>
              </a:rPr>
              <a:t>Instituting</a:t>
            </a:r>
            <a:r>
              <a:rPr lang="fr-FR" sz="2500" dirty="0">
                <a:latin typeface="Arial" panose="020B0604020202020204" pitchFamily="34" charset="0"/>
                <a:cs typeface="Arial" panose="020B0604020202020204" pitchFamily="34" charset="0"/>
              </a:rPr>
              <a:t> Education, and the </a:t>
            </a:r>
            <a:r>
              <a:rPr lang="fr-FR" sz="2500" dirty="0" err="1">
                <a:latin typeface="Arial" panose="020B0604020202020204" pitchFamily="34" charset="0"/>
                <a:cs typeface="Arial" panose="020B0604020202020204" pitchFamily="34" charset="0"/>
              </a:rPr>
              <a:t>Discourse</a:t>
            </a:r>
            <a:r>
              <a:rPr lang="fr-FR" sz="2500" dirty="0">
                <a:latin typeface="Arial" panose="020B0604020202020204" pitchFamily="34" charset="0"/>
                <a:cs typeface="Arial" panose="020B0604020202020204" pitchFamily="34" charset="0"/>
              </a:rPr>
              <a:t> of Theory, </a:t>
            </a:r>
            <a:r>
              <a:rPr lang="fr-FR" sz="2500" dirty="0" err="1">
                <a:latin typeface="Arial" panose="020B0604020202020204" pitchFamily="34" charset="0"/>
                <a:cs typeface="Arial" panose="020B0604020202020204" pitchFamily="34" charset="0"/>
              </a:rPr>
              <a:t>Routledge</a:t>
            </a:r>
            <a:r>
              <a:rPr lang="fr-FR" sz="2500" dirty="0">
                <a:latin typeface="Arial" panose="020B0604020202020204" pitchFamily="34" charset="0"/>
                <a:cs typeface="Arial" panose="020B0604020202020204" pitchFamily="34" charset="0"/>
              </a:rPr>
              <a:t>, New York, 2000, p. 251-273 ; </a:t>
            </a:r>
            <a:r>
              <a:rPr lang="fr-FR" sz="2500" dirty="0" err="1">
                <a:latin typeface="Arial" panose="020B0604020202020204" pitchFamily="34" charset="0"/>
                <a:cs typeface="Arial" panose="020B0604020202020204" pitchFamily="34" charset="0"/>
              </a:rPr>
              <a:t>CoE</a:t>
            </a:r>
            <a:r>
              <a:rPr lang="fr-FR" sz="2500" dirty="0">
                <a:latin typeface="Arial" panose="020B0604020202020204" pitchFamily="34" charset="0"/>
                <a:cs typeface="Arial" panose="020B0604020202020204" pitchFamily="34" charset="0"/>
              </a:rPr>
              <a:t>., White Paper on </a:t>
            </a:r>
            <a:r>
              <a:rPr lang="fr-FR" sz="2500" dirty="0" err="1">
                <a:latin typeface="Arial" panose="020B0604020202020204" pitchFamily="34" charset="0"/>
                <a:cs typeface="Arial" panose="020B0604020202020204" pitchFamily="34" charset="0"/>
              </a:rPr>
              <a:t>Intercultural</a:t>
            </a:r>
            <a:r>
              <a:rPr lang="fr-FR" sz="2500" dirty="0">
                <a:latin typeface="Arial" panose="020B0604020202020204" pitchFamily="34" charset="0"/>
                <a:cs typeface="Arial" panose="020B0604020202020204" pitchFamily="34" charset="0"/>
              </a:rPr>
              <a:t> Dialogue, Council of Europe, Strasbourg, 2008. Strasbourg Dialogues, 2013, </a:t>
            </a:r>
            <a:r>
              <a:rPr lang="fr-FR" sz="2500" dirty="0" err="1">
                <a:latin typeface="Arial" panose="020B0604020202020204" pitchFamily="34" charset="0"/>
                <a:cs typeface="Arial" panose="020B0604020202020204" pitchFamily="34" charset="0"/>
              </a:rPr>
              <a:t>Retrieved</a:t>
            </a:r>
            <a:r>
              <a:rPr lang="fr-FR" sz="2500" dirty="0">
                <a:latin typeface="Arial" panose="020B0604020202020204" pitchFamily="34" charset="0"/>
                <a:cs typeface="Arial" panose="020B0604020202020204" pitchFamily="34" charset="0"/>
              </a:rPr>
              <a:t> 30.05.2017 </a:t>
            </a:r>
            <a:r>
              <a:rPr lang="fr-FR" sz="2500" dirty="0" err="1">
                <a:latin typeface="Arial" panose="020B0604020202020204" pitchFamily="34" charset="0"/>
                <a:cs typeface="Arial" panose="020B0604020202020204" pitchFamily="34" charset="0"/>
              </a:rPr>
              <a:t>from</a:t>
            </a:r>
            <a:r>
              <a:rPr lang="fr-FR" sz="2500" dirty="0">
                <a:latin typeface="Arial" panose="020B0604020202020204" pitchFamily="34" charset="0"/>
                <a:cs typeface="Arial" panose="020B0604020202020204" pitchFamily="34" charset="0"/>
              </a:rPr>
              <a:t> http://www.coe.int/en/web/portal/strasbourg-dialogues. ; </a:t>
            </a:r>
            <a:r>
              <a:rPr lang="fr-FR" sz="2500" dirty="0" err="1">
                <a:latin typeface="Arial" panose="020B0604020202020204" pitchFamily="34" charset="0"/>
                <a:cs typeface="Arial" panose="020B0604020202020204" pitchFamily="34" charset="0"/>
              </a:rPr>
              <a:t>Th.-A</a:t>
            </a:r>
            <a:r>
              <a:rPr lang="fr-FR" sz="2500" dirty="0">
                <a:latin typeface="Arial" panose="020B0604020202020204" pitchFamily="34" charset="0"/>
                <a:cs typeface="Arial" panose="020B0604020202020204" pitchFamily="34" charset="0"/>
              </a:rPr>
              <a:t>. </a:t>
            </a:r>
            <a:r>
              <a:rPr lang="fr-FR" sz="2500" dirty="0" err="1">
                <a:latin typeface="Arial" panose="020B0604020202020204" pitchFamily="34" charset="0"/>
                <a:cs typeface="Arial" panose="020B0604020202020204" pitchFamily="34" charset="0"/>
              </a:rPr>
              <a:t>Skrefsrud</a:t>
            </a:r>
            <a:r>
              <a:rPr lang="fr-FR" sz="2500" dirty="0">
                <a:latin typeface="Arial" panose="020B0604020202020204" pitchFamily="34" charset="0"/>
                <a:cs typeface="Arial" panose="020B0604020202020204" pitchFamily="34" charset="0"/>
              </a:rPr>
              <a:t>, op. </a:t>
            </a:r>
            <a:r>
              <a:rPr lang="fr-FR" sz="2500" dirty="0" err="1">
                <a:latin typeface="Arial" panose="020B0604020202020204" pitchFamily="34" charset="0"/>
                <a:cs typeface="Arial" panose="020B0604020202020204" pitchFamily="34" charset="0"/>
              </a:rPr>
              <a:t>cit</a:t>
            </a:r>
            <a:r>
              <a:rPr lang="fr-FR" sz="2500" dirty="0">
                <a:latin typeface="Arial" panose="020B0604020202020204" pitchFamily="34" charset="0"/>
                <a:cs typeface="Arial" panose="020B0604020202020204" pitchFamily="34" charset="0"/>
              </a:rPr>
              <a:t>.</a:t>
            </a:r>
            <a:endParaRPr lang="ar-DZ" sz="2500" i="1" dirty="0"/>
          </a:p>
          <a:p>
            <a:pPr marL="0" indent="0" algn="just">
              <a:buNone/>
            </a:pPr>
            <a:r>
              <a:rPr lang="ar-DZ" sz="2500" b="1" i="1" dirty="0">
                <a:latin typeface="Arial" panose="020B0604020202020204" pitchFamily="34" charset="0"/>
                <a:cs typeface="Arial" panose="020B0604020202020204" pitchFamily="34" charset="0"/>
              </a:rPr>
              <a:t>12</a:t>
            </a:r>
            <a:r>
              <a:rPr lang="ar-DZ" sz="2500" i="1" dirty="0">
                <a:latin typeface="Arial" panose="020B0604020202020204" pitchFamily="34" charset="0"/>
                <a:cs typeface="Arial" panose="020B0604020202020204" pitchFamily="34" charset="0"/>
              </a:rPr>
              <a:t> - </a:t>
            </a:r>
            <a:r>
              <a:rPr lang="fr-FR" sz="2500" i="1" dirty="0">
                <a:latin typeface="Arial" panose="020B0604020202020204" pitchFamily="34" charset="0"/>
                <a:cs typeface="Arial" panose="020B0604020202020204" pitchFamily="34" charset="0"/>
              </a:rPr>
              <a:t>Les difficultés du dialogue interculturel</a:t>
            </a:r>
          </a:p>
          <a:p>
            <a:pPr marL="0" indent="0" algn="just">
              <a:buNone/>
            </a:pPr>
            <a:r>
              <a:rPr lang="fr-FR" sz="2500" i="1" dirty="0">
                <a:latin typeface="Arial" panose="020B0604020202020204" pitchFamily="34" charset="0"/>
                <a:cs typeface="Arial" panose="020B0604020202020204" pitchFamily="34" charset="0"/>
              </a:rPr>
              <a:t>Thor-André </a:t>
            </a:r>
            <a:r>
              <a:rPr lang="fr-FR" sz="2500" i="1" dirty="0" err="1">
                <a:latin typeface="Arial" panose="020B0604020202020204" pitchFamily="34" charset="0"/>
                <a:cs typeface="Arial" panose="020B0604020202020204" pitchFamily="34" charset="0"/>
              </a:rPr>
              <a:t>Skrefsrud</a:t>
            </a:r>
            <a:r>
              <a:rPr lang="fr-FR" sz="2500" i="1" dirty="0">
                <a:latin typeface="Arial" panose="020B0604020202020204" pitchFamily="34" charset="0"/>
                <a:cs typeface="Arial" panose="020B0604020202020204" pitchFamily="34" charset="0"/>
              </a:rPr>
              <a:t>, Traduit par Yves </a:t>
            </a:r>
            <a:r>
              <a:rPr lang="fr-FR" sz="2500" i="1" dirty="0" err="1">
                <a:latin typeface="Arial" panose="020B0604020202020204" pitchFamily="34" charset="0"/>
                <a:cs typeface="Arial" panose="020B0604020202020204" pitchFamily="34" charset="0"/>
              </a:rPr>
              <a:t>Cromphaut</a:t>
            </a:r>
            <a:endParaRPr lang="fr-FR" sz="2500" i="1" dirty="0">
              <a:latin typeface="Arial" panose="020B0604020202020204" pitchFamily="34" charset="0"/>
              <a:cs typeface="Arial" panose="020B0604020202020204" pitchFamily="34" charset="0"/>
            </a:endParaRPr>
          </a:p>
          <a:p>
            <a:pPr marL="0" indent="0" algn="just">
              <a:buNone/>
            </a:pPr>
            <a:r>
              <a:rPr lang="fr-FR" sz="2500" i="1" dirty="0">
                <a:latin typeface="Arial" panose="020B0604020202020204" pitchFamily="34" charset="0"/>
                <a:cs typeface="Arial" panose="020B0604020202020204" pitchFamily="34" charset="0"/>
              </a:rPr>
              <a:t>Dans Revue Lumen Vitae 2017/3 (Volume LXXII), pages 309 à 324</a:t>
            </a:r>
            <a:endParaRPr lang="ar-DZ" sz="2500"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2"/>
          <a:srcRect/>
          <a:stretch>
            <a:fillRect/>
          </a:stretch>
        </p:blipFill>
        <p:spPr bwMode="auto">
          <a:xfrm>
            <a:off x="0" y="0"/>
            <a:ext cx="885217" cy="838627"/>
          </a:xfrm>
          <a:prstGeom prst="rect">
            <a:avLst/>
          </a:prstGeom>
          <a:noFill/>
          <a:ln w="9525">
            <a:noFill/>
            <a:miter lim="800000"/>
            <a:headEnd/>
            <a:tailEnd/>
          </a:ln>
          <a:effectLst/>
        </p:spPr>
      </p:pic>
      <p:pic>
        <p:nvPicPr>
          <p:cNvPr id="8" name="Picture 5" descr="Livres images libres de droit, photos de Livres | Depositphotos"/>
          <p:cNvPicPr>
            <a:picLocks noChangeAspect="1" noChangeArrowheads="1"/>
          </p:cNvPicPr>
          <p:nvPr/>
        </p:nvPicPr>
        <p:blipFill>
          <a:blip r:embed="rId3"/>
          <a:srcRect/>
          <a:stretch>
            <a:fillRect/>
          </a:stretch>
        </p:blipFill>
        <p:spPr bwMode="auto">
          <a:xfrm>
            <a:off x="8150593" y="600075"/>
            <a:ext cx="993407" cy="926748"/>
          </a:xfrm>
          <a:prstGeom prst="rect">
            <a:avLst/>
          </a:prstGeom>
          <a:noFill/>
        </p:spPr>
      </p:pic>
    </p:spTree>
  </p:cSld>
  <p:clrMapOvr>
    <a:masterClrMapping/>
  </p:clrMapOvr>
  <p:transition spd="med" advClick="0" advTm="12000">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25"/>
          <p:cNvSpPr>
            <a:spLocks/>
          </p:cNvSpPr>
          <p:nvPr/>
        </p:nvSpPr>
        <p:spPr bwMode="auto">
          <a:xfrm>
            <a:off x="2231571" y="1752599"/>
            <a:ext cx="3331030" cy="1992087"/>
          </a:xfrm>
          <a:custGeom>
            <a:avLst/>
            <a:gdLst>
              <a:gd name="connsiteX0" fmla="*/ 622039 w 7153444"/>
              <a:gd name="connsiteY0" fmla="*/ 594885 h 4756620"/>
              <a:gd name="connsiteX1" fmla="*/ 634380 w 7153444"/>
              <a:gd name="connsiteY1" fmla="*/ 594885 h 4756620"/>
              <a:gd name="connsiteX2" fmla="*/ 659065 w 7153444"/>
              <a:gd name="connsiteY2" fmla="*/ 597354 h 4756620"/>
              <a:gd name="connsiteX3" fmla="*/ 676343 w 7153444"/>
              <a:gd name="connsiteY3" fmla="*/ 609696 h 4756620"/>
              <a:gd name="connsiteX4" fmla="*/ 688686 w 7153444"/>
              <a:gd name="connsiteY4" fmla="*/ 626974 h 4756620"/>
              <a:gd name="connsiteX5" fmla="*/ 693622 w 7153444"/>
              <a:gd name="connsiteY5" fmla="*/ 651658 h 4756620"/>
              <a:gd name="connsiteX6" fmla="*/ 691154 w 7153444"/>
              <a:gd name="connsiteY6" fmla="*/ 673874 h 4756620"/>
              <a:gd name="connsiteX7" fmla="*/ 678812 w 7153444"/>
              <a:gd name="connsiteY7" fmla="*/ 693621 h 4756620"/>
              <a:gd name="connsiteX8" fmla="*/ 661533 w 7153444"/>
              <a:gd name="connsiteY8" fmla="*/ 705963 h 4756620"/>
              <a:gd name="connsiteX9" fmla="*/ 585012 w 7153444"/>
              <a:gd name="connsiteY9" fmla="*/ 747926 h 4756620"/>
              <a:gd name="connsiteX10" fmla="*/ 513429 w 7153444"/>
              <a:gd name="connsiteY10" fmla="*/ 804700 h 4756620"/>
              <a:gd name="connsiteX11" fmla="*/ 451719 w 7153444"/>
              <a:gd name="connsiteY11" fmla="*/ 871347 h 4756620"/>
              <a:gd name="connsiteX12" fmla="*/ 394945 w 7153444"/>
              <a:gd name="connsiteY12" fmla="*/ 945399 h 4756620"/>
              <a:gd name="connsiteX13" fmla="*/ 343109 w 7153444"/>
              <a:gd name="connsiteY13" fmla="*/ 1031793 h 4756620"/>
              <a:gd name="connsiteX14" fmla="*/ 303614 w 7153444"/>
              <a:gd name="connsiteY14" fmla="*/ 1123124 h 4756620"/>
              <a:gd name="connsiteX15" fmla="*/ 273993 w 7153444"/>
              <a:gd name="connsiteY15" fmla="*/ 1221861 h 4756620"/>
              <a:gd name="connsiteX16" fmla="*/ 254246 w 7153444"/>
              <a:gd name="connsiteY16" fmla="*/ 1323065 h 4756620"/>
              <a:gd name="connsiteX17" fmla="*/ 246841 w 7153444"/>
              <a:gd name="connsiteY17" fmla="*/ 1424270 h 4756620"/>
              <a:gd name="connsiteX18" fmla="*/ 254246 w 7153444"/>
              <a:gd name="connsiteY18" fmla="*/ 1520538 h 4756620"/>
              <a:gd name="connsiteX19" fmla="*/ 269056 w 7153444"/>
              <a:gd name="connsiteY19" fmla="*/ 1616806 h 4756620"/>
              <a:gd name="connsiteX20" fmla="*/ 298677 w 7153444"/>
              <a:gd name="connsiteY20" fmla="*/ 1705669 h 4756620"/>
              <a:gd name="connsiteX21" fmla="*/ 338172 w 7153444"/>
              <a:gd name="connsiteY21" fmla="*/ 1789594 h 4756620"/>
              <a:gd name="connsiteX22" fmla="*/ 387540 w 7153444"/>
              <a:gd name="connsiteY22" fmla="*/ 1868583 h 4756620"/>
              <a:gd name="connsiteX23" fmla="*/ 399882 w 7153444"/>
              <a:gd name="connsiteY23" fmla="*/ 1893268 h 4756620"/>
              <a:gd name="connsiteX24" fmla="*/ 399882 w 7153444"/>
              <a:gd name="connsiteY24" fmla="*/ 1920420 h 4756620"/>
              <a:gd name="connsiteX25" fmla="*/ 385072 w 7153444"/>
              <a:gd name="connsiteY25" fmla="*/ 1945104 h 4756620"/>
              <a:gd name="connsiteX26" fmla="*/ 303614 w 7153444"/>
              <a:gd name="connsiteY26" fmla="*/ 2033967 h 4756620"/>
              <a:gd name="connsiteX27" fmla="*/ 239435 w 7153444"/>
              <a:gd name="connsiteY27" fmla="*/ 2127766 h 4756620"/>
              <a:gd name="connsiteX28" fmla="*/ 187599 w 7153444"/>
              <a:gd name="connsiteY28" fmla="*/ 2228971 h 4756620"/>
              <a:gd name="connsiteX29" fmla="*/ 148105 w 7153444"/>
              <a:gd name="connsiteY29" fmla="*/ 2330176 h 4756620"/>
              <a:gd name="connsiteX30" fmla="*/ 125889 w 7153444"/>
              <a:gd name="connsiteY30" fmla="*/ 2438786 h 4756620"/>
              <a:gd name="connsiteX31" fmla="*/ 116015 w 7153444"/>
              <a:gd name="connsiteY31" fmla="*/ 2547395 h 4756620"/>
              <a:gd name="connsiteX32" fmla="*/ 118483 w 7153444"/>
              <a:gd name="connsiteY32" fmla="*/ 2653537 h 4756620"/>
              <a:gd name="connsiteX33" fmla="*/ 138231 w 7153444"/>
              <a:gd name="connsiteY33" fmla="*/ 2762147 h 4756620"/>
              <a:gd name="connsiteX34" fmla="*/ 172788 w 7153444"/>
              <a:gd name="connsiteY34" fmla="*/ 2868288 h 4756620"/>
              <a:gd name="connsiteX35" fmla="*/ 222156 w 7153444"/>
              <a:gd name="connsiteY35" fmla="*/ 2971962 h 4756620"/>
              <a:gd name="connsiteX36" fmla="*/ 266588 w 7153444"/>
              <a:gd name="connsiteY36" fmla="*/ 3046014 h 4756620"/>
              <a:gd name="connsiteX37" fmla="*/ 323361 w 7153444"/>
              <a:gd name="connsiteY37" fmla="*/ 3115129 h 4756620"/>
              <a:gd name="connsiteX38" fmla="*/ 385072 w 7153444"/>
              <a:gd name="connsiteY38" fmla="*/ 3181776 h 4756620"/>
              <a:gd name="connsiteX39" fmla="*/ 456655 w 7153444"/>
              <a:gd name="connsiteY39" fmla="*/ 3241018 h 4756620"/>
              <a:gd name="connsiteX40" fmla="*/ 540581 w 7153444"/>
              <a:gd name="connsiteY40" fmla="*/ 3295323 h 4756620"/>
              <a:gd name="connsiteX41" fmla="*/ 631912 w 7153444"/>
              <a:gd name="connsiteY41" fmla="*/ 3337286 h 4756620"/>
              <a:gd name="connsiteX42" fmla="*/ 733117 w 7153444"/>
              <a:gd name="connsiteY42" fmla="*/ 3369375 h 4756620"/>
              <a:gd name="connsiteX43" fmla="*/ 841727 w 7153444"/>
              <a:gd name="connsiteY43" fmla="*/ 3391591 h 4756620"/>
              <a:gd name="connsiteX44" fmla="*/ 957742 w 7153444"/>
              <a:gd name="connsiteY44" fmla="*/ 3398996 h 4756620"/>
              <a:gd name="connsiteX45" fmla="*/ 1039199 w 7153444"/>
              <a:gd name="connsiteY45" fmla="*/ 3396528 h 4756620"/>
              <a:gd name="connsiteX46" fmla="*/ 1123125 w 7153444"/>
              <a:gd name="connsiteY46" fmla="*/ 3384186 h 4756620"/>
              <a:gd name="connsiteX47" fmla="*/ 1207051 w 7153444"/>
              <a:gd name="connsiteY47" fmla="*/ 3369375 h 4756620"/>
              <a:gd name="connsiteX48" fmla="*/ 1221861 w 7153444"/>
              <a:gd name="connsiteY48" fmla="*/ 3366907 h 4756620"/>
              <a:gd name="connsiteX49" fmla="*/ 1231735 w 7153444"/>
              <a:gd name="connsiteY49" fmla="*/ 3369375 h 4756620"/>
              <a:gd name="connsiteX50" fmla="*/ 1241609 w 7153444"/>
              <a:gd name="connsiteY50" fmla="*/ 3374312 h 4756620"/>
              <a:gd name="connsiteX51" fmla="*/ 1253951 w 7153444"/>
              <a:gd name="connsiteY51" fmla="*/ 3379249 h 4756620"/>
              <a:gd name="connsiteX52" fmla="*/ 1263824 w 7153444"/>
              <a:gd name="connsiteY52" fmla="*/ 3384186 h 4756620"/>
              <a:gd name="connsiteX53" fmla="*/ 1268761 w 7153444"/>
              <a:gd name="connsiteY53" fmla="*/ 3394059 h 4756620"/>
              <a:gd name="connsiteX54" fmla="*/ 1273698 w 7153444"/>
              <a:gd name="connsiteY54" fmla="*/ 3406401 h 4756620"/>
              <a:gd name="connsiteX55" fmla="*/ 1278635 w 7153444"/>
              <a:gd name="connsiteY55" fmla="*/ 3418743 h 4756620"/>
              <a:gd name="connsiteX56" fmla="*/ 1300850 w 7153444"/>
              <a:gd name="connsiteY56" fmla="*/ 3529822 h 4756620"/>
              <a:gd name="connsiteX57" fmla="*/ 1340345 w 7153444"/>
              <a:gd name="connsiteY57" fmla="*/ 3635963 h 4756620"/>
              <a:gd name="connsiteX58" fmla="*/ 1392181 w 7153444"/>
              <a:gd name="connsiteY58" fmla="*/ 3734699 h 4756620"/>
              <a:gd name="connsiteX59" fmla="*/ 1451423 w 7153444"/>
              <a:gd name="connsiteY59" fmla="*/ 3826031 h 4756620"/>
              <a:gd name="connsiteX60" fmla="*/ 1525475 w 7153444"/>
              <a:gd name="connsiteY60" fmla="*/ 3905020 h 4756620"/>
              <a:gd name="connsiteX61" fmla="*/ 1609401 w 7153444"/>
              <a:gd name="connsiteY61" fmla="*/ 3976603 h 4756620"/>
              <a:gd name="connsiteX62" fmla="*/ 1629148 w 7153444"/>
              <a:gd name="connsiteY62" fmla="*/ 4001287 h 4756620"/>
              <a:gd name="connsiteX63" fmla="*/ 1634085 w 7153444"/>
              <a:gd name="connsiteY63" fmla="*/ 4030908 h 4756620"/>
              <a:gd name="connsiteX64" fmla="*/ 1624212 w 7153444"/>
              <a:gd name="connsiteY64" fmla="*/ 4058061 h 4756620"/>
              <a:gd name="connsiteX65" fmla="*/ 1352687 w 7153444"/>
              <a:gd name="connsiteY65" fmla="*/ 4472753 h 4756620"/>
              <a:gd name="connsiteX66" fmla="*/ 1841432 w 7153444"/>
              <a:gd name="connsiteY66" fmla="*/ 4129645 h 4756620"/>
              <a:gd name="connsiteX67" fmla="*/ 1848837 w 7153444"/>
              <a:gd name="connsiteY67" fmla="*/ 4124708 h 4756620"/>
              <a:gd name="connsiteX68" fmla="*/ 1861179 w 7153444"/>
              <a:gd name="connsiteY68" fmla="*/ 4117303 h 4756620"/>
              <a:gd name="connsiteX69" fmla="*/ 1873521 w 7153444"/>
              <a:gd name="connsiteY69" fmla="*/ 4117303 h 4756620"/>
              <a:gd name="connsiteX70" fmla="*/ 1883394 w 7153444"/>
              <a:gd name="connsiteY70" fmla="*/ 4117303 h 4756620"/>
              <a:gd name="connsiteX71" fmla="*/ 1890800 w 7153444"/>
              <a:gd name="connsiteY71" fmla="*/ 4122239 h 4756620"/>
              <a:gd name="connsiteX72" fmla="*/ 1999409 w 7153444"/>
              <a:gd name="connsiteY72" fmla="*/ 4149392 h 4756620"/>
              <a:gd name="connsiteX73" fmla="*/ 2108019 w 7153444"/>
              <a:gd name="connsiteY73" fmla="*/ 4166671 h 4756620"/>
              <a:gd name="connsiteX74" fmla="*/ 2214161 w 7153444"/>
              <a:gd name="connsiteY74" fmla="*/ 4171608 h 4756620"/>
              <a:gd name="connsiteX75" fmla="*/ 2342518 w 7153444"/>
              <a:gd name="connsiteY75" fmla="*/ 4164202 h 4756620"/>
              <a:gd name="connsiteX76" fmla="*/ 2473344 w 7153444"/>
              <a:gd name="connsiteY76" fmla="*/ 4139518 h 4756620"/>
              <a:gd name="connsiteX77" fmla="*/ 2594296 w 7153444"/>
              <a:gd name="connsiteY77" fmla="*/ 4102492 h 4756620"/>
              <a:gd name="connsiteX78" fmla="*/ 2715248 w 7153444"/>
              <a:gd name="connsiteY78" fmla="*/ 4050656 h 4756620"/>
              <a:gd name="connsiteX79" fmla="*/ 2828795 w 7153444"/>
              <a:gd name="connsiteY79" fmla="*/ 3984009 h 4756620"/>
              <a:gd name="connsiteX80" fmla="*/ 2932468 w 7153444"/>
              <a:gd name="connsiteY80" fmla="*/ 3902551 h 4756620"/>
              <a:gd name="connsiteX81" fmla="*/ 2942341 w 7153444"/>
              <a:gd name="connsiteY81" fmla="*/ 3895146 h 4756620"/>
              <a:gd name="connsiteX82" fmla="*/ 2957152 w 7153444"/>
              <a:gd name="connsiteY82" fmla="*/ 3890209 h 4756620"/>
              <a:gd name="connsiteX83" fmla="*/ 2971962 w 7153444"/>
              <a:gd name="connsiteY83" fmla="*/ 3887741 h 4756620"/>
              <a:gd name="connsiteX84" fmla="*/ 2976899 w 7153444"/>
              <a:gd name="connsiteY84" fmla="*/ 3887741 h 4756620"/>
              <a:gd name="connsiteX85" fmla="*/ 2989241 w 7153444"/>
              <a:gd name="connsiteY85" fmla="*/ 3890209 h 4756620"/>
              <a:gd name="connsiteX86" fmla="*/ 3001583 w 7153444"/>
              <a:gd name="connsiteY86" fmla="*/ 3897614 h 4756620"/>
              <a:gd name="connsiteX87" fmla="*/ 3011457 w 7153444"/>
              <a:gd name="connsiteY87" fmla="*/ 3905020 h 4756620"/>
              <a:gd name="connsiteX88" fmla="*/ 3018862 w 7153444"/>
              <a:gd name="connsiteY88" fmla="*/ 3914893 h 4756620"/>
              <a:gd name="connsiteX89" fmla="*/ 3085509 w 7153444"/>
              <a:gd name="connsiteY89" fmla="*/ 3998819 h 4756620"/>
              <a:gd name="connsiteX90" fmla="*/ 3157093 w 7153444"/>
              <a:gd name="connsiteY90" fmla="*/ 4070403 h 4756620"/>
              <a:gd name="connsiteX91" fmla="*/ 3241019 w 7153444"/>
              <a:gd name="connsiteY91" fmla="*/ 4134581 h 4756620"/>
              <a:gd name="connsiteX92" fmla="*/ 3327413 w 7153444"/>
              <a:gd name="connsiteY92" fmla="*/ 4181481 h 4756620"/>
              <a:gd name="connsiteX93" fmla="*/ 3421212 w 7153444"/>
              <a:gd name="connsiteY93" fmla="*/ 4220976 h 4756620"/>
              <a:gd name="connsiteX94" fmla="*/ 3519948 w 7153444"/>
              <a:gd name="connsiteY94" fmla="*/ 4240723 h 4756620"/>
              <a:gd name="connsiteX95" fmla="*/ 3621153 w 7153444"/>
              <a:gd name="connsiteY95" fmla="*/ 4253065 h 4756620"/>
              <a:gd name="connsiteX96" fmla="*/ 3643369 w 7153444"/>
              <a:gd name="connsiteY96" fmla="*/ 4253065 h 4756620"/>
              <a:gd name="connsiteX97" fmla="*/ 3749510 w 7153444"/>
              <a:gd name="connsiteY97" fmla="*/ 4243191 h 4756620"/>
              <a:gd name="connsiteX98" fmla="*/ 3855652 w 7153444"/>
              <a:gd name="connsiteY98" fmla="*/ 4223444 h 4756620"/>
              <a:gd name="connsiteX99" fmla="*/ 3954388 w 7153444"/>
              <a:gd name="connsiteY99" fmla="*/ 4186418 h 4756620"/>
              <a:gd name="connsiteX100" fmla="*/ 4050656 w 7153444"/>
              <a:gd name="connsiteY100" fmla="*/ 4139518 h 4756620"/>
              <a:gd name="connsiteX101" fmla="*/ 4141987 w 7153444"/>
              <a:gd name="connsiteY101" fmla="*/ 4077808 h 4756620"/>
              <a:gd name="connsiteX102" fmla="*/ 4223445 w 7153444"/>
              <a:gd name="connsiteY102" fmla="*/ 4003756 h 4756620"/>
              <a:gd name="connsiteX103" fmla="*/ 4297497 w 7153444"/>
              <a:gd name="connsiteY103" fmla="*/ 3919830 h 4756620"/>
              <a:gd name="connsiteX104" fmla="*/ 4307370 w 7153444"/>
              <a:gd name="connsiteY104" fmla="*/ 3912425 h 4756620"/>
              <a:gd name="connsiteX105" fmla="*/ 4319712 w 7153444"/>
              <a:gd name="connsiteY105" fmla="*/ 3902551 h 4756620"/>
              <a:gd name="connsiteX106" fmla="*/ 4332055 w 7153444"/>
              <a:gd name="connsiteY106" fmla="*/ 3900083 h 4756620"/>
              <a:gd name="connsiteX107" fmla="*/ 4341928 w 7153444"/>
              <a:gd name="connsiteY107" fmla="*/ 3897614 h 4756620"/>
              <a:gd name="connsiteX108" fmla="*/ 4346865 w 7153444"/>
              <a:gd name="connsiteY108" fmla="*/ 3897614 h 4756620"/>
              <a:gd name="connsiteX109" fmla="*/ 4359207 w 7153444"/>
              <a:gd name="connsiteY109" fmla="*/ 3897614 h 4756620"/>
              <a:gd name="connsiteX110" fmla="*/ 4369081 w 7153444"/>
              <a:gd name="connsiteY110" fmla="*/ 3902551 h 4756620"/>
              <a:gd name="connsiteX111" fmla="*/ 4378954 w 7153444"/>
              <a:gd name="connsiteY111" fmla="*/ 3909956 h 4756620"/>
              <a:gd name="connsiteX112" fmla="*/ 4388828 w 7153444"/>
              <a:gd name="connsiteY112" fmla="*/ 3914893 h 4756620"/>
              <a:gd name="connsiteX113" fmla="*/ 4445601 w 7153444"/>
              <a:gd name="connsiteY113" fmla="*/ 3966730 h 4756620"/>
              <a:gd name="connsiteX114" fmla="*/ 4507311 w 7153444"/>
              <a:gd name="connsiteY114" fmla="*/ 4011161 h 4756620"/>
              <a:gd name="connsiteX115" fmla="*/ 4578895 w 7153444"/>
              <a:gd name="connsiteY115" fmla="*/ 4043250 h 4756620"/>
              <a:gd name="connsiteX116" fmla="*/ 4657884 w 7153444"/>
              <a:gd name="connsiteY116" fmla="*/ 4070403 h 4756620"/>
              <a:gd name="connsiteX117" fmla="*/ 4739342 w 7153444"/>
              <a:gd name="connsiteY117" fmla="*/ 4085213 h 4756620"/>
              <a:gd name="connsiteX118" fmla="*/ 4818331 w 7153444"/>
              <a:gd name="connsiteY118" fmla="*/ 4092619 h 4756620"/>
              <a:gd name="connsiteX119" fmla="*/ 4884978 w 7153444"/>
              <a:gd name="connsiteY119" fmla="*/ 4087682 h 4756620"/>
              <a:gd name="connsiteX120" fmla="*/ 4946688 w 7153444"/>
              <a:gd name="connsiteY120" fmla="*/ 4077808 h 4756620"/>
              <a:gd name="connsiteX121" fmla="*/ 4959030 w 7153444"/>
              <a:gd name="connsiteY121" fmla="*/ 4077808 h 4756620"/>
              <a:gd name="connsiteX122" fmla="*/ 4986182 w 7153444"/>
              <a:gd name="connsiteY122" fmla="*/ 4082745 h 4756620"/>
              <a:gd name="connsiteX123" fmla="*/ 5003461 w 7153444"/>
              <a:gd name="connsiteY123" fmla="*/ 4097555 h 4756620"/>
              <a:gd name="connsiteX124" fmla="*/ 5015803 w 7153444"/>
              <a:gd name="connsiteY124" fmla="*/ 4122239 h 4756620"/>
              <a:gd name="connsiteX125" fmla="*/ 5015803 w 7153444"/>
              <a:gd name="connsiteY125" fmla="*/ 4144455 h 4756620"/>
              <a:gd name="connsiteX126" fmla="*/ 5010866 w 7153444"/>
              <a:gd name="connsiteY126" fmla="*/ 4166671 h 4756620"/>
              <a:gd name="connsiteX127" fmla="*/ 4993588 w 7153444"/>
              <a:gd name="connsiteY127" fmla="*/ 4181481 h 4756620"/>
              <a:gd name="connsiteX128" fmla="*/ 4971372 w 7153444"/>
              <a:gd name="connsiteY128" fmla="*/ 4193823 h 4756620"/>
              <a:gd name="connsiteX129" fmla="*/ 4897320 w 7153444"/>
              <a:gd name="connsiteY129" fmla="*/ 4206165 h 4756620"/>
              <a:gd name="connsiteX130" fmla="*/ 4820799 w 7153444"/>
              <a:gd name="connsiteY130" fmla="*/ 4208634 h 4756620"/>
              <a:gd name="connsiteX131" fmla="*/ 4717126 w 7153444"/>
              <a:gd name="connsiteY131" fmla="*/ 4198760 h 4756620"/>
              <a:gd name="connsiteX132" fmla="*/ 4615921 w 7153444"/>
              <a:gd name="connsiteY132" fmla="*/ 4179013 h 4756620"/>
              <a:gd name="connsiteX133" fmla="*/ 4519653 w 7153444"/>
              <a:gd name="connsiteY133" fmla="*/ 4144455 h 4756620"/>
              <a:gd name="connsiteX134" fmla="*/ 4430791 w 7153444"/>
              <a:gd name="connsiteY134" fmla="*/ 4100024 h 4756620"/>
              <a:gd name="connsiteX135" fmla="*/ 4349333 w 7153444"/>
              <a:gd name="connsiteY135" fmla="*/ 4040782 h 4756620"/>
              <a:gd name="connsiteX136" fmla="*/ 4267876 w 7153444"/>
              <a:gd name="connsiteY136" fmla="*/ 4124708 h 4756620"/>
              <a:gd name="connsiteX137" fmla="*/ 4176545 w 7153444"/>
              <a:gd name="connsiteY137" fmla="*/ 4196292 h 4756620"/>
              <a:gd name="connsiteX138" fmla="*/ 4080277 w 7153444"/>
              <a:gd name="connsiteY138" fmla="*/ 4255533 h 4756620"/>
              <a:gd name="connsiteX139" fmla="*/ 3974135 w 7153444"/>
              <a:gd name="connsiteY139" fmla="*/ 4307370 h 4756620"/>
              <a:gd name="connsiteX140" fmla="*/ 3867994 w 7153444"/>
              <a:gd name="connsiteY140" fmla="*/ 4339459 h 4756620"/>
              <a:gd name="connsiteX141" fmla="*/ 3756916 w 7153444"/>
              <a:gd name="connsiteY141" fmla="*/ 4361675 h 4756620"/>
              <a:gd name="connsiteX142" fmla="*/ 3645837 w 7153444"/>
              <a:gd name="connsiteY142" fmla="*/ 4369080 h 4756620"/>
              <a:gd name="connsiteX143" fmla="*/ 3618685 w 7153444"/>
              <a:gd name="connsiteY143" fmla="*/ 4369080 h 4756620"/>
              <a:gd name="connsiteX144" fmla="*/ 3510075 w 7153444"/>
              <a:gd name="connsiteY144" fmla="*/ 4356738 h 4756620"/>
              <a:gd name="connsiteX145" fmla="*/ 3403933 w 7153444"/>
              <a:gd name="connsiteY145" fmla="*/ 4334522 h 4756620"/>
              <a:gd name="connsiteX146" fmla="*/ 3300260 w 7153444"/>
              <a:gd name="connsiteY146" fmla="*/ 4297496 h 4756620"/>
              <a:gd name="connsiteX147" fmla="*/ 3206461 w 7153444"/>
              <a:gd name="connsiteY147" fmla="*/ 4250597 h 4756620"/>
              <a:gd name="connsiteX148" fmla="*/ 3115130 w 7153444"/>
              <a:gd name="connsiteY148" fmla="*/ 4186418 h 4756620"/>
              <a:gd name="connsiteX149" fmla="*/ 3033672 w 7153444"/>
              <a:gd name="connsiteY149" fmla="*/ 4114834 h 4756620"/>
              <a:gd name="connsiteX150" fmla="*/ 2959620 w 7153444"/>
              <a:gd name="connsiteY150" fmla="*/ 4030908 h 4756620"/>
              <a:gd name="connsiteX151" fmla="*/ 2848542 w 7153444"/>
              <a:gd name="connsiteY151" fmla="*/ 4109897 h 4756620"/>
              <a:gd name="connsiteX152" fmla="*/ 2730058 w 7153444"/>
              <a:gd name="connsiteY152" fmla="*/ 4171608 h 4756620"/>
              <a:gd name="connsiteX153" fmla="*/ 2606638 w 7153444"/>
              <a:gd name="connsiteY153" fmla="*/ 4223444 h 4756620"/>
              <a:gd name="connsiteX154" fmla="*/ 2478281 w 7153444"/>
              <a:gd name="connsiteY154" fmla="*/ 4258002 h 4756620"/>
              <a:gd name="connsiteX155" fmla="*/ 2347455 w 7153444"/>
              <a:gd name="connsiteY155" fmla="*/ 4280217 h 4756620"/>
              <a:gd name="connsiteX156" fmla="*/ 2214161 w 7153444"/>
              <a:gd name="connsiteY156" fmla="*/ 4290091 h 4756620"/>
              <a:gd name="connsiteX157" fmla="*/ 2103083 w 7153444"/>
              <a:gd name="connsiteY157" fmla="*/ 4282686 h 4756620"/>
              <a:gd name="connsiteX158" fmla="*/ 1992004 w 7153444"/>
              <a:gd name="connsiteY158" fmla="*/ 4267875 h 4756620"/>
              <a:gd name="connsiteX159" fmla="*/ 1883394 w 7153444"/>
              <a:gd name="connsiteY159" fmla="*/ 4240723 h 4756620"/>
              <a:gd name="connsiteX160" fmla="*/ 1170025 w 7153444"/>
              <a:gd name="connsiteY160" fmla="*/ 4744278 h 4756620"/>
              <a:gd name="connsiteX161" fmla="*/ 1157683 w 7153444"/>
              <a:gd name="connsiteY161" fmla="*/ 4749215 h 4756620"/>
              <a:gd name="connsiteX162" fmla="*/ 1147809 w 7153444"/>
              <a:gd name="connsiteY162" fmla="*/ 4756620 h 4756620"/>
              <a:gd name="connsiteX163" fmla="*/ 1137935 w 7153444"/>
              <a:gd name="connsiteY163" fmla="*/ 4756620 h 4756620"/>
              <a:gd name="connsiteX164" fmla="*/ 1123125 w 7153444"/>
              <a:gd name="connsiteY164" fmla="*/ 4754152 h 4756620"/>
              <a:gd name="connsiteX165" fmla="*/ 1108315 w 7153444"/>
              <a:gd name="connsiteY165" fmla="*/ 4749215 h 4756620"/>
              <a:gd name="connsiteX166" fmla="*/ 1095973 w 7153444"/>
              <a:gd name="connsiteY166" fmla="*/ 4741810 h 4756620"/>
              <a:gd name="connsiteX167" fmla="*/ 1081162 w 7153444"/>
              <a:gd name="connsiteY167" fmla="*/ 4717126 h 4756620"/>
              <a:gd name="connsiteX168" fmla="*/ 1076226 w 7153444"/>
              <a:gd name="connsiteY168" fmla="*/ 4689973 h 4756620"/>
              <a:gd name="connsiteX169" fmla="*/ 1086099 w 7153444"/>
              <a:gd name="connsiteY169" fmla="*/ 4665289 h 4756620"/>
              <a:gd name="connsiteX170" fmla="*/ 1495855 w 7153444"/>
              <a:gd name="connsiteY170" fmla="*/ 4038314 h 4756620"/>
              <a:gd name="connsiteX171" fmla="*/ 1419334 w 7153444"/>
              <a:gd name="connsiteY171" fmla="*/ 3966730 h 4756620"/>
              <a:gd name="connsiteX172" fmla="*/ 1350218 w 7153444"/>
              <a:gd name="connsiteY172" fmla="*/ 3885272 h 4756620"/>
              <a:gd name="connsiteX173" fmla="*/ 1288508 w 7153444"/>
              <a:gd name="connsiteY173" fmla="*/ 3796410 h 4756620"/>
              <a:gd name="connsiteX174" fmla="*/ 1241609 w 7153444"/>
              <a:gd name="connsiteY174" fmla="*/ 3702610 h 4756620"/>
              <a:gd name="connsiteX175" fmla="*/ 1202114 w 7153444"/>
              <a:gd name="connsiteY175" fmla="*/ 3601405 h 4756620"/>
              <a:gd name="connsiteX176" fmla="*/ 1172493 w 7153444"/>
              <a:gd name="connsiteY176" fmla="*/ 3495264 h 4756620"/>
              <a:gd name="connsiteX177" fmla="*/ 1061415 w 7153444"/>
              <a:gd name="connsiteY177" fmla="*/ 3510074 h 4756620"/>
              <a:gd name="connsiteX178" fmla="*/ 955273 w 7153444"/>
              <a:gd name="connsiteY178" fmla="*/ 3517480 h 4756620"/>
              <a:gd name="connsiteX179" fmla="*/ 834321 w 7153444"/>
              <a:gd name="connsiteY179" fmla="*/ 3510074 h 4756620"/>
              <a:gd name="connsiteX180" fmla="*/ 723243 w 7153444"/>
              <a:gd name="connsiteY180" fmla="*/ 3490327 h 4756620"/>
              <a:gd name="connsiteX181" fmla="*/ 619570 w 7153444"/>
              <a:gd name="connsiteY181" fmla="*/ 3460706 h 4756620"/>
              <a:gd name="connsiteX182" fmla="*/ 523302 w 7153444"/>
              <a:gd name="connsiteY182" fmla="*/ 3418743 h 4756620"/>
              <a:gd name="connsiteX183" fmla="*/ 434439 w 7153444"/>
              <a:gd name="connsiteY183" fmla="*/ 3366907 h 4756620"/>
              <a:gd name="connsiteX184" fmla="*/ 355450 w 7153444"/>
              <a:gd name="connsiteY184" fmla="*/ 3310133 h 4756620"/>
              <a:gd name="connsiteX185" fmla="*/ 283867 w 7153444"/>
              <a:gd name="connsiteY185" fmla="*/ 3248423 h 4756620"/>
              <a:gd name="connsiteX186" fmla="*/ 222156 w 7153444"/>
              <a:gd name="connsiteY186" fmla="*/ 3174371 h 4756620"/>
              <a:gd name="connsiteX187" fmla="*/ 162915 w 7153444"/>
              <a:gd name="connsiteY187" fmla="*/ 3102787 h 4756620"/>
              <a:gd name="connsiteX188" fmla="*/ 118483 w 7153444"/>
              <a:gd name="connsiteY188" fmla="*/ 3028735 h 4756620"/>
              <a:gd name="connsiteX189" fmla="*/ 64178 w 7153444"/>
              <a:gd name="connsiteY189" fmla="*/ 2917657 h 4756620"/>
              <a:gd name="connsiteX190" fmla="*/ 29621 w 7153444"/>
              <a:gd name="connsiteY190" fmla="*/ 2804110 h 4756620"/>
              <a:gd name="connsiteX191" fmla="*/ 7405 w 7153444"/>
              <a:gd name="connsiteY191" fmla="*/ 2688095 h 4756620"/>
              <a:gd name="connsiteX192" fmla="*/ 0 w 7153444"/>
              <a:gd name="connsiteY192" fmla="*/ 2569611 h 4756620"/>
              <a:gd name="connsiteX193" fmla="*/ 0 w 7153444"/>
              <a:gd name="connsiteY193" fmla="*/ 2567143 h 4756620"/>
              <a:gd name="connsiteX194" fmla="*/ 7405 w 7153444"/>
              <a:gd name="connsiteY194" fmla="*/ 2448659 h 4756620"/>
              <a:gd name="connsiteX195" fmla="*/ 29621 w 7153444"/>
              <a:gd name="connsiteY195" fmla="*/ 2327707 h 4756620"/>
              <a:gd name="connsiteX196" fmla="*/ 69115 w 7153444"/>
              <a:gd name="connsiteY196" fmla="*/ 2214160 h 4756620"/>
              <a:gd name="connsiteX197" fmla="*/ 118483 w 7153444"/>
              <a:gd name="connsiteY197" fmla="*/ 2103082 h 4756620"/>
              <a:gd name="connsiteX198" fmla="*/ 187599 w 7153444"/>
              <a:gd name="connsiteY198" fmla="*/ 1996941 h 4756620"/>
              <a:gd name="connsiteX199" fmla="*/ 269056 w 7153444"/>
              <a:gd name="connsiteY199" fmla="*/ 1898204 h 4756620"/>
              <a:gd name="connsiteX200" fmla="*/ 217220 w 7153444"/>
              <a:gd name="connsiteY200" fmla="*/ 1809342 h 4756620"/>
              <a:gd name="connsiteX201" fmla="*/ 180194 w 7153444"/>
              <a:gd name="connsiteY201" fmla="*/ 1718011 h 4756620"/>
              <a:gd name="connsiteX202" fmla="*/ 148105 w 7153444"/>
              <a:gd name="connsiteY202" fmla="*/ 1619274 h 4756620"/>
              <a:gd name="connsiteX203" fmla="*/ 133294 w 7153444"/>
              <a:gd name="connsiteY203" fmla="*/ 1518070 h 4756620"/>
              <a:gd name="connsiteX204" fmla="*/ 130825 w 7153444"/>
              <a:gd name="connsiteY204" fmla="*/ 1409460 h 4756620"/>
              <a:gd name="connsiteX205" fmla="*/ 140699 w 7153444"/>
              <a:gd name="connsiteY205" fmla="*/ 1300850 h 4756620"/>
              <a:gd name="connsiteX206" fmla="*/ 160446 w 7153444"/>
              <a:gd name="connsiteY206" fmla="*/ 1194708 h 4756620"/>
              <a:gd name="connsiteX207" fmla="*/ 195004 w 7153444"/>
              <a:gd name="connsiteY207" fmla="*/ 1081161 h 4756620"/>
              <a:gd name="connsiteX208" fmla="*/ 241904 w 7153444"/>
              <a:gd name="connsiteY208" fmla="*/ 975020 h 4756620"/>
              <a:gd name="connsiteX209" fmla="*/ 298677 w 7153444"/>
              <a:gd name="connsiteY209" fmla="*/ 878752 h 4756620"/>
              <a:gd name="connsiteX210" fmla="*/ 365324 w 7153444"/>
              <a:gd name="connsiteY210" fmla="*/ 789889 h 4756620"/>
              <a:gd name="connsiteX211" fmla="*/ 439376 w 7153444"/>
              <a:gd name="connsiteY211" fmla="*/ 715837 h 4756620"/>
              <a:gd name="connsiteX212" fmla="*/ 523302 w 7153444"/>
              <a:gd name="connsiteY212" fmla="*/ 649190 h 4756620"/>
              <a:gd name="connsiteX213" fmla="*/ 609696 w 7153444"/>
              <a:gd name="connsiteY213" fmla="*/ 602290 h 4756620"/>
              <a:gd name="connsiteX214" fmla="*/ 3510075 w 7153444"/>
              <a:gd name="connsiteY214" fmla="*/ 0 h 4756620"/>
              <a:gd name="connsiteX215" fmla="*/ 3534760 w 7153444"/>
              <a:gd name="connsiteY215" fmla="*/ 0 h 4756620"/>
              <a:gd name="connsiteX216" fmla="*/ 3643369 w 7153444"/>
              <a:gd name="connsiteY216" fmla="*/ 7405 h 4756620"/>
              <a:gd name="connsiteX217" fmla="*/ 3749511 w 7153444"/>
              <a:gd name="connsiteY217" fmla="*/ 32089 h 4756620"/>
              <a:gd name="connsiteX218" fmla="*/ 3853184 w 7153444"/>
              <a:gd name="connsiteY218" fmla="*/ 71584 h 4756620"/>
              <a:gd name="connsiteX219" fmla="*/ 3946984 w 7153444"/>
              <a:gd name="connsiteY219" fmla="*/ 118484 h 4756620"/>
              <a:gd name="connsiteX220" fmla="*/ 4038315 w 7153444"/>
              <a:gd name="connsiteY220" fmla="*/ 182662 h 4756620"/>
              <a:gd name="connsiteX221" fmla="*/ 4119772 w 7153444"/>
              <a:gd name="connsiteY221" fmla="*/ 254246 h 4756620"/>
              <a:gd name="connsiteX222" fmla="*/ 4193824 w 7153444"/>
              <a:gd name="connsiteY222" fmla="*/ 338172 h 4756620"/>
              <a:gd name="connsiteX223" fmla="*/ 4304902 w 7153444"/>
              <a:gd name="connsiteY223" fmla="*/ 259183 h 4756620"/>
              <a:gd name="connsiteX224" fmla="*/ 4423386 w 7153444"/>
              <a:gd name="connsiteY224" fmla="*/ 197473 h 4756620"/>
              <a:gd name="connsiteX225" fmla="*/ 4546806 w 7153444"/>
              <a:gd name="connsiteY225" fmla="*/ 145636 h 4756620"/>
              <a:gd name="connsiteX226" fmla="*/ 4675164 w 7153444"/>
              <a:gd name="connsiteY226" fmla="*/ 111078 h 4756620"/>
              <a:gd name="connsiteX227" fmla="*/ 4805989 w 7153444"/>
              <a:gd name="connsiteY227" fmla="*/ 88863 h 4756620"/>
              <a:gd name="connsiteX228" fmla="*/ 4941751 w 7153444"/>
              <a:gd name="connsiteY228" fmla="*/ 83926 h 4756620"/>
              <a:gd name="connsiteX229" fmla="*/ 5077514 w 7153444"/>
              <a:gd name="connsiteY229" fmla="*/ 88863 h 4756620"/>
              <a:gd name="connsiteX230" fmla="*/ 5210808 w 7153444"/>
              <a:gd name="connsiteY230" fmla="*/ 113547 h 4756620"/>
              <a:gd name="connsiteX231" fmla="*/ 5344102 w 7153444"/>
              <a:gd name="connsiteY231" fmla="*/ 153041 h 4756620"/>
              <a:gd name="connsiteX232" fmla="*/ 5462585 w 7153444"/>
              <a:gd name="connsiteY232" fmla="*/ 202409 h 4756620"/>
              <a:gd name="connsiteX233" fmla="*/ 5573664 w 7153444"/>
              <a:gd name="connsiteY233" fmla="*/ 266588 h 4756620"/>
              <a:gd name="connsiteX234" fmla="*/ 5672400 w 7153444"/>
              <a:gd name="connsiteY234" fmla="*/ 343109 h 4756620"/>
              <a:gd name="connsiteX235" fmla="*/ 5758794 w 7153444"/>
              <a:gd name="connsiteY235" fmla="*/ 429503 h 4756620"/>
              <a:gd name="connsiteX236" fmla="*/ 5832846 w 7153444"/>
              <a:gd name="connsiteY236" fmla="*/ 525771 h 4756620"/>
              <a:gd name="connsiteX237" fmla="*/ 5897025 w 7153444"/>
              <a:gd name="connsiteY237" fmla="*/ 634381 h 4756620"/>
              <a:gd name="connsiteX238" fmla="*/ 5943925 w 7153444"/>
              <a:gd name="connsiteY238" fmla="*/ 747928 h 4756620"/>
              <a:gd name="connsiteX239" fmla="*/ 5980951 w 7153444"/>
              <a:gd name="connsiteY239" fmla="*/ 873816 h 4756620"/>
              <a:gd name="connsiteX240" fmla="*/ 6092029 w 7153444"/>
              <a:gd name="connsiteY240" fmla="*/ 856538 h 4756620"/>
              <a:gd name="connsiteX241" fmla="*/ 6195702 w 7153444"/>
              <a:gd name="connsiteY241" fmla="*/ 851601 h 4756620"/>
              <a:gd name="connsiteX242" fmla="*/ 6316654 w 7153444"/>
              <a:gd name="connsiteY242" fmla="*/ 859006 h 4756620"/>
              <a:gd name="connsiteX243" fmla="*/ 6430201 w 7153444"/>
              <a:gd name="connsiteY243" fmla="*/ 878753 h 4756620"/>
              <a:gd name="connsiteX244" fmla="*/ 6533874 w 7153444"/>
              <a:gd name="connsiteY244" fmla="*/ 908374 h 4756620"/>
              <a:gd name="connsiteX245" fmla="*/ 6630142 w 7153444"/>
              <a:gd name="connsiteY245" fmla="*/ 950337 h 4756620"/>
              <a:gd name="connsiteX246" fmla="*/ 6719004 w 7153444"/>
              <a:gd name="connsiteY246" fmla="*/ 1002174 h 4756620"/>
              <a:gd name="connsiteX247" fmla="*/ 6797994 w 7153444"/>
              <a:gd name="connsiteY247" fmla="*/ 1058947 h 4756620"/>
              <a:gd name="connsiteX248" fmla="*/ 6869577 w 7153444"/>
              <a:gd name="connsiteY248" fmla="*/ 1125594 h 4756620"/>
              <a:gd name="connsiteX249" fmla="*/ 6936224 w 7153444"/>
              <a:gd name="connsiteY249" fmla="*/ 1194709 h 4756620"/>
              <a:gd name="connsiteX250" fmla="*/ 6990529 w 7153444"/>
              <a:gd name="connsiteY250" fmla="*/ 1266293 h 4756620"/>
              <a:gd name="connsiteX251" fmla="*/ 7034960 w 7153444"/>
              <a:gd name="connsiteY251" fmla="*/ 1340345 h 4756620"/>
              <a:gd name="connsiteX252" fmla="*/ 7089266 w 7153444"/>
              <a:gd name="connsiteY252" fmla="*/ 1453892 h 4756620"/>
              <a:gd name="connsiteX253" fmla="*/ 7123823 w 7153444"/>
              <a:gd name="connsiteY253" fmla="*/ 1569907 h 4756620"/>
              <a:gd name="connsiteX254" fmla="*/ 7148507 w 7153444"/>
              <a:gd name="connsiteY254" fmla="*/ 1688391 h 4756620"/>
              <a:gd name="connsiteX255" fmla="*/ 7153444 w 7153444"/>
              <a:gd name="connsiteY255" fmla="*/ 1806874 h 4756620"/>
              <a:gd name="connsiteX256" fmla="*/ 7146039 w 7153444"/>
              <a:gd name="connsiteY256" fmla="*/ 1927826 h 4756620"/>
              <a:gd name="connsiteX257" fmla="*/ 7121354 w 7153444"/>
              <a:gd name="connsiteY257" fmla="*/ 2043842 h 4756620"/>
              <a:gd name="connsiteX258" fmla="*/ 7084328 w 7153444"/>
              <a:gd name="connsiteY258" fmla="*/ 2157388 h 4756620"/>
              <a:gd name="connsiteX259" fmla="*/ 7030024 w 7153444"/>
              <a:gd name="connsiteY259" fmla="*/ 2268467 h 4756620"/>
              <a:gd name="connsiteX260" fmla="*/ 6965845 w 7153444"/>
              <a:gd name="connsiteY260" fmla="*/ 2372140 h 4756620"/>
              <a:gd name="connsiteX261" fmla="*/ 6884388 w 7153444"/>
              <a:gd name="connsiteY261" fmla="*/ 2468408 h 4756620"/>
              <a:gd name="connsiteX262" fmla="*/ 6936224 w 7153444"/>
              <a:gd name="connsiteY262" fmla="*/ 2559739 h 4756620"/>
              <a:gd name="connsiteX263" fmla="*/ 6973250 w 7153444"/>
              <a:gd name="connsiteY263" fmla="*/ 2651070 h 4756620"/>
              <a:gd name="connsiteX264" fmla="*/ 7005340 w 7153444"/>
              <a:gd name="connsiteY264" fmla="*/ 2749806 h 4756620"/>
              <a:gd name="connsiteX265" fmla="*/ 7020150 w 7153444"/>
              <a:gd name="connsiteY265" fmla="*/ 2855948 h 4756620"/>
              <a:gd name="connsiteX266" fmla="*/ 7022618 w 7153444"/>
              <a:gd name="connsiteY266" fmla="*/ 2959621 h 4756620"/>
              <a:gd name="connsiteX267" fmla="*/ 7012745 w 7153444"/>
              <a:gd name="connsiteY267" fmla="*/ 3068231 h 4756620"/>
              <a:gd name="connsiteX268" fmla="*/ 6992998 w 7153444"/>
              <a:gd name="connsiteY268" fmla="*/ 3174372 h 4756620"/>
              <a:gd name="connsiteX269" fmla="*/ 6958440 w 7153444"/>
              <a:gd name="connsiteY269" fmla="*/ 3290387 h 4756620"/>
              <a:gd name="connsiteX270" fmla="*/ 6911540 w 7153444"/>
              <a:gd name="connsiteY270" fmla="*/ 3394060 h 4756620"/>
              <a:gd name="connsiteX271" fmla="*/ 6854767 w 7153444"/>
              <a:gd name="connsiteY271" fmla="*/ 3492797 h 4756620"/>
              <a:gd name="connsiteX272" fmla="*/ 6788120 w 7153444"/>
              <a:gd name="connsiteY272" fmla="*/ 3579191 h 4756620"/>
              <a:gd name="connsiteX273" fmla="*/ 6714068 w 7153444"/>
              <a:gd name="connsiteY273" fmla="*/ 3655712 h 4756620"/>
              <a:gd name="connsiteX274" fmla="*/ 6632610 w 7153444"/>
              <a:gd name="connsiteY274" fmla="*/ 3719890 h 4756620"/>
              <a:gd name="connsiteX275" fmla="*/ 6543748 w 7153444"/>
              <a:gd name="connsiteY275" fmla="*/ 3769258 h 4756620"/>
              <a:gd name="connsiteX276" fmla="*/ 6531406 w 7153444"/>
              <a:gd name="connsiteY276" fmla="*/ 3774195 h 4756620"/>
              <a:gd name="connsiteX277" fmla="*/ 6519064 w 7153444"/>
              <a:gd name="connsiteY277" fmla="*/ 3774195 h 4756620"/>
              <a:gd name="connsiteX278" fmla="*/ 6494380 w 7153444"/>
              <a:gd name="connsiteY278" fmla="*/ 3771727 h 4756620"/>
              <a:gd name="connsiteX279" fmla="*/ 6477100 w 7153444"/>
              <a:gd name="connsiteY279" fmla="*/ 3759385 h 4756620"/>
              <a:gd name="connsiteX280" fmla="*/ 6464758 w 7153444"/>
              <a:gd name="connsiteY280" fmla="*/ 3742106 h 4756620"/>
              <a:gd name="connsiteX281" fmla="*/ 6459822 w 7153444"/>
              <a:gd name="connsiteY281" fmla="*/ 3717422 h 4756620"/>
              <a:gd name="connsiteX282" fmla="*/ 6462290 w 7153444"/>
              <a:gd name="connsiteY282" fmla="*/ 3695206 h 4756620"/>
              <a:gd name="connsiteX283" fmla="*/ 6474632 w 7153444"/>
              <a:gd name="connsiteY283" fmla="*/ 3675459 h 4756620"/>
              <a:gd name="connsiteX284" fmla="*/ 6491911 w 7153444"/>
              <a:gd name="connsiteY284" fmla="*/ 3663117 h 4756620"/>
              <a:gd name="connsiteX285" fmla="*/ 6568432 w 7153444"/>
              <a:gd name="connsiteY285" fmla="*/ 3618685 h 4756620"/>
              <a:gd name="connsiteX286" fmla="*/ 6640016 w 7153444"/>
              <a:gd name="connsiteY286" fmla="*/ 3564380 h 4756620"/>
              <a:gd name="connsiteX287" fmla="*/ 6701726 w 7153444"/>
              <a:gd name="connsiteY287" fmla="*/ 3497733 h 4756620"/>
              <a:gd name="connsiteX288" fmla="*/ 6758499 w 7153444"/>
              <a:gd name="connsiteY288" fmla="*/ 3423681 h 4756620"/>
              <a:gd name="connsiteX289" fmla="*/ 6810336 w 7153444"/>
              <a:gd name="connsiteY289" fmla="*/ 3337287 h 4756620"/>
              <a:gd name="connsiteX290" fmla="*/ 6849830 w 7153444"/>
              <a:gd name="connsiteY290" fmla="*/ 3248424 h 4756620"/>
              <a:gd name="connsiteX291" fmla="*/ 6879451 w 7153444"/>
              <a:gd name="connsiteY291" fmla="*/ 3149688 h 4756620"/>
              <a:gd name="connsiteX292" fmla="*/ 6899198 w 7153444"/>
              <a:gd name="connsiteY292" fmla="*/ 3046015 h 4756620"/>
              <a:gd name="connsiteX293" fmla="*/ 6906604 w 7153444"/>
              <a:gd name="connsiteY293" fmla="*/ 2944810 h 4756620"/>
              <a:gd name="connsiteX294" fmla="*/ 6899198 w 7153444"/>
              <a:gd name="connsiteY294" fmla="*/ 2848542 h 4756620"/>
              <a:gd name="connsiteX295" fmla="*/ 6884388 w 7153444"/>
              <a:gd name="connsiteY295" fmla="*/ 2752274 h 4756620"/>
              <a:gd name="connsiteX296" fmla="*/ 6854767 w 7153444"/>
              <a:gd name="connsiteY296" fmla="*/ 2663412 h 4756620"/>
              <a:gd name="connsiteX297" fmla="*/ 6815272 w 7153444"/>
              <a:gd name="connsiteY297" fmla="*/ 2577018 h 4756620"/>
              <a:gd name="connsiteX298" fmla="*/ 6760968 w 7153444"/>
              <a:gd name="connsiteY298" fmla="*/ 2498028 h 4756620"/>
              <a:gd name="connsiteX299" fmla="*/ 6753562 w 7153444"/>
              <a:gd name="connsiteY299" fmla="*/ 2475813 h 4756620"/>
              <a:gd name="connsiteX300" fmla="*/ 6753562 w 7153444"/>
              <a:gd name="connsiteY300" fmla="*/ 2448660 h 4756620"/>
              <a:gd name="connsiteX301" fmla="*/ 6768372 w 7153444"/>
              <a:gd name="connsiteY301" fmla="*/ 2421508 h 4756620"/>
              <a:gd name="connsiteX302" fmla="*/ 6849830 w 7153444"/>
              <a:gd name="connsiteY302" fmla="*/ 2335114 h 4756620"/>
              <a:gd name="connsiteX303" fmla="*/ 6914008 w 7153444"/>
              <a:gd name="connsiteY303" fmla="*/ 2241314 h 4756620"/>
              <a:gd name="connsiteX304" fmla="*/ 6965845 w 7153444"/>
              <a:gd name="connsiteY304" fmla="*/ 2142578 h 4756620"/>
              <a:gd name="connsiteX305" fmla="*/ 7005340 w 7153444"/>
              <a:gd name="connsiteY305" fmla="*/ 2038905 h 4756620"/>
              <a:gd name="connsiteX306" fmla="*/ 7027555 w 7153444"/>
              <a:gd name="connsiteY306" fmla="*/ 1932763 h 4756620"/>
              <a:gd name="connsiteX307" fmla="*/ 7037429 w 7153444"/>
              <a:gd name="connsiteY307" fmla="*/ 1826622 h 4756620"/>
              <a:gd name="connsiteX308" fmla="*/ 7034960 w 7153444"/>
              <a:gd name="connsiteY308" fmla="*/ 1718012 h 4756620"/>
              <a:gd name="connsiteX309" fmla="*/ 7015213 w 7153444"/>
              <a:gd name="connsiteY309" fmla="*/ 1606933 h 4756620"/>
              <a:gd name="connsiteX310" fmla="*/ 6980656 w 7153444"/>
              <a:gd name="connsiteY310" fmla="*/ 1503260 h 4756620"/>
              <a:gd name="connsiteX311" fmla="*/ 6931288 w 7153444"/>
              <a:gd name="connsiteY311" fmla="*/ 1397119 h 4756620"/>
              <a:gd name="connsiteX312" fmla="*/ 6886856 w 7153444"/>
              <a:gd name="connsiteY312" fmla="*/ 1325535 h 4756620"/>
              <a:gd name="connsiteX313" fmla="*/ 6832551 w 7153444"/>
              <a:gd name="connsiteY313" fmla="*/ 1253951 h 4756620"/>
              <a:gd name="connsiteX314" fmla="*/ 6768372 w 7153444"/>
              <a:gd name="connsiteY314" fmla="*/ 1187304 h 4756620"/>
              <a:gd name="connsiteX315" fmla="*/ 6696788 w 7153444"/>
              <a:gd name="connsiteY315" fmla="*/ 1128062 h 4756620"/>
              <a:gd name="connsiteX316" fmla="*/ 6612863 w 7153444"/>
              <a:gd name="connsiteY316" fmla="*/ 1073757 h 4756620"/>
              <a:gd name="connsiteX317" fmla="*/ 6521532 w 7153444"/>
              <a:gd name="connsiteY317" fmla="*/ 1031794 h 4756620"/>
              <a:gd name="connsiteX318" fmla="*/ 6420327 w 7153444"/>
              <a:gd name="connsiteY318" fmla="*/ 999705 h 4756620"/>
              <a:gd name="connsiteX319" fmla="*/ 6311717 w 7153444"/>
              <a:gd name="connsiteY319" fmla="*/ 977490 h 4756620"/>
              <a:gd name="connsiteX320" fmla="*/ 6193234 w 7153444"/>
              <a:gd name="connsiteY320" fmla="*/ 970084 h 4756620"/>
              <a:gd name="connsiteX321" fmla="*/ 6114245 w 7153444"/>
              <a:gd name="connsiteY321" fmla="*/ 972553 h 4756620"/>
              <a:gd name="connsiteX322" fmla="*/ 6030319 w 7153444"/>
              <a:gd name="connsiteY322" fmla="*/ 982426 h 4756620"/>
              <a:gd name="connsiteX323" fmla="*/ 5946393 w 7153444"/>
              <a:gd name="connsiteY323" fmla="*/ 999705 h 4756620"/>
              <a:gd name="connsiteX324" fmla="*/ 5931583 w 7153444"/>
              <a:gd name="connsiteY324" fmla="*/ 1002174 h 4756620"/>
              <a:gd name="connsiteX325" fmla="*/ 5921709 w 7153444"/>
              <a:gd name="connsiteY325" fmla="*/ 999705 h 4756620"/>
              <a:gd name="connsiteX326" fmla="*/ 5911835 w 7153444"/>
              <a:gd name="connsiteY326" fmla="*/ 997237 h 4756620"/>
              <a:gd name="connsiteX327" fmla="*/ 5899493 w 7153444"/>
              <a:gd name="connsiteY327" fmla="*/ 989832 h 4756620"/>
              <a:gd name="connsiteX328" fmla="*/ 5889620 w 7153444"/>
              <a:gd name="connsiteY328" fmla="*/ 984895 h 4756620"/>
              <a:gd name="connsiteX329" fmla="*/ 5884683 w 7153444"/>
              <a:gd name="connsiteY329" fmla="*/ 972553 h 4756620"/>
              <a:gd name="connsiteX330" fmla="*/ 5879746 w 7153444"/>
              <a:gd name="connsiteY330" fmla="*/ 962679 h 4756620"/>
              <a:gd name="connsiteX331" fmla="*/ 5874809 w 7153444"/>
              <a:gd name="connsiteY331" fmla="*/ 950337 h 4756620"/>
              <a:gd name="connsiteX332" fmla="*/ 5847657 w 7153444"/>
              <a:gd name="connsiteY332" fmla="*/ 831853 h 4756620"/>
              <a:gd name="connsiteX333" fmla="*/ 5805694 w 7153444"/>
              <a:gd name="connsiteY333" fmla="*/ 720775 h 4756620"/>
              <a:gd name="connsiteX334" fmla="*/ 5753857 w 7153444"/>
              <a:gd name="connsiteY334" fmla="*/ 619570 h 4756620"/>
              <a:gd name="connsiteX335" fmla="*/ 5687210 w 7153444"/>
              <a:gd name="connsiteY335" fmla="*/ 525771 h 4756620"/>
              <a:gd name="connsiteX336" fmla="*/ 5605753 w 7153444"/>
              <a:gd name="connsiteY336" fmla="*/ 441845 h 4756620"/>
              <a:gd name="connsiteX337" fmla="*/ 5516890 w 7153444"/>
              <a:gd name="connsiteY337" fmla="*/ 370261 h 4756620"/>
              <a:gd name="connsiteX338" fmla="*/ 5415686 w 7153444"/>
              <a:gd name="connsiteY338" fmla="*/ 311020 h 4756620"/>
              <a:gd name="connsiteX339" fmla="*/ 5302139 w 7153444"/>
              <a:gd name="connsiteY339" fmla="*/ 259183 h 4756620"/>
              <a:gd name="connsiteX340" fmla="*/ 5183655 w 7153444"/>
              <a:gd name="connsiteY340" fmla="*/ 227094 h 4756620"/>
              <a:gd name="connsiteX341" fmla="*/ 5065172 w 7153444"/>
              <a:gd name="connsiteY341" fmla="*/ 204878 h 4756620"/>
              <a:gd name="connsiteX342" fmla="*/ 4941751 w 7153444"/>
              <a:gd name="connsiteY342" fmla="*/ 199941 h 4756620"/>
              <a:gd name="connsiteX343" fmla="*/ 4810926 w 7153444"/>
              <a:gd name="connsiteY343" fmla="*/ 204878 h 4756620"/>
              <a:gd name="connsiteX344" fmla="*/ 4685037 w 7153444"/>
              <a:gd name="connsiteY344" fmla="*/ 229562 h 4756620"/>
              <a:gd name="connsiteX345" fmla="*/ 4559148 w 7153444"/>
              <a:gd name="connsiteY345" fmla="*/ 266588 h 4756620"/>
              <a:gd name="connsiteX346" fmla="*/ 4438196 w 7153444"/>
              <a:gd name="connsiteY346" fmla="*/ 320893 h 4756620"/>
              <a:gd name="connsiteX347" fmla="*/ 4324650 w 7153444"/>
              <a:gd name="connsiteY347" fmla="*/ 385072 h 4756620"/>
              <a:gd name="connsiteX348" fmla="*/ 4220977 w 7153444"/>
              <a:gd name="connsiteY348" fmla="*/ 466529 h 4756620"/>
              <a:gd name="connsiteX349" fmla="*/ 4211103 w 7153444"/>
              <a:gd name="connsiteY349" fmla="*/ 471466 h 4756620"/>
              <a:gd name="connsiteX350" fmla="*/ 4196293 w 7153444"/>
              <a:gd name="connsiteY350" fmla="*/ 478871 h 4756620"/>
              <a:gd name="connsiteX351" fmla="*/ 4183951 w 7153444"/>
              <a:gd name="connsiteY351" fmla="*/ 481340 h 4756620"/>
              <a:gd name="connsiteX352" fmla="*/ 4176545 w 7153444"/>
              <a:gd name="connsiteY352" fmla="*/ 478871 h 4756620"/>
              <a:gd name="connsiteX353" fmla="*/ 4164203 w 7153444"/>
              <a:gd name="connsiteY353" fmla="*/ 478871 h 4756620"/>
              <a:gd name="connsiteX354" fmla="*/ 4151861 w 7153444"/>
              <a:gd name="connsiteY354" fmla="*/ 471466 h 4756620"/>
              <a:gd name="connsiteX355" fmla="*/ 4141988 w 7153444"/>
              <a:gd name="connsiteY355" fmla="*/ 464061 h 4756620"/>
              <a:gd name="connsiteX356" fmla="*/ 4134582 w 7153444"/>
              <a:gd name="connsiteY356" fmla="*/ 454187 h 4756620"/>
              <a:gd name="connsiteX357" fmla="*/ 4067935 w 7153444"/>
              <a:gd name="connsiteY357" fmla="*/ 370261 h 4756620"/>
              <a:gd name="connsiteX358" fmla="*/ 3996352 w 7153444"/>
              <a:gd name="connsiteY358" fmla="*/ 296209 h 4756620"/>
              <a:gd name="connsiteX359" fmla="*/ 3912426 w 7153444"/>
              <a:gd name="connsiteY359" fmla="*/ 236967 h 4756620"/>
              <a:gd name="connsiteX360" fmla="*/ 3826032 w 7153444"/>
              <a:gd name="connsiteY360" fmla="*/ 185131 h 4756620"/>
              <a:gd name="connsiteX361" fmla="*/ 3732232 w 7153444"/>
              <a:gd name="connsiteY361" fmla="*/ 148105 h 4756620"/>
              <a:gd name="connsiteX362" fmla="*/ 3633496 w 7153444"/>
              <a:gd name="connsiteY362" fmla="*/ 125889 h 4756620"/>
              <a:gd name="connsiteX363" fmla="*/ 3532291 w 7153444"/>
              <a:gd name="connsiteY363" fmla="*/ 116015 h 4756620"/>
              <a:gd name="connsiteX364" fmla="*/ 3507607 w 7153444"/>
              <a:gd name="connsiteY364" fmla="*/ 116015 h 4756620"/>
              <a:gd name="connsiteX365" fmla="*/ 3403934 w 7153444"/>
              <a:gd name="connsiteY365" fmla="*/ 125889 h 4756620"/>
              <a:gd name="connsiteX366" fmla="*/ 3297792 w 7153444"/>
              <a:gd name="connsiteY366" fmla="*/ 145636 h 4756620"/>
              <a:gd name="connsiteX367" fmla="*/ 3196588 w 7153444"/>
              <a:gd name="connsiteY367" fmla="*/ 182662 h 4756620"/>
              <a:gd name="connsiteX368" fmla="*/ 3100320 w 7153444"/>
              <a:gd name="connsiteY368" fmla="*/ 229562 h 4756620"/>
              <a:gd name="connsiteX369" fmla="*/ 3011457 w 7153444"/>
              <a:gd name="connsiteY369" fmla="*/ 293741 h 4756620"/>
              <a:gd name="connsiteX370" fmla="*/ 2930000 w 7153444"/>
              <a:gd name="connsiteY370" fmla="*/ 365324 h 4756620"/>
              <a:gd name="connsiteX371" fmla="*/ 2855948 w 7153444"/>
              <a:gd name="connsiteY371" fmla="*/ 449250 h 4756620"/>
              <a:gd name="connsiteX372" fmla="*/ 2846074 w 7153444"/>
              <a:gd name="connsiteY372" fmla="*/ 456656 h 4756620"/>
              <a:gd name="connsiteX373" fmla="*/ 2833732 w 7153444"/>
              <a:gd name="connsiteY373" fmla="*/ 466529 h 4756620"/>
              <a:gd name="connsiteX374" fmla="*/ 2821390 w 7153444"/>
              <a:gd name="connsiteY374" fmla="*/ 468998 h 4756620"/>
              <a:gd name="connsiteX375" fmla="*/ 2811516 w 7153444"/>
              <a:gd name="connsiteY375" fmla="*/ 471466 h 4756620"/>
              <a:gd name="connsiteX376" fmla="*/ 2806580 w 7153444"/>
              <a:gd name="connsiteY376" fmla="*/ 471466 h 4756620"/>
              <a:gd name="connsiteX377" fmla="*/ 2794237 w 7153444"/>
              <a:gd name="connsiteY377" fmla="*/ 468998 h 4756620"/>
              <a:gd name="connsiteX378" fmla="*/ 2784364 w 7153444"/>
              <a:gd name="connsiteY378" fmla="*/ 466529 h 4756620"/>
              <a:gd name="connsiteX379" fmla="*/ 2774490 w 7153444"/>
              <a:gd name="connsiteY379" fmla="*/ 461592 h 4756620"/>
              <a:gd name="connsiteX380" fmla="*/ 2764617 w 7153444"/>
              <a:gd name="connsiteY380" fmla="*/ 451719 h 4756620"/>
              <a:gd name="connsiteX381" fmla="*/ 2707843 w 7153444"/>
              <a:gd name="connsiteY381" fmla="*/ 399882 h 4756620"/>
              <a:gd name="connsiteX382" fmla="*/ 2646133 w 7153444"/>
              <a:gd name="connsiteY382" fmla="*/ 357919 h 4756620"/>
              <a:gd name="connsiteX383" fmla="*/ 2574549 w 7153444"/>
              <a:gd name="connsiteY383" fmla="*/ 325830 h 4756620"/>
              <a:gd name="connsiteX384" fmla="*/ 2495560 w 7153444"/>
              <a:gd name="connsiteY384" fmla="*/ 298677 h 4756620"/>
              <a:gd name="connsiteX385" fmla="*/ 2414103 w 7153444"/>
              <a:gd name="connsiteY385" fmla="*/ 283867 h 4756620"/>
              <a:gd name="connsiteX386" fmla="*/ 2335114 w 7153444"/>
              <a:gd name="connsiteY386" fmla="*/ 278930 h 4756620"/>
              <a:gd name="connsiteX387" fmla="*/ 2268467 w 7153444"/>
              <a:gd name="connsiteY387" fmla="*/ 281399 h 4756620"/>
              <a:gd name="connsiteX388" fmla="*/ 2209225 w 7153444"/>
              <a:gd name="connsiteY388" fmla="*/ 293741 h 4756620"/>
              <a:gd name="connsiteX389" fmla="*/ 2194415 w 7153444"/>
              <a:gd name="connsiteY389" fmla="*/ 293741 h 4756620"/>
              <a:gd name="connsiteX390" fmla="*/ 2169731 w 7153444"/>
              <a:gd name="connsiteY390" fmla="*/ 286335 h 4756620"/>
              <a:gd name="connsiteX391" fmla="*/ 2149983 w 7153444"/>
              <a:gd name="connsiteY391" fmla="*/ 271525 h 4756620"/>
              <a:gd name="connsiteX392" fmla="*/ 2137641 w 7153444"/>
              <a:gd name="connsiteY392" fmla="*/ 244372 h 4756620"/>
              <a:gd name="connsiteX393" fmla="*/ 2140110 w 7153444"/>
              <a:gd name="connsiteY393" fmla="*/ 214752 h 4756620"/>
              <a:gd name="connsiteX394" fmla="*/ 2154920 w 7153444"/>
              <a:gd name="connsiteY394" fmla="*/ 190067 h 4756620"/>
              <a:gd name="connsiteX395" fmla="*/ 2182073 w 7153444"/>
              <a:gd name="connsiteY395" fmla="*/ 175257 h 4756620"/>
              <a:gd name="connsiteX396" fmla="*/ 2256125 w 7153444"/>
              <a:gd name="connsiteY396" fmla="*/ 162915 h 4756620"/>
              <a:gd name="connsiteX397" fmla="*/ 2332645 w 7153444"/>
              <a:gd name="connsiteY397" fmla="*/ 160447 h 4756620"/>
              <a:gd name="connsiteX398" fmla="*/ 2433850 w 7153444"/>
              <a:gd name="connsiteY398" fmla="*/ 170320 h 4756620"/>
              <a:gd name="connsiteX399" fmla="*/ 2537523 w 7153444"/>
              <a:gd name="connsiteY399" fmla="*/ 190067 h 4756620"/>
              <a:gd name="connsiteX400" fmla="*/ 2633791 w 7153444"/>
              <a:gd name="connsiteY400" fmla="*/ 224625 h 4756620"/>
              <a:gd name="connsiteX401" fmla="*/ 2722654 w 7153444"/>
              <a:gd name="connsiteY401" fmla="*/ 269057 h 4756620"/>
              <a:gd name="connsiteX402" fmla="*/ 2804111 w 7153444"/>
              <a:gd name="connsiteY402" fmla="*/ 328298 h 4756620"/>
              <a:gd name="connsiteX403" fmla="*/ 2885569 w 7153444"/>
              <a:gd name="connsiteY403" fmla="*/ 244372 h 4756620"/>
              <a:gd name="connsiteX404" fmla="*/ 2976900 w 7153444"/>
              <a:gd name="connsiteY404" fmla="*/ 170320 h 4756620"/>
              <a:gd name="connsiteX405" fmla="*/ 3073167 w 7153444"/>
              <a:gd name="connsiteY405" fmla="*/ 111078 h 4756620"/>
              <a:gd name="connsiteX406" fmla="*/ 3179309 w 7153444"/>
              <a:gd name="connsiteY406" fmla="*/ 61710 h 4756620"/>
              <a:gd name="connsiteX407" fmla="*/ 3285450 w 7153444"/>
              <a:gd name="connsiteY407" fmla="*/ 29621 h 4756620"/>
              <a:gd name="connsiteX408" fmla="*/ 3396529 w 7153444"/>
              <a:gd name="connsiteY408" fmla="*/ 4937 h 475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7153444" h="4756620">
                <a:moveTo>
                  <a:pt x="622039" y="594885"/>
                </a:moveTo>
                <a:lnTo>
                  <a:pt x="634380" y="594885"/>
                </a:lnTo>
                <a:lnTo>
                  <a:pt x="659065" y="597354"/>
                </a:lnTo>
                <a:lnTo>
                  <a:pt x="676343" y="609696"/>
                </a:lnTo>
                <a:lnTo>
                  <a:pt x="688686" y="626974"/>
                </a:lnTo>
                <a:lnTo>
                  <a:pt x="693622" y="651658"/>
                </a:lnTo>
                <a:lnTo>
                  <a:pt x="691154" y="673874"/>
                </a:lnTo>
                <a:lnTo>
                  <a:pt x="678812" y="693621"/>
                </a:lnTo>
                <a:lnTo>
                  <a:pt x="661533" y="705963"/>
                </a:lnTo>
                <a:lnTo>
                  <a:pt x="585012" y="747926"/>
                </a:lnTo>
                <a:lnTo>
                  <a:pt x="513429" y="804700"/>
                </a:lnTo>
                <a:lnTo>
                  <a:pt x="451719" y="871347"/>
                </a:lnTo>
                <a:lnTo>
                  <a:pt x="394945" y="945399"/>
                </a:lnTo>
                <a:lnTo>
                  <a:pt x="343109" y="1031793"/>
                </a:lnTo>
                <a:lnTo>
                  <a:pt x="303614" y="1123124"/>
                </a:lnTo>
                <a:lnTo>
                  <a:pt x="273993" y="1221861"/>
                </a:lnTo>
                <a:lnTo>
                  <a:pt x="254246" y="1323065"/>
                </a:lnTo>
                <a:lnTo>
                  <a:pt x="246841" y="1424270"/>
                </a:lnTo>
                <a:lnTo>
                  <a:pt x="254246" y="1520538"/>
                </a:lnTo>
                <a:lnTo>
                  <a:pt x="269056" y="1616806"/>
                </a:lnTo>
                <a:lnTo>
                  <a:pt x="298677" y="1705669"/>
                </a:lnTo>
                <a:lnTo>
                  <a:pt x="338172" y="1789594"/>
                </a:lnTo>
                <a:lnTo>
                  <a:pt x="387540" y="1868583"/>
                </a:lnTo>
                <a:lnTo>
                  <a:pt x="399882" y="1893268"/>
                </a:lnTo>
                <a:lnTo>
                  <a:pt x="399882" y="1920420"/>
                </a:lnTo>
                <a:lnTo>
                  <a:pt x="385072" y="1945104"/>
                </a:lnTo>
                <a:lnTo>
                  <a:pt x="303614" y="2033967"/>
                </a:lnTo>
                <a:lnTo>
                  <a:pt x="239435" y="2127766"/>
                </a:lnTo>
                <a:lnTo>
                  <a:pt x="187599" y="2228971"/>
                </a:lnTo>
                <a:lnTo>
                  <a:pt x="148105" y="2330176"/>
                </a:lnTo>
                <a:lnTo>
                  <a:pt x="125889" y="2438786"/>
                </a:lnTo>
                <a:lnTo>
                  <a:pt x="116015" y="2547395"/>
                </a:lnTo>
                <a:lnTo>
                  <a:pt x="118483" y="2653537"/>
                </a:lnTo>
                <a:lnTo>
                  <a:pt x="138231" y="2762147"/>
                </a:lnTo>
                <a:lnTo>
                  <a:pt x="172788" y="2868288"/>
                </a:lnTo>
                <a:lnTo>
                  <a:pt x="222156" y="2971962"/>
                </a:lnTo>
                <a:lnTo>
                  <a:pt x="266588" y="3046014"/>
                </a:lnTo>
                <a:lnTo>
                  <a:pt x="323361" y="3115129"/>
                </a:lnTo>
                <a:lnTo>
                  <a:pt x="385072" y="3181776"/>
                </a:lnTo>
                <a:lnTo>
                  <a:pt x="456655" y="3241018"/>
                </a:lnTo>
                <a:lnTo>
                  <a:pt x="540581" y="3295323"/>
                </a:lnTo>
                <a:lnTo>
                  <a:pt x="631912" y="3337286"/>
                </a:lnTo>
                <a:lnTo>
                  <a:pt x="733117" y="3369375"/>
                </a:lnTo>
                <a:lnTo>
                  <a:pt x="841727" y="3391591"/>
                </a:lnTo>
                <a:lnTo>
                  <a:pt x="957742" y="3398996"/>
                </a:lnTo>
                <a:lnTo>
                  <a:pt x="1039199" y="3396528"/>
                </a:lnTo>
                <a:lnTo>
                  <a:pt x="1123125" y="3384186"/>
                </a:lnTo>
                <a:lnTo>
                  <a:pt x="1207051" y="3369375"/>
                </a:lnTo>
                <a:lnTo>
                  <a:pt x="1221861" y="3366907"/>
                </a:lnTo>
                <a:lnTo>
                  <a:pt x="1231735" y="3369375"/>
                </a:lnTo>
                <a:lnTo>
                  <a:pt x="1241609" y="3374312"/>
                </a:lnTo>
                <a:lnTo>
                  <a:pt x="1253951" y="3379249"/>
                </a:lnTo>
                <a:lnTo>
                  <a:pt x="1263824" y="3384186"/>
                </a:lnTo>
                <a:lnTo>
                  <a:pt x="1268761" y="3394059"/>
                </a:lnTo>
                <a:lnTo>
                  <a:pt x="1273698" y="3406401"/>
                </a:lnTo>
                <a:lnTo>
                  <a:pt x="1278635" y="3418743"/>
                </a:lnTo>
                <a:lnTo>
                  <a:pt x="1300850" y="3529822"/>
                </a:lnTo>
                <a:lnTo>
                  <a:pt x="1340345" y="3635963"/>
                </a:lnTo>
                <a:lnTo>
                  <a:pt x="1392181" y="3734699"/>
                </a:lnTo>
                <a:lnTo>
                  <a:pt x="1451423" y="3826031"/>
                </a:lnTo>
                <a:lnTo>
                  <a:pt x="1525475" y="3905020"/>
                </a:lnTo>
                <a:lnTo>
                  <a:pt x="1609401" y="3976603"/>
                </a:lnTo>
                <a:lnTo>
                  <a:pt x="1629148" y="4001287"/>
                </a:lnTo>
                <a:lnTo>
                  <a:pt x="1634085" y="4030908"/>
                </a:lnTo>
                <a:lnTo>
                  <a:pt x="1624212" y="4058061"/>
                </a:lnTo>
                <a:lnTo>
                  <a:pt x="1352687" y="4472753"/>
                </a:lnTo>
                <a:lnTo>
                  <a:pt x="1841432" y="4129645"/>
                </a:lnTo>
                <a:lnTo>
                  <a:pt x="1848837" y="4124708"/>
                </a:lnTo>
                <a:lnTo>
                  <a:pt x="1861179" y="4117303"/>
                </a:lnTo>
                <a:lnTo>
                  <a:pt x="1873521" y="4117303"/>
                </a:lnTo>
                <a:lnTo>
                  <a:pt x="1883394" y="4117303"/>
                </a:lnTo>
                <a:lnTo>
                  <a:pt x="1890800" y="4122239"/>
                </a:lnTo>
                <a:lnTo>
                  <a:pt x="1999409" y="4149392"/>
                </a:lnTo>
                <a:lnTo>
                  <a:pt x="2108019" y="4166671"/>
                </a:lnTo>
                <a:lnTo>
                  <a:pt x="2214161" y="4171608"/>
                </a:lnTo>
                <a:lnTo>
                  <a:pt x="2342518" y="4164202"/>
                </a:lnTo>
                <a:lnTo>
                  <a:pt x="2473344" y="4139518"/>
                </a:lnTo>
                <a:lnTo>
                  <a:pt x="2594296" y="4102492"/>
                </a:lnTo>
                <a:lnTo>
                  <a:pt x="2715248" y="4050656"/>
                </a:lnTo>
                <a:lnTo>
                  <a:pt x="2828795" y="3984009"/>
                </a:lnTo>
                <a:lnTo>
                  <a:pt x="2932468" y="3902551"/>
                </a:lnTo>
                <a:lnTo>
                  <a:pt x="2942341" y="3895146"/>
                </a:lnTo>
                <a:lnTo>
                  <a:pt x="2957152" y="3890209"/>
                </a:lnTo>
                <a:lnTo>
                  <a:pt x="2971962" y="3887741"/>
                </a:lnTo>
                <a:lnTo>
                  <a:pt x="2976899" y="3887741"/>
                </a:lnTo>
                <a:lnTo>
                  <a:pt x="2989241" y="3890209"/>
                </a:lnTo>
                <a:lnTo>
                  <a:pt x="3001583" y="3897614"/>
                </a:lnTo>
                <a:lnTo>
                  <a:pt x="3011457" y="3905020"/>
                </a:lnTo>
                <a:lnTo>
                  <a:pt x="3018862" y="3914893"/>
                </a:lnTo>
                <a:lnTo>
                  <a:pt x="3085509" y="3998819"/>
                </a:lnTo>
                <a:lnTo>
                  <a:pt x="3157093" y="4070403"/>
                </a:lnTo>
                <a:lnTo>
                  <a:pt x="3241019" y="4134581"/>
                </a:lnTo>
                <a:lnTo>
                  <a:pt x="3327413" y="4181481"/>
                </a:lnTo>
                <a:lnTo>
                  <a:pt x="3421212" y="4220976"/>
                </a:lnTo>
                <a:lnTo>
                  <a:pt x="3519948" y="4240723"/>
                </a:lnTo>
                <a:lnTo>
                  <a:pt x="3621153" y="4253065"/>
                </a:lnTo>
                <a:lnTo>
                  <a:pt x="3643369" y="4253065"/>
                </a:lnTo>
                <a:lnTo>
                  <a:pt x="3749510" y="4243191"/>
                </a:lnTo>
                <a:lnTo>
                  <a:pt x="3855652" y="4223444"/>
                </a:lnTo>
                <a:lnTo>
                  <a:pt x="3954388" y="4186418"/>
                </a:lnTo>
                <a:lnTo>
                  <a:pt x="4050656" y="4139518"/>
                </a:lnTo>
                <a:lnTo>
                  <a:pt x="4141987" y="4077808"/>
                </a:lnTo>
                <a:lnTo>
                  <a:pt x="4223445" y="4003756"/>
                </a:lnTo>
                <a:lnTo>
                  <a:pt x="4297497" y="3919830"/>
                </a:lnTo>
                <a:lnTo>
                  <a:pt x="4307370" y="3912425"/>
                </a:lnTo>
                <a:lnTo>
                  <a:pt x="4319712" y="3902551"/>
                </a:lnTo>
                <a:lnTo>
                  <a:pt x="4332055" y="3900083"/>
                </a:lnTo>
                <a:lnTo>
                  <a:pt x="4341928" y="3897614"/>
                </a:lnTo>
                <a:lnTo>
                  <a:pt x="4346865" y="3897614"/>
                </a:lnTo>
                <a:lnTo>
                  <a:pt x="4359207" y="3897614"/>
                </a:lnTo>
                <a:lnTo>
                  <a:pt x="4369081" y="3902551"/>
                </a:lnTo>
                <a:lnTo>
                  <a:pt x="4378954" y="3909956"/>
                </a:lnTo>
                <a:lnTo>
                  <a:pt x="4388828" y="3914893"/>
                </a:lnTo>
                <a:lnTo>
                  <a:pt x="4445601" y="3966730"/>
                </a:lnTo>
                <a:lnTo>
                  <a:pt x="4507311" y="4011161"/>
                </a:lnTo>
                <a:lnTo>
                  <a:pt x="4578895" y="4043250"/>
                </a:lnTo>
                <a:lnTo>
                  <a:pt x="4657884" y="4070403"/>
                </a:lnTo>
                <a:lnTo>
                  <a:pt x="4739342" y="4085213"/>
                </a:lnTo>
                <a:lnTo>
                  <a:pt x="4818331" y="4092619"/>
                </a:lnTo>
                <a:lnTo>
                  <a:pt x="4884978" y="4087682"/>
                </a:lnTo>
                <a:lnTo>
                  <a:pt x="4946688" y="4077808"/>
                </a:lnTo>
                <a:lnTo>
                  <a:pt x="4959030" y="4077808"/>
                </a:lnTo>
                <a:lnTo>
                  <a:pt x="4986182" y="4082745"/>
                </a:lnTo>
                <a:lnTo>
                  <a:pt x="5003461" y="4097555"/>
                </a:lnTo>
                <a:lnTo>
                  <a:pt x="5015803" y="4122239"/>
                </a:lnTo>
                <a:lnTo>
                  <a:pt x="5015803" y="4144455"/>
                </a:lnTo>
                <a:lnTo>
                  <a:pt x="5010866" y="4166671"/>
                </a:lnTo>
                <a:lnTo>
                  <a:pt x="4993588" y="4181481"/>
                </a:lnTo>
                <a:lnTo>
                  <a:pt x="4971372" y="4193823"/>
                </a:lnTo>
                <a:lnTo>
                  <a:pt x="4897320" y="4206165"/>
                </a:lnTo>
                <a:lnTo>
                  <a:pt x="4820799" y="4208634"/>
                </a:lnTo>
                <a:lnTo>
                  <a:pt x="4717126" y="4198760"/>
                </a:lnTo>
                <a:lnTo>
                  <a:pt x="4615921" y="4179013"/>
                </a:lnTo>
                <a:lnTo>
                  <a:pt x="4519653" y="4144455"/>
                </a:lnTo>
                <a:lnTo>
                  <a:pt x="4430791" y="4100024"/>
                </a:lnTo>
                <a:lnTo>
                  <a:pt x="4349333" y="4040782"/>
                </a:lnTo>
                <a:lnTo>
                  <a:pt x="4267876" y="4124708"/>
                </a:lnTo>
                <a:lnTo>
                  <a:pt x="4176545" y="4196292"/>
                </a:lnTo>
                <a:lnTo>
                  <a:pt x="4080277" y="4255533"/>
                </a:lnTo>
                <a:lnTo>
                  <a:pt x="3974135" y="4307370"/>
                </a:lnTo>
                <a:lnTo>
                  <a:pt x="3867994" y="4339459"/>
                </a:lnTo>
                <a:lnTo>
                  <a:pt x="3756916" y="4361675"/>
                </a:lnTo>
                <a:lnTo>
                  <a:pt x="3645837" y="4369080"/>
                </a:lnTo>
                <a:lnTo>
                  <a:pt x="3618685" y="4369080"/>
                </a:lnTo>
                <a:lnTo>
                  <a:pt x="3510075" y="4356738"/>
                </a:lnTo>
                <a:lnTo>
                  <a:pt x="3403933" y="4334522"/>
                </a:lnTo>
                <a:lnTo>
                  <a:pt x="3300260" y="4297496"/>
                </a:lnTo>
                <a:lnTo>
                  <a:pt x="3206461" y="4250597"/>
                </a:lnTo>
                <a:lnTo>
                  <a:pt x="3115130" y="4186418"/>
                </a:lnTo>
                <a:lnTo>
                  <a:pt x="3033672" y="4114834"/>
                </a:lnTo>
                <a:lnTo>
                  <a:pt x="2959620" y="4030908"/>
                </a:lnTo>
                <a:lnTo>
                  <a:pt x="2848542" y="4109897"/>
                </a:lnTo>
                <a:lnTo>
                  <a:pt x="2730058" y="4171608"/>
                </a:lnTo>
                <a:lnTo>
                  <a:pt x="2606638" y="4223444"/>
                </a:lnTo>
                <a:lnTo>
                  <a:pt x="2478281" y="4258002"/>
                </a:lnTo>
                <a:lnTo>
                  <a:pt x="2347455" y="4280217"/>
                </a:lnTo>
                <a:lnTo>
                  <a:pt x="2214161" y="4290091"/>
                </a:lnTo>
                <a:lnTo>
                  <a:pt x="2103083" y="4282686"/>
                </a:lnTo>
                <a:lnTo>
                  <a:pt x="1992004" y="4267875"/>
                </a:lnTo>
                <a:lnTo>
                  <a:pt x="1883394" y="4240723"/>
                </a:lnTo>
                <a:lnTo>
                  <a:pt x="1170025" y="4744278"/>
                </a:lnTo>
                <a:lnTo>
                  <a:pt x="1157683" y="4749215"/>
                </a:lnTo>
                <a:lnTo>
                  <a:pt x="1147809" y="4756620"/>
                </a:lnTo>
                <a:lnTo>
                  <a:pt x="1137935" y="4756620"/>
                </a:lnTo>
                <a:lnTo>
                  <a:pt x="1123125" y="4754152"/>
                </a:lnTo>
                <a:lnTo>
                  <a:pt x="1108315" y="4749215"/>
                </a:lnTo>
                <a:lnTo>
                  <a:pt x="1095973" y="4741810"/>
                </a:lnTo>
                <a:lnTo>
                  <a:pt x="1081162" y="4717126"/>
                </a:lnTo>
                <a:lnTo>
                  <a:pt x="1076226" y="4689973"/>
                </a:lnTo>
                <a:lnTo>
                  <a:pt x="1086099" y="4665289"/>
                </a:lnTo>
                <a:lnTo>
                  <a:pt x="1495855" y="4038314"/>
                </a:lnTo>
                <a:lnTo>
                  <a:pt x="1419334" y="3966730"/>
                </a:lnTo>
                <a:lnTo>
                  <a:pt x="1350218" y="3885272"/>
                </a:lnTo>
                <a:lnTo>
                  <a:pt x="1288508" y="3796410"/>
                </a:lnTo>
                <a:lnTo>
                  <a:pt x="1241609" y="3702610"/>
                </a:lnTo>
                <a:lnTo>
                  <a:pt x="1202114" y="3601405"/>
                </a:lnTo>
                <a:lnTo>
                  <a:pt x="1172493" y="3495264"/>
                </a:lnTo>
                <a:lnTo>
                  <a:pt x="1061415" y="3510074"/>
                </a:lnTo>
                <a:lnTo>
                  <a:pt x="955273" y="3517480"/>
                </a:lnTo>
                <a:lnTo>
                  <a:pt x="834321" y="3510074"/>
                </a:lnTo>
                <a:lnTo>
                  <a:pt x="723243" y="3490327"/>
                </a:lnTo>
                <a:lnTo>
                  <a:pt x="619570" y="3460706"/>
                </a:lnTo>
                <a:lnTo>
                  <a:pt x="523302" y="3418743"/>
                </a:lnTo>
                <a:lnTo>
                  <a:pt x="434439" y="3366907"/>
                </a:lnTo>
                <a:lnTo>
                  <a:pt x="355450" y="3310133"/>
                </a:lnTo>
                <a:lnTo>
                  <a:pt x="283867" y="3248423"/>
                </a:lnTo>
                <a:lnTo>
                  <a:pt x="222156" y="3174371"/>
                </a:lnTo>
                <a:lnTo>
                  <a:pt x="162915" y="3102787"/>
                </a:lnTo>
                <a:lnTo>
                  <a:pt x="118483" y="3028735"/>
                </a:lnTo>
                <a:lnTo>
                  <a:pt x="64178" y="2917657"/>
                </a:lnTo>
                <a:lnTo>
                  <a:pt x="29621" y="2804110"/>
                </a:lnTo>
                <a:lnTo>
                  <a:pt x="7405" y="2688095"/>
                </a:lnTo>
                <a:lnTo>
                  <a:pt x="0" y="2569611"/>
                </a:lnTo>
                <a:lnTo>
                  <a:pt x="0" y="2567143"/>
                </a:lnTo>
                <a:lnTo>
                  <a:pt x="7405" y="2448659"/>
                </a:lnTo>
                <a:lnTo>
                  <a:pt x="29621" y="2327707"/>
                </a:lnTo>
                <a:lnTo>
                  <a:pt x="69115" y="2214160"/>
                </a:lnTo>
                <a:lnTo>
                  <a:pt x="118483" y="2103082"/>
                </a:lnTo>
                <a:lnTo>
                  <a:pt x="187599" y="1996941"/>
                </a:lnTo>
                <a:lnTo>
                  <a:pt x="269056" y="1898204"/>
                </a:lnTo>
                <a:lnTo>
                  <a:pt x="217220" y="1809342"/>
                </a:lnTo>
                <a:lnTo>
                  <a:pt x="180194" y="1718011"/>
                </a:lnTo>
                <a:lnTo>
                  <a:pt x="148105" y="1619274"/>
                </a:lnTo>
                <a:lnTo>
                  <a:pt x="133294" y="1518070"/>
                </a:lnTo>
                <a:lnTo>
                  <a:pt x="130825" y="1409460"/>
                </a:lnTo>
                <a:lnTo>
                  <a:pt x="140699" y="1300850"/>
                </a:lnTo>
                <a:lnTo>
                  <a:pt x="160446" y="1194708"/>
                </a:lnTo>
                <a:lnTo>
                  <a:pt x="195004" y="1081161"/>
                </a:lnTo>
                <a:lnTo>
                  <a:pt x="241904" y="975020"/>
                </a:lnTo>
                <a:lnTo>
                  <a:pt x="298677" y="878752"/>
                </a:lnTo>
                <a:lnTo>
                  <a:pt x="365324" y="789889"/>
                </a:lnTo>
                <a:lnTo>
                  <a:pt x="439376" y="715837"/>
                </a:lnTo>
                <a:lnTo>
                  <a:pt x="523302" y="649190"/>
                </a:lnTo>
                <a:lnTo>
                  <a:pt x="609696" y="602290"/>
                </a:lnTo>
                <a:close/>
                <a:moveTo>
                  <a:pt x="3510075" y="0"/>
                </a:moveTo>
                <a:lnTo>
                  <a:pt x="3534760" y="0"/>
                </a:lnTo>
                <a:lnTo>
                  <a:pt x="3643369" y="7405"/>
                </a:lnTo>
                <a:lnTo>
                  <a:pt x="3749511" y="32089"/>
                </a:lnTo>
                <a:lnTo>
                  <a:pt x="3853184" y="71584"/>
                </a:lnTo>
                <a:lnTo>
                  <a:pt x="3946984" y="118484"/>
                </a:lnTo>
                <a:lnTo>
                  <a:pt x="4038315" y="182662"/>
                </a:lnTo>
                <a:lnTo>
                  <a:pt x="4119772" y="254246"/>
                </a:lnTo>
                <a:lnTo>
                  <a:pt x="4193824" y="338172"/>
                </a:lnTo>
                <a:lnTo>
                  <a:pt x="4304902" y="259183"/>
                </a:lnTo>
                <a:lnTo>
                  <a:pt x="4423386" y="197473"/>
                </a:lnTo>
                <a:lnTo>
                  <a:pt x="4546806" y="145636"/>
                </a:lnTo>
                <a:lnTo>
                  <a:pt x="4675164" y="111078"/>
                </a:lnTo>
                <a:lnTo>
                  <a:pt x="4805989" y="88863"/>
                </a:lnTo>
                <a:lnTo>
                  <a:pt x="4941751" y="83926"/>
                </a:lnTo>
                <a:lnTo>
                  <a:pt x="5077514" y="88863"/>
                </a:lnTo>
                <a:lnTo>
                  <a:pt x="5210808" y="113547"/>
                </a:lnTo>
                <a:lnTo>
                  <a:pt x="5344102" y="153041"/>
                </a:lnTo>
                <a:lnTo>
                  <a:pt x="5462585" y="202409"/>
                </a:lnTo>
                <a:lnTo>
                  <a:pt x="5573664" y="266588"/>
                </a:lnTo>
                <a:lnTo>
                  <a:pt x="5672400" y="343109"/>
                </a:lnTo>
                <a:lnTo>
                  <a:pt x="5758794" y="429503"/>
                </a:lnTo>
                <a:lnTo>
                  <a:pt x="5832846" y="525771"/>
                </a:lnTo>
                <a:lnTo>
                  <a:pt x="5897025" y="634381"/>
                </a:lnTo>
                <a:lnTo>
                  <a:pt x="5943925" y="747928"/>
                </a:lnTo>
                <a:lnTo>
                  <a:pt x="5980951" y="873816"/>
                </a:lnTo>
                <a:lnTo>
                  <a:pt x="6092029" y="856538"/>
                </a:lnTo>
                <a:lnTo>
                  <a:pt x="6195702" y="851601"/>
                </a:lnTo>
                <a:lnTo>
                  <a:pt x="6316654" y="859006"/>
                </a:lnTo>
                <a:lnTo>
                  <a:pt x="6430201" y="878753"/>
                </a:lnTo>
                <a:lnTo>
                  <a:pt x="6533874" y="908374"/>
                </a:lnTo>
                <a:lnTo>
                  <a:pt x="6630142" y="950337"/>
                </a:lnTo>
                <a:lnTo>
                  <a:pt x="6719004" y="1002174"/>
                </a:lnTo>
                <a:lnTo>
                  <a:pt x="6797994" y="1058947"/>
                </a:lnTo>
                <a:lnTo>
                  <a:pt x="6869577" y="1125594"/>
                </a:lnTo>
                <a:lnTo>
                  <a:pt x="6936224" y="1194709"/>
                </a:lnTo>
                <a:lnTo>
                  <a:pt x="6990529" y="1266293"/>
                </a:lnTo>
                <a:lnTo>
                  <a:pt x="7034960" y="1340345"/>
                </a:lnTo>
                <a:lnTo>
                  <a:pt x="7089266" y="1453892"/>
                </a:lnTo>
                <a:lnTo>
                  <a:pt x="7123823" y="1569907"/>
                </a:lnTo>
                <a:lnTo>
                  <a:pt x="7148507" y="1688391"/>
                </a:lnTo>
                <a:lnTo>
                  <a:pt x="7153444" y="1806874"/>
                </a:lnTo>
                <a:lnTo>
                  <a:pt x="7146039" y="1927826"/>
                </a:lnTo>
                <a:lnTo>
                  <a:pt x="7121354" y="2043842"/>
                </a:lnTo>
                <a:lnTo>
                  <a:pt x="7084328" y="2157388"/>
                </a:lnTo>
                <a:lnTo>
                  <a:pt x="7030024" y="2268467"/>
                </a:lnTo>
                <a:lnTo>
                  <a:pt x="6965845" y="2372140"/>
                </a:lnTo>
                <a:lnTo>
                  <a:pt x="6884388" y="2468408"/>
                </a:lnTo>
                <a:lnTo>
                  <a:pt x="6936224" y="2559739"/>
                </a:lnTo>
                <a:lnTo>
                  <a:pt x="6973250" y="2651070"/>
                </a:lnTo>
                <a:lnTo>
                  <a:pt x="7005340" y="2749806"/>
                </a:lnTo>
                <a:lnTo>
                  <a:pt x="7020150" y="2855948"/>
                </a:lnTo>
                <a:lnTo>
                  <a:pt x="7022618" y="2959621"/>
                </a:lnTo>
                <a:lnTo>
                  <a:pt x="7012745" y="3068231"/>
                </a:lnTo>
                <a:lnTo>
                  <a:pt x="6992998" y="3174372"/>
                </a:lnTo>
                <a:lnTo>
                  <a:pt x="6958440" y="3290387"/>
                </a:lnTo>
                <a:lnTo>
                  <a:pt x="6911540" y="3394060"/>
                </a:lnTo>
                <a:lnTo>
                  <a:pt x="6854767" y="3492797"/>
                </a:lnTo>
                <a:lnTo>
                  <a:pt x="6788120" y="3579191"/>
                </a:lnTo>
                <a:lnTo>
                  <a:pt x="6714068" y="3655712"/>
                </a:lnTo>
                <a:lnTo>
                  <a:pt x="6632610" y="3719890"/>
                </a:lnTo>
                <a:lnTo>
                  <a:pt x="6543748" y="3769258"/>
                </a:lnTo>
                <a:lnTo>
                  <a:pt x="6531406" y="3774195"/>
                </a:lnTo>
                <a:lnTo>
                  <a:pt x="6519064" y="3774195"/>
                </a:lnTo>
                <a:lnTo>
                  <a:pt x="6494380" y="3771727"/>
                </a:lnTo>
                <a:lnTo>
                  <a:pt x="6477100" y="3759385"/>
                </a:lnTo>
                <a:lnTo>
                  <a:pt x="6464758" y="3742106"/>
                </a:lnTo>
                <a:lnTo>
                  <a:pt x="6459822" y="3717422"/>
                </a:lnTo>
                <a:lnTo>
                  <a:pt x="6462290" y="3695206"/>
                </a:lnTo>
                <a:lnTo>
                  <a:pt x="6474632" y="3675459"/>
                </a:lnTo>
                <a:lnTo>
                  <a:pt x="6491911" y="3663117"/>
                </a:lnTo>
                <a:lnTo>
                  <a:pt x="6568432" y="3618685"/>
                </a:lnTo>
                <a:lnTo>
                  <a:pt x="6640016" y="3564380"/>
                </a:lnTo>
                <a:lnTo>
                  <a:pt x="6701726" y="3497733"/>
                </a:lnTo>
                <a:lnTo>
                  <a:pt x="6758499" y="3423681"/>
                </a:lnTo>
                <a:lnTo>
                  <a:pt x="6810336" y="3337287"/>
                </a:lnTo>
                <a:lnTo>
                  <a:pt x="6849830" y="3248424"/>
                </a:lnTo>
                <a:lnTo>
                  <a:pt x="6879451" y="3149688"/>
                </a:lnTo>
                <a:lnTo>
                  <a:pt x="6899198" y="3046015"/>
                </a:lnTo>
                <a:lnTo>
                  <a:pt x="6906604" y="2944810"/>
                </a:lnTo>
                <a:lnTo>
                  <a:pt x="6899198" y="2848542"/>
                </a:lnTo>
                <a:lnTo>
                  <a:pt x="6884388" y="2752274"/>
                </a:lnTo>
                <a:lnTo>
                  <a:pt x="6854767" y="2663412"/>
                </a:lnTo>
                <a:lnTo>
                  <a:pt x="6815272" y="2577018"/>
                </a:lnTo>
                <a:lnTo>
                  <a:pt x="6760968" y="2498028"/>
                </a:lnTo>
                <a:lnTo>
                  <a:pt x="6753562" y="2475813"/>
                </a:lnTo>
                <a:lnTo>
                  <a:pt x="6753562" y="2448660"/>
                </a:lnTo>
                <a:lnTo>
                  <a:pt x="6768372" y="2421508"/>
                </a:lnTo>
                <a:lnTo>
                  <a:pt x="6849830" y="2335114"/>
                </a:lnTo>
                <a:lnTo>
                  <a:pt x="6914008" y="2241314"/>
                </a:lnTo>
                <a:lnTo>
                  <a:pt x="6965845" y="2142578"/>
                </a:lnTo>
                <a:lnTo>
                  <a:pt x="7005340" y="2038905"/>
                </a:lnTo>
                <a:lnTo>
                  <a:pt x="7027555" y="1932763"/>
                </a:lnTo>
                <a:lnTo>
                  <a:pt x="7037429" y="1826622"/>
                </a:lnTo>
                <a:lnTo>
                  <a:pt x="7034960" y="1718012"/>
                </a:lnTo>
                <a:lnTo>
                  <a:pt x="7015213" y="1606933"/>
                </a:lnTo>
                <a:lnTo>
                  <a:pt x="6980656" y="1503260"/>
                </a:lnTo>
                <a:lnTo>
                  <a:pt x="6931288" y="1397119"/>
                </a:lnTo>
                <a:lnTo>
                  <a:pt x="6886856" y="1325535"/>
                </a:lnTo>
                <a:lnTo>
                  <a:pt x="6832551" y="1253951"/>
                </a:lnTo>
                <a:lnTo>
                  <a:pt x="6768372" y="1187304"/>
                </a:lnTo>
                <a:lnTo>
                  <a:pt x="6696788" y="1128062"/>
                </a:lnTo>
                <a:lnTo>
                  <a:pt x="6612863" y="1073757"/>
                </a:lnTo>
                <a:lnTo>
                  <a:pt x="6521532" y="1031794"/>
                </a:lnTo>
                <a:lnTo>
                  <a:pt x="6420327" y="999705"/>
                </a:lnTo>
                <a:lnTo>
                  <a:pt x="6311717" y="977490"/>
                </a:lnTo>
                <a:lnTo>
                  <a:pt x="6193234" y="970084"/>
                </a:lnTo>
                <a:lnTo>
                  <a:pt x="6114245" y="972553"/>
                </a:lnTo>
                <a:lnTo>
                  <a:pt x="6030319" y="982426"/>
                </a:lnTo>
                <a:lnTo>
                  <a:pt x="5946393" y="999705"/>
                </a:lnTo>
                <a:lnTo>
                  <a:pt x="5931583" y="1002174"/>
                </a:lnTo>
                <a:lnTo>
                  <a:pt x="5921709" y="999705"/>
                </a:lnTo>
                <a:lnTo>
                  <a:pt x="5911835" y="997237"/>
                </a:lnTo>
                <a:lnTo>
                  <a:pt x="5899493" y="989832"/>
                </a:lnTo>
                <a:lnTo>
                  <a:pt x="5889620" y="984895"/>
                </a:lnTo>
                <a:lnTo>
                  <a:pt x="5884683" y="972553"/>
                </a:lnTo>
                <a:lnTo>
                  <a:pt x="5879746" y="962679"/>
                </a:lnTo>
                <a:lnTo>
                  <a:pt x="5874809" y="950337"/>
                </a:lnTo>
                <a:lnTo>
                  <a:pt x="5847657" y="831853"/>
                </a:lnTo>
                <a:lnTo>
                  <a:pt x="5805694" y="720775"/>
                </a:lnTo>
                <a:lnTo>
                  <a:pt x="5753857" y="619570"/>
                </a:lnTo>
                <a:lnTo>
                  <a:pt x="5687210" y="525771"/>
                </a:lnTo>
                <a:lnTo>
                  <a:pt x="5605753" y="441845"/>
                </a:lnTo>
                <a:lnTo>
                  <a:pt x="5516890" y="370261"/>
                </a:lnTo>
                <a:lnTo>
                  <a:pt x="5415686" y="311020"/>
                </a:lnTo>
                <a:lnTo>
                  <a:pt x="5302139" y="259183"/>
                </a:lnTo>
                <a:lnTo>
                  <a:pt x="5183655" y="227094"/>
                </a:lnTo>
                <a:lnTo>
                  <a:pt x="5065172" y="204878"/>
                </a:lnTo>
                <a:lnTo>
                  <a:pt x="4941751" y="199941"/>
                </a:lnTo>
                <a:lnTo>
                  <a:pt x="4810926" y="204878"/>
                </a:lnTo>
                <a:lnTo>
                  <a:pt x="4685037" y="229562"/>
                </a:lnTo>
                <a:lnTo>
                  <a:pt x="4559148" y="266588"/>
                </a:lnTo>
                <a:lnTo>
                  <a:pt x="4438196" y="320893"/>
                </a:lnTo>
                <a:lnTo>
                  <a:pt x="4324650" y="385072"/>
                </a:lnTo>
                <a:lnTo>
                  <a:pt x="4220977" y="466529"/>
                </a:lnTo>
                <a:lnTo>
                  <a:pt x="4211103" y="471466"/>
                </a:lnTo>
                <a:lnTo>
                  <a:pt x="4196293" y="478871"/>
                </a:lnTo>
                <a:lnTo>
                  <a:pt x="4183951" y="481340"/>
                </a:lnTo>
                <a:lnTo>
                  <a:pt x="4176545" y="478871"/>
                </a:lnTo>
                <a:lnTo>
                  <a:pt x="4164203" y="478871"/>
                </a:lnTo>
                <a:lnTo>
                  <a:pt x="4151861" y="471466"/>
                </a:lnTo>
                <a:lnTo>
                  <a:pt x="4141988" y="464061"/>
                </a:lnTo>
                <a:lnTo>
                  <a:pt x="4134582" y="454187"/>
                </a:lnTo>
                <a:lnTo>
                  <a:pt x="4067935" y="370261"/>
                </a:lnTo>
                <a:lnTo>
                  <a:pt x="3996352" y="296209"/>
                </a:lnTo>
                <a:lnTo>
                  <a:pt x="3912426" y="236967"/>
                </a:lnTo>
                <a:lnTo>
                  <a:pt x="3826032" y="185131"/>
                </a:lnTo>
                <a:lnTo>
                  <a:pt x="3732232" y="148105"/>
                </a:lnTo>
                <a:lnTo>
                  <a:pt x="3633496" y="125889"/>
                </a:lnTo>
                <a:lnTo>
                  <a:pt x="3532291" y="116015"/>
                </a:lnTo>
                <a:lnTo>
                  <a:pt x="3507607" y="116015"/>
                </a:lnTo>
                <a:lnTo>
                  <a:pt x="3403934" y="125889"/>
                </a:lnTo>
                <a:lnTo>
                  <a:pt x="3297792" y="145636"/>
                </a:lnTo>
                <a:lnTo>
                  <a:pt x="3196588" y="182662"/>
                </a:lnTo>
                <a:lnTo>
                  <a:pt x="3100320" y="229562"/>
                </a:lnTo>
                <a:lnTo>
                  <a:pt x="3011457" y="293741"/>
                </a:lnTo>
                <a:lnTo>
                  <a:pt x="2930000" y="365324"/>
                </a:lnTo>
                <a:lnTo>
                  <a:pt x="2855948" y="449250"/>
                </a:lnTo>
                <a:lnTo>
                  <a:pt x="2846074" y="456656"/>
                </a:lnTo>
                <a:lnTo>
                  <a:pt x="2833732" y="466529"/>
                </a:lnTo>
                <a:lnTo>
                  <a:pt x="2821390" y="468998"/>
                </a:lnTo>
                <a:lnTo>
                  <a:pt x="2811516" y="471466"/>
                </a:lnTo>
                <a:lnTo>
                  <a:pt x="2806580" y="471466"/>
                </a:lnTo>
                <a:lnTo>
                  <a:pt x="2794237" y="468998"/>
                </a:lnTo>
                <a:lnTo>
                  <a:pt x="2784364" y="466529"/>
                </a:lnTo>
                <a:lnTo>
                  <a:pt x="2774490" y="461592"/>
                </a:lnTo>
                <a:lnTo>
                  <a:pt x="2764617" y="451719"/>
                </a:lnTo>
                <a:lnTo>
                  <a:pt x="2707843" y="399882"/>
                </a:lnTo>
                <a:lnTo>
                  <a:pt x="2646133" y="357919"/>
                </a:lnTo>
                <a:lnTo>
                  <a:pt x="2574549" y="325830"/>
                </a:lnTo>
                <a:lnTo>
                  <a:pt x="2495560" y="298677"/>
                </a:lnTo>
                <a:lnTo>
                  <a:pt x="2414103" y="283867"/>
                </a:lnTo>
                <a:lnTo>
                  <a:pt x="2335114" y="278930"/>
                </a:lnTo>
                <a:lnTo>
                  <a:pt x="2268467" y="281399"/>
                </a:lnTo>
                <a:lnTo>
                  <a:pt x="2209225" y="293741"/>
                </a:lnTo>
                <a:lnTo>
                  <a:pt x="2194415" y="293741"/>
                </a:lnTo>
                <a:lnTo>
                  <a:pt x="2169731" y="286335"/>
                </a:lnTo>
                <a:lnTo>
                  <a:pt x="2149983" y="271525"/>
                </a:lnTo>
                <a:lnTo>
                  <a:pt x="2137641" y="244372"/>
                </a:lnTo>
                <a:lnTo>
                  <a:pt x="2140110" y="214752"/>
                </a:lnTo>
                <a:lnTo>
                  <a:pt x="2154920" y="190067"/>
                </a:lnTo>
                <a:lnTo>
                  <a:pt x="2182073" y="175257"/>
                </a:lnTo>
                <a:lnTo>
                  <a:pt x="2256125" y="162915"/>
                </a:lnTo>
                <a:lnTo>
                  <a:pt x="2332645" y="160447"/>
                </a:lnTo>
                <a:lnTo>
                  <a:pt x="2433850" y="170320"/>
                </a:lnTo>
                <a:lnTo>
                  <a:pt x="2537523" y="190067"/>
                </a:lnTo>
                <a:lnTo>
                  <a:pt x="2633791" y="224625"/>
                </a:lnTo>
                <a:lnTo>
                  <a:pt x="2722654" y="269057"/>
                </a:lnTo>
                <a:lnTo>
                  <a:pt x="2804111" y="328298"/>
                </a:lnTo>
                <a:lnTo>
                  <a:pt x="2885569" y="244372"/>
                </a:lnTo>
                <a:lnTo>
                  <a:pt x="2976900" y="170320"/>
                </a:lnTo>
                <a:lnTo>
                  <a:pt x="3073167" y="111078"/>
                </a:lnTo>
                <a:lnTo>
                  <a:pt x="3179309" y="61710"/>
                </a:lnTo>
                <a:lnTo>
                  <a:pt x="3285450" y="29621"/>
                </a:lnTo>
                <a:lnTo>
                  <a:pt x="3396529" y="4937"/>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txBody>
          <a:bodyPr vert="horz" wrap="square" lIns="91440" tIns="45720" rIns="91440" bIns="45720" numCol="1" anchor="t" anchorCtr="0" compatLnSpc="1">
            <a:prstTxWarp prst="textNoShape">
              <a:avLst/>
            </a:prstTxWarp>
            <a:noAutofit/>
          </a:bodyPr>
          <a:lstStyle/>
          <a:p>
            <a:pPr algn="ctr"/>
            <a:endParaRPr lang="en-US" dirty="0"/>
          </a:p>
        </p:txBody>
      </p:sp>
      <p:sp>
        <p:nvSpPr>
          <p:cNvPr id="15" name="Titre 14"/>
          <p:cNvSpPr>
            <a:spLocks noGrp="1"/>
          </p:cNvSpPr>
          <p:nvPr>
            <p:ph type="title"/>
          </p:nvPr>
        </p:nvSpPr>
        <p:spPr>
          <a:xfrm>
            <a:off x="2481944" y="2079171"/>
            <a:ext cx="2329542" cy="1023258"/>
          </a:xfrm>
        </p:spPr>
        <p:txBody>
          <a:bodyPr/>
          <a:lstStyle/>
          <a:p>
            <a:r>
              <a:rPr lang="ar-DZ" sz="2000" dirty="0">
                <a:solidFill>
                  <a:schemeClr val="tx2">
                    <a:lumMod val="60000"/>
                    <a:lumOff val="40000"/>
                  </a:schemeClr>
                </a:solidFill>
              </a:rPr>
              <a:t>شكرا لكم</a:t>
            </a:r>
            <a:br>
              <a:rPr lang="ar-DZ" sz="2000" b="0" dirty="0">
                <a:solidFill>
                  <a:schemeClr val="tx2">
                    <a:lumMod val="60000"/>
                    <a:lumOff val="40000"/>
                  </a:schemeClr>
                </a:solidFill>
              </a:rPr>
            </a:br>
            <a:r>
              <a:rPr lang="ar-DZ" sz="2000" b="0" dirty="0">
                <a:solidFill>
                  <a:schemeClr val="tx2">
                    <a:lumMod val="60000"/>
                    <a:lumOff val="40000"/>
                  </a:schemeClr>
                </a:solidFill>
              </a:rPr>
              <a:t>على حسن </a:t>
            </a:r>
            <a:br>
              <a:rPr lang="en-US" sz="2000" b="0" dirty="0">
                <a:solidFill>
                  <a:schemeClr val="tx2">
                    <a:lumMod val="60000"/>
                    <a:lumOff val="40000"/>
                  </a:schemeClr>
                </a:solidFill>
              </a:rPr>
            </a:br>
            <a:r>
              <a:rPr lang="ar-DZ" sz="2000" b="0" dirty="0">
                <a:solidFill>
                  <a:schemeClr val="tx2">
                    <a:lumMod val="60000"/>
                    <a:lumOff val="40000"/>
                  </a:schemeClr>
                </a:solidFill>
              </a:rPr>
              <a:t>الانتباه والمتابعة</a:t>
            </a:r>
          </a:p>
        </p:txBody>
      </p:sp>
      <p:sp>
        <p:nvSpPr>
          <p:cNvPr id="28" name="Rectangle à coins arrondis 27"/>
          <p:cNvSpPr/>
          <p:nvPr/>
        </p:nvSpPr>
        <p:spPr>
          <a:xfrm>
            <a:off x="1763486" y="4071258"/>
            <a:ext cx="5040085" cy="707572"/>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ar-DZ"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ar-DZ" sz="1600" b="1" cap="all" dirty="0" err="1">
                <a:ln w="0"/>
                <a:solidFill>
                  <a:srgbClr val="002060"/>
                </a:solidFill>
                <a:effectLst>
                  <a:reflection blurRad="12700" stA="50000" endPos="50000" dist="5000" dir="5400000" sy="-100000" rotWithShape="0"/>
                </a:effectLst>
              </a:rPr>
              <a:t>أ.د</a:t>
            </a:r>
            <a:r>
              <a:rPr lang="ar-DZ" sz="1600" b="1" cap="all" dirty="0">
                <a:ln w="0"/>
                <a:solidFill>
                  <a:srgbClr val="002060"/>
                </a:solidFill>
                <a:effectLst>
                  <a:reflection blurRad="12700" stA="50000" endPos="50000" dist="5000" dir="5400000" sy="-100000" rotWithShape="0"/>
                </a:effectLst>
              </a:rPr>
              <a:t>. </a:t>
            </a:r>
            <a:r>
              <a:rPr lang="ar-DZ" sz="1600" b="1" cap="all" dirty="0" err="1">
                <a:ln w="0"/>
                <a:solidFill>
                  <a:srgbClr val="002060"/>
                </a:solidFill>
                <a:effectLst>
                  <a:reflection blurRad="12700" stA="50000" endPos="50000" dist="5000" dir="5400000" sy="-100000" rotWithShape="0"/>
                </a:effectLst>
              </a:rPr>
              <a:t>يمينة</a:t>
            </a:r>
            <a:r>
              <a:rPr lang="ar-DZ" sz="1600" b="1" cap="all" dirty="0">
                <a:ln w="0"/>
                <a:solidFill>
                  <a:srgbClr val="002060"/>
                </a:solidFill>
                <a:effectLst>
                  <a:reflection blurRad="12700" stA="50000" endPos="50000" dist="5000" dir="5400000" sy="-100000" rotWithShape="0"/>
                </a:effectLst>
              </a:rPr>
              <a:t> </a:t>
            </a:r>
            <a:r>
              <a:rPr lang="ar-DZ" sz="1600" b="1" cap="all" dirty="0" err="1">
                <a:ln w="0"/>
                <a:solidFill>
                  <a:srgbClr val="002060"/>
                </a:solidFill>
                <a:effectLst>
                  <a:reflection blurRad="12700" stA="50000" endPos="50000" dist="5000" dir="5400000" sy="-100000" rotWithShape="0"/>
                </a:effectLst>
              </a:rPr>
              <a:t>شيكو</a:t>
            </a:r>
            <a:endParaRPr lang="ar-DZ" sz="1600" b="1" cap="all" dirty="0">
              <a:ln w="0"/>
              <a:solidFill>
                <a:srgbClr val="002060"/>
              </a:solidFill>
              <a:effectLst>
                <a:reflection blurRad="12700" stA="50000" endPos="50000" dist="5000" dir="5400000" sy="-100000" rotWithShape="0"/>
              </a:effectLst>
            </a:endParaRPr>
          </a:p>
          <a:p>
            <a:pPr algn="ctr"/>
            <a:endParaRPr lang="ar-DZ"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06764" y="618697"/>
            <a:ext cx="7239000" cy="363474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normAutofit fontScale="25000" lnSpcReduction="20000"/>
          </a:bodyPr>
          <a:lstStyle/>
          <a:p>
            <a:pPr marL="0" indent="0" algn="ctr">
              <a:buNone/>
            </a:pPr>
            <a:r>
              <a:rPr lang="ar-DZ" sz="5000" b="1" dirty="0"/>
              <a:t>عناصر المحاضرة:</a:t>
            </a:r>
            <a:endParaRPr lang="fr-FR" sz="5000" dirty="0"/>
          </a:p>
          <a:p>
            <a:r>
              <a:rPr lang="ar-DZ" sz="5000" dirty="0"/>
              <a:t>تمهيد (الإشكالية)</a:t>
            </a:r>
          </a:p>
          <a:p>
            <a:r>
              <a:rPr lang="ar-DZ" sz="5000" dirty="0"/>
              <a:t>مفهوم الحوار</a:t>
            </a:r>
            <a:endParaRPr lang="fr-FR" sz="5000" dirty="0"/>
          </a:p>
          <a:p>
            <a:r>
              <a:rPr lang="ar-DZ" sz="5000" dirty="0"/>
              <a:t>الحوار في الديانات السماوية: أبعاده، أهدافه، أنواعه، وآدابه</a:t>
            </a:r>
            <a:endParaRPr lang="fr-FR" sz="5000" dirty="0"/>
          </a:p>
          <a:p>
            <a:r>
              <a:rPr lang="ar-DZ" sz="5000" dirty="0"/>
              <a:t>الحوار في الفلسفة اليونانية القديمة: ابعاده وأهدافه -سقراط أنموذج</a:t>
            </a:r>
            <a:endParaRPr lang="fr-FR" sz="5000" dirty="0"/>
          </a:p>
          <a:p>
            <a:r>
              <a:rPr lang="ar-DZ" sz="5000" dirty="0"/>
              <a:t>-الحوار في الفلسفة المعاصرة: أهدافه وأبعاده </a:t>
            </a:r>
          </a:p>
          <a:p>
            <a:endParaRPr lang="ar-DZ" sz="5000" dirty="0"/>
          </a:p>
          <a:p>
            <a:endParaRPr lang="ar-DZ" sz="5000" dirty="0"/>
          </a:p>
          <a:p>
            <a:pPr algn="ctr"/>
            <a:r>
              <a:rPr lang="ar-DZ" sz="5000" b="1" dirty="0"/>
              <a:t>الأهداف: تحقيق المهارات م9 ، م10</a:t>
            </a:r>
          </a:p>
          <a:p>
            <a:pPr algn="ctr"/>
            <a:r>
              <a:rPr lang="ar-DZ" sz="5000" b="1" dirty="0"/>
              <a:t> م9: </a:t>
            </a:r>
            <a:r>
              <a:rPr lang="ar-DZ" sz="5000" dirty="0"/>
              <a:t>تنمية الحس النقدي لدى الطالب مما يسمح له بالمشاركة الفعالة في تطور المجتمع </a:t>
            </a:r>
          </a:p>
          <a:p>
            <a:pPr algn="ctr"/>
            <a:r>
              <a:rPr lang="ar-DZ" sz="5000" b="1" dirty="0"/>
              <a:t>م10</a:t>
            </a:r>
            <a:r>
              <a:rPr lang="ar-DZ" sz="5000" dirty="0"/>
              <a:t>: اكتساب فكر منفتح واحترام الآخر</a:t>
            </a:r>
            <a:endParaRPr lang="fr-FR" sz="5000" dirty="0"/>
          </a:p>
          <a:p>
            <a:pPr algn="just" rtl="1">
              <a:buNone/>
            </a:pPr>
            <a:endParaRPr lang="ar-DZ" sz="7200" dirty="0">
              <a:latin typeface="Sakkal Majalla" pitchFamily="2" charset="-78"/>
              <a:cs typeface="Sakkal Majalla" pitchFamily="2" charset="-78"/>
            </a:endParaRPr>
          </a:p>
        </p:txBody>
      </p:sp>
      <p:pic>
        <p:nvPicPr>
          <p:cNvPr id="1026" name="Picture 2"/>
          <p:cNvPicPr>
            <a:picLocks noChangeAspect="1" noChangeArrowheads="1"/>
          </p:cNvPicPr>
          <p:nvPr/>
        </p:nvPicPr>
        <p:blipFill>
          <a:blip r:embed="rId2"/>
          <a:srcRect/>
          <a:stretch>
            <a:fillRect/>
          </a:stretch>
        </p:blipFill>
        <p:spPr bwMode="auto">
          <a:xfrm>
            <a:off x="0" y="0"/>
            <a:ext cx="1266825" cy="1200150"/>
          </a:xfrm>
          <a:prstGeom prst="rect">
            <a:avLst/>
          </a:prstGeom>
          <a:noFill/>
          <a:ln w="9525">
            <a:noFill/>
            <a:miter lim="800000"/>
            <a:headEnd/>
            <a:tailEnd/>
          </a:ln>
          <a:effectLst/>
        </p:spPr>
      </p:pic>
      <p:pic>
        <p:nvPicPr>
          <p:cNvPr id="8" name="Image 7">
            <a:extLst>
              <a:ext uri="{FF2B5EF4-FFF2-40B4-BE49-F238E27FC236}">
                <a16:creationId xmlns:a16="http://schemas.microsoft.com/office/drawing/2014/main" id="{FED41F54-C391-41BA-8FA9-CB3387EC2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356" y="371324"/>
            <a:ext cx="1386988" cy="869647"/>
          </a:xfrm>
          <a:prstGeom prst="rect">
            <a:avLst/>
          </a:prstGeom>
          <a:ln>
            <a:noFill/>
          </a:ln>
          <a:effectLst>
            <a:softEdge rad="112500"/>
          </a:effectLst>
        </p:spPr>
      </p:pic>
    </p:spTree>
  </p:cSld>
  <p:clrMapOvr>
    <a:masterClrMapping/>
  </p:clrMapOvr>
  <p:transition spd="med" advClick="0" advTm="1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1"/>
          </p:nvPr>
        </p:nvSpPr>
        <p:spPr>
          <a:xfrm>
            <a:off x="155643" y="457894"/>
            <a:ext cx="7918313" cy="3768671"/>
          </a:xfrm>
        </p:spPr>
        <p:txBody>
          <a:bodyPr>
            <a:normAutofit fontScale="25000" lnSpcReduction="20000"/>
          </a:bodyPr>
          <a:lstStyle/>
          <a:p>
            <a:pPr marL="0" indent="0" algn="ctr">
              <a:buNone/>
            </a:pPr>
            <a:r>
              <a:rPr lang="ar-DZ" sz="9600" b="1" dirty="0"/>
              <a:t>تمهيد: (الإشكالية)</a:t>
            </a:r>
          </a:p>
          <a:p>
            <a:pPr marL="0" indent="0" algn="ctr">
              <a:buNone/>
            </a:pPr>
            <a:endParaRPr lang="fr-FR" sz="9600" dirty="0"/>
          </a:p>
          <a:p>
            <a:pPr marL="0" indent="0">
              <a:buNone/>
            </a:pPr>
            <a:r>
              <a:rPr lang="ar-DZ" sz="8000" b="1" dirty="0">
                <a:latin typeface="Arial" panose="020B0604020202020204" pitchFamily="34" charset="0"/>
                <a:cs typeface="Arial" panose="020B0604020202020204" pitchFamily="34" charset="0"/>
              </a:rPr>
              <a:t>ان الانسان في علاقاته مع الأخر (الأنا والآخر) تحكمه علاقات اجتماعية ثقافية ودينية ...الخ،  لا غنى عنها. وبالرغم من تطوير تلك العلاقات عبر التاريخ من خلال القوانين والأعراف المحلية والقوانين الدولية والدعوة الى التعايش السلمي، إلا ان طبيعة الحوار والتواصل لا تخلو من صعوبات، سواء على المستوى الفردي أو الاجتماعي (مجتمع مع مجتمع آخر، دولة مع دولة أخرى...الخ). وبخاصة في ظل التطورات التي عرفتها المجتمعات المعاصرة، حيث لا يمكن تجاهل الفروق وعدم التجانس.</a:t>
            </a:r>
            <a:endParaRPr lang="fr-FR" sz="8000" b="1" dirty="0">
              <a:latin typeface="Arial" panose="020B0604020202020204" pitchFamily="34" charset="0"/>
              <a:cs typeface="Arial" panose="020B0604020202020204" pitchFamily="34" charset="0"/>
            </a:endParaRPr>
          </a:p>
          <a:p>
            <a:pPr marL="0" indent="0">
              <a:buNone/>
            </a:pPr>
            <a:r>
              <a:rPr lang="ar-DZ" sz="8000" b="1" dirty="0">
                <a:latin typeface="Arial" panose="020B0604020202020204" pitchFamily="34" charset="0"/>
                <a:cs typeface="Arial" panose="020B0604020202020204" pitchFamily="34" charset="0"/>
              </a:rPr>
              <a:t>وبناء على ذلك يتم التساؤل عن كيفية تسهيل التواصل بين مختلف الأشخاص ومضاعفة إمكانية تنمية التعارف وضرورة البحث عن معرفة عيوب الحوار؟ لماذا الأشخاص يترددون في الانخراط في حوار؟ ما هي عوائق الحوار البناء في شتى القضايا؟</a:t>
            </a:r>
            <a:endParaRPr lang="fr-FR" sz="8000" b="1" dirty="0">
              <a:latin typeface="Arial" panose="020B0604020202020204" pitchFamily="34" charset="0"/>
              <a:cs typeface="Arial" panose="020B0604020202020204" pitchFamily="34" charset="0"/>
            </a:endParaRPr>
          </a:p>
          <a:p>
            <a:pPr marL="0" indent="0">
              <a:buNone/>
            </a:pPr>
            <a:r>
              <a:rPr lang="ar-DZ" sz="8000" b="1" dirty="0">
                <a:latin typeface="Arial" panose="020B0604020202020204" pitchFamily="34" charset="0"/>
                <a:cs typeface="Arial" panose="020B0604020202020204" pitchFamily="34" charset="0"/>
              </a:rPr>
              <a:t>ان إصدار الأحكام المسبقة وسوء الفهم الناتج عن عدم الوعي بمواقف الآخرين ينتج من غياب التواصل بكافة اشكاله وفي مقدمته الحوار. فالحوار هو أسلوب حضاري لتعلم القبول الاجتماعي للآخرين وقبول التنوع الثقافي لمن حولنا. قال الله تعالي في القرآن: "يا أيها الناس إنا خلقناكم من ذكر وأنثى وجعلناكم شعوبا وقبائل لتعارفوا إن أكرمكم عند الله أتقاكم". (سورة الحجرات، الآية 13) ان الحوار هو أسلوب للتعرف والتواصل مع الآخرين، ولكن وفق آداب وأخلاقيات بعيدا عن العنف اللفظي، والتعصب.</a:t>
            </a:r>
            <a:endParaRPr lang="fr-FR" sz="8000" b="1" dirty="0">
              <a:latin typeface="Arial" panose="020B0604020202020204" pitchFamily="34" charset="0"/>
              <a:cs typeface="Arial" panose="020B0604020202020204" pitchFamily="34" charset="0"/>
            </a:endParaRPr>
          </a:p>
          <a:p>
            <a:pPr marL="0" indent="0" algn="just" rtl="0">
              <a:buNone/>
            </a:pPr>
            <a:endParaRPr lang="ar-DZ" dirty="0"/>
          </a:p>
        </p:txBody>
      </p:sp>
      <p:pic>
        <p:nvPicPr>
          <p:cNvPr id="10242" name="Picture 2"/>
          <p:cNvPicPr>
            <a:picLocks noChangeAspect="1" noChangeArrowheads="1"/>
          </p:cNvPicPr>
          <p:nvPr/>
        </p:nvPicPr>
        <p:blipFill>
          <a:blip r:embed="rId2"/>
          <a:srcRect/>
          <a:stretch>
            <a:fillRect/>
          </a:stretch>
        </p:blipFill>
        <p:spPr bwMode="auto">
          <a:xfrm>
            <a:off x="0" y="0"/>
            <a:ext cx="1266825" cy="1200150"/>
          </a:xfrm>
          <a:prstGeom prst="rect">
            <a:avLst/>
          </a:prstGeom>
          <a:noFill/>
          <a:ln w="9525">
            <a:noFill/>
            <a:miter lim="800000"/>
            <a:headEnd/>
            <a:tailEnd/>
          </a:ln>
          <a:effectLst/>
        </p:spPr>
      </p:pic>
      <p:pic>
        <p:nvPicPr>
          <p:cNvPr id="8" name="Picture 5" descr="Livres images libres de droit, photos de Livres | Depositphotos"/>
          <p:cNvPicPr>
            <a:picLocks noChangeAspect="1" noChangeArrowheads="1"/>
          </p:cNvPicPr>
          <p:nvPr/>
        </p:nvPicPr>
        <p:blipFill>
          <a:blip r:embed="rId3"/>
          <a:srcRect/>
          <a:stretch>
            <a:fillRect/>
          </a:stretch>
        </p:blipFill>
        <p:spPr bwMode="auto">
          <a:xfrm>
            <a:off x="8150593" y="136701"/>
            <a:ext cx="993407" cy="926748"/>
          </a:xfrm>
          <a:prstGeom prst="rect">
            <a:avLst/>
          </a:prstGeom>
          <a:noFill/>
        </p:spPr>
      </p:pic>
    </p:spTree>
  </p:cSld>
  <p:clrMapOvr>
    <a:masterClrMapping/>
  </p:clrMapOvr>
  <p:transition spd="med" advClick="0" advTm="12000">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p:nvPr/>
        </p:nvSpPr>
        <p:spPr>
          <a:xfrm>
            <a:off x="-1" y="184502"/>
            <a:ext cx="8126859" cy="2031295"/>
          </a:xfrm>
          <a:prstGeom prst="rect">
            <a:avLst/>
          </a:prstGeom>
          <a:solidFill>
            <a:schemeClr val="bg1"/>
          </a:solidFill>
          <a:ln>
            <a:noFill/>
          </a:ln>
        </p:spPr>
        <p:txBody>
          <a:bodyPr spcFirstLastPara="1" wrap="square" lIns="91425" tIns="91425" rIns="91425" bIns="91425" anchor="t" anchorCtr="0">
            <a:spAutoFit/>
            <a:scene3d>
              <a:camera prst="orthographicFront"/>
              <a:lightRig rig="threePt" dir="t"/>
            </a:scene3d>
            <a:sp3d contourW="12700">
              <a:contourClr>
                <a:schemeClr val="accent6">
                  <a:lumMod val="90000"/>
                </a:schemeClr>
              </a:contourClr>
            </a:sp3d>
          </a:bodyPr>
          <a:lstStyle/>
          <a:p>
            <a:pPr marL="0" lvl="0" indent="0" algn="just" rtl="1">
              <a:spcBef>
                <a:spcPts val="0"/>
              </a:spcBef>
              <a:spcAft>
                <a:spcPts val="0"/>
              </a:spcAft>
              <a:buNone/>
            </a:pPr>
            <a:r>
              <a:rPr lang="ar-DZ" sz="2000" b="1" dirty="0">
                <a:latin typeface="Sakkal Majalla" panose="02000000000000000000" pitchFamily="2" charset="-78"/>
                <a:ea typeface="Gothic A1"/>
                <a:cs typeface="Sakkal Majalla" panose="02000000000000000000" pitchFamily="2" charset="-78"/>
                <a:sym typeface="Gothic A1"/>
              </a:rPr>
              <a:t>  </a:t>
            </a:r>
          </a:p>
          <a:p>
            <a:pPr marL="0" lvl="0" indent="0" algn="ctr" rtl="1">
              <a:spcBef>
                <a:spcPts val="0"/>
              </a:spcBef>
              <a:spcAft>
                <a:spcPts val="0"/>
              </a:spcAft>
              <a:buNone/>
            </a:pPr>
            <a:endParaRPr lang="ar-DZ" sz="2000" b="1" dirty="0">
              <a:solidFill>
                <a:srgbClr val="0070C0"/>
              </a:solidFill>
              <a:latin typeface="Sakkal Majalla" panose="02000000000000000000" pitchFamily="2" charset="-78"/>
              <a:ea typeface="Gothic A1"/>
              <a:cs typeface="Sakkal Majalla" panose="02000000000000000000" pitchFamily="2" charset="-78"/>
              <a:sym typeface="Gothic A1"/>
            </a:endParaRPr>
          </a:p>
          <a:p>
            <a:pPr marL="0" lvl="0" indent="0" algn="just" rtl="1">
              <a:spcBef>
                <a:spcPts val="0"/>
              </a:spcBef>
              <a:spcAft>
                <a:spcPts val="0"/>
              </a:spcAft>
              <a:buNone/>
            </a:pPr>
            <a:endParaRPr lang="ar-DZ" sz="2000" b="1" dirty="0">
              <a:solidFill>
                <a:srgbClr val="0070C0"/>
              </a:solidFill>
              <a:latin typeface="Sakkal Majalla" panose="02000000000000000000" pitchFamily="2" charset="-78"/>
              <a:ea typeface="Gothic A1"/>
              <a:cs typeface="Sakkal Majalla" panose="02000000000000000000" pitchFamily="2" charset="-78"/>
              <a:sym typeface="Gothic A1"/>
            </a:endParaRPr>
          </a:p>
          <a:p>
            <a:pPr marL="0" lvl="0" indent="0" algn="just" rtl="1">
              <a:spcBef>
                <a:spcPts val="0"/>
              </a:spcBef>
              <a:spcAft>
                <a:spcPts val="0"/>
              </a:spcAft>
              <a:buNone/>
            </a:pPr>
            <a:endParaRPr lang="ar-DZ" sz="2000" b="1" dirty="0">
              <a:solidFill>
                <a:srgbClr val="0070C0"/>
              </a:solidFill>
              <a:latin typeface="Sakkal Majalla" panose="02000000000000000000" pitchFamily="2" charset="-78"/>
              <a:ea typeface="Gothic A1"/>
              <a:cs typeface="Sakkal Majalla" panose="02000000000000000000" pitchFamily="2" charset="-78"/>
              <a:sym typeface="Gothic A1"/>
            </a:endParaRPr>
          </a:p>
          <a:p>
            <a:pPr marL="0" lvl="0" indent="0" algn="just" rtl="1">
              <a:spcBef>
                <a:spcPts val="0"/>
              </a:spcBef>
              <a:spcAft>
                <a:spcPts val="0"/>
              </a:spcAft>
              <a:buNone/>
            </a:pPr>
            <a:endParaRPr lang="ar-DZ" sz="2000" b="1" dirty="0">
              <a:solidFill>
                <a:srgbClr val="0070C0"/>
              </a:solidFill>
              <a:latin typeface="Sakkal Majalla" panose="02000000000000000000" pitchFamily="2" charset="-78"/>
              <a:ea typeface="Gothic A1"/>
              <a:cs typeface="Sakkal Majalla" panose="02000000000000000000" pitchFamily="2" charset="-78"/>
              <a:sym typeface="Gothic A1"/>
            </a:endParaRPr>
          </a:p>
          <a:p>
            <a:pPr marL="0" lvl="0" indent="0" algn="just" rtl="1">
              <a:spcBef>
                <a:spcPts val="0"/>
              </a:spcBef>
              <a:spcAft>
                <a:spcPts val="0"/>
              </a:spcAft>
              <a:buNone/>
            </a:pPr>
            <a:endParaRPr lang="ar-DZ" sz="2000" b="1" dirty="0">
              <a:solidFill>
                <a:srgbClr val="0070C0"/>
              </a:solidFill>
              <a:latin typeface="Sakkal Majalla" panose="02000000000000000000" pitchFamily="2" charset="-78"/>
              <a:ea typeface="Gothic A1"/>
              <a:cs typeface="Sakkal Majalla" panose="02000000000000000000" pitchFamily="2" charset="-78"/>
              <a:sym typeface="Gothic A1"/>
            </a:endParaRPr>
          </a:p>
        </p:txBody>
      </p:sp>
      <p:sp>
        <p:nvSpPr>
          <p:cNvPr id="38" name="Rectangle à coins arrondis 37"/>
          <p:cNvSpPr/>
          <p:nvPr/>
        </p:nvSpPr>
        <p:spPr>
          <a:xfrm>
            <a:off x="1986253" y="435713"/>
            <a:ext cx="5836418" cy="178008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r" rtl="1"/>
            <a:r>
              <a:rPr lang="ar-DZ" sz="1600" b="1" dirty="0">
                <a:solidFill>
                  <a:schemeClr val="tx1"/>
                </a:solidFill>
                <a:latin typeface="Sakkal Majalla" panose="02000000000000000000" pitchFamily="2" charset="-78"/>
                <a:ea typeface="Gothic A1"/>
                <a:cs typeface="Sakkal Majalla" panose="02000000000000000000" pitchFamily="2" charset="-78"/>
                <a:sym typeface="Gothic A1"/>
              </a:rPr>
              <a:t> 1 </a:t>
            </a:r>
            <a:r>
              <a:rPr lang="ar-DZ" sz="1600" b="1" dirty="0"/>
              <a:t>-مفهوم الحوار: </a:t>
            </a:r>
            <a:r>
              <a:rPr lang="ar-DZ" sz="1600" dirty="0"/>
              <a:t>لفظ الحوار في اللغة الفرنسية </a:t>
            </a:r>
            <a:r>
              <a:rPr lang="fr-FR" sz="1600" dirty="0"/>
              <a:t>Dialogue</a:t>
            </a:r>
            <a:r>
              <a:rPr lang="ar-DZ" sz="1600" dirty="0"/>
              <a:t>،وفي الإنكليزية </a:t>
            </a:r>
            <a:r>
              <a:rPr lang="fr-FR" sz="1600" dirty="0"/>
              <a:t>Dialogue</a:t>
            </a:r>
            <a:r>
              <a:rPr lang="ar-DZ" sz="1600" dirty="0"/>
              <a:t> وأصله في اليونانية </a:t>
            </a:r>
            <a:r>
              <a:rPr lang="fr-FR" sz="1600" dirty="0"/>
              <a:t>Diologos</a:t>
            </a:r>
            <a:r>
              <a:rPr lang="ar-DZ" sz="1600" dirty="0"/>
              <a:t>. يقال حاور محاورة وحوارا بمعنى جادل. قال الله تعالى: " قال له صاحبه وهو يحاوره". والمحاورة: المجاوبة، أو مراجعة النطق والكلام في المخاطبة. والتحاور والتجاوب. ولذلك كان لابد في الحوار من وجود متكلم ومخاطب، ولابد فيه كذلك من تبادل الكلام ومراجعته.</a:t>
            </a:r>
            <a:endParaRPr lang="ar-DZ" sz="1600" dirty="0">
              <a:solidFill>
                <a:schemeClr val="tx1"/>
              </a:solidFill>
            </a:endParaRPr>
          </a:p>
        </p:txBody>
      </p:sp>
      <p:sp>
        <p:nvSpPr>
          <p:cNvPr id="41" name="Ellipse 40"/>
          <p:cNvSpPr/>
          <p:nvPr/>
        </p:nvSpPr>
        <p:spPr>
          <a:xfrm>
            <a:off x="605442" y="2400299"/>
            <a:ext cx="7217229" cy="2923009"/>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r" rtl="1"/>
            <a:r>
              <a:rPr lang="ar-DZ" b="1" dirty="0"/>
              <a:t>-</a:t>
            </a:r>
            <a:r>
              <a:rPr lang="ar-DZ" sz="1800" b="1" dirty="0"/>
              <a:t>أهداف الحوار وأبعاده:</a:t>
            </a:r>
            <a:endParaRPr lang="fr-FR" sz="1800" dirty="0"/>
          </a:p>
          <a:p>
            <a:pPr algn="r" rtl="1"/>
            <a:r>
              <a:rPr lang="ar-DZ" sz="1800" dirty="0"/>
              <a:t>إن غاية الحوار هي توليد الأفكار الجديدة في ذهن المتكلم، وليس الاقتصار على عرض الأفكار القديمة. وفي هذا التجاوب توضيح للمعاني وإثراء للمفاهيم، يؤديان الى تقدم الفكر.</a:t>
            </a:r>
            <a:endParaRPr lang="fr-FR" sz="1800" dirty="0"/>
          </a:p>
          <a:p>
            <a:pPr algn="r" rtl="1"/>
            <a:r>
              <a:rPr lang="ar-DZ" sz="1800" dirty="0"/>
              <a:t>وإذا كان الحوار تجاوبا بين الأضداد مثل: المعقول والمحسوس، الحرية والمسؤولية، المادة والروح...الخ سمي جدلا .</a:t>
            </a:r>
            <a:endParaRPr lang="fr-FR" dirty="0"/>
          </a:p>
        </p:txBody>
      </p:sp>
      <p:pic>
        <p:nvPicPr>
          <p:cNvPr id="3074" name="Picture 2"/>
          <p:cNvPicPr>
            <a:picLocks noChangeAspect="1" noChangeArrowheads="1"/>
          </p:cNvPicPr>
          <p:nvPr/>
        </p:nvPicPr>
        <p:blipFill>
          <a:blip r:embed="rId3"/>
          <a:srcRect/>
          <a:stretch>
            <a:fillRect/>
          </a:stretch>
        </p:blipFill>
        <p:spPr bwMode="auto">
          <a:xfrm>
            <a:off x="0" y="0"/>
            <a:ext cx="1266825" cy="1200150"/>
          </a:xfrm>
          <a:prstGeom prst="rect">
            <a:avLst/>
          </a:prstGeom>
          <a:noFill/>
          <a:ln w="9525">
            <a:noFill/>
            <a:miter lim="800000"/>
            <a:headEnd/>
            <a:tailEnd/>
          </a:ln>
          <a:effectLst/>
        </p:spPr>
      </p:pic>
    </p:spTree>
  </p:cSld>
  <p:clrMapOvr>
    <a:masterClrMapping/>
  </p:clrMapOvr>
  <p:transition spd="med" advClick="0" advTm="1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bg/>
                                          </p:spTgt>
                                        </p:tgtEl>
                                        <p:attrNameLst>
                                          <p:attrName>style.visibility</p:attrName>
                                        </p:attrNameLst>
                                      </p:cBhvr>
                                      <p:to>
                                        <p:strVal val="visible"/>
                                      </p:to>
                                    </p:set>
                                    <p:anim calcmode="lin" valueType="num">
                                      <p:cBhvr additive="base">
                                        <p:cTn id="7" dur="500" fill="hold"/>
                                        <p:tgtEl>
                                          <p:spTgt spid="3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1">
                                            <p:bg/>
                                          </p:spTgt>
                                        </p:tgtEl>
                                        <p:attrNameLst>
                                          <p:attrName>style.visibility</p:attrName>
                                        </p:attrNameLst>
                                      </p:cBhvr>
                                      <p:to>
                                        <p:strVal val="visible"/>
                                      </p:to>
                                    </p:set>
                                    <p:animEffect transition="in" filter="fade">
                                      <p:cBhvr>
                                        <p:cTn id="13" dur="2000"/>
                                        <p:tgtEl>
                                          <p:spTgt spid="4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animBg="1"/>
      <p:bldP spid="41"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9649"/>
            <a:ext cx="8103140" cy="4552545"/>
          </a:xfrm>
        </p:spPr>
        <p:txBody>
          <a:bodyPr/>
          <a:lstStyle/>
          <a:p>
            <a:pPr rtl="1"/>
            <a:r>
              <a:rPr lang="ar-DZ" sz="1800" dirty="0">
                <a:solidFill>
                  <a:srgbClr val="C00000"/>
                </a:solidFill>
                <a:latin typeface="Arial" panose="020B0604020202020204" pitchFamily="34" charset="0"/>
                <a:cs typeface="Arial" panose="020B0604020202020204" pitchFamily="34" charset="0"/>
              </a:rPr>
              <a:t>أنواع الحوار:</a:t>
            </a:r>
            <a:br>
              <a:rPr lang="ar-DZ" sz="1800" dirty="0">
                <a:solidFill>
                  <a:srgbClr val="C00000"/>
                </a:solidFill>
                <a:latin typeface="Arial" panose="020B0604020202020204" pitchFamily="34" charset="0"/>
                <a:cs typeface="Arial" panose="020B0604020202020204" pitchFamily="34" charset="0"/>
              </a:rPr>
            </a:br>
            <a:br>
              <a:rPr lang="fr-FR" sz="1800" dirty="0">
                <a:latin typeface="Arial" panose="020B0604020202020204" pitchFamily="34" charset="0"/>
                <a:cs typeface="Arial" panose="020B0604020202020204" pitchFamily="34" charset="0"/>
              </a:rPr>
            </a:br>
            <a:r>
              <a:rPr lang="ar-DZ" sz="1600" dirty="0">
                <a:solidFill>
                  <a:schemeClr val="tx1">
                    <a:lumMod val="95000"/>
                    <a:lumOff val="5000"/>
                  </a:schemeClr>
                </a:solidFill>
                <a:latin typeface="Arial" panose="020B0604020202020204" pitchFamily="34" charset="0"/>
                <a:cs typeface="Arial" panose="020B0604020202020204" pitchFamily="34" charset="0"/>
              </a:rPr>
              <a:t>ان الحوار من الأمور الهامة في التواصل مع الآخرين. وله قواعد وأصول، ولذلك نجده متنوعا. فقد يكون نقاشا أو مناظرة أو جدلا أو نزاعا.</a:t>
            </a:r>
            <a:br>
              <a:rPr lang="fr-FR" sz="1600" dirty="0">
                <a:solidFill>
                  <a:schemeClr val="tx1">
                    <a:lumMod val="95000"/>
                    <a:lumOff val="5000"/>
                  </a:schemeClr>
                </a:solidFill>
                <a:latin typeface="Arial" panose="020B0604020202020204" pitchFamily="34" charset="0"/>
                <a:cs typeface="Arial" panose="020B0604020202020204" pitchFamily="34" charset="0"/>
              </a:rPr>
            </a:br>
            <a:r>
              <a:rPr lang="ar-DZ" sz="1600" dirty="0">
                <a:solidFill>
                  <a:srgbClr val="C00000"/>
                </a:solidFill>
                <a:latin typeface="Arial" panose="020B0604020202020204" pitchFamily="34" charset="0"/>
                <a:cs typeface="Arial" panose="020B0604020202020204" pitchFamily="34" charset="0"/>
              </a:rPr>
              <a:t>النقاش: </a:t>
            </a:r>
            <a:r>
              <a:rPr lang="ar-DZ" sz="1600" dirty="0">
                <a:solidFill>
                  <a:schemeClr val="tx1">
                    <a:lumMod val="95000"/>
                    <a:lumOff val="5000"/>
                  </a:schemeClr>
                </a:solidFill>
                <a:latin typeface="Arial" panose="020B0604020202020204" pitchFamily="34" charset="0"/>
                <a:cs typeface="Arial" panose="020B0604020202020204" pitchFamily="34" charset="0"/>
              </a:rPr>
              <a:t>وهو حديث يعتمد على العلم والعقل، يدور بين شخصين أو فريقين، كل له وجهة نظره الخاصة حول موضوع محدد، والهدف مشترك، يرمي الى الوصول الى الحقيقة أو تطابق وجهات النظر قدر الإمكان، أو دمج المفيد من أفكار كل طرف والقبول بها. </a:t>
            </a:r>
            <a:br>
              <a:rPr lang="fr-FR" sz="1600" dirty="0">
                <a:solidFill>
                  <a:schemeClr val="tx1">
                    <a:lumMod val="95000"/>
                    <a:lumOff val="5000"/>
                  </a:schemeClr>
                </a:solidFill>
                <a:latin typeface="Arial" panose="020B0604020202020204" pitchFamily="34" charset="0"/>
                <a:cs typeface="Arial" panose="020B0604020202020204" pitchFamily="34" charset="0"/>
              </a:rPr>
            </a:br>
            <a:r>
              <a:rPr lang="ar-DZ" sz="1600" dirty="0">
                <a:solidFill>
                  <a:schemeClr val="tx1">
                    <a:lumMod val="95000"/>
                    <a:lumOff val="5000"/>
                  </a:schemeClr>
                </a:solidFill>
                <a:latin typeface="Arial" panose="020B0604020202020204" pitchFamily="34" charset="0"/>
                <a:cs typeface="Arial" panose="020B0604020202020204" pitchFamily="34" charset="0"/>
              </a:rPr>
              <a:t>ويكون إبداء الرأي في قضية أو مشكلة ما، بحيث تتفق جماعة في تحديد أبعاد المشكلة ومحاولة اقتراح الحلول لها واختيار الحل الملائم بالإجماع أو الاتفاق عليه من خلال رأي الأغلبية. ويركز النقاش على الخروج بمعلومة أو فائدة جديدة بغض النظر من الفائز أو الخاسر لحل المشكلة. وهذا النقاش هو من أساليب الإدارة الحديثة.</a:t>
            </a:r>
            <a:br>
              <a:rPr lang="fr-FR" sz="1600" dirty="0">
                <a:solidFill>
                  <a:schemeClr val="tx1">
                    <a:lumMod val="95000"/>
                    <a:lumOff val="5000"/>
                  </a:schemeClr>
                </a:solidFill>
                <a:latin typeface="Arial" panose="020B0604020202020204" pitchFamily="34" charset="0"/>
                <a:cs typeface="Arial" panose="020B0604020202020204" pitchFamily="34" charset="0"/>
              </a:rPr>
            </a:br>
            <a:r>
              <a:rPr lang="ar-DZ" sz="1600" dirty="0">
                <a:solidFill>
                  <a:srgbClr val="C00000"/>
                </a:solidFill>
                <a:latin typeface="Arial" panose="020B0604020202020204" pitchFamily="34" charset="0"/>
                <a:cs typeface="Arial" panose="020B0604020202020204" pitchFamily="34" charset="0"/>
              </a:rPr>
              <a:t>المناظرة: </a:t>
            </a:r>
            <a:r>
              <a:rPr lang="ar-DZ" sz="1600" dirty="0">
                <a:solidFill>
                  <a:schemeClr val="tx1">
                    <a:lumMod val="95000"/>
                    <a:lumOff val="5000"/>
                  </a:schemeClr>
                </a:solidFill>
                <a:latin typeface="Arial" panose="020B0604020202020204" pitchFamily="34" charset="0"/>
                <a:cs typeface="Arial" panose="020B0604020202020204" pitchFamily="34" charset="0"/>
              </a:rPr>
              <a:t>هي نوع من أنواع الحوار بين طرفين او أكثر حول قضية معينة. وتتسم بشكل من المحاورة أمام مجموعة من الناس. ولذا تعتمد على بلاغة المتحدث وقدرته على إقناع الآخرين بوجهة نظره معتمدا على الدلائل والإحصاءات التي يصل إليها بالبحث، وذلك لإثبات صحة كلامه بشكل واضح.</a:t>
            </a:r>
            <a:br>
              <a:rPr lang="fr-FR" sz="1600" dirty="0">
                <a:solidFill>
                  <a:schemeClr val="tx1">
                    <a:lumMod val="95000"/>
                    <a:lumOff val="5000"/>
                  </a:schemeClr>
                </a:solidFill>
                <a:latin typeface="Arial" panose="020B0604020202020204" pitchFamily="34" charset="0"/>
                <a:cs typeface="Arial" panose="020B0604020202020204" pitchFamily="34" charset="0"/>
              </a:rPr>
            </a:br>
            <a:r>
              <a:rPr lang="ar-DZ" sz="1600" dirty="0">
                <a:solidFill>
                  <a:srgbClr val="C00000"/>
                </a:solidFill>
                <a:latin typeface="Arial" panose="020B0604020202020204" pitchFamily="34" charset="0"/>
                <a:cs typeface="Arial" panose="020B0604020202020204" pitchFamily="34" charset="0"/>
              </a:rPr>
              <a:t>الجدل: </a:t>
            </a:r>
            <a:r>
              <a:rPr lang="ar-DZ" sz="1600" dirty="0">
                <a:solidFill>
                  <a:schemeClr val="tx1">
                    <a:lumMod val="95000"/>
                    <a:lumOff val="5000"/>
                  </a:schemeClr>
                </a:solidFill>
                <a:latin typeface="Arial" panose="020B0604020202020204" pitchFamily="34" charset="0"/>
                <a:cs typeface="Arial" panose="020B0604020202020204" pitchFamily="34" charset="0"/>
              </a:rPr>
              <a:t>الجدل هو إدارة الحديث بين طرفين او أكثر حول أمر معين، عن طريق وضع السؤال والجواب، ووضع الاقتراحات المعاكسة جنبا الى جنب. وقد لا يقتنع طرف بما يقوله الطرف الاخر، لكنهما يصلان الى نتيجة متوافقة باختيار التوجه الأقرب الى الحقيقة والصواب. فالجدل هو التقاء وجهتين نظر متضادتين، وتنتهي نتيجة هذا التفاعل بنتيجة جديدة. </a:t>
            </a:r>
            <a:br>
              <a:rPr lang="fr-FR" sz="1600" dirty="0">
                <a:solidFill>
                  <a:schemeClr val="tx1">
                    <a:lumMod val="95000"/>
                    <a:lumOff val="5000"/>
                  </a:schemeClr>
                </a:solidFill>
                <a:latin typeface="Arial" panose="020B0604020202020204" pitchFamily="34" charset="0"/>
                <a:cs typeface="Arial" panose="020B0604020202020204" pitchFamily="34" charset="0"/>
              </a:rPr>
            </a:br>
            <a:r>
              <a:rPr lang="ar-DZ" sz="1600" dirty="0">
                <a:solidFill>
                  <a:srgbClr val="C00000"/>
                </a:solidFill>
                <a:latin typeface="Arial" panose="020B0604020202020204" pitchFamily="34" charset="0"/>
                <a:cs typeface="Arial" panose="020B0604020202020204" pitchFamily="34" charset="0"/>
              </a:rPr>
              <a:t>النزاع: </a:t>
            </a:r>
            <a:r>
              <a:rPr lang="ar-DZ" sz="1600" dirty="0">
                <a:solidFill>
                  <a:schemeClr val="tx1">
                    <a:lumMod val="95000"/>
                    <a:lumOff val="5000"/>
                  </a:schemeClr>
                </a:solidFill>
                <a:latin typeface="Arial" panose="020B0604020202020204" pitchFamily="34" charset="0"/>
                <a:cs typeface="Arial" panose="020B0604020202020204" pitchFamily="34" charset="0"/>
              </a:rPr>
              <a:t>النزاع يحدث بين طرفين متخاصمين. ويتم استخدام الحوار من خلال طرف ثالث (وسيط) بين طرفي المشكلة، لتحديد القضية محل النزاع لحلها وحل تضارب المصالح. ويقدم الطرف الثالث اقتراحات مناسبة ترضي الطرفية بدون ممارسة الضغوط على طرف دون الآخر، حتى يصلوا الى حلول مناسبة تقضي على النزاع، أي الحوار يكون هنا وسيلة ودية لتقريب وجهات نظر المتنازعين.</a:t>
            </a:r>
            <a:br>
              <a:rPr lang="fr-FR" sz="1600" dirty="0">
                <a:solidFill>
                  <a:schemeClr val="tx1">
                    <a:lumMod val="95000"/>
                    <a:lumOff val="5000"/>
                  </a:schemeClr>
                </a:solidFill>
                <a:latin typeface="Arial" panose="020B0604020202020204" pitchFamily="34" charset="0"/>
                <a:cs typeface="Arial" panose="020B0604020202020204" pitchFamily="34" charset="0"/>
              </a:rPr>
            </a:br>
            <a:endParaRPr lang="fr-FR" sz="16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274404"/>
      </p:ext>
    </p:extLst>
  </p:cSld>
  <p:clrMapOvr>
    <a:masterClrMapping/>
  </p:clrMapOvr>
  <p:transition spd="med" advClick="0" advTm="12000">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954424" y="749029"/>
            <a:ext cx="6496963" cy="4834647"/>
          </a:xfrm>
        </p:spPr>
        <p:txBody>
          <a:bodyPr>
            <a:noAutofit/>
          </a:bodyPr>
          <a:lstStyle/>
          <a:p>
            <a:pPr algn="ctr"/>
            <a:br>
              <a:rPr lang="ar-DZ" sz="1800" dirty="0">
                <a:solidFill>
                  <a:schemeClr val="tx1"/>
                </a:solidFill>
              </a:rPr>
            </a:br>
            <a:br>
              <a:rPr lang="ar-DZ" sz="1800" dirty="0">
                <a:solidFill>
                  <a:schemeClr val="tx1"/>
                </a:solidFill>
              </a:rPr>
            </a:br>
            <a:r>
              <a:rPr lang="ar-DZ" sz="2400" dirty="0">
                <a:solidFill>
                  <a:schemeClr val="tx1"/>
                </a:solidFill>
              </a:rPr>
              <a:t>-</a:t>
            </a:r>
            <a:r>
              <a:rPr lang="ar-DZ" sz="2400" dirty="0">
                <a:solidFill>
                  <a:srgbClr val="C00000"/>
                </a:solidFill>
              </a:rPr>
              <a:t>الحوار في الديانات السماوية:</a:t>
            </a:r>
            <a:br>
              <a:rPr lang="ar-DZ" sz="2400" dirty="0">
                <a:solidFill>
                  <a:srgbClr val="C00000"/>
                </a:solidFill>
              </a:rPr>
            </a:br>
            <a:r>
              <a:rPr lang="ar-DZ" sz="2400" dirty="0">
                <a:solidFill>
                  <a:srgbClr val="C00000"/>
                </a:solidFill>
              </a:rPr>
              <a:t> أنواعه، أهدافه، أبعاده، وآدابه.</a:t>
            </a:r>
            <a:br>
              <a:rPr lang="ar-DZ" sz="2400" dirty="0">
                <a:solidFill>
                  <a:srgbClr val="C00000"/>
                </a:solidFill>
              </a:rPr>
            </a:br>
            <a:br>
              <a:rPr lang="fr-FR" sz="2000" dirty="0">
                <a:solidFill>
                  <a:srgbClr val="C00000"/>
                </a:solidFill>
              </a:rPr>
            </a:br>
            <a:r>
              <a:rPr lang="ar-DZ" sz="2000" dirty="0">
                <a:solidFill>
                  <a:schemeClr val="tx1"/>
                </a:solidFill>
              </a:rPr>
              <a:t>ان الحوار في الديانات السماوية قديما كان ثلاثة أنواع على الأقل: حوار شخصي، وحوار مع الله وحوار مع الناس. وهي كلها لا تخلو من أهداف.</a:t>
            </a:r>
            <a:endParaRPr lang="ar-DZ" sz="3200" dirty="0">
              <a:solidFill>
                <a:schemeClr val="tx1"/>
              </a:solidFill>
              <a:latin typeface="Traditional Arabic" pitchFamily="18" charset="-78"/>
              <a:cs typeface="Traditional Arabic" pitchFamily="18" charset="-78"/>
            </a:endParaRPr>
          </a:p>
        </p:txBody>
      </p:sp>
      <p:pic>
        <p:nvPicPr>
          <p:cNvPr id="8" name="Picture 2"/>
          <p:cNvPicPr>
            <a:picLocks noChangeAspect="1" noChangeArrowheads="1"/>
          </p:cNvPicPr>
          <p:nvPr/>
        </p:nvPicPr>
        <p:blipFill>
          <a:blip r:embed="rId2"/>
          <a:srcRect/>
          <a:stretch>
            <a:fillRect/>
          </a:stretch>
        </p:blipFill>
        <p:spPr bwMode="auto">
          <a:xfrm>
            <a:off x="0" y="0"/>
            <a:ext cx="1266825" cy="1200150"/>
          </a:xfrm>
          <a:prstGeom prst="rect">
            <a:avLst/>
          </a:prstGeom>
          <a:noFill/>
          <a:ln w="9525">
            <a:noFill/>
            <a:miter lim="800000"/>
            <a:headEnd/>
            <a:tailEnd/>
          </a:ln>
          <a:effectLst/>
        </p:spPr>
      </p:pic>
    </p:spTree>
  </p:cSld>
  <p:clrMapOvr>
    <a:masterClrMapping/>
  </p:clrMapOvr>
  <p:transition spd="med" advClick="0" advTm="12000">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26460" y="1005886"/>
            <a:ext cx="8158585" cy="3984171"/>
          </a:xfrm>
        </p:spPr>
        <p:txBody>
          <a:bodyPr/>
          <a:lstStyle/>
          <a:p>
            <a:pPr rtl="1">
              <a:spcBef>
                <a:spcPts val="600"/>
              </a:spcBef>
            </a:pPr>
            <a:br>
              <a:rPr lang="fr-FR" sz="2000" dirty="0">
                <a:solidFill>
                  <a:schemeClr val="tx1"/>
                </a:solidFill>
              </a:rPr>
            </a:br>
            <a:r>
              <a:rPr lang="ar-DZ" sz="2400" dirty="0">
                <a:solidFill>
                  <a:srgbClr val="C00000"/>
                </a:solidFill>
              </a:rPr>
              <a:t>2-1-الحوار الشخصي (حوار الأنبياء والرسل مع الذات):</a:t>
            </a:r>
            <a:br>
              <a:rPr lang="fr-FR" sz="2000" dirty="0">
                <a:solidFill>
                  <a:srgbClr val="C00000"/>
                </a:solidFill>
              </a:rPr>
            </a:br>
            <a:r>
              <a:rPr lang="ar-DZ" sz="2000" dirty="0">
                <a:solidFill>
                  <a:schemeClr val="tx1"/>
                </a:solidFill>
              </a:rPr>
              <a:t>ويتجسد هذا الحوار بوضوح في حوار الأنبياء والرسل مع ذاتهم، بهدف التساؤل والبحث عن الحقيقة، بحرية فكرية ونظر عقلي. على غرار حوار إبراهيم الخليل مع نفسه في تساؤله عن حقيقة الاله، وقد كان يعيش في مجتمع وثني يعبد الأصنام. قال الله تعالى في القرآن واصفا ذلك الموقف: "فلما جن عليه الليل رأى كوكبا قال هذا ربي فلما أفل قال لا أحب الآفلين. (76) فلما رأى القمر بازغا قال هذا ربي فلما أفل قال لئن لم يهدني ربي لأكونن من القوم الضالين. (77) فلما رأى الشمس بازغة قال هذا ربي هذا أكبر فلما أفلت قال يا قوم إني بريء مما تشركون."(78) (الأنعام</a:t>
            </a:r>
            <a:r>
              <a:rPr lang="ar-DZ" sz="3200" dirty="0">
                <a:solidFill>
                  <a:schemeClr val="tx1"/>
                </a:solidFill>
              </a:rPr>
              <a:t>)</a:t>
            </a:r>
            <a:br>
              <a:rPr lang="fr-FR" sz="3200" dirty="0">
                <a:solidFill>
                  <a:schemeClr val="tx1"/>
                </a:solidFill>
              </a:rPr>
            </a:br>
            <a:r>
              <a:rPr lang="ar-DZ" sz="2000" b="0" dirty="0">
                <a:solidFill>
                  <a:schemeClr val="tx1"/>
                </a:solidFill>
                <a:latin typeface="Traditional Arabic" pitchFamily="18" charset="-78"/>
                <a:cs typeface="Traditional Arabic" pitchFamily="18" charset="-78"/>
              </a:rPr>
              <a:t>.</a:t>
            </a:r>
          </a:p>
        </p:txBody>
      </p:sp>
      <p:pic>
        <p:nvPicPr>
          <p:cNvPr id="7" name="Picture 2"/>
          <p:cNvPicPr>
            <a:picLocks noChangeAspect="1" noChangeArrowheads="1"/>
          </p:cNvPicPr>
          <p:nvPr/>
        </p:nvPicPr>
        <p:blipFill>
          <a:blip r:embed="rId2"/>
          <a:srcRect/>
          <a:stretch>
            <a:fillRect/>
          </a:stretch>
        </p:blipFill>
        <p:spPr bwMode="auto">
          <a:xfrm>
            <a:off x="0" y="0"/>
            <a:ext cx="1266825" cy="1200150"/>
          </a:xfrm>
          <a:prstGeom prst="rect">
            <a:avLst/>
          </a:prstGeom>
          <a:noFill/>
          <a:ln w="9525">
            <a:noFill/>
            <a:miter lim="800000"/>
            <a:headEnd/>
            <a:tailEnd/>
          </a:ln>
          <a:effectLst/>
        </p:spPr>
      </p:pic>
      <p:pic>
        <p:nvPicPr>
          <p:cNvPr id="6" name="Image 5">
            <a:extLst>
              <a:ext uri="{FF2B5EF4-FFF2-40B4-BE49-F238E27FC236}">
                <a16:creationId xmlns:a16="http://schemas.microsoft.com/office/drawing/2014/main" id="{5683914E-8579-4364-89F8-87E05128D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847" y="0"/>
            <a:ext cx="2866739" cy="1357935"/>
          </a:xfrm>
          <a:prstGeom prst="rect">
            <a:avLst/>
          </a:prstGeom>
        </p:spPr>
      </p:pic>
    </p:spTree>
  </p:cSld>
  <p:clrMapOvr>
    <a:masterClrMapping/>
  </p:clrMapOvr>
  <p:transition spd="med" advClick="0" advTm="12000">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67711"/>
            <a:ext cx="8135279" cy="2192660"/>
          </a:xfrm>
        </p:spPr>
        <p:txBody>
          <a:bodyPr/>
          <a:lstStyle/>
          <a:p>
            <a:pPr rtl="1"/>
            <a:r>
              <a:rPr lang="ar-DZ" sz="2400" dirty="0">
                <a:solidFill>
                  <a:srgbClr val="C00000"/>
                </a:solidFill>
              </a:rPr>
              <a:t>2-2-الحوار بين الله والأنبياء والرسل: </a:t>
            </a:r>
            <a:br>
              <a:rPr lang="ar-DZ" sz="2400" dirty="0">
                <a:solidFill>
                  <a:srgbClr val="C00000"/>
                </a:solidFill>
              </a:rPr>
            </a:br>
            <a:r>
              <a:rPr lang="ar-DZ" sz="2400" dirty="0">
                <a:solidFill>
                  <a:srgbClr val="C00000"/>
                </a:solidFill>
              </a:rPr>
              <a:t>أهدافه وأبعاده</a:t>
            </a:r>
            <a:br>
              <a:rPr lang="fr-FR" sz="2000" dirty="0"/>
            </a:br>
            <a:r>
              <a:rPr lang="ar-DZ" sz="2000" dirty="0">
                <a:solidFill>
                  <a:schemeClr val="tx1"/>
                </a:solidFill>
              </a:rPr>
              <a:t>ان الأنبياء والرسل في الديانات السماوية كثيرا ما كان لهم حوار مباشر مع الله. وكان لذلك الحوار أهدافه وأبعاده، أهمها البحث عن اليقين والبرهان والدليل، حتى وهم يكلمون الله، فلم يكن ذلك كافيا لهم. فمنهم من سأل الله رؤيته كسؤال موسى (عليه السلام). قال الله تعالى: "ولما جاء موسى لميقاتنا وكلمه ربه قال ربي أرني انظر إليك قال لن تراني ولكن انظر الى الجبل فإن استقر مكانه فسوف تراني فلما تجلى ربه للجبل جعله دكا وخر موسى صعقا فلما أفاق قال سبحانك تبت إليك وأنا أول المؤمنين" (143 الآية، الأعراف)</a:t>
            </a:r>
            <a:r>
              <a:rPr lang="ar-DZ" sz="2000" dirty="0"/>
              <a:t>  </a:t>
            </a:r>
            <a:br>
              <a:rPr lang="fr-FR" sz="2000" dirty="0"/>
            </a:br>
            <a:r>
              <a:rPr lang="ar-DZ" sz="2000" dirty="0">
                <a:solidFill>
                  <a:srgbClr val="7030A0"/>
                </a:solidFill>
              </a:rPr>
              <a:t>كما سأل ابراهيم الخليل الله كيف يحيي الموتى، ليس من باب الشك في قدرة الله وعظمته، ولكن بهدف الاطمئنان واليقين وتجنب الشك وطلب الاقتناع بالدليل والبرهان وليس بالكلام فقط حتى وهو يكلم الله. قال الله تعالى واصفا هذا الموقف: "وإذ قال إبراهيم رب أرني كيف تحيي الموتى قال أو لم تؤمن قال بلى ولكن ليطمئن قلبي". (سورة البقرة، الآية 260)</a:t>
            </a:r>
            <a:br>
              <a:rPr lang="fr-FR" sz="2000" dirty="0">
                <a:solidFill>
                  <a:srgbClr val="7030A0"/>
                </a:solidFill>
              </a:rPr>
            </a:br>
            <a:br>
              <a:rPr lang="fr-FR" sz="2000" dirty="0">
                <a:solidFill>
                  <a:schemeClr val="tx1"/>
                </a:solidFill>
              </a:rPr>
            </a:br>
            <a:endParaRPr lang="ar-DZ" sz="2000" dirty="0">
              <a:solidFill>
                <a:schemeClr val="tx1"/>
              </a:solidFill>
              <a:latin typeface="Traditional Arabic" pitchFamily="18" charset="-78"/>
              <a:cs typeface="Traditional Arabic" pitchFamily="18" charset="-78"/>
            </a:endParaRPr>
          </a:p>
        </p:txBody>
      </p:sp>
    </p:spTree>
  </p:cSld>
  <p:clrMapOvr>
    <a:masterClrMapping/>
  </p:clrMapOvr>
  <p:transition spd="med" advClick="0" advTm="12000">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9897</TotalTime>
  <Words>3719</Words>
  <Application>Microsoft Office PowerPoint</Application>
  <PresentationFormat>Affichage à l'écran (16:9)</PresentationFormat>
  <Paragraphs>126</Paragraphs>
  <Slides>27</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27</vt:i4>
      </vt:variant>
    </vt:vector>
  </HeadingPairs>
  <TitlesOfParts>
    <vt:vector size="36" baseType="lpstr">
      <vt:lpstr>Sakkal Majalla</vt:lpstr>
      <vt:lpstr>Trebuchet MS</vt:lpstr>
      <vt:lpstr>Simplified Arabic</vt:lpstr>
      <vt:lpstr>Traditional Arabic</vt:lpstr>
      <vt:lpstr>Calibri</vt:lpstr>
      <vt:lpstr>Wingdings 2</vt:lpstr>
      <vt:lpstr>Wingdings</vt:lpstr>
      <vt:lpstr>Arial</vt:lpstr>
      <vt:lpstr>Opulent</vt:lpstr>
      <vt:lpstr>Présentation PowerPoint</vt:lpstr>
      <vt:lpstr>تدريس الفلسفة في الطور الثالث طبقاً للقرار الوزاري رقم 1419  ومخرجات اللّجنة الوطنية البيداغوجية لمادة الفلسفة. محاضرة تمهيدية للمحور الأول        ” فلسفة الحوار والتواصل ” إعداد: أ.دة/ شيكو يمينة  أستاذة في المدرسة العليا للأساتذة – بو زريعة – الجزائر المدة الزمنية: 2ساعات</vt:lpstr>
      <vt:lpstr>Présentation PowerPoint</vt:lpstr>
      <vt:lpstr>Présentation PowerPoint</vt:lpstr>
      <vt:lpstr>Présentation PowerPoint</vt:lpstr>
      <vt:lpstr>أنواع الحوار:  ان الحوار من الأمور الهامة في التواصل مع الآخرين. وله قواعد وأصول، ولذلك نجده متنوعا. فقد يكون نقاشا أو مناظرة أو جدلا أو نزاعا. النقاش: وهو حديث يعتمد على العلم والعقل، يدور بين شخصين أو فريقين، كل له وجهة نظره الخاصة حول موضوع محدد، والهدف مشترك، يرمي الى الوصول الى الحقيقة أو تطابق وجهات النظر قدر الإمكان، أو دمج المفيد من أفكار كل طرف والقبول بها.  ويكون إبداء الرأي في قضية أو مشكلة ما، بحيث تتفق جماعة في تحديد أبعاد المشكلة ومحاولة اقتراح الحلول لها واختيار الحل الملائم بالإجماع أو الاتفاق عليه من خلال رأي الأغلبية. ويركز النقاش على الخروج بمعلومة أو فائدة جديدة بغض النظر من الفائز أو الخاسر لحل المشكلة. وهذا النقاش هو من أساليب الإدارة الحديثة. المناظرة: هي نوع من أنواع الحوار بين طرفين او أكثر حول قضية معينة. وتتسم بشكل من المحاورة أمام مجموعة من الناس. ولذا تعتمد على بلاغة المتحدث وقدرته على إقناع الآخرين بوجهة نظره معتمدا على الدلائل والإحصاءات التي يصل إليها بالبحث، وذلك لإثبات صحة كلامه بشكل واضح. الجدل: الجدل هو إدارة الحديث بين طرفين او أكثر حول أمر معين، عن طريق وضع السؤال والجواب، ووضع الاقتراحات المعاكسة جنبا الى جنب. وقد لا يقتنع طرف بما يقوله الطرف الاخر، لكنهما يصلان الى نتيجة متوافقة باختيار التوجه الأقرب الى الحقيقة والصواب. فالجدل هو التقاء وجهتين نظر متضادتين، وتنتهي نتيجة هذا التفاعل بنتيجة جديدة.  النزاع: النزاع يحدث بين طرفين متخاصمين. ويتم استخدام الحوار من خلال طرف ثالث (وسيط) بين طرفي المشكلة، لتحديد القضية محل النزاع لحلها وحل تضارب المصالح. ويقدم الطرف الثالث اقتراحات مناسبة ترضي الطرفية بدون ممارسة الضغوط على طرف دون الآخر، حتى يصلوا الى حلول مناسبة تقضي على النزاع، أي الحوار يكون هنا وسيلة ودية لتقريب وجهات نظر المتنازعين. </vt:lpstr>
      <vt:lpstr>  -الحوار في الديانات السماوية:  أنواعه، أهدافه، أبعاده، وآدابه.  ان الحوار في الديانات السماوية قديما كان ثلاثة أنواع على الأقل: حوار شخصي، وحوار مع الله وحوار مع الناس. وهي كلها لا تخلو من أهداف.</vt:lpstr>
      <vt:lpstr> 2-1-الحوار الشخصي (حوار الأنبياء والرسل مع الذات): ويتجسد هذا الحوار بوضوح في حوار الأنبياء والرسل مع ذاتهم، بهدف التساؤل والبحث عن الحقيقة، بحرية فكرية ونظر عقلي. على غرار حوار إبراهيم الخليل مع نفسه في تساؤله عن حقيقة الاله، وقد كان يعيش في مجتمع وثني يعبد الأصنام. قال الله تعالى في القرآن واصفا ذلك الموقف: "فلما جن عليه الليل رأى كوكبا قال هذا ربي فلما أفل قال لا أحب الآفلين. (76) فلما رأى القمر بازغا قال هذا ربي فلما أفل قال لئن لم يهدني ربي لأكونن من القوم الضالين. (77) فلما رأى الشمس بازغة قال هذا ربي هذا أكبر فلما أفلت قال يا قوم إني بريء مما تشركون."(78) (الأنعام) .</vt:lpstr>
      <vt:lpstr>2-2-الحوار بين الله والأنبياء والرسل:  أهدافه وأبعاده ان الأنبياء والرسل في الديانات السماوية كثيرا ما كان لهم حوار مباشر مع الله. وكان لذلك الحوار أهدافه وأبعاده، أهمها البحث عن اليقين والبرهان والدليل، حتى وهم يكلمون الله، فلم يكن ذلك كافيا لهم. فمنهم من سأل الله رؤيته كسؤال موسى (عليه السلام). قال الله تعالى: "ولما جاء موسى لميقاتنا وكلمه ربه قال ربي أرني انظر إليك قال لن تراني ولكن انظر الى الجبل فإن استقر مكانه فسوف تراني فلما تجلى ربه للجبل جعله دكا وخر موسى صعقا فلما أفاق قال سبحانك تبت إليك وأنا أول المؤمنين" (143 الآية، الأعراف)   كما سأل ابراهيم الخليل الله كيف يحيي الموتى، ليس من باب الشك في قدرة الله وعظمته، ولكن بهدف الاطمئنان واليقين وتجنب الشك وطلب الاقتناع بالدليل والبرهان وليس بالكلام فقط حتى وهو يكلم الله. قال الله تعالى واصفا هذا الموقف: "وإذ قال إبراهيم رب أرني كيف تحيي الموتى قال أو لم تؤمن قال بلى ولكن ليطمئن قلبي". (سورة البقرة، الآية 260)  </vt:lpstr>
      <vt:lpstr>Présentation PowerPoint</vt:lpstr>
      <vt:lpstr>Présentation PowerPoint</vt:lpstr>
      <vt:lpstr>Présentation PowerPoint</vt:lpstr>
      <vt:lpstr>  </vt:lpstr>
      <vt:lpstr>Présentation PowerPoint</vt:lpstr>
      <vt:lpstr>Présentation PowerPoint</vt:lpstr>
      <vt:lpstr>Présentation PowerPoint</vt:lpstr>
      <vt:lpstr>  4 - 1- نظرية الحوار والتواصل عند ميكائيل باختين:   يقول باختين مبينا أهمية الحوار: (ان الحياة حوارية بطبعها. ان نعيش يعني ان ننخرط في حوار، ان نسأل، ونسمع، ونجيب، ونوافق... الخ). كما يؤكد على ضرورة الاتصال بقوله: ان الوجود الفعلي للإنسان (الداخلي والخارجي أيضا) يكمن في التواصل العميق. ان توجد يعني ان تتواصل... ان تكون يعني ان تكون للآخر... ينبغي ان أجد نفسي في الآخر وأجد الآخر في نفسي (في نوع من الادراك والتفكير المتبادلين). (المبدأ الحواري، 1979، ص179)  لقد كان الهاجس الذي يستحوذ على فكر باختين هو العلاقة بين الأنا  والآخر من خلال تفاعل حواري لا ينقطع.  ركزت نظرية الحوار للفيلسوف الروسي ميخائيل باختين على قوة الخطاب في زيادة فهم وجهات النظر المتعددة وخلق إمكانيات لا تعد ولا تحصى. يعتقد باختين ان العلاقات والروابط موجودة بين جميع الكائنات الحية. وان هذا الحوار يخلق فهما جديدا للوضع الذي يتطلب التغيير. قدم باختين في أعماله المؤثرة منهجية لغوية لتعريف الحوار وطبيعته ومعناه: العلاقات الحوارية لها طبيعة محددة لا يمكن اختزالها الى المنطقية البحتة (حتى لو كانت جدلية) ولا الى اللغوية البحتة (التركيبية النحوية)، إنها ممكنة فقط بين الأقوال الكاملة لموضوعات متحدثة مختلفة. حيث لا توجد كلمة ولا لغة، لا يمكن ان يكون هناك علاقات حوارية، لا يمكن ان توجد بين الأشياء أو الكميات المنطقية (المفاهيم والأحكام وما الى ذلك). </vt:lpstr>
      <vt:lpstr>Présentation PowerPoint</vt:lpstr>
      <vt:lpstr> ان هابرماس عندما يفكر في المسائل الايتيقية لا يفصلها عن المسألة السياسية، أي من القرار السياسي الذي يواجه النظام العالمي الجديد، لأن مشكل الأخلاق والقانون له ما يبرره في عالمنا الراهن. إذ ان أعضاء المجتمع السياسي المنظم حول تفكير منطقي وطني دستوري وقعت إعادة فهمه في إطار ذوات حقوقية، استند إليها قبل كل ديمقراطية عالمية لحقوق الانسان </vt:lpstr>
      <vt:lpstr>Présentation PowerPoint</vt:lpstr>
      <vt:lpstr>Présentation PowerPoint</vt:lpstr>
      <vt:lpstr>Présentation PowerPoint</vt:lpstr>
      <vt:lpstr>Présentation PowerPoint</vt:lpstr>
      <vt:lpstr>1 – في الفكر الغربي الوسيط :                                                                                                                  القديس أوغسطين و تجربته الحوارية مع الله من خلال كتابه (الإعترافات) كنموذج من العصر الوسيط .  2 – في الفكر الإسلامي : تناول نماذح من الفكر الإسلامي في فن الحجاج و الكناظرات الكلامية .  3 – في الفكر الغربي المعاصر : مارتن هيدغر من خلال كتابه (الفلسفة و الشعر) ، و هانز جورج غاامير من خلال كتابه (الحقيقة و المنهج) و نماذج أخرى  4 – أخلاقيات الحوار : يمكن التطرق إلى الفيلسوف الألماني المعاصر ( أكسيل هونيت) و الفيلسوف (بول ريكور) و نماذج من فلاسفة الإختلاف (جاك داريدا) على سبيل المثال . </vt:lpstr>
      <vt:lpstr>أ/ حوار الصدام والنزاع الشخصي: يقوم على المواجهة المستندة إلى العنف والتهجّم والصدام، وهو لا يقوم على تقويض الحجج وإبطال الأدلة بل على إثارة الانفعالات والأحاسيس. ب/ الحوار التناظري أو المناظرة: ينبني على التعاون القائم على النقاش الهادئ واحترام المتناظرين للقواعد المحددة، فالغرض منه هو دفع الاعتراضات التي يوردها أحد الطرفين على دعوى الطرف الآخر باعتماد أدلة معقولة ومقبولة ومقنعة.  ج/ الحوار الإقناعي والحوار الاعتراضي: من أهم أنماط الحوار الحجاجي التدليلي، ينبني على اختلاف في الرأي بين متحاورين لكل منهما دعوى يبتغي التدليل عليها بهدف إقناع الآخرين.  د/ حوار البحث والتقصي: حوار يقوم على التساؤل عن مقدمات قضايا صحيحة وثابتة ومتحققة تستخدم للإقناع تبعا لأدوار البحث والاستعلام، ويعتمد هذا النوع من الحوار للزيادة في اكتساب المعرفة.  ه/ الحوار التفاوضي: يهدف أساسا إلى تحقيق منفعة أو مصلحة شخصية وفقا لطريقة متفق عليها،ويسمّى أيضا حوار الفائدة القائمة على تصادم المنفعة. و/ الحوار الاستخباري أو الاستعلامي: غايته الحصول على بعض الأخبار والمعلومات، فالغرض منه إعلامي وتبليغي واستكشافي. ي/ الحوار التربوي: يخص مجال التربية والتعليم، ويهدف إلى ضبط وتنظيم العلاقات داخل المؤسسات التعليمية والتربوية. </vt:lpstr>
      <vt:lpstr>Présentation PowerPoint</vt:lpstr>
      <vt:lpstr>شكرا لكم على حسن  الانتباه والمتابعة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تدريس الفلسفة في الطور الثالث طبقا للقرار الوزاري رقم 1419  ومخرجات اللجنة الوطنية البيداغوجية لمادة الفلسفة.</dc:title>
  <dc:creator>nanou papicha</dc:creator>
  <cp:lastModifiedBy>HP</cp:lastModifiedBy>
  <cp:revision>349</cp:revision>
  <dcterms:modified xsi:type="dcterms:W3CDTF">2023-04-27T14:05:36Z</dcterms:modified>
</cp:coreProperties>
</file>