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1"/>
  </p:notesMasterIdLst>
  <p:sldIdLst>
    <p:sldId id="256" r:id="rId2"/>
    <p:sldId id="258" r:id="rId3"/>
    <p:sldId id="260" r:id="rId4"/>
    <p:sldId id="261" r:id="rId5"/>
    <p:sldId id="262" r:id="rId6"/>
    <p:sldId id="257" r:id="rId7"/>
    <p:sldId id="259" r:id="rId8"/>
    <p:sldId id="263" r:id="rId9"/>
    <p:sldId id="264" r:id="rId10"/>
    <p:sldId id="265" r:id="rId11"/>
    <p:sldId id="268" r:id="rId12"/>
    <p:sldId id="266" r:id="rId13"/>
    <p:sldId id="267" r:id="rId14"/>
    <p:sldId id="284" r:id="rId15"/>
    <p:sldId id="271" r:id="rId16"/>
    <p:sldId id="272" r:id="rId17"/>
    <p:sldId id="273" r:id="rId18"/>
    <p:sldId id="270" r:id="rId19"/>
    <p:sldId id="269" r:id="rId20"/>
    <p:sldId id="274" r:id="rId21"/>
    <p:sldId id="276" r:id="rId22"/>
    <p:sldId id="277" r:id="rId23"/>
    <p:sldId id="278" r:id="rId24"/>
    <p:sldId id="279" r:id="rId25"/>
    <p:sldId id="280" r:id="rId26"/>
    <p:sldId id="281" r:id="rId27"/>
    <p:sldId id="282" r:id="rId28"/>
    <p:sldId id="283" r:id="rId29"/>
    <p:sldId id="275"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04BE1D-A4C0-468C-B38C-EC086A276ECB}" type="datetimeFigureOut">
              <a:rPr lang="fr-FR" smtClean="0"/>
              <a:pPr/>
              <a:t>02/10/2023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A6F073-571B-42DA-889D-5592513E1410}" type="slidenum">
              <a:rPr lang="fr-FR" smtClean="0"/>
              <a:pPr/>
              <a:t>‹N°›</a:t>
            </a:fld>
            <a:endParaRPr lang="fr-FR"/>
          </a:p>
        </p:txBody>
      </p:sp>
    </p:spTree>
    <p:extLst>
      <p:ext uri="{BB962C8B-B14F-4D97-AF65-F5344CB8AC3E}">
        <p14:creationId xmlns:p14="http://schemas.microsoft.com/office/powerpoint/2010/main" val="1740162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5A6F073-571B-42DA-889D-5592513E1410}" type="slidenum">
              <a:rPr lang="fr-FR" smtClean="0"/>
              <a:pPr/>
              <a:t>2</a:t>
            </a:fld>
            <a:endParaRPr lang="fr-FR"/>
          </a:p>
        </p:txBody>
      </p:sp>
    </p:spTree>
    <p:extLst>
      <p:ext uri="{BB962C8B-B14F-4D97-AF65-F5344CB8AC3E}">
        <p14:creationId xmlns:p14="http://schemas.microsoft.com/office/powerpoint/2010/main" val="2480881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C000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pPr/>
              <a:t>10/2/2023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E74FBD1-F55E-4048-BE89-54218D41BF16}" type="datetimeFigureOut">
              <a:rPr lang="fr-FR" smtClean="0"/>
              <a:pPr/>
              <a:t>02/10/2023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9D7034-9905-4845-8EEF-C4AA47DDEA5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4FBD1-F55E-4048-BE89-54218D41BF16}" type="datetimeFigureOut">
              <a:rPr lang="fr-FR" smtClean="0"/>
              <a:pPr/>
              <a:t>02/10/2023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D7034-9905-4845-8EEF-C4AA47DDEA5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Firmware" TargetMode="External"/><Relationship Id="rId2" Type="http://schemas.openxmlformats.org/officeDocument/2006/relationships/hyperlink" Target="https://en.wikipedia.org/wiki/Softwar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7467600" cy="582594"/>
          </a:xfrm>
        </p:spPr>
        <p:txBody>
          <a:bodyPr>
            <a:normAutofit fontScale="90000"/>
          </a:bodyPr>
          <a:lstStyle/>
          <a:p>
            <a:pPr algn="ctr"/>
            <a:r>
              <a:rPr lang="en-US" b="1" dirty="0"/>
              <a:t>Definitions</a:t>
            </a:r>
            <a:endParaRPr lang="fr-FR" dirty="0"/>
          </a:p>
        </p:txBody>
      </p:sp>
      <p:sp>
        <p:nvSpPr>
          <p:cNvPr id="5" name="Espace réservé du contenu 4"/>
          <p:cNvSpPr>
            <a:spLocks noGrp="1"/>
          </p:cNvSpPr>
          <p:nvPr>
            <p:ph idx="1"/>
          </p:nvPr>
        </p:nvSpPr>
        <p:spPr>
          <a:xfrm>
            <a:off x="500034" y="1142984"/>
            <a:ext cx="8472518" cy="5143536"/>
          </a:xfrm>
        </p:spPr>
        <p:txBody>
          <a:bodyPr>
            <a:normAutofit lnSpcReduction="10000"/>
          </a:bodyPr>
          <a:lstStyle/>
          <a:p>
            <a:pPr fontAlgn="auto"/>
            <a:r>
              <a:rPr lang="en-US" b="1" dirty="0"/>
              <a:t>Informatics: </a:t>
            </a:r>
            <a:r>
              <a:rPr lang="en-US" dirty="0" smtClean="0"/>
              <a:t>automatic </a:t>
            </a:r>
            <a:r>
              <a:rPr lang="en-US" dirty="0"/>
              <a:t>processing of information using </a:t>
            </a:r>
            <a:r>
              <a:rPr lang="en-US" dirty="0" smtClean="0"/>
              <a:t>machine.</a:t>
            </a:r>
            <a:endParaRPr lang="fr-FR" dirty="0"/>
          </a:p>
          <a:p>
            <a:pPr fontAlgn="auto"/>
            <a:r>
              <a:rPr lang="en-US" b="1" dirty="0" smtClean="0"/>
              <a:t> Computer</a:t>
            </a:r>
            <a:r>
              <a:rPr lang="en-US" b="1" dirty="0"/>
              <a:t>: </a:t>
            </a:r>
            <a:r>
              <a:rPr lang="en-US" dirty="0" smtClean="0"/>
              <a:t>electronic </a:t>
            </a:r>
            <a:r>
              <a:rPr lang="en-US" dirty="0"/>
              <a:t>machine that executes instructions organized in program</a:t>
            </a:r>
            <a:r>
              <a:rPr lang="en-US" dirty="0" smtClean="0"/>
              <a:t>.</a:t>
            </a:r>
          </a:p>
          <a:p>
            <a:pPr fontAlgn="auto"/>
            <a:r>
              <a:rPr lang="fr-FR" b="1" dirty="0"/>
              <a:t>computer </a:t>
            </a:r>
            <a:r>
              <a:rPr lang="fr-FR" b="1" dirty="0" smtClean="0"/>
              <a:t>program</a:t>
            </a:r>
            <a:r>
              <a:rPr lang="fr-FR" dirty="0" smtClean="0"/>
              <a:t>: </a:t>
            </a:r>
            <a:r>
              <a:rPr lang="en-US" dirty="0"/>
              <a:t>set of instructions written in a programming language that tells a computer what tasks to perform</a:t>
            </a:r>
            <a:endParaRPr lang="en-US" dirty="0" smtClean="0"/>
          </a:p>
          <a:p>
            <a:pPr fontAlgn="auto"/>
            <a:r>
              <a:rPr lang="en-US" b="1" dirty="0"/>
              <a:t>Software</a:t>
            </a:r>
            <a:r>
              <a:rPr lang="en-US" dirty="0" smtClean="0"/>
              <a:t> </a:t>
            </a:r>
            <a:r>
              <a:rPr lang="en-US" b="1" dirty="0" smtClean="0"/>
              <a:t>:</a:t>
            </a:r>
            <a:r>
              <a:rPr lang="en-US" dirty="0"/>
              <a:t>is a collection of programs, data, and instructions that enable a computer to perform specific tasks</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4000" b="1" dirty="0" smtClean="0"/>
              <a:t>Memory R.A.M</a:t>
            </a:r>
            <a:endParaRPr lang="fr-FR" sz="4000" b="1" dirty="0"/>
          </a:p>
        </p:txBody>
      </p:sp>
      <p:sp>
        <p:nvSpPr>
          <p:cNvPr id="3" name="Espace réservé du contenu 2"/>
          <p:cNvSpPr>
            <a:spLocks noGrp="1"/>
          </p:cNvSpPr>
          <p:nvPr>
            <p:ph idx="1"/>
          </p:nvPr>
        </p:nvSpPr>
        <p:spPr/>
        <p:txBody>
          <a:bodyPr>
            <a:normAutofit fontScale="92500" lnSpcReduction="10000"/>
          </a:bodyPr>
          <a:lstStyle/>
          <a:p>
            <a:r>
              <a:rPr lang="en-US" dirty="0" smtClean="0"/>
              <a:t> </a:t>
            </a:r>
            <a:r>
              <a:rPr lang="en-US" b="1" dirty="0" smtClean="0"/>
              <a:t>RAM:</a:t>
            </a:r>
            <a:r>
              <a:rPr lang="en-US" dirty="0" smtClean="0"/>
              <a:t> Random Access Memory: is a memory scheme within the computer system responsible for storing data on a temporary basis, so that it can be accessed by the processor as and when needed. It is volatile in nature, which means that data will be erased once supply to the storage device is turned.</a:t>
            </a:r>
          </a:p>
          <a:p>
            <a:r>
              <a:rPr lang="en-US" dirty="0" smtClean="0"/>
              <a:t> </a:t>
            </a:r>
            <a:r>
              <a:rPr lang="en-US" b="1" dirty="0" smtClean="0"/>
              <a:t>RAM </a:t>
            </a:r>
            <a:r>
              <a:rPr lang="en-US" dirty="0" smtClean="0"/>
              <a:t>is considered "random access" because you can access any memory cell directly if you know the row and column that intersect at that cell.</a:t>
            </a:r>
            <a:endParaRPr lang="fr-FR" dirty="0" smtClean="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diagram-working-memory-explained.png"/>
          <p:cNvPicPr>
            <a:picLocks noGrp="1" noChangeAspect="1"/>
          </p:cNvPicPr>
          <p:nvPr>
            <p:ph idx="1"/>
          </p:nvPr>
        </p:nvPicPr>
        <p:blipFill>
          <a:blip r:embed="rId2"/>
          <a:stretch>
            <a:fillRect/>
          </a:stretch>
        </p:blipFill>
        <p:spPr>
          <a:xfrm>
            <a:off x="642910" y="1714488"/>
            <a:ext cx="7467600" cy="3837256"/>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4000" b="1" dirty="0" smtClean="0"/>
              <a:t>Memory R.O.M</a:t>
            </a:r>
            <a:endParaRPr lang="fr-FR" sz="4000" b="1" dirty="0"/>
          </a:p>
        </p:txBody>
      </p:sp>
      <p:sp>
        <p:nvSpPr>
          <p:cNvPr id="3" name="Espace réservé du contenu 2"/>
          <p:cNvSpPr>
            <a:spLocks noGrp="1"/>
          </p:cNvSpPr>
          <p:nvPr>
            <p:ph idx="1"/>
          </p:nvPr>
        </p:nvSpPr>
        <p:spPr/>
        <p:txBody>
          <a:bodyPr/>
          <a:lstStyle/>
          <a:p>
            <a:r>
              <a:rPr lang="fr-FR" dirty="0" smtClean="0"/>
              <a:t>ROM (READ ONLY MEMORY ) </a:t>
            </a:r>
            <a:r>
              <a:rPr lang="en-US" dirty="0" smtClean="0"/>
              <a:t>a </a:t>
            </a:r>
            <a:r>
              <a:rPr lang="en-US" b="1" dirty="0" smtClean="0"/>
              <a:t>permanent</a:t>
            </a:r>
            <a:r>
              <a:rPr lang="en-US" dirty="0" smtClean="0"/>
              <a:t> form of storage.. ROM devices do not allow data stored on them to be modified.</a:t>
            </a:r>
          </a:p>
          <a:p>
            <a:r>
              <a:rPr lang="en-US" dirty="0" smtClean="0"/>
              <a:t>is useful for storing </a:t>
            </a:r>
            <a:r>
              <a:rPr lang="en-US" dirty="0" smtClean="0">
                <a:hlinkClick r:id="rId2" tooltip="Software"/>
              </a:rPr>
              <a:t>software</a:t>
            </a:r>
            <a:r>
              <a:rPr lang="en-US" dirty="0" smtClean="0"/>
              <a:t> that is rarely changed during the life of the system, also known as </a:t>
            </a:r>
            <a:r>
              <a:rPr lang="en-US" dirty="0" smtClean="0">
                <a:hlinkClick r:id="rId3" tooltip="Firmware"/>
              </a:rPr>
              <a:t>firmware</a:t>
            </a:r>
            <a:endParaRPr lang="fr-FR"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en-US" dirty="0" smtClean="0"/>
              <a:t>Secondary Memory Stores data and programs permanently  (HDD, SSD, Flash Disk …)</a:t>
            </a:r>
            <a:br>
              <a:rPr lang="en-US" dirty="0" smtClean="0"/>
            </a:br>
            <a:endParaRPr lang="fr-FR" dirty="0"/>
          </a:p>
        </p:txBody>
      </p:sp>
      <p:pic>
        <p:nvPicPr>
          <p:cNvPr id="4" name="Image 3" descr="hdd-vs-ssd.jpg"/>
          <p:cNvPicPr>
            <a:picLocks noChangeAspect="1"/>
          </p:cNvPicPr>
          <p:nvPr/>
        </p:nvPicPr>
        <p:blipFill>
          <a:blip r:embed="rId2"/>
          <a:stretch>
            <a:fillRect/>
          </a:stretch>
        </p:blipFill>
        <p:spPr>
          <a:xfrm>
            <a:off x="1428728" y="2786058"/>
            <a:ext cx="6096000" cy="279082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4000" b="1" dirty="0" err="1" smtClean="0"/>
              <a:t>What</a:t>
            </a:r>
            <a:r>
              <a:rPr lang="fr-FR" sz="4000" b="1" dirty="0" smtClean="0"/>
              <a:t> Can a  Computer do? </a:t>
            </a:r>
            <a:endParaRPr lang="fr-FR" sz="4000" b="1" dirty="0"/>
          </a:p>
        </p:txBody>
      </p:sp>
      <p:sp>
        <p:nvSpPr>
          <p:cNvPr id="3" name="Espace réservé du contenu 2"/>
          <p:cNvSpPr>
            <a:spLocks noGrp="1"/>
          </p:cNvSpPr>
          <p:nvPr>
            <p:ph idx="1"/>
          </p:nvPr>
        </p:nvSpPr>
        <p:spPr/>
        <p:txBody>
          <a:bodyPr/>
          <a:lstStyle/>
          <a:p>
            <a:pPr>
              <a:buNone/>
            </a:pPr>
            <a:r>
              <a:rPr lang="en-US" sz="2800" dirty="0"/>
              <a:t>A computer is a machine that can store and </a:t>
            </a:r>
            <a:r>
              <a:rPr lang="en-US" sz="2800" dirty="0" smtClean="0"/>
              <a:t>process information.</a:t>
            </a:r>
          </a:p>
          <a:p>
            <a:pPr>
              <a:buNone/>
            </a:pPr>
            <a:r>
              <a:rPr lang="en-US" sz="2800" b="1" dirty="0" smtClean="0"/>
              <a:t>Which can do with Very high speed: </a:t>
            </a:r>
          </a:p>
          <a:p>
            <a:pPr lvl="1"/>
            <a:r>
              <a:rPr lang="en-US" sz="2400" b="1" dirty="0" smtClean="0"/>
              <a:t>Basic Arithmetic </a:t>
            </a:r>
            <a:r>
              <a:rPr lang="fr-FR" sz="2400" b="1" dirty="0" smtClean="0"/>
              <a:t> </a:t>
            </a:r>
            <a:r>
              <a:rPr lang="en-US" sz="2400" b="1" dirty="0" smtClean="0"/>
              <a:t>operations (+ , - , * ,  /)</a:t>
            </a:r>
          </a:p>
          <a:p>
            <a:pPr lvl="1"/>
            <a:r>
              <a:rPr lang="en-US" sz="2400" b="1" dirty="0" smtClean="0"/>
              <a:t>Logical</a:t>
            </a:r>
            <a:r>
              <a:rPr lang="fr-FR" sz="2400" b="1" dirty="0" smtClean="0"/>
              <a:t> </a:t>
            </a:r>
            <a:r>
              <a:rPr lang="en-US" sz="2400" b="1" dirty="0" smtClean="0"/>
              <a:t>operations  (AND, OR , … )</a:t>
            </a:r>
          </a:p>
          <a:p>
            <a:pPr lvl="1"/>
            <a:r>
              <a:rPr lang="en-US" sz="2400" b="1" dirty="0" smtClean="0"/>
              <a:t>Compare Expressions  ( if )</a:t>
            </a:r>
          </a:p>
          <a:p>
            <a:pPr lvl="1"/>
            <a:r>
              <a:rPr lang="fr-FR" sz="2400" b="1" dirty="0"/>
              <a:t>Exchange data </a:t>
            </a:r>
            <a:r>
              <a:rPr lang="en-US" sz="2400" b="1" dirty="0"/>
              <a:t>between</a:t>
            </a:r>
            <a:r>
              <a:rPr lang="fr-FR" sz="2400" b="1" dirty="0"/>
              <a:t> CPU and </a:t>
            </a:r>
            <a:r>
              <a:rPr lang="en-US" sz="2400" b="1" dirty="0"/>
              <a:t>devices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4000" b="1" dirty="0" smtClean="0"/>
              <a:t>Programming</a:t>
            </a:r>
            <a:r>
              <a:rPr lang="fr-FR" sz="4000" b="1" dirty="0" smtClean="0"/>
              <a:t> </a:t>
            </a:r>
            <a:r>
              <a:rPr lang="en-US" sz="4000" b="1" dirty="0" smtClean="0"/>
              <a:t>Language</a:t>
            </a:r>
            <a:endParaRPr lang="en-US" sz="4000" b="1" dirty="0"/>
          </a:p>
        </p:txBody>
      </p:sp>
      <p:sp>
        <p:nvSpPr>
          <p:cNvPr id="3" name="Espace réservé du contenu 2"/>
          <p:cNvSpPr>
            <a:spLocks noGrp="1"/>
          </p:cNvSpPr>
          <p:nvPr>
            <p:ph idx="1"/>
          </p:nvPr>
        </p:nvSpPr>
        <p:spPr/>
        <p:txBody>
          <a:bodyPr>
            <a:normAutofit fontScale="92500"/>
          </a:bodyPr>
          <a:lstStyle/>
          <a:p>
            <a:r>
              <a:rPr lang="en-US" dirty="0" smtClean="0"/>
              <a:t>formalized system of instructions used to communicate with computer. It serves as an intermediary between human-readable code and the machine-level language (machine code) that computers can understand and execute directly.</a:t>
            </a:r>
          </a:p>
          <a:p>
            <a:r>
              <a:rPr lang="en-US" b="1" dirty="0" smtClean="0"/>
              <a:t>Language Machine : </a:t>
            </a:r>
            <a:r>
              <a:rPr lang="en-US" dirty="0" smtClean="0"/>
              <a:t>low-level programming language that consists of binary code or a set of instructions directly understood and executed by a computer's central processing unit (CPU)</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Image 3" descr="Difference-between-Assembly-Language-and-Machine-Language-and-high-level-language.jpg"/>
          <p:cNvPicPr>
            <a:picLocks noChangeAspect="1"/>
          </p:cNvPicPr>
          <p:nvPr/>
        </p:nvPicPr>
        <p:blipFill>
          <a:blip r:embed="rId2"/>
          <a:stretch>
            <a:fillRect/>
          </a:stretch>
        </p:blipFill>
        <p:spPr>
          <a:xfrm>
            <a:off x="571472" y="428604"/>
            <a:ext cx="7500990" cy="3096339"/>
          </a:xfrm>
          <a:prstGeom prst="rect">
            <a:avLst/>
          </a:prstGeom>
        </p:spPr>
      </p:pic>
      <p:pic>
        <p:nvPicPr>
          <p:cNvPr id="5" name="Image 4" descr="computer-languages.png"/>
          <p:cNvPicPr>
            <a:picLocks noChangeAspect="1"/>
          </p:cNvPicPr>
          <p:nvPr/>
        </p:nvPicPr>
        <p:blipFill>
          <a:blip r:embed="rId3"/>
          <a:stretch>
            <a:fillRect/>
          </a:stretch>
        </p:blipFill>
        <p:spPr>
          <a:xfrm>
            <a:off x="571472" y="3643314"/>
            <a:ext cx="5143536" cy="3086121"/>
          </a:xfrm>
          <a:prstGeom prst="rect">
            <a:avLst/>
          </a:prstGeom>
        </p:spPr>
      </p:pic>
      <p:sp>
        <p:nvSpPr>
          <p:cNvPr id="6" name="Flèche vers le bas 5"/>
          <p:cNvSpPr/>
          <p:nvPr/>
        </p:nvSpPr>
        <p:spPr>
          <a:xfrm>
            <a:off x="5572132" y="4143380"/>
            <a:ext cx="500066" cy="20717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6072198" y="4786322"/>
            <a:ext cx="2571768" cy="523220"/>
          </a:xfrm>
          <a:prstGeom prst="rect">
            <a:avLst/>
          </a:prstGeom>
          <a:noFill/>
        </p:spPr>
        <p:txBody>
          <a:bodyPr wrap="square" rtlCol="0">
            <a:spAutoFit/>
          </a:bodyPr>
          <a:lstStyle/>
          <a:p>
            <a:r>
              <a:rPr lang="fr-FR" sz="2800" b="1" dirty="0" smtClean="0"/>
              <a:t>COMPILER</a:t>
            </a:r>
            <a:endParaRPr lang="fr-FR" sz="28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4000" b="1" dirty="0" smtClean="0"/>
              <a:t>Compiler / </a:t>
            </a:r>
            <a:r>
              <a:rPr lang="en-US" sz="4000" b="1" dirty="0" smtClean="0"/>
              <a:t>interpreter</a:t>
            </a:r>
            <a:endParaRPr lang="en-US" sz="4000" b="1" dirty="0"/>
          </a:p>
        </p:txBody>
      </p:sp>
      <p:sp>
        <p:nvSpPr>
          <p:cNvPr id="3" name="Espace réservé du contenu 2"/>
          <p:cNvSpPr>
            <a:spLocks noGrp="1"/>
          </p:cNvSpPr>
          <p:nvPr>
            <p:ph idx="1"/>
          </p:nvPr>
        </p:nvSpPr>
        <p:spPr>
          <a:xfrm>
            <a:off x="457200" y="1600200"/>
            <a:ext cx="7467600" cy="2328866"/>
          </a:xfrm>
        </p:spPr>
        <p:txBody>
          <a:bodyPr>
            <a:normAutofit fontScale="92500" lnSpcReduction="20000"/>
          </a:bodyPr>
          <a:lstStyle/>
          <a:p>
            <a:r>
              <a:rPr lang="en-US" dirty="0" smtClean="0"/>
              <a:t>A compiler is a software tool that translates human-readable source code written in a high-level programming language (</a:t>
            </a:r>
            <a:r>
              <a:rPr lang="en-US" dirty="0" err="1" smtClean="0"/>
              <a:t>Python,Java</a:t>
            </a:r>
            <a:r>
              <a:rPr lang="en-US" dirty="0" smtClean="0"/>
              <a:t>,…) into machine-readable code, typically in the form of binary machine language or assembly language</a:t>
            </a:r>
            <a:endParaRPr lang="fr-FR" dirty="0"/>
          </a:p>
        </p:txBody>
      </p:sp>
      <p:pic>
        <p:nvPicPr>
          <p:cNvPr id="4" name="Image 3" descr="compilation.gif"/>
          <p:cNvPicPr>
            <a:picLocks noChangeAspect="1"/>
          </p:cNvPicPr>
          <p:nvPr/>
        </p:nvPicPr>
        <p:blipFill>
          <a:blip r:embed="rId2"/>
          <a:stretch>
            <a:fillRect/>
          </a:stretch>
        </p:blipFill>
        <p:spPr>
          <a:xfrm>
            <a:off x="2143108" y="3990995"/>
            <a:ext cx="5357850" cy="209868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11156"/>
          </a:xfrm>
        </p:spPr>
        <p:txBody>
          <a:bodyPr>
            <a:noAutofit/>
          </a:bodyPr>
          <a:lstStyle/>
          <a:p>
            <a:pPr algn="l"/>
            <a:r>
              <a:rPr lang="fr-FR" sz="3600" b="1" dirty="0" smtClean="0"/>
              <a:t>How computer </a:t>
            </a:r>
            <a:r>
              <a:rPr lang="en-US" sz="3600" b="1" dirty="0" smtClean="0"/>
              <a:t>Treat</a:t>
            </a:r>
            <a:r>
              <a:rPr lang="fr-FR" sz="3600" b="1" dirty="0" smtClean="0"/>
              <a:t> data</a:t>
            </a:r>
            <a:endParaRPr lang="en-US" sz="3600" b="1" dirty="0"/>
          </a:p>
        </p:txBody>
      </p:sp>
      <p:pic>
        <p:nvPicPr>
          <p:cNvPr id="4" name="Espace réservé du contenu 3" descr="binary5.jpg"/>
          <p:cNvPicPr>
            <a:picLocks noGrp="1" noChangeAspect="1"/>
          </p:cNvPicPr>
          <p:nvPr>
            <p:ph idx="1"/>
          </p:nvPr>
        </p:nvPicPr>
        <p:blipFill>
          <a:blip r:embed="rId2"/>
          <a:stretch>
            <a:fillRect/>
          </a:stretch>
        </p:blipFill>
        <p:spPr>
          <a:xfrm>
            <a:off x="785786" y="857232"/>
            <a:ext cx="7567622" cy="2832100"/>
          </a:xfrm>
        </p:spPr>
      </p:pic>
      <p:pic>
        <p:nvPicPr>
          <p:cNvPr id="7" name="Image 6" descr="BitsAndBytes.png"/>
          <p:cNvPicPr>
            <a:picLocks noChangeAspect="1"/>
          </p:cNvPicPr>
          <p:nvPr/>
        </p:nvPicPr>
        <p:blipFill>
          <a:blip r:embed="rId3"/>
          <a:stretch>
            <a:fillRect/>
          </a:stretch>
        </p:blipFill>
        <p:spPr>
          <a:xfrm>
            <a:off x="3571868" y="3786190"/>
            <a:ext cx="4929222" cy="2706240"/>
          </a:xfrm>
          <a:prstGeom prst="rect">
            <a:avLst/>
          </a:prstGeom>
        </p:spPr>
      </p:pic>
      <p:grpSp>
        <p:nvGrpSpPr>
          <p:cNvPr id="18" name="Groupe 17"/>
          <p:cNvGrpSpPr/>
          <p:nvPr/>
        </p:nvGrpSpPr>
        <p:grpSpPr>
          <a:xfrm>
            <a:off x="714348" y="4214818"/>
            <a:ext cx="2214578" cy="1369464"/>
            <a:chOff x="357158" y="4357694"/>
            <a:chExt cx="2214578" cy="1369464"/>
          </a:xfrm>
        </p:grpSpPr>
        <p:sp>
          <p:nvSpPr>
            <p:cNvPr id="15" name="ZoneTexte 14"/>
            <p:cNvSpPr txBox="1"/>
            <p:nvPr/>
          </p:nvSpPr>
          <p:spPr>
            <a:xfrm>
              <a:off x="1928794" y="5357826"/>
              <a:ext cx="642942" cy="369332"/>
            </a:xfrm>
            <a:prstGeom prst="rect">
              <a:avLst/>
            </a:prstGeom>
            <a:noFill/>
          </p:spPr>
          <p:txBody>
            <a:bodyPr wrap="square" rtlCol="0">
              <a:spAutoFit/>
            </a:bodyPr>
            <a:lstStyle/>
            <a:p>
              <a:r>
                <a:rPr lang="fr-FR" dirty="0" smtClean="0"/>
                <a:t>0</a:t>
              </a:r>
              <a:endParaRPr lang="fr-FR" dirty="0"/>
            </a:p>
          </p:txBody>
        </p:sp>
        <p:grpSp>
          <p:nvGrpSpPr>
            <p:cNvPr id="17" name="Groupe 16"/>
            <p:cNvGrpSpPr/>
            <p:nvPr/>
          </p:nvGrpSpPr>
          <p:grpSpPr>
            <a:xfrm>
              <a:off x="357158" y="4357694"/>
              <a:ext cx="2175877" cy="1216034"/>
              <a:chOff x="6253775" y="4286256"/>
              <a:chExt cx="2175877" cy="1216034"/>
            </a:xfrm>
          </p:grpSpPr>
          <p:sp>
            <p:nvSpPr>
              <p:cNvPr id="8" name="ZoneTexte 7"/>
              <p:cNvSpPr txBox="1"/>
              <p:nvPr/>
            </p:nvSpPr>
            <p:spPr>
              <a:xfrm>
                <a:off x="6253775" y="4797897"/>
                <a:ext cx="642942" cy="369332"/>
              </a:xfrm>
              <a:prstGeom prst="rect">
                <a:avLst/>
              </a:prstGeom>
              <a:noFill/>
            </p:spPr>
            <p:txBody>
              <a:bodyPr wrap="square" rtlCol="0">
                <a:spAutoFit/>
              </a:bodyPr>
              <a:lstStyle/>
              <a:p>
                <a:r>
                  <a:rPr lang="fr-FR" b="1" dirty="0" smtClean="0"/>
                  <a:t>Bit </a:t>
                </a:r>
                <a:endParaRPr lang="fr-FR" b="1" dirty="0"/>
              </a:p>
            </p:txBody>
          </p:sp>
          <p:cxnSp>
            <p:nvCxnSpPr>
              <p:cNvPr id="10" name="Connecteur droit 9"/>
              <p:cNvCxnSpPr/>
              <p:nvPr/>
            </p:nvCxnSpPr>
            <p:spPr>
              <a:xfrm rot="5400000" flipH="1" flipV="1">
                <a:off x="6786578" y="4500570"/>
                <a:ext cx="500066"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7286644" y="4500570"/>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rot="16200000" flipV="1">
                <a:off x="6786578" y="5000636"/>
                <a:ext cx="500066"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H="1">
                <a:off x="7286644" y="5500702"/>
                <a:ext cx="5715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7786710" y="4286256"/>
                <a:ext cx="642942" cy="369332"/>
              </a:xfrm>
              <a:prstGeom prst="rect">
                <a:avLst/>
              </a:prstGeom>
              <a:noFill/>
            </p:spPr>
            <p:txBody>
              <a:bodyPr wrap="square" rtlCol="0">
                <a:spAutoFit/>
              </a:bodyPr>
              <a:lstStyle/>
              <a:p>
                <a:r>
                  <a:rPr lang="fr-FR" dirty="0" smtClean="0"/>
                  <a:t>1</a:t>
                </a:r>
                <a:endParaRPr lang="fr-FR" dirty="0"/>
              </a:p>
            </p:txBody>
          </p:sp>
        </p:grpSp>
      </p:grpSp>
      <p:sp>
        <p:nvSpPr>
          <p:cNvPr id="19" name="Ellipse 18"/>
          <p:cNvSpPr/>
          <p:nvPr/>
        </p:nvSpPr>
        <p:spPr>
          <a:xfrm>
            <a:off x="5666720" y="1417161"/>
            <a:ext cx="225889" cy="3571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orme libre 21"/>
          <p:cNvSpPr/>
          <p:nvPr/>
        </p:nvSpPr>
        <p:spPr>
          <a:xfrm>
            <a:off x="142844" y="1000108"/>
            <a:ext cx="5572164" cy="4127063"/>
          </a:xfrm>
          <a:custGeom>
            <a:avLst/>
            <a:gdLst>
              <a:gd name="connsiteX0" fmla="*/ 5474825 w 5474825"/>
              <a:gd name="connsiteY0" fmla="*/ 1051367 h 4940461"/>
              <a:gd name="connsiteX1" fmla="*/ 810228 w 5474825"/>
              <a:gd name="connsiteY1" fmla="*/ 542081 h 4940461"/>
              <a:gd name="connsiteX2" fmla="*/ 613458 w 5474825"/>
              <a:gd name="connsiteY2" fmla="*/ 4303853 h 4940461"/>
              <a:gd name="connsiteX3" fmla="*/ 613458 w 5474825"/>
              <a:gd name="connsiteY3" fmla="*/ 4361727 h 4940461"/>
              <a:gd name="connsiteX0" fmla="*/ 5500264 w 5500264"/>
              <a:gd name="connsiteY0" fmla="*/ 525684 h 4125412"/>
              <a:gd name="connsiteX1" fmla="*/ 4472281 w 5500264"/>
              <a:gd name="connsiteY1" fmla="*/ 2964711 h 4125412"/>
              <a:gd name="connsiteX2" fmla="*/ 638897 w 5500264"/>
              <a:gd name="connsiteY2" fmla="*/ 3778170 h 4125412"/>
              <a:gd name="connsiteX3" fmla="*/ 638897 w 5500264"/>
              <a:gd name="connsiteY3" fmla="*/ 3836044 h 4125412"/>
              <a:gd name="connsiteX0" fmla="*/ 5524514 w 5524514"/>
              <a:gd name="connsiteY0" fmla="*/ 525684 h 4603494"/>
              <a:gd name="connsiteX1" fmla="*/ 4496531 w 5524514"/>
              <a:gd name="connsiteY1" fmla="*/ 2964711 h 4603494"/>
              <a:gd name="connsiteX2" fmla="*/ 663147 w 5524514"/>
              <a:gd name="connsiteY2" fmla="*/ 3778170 h 4603494"/>
              <a:gd name="connsiteX3" fmla="*/ 517648 w 5524514"/>
              <a:gd name="connsiteY3" fmla="*/ 4314127 h 4603494"/>
            </a:gdLst>
            <a:ahLst/>
            <a:cxnLst>
              <a:cxn ang="0">
                <a:pos x="connsiteX0" y="connsiteY0"/>
              </a:cxn>
              <a:cxn ang="0">
                <a:pos x="connsiteX1" y="connsiteY1"/>
              </a:cxn>
              <a:cxn ang="0">
                <a:pos x="connsiteX2" y="connsiteY2"/>
              </a:cxn>
              <a:cxn ang="0">
                <a:pos x="connsiteX3" y="connsiteY3"/>
              </a:cxn>
            </a:cxnLst>
            <a:rect l="l" t="t" r="r" b="b"/>
            <a:pathLst>
              <a:path w="5524514" h="4603494">
                <a:moveTo>
                  <a:pt x="5524514" y="525684"/>
                </a:moveTo>
                <a:cubicBezTo>
                  <a:pt x="3597329" y="0"/>
                  <a:pt x="5306759" y="2422630"/>
                  <a:pt x="4496531" y="2964711"/>
                </a:cubicBezTo>
                <a:cubicBezTo>
                  <a:pt x="3686303" y="3506792"/>
                  <a:pt x="1326294" y="3553267"/>
                  <a:pt x="663147" y="3778170"/>
                </a:cubicBezTo>
                <a:cubicBezTo>
                  <a:pt x="0" y="4003073"/>
                  <a:pt x="501250" y="4603494"/>
                  <a:pt x="517648" y="4314127"/>
                </a:cubicBez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000100" y="642919"/>
            <a:ext cx="6858048" cy="5532190"/>
          </a:xfrm>
          <a:prstGeom prst="rect">
            <a:avLst/>
          </a:prstGeom>
          <a:noFill/>
          <a:ln w="9525">
            <a:noFill/>
            <a:miter lim="800000"/>
            <a:headEnd/>
            <a:tailEnd/>
          </a:ln>
          <a:effectLst/>
        </p:spPr>
      </p:pic>
      <p:grpSp>
        <p:nvGrpSpPr>
          <p:cNvPr id="14" name="Groupe 13"/>
          <p:cNvGrpSpPr/>
          <p:nvPr/>
        </p:nvGrpSpPr>
        <p:grpSpPr>
          <a:xfrm>
            <a:off x="500034" y="785794"/>
            <a:ext cx="1571636" cy="1285884"/>
            <a:chOff x="500034" y="785794"/>
            <a:chExt cx="1571636" cy="1285884"/>
          </a:xfrm>
        </p:grpSpPr>
        <p:cxnSp>
          <p:nvCxnSpPr>
            <p:cNvPr id="8" name="Connecteur droit avec flèche 7"/>
            <p:cNvCxnSpPr/>
            <p:nvPr/>
          </p:nvCxnSpPr>
          <p:spPr>
            <a:xfrm>
              <a:off x="1000100" y="1142984"/>
              <a:ext cx="107157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1000100" y="1142984"/>
              <a:ext cx="1071570"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500034" y="785794"/>
              <a:ext cx="785818" cy="369332"/>
            </a:xfrm>
            <a:prstGeom prst="rect">
              <a:avLst/>
            </a:prstGeom>
            <a:noFill/>
          </p:spPr>
          <p:txBody>
            <a:bodyPr wrap="square" rtlCol="0">
              <a:spAutoFit/>
            </a:bodyPr>
            <a:lstStyle/>
            <a:p>
              <a:r>
                <a:rPr lang="fr-FR" b="1" dirty="0" smtClean="0"/>
                <a:t>BIT</a:t>
              </a:r>
              <a:endParaRPr lang="fr-FR" b="1" dirty="0"/>
            </a:p>
          </p:txBody>
        </p:sp>
      </p:grpSp>
      <p:sp>
        <p:nvSpPr>
          <p:cNvPr id="15" name="ZoneTexte 14"/>
          <p:cNvSpPr txBox="1"/>
          <p:nvPr/>
        </p:nvSpPr>
        <p:spPr>
          <a:xfrm>
            <a:off x="3371117" y="1832226"/>
            <a:ext cx="214314" cy="369332"/>
          </a:xfrm>
          <a:prstGeom prst="rect">
            <a:avLst/>
          </a:prstGeom>
          <a:noFill/>
        </p:spPr>
        <p:txBody>
          <a:bodyPr wrap="square" rtlCol="0">
            <a:spAutoFit/>
          </a:bodyPr>
          <a:lstStyle/>
          <a:p>
            <a:r>
              <a:rPr lang="fr-FR" b="1" dirty="0" smtClean="0">
                <a:solidFill>
                  <a:srgbClr val="FF0000"/>
                </a:solidFill>
              </a:rPr>
              <a:t>0</a:t>
            </a:r>
            <a:endParaRPr lang="fr-FR" b="1" dirty="0">
              <a:solidFill>
                <a:srgbClr val="FF0000"/>
              </a:solidFill>
            </a:endParaRPr>
          </a:p>
        </p:txBody>
      </p:sp>
      <p:sp>
        <p:nvSpPr>
          <p:cNvPr id="16" name="ZoneTexte 15"/>
          <p:cNvSpPr txBox="1"/>
          <p:nvPr/>
        </p:nvSpPr>
        <p:spPr>
          <a:xfrm>
            <a:off x="4097072" y="1845789"/>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17" name="ZoneTexte 16"/>
          <p:cNvSpPr txBox="1"/>
          <p:nvPr/>
        </p:nvSpPr>
        <p:spPr>
          <a:xfrm>
            <a:off x="4846177" y="1845789"/>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18" name="ZoneTexte 17"/>
          <p:cNvSpPr txBox="1"/>
          <p:nvPr/>
        </p:nvSpPr>
        <p:spPr>
          <a:xfrm>
            <a:off x="6357950" y="1857364"/>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19" name="ZoneTexte 18"/>
          <p:cNvSpPr txBox="1"/>
          <p:nvPr/>
        </p:nvSpPr>
        <p:spPr>
          <a:xfrm>
            <a:off x="5572132" y="1857364"/>
            <a:ext cx="214314" cy="369332"/>
          </a:xfrm>
          <a:prstGeom prst="rect">
            <a:avLst/>
          </a:prstGeom>
          <a:noFill/>
        </p:spPr>
        <p:txBody>
          <a:bodyPr wrap="square" rtlCol="0">
            <a:spAutoFit/>
          </a:bodyPr>
          <a:lstStyle/>
          <a:p>
            <a:r>
              <a:rPr lang="fr-FR" b="1" dirty="0" smtClean="0">
                <a:solidFill>
                  <a:srgbClr val="FF0000"/>
                </a:solidFill>
              </a:rPr>
              <a:t>0</a:t>
            </a:r>
            <a:endParaRPr lang="fr-FR" b="1" dirty="0">
              <a:solidFill>
                <a:srgbClr val="FF0000"/>
              </a:solidFill>
            </a:endParaRPr>
          </a:p>
        </p:txBody>
      </p:sp>
      <p:sp>
        <p:nvSpPr>
          <p:cNvPr id="20" name="ZoneTexte 19"/>
          <p:cNvSpPr txBox="1"/>
          <p:nvPr/>
        </p:nvSpPr>
        <p:spPr>
          <a:xfrm>
            <a:off x="4085497" y="1214422"/>
            <a:ext cx="214314" cy="369332"/>
          </a:xfrm>
          <a:prstGeom prst="rect">
            <a:avLst/>
          </a:prstGeom>
          <a:noFill/>
        </p:spPr>
        <p:txBody>
          <a:bodyPr wrap="square" rtlCol="0">
            <a:spAutoFit/>
          </a:bodyPr>
          <a:lstStyle/>
          <a:p>
            <a:r>
              <a:rPr lang="fr-FR" b="1" dirty="0" smtClean="0">
                <a:solidFill>
                  <a:srgbClr val="FF0000"/>
                </a:solidFill>
              </a:rPr>
              <a:t>0</a:t>
            </a:r>
            <a:endParaRPr lang="fr-FR" b="1" dirty="0">
              <a:solidFill>
                <a:srgbClr val="FF0000"/>
              </a:solidFill>
            </a:endParaRPr>
          </a:p>
        </p:txBody>
      </p:sp>
      <p:sp>
        <p:nvSpPr>
          <p:cNvPr id="21" name="ZoneTexte 20"/>
          <p:cNvSpPr txBox="1"/>
          <p:nvPr/>
        </p:nvSpPr>
        <p:spPr>
          <a:xfrm>
            <a:off x="4811452" y="1227985"/>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22" name="ZoneTexte 21"/>
          <p:cNvSpPr txBox="1"/>
          <p:nvPr/>
        </p:nvSpPr>
        <p:spPr>
          <a:xfrm>
            <a:off x="5560557" y="1227985"/>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23" name="ZoneTexte 22"/>
          <p:cNvSpPr txBox="1"/>
          <p:nvPr/>
        </p:nvSpPr>
        <p:spPr>
          <a:xfrm>
            <a:off x="7072330" y="1239560"/>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24" name="ZoneTexte 23"/>
          <p:cNvSpPr txBox="1"/>
          <p:nvPr/>
        </p:nvSpPr>
        <p:spPr>
          <a:xfrm>
            <a:off x="6286512" y="1239560"/>
            <a:ext cx="214314" cy="369332"/>
          </a:xfrm>
          <a:prstGeom prst="rect">
            <a:avLst/>
          </a:prstGeom>
          <a:noFill/>
        </p:spPr>
        <p:txBody>
          <a:bodyPr wrap="square" rtlCol="0">
            <a:spAutoFit/>
          </a:bodyPr>
          <a:lstStyle/>
          <a:p>
            <a:r>
              <a:rPr lang="fr-FR" b="1" dirty="0" smtClean="0">
                <a:solidFill>
                  <a:srgbClr val="FF0000"/>
                </a:solidFill>
              </a:rPr>
              <a:t>0</a:t>
            </a:r>
            <a:endParaRPr lang="fr-FR" b="1" dirty="0">
              <a:solidFill>
                <a:srgbClr val="FF0000"/>
              </a:solidFill>
            </a:endParaRPr>
          </a:p>
        </p:txBody>
      </p:sp>
      <p:sp>
        <p:nvSpPr>
          <p:cNvPr id="25" name="ZoneTexte 24"/>
          <p:cNvSpPr txBox="1"/>
          <p:nvPr/>
        </p:nvSpPr>
        <p:spPr>
          <a:xfrm>
            <a:off x="1882494" y="2428301"/>
            <a:ext cx="214314" cy="369332"/>
          </a:xfrm>
          <a:prstGeom prst="rect">
            <a:avLst/>
          </a:prstGeom>
          <a:noFill/>
        </p:spPr>
        <p:txBody>
          <a:bodyPr wrap="square" rtlCol="0">
            <a:spAutoFit/>
          </a:bodyPr>
          <a:lstStyle/>
          <a:p>
            <a:r>
              <a:rPr lang="fr-FR" b="1" dirty="0" smtClean="0">
                <a:solidFill>
                  <a:srgbClr val="FF0000"/>
                </a:solidFill>
              </a:rPr>
              <a:t>0</a:t>
            </a:r>
            <a:endParaRPr lang="fr-FR" b="1" dirty="0">
              <a:solidFill>
                <a:srgbClr val="FF0000"/>
              </a:solidFill>
            </a:endParaRPr>
          </a:p>
        </p:txBody>
      </p:sp>
      <p:sp>
        <p:nvSpPr>
          <p:cNvPr id="26" name="ZoneTexte 25"/>
          <p:cNvSpPr txBox="1"/>
          <p:nvPr/>
        </p:nvSpPr>
        <p:spPr>
          <a:xfrm>
            <a:off x="2608449" y="2441864"/>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27" name="ZoneTexte 26"/>
          <p:cNvSpPr txBox="1"/>
          <p:nvPr/>
        </p:nvSpPr>
        <p:spPr>
          <a:xfrm>
            <a:off x="3357554" y="2441864"/>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28" name="ZoneTexte 27"/>
          <p:cNvSpPr txBox="1"/>
          <p:nvPr/>
        </p:nvSpPr>
        <p:spPr>
          <a:xfrm>
            <a:off x="4869327" y="2453439"/>
            <a:ext cx="214314" cy="369332"/>
          </a:xfrm>
          <a:prstGeom prst="rect">
            <a:avLst/>
          </a:prstGeom>
          <a:noFill/>
        </p:spPr>
        <p:txBody>
          <a:bodyPr wrap="square" rtlCol="0">
            <a:spAutoFit/>
          </a:bodyPr>
          <a:lstStyle/>
          <a:p>
            <a:r>
              <a:rPr lang="fr-FR" b="1" dirty="0" smtClean="0">
                <a:solidFill>
                  <a:srgbClr val="FF0000"/>
                </a:solidFill>
              </a:rPr>
              <a:t>1</a:t>
            </a:r>
            <a:endParaRPr lang="fr-FR" b="1" dirty="0">
              <a:solidFill>
                <a:srgbClr val="FF0000"/>
              </a:solidFill>
            </a:endParaRPr>
          </a:p>
        </p:txBody>
      </p:sp>
      <p:sp>
        <p:nvSpPr>
          <p:cNvPr id="29" name="ZoneTexte 28"/>
          <p:cNvSpPr txBox="1"/>
          <p:nvPr/>
        </p:nvSpPr>
        <p:spPr>
          <a:xfrm>
            <a:off x="4083509" y="2453439"/>
            <a:ext cx="214314" cy="369332"/>
          </a:xfrm>
          <a:prstGeom prst="rect">
            <a:avLst/>
          </a:prstGeom>
          <a:noFill/>
        </p:spPr>
        <p:txBody>
          <a:bodyPr wrap="square" rtlCol="0">
            <a:spAutoFit/>
          </a:bodyPr>
          <a:lstStyle/>
          <a:p>
            <a:r>
              <a:rPr lang="fr-FR" b="1" dirty="0" smtClean="0">
                <a:solidFill>
                  <a:srgbClr val="FF0000"/>
                </a:solidFill>
              </a:rPr>
              <a:t>0</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96908"/>
          </a:xfrm>
        </p:spPr>
        <p:txBody>
          <a:bodyPr>
            <a:normAutofit/>
          </a:bodyPr>
          <a:lstStyle/>
          <a:p>
            <a:pPr algn="l"/>
            <a:r>
              <a:rPr lang="en-US" sz="4000" b="1" dirty="0" smtClean="0"/>
              <a:t>Example</a:t>
            </a:r>
            <a:r>
              <a:rPr lang="fr-FR" sz="4000" b="1" dirty="0" smtClean="0"/>
              <a:t> Of A Program </a:t>
            </a:r>
            <a:endParaRPr lang="fr-FR" sz="4000" b="1" dirty="0"/>
          </a:p>
        </p:txBody>
      </p:sp>
      <p:sp>
        <p:nvSpPr>
          <p:cNvPr id="3" name="Espace réservé du contenu 2"/>
          <p:cNvSpPr>
            <a:spLocks noGrp="1"/>
          </p:cNvSpPr>
          <p:nvPr>
            <p:ph idx="1"/>
          </p:nvPr>
        </p:nvSpPr>
        <p:spPr/>
        <p:txBody>
          <a:bodyPr/>
          <a:lstStyle/>
          <a:p>
            <a:r>
              <a:rPr lang="en-US" dirty="0" smtClean="0"/>
              <a:t>Let consider a robot that can do only Four Tasks ( Move , Turn</a:t>
            </a:r>
            <a:r>
              <a:rPr lang="fr-FR" dirty="0" smtClean="0"/>
              <a:t> right, </a:t>
            </a:r>
            <a:r>
              <a:rPr lang="en-US" dirty="0" smtClean="0"/>
              <a:t>Turn left, Stop</a:t>
            </a:r>
            <a:r>
              <a:rPr lang="fr-FR" dirty="0" smtClean="0"/>
              <a:t>). </a:t>
            </a:r>
            <a:endParaRPr lang="en-US" dirty="0" smtClean="0"/>
          </a:p>
          <a:p>
            <a:r>
              <a:rPr lang="en-US" dirty="0" smtClean="0"/>
              <a:t>  this robot can listen instruction from user </a:t>
            </a:r>
            <a:r>
              <a:rPr lang="fr-FR" dirty="0" smtClean="0"/>
              <a:t>and </a:t>
            </a:r>
            <a:r>
              <a:rPr lang="en-US" dirty="0" smtClean="0"/>
              <a:t>execute it immediately</a:t>
            </a:r>
          </a:p>
          <a:p>
            <a:r>
              <a:rPr lang="en-US" dirty="0" smtClean="0"/>
              <a:t>How</a:t>
            </a:r>
            <a:r>
              <a:rPr lang="ar-DZ" dirty="0" smtClean="0"/>
              <a:t> </a:t>
            </a:r>
            <a:r>
              <a:rPr lang="fr-FR" dirty="0" smtClean="0"/>
              <a:t>do </a:t>
            </a:r>
            <a:r>
              <a:rPr lang="en-US" dirty="0" smtClean="0"/>
              <a:t>we</a:t>
            </a:r>
            <a:r>
              <a:rPr lang="fr-FR" dirty="0" smtClean="0"/>
              <a:t> move</a:t>
            </a:r>
            <a:r>
              <a:rPr lang="en-US" dirty="0" smtClean="0"/>
              <a:t> this robot from  A to B</a:t>
            </a:r>
          </a:p>
          <a:p>
            <a:pPr>
              <a:buNone/>
            </a:pPr>
            <a:endParaRPr lang="en-US" dirty="0" smtClean="0"/>
          </a:p>
          <a:p>
            <a:pPr>
              <a:buNone/>
            </a:pPr>
            <a:r>
              <a:rPr lang="en-US" dirty="0" smtClean="0"/>
              <a:t> </a:t>
            </a:r>
            <a:endParaRPr lang="en-US" dirty="0"/>
          </a:p>
        </p:txBody>
      </p:sp>
      <p:grpSp>
        <p:nvGrpSpPr>
          <p:cNvPr id="24" name="Groupe 23"/>
          <p:cNvGrpSpPr/>
          <p:nvPr/>
        </p:nvGrpSpPr>
        <p:grpSpPr>
          <a:xfrm>
            <a:off x="4929190" y="4500570"/>
            <a:ext cx="3286148" cy="940836"/>
            <a:chOff x="4857752" y="4143380"/>
            <a:chExt cx="3286148" cy="940836"/>
          </a:xfrm>
        </p:grpSpPr>
        <p:sp>
          <p:nvSpPr>
            <p:cNvPr id="13" name="ZoneTexte 12"/>
            <p:cNvSpPr txBox="1"/>
            <p:nvPr/>
          </p:nvSpPr>
          <p:spPr>
            <a:xfrm>
              <a:off x="4857752" y="4143380"/>
              <a:ext cx="500066" cy="369332"/>
            </a:xfrm>
            <a:prstGeom prst="rect">
              <a:avLst/>
            </a:prstGeom>
            <a:noFill/>
          </p:spPr>
          <p:txBody>
            <a:bodyPr wrap="square" rtlCol="0">
              <a:spAutoFit/>
            </a:bodyPr>
            <a:lstStyle/>
            <a:p>
              <a:r>
                <a:rPr lang="fr-FR" dirty="0" smtClean="0"/>
                <a:t>A</a:t>
              </a:r>
              <a:endParaRPr lang="fr-FR" dirty="0"/>
            </a:p>
          </p:txBody>
        </p:sp>
        <p:sp>
          <p:nvSpPr>
            <p:cNvPr id="14" name="ZoneTexte 13"/>
            <p:cNvSpPr txBox="1"/>
            <p:nvPr/>
          </p:nvSpPr>
          <p:spPr>
            <a:xfrm>
              <a:off x="7643834" y="4714884"/>
              <a:ext cx="500066" cy="369332"/>
            </a:xfrm>
            <a:prstGeom prst="rect">
              <a:avLst/>
            </a:prstGeom>
            <a:noFill/>
          </p:spPr>
          <p:txBody>
            <a:bodyPr wrap="square" rtlCol="0">
              <a:spAutoFit/>
            </a:bodyPr>
            <a:lstStyle/>
            <a:p>
              <a:r>
                <a:rPr lang="fr-FR" dirty="0" smtClean="0"/>
                <a:t>B</a:t>
              </a:r>
              <a:endParaRPr lang="fr-FR" dirty="0"/>
            </a:p>
          </p:txBody>
        </p:sp>
        <p:grpSp>
          <p:nvGrpSpPr>
            <p:cNvPr id="23" name="Groupe 22"/>
            <p:cNvGrpSpPr/>
            <p:nvPr/>
          </p:nvGrpSpPr>
          <p:grpSpPr>
            <a:xfrm>
              <a:off x="5143504" y="4357694"/>
              <a:ext cx="2500330" cy="714380"/>
              <a:chOff x="5143504" y="4143380"/>
              <a:chExt cx="2500330" cy="714380"/>
            </a:xfrm>
          </p:grpSpPr>
          <p:sp>
            <p:nvSpPr>
              <p:cNvPr id="4" name="Ellipse 3"/>
              <p:cNvSpPr/>
              <p:nvPr/>
            </p:nvSpPr>
            <p:spPr>
              <a:xfrm>
                <a:off x="5143504" y="4143380"/>
                <a:ext cx="357190" cy="28575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5" name="Ellipse 4"/>
              <p:cNvSpPr/>
              <p:nvPr/>
            </p:nvSpPr>
            <p:spPr>
              <a:xfrm>
                <a:off x="7286644" y="4572008"/>
                <a:ext cx="357190" cy="28575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cxnSp>
            <p:nvCxnSpPr>
              <p:cNvPr id="11" name="Connecteur droit 10"/>
              <p:cNvCxnSpPr/>
              <p:nvPr/>
            </p:nvCxnSpPr>
            <p:spPr>
              <a:xfrm>
                <a:off x="5666720" y="4286256"/>
                <a:ext cx="857256" cy="1588"/>
              </a:xfrm>
              <a:prstGeom prst="line">
                <a:avLst/>
              </a:prstGeom>
            </p:spPr>
            <p:style>
              <a:lnRef idx="2">
                <a:schemeClr val="accent3"/>
              </a:lnRef>
              <a:fillRef idx="0">
                <a:schemeClr val="accent3"/>
              </a:fillRef>
              <a:effectRef idx="1">
                <a:schemeClr val="accent3"/>
              </a:effectRef>
              <a:fontRef idx="minor">
                <a:schemeClr val="tx1"/>
              </a:fontRef>
            </p:style>
          </p:cxnSp>
          <p:cxnSp>
            <p:nvCxnSpPr>
              <p:cNvPr id="20" name="Connecteur droit 19"/>
              <p:cNvCxnSpPr/>
              <p:nvPr/>
            </p:nvCxnSpPr>
            <p:spPr>
              <a:xfrm rot="5400000">
                <a:off x="6275931" y="4524714"/>
                <a:ext cx="500066" cy="1588"/>
              </a:xfrm>
              <a:prstGeom prst="line">
                <a:avLst/>
              </a:prstGeom>
            </p:spPr>
            <p:style>
              <a:lnRef idx="2">
                <a:schemeClr val="accent3"/>
              </a:lnRef>
              <a:fillRef idx="0">
                <a:schemeClr val="accent3"/>
              </a:fillRef>
              <a:effectRef idx="1">
                <a:schemeClr val="accent3"/>
              </a:effectRef>
              <a:fontRef idx="minor">
                <a:schemeClr val="tx1"/>
              </a:fontRef>
            </p:style>
          </p:cxnSp>
          <p:cxnSp>
            <p:nvCxnSpPr>
              <p:cNvPr id="22" name="Connecteur droit 21"/>
              <p:cNvCxnSpPr/>
              <p:nvPr/>
            </p:nvCxnSpPr>
            <p:spPr>
              <a:xfrm>
                <a:off x="6537539" y="4763172"/>
                <a:ext cx="714380" cy="1588"/>
              </a:xfrm>
              <a:prstGeom prst="line">
                <a:avLst/>
              </a:prstGeom>
            </p:spPr>
            <p:style>
              <a:lnRef idx="2">
                <a:schemeClr val="accent3"/>
              </a:lnRef>
              <a:fillRef idx="0">
                <a:schemeClr val="accent3"/>
              </a:fillRef>
              <a:effectRef idx="1">
                <a:schemeClr val="accent3"/>
              </a:effectRef>
              <a:fontRef idx="minor">
                <a:schemeClr val="tx1"/>
              </a:fontRef>
            </p:style>
          </p:cxnSp>
        </p:grpSp>
      </p:grpSp>
      <p:sp>
        <p:nvSpPr>
          <p:cNvPr id="28" name="ZoneTexte 27"/>
          <p:cNvSpPr txBox="1"/>
          <p:nvPr/>
        </p:nvSpPr>
        <p:spPr>
          <a:xfrm>
            <a:off x="2214546" y="4357694"/>
            <a:ext cx="2428892"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smtClean="0"/>
              <a:t>Move</a:t>
            </a:r>
          </a:p>
          <a:p>
            <a:r>
              <a:rPr lang="fr-FR" b="1" dirty="0" smtClean="0"/>
              <a:t>Trun Right</a:t>
            </a:r>
          </a:p>
          <a:p>
            <a:r>
              <a:rPr lang="fr-FR" b="1" dirty="0" smtClean="0"/>
              <a:t>Move</a:t>
            </a:r>
          </a:p>
          <a:p>
            <a:r>
              <a:rPr lang="en-US" b="1" dirty="0" smtClean="0"/>
              <a:t>Turn</a:t>
            </a:r>
            <a:r>
              <a:rPr lang="fr-FR" b="1" dirty="0" smtClean="0"/>
              <a:t> </a:t>
            </a:r>
            <a:r>
              <a:rPr lang="en-US" b="1" dirty="0" smtClean="0"/>
              <a:t>left</a:t>
            </a:r>
          </a:p>
          <a:p>
            <a:r>
              <a:rPr lang="fr-FR" b="1" dirty="0" smtClean="0"/>
              <a:t>Move</a:t>
            </a:r>
          </a:p>
          <a:p>
            <a:r>
              <a:rPr lang="fr-FR" b="1" dirty="0" smtClean="0"/>
              <a:t>Stop</a:t>
            </a:r>
            <a:endParaRPr lang="fr-FR" b="1" dirty="0"/>
          </a:p>
        </p:txBody>
      </p:sp>
      <p:sp>
        <p:nvSpPr>
          <p:cNvPr id="29" name="Légende encadrée 3 28"/>
          <p:cNvSpPr/>
          <p:nvPr/>
        </p:nvSpPr>
        <p:spPr>
          <a:xfrm>
            <a:off x="714348" y="4286256"/>
            <a:ext cx="1214446" cy="357190"/>
          </a:xfrm>
          <a:prstGeom prst="borderCallout3">
            <a:avLst>
              <a:gd name="adj1" fmla="val 18750"/>
              <a:gd name="adj2" fmla="val -8333"/>
              <a:gd name="adj3" fmla="val 18750"/>
              <a:gd name="adj4" fmla="val -16667"/>
              <a:gd name="adj5" fmla="val 100000"/>
              <a:gd name="adj6" fmla="val -16667"/>
              <a:gd name="adj7" fmla="val 362481"/>
              <a:gd name="adj8" fmla="val 1138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Program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82594"/>
          </a:xfrm>
        </p:spPr>
        <p:txBody>
          <a:bodyPr>
            <a:noAutofit/>
          </a:bodyPr>
          <a:lstStyle/>
          <a:p>
            <a:pPr algn="l"/>
            <a:r>
              <a:rPr lang="en-US" sz="3600" b="1" dirty="0" smtClean="0"/>
              <a:t>Measure</a:t>
            </a:r>
            <a:r>
              <a:rPr lang="fr-FR" sz="3600" b="1" dirty="0" smtClean="0"/>
              <a:t> Unit</a:t>
            </a:r>
            <a:endParaRPr lang="fr-FR" sz="3600" b="1" dirty="0"/>
          </a:p>
        </p:txBody>
      </p:sp>
      <p:pic>
        <p:nvPicPr>
          <p:cNvPr id="9" name="Espace réservé du contenu 8" descr="Convert-Bytes-to-Kilobytes-to-Megabytes-to-Gigabytes-to-Terabytes-e1532847123869.jpg"/>
          <p:cNvPicPr>
            <a:picLocks noGrp="1" noChangeAspect="1"/>
          </p:cNvPicPr>
          <p:nvPr>
            <p:ph idx="1"/>
          </p:nvPr>
        </p:nvPicPr>
        <p:blipFill>
          <a:blip r:embed="rId2"/>
          <a:stretch>
            <a:fillRect/>
          </a:stretch>
        </p:blipFill>
        <p:spPr>
          <a:xfrm>
            <a:off x="571472" y="1214422"/>
            <a:ext cx="6702808" cy="4477477"/>
          </a:xfrm>
        </p:spPr>
      </p:pic>
      <p:sp>
        <p:nvSpPr>
          <p:cNvPr id="10" name="ZoneTexte 9"/>
          <p:cNvSpPr txBox="1"/>
          <p:nvPr/>
        </p:nvSpPr>
        <p:spPr>
          <a:xfrm>
            <a:off x="5357818" y="2714620"/>
            <a:ext cx="1143008" cy="369332"/>
          </a:xfrm>
          <a:prstGeom prst="rect">
            <a:avLst/>
          </a:prstGeom>
          <a:noFill/>
        </p:spPr>
        <p:txBody>
          <a:bodyPr wrap="square" rtlCol="0">
            <a:spAutoFit/>
          </a:bodyPr>
          <a:lstStyle/>
          <a:p>
            <a:r>
              <a:rPr lang="fr-FR" dirty="0" smtClean="0"/>
              <a:t>2</a:t>
            </a:r>
            <a:r>
              <a:rPr lang="fr-FR" baseline="30000" dirty="0" smtClean="0"/>
              <a:t>10 </a:t>
            </a:r>
            <a:r>
              <a:rPr lang="fr-FR" dirty="0" err="1" smtClean="0"/>
              <a:t>Byte</a:t>
            </a:r>
            <a:endParaRPr lang="fr-FR" dirty="0"/>
          </a:p>
        </p:txBody>
      </p:sp>
      <p:sp>
        <p:nvSpPr>
          <p:cNvPr id="11" name="ZoneTexte 10"/>
          <p:cNvSpPr txBox="1"/>
          <p:nvPr/>
        </p:nvSpPr>
        <p:spPr>
          <a:xfrm>
            <a:off x="5786446" y="3429000"/>
            <a:ext cx="1143008" cy="369332"/>
          </a:xfrm>
          <a:prstGeom prst="rect">
            <a:avLst/>
          </a:prstGeom>
          <a:noFill/>
        </p:spPr>
        <p:txBody>
          <a:bodyPr wrap="square" rtlCol="0">
            <a:spAutoFit/>
          </a:bodyPr>
          <a:lstStyle/>
          <a:p>
            <a:r>
              <a:rPr lang="fr-FR" dirty="0" smtClean="0"/>
              <a:t>2</a:t>
            </a:r>
            <a:r>
              <a:rPr lang="fr-FR" baseline="30000" dirty="0" smtClean="0"/>
              <a:t>20 </a:t>
            </a:r>
            <a:r>
              <a:rPr lang="fr-FR" dirty="0" err="1" smtClean="0"/>
              <a:t>Byte</a:t>
            </a:r>
            <a:endParaRPr lang="fr-FR" dirty="0"/>
          </a:p>
        </p:txBody>
      </p:sp>
      <p:sp>
        <p:nvSpPr>
          <p:cNvPr id="12" name="ZoneTexte 11"/>
          <p:cNvSpPr txBox="1"/>
          <p:nvPr/>
        </p:nvSpPr>
        <p:spPr>
          <a:xfrm>
            <a:off x="6357950" y="4214818"/>
            <a:ext cx="1143008" cy="369332"/>
          </a:xfrm>
          <a:prstGeom prst="rect">
            <a:avLst/>
          </a:prstGeom>
          <a:noFill/>
        </p:spPr>
        <p:txBody>
          <a:bodyPr wrap="square" rtlCol="0">
            <a:spAutoFit/>
          </a:bodyPr>
          <a:lstStyle/>
          <a:p>
            <a:r>
              <a:rPr lang="fr-FR" dirty="0" smtClean="0"/>
              <a:t>2</a:t>
            </a:r>
            <a:r>
              <a:rPr lang="fr-FR" baseline="30000" dirty="0" smtClean="0"/>
              <a:t>30 </a:t>
            </a:r>
            <a:r>
              <a:rPr lang="fr-FR" dirty="0" err="1" smtClean="0"/>
              <a:t>Byte</a:t>
            </a:r>
            <a:endParaRPr lang="fr-FR" dirty="0"/>
          </a:p>
        </p:txBody>
      </p:sp>
      <p:sp>
        <p:nvSpPr>
          <p:cNvPr id="13" name="ZoneTexte 12"/>
          <p:cNvSpPr txBox="1"/>
          <p:nvPr/>
        </p:nvSpPr>
        <p:spPr>
          <a:xfrm>
            <a:off x="6786578" y="4857760"/>
            <a:ext cx="1143008" cy="369332"/>
          </a:xfrm>
          <a:prstGeom prst="rect">
            <a:avLst/>
          </a:prstGeom>
          <a:noFill/>
        </p:spPr>
        <p:txBody>
          <a:bodyPr wrap="square" rtlCol="0">
            <a:spAutoFit/>
          </a:bodyPr>
          <a:lstStyle/>
          <a:p>
            <a:r>
              <a:rPr lang="fr-FR" dirty="0" smtClean="0"/>
              <a:t>2</a:t>
            </a:r>
            <a:r>
              <a:rPr lang="fr-FR" baseline="30000" dirty="0" smtClean="0"/>
              <a:t>40 </a:t>
            </a:r>
            <a:r>
              <a:rPr lang="fr-FR" dirty="0" err="1" smtClean="0"/>
              <a:t>Byte</a:t>
            </a:r>
            <a:endParaRPr lang="fr-FR" dirty="0"/>
          </a:p>
        </p:txBody>
      </p:sp>
      <p:sp>
        <p:nvSpPr>
          <p:cNvPr id="14" name="ZoneTexte 13"/>
          <p:cNvSpPr txBox="1"/>
          <p:nvPr/>
        </p:nvSpPr>
        <p:spPr>
          <a:xfrm>
            <a:off x="857224" y="5643578"/>
            <a:ext cx="6215106" cy="369332"/>
          </a:xfrm>
          <a:prstGeom prst="rect">
            <a:avLst/>
          </a:prstGeom>
          <a:noFill/>
        </p:spPr>
        <p:txBody>
          <a:bodyPr wrap="square" rtlCol="0">
            <a:spAutoFit/>
          </a:bodyPr>
          <a:lstStyle/>
          <a:p>
            <a:pPr algn="ctr"/>
            <a:r>
              <a:rPr lang="fr-FR" dirty="0" err="1" smtClean="0"/>
              <a:t>PetaByte</a:t>
            </a:r>
            <a:r>
              <a:rPr lang="fr-FR" dirty="0" smtClean="0"/>
              <a:t>, </a:t>
            </a:r>
            <a:r>
              <a:rPr lang="fr-FR" dirty="0" err="1" smtClean="0"/>
              <a:t>ExaByte</a:t>
            </a:r>
            <a:r>
              <a:rPr lang="fr-FR" dirty="0" smtClean="0"/>
              <a:t>, </a:t>
            </a:r>
            <a:r>
              <a:rPr lang="fr-FR" dirty="0" err="1" smtClean="0"/>
              <a:t>ZettaByte</a:t>
            </a:r>
            <a:r>
              <a:rPr lang="fr-FR" dirty="0" smtClean="0"/>
              <a:t>, …</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95705" y="2819400"/>
            <a:ext cx="6271895" cy="566822"/>
          </a:xfrm>
          <a:prstGeom prst="rect">
            <a:avLst/>
          </a:prstGeom>
        </p:spPr>
        <p:txBody>
          <a:bodyPr vert="horz" wrap="square" lIns="0" tIns="12700" rIns="0" bIns="0" rtlCol="0">
            <a:spAutoFit/>
          </a:bodyPr>
          <a:lstStyle/>
          <a:p>
            <a:pPr marL="3110865" marR="5080" indent="-3098800">
              <a:lnSpc>
                <a:spcPct val="100000"/>
              </a:lnSpc>
              <a:spcBef>
                <a:spcPts val="100"/>
              </a:spcBef>
            </a:pPr>
            <a:r>
              <a:rPr lang="fr-FR" sz="3600" spc="-5" dirty="0" smtClean="0">
                <a:solidFill>
                  <a:srgbClr val="000000"/>
                </a:solidFill>
                <a:latin typeface="Aharoni" pitchFamily="2" charset="-79"/>
                <a:cs typeface="Aharoni" pitchFamily="2" charset="-79"/>
              </a:rPr>
              <a:t>Information </a:t>
            </a:r>
            <a:r>
              <a:rPr sz="3600" spc="-5" smtClean="0">
                <a:solidFill>
                  <a:srgbClr val="000000"/>
                </a:solidFill>
                <a:latin typeface="Aharoni" pitchFamily="2" charset="-79"/>
                <a:cs typeface="Aharoni" pitchFamily="2" charset="-79"/>
              </a:rPr>
              <a:t>Repr</a:t>
            </a:r>
            <a:r>
              <a:rPr lang="fr-FR" sz="3600" spc="-5" dirty="0" smtClean="0">
                <a:solidFill>
                  <a:srgbClr val="000000"/>
                </a:solidFill>
                <a:latin typeface="Aharoni" pitchFamily="2" charset="-79"/>
                <a:cs typeface="Aharoni" pitchFamily="2" charset="-79"/>
              </a:rPr>
              <a:t>e</a:t>
            </a:r>
            <a:r>
              <a:rPr sz="3600" spc="-5" smtClean="0">
                <a:solidFill>
                  <a:srgbClr val="000000"/>
                </a:solidFill>
                <a:latin typeface="Aharoni" pitchFamily="2" charset="-79"/>
                <a:cs typeface="Aharoni" pitchFamily="2" charset="-79"/>
              </a:rPr>
              <a:t>sentation</a:t>
            </a:r>
            <a:endParaRPr sz="3600">
              <a:latin typeface="Aharoni" pitchFamily="2" charset="-79"/>
              <a:cs typeface="Aharoni" pitchFamily="2" charset="-79"/>
            </a:endParaRPr>
          </a:p>
        </p:txBody>
      </p:sp>
      <p:sp>
        <p:nvSpPr>
          <p:cNvPr id="3" name="object 3"/>
          <p:cNvSpPr/>
          <p:nvPr/>
        </p:nvSpPr>
        <p:spPr>
          <a:xfrm>
            <a:off x="762" y="3886200"/>
            <a:ext cx="9131300" cy="96520"/>
          </a:xfrm>
          <a:custGeom>
            <a:avLst/>
            <a:gdLst/>
            <a:ahLst/>
            <a:cxnLst/>
            <a:rect l="l" t="t" r="r" b="b"/>
            <a:pathLst>
              <a:path w="9131300" h="96520">
                <a:moveTo>
                  <a:pt x="9131300" y="80010"/>
                </a:moveTo>
                <a:lnTo>
                  <a:pt x="0" y="80010"/>
                </a:lnTo>
                <a:lnTo>
                  <a:pt x="0" y="96012"/>
                </a:lnTo>
                <a:lnTo>
                  <a:pt x="9131300" y="96012"/>
                </a:lnTo>
                <a:lnTo>
                  <a:pt x="9131300" y="80010"/>
                </a:lnTo>
                <a:close/>
              </a:path>
              <a:path w="9131300" h="96520">
                <a:moveTo>
                  <a:pt x="9131300" y="32004"/>
                </a:moveTo>
                <a:lnTo>
                  <a:pt x="0" y="32004"/>
                </a:lnTo>
                <a:lnTo>
                  <a:pt x="0" y="64008"/>
                </a:lnTo>
                <a:lnTo>
                  <a:pt x="9131300" y="64008"/>
                </a:lnTo>
                <a:lnTo>
                  <a:pt x="9131300" y="32004"/>
                </a:lnTo>
                <a:close/>
              </a:path>
              <a:path w="9131300" h="96520">
                <a:moveTo>
                  <a:pt x="9131300" y="0"/>
                </a:moveTo>
                <a:lnTo>
                  <a:pt x="0" y="0"/>
                </a:lnTo>
                <a:lnTo>
                  <a:pt x="0" y="16002"/>
                </a:lnTo>
                <a:lnTo>
                  <a:pt x="9131300" y="16002"/>
                </a:lnTo>
                <a:lnTo>
                  <a:pt x="9131300" y="0"/>
                </a:lnTo>
                <a:close/>
              </a:path>
            </a:pathLst>
          </a:custGeom>
          <a:solidFill>
            <a:srgbClr val="000000"/>
          </a:solidFill>
        </p:spPr>
        <p:txBody>
          <a:bodyPr wrap="square" lIns="0" tIns="0" rIns="0" bIns="0" rtlCol="0"/>
          <a:lstStyle/>
          <a:p>
            <a:endParaRPr/>
          </a:p>
        </p:txBody>
      </p:sp>
      <p:sp>
        <p:nvSpPr>
          <p:cNvPr id="4" name="object 4"/>
          <p:cNvSpPr/>
          <p:nvPr/>
        </p:nvSpPr>
        <p:spPr>
          <a:xfrm>
            <a:off x="762" y="2374391"/>
            <a:ext cx="9131300" cy="96520"/>
          </a:xfrm>
          <a:custGeom>
            <a:avLst/>
            <a:gdLst/>
            <a:ahLst/>
            <a:cxnLst/>
            <a:rect l="l" t="t" r="r" b="b"/>
            <a:pathLst>
              <a:path w="9131300" h="96519">
                <a:moveTo>
                  <a:pt x="9131300" y="80010"/>
                </a:moveTo>
                <a:lnTo>
                  <a:pt x="0" y="80010"/>
                </a:lnTo>
                <a:lnTo>
                  <a:pt x="0" y="96012"/>
                </a:lnTo>
                <a:lnTo>
                  <a:pt x="9131300" y="96012"/>
                </a:lnTo>
                <a:lnTo>
                  <a:pt x="9131300" y="80010"/>
                </a:lnTo>
                <a:close/>
              </a:path>
              <a:path w="9131300" h="96519">
                <a:moveTo>
                  <a:pt x="9131300" y="32004"/>
                </a:moveTo>
                <a:lnTo>
                  <a:pt x="0" y="32004"/>
                </a:lnTo>
                <a:lnTo>
                  <a:pt x="0" y="64008"/>
                </a:lnTo>
                <a:lnTo>
                  <a:pt x="9131300" y="64008"/>
                </a:lnTo>
                <a:lnTo>
                  <a:pt x="9131300" y="32004"/>
                </a:lnTo>
                <a:close/>
              </a:path>
              <a:path w="9131300" h="96519">
                <a:moveTo>
                  <a:pt x="9131300" y="0"/>
                </a:moveTo>
                <a:lnTo>
                  <a:pt x="0" y="0"/>
                </a:lnTo>
                <a:lnTo>
                  <a:pt x="0" y="16002"/>
                </a:lnTo>
                <a:lnTo>
                  <a:pt x="9131300" y="16002"/>
                </a:lnTo>
                <a:lnTo>
                  <a:pt x="9131300" y="0"/>
                </a:lnTo>
                <a:close/>
              </a:path>
            </a:pathLst>
          </a:custGeom>
          <a:solidFill>
            <a:srgbClr val="000000"/>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83600" y="6273190"/>
            <a:ext cx="125095" cy="240029"/>
          </a:xfrm>
          <a:prstGeom prst="rect">
            <a:avLst/>
          </a:prstGeom>
        </p:spPr>
        <p:txBody>
          <a:bodyPr vert="horz" wrap="square" lIns="0" tIns="13335" rIns="0" bIns="0" rtlCol="0">
            <a:spAutoFit/>
          </a:bodyPr>
          <a:lstStyle/>
          <a:p>
            <a:pPr marL="12700">
              <a:lnSpc>
                <a:spcPct val="100000"/>
              </a:lnSpc>
              <a:spcBef>
                <a:spcPts val="105"/>
              </a:spcBef>
            </a:pPr>
            <a:r>
              <a:rPr sz="1400" dirty="0">
                <a:latin typeface="Arial MT"/>
                <a:cs typeface="Arial MT"/>
              </a:rPr>
              <a:t>2</a:t>
            </a:r>
            <a:endParaRPr sz="1400">
              <a:latin typeface="Arial MT"/>
              <a:cs typeface="Arial MT"/>
            </a:endParaRPr>
          </a:p>
        </p:txBody>
      </p:sp>
      <p:sp>
        <p:nvSpPr>
          <p:cNvPr id="3" name="object 3"/>
          <p:cNvSpPr txBox="1">
            <a:spLocks noGrp="1"/>
          </p:cNvSpPr>
          <p:nvPr>
            <p:ph type="title"/>
          </p:nvPr>
        </p:nvSpPr>
        <p:spPr>
          <a:xfrm>
            <a:off x="2209800" y="2362200"/>
            <a:ext cx="4970018" cy="628377"/>
          </a:xfrm>
          <a:prstGeom prst="rect">
            <a:avLst/>
          </a:prstGeom>
        </p:spPr>
        <p:txBody>
          <a:bodyPr vert="horz" wrap="square" lIns="0" tIns="12700" rIns="0" bIns="0" rtlCol="0">
            <a:spAutoFit/>
          </a:bodyPr>
          <a:lstStyle/>
          <a:p>
            <a:r>
              <a:rPr lang="en-US" sz="4000" i="1" dirty="0" smtClean="0"/>
              <a:t>Numeral</a:t>
            </a:r>
            <a:r>
              <a:rPr lang="fr-FR" sz="4000" i="1" dirty="0" smtClean="0"/>
              <a:t> system</a:t>
            </a:r>
            <a:endParaRPr lang="fr-FR" sz="4000"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239" y="1799082"/>
            <a:ext cx="8825230" cy="4458272"/>
          </a:xfrm>
          <a:prstGeom prst="rect">
            <a:avLst/>
          </a:prstGeom>
        </p:spPr>
        <p:txBody>
          <a:bodyPr vert="horz" wrap="square" lIns="0" tIns="13335" rIns="0" bIns="0" rtlCol="0">
            <a:spAutoFit/>
          </a:bodyPr>
          <a:lstStyle/>
          <a:p>
            <a:pPr marL="355600" marR="231140" indent="-342900">
              <a:lnSpc>
                <a:spcPct val="100000"/>
              </a:lnSpc>
              <a:spcBef>
                <a:spcPts val="105"/>
              </a:spcBef>
              <a:buChar char="•"/>
              <a:tabLst>
                <a:tab pos="354965" algn="l"/>
                <a:tab pos="355600" algn="l"/>
              </a:tabLst>
            </a:pPr>
            <a:r>
              <a:rPr lang="en-US" sz="2400" dirty="0" smtClean="0">
                <a:latin typeface="Aharoni" pitchFamily="2" charset="-79"/>
                <a:cs typeface="Aharoni" pitchFamily="2" charset="-79"/>
              </a:rPr>
              <a:t>always the </a:t>
            </a:r>
            <a:r>
              <a:rPr lang="en-US" sz="2400" dirty="0">
                <a:latin typeface="Aharoni" pitchFamily="2" charset="-79"/>
                <a:cs typeface="Aharoni" pitchFamily="2" charset="-79"/>
              </a:rPr>
              <a:t>nature of the information processed by a computer (image, sound, text, video</a:t>
            </a:r>
            <a:r>
              <a:rPr lang="en-US" sz="2400" dirty="0" smtClean="0">
                <a:latin typeface="Aharoni" pitchFamily="2" charset="-79"/>
                <a:cs typeface="Aharoni" pitchFamily="2" charset="-79"/>
              </a:rPr>
              <a:t>)</a:t>
            </a:r>
            <a:r>
              <a:rPr lang="ar-DZ" sz="2400" dirty="0" smtClean="0">
                <a:latin typeface="Aharoni" pitchFamily="2" charset="-79"/>
                <a:cs typeface="Aharoni" pitchFamily="2" charset="-79"/>
              </a:rPr>
              <a:t>  </a:t>
            </a:r>
            <a:r>
              <a:rPr lang="en-US" sz="2400" dirty="0" smtClean="0">
                <a:latin typeface="Aharoni" pitchFamily="2" charset="-79"/>
                <a:cs typeface="Aharoni" pitchFamily="2" charset="-79"/>
              </a:rPr>
              <a:t> </a:t>
            </a:r>
            <a:r>
              <a:rPr lang="en-US" sz="2400" dirty="0">
                <a:latin typeface="Aharoni" pitchFamily="2" charset="-79"/>
                <a:cs typeface="Aharoni" pitchFamily="2" charset="-79"/>
              </a:rPr>
              <a:t>is </a:t>
            </a:r>
            <a:r>
              <a:rPr lang="en-US" sz="2400" dirty="0" smtClean="0">
                <a:latin typeface="Aharoni" pitchFamily="2" charset="-79"/>
                <a:cs typeface="Aharoni" pitchFamily="2" charset="-79"/>
              </a:rPr>
              <a:t>represented by </a:t>
            </a:r>
            <a:r>
              <a:rPr lang="en-US" sz="2400" dirty="0">
                <a:latin typeface="Aharoni" pitchFamily="2" charset="-79"/>
                <a:cs typeface="Aharoni" pitchFamily="2" charset="-79"/>
              </a:rPr>
              <a:t>a set of binary numbers</a:t>
            </a:r>
            <a:r>
              <a:rPr lang="en-US" sz="2400" dirty="0" smtClean="0">
                <a:latin typeface="Aharoni" pitchFamily="2" charset="-79"/>
                <a:cs typeface="Aharoni" pitchFamily="2" charset="-79"/>
              </a:rPr>
              <a:t>.</a:t>
            </a:r>
          </a:p>
          <a:p>
            <a:pPr marL="355600" marR="231140" indent="-342900">
              <a:lnSpc>
                <a:spcPct val="100000"/>
              </a:lnSpc>
              <a:spcBef>
                <a:spcPts val="105"/>
              </a:spcBef>
              <a:buChar char="•"/>
              <a:tabLst>
                <a:tab pos="354965" algn="l"/>
                <a:tab pos="355600" algn="l"/>
              </a:tabLst>
            </a:pPr>
            <a:endParaRPr sz="3200">
              <a:latin typeface="Aharoni" pitchFamily="2" charset="-79"/>
              <a:cs typeface="Aharoni" pitchFamily="2" charset="-79"/>
            </a:endParaRPr>
          </a:p>
          <a:p>
            <a:pPr marL="355600" marR="5080" indent="-342900">
              <a:lnSpc>
                <a:spcPct val="100000"/>
              </a:lnSpc>
              <a:buChar char="•"/>
              <a:tabLst>
                <a:tab pos="354965" algn="l"/>
                <a:tab pos="355600" algn="l"/>
              </a:tabLst>
            </a:pPr>
            <a:r>
              <a:rPr lang="en-US" sz="2400" dirty="0">
                <a:latin typeface="Aharoni" pitchFamily="2" charset="-79"/>
                <a:cs typeface="Aharoni" pitchFamily="2" charset="-79"/>
              </a:rPr>
              <a:t>An elementary piece of information corresponds to a binary digit (</a:t>
            </a:r>
            <a:r>
              <a:rPr lang="en-US" sz="2400" b="1" dirty="0">
                <a:solidFill>
                  <a:srgbClr val="FF0000"/>
                </a:solidFill>
                <a:cs typeface="Aharoni" pitchFamily="2" charset="-79"/>
              </a:rPr>
              <a:t>0</a:t>
            </a:r>
            <a:r>
              <a:rPr lang="en-US" sz="2400" dirty="0">
                <a:latin typeface="Aharoni" pitchFamily="2" charset="-79"/>
                <a:cs typeface="Aharoni" pitchFamily="2" charset="-79"/>
              </a:rPr>
              <a:t> or </a:t>
            </a:r>
            <a:r>
              <a:rPr lang="en-US" sz="2400" b="1" dirty="0">
                <a:solidFill>
                  <a:srgbClr val="FF0000"/>
                </a:solidFill>
                <a:cs typeface="Aharoni" pitchFamily="2" charset="-79"/>
              </a:rPr>
              <a:t>1</a:t>
            </a:r>
            <a:r>
              <a:rPr lang="en-US" sz="2400" dirty="0">
                <a:latin typeface="Aharoni" pitchFamily="2" charset="-79"/>
                <a:cs typeface="Aharoni" pitchFamily="2" charset="-79"/>
              </a:rPr>
              <a:t>), </a:t>
            </a:r>
            <a:r>
              <a:rPr lang="en-US" sz="2400" dirty="0" smtClean="0">
                <a:latin typeface="Aharoni" pitchFamily="2" charset="-79"/>
                <a:cs typeface="Aharoni" pitchFamily="2" charset="-79"/>
              </a:rPr>
              <a:t>called  </a:t>
            </a:r>
            <a:r>
              <a:rPr lang="en-US" sz="2400" dirty="0">
                <a:latin typeface="Aharoni" pitchFamily="2" charset="-79"/>
                <a:cs typeface="Aharoni" pitchFamily="2" charset="-79"/>
              </a:rPr>
              <a:t>'bit.' The term 'bit' stands </a:t>
            </a:r>
            <a:r>
              <a:rPr lang="en-US" sz="2400" dirty="0" smtClean="0">
                <a:latin typeface="Aharoni" pitchFamily="2" charset="-79"/>
                <a:cs typeface="Aharoni" pitchFamily="2" charset="-79"/>
              </a:rPr>
              <a:t>for </a:t>
            </a:r>
            <a:r>
              <a:rPr sz="2400" smtClean="0">
                <a:latin typeface="Aharoni" pitchFamily="2" charset="-79"/>
                <a:cs typeface="Aharoni" pitchFamily="2" charset="-79"/>
              </a:rPr>
              <a:t>« </a:t>
            </a:r>
            <a:r>
              <a:rPr sz="2400" b="1" dirty="0">
                <a:latin typeface="Aharoni" pitchFamily="2" charset="-79"/>
                <a:cs typeface="Aharoni" pitchFamily="2" charset="-79"/>
              </a:rPr>
              <a:t>binary</a:t>
            </a:r>
            <a:r>
              <a:rPr sz="2400" b="1" spc="-20" dirty="0">
                <a:latin typeface="Aharoni" pitchFamily="2" charset="-79"/>
                <a:cs typeface="Aharoni" pitchFamily="2" charset="-79"/>
              </a:rPr>
              <a:t> </a:t>
            </a:r>
            <a:r>
              <a:rPr sz="2400" b="1" spc="-5" dirty="0">
                <a:latin typeface="Aharoni" pitchFamily="2" charset="-79"/>
                <a:cs typeface="Aharoni" pitchFamily="2" charset="-79"/>
              </a:rPr>
              <a:t>digit</a:t>
            </a:r>
            <a:r>
              <a:rPr sz="2400" b="1" spc="-10" dirty="0">
                <a:latin typeface="Aharoni" pitchFamily="2" charset="-79"/>
                <a:cs typeface="Aharoni" pitchFamily="2" charset="-79"/>
              </a:rPr>
              <a:t> </a:t>
            </a:r>
            <a:r>
              <a:rPr sz="2400" dirty="0">
                <a:latin typeface="Aharoni" pitchFamily="2" charset="-79"/>
                <a:cs typeface="Aharoni" pitchFamily="2" charset="-79"/>
              </a:rPr>
              <a:t>»</a:t>
            </a:r>
            <a:endParaRPr sz="2400">
              <a:latin typeface="Aharoni" pitchFamily="2" charset="-79"/>
              <a:cs typeface="Aharoni" pitchFamily="2" charset="-79"/>
            </a:endParaRPr>
          </a:p>
          <a:p>
            <a:pPr>
              <a:lnSpc>
                <a:spcPct val="100000"/>
              </a:lnSpc>
              <a:spcBef>
                <a:spcPts val="25"/>
              </a:spcBef>
              <a:buFont typeface="Arial MT"/>
              <a:buChar char="•"/>
            </a:pPr>
            <a:endParaRPr sz="3200">
              <a:latin typeface="Aharoni" pitchFamily="2" charset="-79"/>
              <a:cs typeface="Aharoni" pitchFamily="2" charset="-79"/>
            </a:endParaRPr>
          </a:p>
          <a:p>
            <a:pPr marL="355600" marR="368300" indent="-342900">
              <a:lnSpc>
                <a:spcPct val="100000"/>
              </a:lnSpc>
              <a:buChar char="•"/>
              <a:tabLst>
                <a:tab pos="354965" algn="l"/>
                <a:tab pos="355600" algn="l"/>
              </a:tabLst>
            </a:pPr>
            <a:r>
              <a:rPr lang="en-US" sz="2400" dirty="0">
                <a:latin typeface="Aharoni" pitchFamily="2" charset="-79"/>
                <a:cs typeface="Aharoni" pitchFamily="2" charset="-79"/>
              </a:rPr>
              <a:t>Information encoding enables establishing a correspondence between the external representation of information and its binary representation</a:t>
            </a:r>
            <a:endParaRPr sz="2400">
              <a:latin typeface="Aharoni" pitchFamily="2" charset="-79"/>
              <a:cs typeface="Aharoni" pitchFamily="2" charset="-79"/>
            </a:endParaRPr>
          </a:p>
        </p:txBody>
      </p:sp>
      <p:sp>
        <p:nvSpPr>
          <p:cNvPr id="3" name="object 3"/>
          <p:cNvSpPr txBox="1">
            <a:spLocks noGrp="1"/>
          </p:cNvSpPr>
          <p:nvPr>
            <p:ph type="title"/>
          </p:nvPr>
        </p:nvSpPr>
        <p:spPr>
          <a:xfrm>
            <a:off x="2819400" y="0"/>
            <a:ext cx="2895600" cy="574040"/>
          </a:xfrm>
          <a:prstGeom prst="rect">
            <a:avLst/>
          </a:prstGeom>
        </p:spPr>
        <p:txBody>
          <a:bodyPr vert="horz" wrap="square" lIns="0" tIns="12700" rIns="0" bIns="0" rtlCol="0">
            <a:spAutoFit/>
          </a:bodyPr>
          <a:lstStyle/>
          <a:p>
            <a:pPr marL="12700">
              <a:lnSpc>
                <a:spcPct val="100000"/>
              </a:lnSpc>
              <a:spcBef>
                <a:spcPts val="100"/>
              </a:spcBef>
            </a:pPr>
            <a:r>
              <a:rPr sz="3600" b="0" spc="-5" dirty="0">
                <a:latin typeface="Aharoni" pitchFamily="2" charset="-79"/>
                <a:cs typeface="Aharoni" pitchFamily="2" charset="-79"/>
              </a:rPr>
              <a:t>Introduction</a:t>
            </a:r>
            <a:endParaRPr sz="3600">
              <a:latin typeface="Aharoni" pitchFamily="2" charset="-79"/>
              <a:cs typeface="Aharoni" pitchFamily="2" charset="-79"/>
            </a:endParaRPr>
          </a:p>
        </p:txBody>
      </p:sp>
      <p:sp>
        <p:nvSpPr>
          <p:cNvPr id="4" name="object 4"/>
          <p:cNvSpPr/>
          <p:nvPr/>
        </p:nvSpPr>
        <p:spPr>
          <a:xfrm>
            <a:off x="762" y="644651"/>
            <a:ext cx="9131300" cy="96520"/>
          </a:xfrm>
          <a:custGeom>
            <a:avLst/>
            <a:gdLst/>
            <a:ahLst/>
            <a:cxnLst/>
            <a:rect l="l" t="t" r="r" b="b"/>
            <a:pathLst>
              <a:path w="9131300" h="96520">
                <a:moveTo>
                  <a:pt x="9131300" y="80010"/>
                </a:moveTo>
                <a:lnTo>
                  <a:pt x="0" y="80010"/>
                </a:lnTo>
                <a:lnTo>
                  <a:pt x="0" y="96012"/>
                </a:lnTo>
                <a:lnTo>
                  <a:pt x="9131300" y="96012"/>
                </a:lnTo>
                <a:lnTo>
                  <a:pt x="9131300" y="80010"/>
                </a:lnTo>
                <a:close/>
              </a:path>
              <a:path w="9131300" h="96520">
                <a:moveTo>
                  <a:pt x="9131300" y="32004"/>
                </a:moveTo>
                <a:lnTo>
                  <a:pt x="0" y="32004"/>
                </a:lnTo>
                <a:lnTo>
                  <a:pt x="0" y="64008"/>
                </a:lnTo>
                <a:lnTo>
                  <a:pt x="9131300" y="64008"/>
                </a:lnTo>
                <a:lnTo>
                  <a:pt x="9131300" y="32004"/>
                </a:lnTo>
                <a:close/>
              </a:path>
              <a:path w="9131300" h="96520">
                <a:moveTo>
                  <a:pt x="9131300" y="0"/>
                </a:moveTo>
                <a:lnTo>
                  <a:pt x="0" y="0"/>
                </a:lnTo>
                <a:lnTo>
                  <a:pt x="0" y="16002"/>
                </a:lnTo>
                <a:lnTo>
                  <a:pt x="9131300" y="16002"/>
                </a:lnTo>
                <a:lnTo>
                  <a:pt x="9131300" y="0"/>
                </a:lnTo>
                <a:close/>
              </a:path>
            </a:pathLst>
          </a:custGeom>
          <a:solidFill>
            <a:srgbClr val="000000"/>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83600" y="6273190"/>
            <a:ext cx="125095" cy="240029"/>
          </a:xfrm>
          <a:prstGeom prst="rect">
            <a:avLst/>
          </a:prstGeom>
        </p:spPr>
        <p:txBody>
          <a:bodyPr vert="horz" wrap="square" lIns="0" tIns="13335" rIns="0" bIns="0" rtlCol="0">
            <a:spAutoFit/>
          </a:bodyPr>
          <a:lstStyle/>
          <a:p>
            <a:pPr marL="12700">
              <a:lnSpc>
                <a:spcPct val="100000"/>
              </a:lnSpc>
              <a:spcBef>
                <a:spcPts val="105"/>
              </a:spcBef>
            </a:pPr>
            <a:r>
              <a:rPr sz="1400" dirty="0">
                <a:latin typeface="Arial MT"/>
                <a:cs typeface="Arial MT"/>
              </a:rPr>
              <a:t>4</a:t>
            </a:r>
            <a:endParaRPr sz="1400">
              <a:latin typeface="Arial MT"/>
              <a:cs typeface="Arial MT"/>
            </a:endParaRPr>
          </a:p>
        </p:txBody>
      </p:sp>
      <p:sp>
        <p:nvSpPr>
          <p:cNvPr id="4" name="object 4"/>
          <p:cNvSpPr txBox="1">
            <a:spLocks noGrp="1"/>
          </p:cNvSpPr>
          <p:nvPr>
            <p:ph type="title"/>
          </p:nvPr>
        </p:nvSpPr>
        <p:spPr>
          <a:xfrm>
            <a:off x="3374897" y="12319"/>
            <a:ext cx="2397760" cy="513715"/>
          </a:xfrm>
          <a:prstGeom prst="rect">
            <a:avLst/>
          </a:prstGeom>
        </p:spPr>
        <p:txBody>
          <a:bodyPr vert="horz" wrap="square" lIns="0" tIns="12700" rIns="0" bIns="0" rtlCol="0">
            <a:spAutoFit/>
          </a:bodyPr>
          <a:lstStyle/>
          <a:p>
            <a:pPr marL="12700">
              <a:lnSpc>
                <a:spcPct val="100000"/>
              </a:lnSpc>
              <a:spcBef>
                <a:spcPts val="100"/>
              </a:spcBef>
            </a:pPr>
            <a:r>
              <a:rPr sz="3200" dirty="0">
                <a:solidFill>
                  <a:srgbClr val="000000"/>
                </a:solidFill>
              </a:rPr>
              <a:t>Introdu</a:t>
            </a:r>
            <a:r>
              <a:rPr sz="3200" spc="-15" dirty="0">
                <a:solidFill>
                  <a:srgbClr val="000000"/>
                </a:solidFill>
              </a:rPr>
              <a:t>c</a:t>
            </a:r>
            <a:r>
              <a:rPr sz="3200" dirty="0">
                <a:solidFill>
                  <a:srgbClr val="000000"/>
                </a:solidFill>
              </a:rPr>
              <a:t>tion</a:t>
            </a:r>
            <a:endParaRPr sz="3200"/>
          </a:p>
        </p:txBody>
      </p:sp>
      <p:sp>
        <p:nvSpPr>
          <p:cNvPr id="5" name="object 5"/>
          <p:cNvSpPr txBox="1"/>
          <p:nvPr/>
        </p:nvSpPr>
        <p:spPr>
          <a:xfrm>
            <a:off x="304800" y="762000"/>
            <a:ext cx="8634095" cy="5670783"/>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 pos="4906010" algn="l"/>
              </a:tabLst>
            </a:pPr>
            <a:r>
              <a:rPr lang="en-US" sz="2400" b="1" dirty="0" smtClean="0"/>
              <a:t>We have usually  representing the numbers using ten different symbols: 0, 1, 2, 3, 4, 5, 6, 7, 8, 9</a:t>
            </a:r>
          </a:p>
          <a:p>
            <a:pPr marL="355600" marR="5080" indent="-342900">
              <a:lnSpc>
                <a:spcPct val="100000"/>
              </a:lnSpc>
              <a:spcBef>
                <a:spcPts val="100"/>
              </a:spcBef>
              <a:buChar char="•"/>
              <a:tabLst>
                <a:tab pos="354965" algn="l"/>
                <a:tab pos="355600" algn="l"/>
                <a:tab pos="4906010" algn="l"/>
              </a:tabLst>
            </a:pPr>
            <a:endParaRPr lang="en-US" sz="2400" b="1" dirty="0" smtClean="0"/>
          </a:p>
          <a:p>
            <a:pPr marL="355600" marR="5080" indent="-342900">
              <a:lnSpc>
                <a:spcPct val="100000"/>
              </a:lnSpc>
              <a:spcBef>
                <a:spcPts val="100"/>
              </a:spcBef>
              <a:buChar char="•"/>
              <a:tabLst>
                <a:tab pos="354965" algn="l"/>
                <a:tab pos="355600" algn="l"/>
                <a:tab pos="4906010" algn="l"/>
              </a:tabLst>
            </a:pPr>
            <a:r>
              <a:rPr lang="en-US" sz="2400" dirty="0"/>
              <a:t>This system is called </a:t>
            </a:r>
            <a:r>
              <a:rPr lang="en-US" sz="2400" b="1" i="1" dirty="0" smtClean="0">
                <a:solidFill>
                  <a:srgbClr val="0070C0"/>
                </a:solidFill>
              </a:rPr>
              <a:t>decimal system</a:t>
            </a:r>
            <a:r>
              <a:rPr lang="fr-FR" sz="2400" b="1" i="1" spc="-5" dirty="0" smtClean="0">
                <a:solidFill>
                  <a:srgbClr val="0070C0"/>
                </a:solidFill>
                <a:latin typeface="Arial MT"/>
                <a:cs typeface="Arial MT"/>
              </a:rPr>
              <a:t>.</a:t>
            </a:r>
          </a:p>
          <a:p>
            <a:pPr marL="355600" marR="457200" indent="-342900">
              <a:lnSpc>
                <a:spcPct val="100000"/>
              </a:lnSpc>
              <a:spcBef>
                <a:spcPts val="575"/>
              </a:spcBef>
              <a:buChar char="•"/>
              <a:tabLst>
                <a:tab pos="354965" algn="l"/>
                <a:tab pos="355600" algn="l"/>
              </a:tabLst>
            </a:pPr>
            <a:r>
              <a:rPr lang="en-US" sz="2400" b="1" dirty="0" smtClean="0"/>
              <a:t>However</a:t>
            </a:r>
            <a:r>
              <a:rPr lang="en-US" sz="2400" b="1" dirty="0"/>
              <a:t>, there are other numeral systems that operate using a different number of distinct symbols</a:t>
            </a:r>
            <a:r>
              <a:rPr sz="2400" b="1" spc="-5" smtClean="0">
                <a:latin typeface="Arial MT"/>
                <a:cs typeface="Arial MT"/>
              </a:rPr>
              <a:t>.</a:t>
            </a:r>
            <a:endParaRPr sz="2400">
              <a:latin typeface="Arial MT"/>
              <a:cs typeface="Arial MT"/>
            </a:endParaRPr>
          </a:p>
          <a:p>
            <a:pPr marL="756285" lvl="1" indent="-287020">
              <a:lnSpc>
                <a:spcPct val="100000"/>
              </a:lnSpc>
              <a:spcBef>
                <a:spcPts val="580"/>
              </a:spcBef>
              <a:buChar char="–"/>
              <a:tabLst>
                <a:tab pos="756920" algn="l"/>
              </a:tabLst>
            </a:pPr>
            <a:r>
              <a:rPr sz="2400" b="1" spc="-5" smtClean="0">
                <a:solidFill>
                  <a:srgbClr val="FF0000"/>
                </a:solidFill>
                <a:latin typeface="Arial MT"/>
                <a:cs typeface="Arial MT"/>
              </a:rPr>
              <a:t>Ex</a:t>
            </a:r>
            <a:r>
              <a:rPr lang="fr-FR" sz="2400" b="1" spc="-5" dirty="0" smtClean="0">
                <a:solidFill>
                  <a:srgbClr val="FF0000"/>
                </a:solidFill>
                <a:latin typeface="Arial MT"/>
                <a:cs typeface="Arial MT"/>
              </a:rPr>
              <a:t>a</a:t>
            </a:r>
            <a:r>
              <a:rPr sz="2400" b="1" spc="-5" smtClean="0">
                <a:solidFill>
                  <a:srgbClr val="FF0000"/>
                </a:solidFill>
                <a:latin typeface="Arial MT"/>
                <a:cs typeface="Arial MT"/>
              </a:rPr>
              <a:t>mple</a:t>
            </a:r>
            <a:r>
              <a:rPr sz="2400" b="1" spc="-20" smtClean="0">
                <a:solidFill>
                  <a:srgbClr val="FF0000"/>
                </a:solidFill>
                <a:latin typeface="Arial MT"/>
                <a:cs typeface="Arial MT"/>
              </a:rPr>
              <a:t> </a:t>
            </a:r>
            <a:r>
              <a:rPr sz="2400" b="1" dirty="0">
                <a:solidFill>
                  <a:srgbClr val="FF0000"/>
                </a:solidFill>
                <a:latin typeface="Arial MT"/>
                <a:cs typeface="Arial MT"/>
              </a:rPr>
              <a:t>:</a:t>
            </a:r>
            <a:endParaRPr sz="2400" b="1">
              <a:solidFill>
                <a:srgbClr val="FF0000"/>
              </a:solidFill>
              <a:latin typeface="Arial MT"/>
              <a:cs typeface="Arial MT"/>
            </a:endParaRPr>
          </a:p>
          <a:p>
            <a:pPr marL="1155700" lvl="2" indent="-229235">
              <a:lnSpc>
                <a:spcPct val="100000"/>
              </a:lnSpc>
              <a:spcBef>
                <a:spcPts val="580"/>
              </a:spcBef>
              <a:buChar char="•"/>
              <a:tabLst>
                <a:tab pos="1156335" algn="l"/>
              </a:tabLst>
            </a:pPr>
            <a:r>
              <a:rPr lang="en-US" sz="2400" dirty="0"/>
              <a:t>The binary system (bi: two</a:t>
            </a:r>
            <a:r>
              <a:rPr lang="en-US" sz="2400" dirty="0" smtClean="0"/>
              <a:t>)  </a:t>
            </a:r>
          </a:p>
          <a:p>
            <a:pPr marL="1155700" lvl="2" indent="-229235">
              <a:lnSpc>
                <a:spcPct val="100000"/>
              </a:lnSpc>
              <a:spcBef>
                <a:spcPts val="580"/>
              </a:spcBef>
              <a:buChar char="•"/>
              <a:tabLst>
                <a:tab pos="1156335" algn="l"/>
              </a:tabLst>
            </a:pPr>
            <a:r>
              <a:rPr lang="en-US" sz="2400" dirty="0" smtClean="0"/>
              <a:t>the </a:t>
            </a:r>
            <a:r>
              <a:rPr lang="en-US" sz="2400" dirty="0"/>
              <a:t>octal system (</a:t>
            </a:r>
            <a:r>
              <a:rPr lang="en-US" sz="2400" dirty="0" err="1"/>
              <a:t>oct</a:t>
            </a:r>
            <a:r>
              <a:rPr lang="en-US" sz="2400" dirty="0"/>
              <a:t>: eight</a:t>
            </a:r>
            <a:r>
              <a:rPr lang="en-US" sz="2400" dirty="0" smtClean="0"/>
              <a:t>)  </a:t>
            </a:r>
          </a:p>
          <a:p>
            <a:pPr marL="1155700" lvl="2" indent="-229235">
              <a:lnSpc>
                <a:spcPct val="100000"/>
              </a:lnSpc>
              <a:spcBef>
                <a:spcPts val="580"/>
              </a:spcBef>
              <a:buChar char="•"/>
              <a:tabLst>
                <a:tab pos="1156335" algn="l"/>
              </a:tabLst>
            </a:pPr>
            <a:r>
              <a:rPr lang="en-US" sz="2400" dirty="0" smtClean="0"/>
              <a:t>the </a:t>
            </a:r>
            <a:r>
              <a:rPr lang="en-US" sz="2400" dirty="0"/>
              <a:t>hexadecimal system (</a:t>
            </a:r>
            <a:r>
              <a:rPr lang="en-US" sz="2400" dirty="0" err="1"/>
              <a:t>hexa</a:t>
            </a:r>
            <a:r>
              <a:rPr lang="en-US" sz="2400" dirty="0"/>
              <a:t>: sixteen</a:t>
            </a:r>
            <a:r>
              <a:rPr lang="en-US" sz="2400" dirty="0" smtClean="0"/>
              <a:t>)</a:t>
            </a:r>
          </a:p>
          <a:p>
            <a:pPr marL="1155700" lvl="2" indent="-229235">
              <a:lnSpc>
                <a:spcPct val="100000"/>
              </a:lnSpc>
              <a:spcBef>
                <a:spcPts val="580"/>
              </a:spcBef>
              <a:buChar char="•"/>
              <a:tabLst>
                <a:tab pos="1156335" algn="l"/>
              </a:tabLst>
            </a:pPr>
            <a:endParaRPr lang="en-US" sz="2400" dirty="0" smtClean="0"/>
          </a:p>
          <a:p>
            <a:pPr marL="355600" marR="476250" indent="-342900">
              <a:lnSpc>
                <a:spcPct val="100000"/>
              </a:lnSpc>
              <a:buChar char="•"/>
              <a:tabLst>
                <a:tab pos="354965" algn="l"/>
                <a:tab pos="355600" algn="l"/>
              </a:tabLst>
            </a:pPr>
            <a:r>
              <a:rPr lang="en-US" sz="2400" dirty="0" smtClean="0"/>
              <a:t>In </a:t>
            </a:r>
            <a:r>
              <a:rPr lang="en-US" sz="2400" dirty="0"/>
              <a:t>a numeral system, the number of distinct symbols is referred to </a:t>
            </a:r>
            <a:r>
              <a:rPr lang="en-US" sz="2400" dirty="0" smtClean="0"/>
              <a:t>the </a:t>
            </a:r>
            <a:r>
              <a:rPr lang="en-US" sz="2400" b="1" i="1" dirty="0">
                <a:solidFill>
                  <a:srgbClr val="FF0000"/>
                </a:solidFill>
              </a:rPr>
              <a:t>base</a:t>
            </a:r>
            <a:r>
              <a:rPr lang="en-US" sz="2400" dirty="0"/>
              <a:t> of </a:t>
            </a:r>
            <a:r>
              <a:rPr lang="en-US" sz="2400" dirty="0" smtClean="0"/>
              <a:t>this </a:t>
            </a:r>
            <a:r>
              <a:rPr lang="en-US" sz="2400" dirty="0"/>
              <a:t>numeral system</a:t>
            </a:r>
            <a:r>
              <a:rPr sz="2400" spc="-5" smtClean="0">
                <a:latin typeface="Arial MT"/>
                <a:cs typeface="Arial MT"/>
              </a:rPr>
              <a:t>.</a:t>
            </a:r>
            <a:endParaRPr sz="2400">
              <a:latin typeface="Arial MT"/>
              <a:cs typeface="Arial MT"/>
            </a:endParaRPr>
          </a:p>
        </p:txBody>
      </p:sp>
      <p:sp>
        <p:nvSpPr>
          <p:cNvPr id="6" name="object 6"/>
          <p:cNvSpPr/>
          <p:nvPr/>
        </p:nvSpPr>
        <p:spPr>
          <a:xfrm>
            <a:off x="762" y="644651"/>
            <a:ext cx="9131300" cy="96520"/>
          </a:xfrm>
          <a:custGeom>
            <a:avLst/>
            <a:gdLst/>
            <a:ahLst/>
            <a:cxnLst/>
            <a:rect l="l" t="t" r="r" b="b"/>
            <a:pathLst>
              <a:path w="9131300" h="96520">
                <a:moveTo>
                  <a:pt x="9131300" y="80010"/>
                </a:moveTo>
                <a:lnTo>
                  <a:pt x="0" y="80010"/>
                </a:lnTo>
                <a:lnTo>
                  <a:pt x="0" y="96012"/>
                </a:lnTo>
                <a:lnTo>
                  <a:pt x="9131300" y="96012"/>
                </a:lnTo>
                <a:lnTo>
                  <a:pt x="9131300" y="80010"/>
                </a:lnTo>
                <a:close/>
              </a:path>
              <a:path w="9131300" h="96520">
                <a:moveTo>
                  <a:pt x="9131300" y="32004"/>
                </a:moveTo>
                <a:lnTo>
                  <a:pt x="0" y="32004"/>
                </a:lnTo>
                <a:lnTo>
                  <a:pt x="0" y="64008"/>
                </a:lnTo>
                <a:lnTo>
                  <a:pt x="9131300" y="64008"/>
                </a:lnTo>
                <a:lnTo>
                  <a:pt x="9131300" y="32004"/>
                </a:lnTo>
                <a:close/>
              </a:path>
              <a:path w="9131300" h="96520">
                <a:moveTo>
                  <a:pt x="9131300" y="0"/>
                </a:moveTo>
                <a:lnTo>
                  <a:pt x="0" y="0"/>
                </a:lnTo>
                <a:lnTo>
                  <a:pt x="0" y="16002"/>
                </a:lnTo>
                <a:lnTo>
                  <a:pt x="9131300" y="16002"/>
                </a:lnTo>
                <a:lnTo>
                  <a:pt x="9131300" y="0"/>
                </a:lnTo>
                <a:close/>
              </a:path>
            </a:pathLst>
          </a:custGeom>
          <a:solidFill>
            <a:srgbClr val="000000"/>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4801" y="5029200"/>
            <a:ext cx="7839099" cy="1009015"/>
          </a:xfrm>
          <a:custGeom>
            <a:avLst/>
            <a:gdLst/>
            <a:ahLst/>
            <a:cxnLst/>
            <a:rect l="l" t="t" r="r" b="b"/>
            <a:pathLst>
              <a:path w="8551545" h="551815">
                <a:moveTo>
                  <a:pt x="8459216" y="0"/>
                </a:moveTo>
                <a:lnTo>
                  <a:pt x="91948" y="0"/>
                </a:lnTo>
                <a:lnTo>
                  <a:pt x="56155" y="7224"/>
                </a:lnTo>
                <a:lnTo>
                  <a:pt x="26928" y="26928"/>
                </a:lnTo>
                <a:lnTo>
                  <a:pt x="7224" y="56155"/>
                </a:lnTo>
                <a:lnTo>
                  <a:pt x="0" y="91948"/>
                </a:lnTo>
                <a:lnTo>
                  <a:pt x="0" y="459740"/>
                </a:lnTo>
                <a:lnTo>
                  <a:pt x="7224" y="495532"/>
                </a:lnTo>
                <a:lnTo>
                  <a:pt x="26928" y="524759"/>
                </a:lnTo>
                <a:lnTo>
                  <a:pt x="56155" y="544463"/>
                </a:lnTo>
                <a:lnTo>
                  <a:pt x="91948" y="551688"/>
                </a:lnTo>
                <a:lnTo>
                  <a:pt x="8459216" y="551688"/>
                </a:lnTo>
                <a:lnTo>
                  <a:pt x="8495014" y="544463"/>
                </a:lnTo>
                <a:lnTo>
                  <a:pt x="8524240" y="524759"/>
                </a:lnTo>
                <a:lnTo>
                  <a:pt x="8543940" y="495532"/>
                </a:lnTo>
                <a:lnTo>
                  <a:pt x="8551164" y="459740"/>
                </a:lnTo>
                <a:lnTo>
                  <a:pt x="8551164" y="91948"/>
                </a:lnTo>
                <a:lnTo>
                  <a:pt x="8543940" y="56155"/>
                </a:lnTo>
                <a:lnTo>
                  <a:pt x="8524240" y="26928"/>
                </a:lnTo>
                <a:lnTo>
                  <a:pt x="8495014" y="7224"/>
                </a:lnTo>
                <a:lnTo>
                  <a:pt x="8459216" y="0"/>
                </a:lnTo>
                <a:close/>
              </a:path>
            </a:pathLst>
          </a:custGeom>
          <a:solidFill>
            <a:srgbClr val="BADFE2"/>
          </a:solidFill>
        </p:spPr>
        <p:txBody>
          <a:bodyPr wrap="square" lIns="0" tIns="0" rIns="0" bIns="0" rtlCol="0"/>
          <a:lstStyle/>
          <a:p>
            <a:endParaRPr/>
          </a:p>
        </p:txBody>
      </p:sp>
      <p:sp>
        <p:nvSpPr>
          <p:cNvPr id="10" name="object 10"/>
          <p:cNvSpPr txBox="1"/>
          <p:nvPr/>
        </p:nvSpPr>
        <p:spPr>
          <a:xfrm>
            <a:off x="381000" y="4072781"/>
            <a:ext cx="8334404" cy="1718419"/>
          </a:xfrm>
          <a:prstGeom prst="rect">
            <a:avLst/>
          </a:prstGeom>
        </p:spPr>
        <p:txBody>
          <a:bodyPr vert="horz" wrap="square" lIns="0" tIns="12700" rIns="0" bIns="0" rtlCol="0">
            <a:spAutoFit/>
          </a:bodyPr>
          <a:lstStyle/>
          <a:p>
            <a:pPr marL="1588" algn="l">
              <a:lnSpc>
                <a:spcPct val="100000"/>
              </a:lnSpc>
              <a:spcBef>
                <a:spcPts val="100"/>
              </a:spcBef>
            </a:pPr>
            <a:r>
              <a:rPr lang="en-US" sz="1800" spc="-5" dirty="0" smtClean="0">
                <a:latin typeface="Aharoni" pitchFamily="2" charset="-79"/>
                <a:cs typeface="Aharoni" pitchFamily="2" charset="-79"/>
              </a:rPr>
              <a:t>this</a:t>
            </a:r>
            <a:r>
              <a:rPr lang="fr-FR" sz="1800" spc="-5" dirty="0" smtClean="0">
                <a:latin typeface="Aharoni" pitchFamily="2" charset="-79"/>
                <a:cs typeface="Aharoni" pitchFamily="2" charset="-79"/>
              </a:rPr>
              <a:t> </a:t>
            </a:r>
            <a:r>
              <a:rPr lang="en-US" sz="1800" spc="-5" dirty="0" smtClean="0">
                <a:latin typeface="Aharoni" pitchFamily="2" charset="-79"/>
                <a:cs typeface="Aharoni" pitchFamily="2" charset="-79"/>
              </a:rPr>
              <a:t>form</a:t>
            </a:r>
            <a:r>
              <a:rPr lang="fr-FR" sz="1800" spc="-5" dirty="0" smtClean="0">
                <a:latin typeface="Aharoni" pitchFamily="2" charset="-79"/>
                <a:cs typeface="Aharoni" pitchFamily="2" charset="-79"/>
              </a:rPr>
              <a:t> </a:t>
            </a:r>
            <a:r>
              <a:rPr lang="en-US" sz="1800" spc="-5" dirty="0" smtClean="0">
                <a:latin typeface="Aharoni" pitchFamily="2" charset="-79"/>
                <a:cs typeface="Aharoni" pitchFamily="2" charset="-79"/>
              </a:rPr>
              <a:t>is</a:t>
            </a:r>
            <a:r>
              <a:rPr lang="fr-FR" sz="1800" spc="-5" dirty="0" smtClean="0">
                <a:latin typeface="Aharoni" pitchFamily="2" charset="-79"/>
                <a:cs typeface="Aharoni" pitchFamily="2" charset="-79"/>
              </a:rPr>
              <a:t> </a:t>
            </a:r>
            <a:r>
              <a:rPr lang="en-US" sz="1800" spc="-5" dirty="0" smtClean="0">
                <a:latin typeface="Aharoni" pitchFamily="2" charset="-79"/>
                <a:cs typeface="Aharoni" pitchFamily="2" charset="-79"/>
              </a:rPr>
              <a:t>called</a:t>
            </a:r>
            <a:r>
              <a:rPr lang="fr-FR" sz="1800" spc="-5" dirty="0" smtClean="0">
                <a:latin typeface="Aharoni" pitchFamily="2" charset="-79"/>
                <a:cs typeface="Aharoni" pitchFamily="2" charset="-79"/>
              </a:rPr>
              <a:t> </a:t>
            </a:r>
            <a:r>
              <a:rPr sz="1800" b="1" spc="-10" smtClean="0">
                <a:solidFill>
                  <a:srgbClr val="FF0000"/>
                </a:solidFill>
                <a:latin typeface="Aharoni" pitchFamily="2" charset="-79"/>
                <a:cs typeface="Aharoni" pitchFamily="2" charset="-79"/>
              </a:rPr>
              <a:t>polynomial</a:t>
            </a:r>
            <a:r>
              <a:rPr lang="fr-FR" sz="1800" b="1" spc="-10" dirty="0" smtClean="0">
                <a:solidFill>
                  <a:srgbClr val="FF0000"/>
                </a:solidFill>
                <a:latin typeface="Aharoni" pitchFamily="2" charset="-79"/>
                <a:cs typeface="Aharoni" pitchFamily="2" charset="-79"/>
              </a:rPr>
              <a:t> </a:t>
            </a:r>
          </a:p>
          <a:p>
            <a:pPr marL="1588" algn="l">
              <a:lnSpc>
                <a:spcPct val="100000"/>
              </a:lnSpc>
              <a:spcBef>
                <a:spcPts val="100"/>
              </a:spcBef>
            </a:pPr>
            <a:endParaRPr lang="fr-FR" sz="1800" b="1" spc="-10" dirty="0" smtClean="0">
              <a:solidFill>
                <a:srgbClr val="FF0000"/>
              </a:solidFill>
              <a:latin typeface="Arial MT"/>
              <a:cs typeface="Arial MT"/>
            </a:endParaRPr>
          </a:p>
          <a:p>
            <a:pPr marL="1588">
              <a:spcBef>
                <a:spcPts val="100"/>
              </a:spcBef>
            </a:pPr>
            <a:r>
              <a:rPr lang="en-US" dirty="0" smtClean="0"/>
              <a:t>A real number can also be expressed in polynomial form:</a:t>
            </a:r>
            <a:endParaRPr sz="1800" smtClean="0">
              <a:latin typeface="Arial MT"/>
              <a:cs typeface="Arial MT"/>
            </a:endParaRPr>
          </a:p>
          <a:p>
            <a:pPr marL="168910">
              <a:lnSpc>
                <a:spcPct val="100000"/>
              </a:lnSpc>
              <a:spcBef>
                <a:spcPts val="1130"/>
              </a:spcBef>
              <a:tabLst>
                <a:tab pos="8883015" algn="l"/>
              </a:tabLst>
            </a:pPr>
            <a:r>
              <a:rPr sz="2300" smtClean="0">
                <a:latin typeface="Times New Roman"/>
                <a:cs typeface="Times New Roman"/>
              </a:rPr>
              <a:t>3213,987</a:t>
            </a:r>
            <a:r>
              <a:rPr sz="2300" spc="-65" smtClean="0">
                <a:latin typeface="Times New Roman"/>
                <a:cs typeface="Times New Roman"/>
              </a:rPr>
              <a:t> </a:t>
            </a:r>
            <a:r>
              <a:rPr sz="2300" spc="100" dirty="0">
                <a:latin typeface="Symbol"/>
                <a:cs typeface="Symbol"/>
              </a:rPr>
              <a:t></a:t>
            </a:r>
            <a:r>
              <a:rPr sz="2300" spc="-180" dirty="0">
                <a:latin typeface="Times New Roman"/>
                <a:cs typeface="Times New Roman"/>
              </a:rPr>
              <a:t> </a:t>
            </a:r>
            <a:r>
              <a:rPr sz="2300" spc="60" dirty="0">
                <a:latin typeface="Times New Roman"/>
                <a:cs typeface="Times New Roman"/>
              </a:rPr>
              <a:t>3*10</a:t>
            </a:r>
            <a:r>
              <a:rPr sz="2025" spc="89" baseline="43209" dirty="0">
                <a:latin typeface="Times New Roman"/>
                <a:cs typeface="Times New Roman"/>
              </a:rPr>
              <a:t>3</a:t>
            </a:r>
            <a:r>
              <a:rPr sz="2025" spc="315" baseline="43209" dirty="0">
                <a:latin typeface="Times New Roman"/>
                <a:cs typeface="Times New Roman"/>
              </a:rPr>
              <a:t> </a:t>
            </a:r>
            <a:r>
              <a:rPr sz="2300" spc="100" dirty="0">
                <a:latin typeface="Symbol"/>
                <a:cs typeface="Symbol"/>
              </a:rPr>
              <a:t></a:t>
            </a:r>
            <a:r>
              <a:rPr sz="2300" spc="-220" dirty="0">
                <a:latin typeface="Times New Roman"/>
                <a:cs typeface="Times New Roman"/>
              </a:rPr>
              <a:t> </a:t>
            </a:r>
            <a:r>
              <a:rPr sz="2300" spc="85" dirty="0">
                <a:latin typeface="Times New Roman"/>
                <a:cs typeface="Times New Roman"/>
              </a:rPr>
              <a:t>2*10</a:t>
            </a:r>
            <a:r>
              <a:rPr sz="2025" spc="127" baseline="43209" dirty="0">
                <a:latin typeface="Times New Roman"/>
                <a:cs typeface="Times New Roman"/>
              </a:rPr>
              <a:t>2</a:t>
            </a:r>
            <a:r>
              <a:rPr sz="2025" spc="390" baseline="43209" dirty="0">
                <a:latin typeface="Times New Roman"/>
                <a:cs typeface="Times New Roman"/>
              </a:rPr>
              <a:t> </a:t>
            </a:r>
            <a:r>
              <a:rPr sz="2300" spc="50" dirty="0">
                <a:latin typeface="Symbol"/>
                <a:cs typeface="Symbol"/>
              </a:rPr>
              <a:t></a:t>
            </a:r>
            <a:r>
              <a:rPr sz="2300" spc="50" dirty="0">
                <a:latin typeface="Times New Roman"/>
                <a:cs typeface="Times New Roman"/>
              </a:rPr>
              <a:t>1*10</a:t>
            </a:r>
            <a:r>
              <a:rPr sz="2025" spc="75" baseline="43209" dirty="0">
                <a:latin typeface="Times New Roman"/>
                <a:cs typeface="Times New Roman"/>
              </a:rPr>
              <a:t>1</a:t>
            </a:r>
            <a:r>
              <a:rPr sz="2025" spc="232" baseline="43209" dirty="0">
                <a:latin typeface="Times New Roman"/>
                <a:cs typeface="Times New Roman"/>
              </a:rPr>
              <a:t> </a:t>
            </a:r>
            <a:r>
              <a:rPr sz="2300" spc="100" dirty="0">
                <a:latin typeface="Symbol"/>
                <a:cs typeface="Symbol"/>
              </a:rPr>
              <a:t></a:t>
            </a:r>
            <a:r>
              <a:rPr sz="2300" spc="-295" dirty="0">
                <a:latin typeface="Times New Roman"/>
                <a:cs typeface="Times New Roman"/>
              </a:rPr>
              <a:t> </a:t>
            </a:r>
            <a:r>
              <a:rPr sz="2300" spc="65" dirty="0">
                <a:latin typeface="Times New Roman"/>
                <a:cs typeface="Times New Roman"/>
              </a:rPr>
              <a:t>3*10</a:t>
            </a:r>
            <a:r>
              <a:rPr sz="2025" spc="97" baseline="43209" dirty="0">
                <a:latin typeface="Times New Roman"/>
                <a:cs typeface="Times New Roman"/>
              </a:rPr>
              <a:t>0</a:t>
            </a:r>
            <a:r>
              <a:rPr sz="2025" spc="382" baseline="43209" dirty="0">
                <a:latin typeface="Times New Roman"/>
                <a:cs typeface="Times New Roman"/>
              </a:rPr>
              <a:t> </a:t>
            </a:r>
            <a:r>
              <a:rPr sz="2300" spc="100" dirty="0">
                <a:latin typeface="Symbol"/>
                <a:cs typeface="Symbol"/>
              </a:rPr>
              <a:t></a:t>
            </a:r>
            <a:r>
              <a:rPr sz="2300" spc="-290" dirty="0">
                <a:latin typeface="Times New Roman"/>
                <a:cs typeface="Times New Roman"/>
              </a:rPr>
              <a:t> </a:t>
            </a:r>
            <a:r>
              <a:rPr sz="2300" spc="70" dirty="0">
                <a:latin typeface="Times New Roman"/>
                <a:cs typeface="Times New Roman"/>
              </a:rPr>
              <a:t>9*10</a:t>
            </a:r>
            <a:r>
              <a:rPr sz="2025" spc="104" baseline="43209" dirty="0">
                <a:latin typeface="Symbol"/>
                <a:cs typeface="Symbol"/>
              </a:rPr>
              <a:t></a:t>
            </a:r>
            <a:r>
              <a:rPr sz="2025" spc="104" baseline="43209" dirty="0">
                <a:latin typeface="Times New Roman"/>
                <a:cs typeface="Times New Roman"/>
              </a:rPr>
              <a:t>1</a:t>
            </a:r>
            <a:r>
              <a:rPr sz="2025" spc="225" baseline="43209" dirty="0">
                <a:latin typeface="Times New Roman"/>
                <a:cs typeface="Times New Roman"/>
              </a:rPr>
              <a:t> </a:t>
            </a:r>
            <a:r>
              <a:rPr sz="2300" spc="100" dirty="0">
                <a:latin typeface="Symbol"/>
                <a:cs typeface="Symbol"/>
              </a:rPr>
              <a:t></a:t>
            </a:r>
            <a:r>
              <a:rPr sz="2300" spc="-330" dirty="0">
                <a:latin typeface="Times New Roman"/>
                <a:cs typeface="Times New Roman"/>
              </a:rPr>
              <a:t> </a:t>
            </a:r>
            <a:r>
              <a:rPr sz="2300" spc="65" dirty="0">
                <a:latin typeface="Times New Roman"/>
                <a:cs typeface="Times New Roman"/>
              </a:rPr>
              <a:t>8*10</a:t>
            </a:r>
            <a:r>
              <a:rPr sz="2025" spc="97" baseline="43209" dirty="0">
                <a:latin typeface="Symbol"/>
                <a:cs typeface="Symbol"/>
              </a:rPr>
              <a:t></a:t>
            </a:r>
            <a:r>
              <a:rPr sz="2025" spc="97" baseline="43209" dirty="0">
                <a:latin typeface="Times New Roman"/>
                <a:cs typeface="Times New Roman"/>
              </a:rPr>
              <a:t>2</a:t>
            </a:r>
            <a:r>
              <a:rPr sz="2025" spc="390" baseline="43209" dirty="0">
                <a:latin typeface="Times New Roman"/>
                <a:cs typeface="Times New Roman"/>
              </a:rPr>
              <a:t> </a:t>
            </a:r>
            <a:r>
              <a:rPr sz="2300" spc="100" dirty="0">
                <a:latin typeface="Symbol"/>
                <a:cs typeface="Symbol"/>
              </a:rPr>
              <a:t></a:t>
            </a:r>
            <a:r>
              <a:rPr sz="2300" spc="-254" dirty="0">
                <a:latin typeface="Times New Roman"/>
                <a:cs typeface="Times New Roman"/>
              </a:rPr>
              <a:t> </a:t>
            </a:r>
            <a:r>
              <a:rPr sz="2300" spc="75" dirty="0">
                <a:latin typeface="Times New Roman"/>
                <a:cs typeface="Times New Roman"/>
              </a:rPr>
              <a:t>7*10</a:t>
            </a:r>
            <a:r>
              <a:rPr sz="2025" spc="112" baseline="43209" dirty="0">
                <a:latin typeface="Symbol"/>
                <a:cs typeface="Symbol"/>
              </a:rPr>
              <a:t></a:t>
            </a:r>
            <a:r>
              <a:rPr sz="2025" spc="112" baseline="43209" dirty="0">
                <a:latin typeface="Times New Roman"/>
                <a:cs typeface="Times New Roman"/>
              </a:rPr>
              <a:t>3</a:t>
            </a:r>
            <a:r>
              <a:rPr sz="2025" spc="112" baseline="43209">
                <a:latin typeface="Times New Roman"/>
                <a:cs typeface="Times New Roman"/>
              </a:rPr>
              <a:t>	</a:t>
            </a:r>
            <a:endParaRPr sz="1400">
              <a:latin typeface="Arial MT"/>
              <a:cs typeface="Arial MT"/>
            </a:endParaRPr>
          </a:p>
        </p:txBody>
      </p:sp>
      <p:sp>
        <p:nvSpPr>
          <p:cNvPr id="12" name="object 12"/>
          <p:cNvSpPr txBox="1">
            <a:spLocks noGrp="1"/>
          </p:cNvSpPr>
          <p:nvPr>
            <p:ph type="title"/>
          </p:nvPr>
        </p:nvSpPr>
        <p:spPr>
          <a:xfrm>
            <a:off x="2614676" y="76581"/>
            <a:ext cx="3861435" cy="505267"/>
          </a:xfrm>
          <a:prstGeom prst="rect">
            <a:avLst/>
          </a:prstGeom>
        </p:spPr>
        <p:txBody>
          <a:bodyPr vert="horz" wrap="square" lIns="0" tIns="12700" rIns="0" bIns="0" rtlCol="0">
            <a:spAutoFit/>
          </a:bodyPr>
          <a:lstStyle/>
          <a:p>
            <a:pPr marL="12700">
              <a:lnSpc>
                <a:spcPct val="100000"/>
              </a:lnSpc>
              <a:spcBef>
                <a:spcPts val="100"/>
              </a:spcBef>
            </a:pPr>
            <a:r>
              <a:rPr lang="en-US" sz="3200" spc="-5" dirty="0" smtClean="0">
                <a:solidFill>
                  <a:srgbClr val="000000"/>
                </a:solidFill>
              </a:rPr>
              <a:t>Decimal</a:t>
            </a:r>
            <a:r>
              <a:rPr lang="fr-FR" sz="3200" spc="-5" dirty="0" smtClean="0">
                <a:solidFill>
                  <a:srgbClr val="000000"/>
                </a:solidFill>
              </a:rPr>
              <a:t> </a:t>
            </a:r>
            <a:r>
              <a:rPr sz="3200" spc="-5" smtClean="0">
                <a:solidFill>
                  <a:srgbClr val="000000"/>
                </a:solidFill>
              </a:rPr>
              <a:t>syst</a:t>
            </a:r>
            <a:r>
              <a:rPr lang="fr-FR" sz="3200" spc="-5" dirty="0" smtClean="0">
                <a:solidFill>
                  <a:srgbClr val="000000"/>
                </a:solidFill>
              </a:rPr>
              <a:t>e</a:t>
            </a:r>
            <a:r>
              <a:rPr sz="3200" spc="-5" smtClean="0">
                <a:solidFill>
                  <a:srgbClr val="000000"/>
                </a:solidFill>
              </a:rPr>
              <a:t>m</a:t>
            </a:r>
            <a:endParaRPr sz="3200"/>
          </a:p>
        </p:txBody>
      </p:sp>
      <p:sp>
        <p:nvSpPr>
          <p:cNvPr id="14" name="object 14"/>
          <p:cNvSpPr/>
          <p:nvPr/>
        </p:nvSpPr>
        <p:spPr>
          <a:xfrm>
            <a:off x="762" y="644651"/>
            <a:ext cx="9131300" cy="96520"/>
          </a:xfrm>
          <a:custGeom>
            <a:avLst/>
            <a:gdLst/>
            <a:ahLst/>
            <a:cxnLst/>
            <a:rect l="l" t="t" r="r" b="b"/>
            <a:pathLst>
              <a:path w="9131300" h="96520">
                <a:moveTo>
                  <a:pt x="9131300" y="80010"/>
                </a:moveTo>
                <a:lnTo>
                  <a:pt x="0" y="80010"/>
                </a:lnTo>
                <a:lnTo>
                  <a:pt x="0" y="96012"/>
                </a:lnTo>
                <a:lnTo>
                  <a:pt x="9131300" y="96012"/>
                </a:lnTo>
                <a:lnTo>
                  <a:pt x="9131300" y="80010"/>
                </a:lnTo>
                <a:close/>
              </a:path>
              <a:path w="9131300" h="96520">
                <a:moveTo>
                  <a:pt x="9131300" y="32004"/>
                </a:moveTo>
                <a:lnTo>
                  <a:pt x="0" y="32004"/>
                </a:lnTo>
                <a:lnTo>
                  <a:pt x="0" y="64008"/>
                </a:lnTo>
                <a:lnTo>
                  <a:pt x="9131300" y="64008"/>
                </a:lnTo>
                <a:lnTo>
                  <a:pt x="9131300" y="32004"/>
                </a:lnTo>
                <a:close/>
              </a:path>
              <a:path w="9131300" h="96520">
                <a:moveTo>
                  <a:pt x="9131300" y="0"/>
                </a:moveTo>
                <a:lnTo>
                  <a:pt x="0" y="0"/>
                </a:lnTo>
                <a:lnTo>
                  <a:pt x="0" y="16002"/>
                </a:lnTo>
                <a:lnTo>
                  <a:pt x="9131300" y="16002"/>
                </a:lnTo>
                <a:lnTo>
                  <a:pt x="9131300" y="0"/>
                </a:lnTo>
                <a:close/>
              </a:path>
            </a:pathLst>
          </a:custGeom>
          <a:solidFill>
            <a:srgbClr val="000000"/>
          </a:solidFill>
        </p:spPr>
        <p:txBody>
          <a:bodyPr wrap="square" lIns="0" tIns="0" rIns="0" bIns="0" rtlCol="0"/>
          <a:lstStyle/>
          <a:p>
            <a:endParaRPr/>
          </a:p>
        </p:txBody>
      </p:sp>
      <p:sp>
        <p:nvSpPr>
          <p:cNvPr id="16" name="object 16"/>
          <p:cNvSpPr txBox="1"/>
          <p:nvPr/>
        </p:nvSpPr>
        <p:spPr>
          <a:xfrm>
            <a:off x="228600" y="1676400"/>
            <a:ext cx="7415234" cy="753411"/>
          </a:xfrm>
          <a:prstGeom prst="rect">
            <a:avLst/>
          </a:prstGeom>
        </p:spPr>
        <p:txBody>
          <a:bodyPr vert="horz" wrap="square" lIns="0" tIns="73025" rIns="0" bIns="0" rtlCol="0">
            <a:spAutoFit/>
          </a:bodyPr>
          <a:lstStyle/>
          <a:p>
            <a:pPr marL="12700">
              <a:lnSpc>
                <a:spcPct val="100000"/>
              </a:lnSpc>
              <a:spcBef>
                <a:spcPts val="575"/>
              </a:spcBef>
            </a:pPr>
            <a:r>
              <a:rPr sz="2000" b="1" smtClean="0">
                <a:cs typeface="Times New Roman"/>
              </a:rPr>
              <a:t>Ex</a:t>
            </a:r>
            <a:r>
              <a:rPr lang="fr-FR" sz="2000" b="1" dirty="0" smtClean="0">
                <a:cs typeface="Times New Roman"/>
              </a:rPr>
              <a:t>a</a:t>
            </a:r>
            <a:r>
              <a:rPr sz="2000" b="1" smtClean="0">
                <a:cs typeface="Times New Roman"/>
              </a:rPr>
              <a:t>mple</a:t>
            </a:r>
            <a:r>
              <a:rPr sz="2000" b="1" dirty="0">
                <a:cs typeface="Times New Roman"/>
              </a:rPr>
              <a:t>:</a:t>
            </a:r>
            <a:endParaRPr sz="2000">
              <a:cs typeface="Times New Roman"/>
            </a:endParaRPr>
          </a:p>
          <a:p>
            <a:pPr marL="12700">
              <a:lnSpc>
                <a:spcPct val="100000"/>
              </a:lnSpc>
              <a:spcBef>
                <a:spcPts val="480"/>
              </a:spcBef>
            </a:pPr>
            <a:r>
              <a:rPr lang="fr-FR" sz="2000" dirty="0" smtClean="0">
                <a:cs typeface="Times New Roman"/>
              </a:rPr>
              <a:t>The </a:t>
            </a:r>
            <a:r>
              <a:rPr sz="2000" spc="-25" smtClean="0">
                <a:cs typeface="Times New Roman"/>
              </a:rPr>
              <a:t> </a:t>
            </a:r>
            <a:r>
              <a:rPr lang="fr-FR" sz="2000" dirty="0" smtClean="0">
                <a:cs typeface="Times New Roman"/>
              </a:rPr>
              <a:t>3213 </a:t>
            </a:r>
            <a:r>
              <a:rPr sz="2000" smtClean="0">
                <a:cs typeface="Times New Roman"/>
              </a:rPr>
              <a:t>n</a:t>
            </a:r>
            <a:r>
              <a:rPr lang="fr-FR" sz="2000" dirty="0" smtClean="0">
                <a:cs typeface="Times New Roman"/>
              </a:rPr>
              <a:t>u</a:t>
            </a:r>
            <a:r>
              <a:rPr sz="2000" smtClean="0">
                <a:cs typeface="Times New Roman"/>
              </a:rPr>
              <a:t>mb</a:t>
            </a:r>
            <a:r>
              <a:rPr lang="fr-FR" sz="2000" dirty="0" smtClean="0">
                <a:cs typeface="Times New Roman"/>
              </a:rPr>
              <a:t>e</a:t>
            </a:r>
            <a:r>
              <a:rPr sz="2000" smtClean="0">
                <a:cs typeface="Times New Roman"/>
              </a:rPr>
              <a:t>r</a:t>
            </a:r>
            <a:r>
              <a:rPr lang="fr-FR" sz="2000" dirty="0" smtClean="0">
                <a:cs typeface="Times New Roman"/>
              </a:rPr>
              <a:t> </a:t>
            </a:r>
            <a:r>
              <a:rPr lang="en-US" sz="2000" dirty="0" smtClean="0">
                <a:cs typeface="Times New Roman"/>
              </a:rPr>
              <a:t>can be </a:t>
            </a:r>
            <a:r>
              <a:rPr lang="fr-FR" sz="2000" dirty="0" smtClean="0">
                <a:cs typeface="Times New Roman"/>
              </a:rPr>
              <a:t> </a:t>
            </a:r>
            <a:r>
              <a:rPr lang="en-US" sz="2000" dirty="0" smtClean="0">
                <a:cs typeface="Times New Roman"/>
              </a:rPr>
              <a:t>written</a:t>
            </a:r>
            <a:r>
              <a:rPr lang="fr-FR" sz="2000" dirty="0" smtClean="0">
                <a:cs typeface="Times New Roman"/>
              </a:rPr>
              <a:t> </a:t>
            </a:r>
            <a:r>
              <a:rPr lang="en-US" sz="2000" dirty="0" smtClean="0">
                <a:cs typeface="Times New Roman"/>
              </a:rPr>
              <a:t>using</a:t>
            </a:r>
            <a:r>
              <a:rPr lang="fr-FR" sz="2000" dirty="0" smtClean="0">
                <a:cs typeface="Times New Roman"/>
              </a:rPr>
              <a:t> the </a:t>
            </a:r>
            <a:r>
              <a:rPr lang="en-US" sz="2000" dirty="0" smtClean="0">
                <a:cs typeface="Times New Roman"/>
              </a:rPr>
              <a:t>form</a:t>
            </a:r>
            <a:r>
              <a:rPr lang="fr-FR" sz="2000" dirty="0" smtClean="0">
                <a:cs typeface="Times New Roman"/>
              </a:rPr>
              <a:t> </a:t>
            </a:r>
            <a:r>
              <a:rPr sz="2000" spc="-45" smtClean="0">
                <a:cs typeface="Times New Roman"/>
              </a:rPr>
              <a:t> </a:t>
            </a:r>
            <a:r>
              <a:rPr sz="2000" dirty="0">
                <a:cs typeface="Times New Roman"/>
              </a:rPr>
              <a:t>:</a:t>
            </a:r>
            <a:endParaRPr sz="2000">
              <a:cs typeface="Times New Roman"/>
            </a:endParaRPr>
          </a:p>
        </p:txBody>
      </p:sp>
      <p:grpSp>
        <p:nvGrpSpPr>
          <p:cNvPr id="3" name="object 17"/>
          <p:cNvGrpSpPr/>
          <p:nvPr/>
        </p:nvGrpSpPr>
        <p:grpSpPr>
          <a:xfrm>
            <a:off x="2286000" y="2895600"/>
            <a:ext cx="5556885" cy="805180"/>
            <a:chOff x="3456432" y="4608576"/>
            <a:chExt cx="5556885" cy="805180"/>
          </a:xfrm>
        </p:grpSpPr>
        <p:sp>
          <p:nvSpPr>
            <p:cNvPr id="18" name="object 18"/>
            <p:cNvSpPr/>
            <p:nvPr/>
          </p:nvSpPr>
          <p:spPr>
            <a:xfrm>
              <a:off x="3462528" y="4614672"/>
              <a:ext cx="5544820" cy="792480"/>
            </a:xfrm>
            <a:custGeom>
              <a:avLst/>
              <a:gdLst/>
              <a:ahLst/>
              <a:cxnLst/>
              <a:rect l="l" t="t" r="r" b="b"/>
              <a:pathLst>
                <a:path w="5544820" h="792479">
                  <a:moveTo>
                    <a:pt x="5412232" y="0"/>
                  </a:moveTo>
                  <a:lnTo>
                    <a:pt x="132080" y="0"/>
                  </a:lnTo>
                  <a:lnTo>
                    <a:pt x="90350" y="6738"/>
                  </a:lnTo>
                  <a:lnTo>
                    <a:pt x="54095" y="25497"/>
                  </a:lnTo>
                  <a:lnTo>
                    <a:pt x="25497" y="54095"/>
                  </a:lnTo>
                  <a:lnTo>
                    <a:pt x="6738" y="90350"/>
                  </a:lnTo>
                  <a:lnTo>
                    <a:pt x="0" y="132079"/>
                  </a:lnTo>
                  <a:lnTo>
                    <a:pt x="0" y="660399"/>
                  </a:lnTo>
                  <a:lnTo>
                    <a:pt x="6738" y="702129"/>
                  </a:lnTo>
                  <a:lnTo>
                    <a:pt x="25497" y="738384"/>
                  </a:lnTo>
                  <a:lnTo>
                    <a:pt x="54095" y="766982"/>
                  </a:lnTo>
                  <a:lnTo>
                    <a:pt x="90350" y="785741"/>
                  </a:lnTo>
                  <a:lnTo>
                    <a:pt x="132080" y="792479"/>
                  </a:lnTo>
                  <a:lnTo>
                    <a:pt x="5412232" y="792479"/>
                  </a:lnTo>
                  <a:lnTo>
                    <a:pt x="5453961" y="785741"/>
                  </a:lnTo>
                  <a:lnTo>
                    <a:pt x="5490216" y="766982"/>
                  </a:lnTo>
                  <a:lnTo>
                    <a:pt x="5518814" y="738384"/>
                  </a:lnTo>
                  <a:lnTo>
                    <a:pt x="5537573" y="702129"/>
                  </a:lnTo>
                  <a:lnTo>
                    <a:pt x="5544312" y="660399"/>
                  </a:lnTo>
                  <a:lnTo>
                    <a:pt x="5544312" y="132079"/>
                  </a:lnTo>
                  <a:lnTo>
                    <a:pt x="5537573" y="90350"/>
                  </a:lnTo>
                  <a:lnTo>
                    <a:pt x="5518814" y="54095"/>
                  </a:lnTo>
                  <a:lnTo>
                    <a:pt x="5490216" y="25497"/>
                  </a:lnTo>
                  <a:lnTo>
                    <a:pt x="5453961" y="6738"/>
                  </a:lnTo>
                  <a:lnTo>
                    <a:pt x="5412232" y="0"/>
                  </a:lnTo>
                  <a:close/>
                </a:path>
              </a:pathLst>
            </a:custGeom>
            <a:solidFill>
              <a:srgbClr val="BADFE2"/>
            </a:solidFill>
          </p:spPr>
          <p:txBody>
            <a:bodyPr wrap="square" lIns="0" tIns="0" rIns="0" bIns="0" rtlCol="0"/>
            <a:lstStyle/>
            <a:p>
              <a:endParaRPr/>
            </a:p>
          </p:txBody>
        </p:sp>
        <p:sp>
          <p:nvSpPr>
            <p:cNvPr id="19" name="object 19"/>
            <p:cNvSpPr/>
            <p:nvPr/>
          </p:nvSpPr>
          <p:spPr>
            <a:xfrm>
              <a:off x="3462528" y="4614672"/>
              <a:ext cx="5544820" cy="792480"/>
            </a:xfrm>
            <a:custGeom>
              <a:avLst/>
              <a:gdLst/>
              <a:ahLst/>
              <a:cxnLst/>
              <a:rect l="l" t="t" r="r" b="b"/>
              <a:pathLst>
                <a:path w="5544820" h="792479">
                  <a:moveTo>
                    <a:pt x="0" y="132079"/>
                  </a:moveTo>
                  <a:lnTo>
                    <a:pt x="6738" y="90350"/>
                  </a:lnTo>
                  <a:lnTo>
                    <a:pt x="25497" y="54095"/>
                  </a:lnTo>
                  <a:lnTo>
                    <a:pt x="54095" y="25497"/>
                  </a:lnTo>
                  <a:lnTo>
                    <a:pt x="90350" y="6738"/>
                  </a:lnTo>
                  <a:lnTo>
                    <a:pt x="132080" y="0"/>
                  </a:lnTo>
                  <a:lnTo>
                    <a:pt x="5412232" y="0"/>
                  </a:lnTo>
                  <a:lnTo>
                    <a:pt x="5453961" y="6738"/>
                  </a:lnTo>
                  <a:lnTo>
                    <a:pt x="5490216" y="25497"/>
                  </a:lnTo>
                  <a:lnTo>
                    <a:pt x="5518814" y="54095"/>
                  </a:lnTo>
                  <a:lnTo>
                    <a:pt x="5537573" y="90350"/>
                  </a:lnTo>
                  <a:lnTo>
                    <a:pt x="5544312" y="132079"/>
                  </a:lnTo>
                  <a:lnTo>
                    <a:pt x="5544312" y="660399"/>
                  </a:lnTo>
                  <a:lnTo>
                    <a:pt x="5537573" y="702129"/>
                  </a:lnTo>
                  <a:lnTo>
                    <a:pt x="5518814" y="738384"/>
                  </a:lnTo>
                  <a:lnTo>
                    <a:pt x="5490216" y="766982"/>
                  </a:lnTo>
                  <a:lnTo>
                    <a:pt x="5453961" y="785741"/>
                  </a:lnTo>
                  <a:lnTo>
                    <a:pt x="5412232" y="792479"/>
                  </a:lnTo>
                  <a:lnTo>
                    <a:pt x="132080" y="792479"/>
                  </a:lnTo>
                  <a:lnTo>
                    <a:pt x="90350" y="785741"/>
                  </a:lnTo>
                  <a:lnTo>
                    <a:pt x="54095" y="766982"/>
                  </a:lnTo>
                  <a:lnTo>
                    <a:pt x="25497" y="738384"/>
                  </a:lnTo>
                  <a:lnTo>
                    <a:pt x="6738" y="702129"/>
                  </a:lnTo>
                  <a:lnTo>
                    <a:pt x="0" y="660399"/>
                  </a:lnTo>
                  <a:lnTo>
                    <a:pt x="0" y="132079"/>
                  </a:lnTo>
                  <a:close/>
                </a:path>
              </a:pathLst>
            </a:custGeom>
            <a:ln w="12192">
              <a:solidFill>
                <a:srgbClr val="88A3A7"/>
              </a:solidFill>
            </a:ln>
          </p:spPr>
          <p:txBody>
            <a:bodyPr wrap="square" lIns="0" tIns="0" rIns="0" bIns="0" rtlCol="0"/>
            <a:lstStyle/>
            <a:p>
              <a:endParaRPr/>
            </a:p>
          </p:txBody>
        </p:sp>
      </p:grpSp>
      <p:sp>
        <p:nvSpPr>
          <p:cNvPr id="20" name="object 20"/>
          <p:cNvSpPr txBox="1"/>
          <p:nvPr/>
        </p:nvSpPr>
        <p:spPr>
          <a:xfrm>
            <a:off x="2438400" y="3124200"/>
            <a:ext cx="5233035" cy="395605"/>
          </a:xfrm>
          <a:prstGeom prst="rect">
            <a:avLst/>
          </a:prstGeom>
        </p:spPr>
        <p:txBody>
          <a:bodyPr vert="horz" wrap="square" lIns="0" tIns="15875" rIns="0" bIns="0" rtlCol="0">
            <a:spAutoFit/>
          </a:bodyPr>
          <a:lstStyle/>
          <a:p>
            <a:pPr marL="38100">
              <a:lnSpc>
                <a:spcPct val="100000"/>
              </a:lnSpc>
              <a:spcBef>
                <a:spcPts val="125"/>
              </a:spcBef>
            </a:pPr>
            <a:r>
              <a:rPr sz="2400" spc="120" dirty="0">
                <a:latin typeface="Times New Roman"/>
                <a:cs typeface="Times New Roman"/>
              </a:rPr>
              <a:t>32</a:t>
            </a:r>
            <a:r>
              <a:rPr sz="2400" spc="110" dirty="0">
                <a:latin typeface="Times New Roman"/>
                <a:cs typeface="Times New Roman"/>
              </a:rPr>
              <a:t>1</a:t>
            </a:r>
            <a:r>
              <a:rPr sz="2400" spc="200" dirty="0">
                <a:latin typeface="Times New Roman"/>
                <a:cs typeface="Times New Roman"/>
              </a:rPr>
              <a:t>3</a:t>
            </a:r>
            <a:r>
              <a:rPr sz="2400" spc="-120" dirty="0">
                <a:latin typeface="Times New Roman"/>
                <a:cs typeface="Times New Roman"/>
              </a:rPr>
              <a:t> </a:t>
            </a:r>
            <a:r>
              <a:rPr sz="2400" spc="215" dirty="0">
                <a:latin typeface="Symbol"/>
                <a:cs typeface="Symbol"/>
              </a:rPr>
              <a:t></a:t>
            </a:r>
            <a:r>
              <a:rPr sz="2400" spc="-140" dirty="0">
                <a:latin typeface="Times New Roman"/>
                <a:cs typeface="Times New Roman"/>
              </a:rPr>
              <a:t> </a:t>
            </a:r>
            <a:r>
              <a:rPr sz="2400" spc="300" dirty="0">
                <a:latin typeface="Times New Roman"/>
                <a:cs typeface="Times New Roman"/>
              </a:rPr>
              <a:t>3</a:t>
            </a:r>
            <a:r>
              <a:rPr sz="2400" spc="130" dirty="0">
                <a:latin typeface="Times New Roman"/>
                <a:cs typeface="Times New Roman"/>
              </a:rPr>
              <a:t>*</a:t>
            </a:r>
            <a:r>
              <a:rPr sz="2400" spc="120" dirty="0">
                <a:latin typeface="Times New Roman"/>
                <a:cs typeface="Times New Roman"/>
              </a:rPr>
              <a:t>1</a:t>
            </a:r>
            <a:r>
              <a:rPr sz="2400" spc="200" dirty="0">
                <a:latin typeface="Times New Roman"/>
                <a:cs typeface="Times New Roman"/>
              </a:rPr>
              <a:t>0</a:t>
            </a:r>
            <a:r>
              <a:rPr sz="2100" spc="172" baseline="43650" dirty="0">
                <a:latin typeface="Times New Roman"/>
                <a:cs typeface="Times New Roman"/>
              </a:rPr>
              <a:t>3</a:t>
            </a:r>
            <a:r>
              <a:rPr sz="2100" baseline="43650" dirty="0">
                <a:latin typeface="Times New Roman"/>
                <a:cs typeface="Times New Roman"/>
              </a:rPr>
              <a:t> </a:t>
            </a:r>
            <a:r>
              <a:rPr sz="2100" spc="-112" baseline="43650" dirty="0">
                <a:latin typeface="Times New Roman"/>
                <a:cs typeface="Times New Roman"/>
              </a:rPr>
              <a:t> </a:t>
            </a:r>
            <a:r>
              <a:rPr sz="2400" spc="215" dirty="0">
                <a:latin typeface="Symbol"/>
                <a:cs typeface="Symbol"/>
              </a:rPr>
              <a:t></a:t>
            </a:r>
            <a:r>
              <a:rPr sz="2400" spc="-180" dirty="0">
                <a:latin typeface="Times New Roman"/>
                <a:cs typeface="Times New Roman"/>
              </a:rPr>
              <a:t> </a:t>
            </a:r>
            <a:r>
              <a:rPr sz="2400" spc="385" dirty="0">
                <a:latin typeface="Times New Roman"/>
                <a:cs typeface="Times New Roman"/>
              </a:rPr>
              <a:t>2</a:t>
            </a:r>
            <a:r>
              <a:rPr sz="2400" spc="130" dirty="0">
                <a:latin typeface="Times New Roman"/>
                <a:cs typeface="Times New Roman"/>
              </a:rPr>
              <a:t>*</a:t>
            </a:r>
            <a:r>
              <a:rPr sz="2400" spc="120" dirty="0">
                <a:latin typeface="Times New Roman"/>
                <a:cs typeface="Times New Roman"/>
              </a:rPr>
              <a:t>1</a:t>
            </a:r>
            <a:r>
              <a:rPr sz="2400" spc="250" dirty="0">
                <a:latin typeface="Times New Roman"/>
                <a:cs typeface="Times New Roman"/>
              </a:rPr>
              <a:t>0</a:t>
            </a:r>
            <a:r>
              <a:rPr sz="2100" spc="172" baseline="43650" dirty="0">
                <a:latin typeface="Times New Roman"/>
                <a:cs typeface="Times New Roman"/>
              </a:rPr>
              <a:t>2</a:t>
            </a:r>
            <a:r>
              <a:rPr sz="2100" baseline="43650" dirty="0">
                <a:latin typeface="Times New Roman"/>
                <a:cs typeface="Times New Roman"/>
              </a:rPr>
              <a:t> </a:t>
            </a:r>
            <a:r>
              <a:rPr sz="2100" spc="-44" baseline="43650" dirty="0">
                <a:latin typeface="Times New Roman"/>
                <a:cs typeface="Times New Roman"/>
              </a:rPr>
              <a:t> </a:t>
            </a:r>
            <a:r>
              <a:rPr sz="2400" spc="345" dirty="0">
                <a:latin typeface="Symbol"/>
                <a:cs typeface="Symbol"/>
              </a:rPr>
              <a:t></a:t>
            </a:r>
            <a:r>
              <a:rPr sz="2400" spc="175" dirty="0">
                <a:latin typeface="Times New Roman"/>
                <a:cs typeface="Times New Roman"/>
              </a:rPr>
              <a:t>1</a:t>
            </a:r>
            <a:r>
              <a:rPr sz="2400" spc="130" dirty="0">
                <a:latin typeface="Times New Roman"/>
                <a:cs typeface="Times New Roman"/>
              </a:rPr>
              <a:t>*</a:t>
            </a:r>
            <a:r>
              <a:rPr sz="2400" spc="120" dirty="0">
                <a:latin typeface="Times New Roman"/>
                <a:cs typeface="Times New Roman"/>
              </a:rPr>
              <a:t>1</a:t>
            </a:r>
            <a:r>
              <a:rPr sz="2400" spc="75" dirty="0">
                <a:latin typeface="Times New Roman"/>
                <a:cs typeface="Times New Roman"/>
              </a:rPr>
              <a:t>0</a:t>
            </a:r>
            <a:r>
              <a:rPr sz="2100" spc="172" baseline="43650" dirty="0">
                <a:latin typeface="Times New Roman"/>
                <a:cs typeface="Times New Roman"/>
              </a:rPr>
              <a:t>1</a:t>
            </a:r>
            <a:r>
              <a:rPr sz="2100" baseline="43650" dirty="0">
                <a:latin typeface="Times New Roman"/>
                <a:cs typeface="Times New Roman"/>
              </a:rPr>
              <a:t> </a:t>
            </a:r>
            <a:r>
              <a:rPr sz="2100" spc="-217" baseline="43650" dirty="0">
                <a:latin typeface="Times New Roman"/>
                <a:cs typeface="Times New Roman"/>
              </a:rPr>
              <a:t> </a:t>
            </a:r>
            <a:r>
              <a:rPr sz="2400" spc="215" dirty="0">
                <a:latin typeface="Symbol"/>
                <a:cs typeface="Symbol"/>
              </a:rPr>
              <a:t></a:t>
            </a:r>
            <a:r>
              <a:rPr sz="2400" spc="-265" dirty="0">
                <a:latin typeface="Times New Roman"/>
                <a:cs typeface="Times New Roman"/>
              </a:rPr>
              <a:t> </a:t>
            </a:r>
            <a:r>
              <a:rPr sz="2400" spc="300" dirty="0">
                <a:latin typeface="Times New Roman"/>
                <a:cs typeface="Times New Roman"/>
              </a:rPr>
              <a:t>3</a:t>
            </a:r>
            <a:r>
              <a:rPr sz="2400" spc="135" dirty="0">
                <a:latin typeface="Times New Roman"/>
                <a:cs typeface="Times New Roman"/>
              </a:rPr>
              <a:t>*</a:t>
            </a:r>
            <a:r>
              <a:rPr sz="2400" spc="120" dirty="0">
                <a:latin typeface="Times New Roman"/>
                <a:cs typeface="Times New Roman"/>
              </a:rPr>
              <a:t>1</a:t>
            </a:r>
            <a:r>
              <a:rPr sz="2400" spc="215" dirty="0">
                <a:latin typeface="Times New Roman"/>
                <a:cs typeface="Times New Roman"/>
              </a:rPr>
              <a:t>0</a:t>
            </a:r>
            <a:r>
              <a:rPr sz="2100" spc="172" baseline="43650" dirty="0">
                <a:latin typeface="Times New Roman"/>
                <a:cs typeface="Times New Roman"/>
              </a:rPr>
              <a:t>0</a:t>
            </a:r>
            <a:endParaRPr sz="2100" baseline="43650">
              <a:latin typeface="Times New Roman"/>
              <a:cs typeface="Times New Roman"/>
            </a:endParaRPr>
          </a:p>
        </p:txBody>
      </p:sp>
      <p:sp>
        <p:nvSpPr>
          <p:cNvPr id="23" name="ZoneTexte 22"/>
          <p:cNvSpPr txBox="1"/>
          <p:nvPr/>
        </p:nvSpPr>
        <p:spPr>
          <a:xfrm>
            <a:off x="533400" y="1066800"/>
            <a:ext cx="8153400" cy="461665"/>
          </a:xfrm>
          <a:prstGeom prst="rect">
            <a:avLst/>
          </a:prstGeom>
          <a:noFill/>
        </p:spPr>
        <p:txBody>
          <a:bodyPr wrap="square" rtlCol="0">
            <a:spAutoFit/>
          </a:bodyPr>
          <a:lstStyle/>
          <a:p>
            <a:r>
              <a:rPr lang="en-US" sz="2400" b="1" dirty="0" smtClean="0"/>
              <a:t>Using  10  symbols   0 , 1 , 2 , 3 ,  …  ,  9</a:t>
            </a:r>
            <a:endParaRPr lang="en-US" sz="2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357290" y="142852"/>
            <a:ext cx="6217920" cy="443070"/>
          </a:xfrm>
          <a:prstGeom prst="rect">
            <a:avLst/>
          </a:prstGeom>
        </p:spPr>
        <p:txBody>
          <a:bodyPr vert="horz" wrap="square" lIns="0" tIns="12065" rIns="0" bIns="0" rtlCol="0">
            <a:spAutoFit/>
          </a:bodyPr>
          <a:lstStyle/>
          <a:p>
            <a:pPr marL="12700">
              <a:lnSpc>
                <a:spcPct val="100000"/>
              </a:lnSpc>
              <a:spcBef>
                <a:spcPts val="95"/>
              </a:spcBef>
            </a:pPr>
            <a:r>
              <a:rPr sz="2800" spc="-5" smtClean="0"/>
              <a:t>bina</a:t>
            </a:r>
            <a:r>
              <a:rPr lang="fr-FR" sz="2800" spc="-5" dirty="0" err="1" smtClean="0"/>
              <a:t>ry</a:t>
            </a:r>
            <a:r>
              <a:rPr sz="2800" spc="-5" smtClean="0"/>
              <a:t> </a:t>
            </a:r>
            <a:r>
              <a:rPr lang="fr-FR" sz="2800" spc="-10" dirty="0" smtClean="0"/>
              <a:t>System </a:t>
            </a:r>
            <a:r>
              <a:rPr sz="2800" spc="-5" smtClean="0"/>
              <a:t>(</a:t>
            </a:r>
            <a:r>
              <a:rPr sz="2800" smtClean="0"/>
              <a:t>base</a:t>
            </a:r>
            <a:r>
              <a:rPr sz="2800" spc="5" smtClean="0"/>
              <a:t> </a:t>
            </a:r>
            <a:r>
              <a:rPr lang="fr-FR" sz="2800" spc="5" dirty="0" smtClean="0"/>
              <a:t> 2 </a:t>
            </a:r>
            <a:r>
              <a:rPr sz="2800" spc="-5" smtClean="0"/>
              <a:t>)</a:t>
            </a:r>
            <a:endParaRPr sz="2800"/>
          </a:p>
        </p:txBody>
      </p:sp>
      <p:sp>
        <p:nvSpPr>
          <p:cNvPr id="4" name="object 4"/>
          <p:cNvSpPr/>
          <p:nvPr/>
        </p:nvSpPr>
        <p:spPr>
          <a:xfrm>
            <a:off x="762" y="644651"/>
            <a:ext cx="9131300" cy="96520"/>
          </a:xfrm>
          <a:custGeom>
            <a:avLst/>
            <a:gdLst/>
            <a:ahLst/>
            <a:cxnLst/>
            <a:rect l="l" t="t" r="r" b="b"/>
            <a:pathLst>
              <a:path w="9131300" h="96520">
                <a:moveTo>
                  <a:pt x="9131300" y="80010"/>
                </a:moveTo>
                <a:lnTo>
                  <a:pt x="0" y="80010"/>
                </a:lnTo>
                <a:lnTo>
                  <a:pt x="0" y="96012"/>
                </a:lnTo>
                <a:lnTo>
                  <a:pt x="9131300" y="96012"/>
                </a:lnTo>
                <a:lnTo>
                  <a:pt x="9131300" y="80010"/>
                </a:lnTo>
                <a:close/>
              </a:path>
              <a:path w="9131300" h="96520">
                <a:moveTo>
                  <a:pt x="9131300" y="32004"/>
                </a:moveTo>
                <a:lnTo>
                  <a:pt x="0" y="32004"/>
                </a:lnTo>
                <a:lnTo>
                  <a:pt x="0" y="64008"/>
                </a:lnTo>
                <a:lnTo>
                  <a:pt x="9131300" y="64008"/>
                </a:lnTo>
                <a:lnTo>
                  <a:pt x="9131300" y="32004"/>
                </a:lnTo>
                <a:close/>
              </a:path>
              <a:path w="9131300" h="96520">
                <a:moveTo>
                  <a:pt x="9131300" y="0"/>
                </a:moveTo>
                <a:lnTo>
                  <a:pt x="0" y="0"/>
                </a:lnTo>
                <a:lnTo>
                  <a:pt x="0" y="16002"/>
                </a:lnTo>
                <a:lnTo>
                  <a:pt x="9131300" y="16002"/>
                </a:lnTo>
                <a:lnTo>
                  <a:pt x="9131300" y="0"/>
                </a:lnTo>
                <a:close/>
              </a:path>
            </a:pathLst>
          </a:custGeom>
          <a:solidFill>
            <a:srgbClr val="000000"/>
          </a:solidFill>
        </p:spPr>
        <p:txBody>
          <a:bodyPr wrap="square" lIns="0" tIns="0" rIns="0" bIns="0" rtlCol="0"/>
          <a:lstStyle/>
          <a:p>
            <a:endParaRPr/>
          </a:p>
        </p:txBody>
      </p:sp>
      <p:sp>
        <p:nvSpPr>
          <p:cNvPr id="5" name="object 5"/>
          <p:cNvSpPr txBox="1"/>
          <p:nvPr/>
        </p:nvSpPr>
        <p:spPr>
          <a:xfrm>
            <a:off x="86664" y="840517"/>
            <a:ext cx="4256736" cy="1275080"/>
          </a:xfrm>
          <a:prstGeom prst="rect">
            <a:avLst/>
          </a:prstGeom>
        </p:spPr>
        <p:txBody>
          <a:bodyPr vert="horz" wrap="square" lIns="0" tIns="72390" rIns="0" bIns="0" rtlCol="0">
            <a:spAutoFit/>
          </a:bodyPr>
          <a:lstStyle/>
          <a:p>
            <a:pPr marL="12700">
              <a:lnSpc>
                <a:spcPct val="100000"/>
              </a:lnSpc>
              <a:spcBef>
                <a:spcPts val="570"/>
              </a:spcBef>
            </a:pPr>
            <a:r>
              <a:rPr sz="1800" b="1" dirty="0">
                <a:latin typeface="Times New Roman"/>
                <a:cs typeface="Times New Roman"/>
              </a:rPr>
              <a:t>Exemple</a:t>
            </a:r>
            <a:endParaRPr sz="1800">
              <a:latin typeface="Times New Roman"/>
              <a:cs typeface="Times New Roman"/>
            </a:endParaRPr>
          </a:p>
          <a:p>
            <a:pPr marL="382270" indent="-343535">
              <a:lnSpc>
                <a:spcPct val="100000"/>
              </a:lnSpc>
              <a:spcBef>
                <a:spcPts val="630"/>
              </a:spcBef>
              <a:buChar char="•"/>
              <a:tabLst>
                <a:tab pos="382270" algn="l"/>
                <a:tab pos="382905" algn="l"/>
              </a:tabLst>
            </a:pPr>
            <a:r>
              <a:rPr lang="fr-FR" sz="2400" spc="-5" dirty="0" smtClean="0">
                <a:latin typeface="Times New Roman"/>
                <a:cs typeface="Times New Roman"/>
              </a:rPr>
              <a:t>One </a:t>
            </a:r>
            <a:r>
              <a:rPr sz="2400" b="1" spc="-5" smtClean="0">
                <a:latin typeface="Times New Roman"/>
                <a:cs typeface="Times New Roman"/>
              </a:rPr>
              <a:t>bit</a:t>
            </a:r>
            <a:r>
              <a:rPr sz="2400" b="1" spc="10" smtClean="0">
                <a:latin typeface="Times New Roman"/>
                <a:cs typeface="Times New Roman"/>
              </a:rPr>
              <a:t> </a:t>
            </a:r>
            <a:r>
              <a:rPr sz="2400" dirty="0">
                <a:latin typeface="Times New Roman"/>
                <a:cs typeface="Times New Roman"/>
              </a:rPr>
              <a:t>:</a:t>
            </a:r>
            <a:r>
              <a:rPr sz="2400" spc="-20" dirty="0">
                <a:latin typeface="Times New Roman"/>
                <a:cs typeface="Times New Roman"/>
              </a:rPr>
              <a:t> </a:t>
            </a:r>
            <a:r>
              <a:rPr sz="2400" dirty="0">
                <a:latin typeface="Times New Roman"/>
                <a:cs typeface="Times New Roman"/>
              </a:rPr>
              <a:t>0</a:t>
            </a:r>
            <a:r>
              <a:rPr sz="2400" spc="-5" dirty="0">
                <a:latin typeface="Times New Roman"/>
                <a:cs typeface="Times New Roman"/>
              </a:rPr>
              <a:t> </a:t>
            </a:r>
            <a:r>
              <a:rPr sz="2400" dirty="0">
                <a:latin typeface="Times New Roman"/>
                <a:cs typeface="Times New Roman"/>
              </a:rPr>
              <a:t>,</a:t>
            </a:r>
            <a:r>
              <a:rPr sz="2400" spc="-10" dirty="0">
                <a:latin typeface="Times New Roman"/>
                <a:cs typeface="Times New Roman"/>
              </a:rPr>
              <a:t> </a:t>
            </a:r>
            <a:r>
              <a:rPr sz="2400" dirty="0">
                <a:latin typeface="Times New Roman"/>
                <a:cs typeface="Times New Roman"/>
              </a:rPr>
              <a:t>1</a:t>
            </a:r>
            <a:endParaRPr sz="2400">
              <a:latin typeface="Times New Roman"/>
              <a:cs typeface="Times New Roman"/>
            </a:endParaRPr>
          </a:p>
          <a:p>
            <a:pPr marL="519430">
              <a:lnSpc>
                <a:spcPct val="100000"/>
              </a:lnSpc>
              <a:spcBef>
                <a:spcPts val="1535"/>
              </a:spcBef>
            </a:pPr>
            <a:r>
              <a:rPr lang="fr-FR" sz="1800" b="1" dirty="0" err="1" smtClean="0">
                <a:latin typeface="Arial"/>
                <a:cs typeface="Arial"/>
              </a:rPr>
              <a:t>Two</a:t>
            </a:r>
            <a:r>
              <a:rPr sz="1800" b="1" spc="-20" smtClean="0">
                <a:latin typeface="Arial"/>
                <a:cs typeface="Arial"/>
              </a:rPr>
              <a:t> </a:t>
            </a:r>
            <a:r>
              <a:rPr sz="1800" b="1" dirty="0">
                <a:latin typeface="Arial"/>
                <a:cs typeface="Arial"/>
              </a:rPr>
              <a:t>bits</a:t>
            </a:r>
            <a:r>
              <a:rPr sz="1800" b="1" spc="-20" dirty="0">
                <a:latin typeface="Arial"/>
                <a:cs typeface="Arial"/>
              </a:rPr>
              <a:t> </a:t>
            </a:r>
            <a:r>
              <a:rPr sz="1800" b="1" dirty="0">
                <a:latin typeface="Arial"/>
                <a:cs typeface="Arial"/>
              </a:rPr>
              <a:t>:</a:t>
            </a:r>
            <a:endParaRPr sz="1800">
              <a:latin typeface="Arial"/>
              <a:cs typeface="Arial"/>
            </a:endParaRPr>
          </a:p>
        </p:txBody>
      </p:sp>
      <p:graphicFrame>
        <p:nvGraphicFramePr>
          <p:cNvPr id="6" name="object 6"/>
          <p:cNvGraphicFramePr>
            <a:graphicFrameLocks noGrp="1"/>
          </p:cNvGraphicFramePr>
          <p:nvPr/>
        </p:nvGraphicFramePr>
        <p:xfrm>
          <a:off x="122237" y="2335212"/>
          <a:ext cx="2586990" cy="2185922"/>
        </p:xfrm>
        <a:graphic>
          <a:graphicData uri="http://schemas.openxmlformats.org/drawingml/2006/table">
            <a:tbl>
              <a:tblPr firstRow="1" bandRow="1">
                <a:tableStyleId>{2D5ABB26-0587-4C30-8999-92F81FD0307C}</a:tableStyleId>
              </a:tblPr>
              <a:tblGrid>
                <a:gridCol w="1293495"/>
                <a:gridCol w="1293495"/>
              </a:tblGrid>
              <a:tr h="430149">
                <a:tc>
                  <a:txBody>
                    <a:bodyPr/>
                    <a:lstStyle/>
                    <a:p>
                      <a:pPr marL="91440">
                        <a:lnSpc>
                          <a:spcPct val="100000"/>
                        </a:lnSpc>
                        <a:spcBef>
                          <a:spcPts val="140"/>
                        </a:spcBef>
                      </a:pPr>
                      <a:r>
                        <a:rPr sz="2000" smtClean="0">
                          <a:latin typeface="Arial MT"/>
                          <a:cs typeface="Arial MT"/>
                        </a:rPr>
                        <a:t>Bina</a:t>
                      </a:r>
                      <a:r>
                        <a:rPr lang="fr-FR" sz="2000" dirty="0" err="1" smtClean="0">
                          <a:latin typeface="Arial MT"/>
                          <a:cs typeface="Arial MT"/>
                        </a:rPr>
                        <a:t>ry</a:t>
                      </a:r>
                      <a:endParaRPr sz="2000">
                        <a:latin typeface="Arial MT"/>
                        <a:cs typeface="Arial MT"/>
                      </a:endParaRPr>
                    </a:p>
                  </a:txBody>
                  <a:tcPr marL="0" marR="0" marT="17780" marB="0">
                    <a:lnL w="28575">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tcPr>
                </a:tc>
                <a:tc>
                  <a:txBody>
                    <a:bodyPr/>
                    <a:lstStyle/>
                    <a:p>
                      <a:pPr marL="91440">
                        <a:lnSpc>
                          <a:spcPct val="100000"/>
                        </a:lnSpc>
                        <a:spcBef>
                          <a:spcPts val="140"/>
                        </a:spcBef>
                      </a:pPr>
                      <a:r>
                        <a:rPr sz="2000" smtClean="0">
                          <a:latin typeface="Arial MT"/>
                          <a:cs typeface="Arial MT"/>
                        </a:rPr>
                        <a:t>D</a:t>
                      </a:r>
                      <a:r>
                        <a:rPr lang="fr-FR" sz="2000" dirty="0" smtClean="0">
                          <a:latin typeface="Arial MT"/>
                          <a:cs typeface="Arial MT"/>
                        </a:rPr>
                        <a:t>e</a:t>
                      </a:r>
                      <a:r>
                        <a:rPr sz="2000" smtClean="0">
                          <a:latin typeface="Arial MT"/>
                          <a:cs typeface="Arial MT"/>
                        </a:rPr>
                        <a:t>cimal</a:t>
                      </a:r>
                      <a:endParaRPr sz="2000">
                        <a:latin typeface="Arial MT"/>
                        <a:cs typeface="Arial MT"/>
                      </a:endParaRPr>
                    </a:p>
                  </a:txBody>
                  <a:tcPr marL="0" marR="0" marT="1778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r>
              <a:tr h="376449">
                <a:tc>
                  <a:txBody>
                    <a:bodyPr/>
                    <a:lstStyle/>
                    <a:p>
                      <a:pPr marL="91440">
                        <a:lnSpc>
                          <a:spcPct val="100000"/>
                        </a:lnSpc>
                        <a:spcBef>
                          <a:spcPts val="140"/>
                        </a:spcBef>
                      </a:pPr>
                      <a:r>
                        <a:rPr sz="2000" dirty="0">
                          <a:latin typeface="Arial MT"/>
                          <a:cs typeface="Arial MT"/>
                        </a:rPr>
                        <a:t>00</a:t>
                      </a:r>
                      <a:endParaRPr sz="2000">
                        <a:latin typeface="Arial MT"/>
                        <a:cs typeface="Arial MT"/>
                      </a:endParaRPr>
                    </a:p>
                  </a:txBody>
                  <a:tcPr marL="0" marR="0" marT="17780" marB="0">
                    <a:lnL w="28575">
                      <a:solidFill>
                        <a:srgbClr val="000000"/>
                      </a:solidFill>
                      <a:prstDash val="solid"/>
                    </a:lnL>
                    <a:lnR w="28575">
                      <a:solidFill>
                        <a:srgbClr val="000000"/>
                      </a:solidFill>
                      <a:prstDash val="solid"/>
                    </a:lnR>
                    <a:lnT w="12700">
                      <a:solidFill>
                        <a:srgbClr val="000000"/>
                      </a:solidFill>
                      <a:prstDash val="solid"/>
                    </a:lnT>
                  </a:tcPr>
                </a:tc>
                <a:tc>
                  <a:txBody>
                    <a:bodyPr/>
                    <a:lstStyle/>
                    <a:p>
                      <a:pPr marL="91440">
                        <a:lnSpc>
                          <a:spcPct val="100000"/>
                        </a:lnSpc>
                        <a:spcBef>
                          <a:spcPts val="140"/>
                        </a:spcBef>
                      </a:pPr>
                      <a:r>
                        <a:rPr sz="2000" dirty="0">
                          <a:latin typeface="Arial MT"/>
                          <a:cs typeface="Arial MT"/>
                        </a:rPr>
                        <a:t>0</a:t>
                      </a:r>
                      <a:endParaRPr sz="2000">
                        <a:latin typeface="Arial MT"/>
                        <a:cs typeface="Arial MT"/>
                      </a:endParaRPr>
                    </a:p>
                  </a:txBody>
                  <a:tcPr marL="0" marR="0" marT="17780" marB="0">
                    <a:lnL w="28575">
                      <a:solidFill>
                        <a:srgbClr val="000000"/>
                      </a:solidFill>
                      <a:prstDash val="solid"/>
                    </a:lnL>
                    <a:lnR w="12700">
                      <a:solidFill>
                        <a:srgbClr val="000000"/>
                      </a:solidFill>
                      <a:prstDash val="solid"/>
                    </a:lnR>
                    <a:lnT w="12700">
                      <a:solidFill>
                        <a:srgbClr val="000000"/>
                      </a:solidFill>
                      <a:prstDash val="solid"/>
                    </a:lnT>
                  </a:tcPr>
                </a:tc>
              </a:tr>
              <a:tr h="385107">
                <a:tc>
                  <a:txBody>
                    <a:bodyPr/>
                    <a:lstStyle/>
                    <a:p>
                      <a:pPr marL="91440">
                        <a:lnSpc>
                          <a:spcPct val="100000"/>
                        </a:lnSpc>
                        <a:spcBef>
                          <a:spcPts val="210"/>
                        </a:spcBef>
                      </a:pPr>
                      <a:r>
                        <a:rPr sz="2000" dirty="0">
                          <a:latin typeface="Arial MT"/>
                          <a:cs typeface="Arial MT"/>
                        </a:rPr>
                        <a:t>01</a:t>
                      </a:r>
                      <a:endParaRPr sz="2000">
                        <a:latin typeface="Arial MT"/>
                        <a:cs typeface="Arial MT"/>
                      </a:endParaRPr>
                    </a:p>
                  </a:txBody>
                  <a:tcPr marL="0" marR="0" marT="26670" marB="0">
                    <a:lnL w="28575">
                      <a:solidFill>
                        <a:srgbClr val="000000"/>
                      </a:solidFill>
                      <a:prstDash val="solid"/>
                    </a:lnL>
                    <a:lnR w="28575">
                      <a:solidFill>
                        <a:srgbClr val="000000"/>
                      </a:solidFill>
                      <a:prstDash val="solid"/>
                    </a:lnR>
                  </a:tcPr>
                </a:tc>
                <a:tc>
                  <a:txBody>
                    <a:bodyPr/>
                    <a:lstStyle/>
                    <a:p>
                      <a:pPr marL="91440">
                        <a:lnSpc>
                          <a:spcPct val="100000"/>
                        </a:lnSpc>
                        <a:spcBef>
                          <a:spcPts val="210"/>
                        </a:spcBef>
                      </a:pPr>
                      <a:r>
                        <a:rPr sz="2000" dirty="0">
                          <a:latin typeface="Arial MT"/>
                          <a:cs typeface="Arial MT"/>
                        </a:rPr>
                        <a:t>1</a:t>
                      </a:r>
                      <a:endParaRPr sz="2000">
                        <a:latin typeface="Arial MT"/>
                        <a:cs typeface="Arial MT"/>
                      </a:endParaRPr>
                    </a:p>
                  </a:txBody>
                  <a:tcPr marL="0" marR="0" marT="26670" marB="0">
                    <a:lnL w="28575">
                      <a:solidFill>
                        <a:srgbClr val="000000"/>
                      </a:solidFill>
                      <a:prstDash val="solid"/>
                    </a:lnL>
                    <a:lnR w="12700">
                      <a:solidFill>
                        <a:srgbClr val="000000"/>
                      </a:solidFill>
                      <a:prstDash val="solid"/>
                    </a:lnR>
                  </a:tcPr>
                </a:tc>
              </a:tr>
              <a:tr h="384904">
                <a:tc>
                  <a:txBody>
                    <a:bodyPr/>
                    <a:lstStyle/>
                    <a:p>
                      <a:pPr marL="91440">
                        <a:lnSpc>
                          <a:spcPct val="100000"/>
                        </a:lnSpc>
                        <a:spcBef>
                          <a:spcPts val="204"/>
                        </a:spcBef>
                      </a:pPr>
                      <a:r>
                        <a:rPr sz="2000" dirty="0">
                          <a:latin typeface="Arial MT"/>
                          <a:cs typeface="Arial MT"/>
                        </a:rPr>
                        <a:t>10</a:t>
                      </a:r>
                      <a:endParaRPr sz="2000">
                        <a:latin typeface="Arial MT"/>
                        <a:cs typeface="Arial MT"/>
                      </a:endParaRPr>
                    </a:p>
                  </a:txBody>
                  <a:tcPr marL="0" marR="0" marT="26034" marB="0">
                    <a:lnL w="28575">
                      <a:solidFill>
                        <a:srgbClr val="000000"/>
                      </a:solidFill>
                      <a:prstDash val="solid"/>
                    </a:lnL>
                    <a:lnR w="28575">
                      <a:solidFill>
                        <a:srgbClr val="000000"/>
                      </a:solidFill>
                      <a:prstDash val="solid"/>
                    </a:lnR>
                  </a:tcPr>
                </a:tc>
                <a:tc>
                  <a:txBody>
                    <a:bodyPr/>
                    <a:lstStyle/>
                    <a:p>
                      <a:pPr marL="91440">
                        <a:lnSpc>
                          <a:spcPct val="100000"/>
                        </a:lnSpc>
                        <a:spcBef>
                          <a:spcPts val="204"/>
                        </a:spcBef>
                      </a:pPr>
                      <a:r>
                        <a:rPr sz="2000" dirty="0">
                          <a:latin typeface="Arial MT"/>
                          <a:cs typeface="Arial MT"/>
                        </a:rPr>
                        <a:t>2</a:t>
                      </a:r>
                      <a:endParaRPr sz="2000">
                        <a:latin typeface="Arial MT"/>
                        <a:cs typeface="Arial MT"/>
                      </a:endParaRPr>
                    </a:p>
                  </a:txBody>
                  <a:tcPr marL="0" marR="0" marT="26034" marB="0">
                    <a:lnL w="28575">
                      <a:solidFill>
                        <a:srgbClr val="000000"/>
                      </a:solidFill>
                      <a:prstDash val="solid"/>
                    </a:lnL>
                    <a:lnR w="12700">
                      <a:solidFill>
                        <a:srgbClr val="000000"/>
                      </a:solidFill>
                      <a:prstDash val="solid"/>
                    </a:lnR>
                  </a:tcPr>
                </a:tc>
              </a:tr>
              <a:tr h="609313">
                <a:tc>
                  <a:txBody>
                    <a:bodyPr/>
                    <a:lstStyle/>
                    <a:p>
                      <a:pPr marL="91440">
                        <a:lnSpc>
                          <a:spcPct val="100000"/>
                        </a:lnSpc>
                        <a:spcBef>
                          <a:spcPts val="210"/>
                        </a:spcBef>
                      </a:pPr>
                      <a:r>
                        <a:rPr sz="2000" spc="-145" dirty="0">
                          <a:latin typeface="Arial MT"/>
                          <a:cs typeface="Arial MT"/>
                        </a:rPr>
                        <a:t>11</a:t>
                      </a:r>
                      <a:endParaRPr sz="2000">
                        <a:latin typeface="Arial MT"/>
                        <a:cs typeface="Arial MT"/>
                      </a:endParaRPr>
                    </a:p>
                  </a:txBody>
                  <a:tcPr marL="0" marR="0" marT="26670" marB="0">
                    <a:lnL w="28575">
                      <a:solidFill>
                        <a:srgbClr val="000000"/>
                      </a:solidFill>
                      <a:prstDash val="solid"/>
                    </a:lnL>
                    <a:lnR w="28575">
                      <a:solidFill>
                        <a:srgbClr val="000000"/>
                      </a:solidFill>
                      <a:prstDash val="solid"/>
                    </a:lnR>
                    <a:lnB w="28575">
                      <a:solidFill>
                        <a:srgbClr val="000000"/>
                      </a:solidFill>
                      <a:prstDash val="solid"/>
                    </a:lnB>
                  </a:tcPr>
                </a:tc>
                <a:tc>
                  <a:txBody>
                    <a:bodyPr/>
                    <a:lstStyle/>
                    <a:p>
                      <a:pPr marL="91440">
                        <a:lnSpc>
                          <a:spcPct val="100000"/>
                        </a:lnSpc>
                        <a:spcBef>
                          <a:spcPts val="210"/>
                        </a:spcBef>
                      </a:pPr>
                      <a:r>
                        <a:rPr sz="2000" dirty="0">
                          <a:latin typeface="Arial MT"/>
                          <a:cs typeface="Arial MT"/>
                        </a:rPr>
                        <a:t>3</a:t>
                      </a:r>
                      <a:endParaRPr sz="2000">
                        <a:latin typeface="Arial MT"/>
                        <a:cs typeface="Arial MT"/>
                      </a:endParaRPr>
                    </a:p>
                  </a:txBody>
                  <a:tcPr marL="0" marR="0" marT="26670" marB="0">
                    <a:lnL w="28575">
                      <a:solidFill>
                        <a:srgbClr val="000000"/>
                      </a:solidFill>
                      <a:prstDash val="solid"/>
                    </a:lnL>
                    <a:lnR w="12700">
                      <a:solidFill>
                        <a:srgbClr val="000000"/>
                      </a:solidFill>
                      <a:prstDash val="solid"/>
                    </a:lnR>
                    <a:lnB w="28575">
                      <a:solidFill>
                        <a:srgbClr val="000000"/>
                      </a:solidFill>
                      <a:prstDash val="solid"/>
                    </a:lnB>
                  </a:tcPr>
                </a:tc>
              </a:tr>
            </a:tbl>
          </a:graphicData>
        </a:graphic>
      </p:graphicFrame>
      <p:sp>
        <p:nvSpPr>
          <p:cNvPr id="7" name="object 7"/>
          <p:cNvSpPr txBox="1"/>
          <p:nvPr/>
        </p:nvSpPr>
        <p:spPr>
          <a:xfrm>
            <a:off x="5875782" y="719454"/>
            <a:ext cx="1092835" cy="299720"/>
          </a:xfrm>
          <a:prstGeom prst="rect">
            <a:avLst/>
          </a:prstGeom>
        </p:spPr>
        <p:txBody>
          <a:bodyPr vert="horz" wrap="square" lIns="0" tIns="12700" rIns="0" bIns="0" rtlCol="0">
            <a:spAutoFit/>
          </a:bodyPr>
          <a:lstStyle/>
          <a:p>
            <a:pPr marL="12700">
              <a:lnSpc>
                <a:spcPct val="100000"/>
              </a:lnSpc>
              <a:spcBef>
                <a:spcPts val="100"/>
              </a:spcBef>
            </a:pPr>
            <a:r>
              <a:rPr lang="fr-FR" sz="1800" b="1" dirty="0" smtClean="0">
                <a:latin typeface="Arial"/>
                <a:cs typeface="Arial"/>
              </a:rPr>
              <a:t>On </a:t>
            </a:r>
            <a:r>
              <a:rPr sz="1800" b="1" spc="-5" smtClean="0">
                <a:latin typeface="Arial"/>
                <a:cs typeface="Arial"/>
              </a:rPr>
              <a:t>3</a:t>
            </a:r>
            <a:r>
              <a:rPr sz="1800" b="1" spc="-45" smtClean="0">
                <a:latin typeface="Arial"/>
                <a:cs typeface="Arial"/>
              </a:rPr>
              <a:t> </a:t>
            </a:r>
            <a:r>
              <a:rPr sz="1800" b="1" dirty="0">
                <a:latin typeface="Arial"/>
                <a:cs typeface="Arial"/>
              </a:rPr>
              <a:t>Bits</a:t>
            </a:r>
            <a:endParaRPr sz="1800">
              <a:latin typeface="Arial"/>
              <a:cs typeface="Arial"/>
            </a:endParaRPr>
          </a:p>
        </p:txBody>
      </p:sp>
      <p:graphicFrame>
        <p:nvGraphicFramePr>
          <p:cNvPr id="8" name="object 8"/>
          <p:cNvGraphicFramePr>
            <a:graphicFrameLocks noGrp="1"/>
          </p:cNvGraphicFramePr>
          <p:nvPr/>
        </p:nvGraphicFramePr>
        <p:xfrm>
          <a:off x="5205412" y="1182687"/>
          <a:ext cx="2994660" cy="3887847"/>
        </p:xfrm>
        <a:graphic>
          <a:graphicData uri="http://schemas.openxmlformats.org/drawingml/2006/table">
            <a:tbl>
              <a:tblPr firstRow="1" bandRow="1">
                <a:tableStyleId>{2D5ABB26-0587-4C30-8999-92F81FD0307C}</a:tableStyleId>
              </a:tblPr>
              <a:tblGrid>
                <a:gridCol w="1497330"/>
                <a:gridCol w="1497330"/>
              </a:tblGrid>
              <a:tr h="431926">
                <a:tc>
                  <a:txBody>
                    <a:bodyPr/>
                    <a:lstStyle/>
                    <a:p>
                      <a:pPr marL="92075">
                        <a:lnSpc>
                          <a:spcPct val="100000"/>
                        </a:lnSpc>
                        <a:spcBef>
                          <a:spcPts val="135"/>
                        </a:spcBef>
                      </a:pPr>
                      <a:r>
                        <a:rPr sz="2000" smtClean="0">
                          <a:latin typeface="Arial MT"/>
                          <a:cs typeface="Arial MT"/>
                        </a:rPr>
                        <a:t>Bina</a:t>
                      </a:r>
                      <a:r>
                        <a:rPr lang="fr-FR" sz="2000" dirty="0" err="1" smtClean="0">
                          <a:latin typeface="Arial MT"/>
                          <a:cs typeface="Arial MT"/>
                        </a:rPr>
                        <a:t>ry</a:t>
                      </a:r>
                      <a:endParaRPr sz="2000">
                        <a:latin typeface="Arial MT"/>
                        <a:cs typeface="Arial MT"/>
                      </a:endParaRPr>
                    </a:p>
                  </a:txBody>
                  <a:tcPr marL="0" marR="0" marT="17145" marB="0">
                    <a:lnL w="28575">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tcPr>
                </a:tc>
                <a:tc>
                  <a:txBody>
                    <a:bodyPr/>
                    <a:lstStyle/>
                    <a:p>
                      <a:pPr marL="92075">
                        <a:lnSpc>
                          <a:spcPct val="100000"/>
                        </a:lnSpc>
                        <a:spcBef>
                          <a:spcPts val="135"/>
                        </a:spcBef>
                      </a:pPr>
                      <a:r>
                        <a:rPr sz="2000" smtClean="0">
                          <a:latin typeface="Arial MT"/>
                          <a:cs typeface="Arial MT"/>
                        </a:rPr>
                        <a:t>D</a:t>
                      </a:r>
                      <a:r>
                        <a:rPr lang="fr-FR" sz="2000" dirty="0" smtClean="0">
                          <a:latin typeface="Arial MT"/>
                          <a:cs typeface="Arial MT"/>
                        </a:rPr>
                        <a:t>e</a:t>
                      </a:r>
                      <a:r>
                        <a:rPr sz="2000" smtClean="0">
                          <a:latin typeface="Arial MT"/>
                          <a:cs typeface="Arial MT"/>
                        </a:rPr>
                        <a:t>cimal</a:t>
                      </a:r>
                      <a:endParaRPr sz="2000">
                        <a:latin typeface="Arial MT"/>
                        <a:cs typeface="Arial MT"/>
                      </a:endParaRPr>
                    </a:p>
                  </a:txBody>
                  <a:tcPr marL="0" marR="0" marT="17145"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r>
              <a:tr h="376238">
                <a:tc>
                  <a:txBody>
                    <a:bodyPr/>
                    <a:lstStyle/>
                    <a:p>
                      <a:pPr marL="92075">
                        <a:lnSpc>
                          <a:spcPct val="100000"/>
                        </a:lnSpc>
                        <a:spcBef>
                          <a:spcPts val="135"/>
                        </a:spcBef>
                      </a:pPr>
                      <a:r>
                        <a:rPr sz="2000" dirty="0">
                          <a:latin typeface="Arial MT"/>
                          <a:cs typeface="Arial MT"/>
                        </a:rPr>
                        <a:t>000</a:t>
                      </a:r>
                      <a:endParaRPr sz="2000">
                        <a:latin typeface="Arial MT"/>
                        <a:cs typeface="Arial MT"/>
                      </a:endParaRPr>
                    </a:p>
                  </a:txBody>
                  <a:tcPr marL="0" marR="0" marT="17145" marB="0">
                    <a:lnL w="28575">
                      <a:solidFill>
                        <a:srgbClr val="000000"/>
                      </a:solidFill>
                      <a:prstDash val="solid"/>
                    </a:lnL>
                    <a:lnR w="28575">
                      <a:solidFill>
                        <a:srgbClr val="000000"/>
                      </a:solidFill>
                      <a:prstDash val="solid"/>
                    </a:lnR>
                    <a:lnT w="12700">
                      <a:solidFill>
                        <a:srgbClr val="000000"/>
                      </a:solidFill>
                      <a:prstDash val="solid"/>
                    </a:lnT>
                  </a:tcPr>
                </a:tc>
                <a:tc>
                  <a:txBody>
                    <a:bodyPr/>
                    <a:lstStyle/>
                    <a:p>
                      <a:pPr marL="92075">
                        <a:lnSpc>
                          <a:spcPct val="100000"/>
                        </a:lnSpc>
                        <a:spcBef>
                          <a:spcPts val="135"/>
                        </a:spcBef>
                      </a:pPr>
                      <a:r>
                        <a:rPr sz="2000" dirty="0">
                          <a:latin typeface="Arial MT"/>
                          <a:cs typeface="Arial MT"/>
                        </a:rPr>
                        <a:t>0</a:t>
                      </a:r>
                      <a:endParaRPr sz="2000">
                        <a:latin typeface="Arial MT"/>
                        <a:cs typeface="Arial MT"/>
                      </a:endParaRPr>
                    </a:p>
                  </a:txBody>
                  <a:tcPr marL="0" marR="0" marT="17145" marB="0">
                    <a:lnL w="28575">
                      <a:solidFill>
                        <a:srgbClr val="000000"/>
                      </a:solidFill>
                      <a:prstDash val="solid"/>
                    </a:lnL>
                    <a:lnR w="12700">
                      <a:solidFill>
                        <a:srgbClr val="000000"/>
                      </a:solidFill>
                      <a:prstDash val="solid"/>
                    </a:lnR>
                    <a:lnT w="12700">
                      <a:solidFill>
                        <a:srgbClr val="000000"/>
                      </a:solidFill>
                      <a:prstDash val="solid"/>
                    </a:lnT>
                  </a:tcPr>
                </a:tc>
              </a:tr>
              <a:tr h="384904">
                <a:tc>
                  <a:txBody>
                    <a:bodyPr/>
                    <a:lstStyle/>
                    <a:p>
                      <a:pPr marL="92075">
                        <a:lnSpc>
                          <a:spcPct val="100000"/>
                        </a:lnSpc>
                        <a:spcBef>
                          <a:spcPts val="210"/>
                        </a:spcBef>
                      </a:pPr>
                      <a:r>
                        <a:rPr sz="2000" dirty="0">
                          <a:latin typeface="Arial MT"/>
                          <a:cs typeface="Arial MT"/>
                        </a:rPr>
                        <a:t>001</a:t>
                      </a:r>
                      <a:endParaRPr sz="2000">
                        <a:latin typeface="Arial MT"/>
                        <a:cs typeface="Arial MT"/>
                      </a:endParaRPr>
                    </a:p>
                  </a:txBody>
                  <a:tcPr marL="0" marR="0" marT="26670" marB="0">
                    <a:lnL w="28575">
                      <a:solidFill>
                        <a:srgbClr val="000000"/>
                      </a:solidFill>
                      <a:prstDash val="solid"/>
                    </a:lnL>
                    <a:lnR w="28575">
                      <a:solidFill>
                        <a:srgbClr val="000000"/>
                      </a:solidFill>
                      <a:prstDash val="solid"/>
                    </a:lnR>
                  </a:tcPr>
                </a:tc>
                <a:tc>
                  <a:txBody>
                    <a:bodyPr/>
                    <a:lstStyle/>
                    <a:p>
                      <a:pPr marL="92075">
                        <a:lnSpc>
                          <a:spcPct val="100000"/>
                        </a:lnSpc>
                        <a:spcBef>
                          <a:spcPts val="210"/>
                        </a:spcBef>
                      </a:pPr>
                      <a:r>
                        <a:rPr sz="2000" dirty="0">
                          <a:latin typeface="Arial MT"/>
                          <a:cs typeface="Arial MT"/>
                        </a:rPr>
                        <a:t>1</a:t>
                      </a:r>
                      <a:endParaRPr sz="2000">
                        <a:latin typeface="Arial MT"/>
                        <a:cs typeface="Arial MT"/>
                      </a:endParaRPr>
                    </a:p>
                  </a:txBody>
                  <a:tcPr marL="0" marR="0" marT="26670" marB="0">
                    <a:lnL w="28575">
                      <a:solidFill>
                        <a:srgbClr val="000000"/>
                      </a:solidFill>
                      <a:prstDash val="solid"/>
                    </a:lnL>
                    <a:lnR w="12700">
                      <a:solidFill>
                        <a:srgbClr val="000000"/>
                      </a:solidFill>
                      <a:prstDash val="solid"/>
                    </a:lnR>
                  </a:tcPr>
                </a:tc>
              </a:tr>
              <a:tr h="384810">
                <a:tc>
                  <a:txBody>
                    <a:bodyPr/>
                    <a:lstStyle/>
                    <a:p>
                      <a:pPr marL="92075">
                        <a:lnSpc>
                          <a:spcPct val="100000"/>
                        </a:lnSpc>
                        <a:spcBef>
                          <a:spcPts val="204"/>
                        </a:spcBef>
                      </a:pPr>
                      <a:r>
                        <a:rPr sz="2000" dirty="0">
                          <a:latin typeface="Arial MT"/>
                          <a:cs typeface="Arial MT"/>
                        </a:rPr>
                        <a:t>010</a:t>
                      </a:r>
                      <a:endParaRPr sz="2000">
                        <a:latin typeface="Arial MT"/>
                        <a:cs typeface="Arial MT"/>
                      </a:endParaRPr>
                    </a:p>
                  </a:txBody>
                  <a:tcPr marL="0" marR="0" marT="26034" marB="0">
                    <a:lnL w="28575">
                      <a:solidFill>
                        <a:srgbClr val="000000"/>
                      </a:solidFill>
                      <a:prstDash val="solid"/>
                    </a:lnL>
                    <a:lnR w="28575">
                      <a:solidFill>
                        <a:srgbClr val="000000"/>
                      </a:solidFill>
                      <a:prstDash val="solid"/>
                    </a:lnR>
                  </a:tcPr>
                </a:tc>
                <a:tc>
                  <a:txBody>
                    <a:bodyPr/>
                    <a:lstStyle/>
                    <a:p>
                      <a:pPr marL="92075">
                        <a:lnSpc>
                          <a:spcPct val="100000"/>
                        </a:lnSpc>
                        <a:spcBef>
                          <a:spcPts val="204"/>
                        </a:spcBef>
                      </a:pPr>
                      <a:r>
                        <a:rPr sz="2000" dirty="0">
                          <a:latin typeface="Arial MT"/>
                          <a:cs typeface="Arial MT"/>
                        </a:rPr>
                        <a:t>2</a:t>
                      </a:r>
                      <a:endParaRPr sz="2000">
                        <a:latin typeface="Arial MT"/>
                        <a:cs typeface="Arial MT"/>
                      </a:endParaRPr>
                    </a:p>
                  </a:txBody>
                  <a:tcPr marL="0" marR="0" marT="26034" marB="0">
                    <a:lnL w="28575">
                      <a:solidFill>
                        <a:srgbClr val="000000"/>
                      </a:solidFill>
                      <a:prstDash val="solid"/>
                    </a:lnL>
                    <a:lnR w="12700">
                      <a:solidFill>
                        <a:srgbClr val="000000"/>
                      </a:solidFill>
                      <a:prstDash val="solid"/>
                    </a:lnR>
                  </a:tcPr>
                </a:tc>
              </a:tr>
              <a:tr h="385762">
                <a:tc>
                  <a:txBody>
                    <a:bodyPr/>
                    <a:lstStyle/>
                    <a:p>
                      <a:pPr marL="92075">
                        <a:lnSpc>
                          <a:spcPct val="100000"/>
                        </a:lnSpc>
                        <a:spcBef>
                          <a:spcPts val="210"/>
                        </a:spcBef>
                      </a:pPr>
                      <a:r>
                        <a:rPr sz="2000" spc="-50" dirty="0">
                          <a:latin typeface="Arial MT"/>
                          <a:cs typeface="Arial MT"/>
                        </a:rPr>
                        <a:t>011</a:t>
                      </a:r>
                      <a:endParaRPr sz="2000">
                        <a:latin typeface="Arial MT"/>
                        <a:cs typeface="Arial MT"/>
                      </a:endParaRPr>
                    </a:p>
                  </a:txBody>
                  <a:tcPr marL="0" marR="0" marT="26670" marB="0">
                    <a:lnL w="28575">
                      <a:solidFill>
                        <a:srgbClr val="000000"/>
                      </a:solidFill>
                      <a:prstDash val="solid"/>
                    </a:lnL>
                    <a:lnR w="28575">
                      <a:solidFill>
                        <a:srgbClr val="000000"/>
                      </a:solidFill>
                      <a:prstDash val="solid"/>
                    </a:lnR>
                  </a:tcPr>
                </a:tc>
                <a:tc>
                  <a:txBody>
                    <a:bodyPr/>
                    <a:lstStyle/>
                    <a:p>
                      <a:pPr marL="92075">
                        <a:lnSpc>
                          <a:spcPct val="100000"/>
                        </a:lnSpc>
                        <a:spcBef>
                          <a:spcPts val="210"/>
                        </a:spcBef>
                      </a:pPr>
                      <a:r>
                        <a:rPr sz="2000" dirty="0">
                          <a:latin typeface="Arial MT"/>
                          <a:cs typeface="Arial MT"/>
                        </a:rPr>
                        <a:t>3</a:t>
                      </a:r>
                      <a:endParaRPr sz="2000">
                        <a:latin typeface="Arial MT"/>
                        <a:cs typeface="Arial MT"/>
                      </a:endParaRPr>
                    </a:p>
                  </a:txBody>
                  <a:tcPr marL="0" marR="0" marT="26670" marB="0">
                    <a:lnL w="28575">
                      <a:solidFill>
                        <a:srgbClr val="000000"/>
                      </a:solidFill>
                      <a:prstDash val="solid"/>
                    </a:lnL>
                    <a:lnR w="12700">
                      <a:solidFill>
                        <a:srgbClr val="000000"/>
                      </a:solidFill>
                      <a:prstDash val="solid"/>
                    </a:lnR>
                  </a:tcPr>
                </a:tc>
              </a:tr>
              <a:tr h="385000">
                <a:tc>
                  <a:txBody>
                    <a:bodyPr/>
                    <a:lstStyle/>
                    <a:p>
                      <a:pPr marL="92075">
                        <a:lnSpc>
                          <a:spcPct val="100000"/>
                        </a:lnSpc>
                        <a:spcBef>
                          <a:spcPts val="215"/>
                        </a:spcBef>
                      </a:pPr>
                      <a:r>
                        <a:rPr sz="2000" dirty="0">
                          <a:latin typeface="Arial MT"/>
                          <a:cs typeface="Arial MT"/>
                        </a:rPr>
                        <a:t>100</a:t>
                      </a:r>
                      <a:endParaRPr sz="2000">
                        <a:latin typeface="Arial MT"/>
                        <a:cs typeface="Arial MT"/>
                      </a:endParaRPr>
                    </a:p>
                  </a:txBody>
                  <a:tcPr marL="0" marR="0" marT="27305" marB="0">
                    <a:lnL w="28575">
                      <a:solidFill>
                        <a:srgbClr val="000000"/>
                      </a:solidFill>
                      <a:prstDash val="solid"/>
                    </a:lnL>
                    <a:lnR w="28575">
                      <a:solidFill>
                        <a:srgbClr val="000000"/>
                      </a:solidFill>
                      <a:prstDash val="solid"/>
                    </a:lnR>
                  </a:tcPr>
                </a:tc>
                <a:tc>
                  <a:txBody>
                    <a:bodyPr/>
                    <a:lstStyle/>
                    <a:p>
                      <a:pPr marL="92075">
                        <a:lnSpc>
                          <a:spcPct val="100000"/>
                        </a:lnSpc>
                        <a:spcBef>
                          <a:spcPts val="215"/>
                        </a:spcBef>
                      </a:pPr>
                      <a:r>
                        <a:rPr sz="2000" dirty="0">
                          <a:latin typeface="Arial MT"/>
                          <a:cs typeface="Arial MT"/>
                        </a:rPr>
                        <a:t>4</a:t>
                      </a:r>
                      <a:endParaRPr sz="2000">
                        <a:latin typeface="Arial MT"/>
                        <a:cs typeface="Arial MT"/>
                      </a:endParaRPr>
                    </a:p>
                  </a:txBody>
                  <a:tcPr marL="0" marR="0" marT="27305" marB="0">
                    <a:lnL w="28575">
                      <a:solidFill>
                        <a:srgbClr val="000000"/>
                      </a:solidFill>
                      <a:prstDash val="solid"/>
                    </a:lnL>
                    <a:lnR w="12700">
                      <a:solidFill>
                        <a:srgbClr val="000000"/>
                      </a:solidFill>
                      <a:prstDash val="solid"/>
                    </a:lnR>
                  </a:tcPr>
                </a:tc>
              </a:tr>
              <a:tr h="384810">
                <a:tc>
                  <a:txBody>
                    <a:bodyPr/>
                    <a:lstStyle/>
                    <a:p>
                      <a:pPr marL="92075">
                        <a:lnSpc>
                          <a:spcPct val="100000"/>
                        </a:lnSpc>
                        <a:spcBef>
                          <a:spcPts val="204"/>
                        </a:spcBef>
                      </a:pPr>
                      <a:r>
                        <a:rPr sz="2000" dirty="0">
                          <a:latin typeface="Arial MT"/>
                          <a:cs typeface="Arial MT"/>
                        </a:rPr>
                        <a:t>101</a:t>
                      </a:r>
                      <a:endParaRPr sz="2000">
                        <a:latin typeface="Arial MT"/>
                        <a:cs typeface="Arial MT"/>
                      </a:endParaRPr>
                    </a:p>
                  </a:txBody>
                  <a:tcPr marL="0" marR="0" marT="26034" marB="0">
                    <a:lnL w="28575">
                      <a:solidFill>
                        <a:srgbClr val="000000"/>
                      </a:solidFill>
                      <a:prstDash val="solid"/>
                    </a:lnL>
                    <a:lnR w="28575">
                      <a:solidFill>
                        <a:srgbClr val="000000"/>
                      </a:solidFill>
                      <a:prstDash val="solid"/>
                    </a:lnR>
                  </a:tcPr>
                </a:tc>
                <a:tc>
                  <a:txBody>
                    <a:bodyPr/>
                    <a:lstStyle/>
                    <a:p>
                      <a:pPr marL="92075">
                        <a:lnSpc>
                          <a:spcPct val="100000"/>
                        </a:lnSpc>
                        <a:spcBef>
                          <a:spcPts val="204"/>
                        </a:spcBef>
                      </a:pPr>
                      <a:r>
                        <a:rPr sz="2000" dirty="0">
                          <a:latin typeface="Arial MT"/>
                          <a:cs typeface="Arial MT"/>
                        </a:rPr>
                        <a:t>5</a:t>
                      </a:r>
                      <a:endParaRPr sz="2000">
                        <a:latin typeface="Arial MT"/>
                        <a:cs typeface="Arial MT"/>
                      </a:endParaRPr>
                    </a:p>
                  </a:txBody>
                  <a:tcPr marL="0" marR="0" marT="26034" marB="0">
                    <a:lnL w="28575">
                      <a:solidFill>
                        <a:srgbClr val="000000"/>
                      </a:solidFill>
                      <a:prstDash val="solid"/>
                    </a:lnL>
                    <a:lnR w="12700">
                      <a:solidFill>
                        <a:srgbClr val="000000"/>
                      </a:solidFill>
                      <a:prstDash val="solid"/>
                    </a:lnR>
                  </a:tcPr>
                </a:tc>
              </a:tr>
              <a:tr h="385434">
                <a:tc>
                  <a:txBody>
                    <a:bodyPr/>
                    <a:lstStyle/>
                    <a:p>
                      <a:pPr marL="92075">
                        <a:lnSpc>
                          <a:spcPct val="100000"/>
                        </a:lnSpc>
                        <a:spcBef>
                          <a:spcPts val="210"/>
                        </a:spcBef>
                      </a:pPr>
                      <a:r>
                        <a:rPr sz="2000" spc="-50" dirty="0">
                          <a:latin typeface="Arial MT"/>
                          <a:cs typeface="Arial MT"/>
                        </a:rPr>
                        <a:t>110</a:t>
                      </a:r>
                      <a:endParaRPr sz="2000">
                        <a:latin typeface="Arial MT"/>
                        <a:cs typeface="Arial MT"/>
                      </a:endParaRPr>
                    </a:p>
                  </a:txBody>
                  <a:tcPr marL="0" marR="0" marT="26670" marB="0">
                    <a:lnL w="28575">
                      <a:solidFill>
                        <a:srgbClr val="000000"/>
                      </a:solidFill>
                      <a:prstDash val="solid"/>
                    </a:lnL>
                    <a:lnR w="28575">
                      <a:solidFill>
                        <a:srgbClr val="000000"/>
                      </a:solidFill>
                      <a:prstDash val="solid"/>
                    </a:lnR>
                  </a:tcPr>
                </a:tc>
                <a:tc>
                  <a:txBody>
                    <a:bodyPr/>
                    <a:lstStyle/>
                    <a:p>
                      <a:pPr marL="92075">
                        <a:lnSpc>
                          <a:spcPct val="100000"/>
                        </a:lnSpc>
                        <a:spcBef>
                          <a:spcPts val="210"/>
                        </a:spcBef>
                      </a:pPr>
                      <a:r>
                        <a:rPr sz="2000" dirty="0">
                          <a:latin typeface="Arial MT"/>
                          <a:cs typeface="Arial MT"/>
                        </a:rPr>
                        <a:t>6</a:t>
                      </a:r>
                      <a:endParaRPr sz="2000">
                        <a:latin typeface="Arial MT"/>
                        <a:cs typeface="Arial MT"/>
                      </a:endParaRPr>
                    </a:p>
                  </a:txBody>
                  <a:tcPr marL="0" marR="0" marT="26670" marB="0">
                    <a:lnL w="28575">
                      <a:solidFill>
                        <a:srgbClr val="000000"/>
                      </a:solidFill>
                      <a:prstDash val="solid"/>
                    </a:lnL>
                    <a:lnR w="12700">
                      <a:solidFill>
                        <a:srgbClr val="000000"/>
                      </a:solidFill>
                      <a:prstDash val="solid"/>
                    </a:lnR>
                  </a:tcPr>
                </a:tc>
              </a:tr>
              <a:tr h="768963">
                <a:tc>
                  <a:txBody>
                    <a:bodyPr/>
                    <a:lstStyle/>
                    <a:p>
                      <a:pPr marL="92075">
                        <a:lnSpc>
                          <a:spcPct val="100000"/>
                        </a:lnSpc>
                        <a:spcBef>
                          <a:spcPts val="210"/>
                        </a:spcBef>
                      </a:pPr>
                      <a:r>
                        <a:rPr sz="2000" spc="-145" dirty="0">
                          <a:latin typeface="Arial MT"/>
                          <a:cs typeface="Arial MT"/>
                        </a:rPr>
                        <a:t>111</a:t>
                      </a:r>
                      <a:endParaRPr sz="2000">
                        <a:latin typeface="Arial MT"/>
                        <a:cs typeface="Arial MT"/>
                      </a:endParaRPr>
                    </a:p>
                  </a:txBody>
                  <a:tcPr marL="0" marR="0" marT="26670" marB="0">
                    <a:lnL w="28575">
                      <a:solidFill>
                        <a:srgbClr val="000000"/>
                      </a:solidFill>
                      <a:prstDash val="solid"/>
                    </a:lnL>
                    <a:lnR w="28575">
                      <a:solidFill>
                        <a:srgbClr val="000000"/>
                      </a:solidFill>
                      <a:prstDash val="solid"/>
                    </a:lnR>
                    <a:lnB w="28575">
                      <a:solidFill>
                        <a:srgbClr val="000000"/>
                      </a:solidFill>
                      <a:prstDash val="solid"/>
                    </a:lnB>
                  </a:tcPr>
                </a:tc>
                <a:tc>
                  <a:txBody>
                    <a:bodyPr/>
                    <a:lstStyle/>
                    <a:p>
                      <a:pPr marL="92075">
                        <a:lnSpc>
                          <a:spcPct val="100000"/>
                        </a:lnSpc>
                        <a:spcBef>
                          <a:spcPts val="210"/>
                        </a:spcBef>
                      </a:pPr>
                      <a:r>
                        <a:rPr sz="2000" dirty="0">
                          <a:latin typeface="Arial MT"/>
                          <a:cs typeface="Arial MT"/>
                        </a:rPr>
                        <a:t>7</a:t>
                      </a:r>
                      <a:endParaRPr sz="2000">
                        <a:latin typeface="Arial MT"/>
                        <a:cs typeface="Arial MT"/>
                      </a:endParaRPr>
                    </a:p>
                  </a:txBody>
                  <a:tcPr marL="0" marR="0" marT="26670" marB="0">
                    <a:lnL w="28575">
                      <a:solidFill>
                        <a:srgbClr val="000000"/>
                      </a:solidFill>
                      <a:prstDash val="solid"/>
                    </a:lnL>
                    <a:lnR w="12700">
                      <a:solidFill>
                        <a:srgbClr val="000000"/>
                      </a:solidFill>
                      <a:prstDash val="solid"/>
                    </a:lnR>
                    <a:lnB w="28575">
                      <a:solidFill>
                        <a:srgbClr val="000000"/>
                      </a:solidFill>
                      <a:prstDash val="solid"/>
                    </a:lnB>
                  </a:tcPr>
                </a:tc>
              </a:tr>
            </a:tbl>
          </a:graphicData>
        </a:graphic>
      </p:graphicFrame>
      <p:sp>
        <p:nvSpPr>
          <p:cNvPr id="9" name="object 9"/>
          <p:cNvSpPr txBox="1"/>
          <p:nvPr/>
        </p:nvSpPr>
        <p:spPr>
          <a:xfrm>
            <a:off x="332841" y="4658309"/>
            <a:ext cx="2212975" cy="300355"/>
          </a:xfrm>
          <a:prstGeom prst="rect">
            <a:avLst/>
          </a:prstGeom>
        </p:spPr>
        <p:txBody>
          <a:bodyPr vert="horz" wrap="square" lIns="0" tIns="12700" rIns="0" bIns="0" rtlCol="0">
            <a:spAutoFit/>
          </a:bodyPr>
          <a:lstStyle/>
          <a:p>
            <a:pPr marL="38100">
              <a:lnSpc>
                <a:spcPct val="100000"/>
              </a:lnSpc>
              <a:spcBef>
                <a:spcPts val="100"/>
              </a:spcBef>
            </a:pPr>
            <a:r>
              <a:rPr sz="1800" b="1">
                <a:solidFill>
                  <a:srgbClr val="C00000"/>
                </a:solidFill>
                <a:latin typeface="Arial"/>
                <a:cs typeface="Arial"/>
              </a:rPr>
              <a:t>4</a:t>
            </a:r>
            <a:r>
              <a:rPr sz="1800" b="1" spc="-20">
                <a:solidFill>
                  <a:srgbClr val="C00000"/>
                </a:solidFill>
                <a:latin typeface="Arial"/>
                <a:cs typeface="Arial"/>
              </a:rPr>
              <a:t> </a:t>
            </a:r>
            <a:r>
              <a:rPr sz="1800" b="1" spc="-5" smtClean="0">
                <a:solidFill>
                  <a:srgbClr val="C00000"/>
                </a:solidFill>
                <a:latin typeface="Arial"/>
                <a:cs typeface="Arial"/>
              </a:rPr>
              <a:t>combina</a:t>
            </a:r>
            <a:r>
              <a:rPr lang="fr-FR" sz="1800" b="1" spc="-5" dirty="0" smtClean="0">
                <a:solidFill>
                  <a:srgbClr val="C00000"/>
                </a:solidFill>
                <a:latin typeface="Arial"/>
                <a:cs typeface="Arial"/>
              </a:rPr>
              <a:t>ti</a:t>
            </a:r>
            <a:r>
              <a:rPr sz="1800" b="1" spc="-5" smtClean="0">
                <a:solidFill>
                  <a:srgbClr val="C00000"/>
                </a:solidFill>
                <a:latin typeface="Arial"/>
                <a:cs typeface="Arial"/>
              </a:rPr>
              <a:t>ons</a:t>
            </a:r>
            <a:r>
              <a:rPr sz="1800" b="1" spc="-5" dirty="0">
                <a:solidFill>
                  <a:srgbClr val="C00000"/>
                </a:solidFill>
                <a:latin typeface="Arial"/>
                <a:cs typeface="Arial"/>
              </a:rPr>
              <a:t>=</a:t>
            </a:r>
            <a:r>
              <a:rPr sz="1800" b="1" spc="-20" dirty="0">
                <a:solidFill>
                  <a:srgbClr val="C00000"/>
                </a:solidFill>
                <a:latin typeface="Arial"/>
                <a:cs typeface="Arial"/>
              </a:rPr>
              <a:t> </a:t>
            </a:r>
            <a:r>
              <a:rPr sz="1800" b="1" spc="-5" dirty="0">
                <a:solidFill>
                  <a:srgbClr val="C00000"/>
                </a:solidFill>
                <a:latin typeface="Arial"/>
                <a:cs typeface="Arial"/>
              </a:rPr>
              <a:t>2</a:t>
            </a:r>
            <a:r>
              <a:rPr sz="1800" b="1" spc="-7" baseline="25462" dirty="0">
                <a:solidFill>
                  <a:srgbClr val="C00000"/>
                </a:solidFill>
                <a:latin typeface="Arial"/>
                <a:cs typeface="Arial"/>
              </a:rPr>
              <a:t>2</a:t>
            </a:r>
            <a:endParaRPr sz="1800" baseline="25462">
              <a:latin typeface="Arial"/>
              <a:cs typeface="Arial"/>
            </a:endParaRPr>
          </a:p>
        </p:txBody>
      </p:sp>
      <p:sp>
        <p:nvSpPr>
          <p:cNvPr id="10" name="object 10"/>
          <p:cNvSpPr txBox="1"/>
          <p:nvPr/>
        </p:nvSpPr>
        <p:spPr>
          <a:xfrm>
            <a:off x="5634228" y="5119242"/>
            <a:ext cx="2212975" cy="299720"/>
          </a:xfrm>
          <a:prstGeom prst="rect">
            <a:avLst/>
          </a:prstGeom>
        </p:spPr>
        <p:txBody>
          <a:bodyPr vert="horz" wrap="square" lIns="0" tIns="12700" rIns="0" bIns="0" rtlCol="0">
            <a:spAutoFit/>
          </a:bodyPr>
          <a:lstStyle/>
          <a:p>
            <a:pPr marL="38100">
              <a:lnSpc>
                <a:spcPct val="100000"/>
              </a:lnSpc>
              <a:spcBef>
                <a:spcPts val="100"/>
              </a:spcBef>
            </a:pPr>
            <a:r>
              <a:rPr sz="1800" b="1" spc="-5">
                <a:solidFill>
                  <a:srgbClr val="C00000"/>
                </a:solidFill>
                <a:latin typeface="Arial"/>
                <a:cs typeface="Arial"/>
              </a:rPr>
              <a:t>8</a:t>
            </a:r>
            <a:r>
              <a:rPr sz="1800" b="1" spc="-35">
                <a:solidFill>
                  <a:srgbClr val="C00000"/>
                </a:solidFill>
                <a:latin typeface="Arial"/>
                <a:cs typeface="Arial"/>
              </a:rPr>
              <a:t> </a:t>
            </a:r>
            <a:r>
              <a:rPr sz="1800" b="1" smtClean="0">
                <a:solidFill>
                  <a:srgbClr val="C00000"/>
                </a:solidFill>
                <a:latin typeface="Arial"/>
                <a:cs typeface="Arial"/>
              </a:rPr>
              <a:t>combina</a:t>
            </a:r>
            <a:r>
              <a:rPr lang="fr-FR" sz="1800" b="1" dirty="0" smtClean="0">
                <a:solidFill>
                  <a:srgbClr val="C00000"/>
                </a:solidFill>
                <a:latin typeface="Arial"/>
                <a:cs typeface="Arial"/>
              </a:rPr>
              <a:t>ti</a:t>
            </a:r>
            <a:r>
              <a:rPr sz="1800" b="1" smtClean="0">
                <a:solidFill>
                  <a:srgbClr val="C00000"/>
                </a:solidFill>
                <a:latin typeface="Arial"/>
                <a:cs typeface="Arial"/>
              </a:rPr>
              <a:t>ons</a:t>
            </a:r>
            <a:r>
              <a:rPr sz="1800" b="1" dirty="0">
                <a:solidFill>
                  <a:srgbClr val="C00000"/>
                </a:solidFill>
                <a:latin typeface="Arial"/>
                <a:cs typeface="Arial"/>
              </a:rPr>
              <a:t>=</a:t>
            </a:r>
            <a:r>
              <a:rPr sz="1800" b="1" spc="-40" dirty="0">
                <a:solidFill>
                  <a:srgbClr val="C00000"/>
                </a:solidFill>
                <a:latin typeface="Arial"/>
                <a:cs typeface="Arial"/>
              </a:rPr>
              <a:t> </a:t>
            </a:r>
            <a:r>
              <a:rPr sz="1800" b="1" spc="-5" dirty="0">
                <a:solidFill>
                  <a:srgbClr val="C00000"/>
                </a:solidFill>
                <a:latin typeface="Arial"/>
                <a:cs typeface="Arial"/>
              </a:rPr>
              <a:t>2</a:t>
            </a:r>
            <a:r>
              <a:rPr sz="1800" b="1" spc="-7" baseline="25462" dirty="0">
                <a:solidFill>
                  <a:srgbClr val="C00000"/>
                </a:solidFill>
                <a:latin typeface="Arial"/>
                <a:cs typeface="Arial"/>
              </a:rPr>
              <a:t>3</a:t>
            </a:r>
            <a:endParaRPr sz="1800" baseline="25462">
              <a:latin typeface="Arial"/>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36319" y="2643182"/>
            <a:ext cx="7358380" cy="1135380"/>
            <a:chOff x="1036319" y="2587751"/>
            <a:chExt cx="7358380" cy="1135380"/>
          </a:xfrm>
        </p:grpSpPr>
        <p:sp>
          <p:nvSpPr>
            <p:cNvPr id="3" name="object 3"/>
            <p:cNvSpPr/>
            <p:nvPr/>
          </p:nvSpPr>
          <p:spPr>
            <a:xfrm>
              <a:off x="1042415" y="2593847"/>
              <a:ext cx="7345680" cy="1123315"/>
            </a:xfrm>
            <a:custGeom>
              <a:avLst/>
              <a:gdLst/>
              <a:ahLst/>
              <a:cxnLst/>
              <a:rect l="l" t="t" r="r" b="b"/>
              <a:pathLst>
                <a:path w="7345680" h="1123314">
                  <a:moveTo>
                    <a:pt x="7158482" y="0"/>
                  </a:moveTo>
                  <a:lnTo>
                    <a:pt x="187197" y="0"/>
                  </a:lnTo>
                  <a:lnTo>
                    <a:pt x="137431" y="6687"/>
                  </a:lnTo>
                  <a:lnTo>
                    <a:pt x="92713" y="25559"/>
                  </a:lnTo>
                  <a:lnTo>
                    <a:pt x="54827" y="54832"/>
                  </a:lnTo>
                  <a:lnTo>
                    <a:pt x="25557" y="92719"/>
                  </a:lnTo>
                  <a:lnTo>
                    <a:pt x="6686" y="137436"/>
                  </a:lnTo>
                  <a:lnTo>
                    <a:pt x="0" y="187198"/>
                  </a:lnTo>
                  <a:lnTo>
                    <a:pt x="0" y="935989"/>
                  </a:lnTo>
                  <a:lnTo>
                    <a:pt x="6686" y="985751"/>
                  </a:lnTo>
                  <a:lnTo>
                    <a:pt x="25557" y="1030468"/>
                  </a:lnTo>
                  <a:lnTo>
                    <a:pt x="54827" y="1068355"/>
                  </a:lnTo>
                  <a:lnTo>
                    <a:pt x="92713" y="1097628"/>
                  </a:lnTo>
                  <a:lnTo>
                    <a:pt x="137431" y="1116500"/>
                  </a:lnTo>
                  <a:lnTo>
                    <a:pt x="187197" y="1123188"/>
                  </a:lnTo>
                  <a:lnTo>
                    <a:pt x="7158482" y="1123188"/>
                  </a:lnTo>
                  <a:lnTo>
                    <a:pt x="7208243" y="1116500"/>
                  </a:lnTo>
                  <a:lnTo>
                    <a:pt x="7252960" y="1097628"/>
                  </a:lnTo>
                  <a:lnTo>
                    <a:pt x="7290847" y="1068355"/>
                  </a:lnTo>
                  <a:lnTo>
                    <a:pt x="7320120" y="1030468"/>
                  </a:lnTo>
                  <a:lnTo>
                    <a:pt x="7338992" y="985751"/>
                  </a:lnTo>
                  <a:lnTo>
                    <a:pt x="7345680" y="935989"/>
                  </a:lnTo>
                  <a:lnTo>
                    <a:pt x="7345680" y="187198"/>
                  </a:lnTo>
                  <a:lnTo>
                    <a:pt x="7338992" y="137436"/>
                  </a:lnTo>
                  <a:lnTo>
                    <a:pt x="7320120" y="92719"/>
                  </a:lnTo>
                  <a:lnTo>
                    <a:pt x="7290847" y="54832"/>
                  </a:lnTo>
                  <a:lnTo>
                    <a:pt x="7252960" y="25559"/>
                  </a:lnTo>
                  <a:lnTo>
                    <a:pt x="7208243" y="6687"/>
                  </a:lnTo>
                  <a:lnTo>
                    <a:pt x="7158482" y="0"/>
                  </a:lnTo>
                  <a:close/>
                </a:path>
              </a:pathLst>
            </a:custGeom>
            <a:solidFill>
              <a:srgbClr val="BADFE2"/>
            </a:solidFill>
          </p:spPr>
          <p:txBody>
            <a:bodyPr wrap="square" lIns="0" tIns="0" rIns="0" bIns="0" rtlCol="0"/>
            <a:lstStyle/>
            <a:p>
              <a:endParaRPr/>
            </a:p>
          </p:txBody>
        </p:sp>
        <p:sp>
          <p:nvSpPr>
            <p:cNvPr id="4" name="object 4"/>
            <p:cNvSpPr/>
            <p:nvPr/>
          </p:nvSpPr>
          <p:spPr>
            <a:xfrm>
              <a:off x="1042415" y="2593847"/>
              <a:ext cx="7345680" cy="1123315"/>
            </a:xfrm>
            <a:custGeom>
              <a:avLst/>
              <a:gdLst/>
              <a:ahLst/>
              <a:cxnLst/>
              <a:rect l="l" t="t" r="r" b="b"/>
              <a:pathLst>
                <a:path w="7345680" h="1123314">
                  <a:moveTo>
                    <a:pt x="0" y="187198"/>
                  </a:moveTo>
                  <a:lnTo>
                    <a:pt x="6686" y="137436"/>
                  </a:lnTo>
                  <a:lnTo>
                    <a:pt x="25557" y="92719"/>
                  </a:lnTo>
                  <a:lnTo>
                    <a:pt x="54827" y="54832"/>
                  </a:lnTo>
                  <a:lnTo>
                    <a:pt x="92713" y="25559"/>
                  </a:lnTo>
                  <a:lnTo>
                    <a:pt x="137431" y="6687"/>
                  </a:lnTo>
                  <a:lnTo>
                    <a:pt x="187197" y="0"/>
                  </a:lnTo>
                  <a:lnTo>
                    <a:pt x="7158482" y="0"/>
                  </a:lnTo>
                  <a:lnTo>
                    <a:pt x="7208243" y="6687"/>
                  </a:lnTo>
                  <a:lnTo>
                    <a:pt x="7252960" y="25559"/>
                  </a:lnTo>
                  <a:lnTo>
                    <a:pt x="7290847" y="54832"/>
                  </a:lnTo>
                  <a:lnTo>
                    <a:pt x="7320120" y="92719"/>
                  </a:lnTo>
                  <a:lnTo>
                    <a:pt x="7338992" y="137436"/>
                  </a:lnTo>
                  <a:lnTo>
                    <a:pt x="7345680" y="187198"/>
                  </a:lnTo>
                  <a:lnTo>
                    <a:pt x="7345680" y="935989"/>
                  </a:lnTo>
                  <a:lnTo>
                    <a:pt x="7338992" y="985751"/>
                  </a:lnTo>
                  <a:lnTo>
                    <a:pt x="7320120" y="1030468"/>
                  </a:lnTo>
                  <a:lnTo>
                    <a:pt x="7290847" y="1068355"/>
                  </a:lnTo>
                  <a:lnTo>
                    <a:pt x="7252960" y="1097628"/>
                  </a:lnTo>
                  <a:lnTo>
                    <a:pt x="7208243" y="1116500"/>
                  </a:lnTo>
                  <a:lnTo>
                    <a:pt x="7158482" y="1123188"/>
                  </a:lnTo>
                  <a:lnTo>
                    <a:pt x="187197" y="1123188"/>
                  </a:lnTo>
                  <a:lnTo>
                    <a:pt x="137431" y="1116500"/>
                  </a:lnTo>
                  <a:lnTo>
                    <a:pt x="92713" y="1097628"/>
                  </a:lnTo>
                  <a:lnTo>
                    <a:pt x="54827" y="1068355"/>
                  </a:lnTo>
                  <a:lnTo>
                    <a:pt x="25557" y="1030468"/>
                  </a:lnTo>
                  <a:lnTo>
                    <a:pt x="6686" y="985751"/>
                  </a:lnTo>
                  <a:lnTo>
                    <a:pt x="0" y="935989"/>
                  </a:lnTo>
                  <a:lnTo>
                    <a:pt x="0" y="187198"/>
                  </a:lnTo>
                  <a:close/>
                </a:path>
              </a:pathLst>
            </a:custGeom>
            <a:ln w="12192">
              <a:solidFill>
                <a:srgbClr val="88A3A7"/>
              </a:solidFill>
            </a:ln>
          </p:spPr>
          <p:txBody>
            <a:bodyPr wrap="square" lIns="0" tIns="0" rIns="0" bIns="0" rtlCol="0"/>
            <a:lstStyle/>
            <a:p>
              <a:endParaRPr/>
            </a:p>
          </p:txBody>
        </p:sp>
      </p:grpSp>
      <p:sp>
        <p:nvSpPr>
          <p:cNvPr id="5" name="object 5"/>
          <p:cNvSpPr txBox="1"/>
          <p:nvPr/>
        </p:nvSpPr>
        <p:spPr>
          <a:xfrm>
            <a:off x="8483600" y="6273190"/>
            <a:ext cx="125095" cy="240029"/>
          </a:xfrm>
          <a:prstGeom prst="rect">
            <a:avLst/>
          </a:prstGeom>
        </p:spPr>
        <p:txBody>
          <a:bodyPr vert="horz" wrap="square" lIns="0" tIns="13335" rIns="0" bIns="0" rtlCol="0">
            <a:spAutoFit/>
          </a:bodyPr>
          <a:lstStyle/>
          <a:p>
            <a:pPr marL="12700">
              <a:lnSpc>
                <a:spcPct val="100000"/>
              </a:lnSpc>
              <a:spcBef>
                <a:spcPts val="105"/>
              </a:spcBef>
            </a:pPr>
            <a:r>
              <a:rPr sz="1400" dirty="0">
                <a:latin typeface="Arial MT"/>
                <a:cs typeface="Arial MT"/>
              </a:rPr>
              <a:t>7</a:t>
            </a:r>
            <a:endParaRPr sz="1400">
              <a:latin typeface="Arial MT"/>
              <a:cs typeface="Arial MT"/>
            </a:endParaRPr>
          </a:p>
        </p:txBody>
      </p:sp>
      <p:sp>
        <p:nvSpPr>
          <p:cNvPr id="7" name="object 7"/>
          <p:cNvSpPr txBox="1">
            <a:spLocks noGrp="1"/>
          </p:cNvSpPr>
          <p:nvPr>
            <p:ph type="title"/>
          </p:nvPr>
        </p:nvSpPr>
        <p:spPr>
          <a:xfrm>
            <a:off x="1357290" y="-24"/>
            <a:ext cx="5165725" cy="513715"/>
          </a:xfrm>
          <a:prstGeom prst="rect">
            <a:avLst/>
          </a:prstGeom>
        </p:spPr>
        <p:txBody>
          <a:bodyPr vert="horz" wrap="square" lIns="0" tIns="12700" rIns="0" bIns="0" rtlCol="0">
            <a:spAutoFit/>
          </a:bodyPr>
          <a:lstStyle/>
          <a:p>
            <a:pPr marL="12700">
              <a:lnSpc>
                <a:spcPct val="100000"/>
              </a:lnSpc>
              <a:spcBef>
                <a:spcPts val="100"/>
              </a:spcBef>
            </a:pPr>
            <a:r>
              <a:rPr lang="fr-FR" sz="3200" spc="-5" dirty="0" smtClean="0"/>
              <a:t>octal</a:t>
            </a:r>
            <a:r>
              <a:rPr sz="3200" spc="-30" smtClean="0"/>
              <a:t> </a:t>
            </a:r>
            <a:r>
              <a:rPr sz="3200" spc="-5" smtClean="0"/>
              <a:t>syst</a:t>
            </a:r>
            <a:r>
              <a:rPr lang="fr-FR" sz="3200" spc="-5" dirty="0" smtClean="0"/>
              <a:t>e</a:t>
            </a:r>
            <a:r>
              <a:rPr sz="3200" spc="-5" smtClean="0"/>
              <a:t>m</a:t>
            </a:r>
            <a:r>
              <a:rPr lang="fr-FR" sz="3200" spc="-5" dirty="0" smtClean="0"/>
              <a:t> </a:t>
            </a:r>
            <a:r>
              <a:rPr sz="3200" spc="-15" smtClean="0"/>
              <a:t> </a:t>
            </a:r>
            <a:r>
              <a:rPr sz="3200" smtClean="0"/>
              <a:t>(</a:t>
            </a:r>
            <a:r>
              <a:rPr sz="3200" spc="-5" smtClean="0"/>
              <a:t>base</a:t>
            </a:r>
            <a:r>
              <a:rPr sz="3200" spc="-25" smtClean="0"/>
              <a:t> </a:t>
            </a:r>
            <a:r>
              <a:rPr lang="fr-FR" sz="3200" spc="-25" dirty="0" smtClean="0"/>
              <a:t>8</a:t>
            </a:r>
            <a:r>
              <a:rPr sz="3200" smtClean="0"/>
              <a:t>)</a:t>
            </a:r>
            <a:endParaRPr sz="3200"/>
          </a:p>
        </p:txBody>
      </p:sp>
      <p:sp>
        <p:nvSpPr>
          <p:cNvPr id="8" name="object 8"/>
          <p:cNvSpPr txBox="1"/>
          <p:nvPr/>
        </p:nvSpPr>
        <p:spPr>
          <a:xfrm>
            <a:off x="113792" y="930656"/>
            <a:ext cx="5391785" cy="830580"/>
          </a:xfrm>
          <a:prstGeom prst="rect">
            <a:avLst/>
          </a:prstGeom>
        </p:spPr>
        <p:txBody>
          <a:bodyPr vert="horz" wrap="square" lIns="0" tIns="48895" rIns="0" bIns="0" rtlCol="0">
            <a:spAutoFit/>
          </a:bodyPr>
          <a:lstStyle/>
          <a:p>
            <a:pPr marL="355600" indent="-342900">
              <a:lnSpc>
                <a:spcPct val="100000"/>
              </a:lnSpc>
              <a:spcBef>
                <a:spcPts val="385"/>
              </a:spcBef>
              <a:buChar char="•"/>
              <a:tabLst>
                <a:tab pos="354965" algn="l"/>
                <a:tab pos="355600" algn="l"/>
              </a:tabLst>
            </a:pPr>
            <a:r>
              <a:rPr sz="2400" dirty="0">
                <a:latin typeface="Times New Roman"/>
                <a:cs typeface="Times New Roman"/>
              </a:rPr>
              <a:t>8</a:t>
            </a:r>
            <a:r>
              <a:rPr sz="2400" spc="-10" dirty="0">
                <a:latin typeface="Times New Roman"/>
                <a:cs typeface="Times New Roman"/>
              </a:rPr>
              <a:t> </a:t>
            </a:r>
            <a:r>
              <a:rPr sz="2400" spc="-5">
                <a:latin typeface="Times New Roman"/>
                <a:cs typeface="Times New Roman"/>
              </a:rPr>
              <a:t>symboles </a:t>
            </a:r>
            <a:r>
              <a:rPr lang="fr-FR" sz="2400" dirty="0" smtClean="0">
                <a:latin typeface="Times New Roman"/>
                <a:cs typeface="Times New Roman"/>
              </a:rPr>
              <a:t>Are </a:t>
            </a:r>
            <a:r>
              <a:rPr lang="fr-FR" sz="2400" dirty="0" err="1" smtClean="0">
                <a:latin typeface="Times New Roman"/>
                <a:cs typeface="Times New Roman"/>
              </a:rPr>
              <a:t>Used</a:t>
            </a:r>
            <a:r>
              <a:rPr lang="fr-FR" sz="2400" dirty="0" smtClean="0">
                <a:latin typeface="Times New Roman"/>
                <a:cs typeface="Times New Roman"/>
              </a:rPr>
              <a:t> </a:t>
            </a:r>
            <a:r>
              <a:rPr sz="2400" spc="-5" smtClean="0">
                <a:latin typeface="Times New Roman"/>
                <a:cs typeface="Times New Roman"/>
              </a:rPr>
              <a:t>:</a:t>
            </a:r>
            <a:endParaRPr sz="2400">
              <a:latin typeface="Times New Roman"/>
              <a:cs typeface="Times New Roman"/>
            </a:endParaRPr>
          </a:p>
          <a:p>
            <a:pPr marL="1231900">
              <a:lnSpc>
                <a:spcPct val="100000"/>
              </a:lnSpc>
              <a:spcBef>
                <a:spcPts val="290"/>
              </a:spcBef>
            </a:pPr>
            <a:r>
              <a:rPr sz="2400" dirty="0">
                <a:latin typeface="Times New Roman"/>
                <a:cs typeface="Times New Roman"/>
              </a:rPr>
              <a:t>{</a:t>
            </a:r>
            <a:r>
              <a:rPr sz="2400" spc="-10" dirty="0">
                <a:latin typeface="Times New Roman"/>
                <a:cs typeface="Times New Roman"/>
              </a:rPr>
              <a:t> </a:t>
            </a:r>
            <a:r>
              <a:rPr sz="2400" dirty="0">
                <a:latin typeface="Times New Roman"/>
                <a:cs typeface="Times New Roman"/>
              </a:rPr>
              <a:t>0</a:t>
            </a:r>
            <a:r>
              <a:rPr sz="2400" spc="-5"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dirty="0">
                <a:latin typeface="Times New Roman"/>
                <a:cs typeface="Times New Roman"/>
              </a:rPr>
              <a:t>1</a:t>
            </a:r>
            <a:r>
              <a:rPr sz="2400" spc="-5"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dirty="0">
                <a:latin typeface="Times New Roman"/>
                <a:cs typeface="Times New Roman"/>
              </a:rPr>
              <a:t>2</a:t>
            </a:r>
            <a:r>
              <a:rPr sz="2400" spc="-5" dirty="0">
                <a:latin typeface="Times New Roman"/>
                <a:cs typeface="Times New Roman"/>
              </a:rPr>
              <a:t> </a:t>
            </a:r>
            <a:r>
              <a:rPr sz="2400" dirty="0">
                <a:latin typeface="Times New Roman"/>
                <a:cs typeface="Times New Roman"/>
              </a:rPr>
              <a:t>,</a:t>
            </a:r>
            <a:r>
              <a:rPr sz="2400" spc="-10" dirty="0">
                <a:latin typeface="Times New Roman"/>
                <a:cs typeface="Times New Roman"/>
              </a:rPr>
              <a:t> </a:t>
            </a:r>
            <a:r>
              <a:rPr sz="2400" dirty="0">
                <a:latin typeface="Times New Roman"/>
                <a:cs typeface="Times New Roman"/>
              </a:rPr>
              <a:t>3</a:t>
            </a:r>
            <a:r>
              <a:rPr sz="2400" spc="-5"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dirty="0">
                <a:latin typeface="Times New Roman"/>
                <a:cs typeface="Times New Roman"/>
              </a:rPr>
              <a:t>4</a:t>
            </a:r>
            <a:r>
              <a:rPr sz="2400" spc="-5"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dirty="0">
                <a:latin typeface="Times New Roman"/>
                <a:cs typeface="Times New Roman"/>
              </a:rPr>
              <a:t>5</a:t>
            </a:r>
            <a:r>
              <a:rPr sz="2400" spc="-5"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dirty="0">
                <a:latin typeface="Times New Roman"/>
                <a:cs typeface="Times New Roman"/>
              </a:rPr>
              <a:t>6</a:t>
            </a:r>
            <a:r>
              <a:rPr sz="2400" spc="-10"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dirty="0">
                <a:latin typeface="Times New Roman"/>
                <a:cs typeface="Times New Roman"/>
              </a:rPr>
              <a:t>7</a:t>
            </a:r>
            <a:r>
              <a:rPr sz="2400" spc="-5" dirty="0">
                <a:latin typeface="Times New Roman"/>
                <a:cs typeface="Times New Roman"/>
              </a:rPr>
              <a:t> </a:t>
            </a:r>
            <a:r>
              <a:rPr sz="2400" dirty="0">
                <a:latin typeface="Times New Roman"/>
                <a:cs typeface="Times New Roman"/>
              </a:rPr>
              <a:t>}</a:t>
            </a:r>
            <a:endParaRPr sz="2400">
              <a:latin typeface="Times New Roman"/>
              <a:cs typeface="Times New Roman"/>
            </a:endParaRPr>
          </a:p>
        </p:txBody>
      </p:sp>
      <p:sp>
        <p:nvSpPr>
          <p:cNvPr id="9" name="object 9"/>
          <p:cNvSpPr txBox="1"/>
          <p:nvPr/>
        </p:nvSpPr>
        <p:spPr>
          <a:xfrm>
            <a:off x="7072330" y="3357562"/>
            <a:ext cx="939165" cy="371475"/>
          </a:xfrm>
          <a:prstGeom prst="rect">
            <a:avLst/>
          </a:prstGeom>
        </p:spPr>
        <p:txBody>
          <a:bodyPr vert="horz" wrap="square" lIns="0" tIns="15240" rIns="0" bIns="0" rtlCol="0">
            <a:spAutoFit/>
          </a:bodyPr>
          <a:lstStyle/>
          <a:p>
            <a:pPr marL="38100">
              <a:lnSpc>
                <a:spcPct val="100000"/>
              </a:lnSpc>
              <a:spcBef>
                <a:spcPts val="120"/>
              </a:spcBef>
            </a:pPr>
            <a:r>
              <a:rPr sz="2250" spc="15" dirty="0">
                <a:latin typeface="Symbol"/>
                <a:cs typeface="Symbol"/>
              </a:rPr>
              <a:t></a:t>
            </a:r>
            <a:r>
              <a:rPr sz="2250" spc="-225" dirty="0">
                <a:latin typeface="Times New Roman"/>
                <a:cs typeface="Times New Roman"/>
              </a:rPr>
              <a:t> </a:t>
            </a:r>
            <a:r>
              <a:rPr sz="2250" spc="180" dirty="0">
                <a:latin typeface="Times New Roman"/>
                <a:cs typeface="Times New Roman"/>
              </a:rPr>
              <a:t>5</a:t>
            </a:r>
            <a:r>
              <a:rPr sz="2250" spc="145" dirty="0">
                <a:latin typeface="Times New Roman"/>
                <a:cs typeface="Times New Roman"/>
              </a:rPr>
              <a:t>*</a:t>
            </a:r>
            <a:r>
              <a:rPr sz="2250" spc="55" dirty="0">
                <a:latin typeface="Times New Roman"/>
                <a:cs typeface="Times New Roman"/>
              </a:rPr>
              <a:t>8</a:t>
            </a:r>
            <a:r>
              <a:rPr sz="1950" spc="60" baseline="42735" dirty="0">
                <a:latin typeface="Symbol"/>
                <a:cs typeface="Symbol"/>
              </a:rPr>
              <a:t></a:t>
            </a:r>
            <a:r>
              <a:rPr sz="1950" spc="22" baseline="42735" dirty="0">
                <a:latin typeface="Times New Roman"/>
                <a:cs typeface="Times New Roman"/>
              </a:rPr>
              <a:t>3</a:t>
            </a:r>
            <a:endParaRPr sz="1950" baseline="42735">
              <a:latin typeface="Times New Roman"/>
              <a:cs typeface="Times New Roman"/>
            </a:endParaRPr>
          </a:p>
        </p:txBody>
      </p:sp>
      <p:sp>
        <p:nvSpPr>
          <p:cNvPr id="10" name="object 10"/>
          <p:cNvSpPr txBox="1"/>
          <p:nvPr/>
        </p:nvSpPr>
        <p:spPr>
          <a:xfrm>
            <a:off x="88392" y="1785926"/>
            <a:ext cx="6957695" cy="1993494"/>
          </a:xfrm>
          <a:prstGeom prst="rect">
            <a:avLst/>
          </a:prstGeom>
        </p:spPr>
        <p:txBody>
          <a:bodyPr vert="horz" wrap="square" lIns="0" tIns="191135" rIns="0" bIns="0" rtlCol="0">
            <a:spAutoFit/>
          </a:bodyPr>
          <a:lstStyle/>
          <a:p>
            <a:pPr marL="381000" indent="-342900">
              <a:lnSpc>
                <a:spcPct val="100000"/>
              </a:lnSpc>
              <a:spcBef>
                <a:spcPts val="1505"/>
              </a:spcBef>
              <a:buFont typeface="Times New Roman"/>
              <a:buChar char="•"/>
              <a:tabLst>
                <a:tab pos="380365" algn="l"/>
                <a:tab pos="381000" algn="l"/>
              </a:tabLst>
            </a:pPr>
            <a:r>
              <a:rPr sz="2000" b="1" u="heavy" smtClean="0">
                <a:uFill>
                  <a:solidFill>
                    <a:srgbClr val="000000"/>
                  </a:solidFill>
                </a:uFill>
                <a:latin typeface="Times New Roman"/>
                <a:cs typeface="Times New Roman"/>
              </a:rPr>
              <a:t>Ex</a:t>
            </a:r>
            <a:r>
              <a:rPr lang="fr-FR" sz="2000" b="1" u="heavy" dirty="0" smtClean="0">
                <a:uFill>
                  <a:solidFill>
                    <a:srgbClr val="000000"/>
                  </a:solidFill>
                </a:uFill>
                <a:latin typeface="Times New Roman"/>
                <a:cs typeface="Times New Roman"/>
              </a:rPr>
              <a:t>a</a:t>
            </a:r>
            <a:r>
              <a:rPr sz="2000" b="1" u="heavy" smtClean="0">
                <a:uFill>
                  <a:solidFill>
                    <a:srgbClr val="000000"/>
                  </a:solidFill>
                </a:uFill>
                <a:latin typeface="Times New Roman"/>
                <a:cs typeface="Times New Roman"/>
              </a:rPr>
              <a:t>mple</a:t>
            </a:r>
            <a:r>
              <a:rPr sz="2000" b="1" u="heavy" spc="-50" smtClean="0">
                <a:uFill>
                  <a:solidFill>
                    <a:srgbClr val="000000"/>
                  </a:solidFill>
                </a:uFill>
                <a:latin typeface="Times New Roman"/>
                <a:cs typeface="Times New Roman"/>
              </a:rPr>
              <a:t> </a:t>
            </a:r>
            <a:r>
              <a:rPr sz="2000" b="1" u="heavy">
                <a:uFill>
                  <a:solidFill>
                    <a:srgbClr val="000000"/>
                  </a:solidFill>
                </a:uFill>
                <a:latin typeface="Times New Roman"/>
                <a:cs typeface="Times New Roman"/>
              </a:rPr>
              <a:t>1</a:t>
            </a:r>
            <a:r>
              <a:rPr sz="2000" b="1" u="heavy" spc="-25">
                <a:uFill>
                  <a:solidFill>
                    <a:srgbClr val="000000"/>
                  </a:solidFill>
                </a:uFill>
                <a:latin typeface="Times New Roman"/>
                <a:cs typeface="Times New Roman"/>
              </a:rPr>
              <a:t> </a:t>
            </a:r>
            <a:r>
              <a:rPr sz="2000" b="1" u="heavy" smtClean="0">
                <a:uFill>
                  <a:solidFill>
                    <a:srgbClr val="000000"/>
                  </a:solidFill>
                </a:uFill>
                <a:latin typeface="Times New Roman"/>
                <a:cs typeface="Times New Roman"/>
              </a:rPr>
              <a:t>:</a:t>
            </a:r>
            <a:endParaRPr lang="fr-FR" sz="2000" b="1" u="heavy" dirty="0" smtClean="0">
              <a:uFill>
                <a:solidFill>
                  <a:srgbClr val="000000"/>
                </a:solidFill>
              </a:uFill>
              <a:latin typeface="Times New Roman"/>
              <a:cs typeface="Times New Roman"/>
            </a:endParaRPr>
          </a:p>
          <a:p>
            <a:pPr marL="381000" indent="-342900">
              <a:lnSpc>
                <a:spcPct val="100000"/>
              </a:lnSpc>
              <a:spcBef>
                <a:spcPts val="1505"/>
              </a:spcBef>
              <a:buFont typeface="Times New Roman"/>
              <a:buChar char="•"/>
              <a:tabLst>
                <a:tab pos="380365" algn="l"/>
                <a:tab pos="381000" algn="l"/>
              </a:tabLst>
            </a:pPr>
            <a:endParaRPr sz="2000">
              <a:latin typeface="Times New Roman"/>
              <a:cs typeface="Times New Roman"/>
            </a:endParaRPr>
          </a:p>
          <a:p>
            <a:pPr marL="1295400">
              <a:lnSpc>
                <a:spcPts val="730"/>
              </a:lnSpc>
              <a:spcBef>
                <a:spcPts val="1615"/>
              </a:spcBef>
              <a:tabLst>
                <a:tab pos="2955925" algn="l"/>
                <a:tab pos="3780154" algn="l"/>
              </a:tabLst>
            </a:pPr>
            <a:r>
              <a:rPr sz="2250" spc="-40" dirty="0">
                <a:latin typeface="Times New Roman"/>
                <a:cs typeface="Times New Roman"/>
              </a:rPr>
              <a:t>(</a:t>
            </a:r>
            <a:r>
              <a:rPr sz="2250" spc="-15" dirty="0">
                <a:latin typeface="Times New Roman"/>
                <a:cs typeface="Times New Roman"/>
              </a:rPr>
              <a:t>5</a:t>
            </a:r>
            <a:r>
              <a:rPr sz="2250" spc="-10" dirty="0">
                <a:latin typeface="Times New Roman"/>
                <a:cs typeface="Times New Roman"/>
              </a:rPr>
              <a:t>26</a:t>
            </a:r>
            <a:r>
              <a:rPr sz="2250" spc="120" dirty="0">
                <a:latin typeface="Times New Roman"/>
                <a:cs typeface="Times New Roman"/>
              </a:rPr>
              <a:t>)</a:t>
            </a:r>
            <a:r>
              <a:rPr sz="1950" spc="22" baseline="-23504" dirty="0">
                <a:latin typeface="Times New Roman"/>
                <a:cs typeface="Times New Roman"/>
              </a:rPr>
              <a:t>8</a:t>
            </a:r>
            <a:r>
              <a:rPr sz="1950" baseline="-23504" dirty="0">
                <a:latin typeface="Times New Roman"/>
                <a:cs typeface="Times New Roman"/>
              </a:rPr>
              <a:t> </a:t>
            </a:r>
            <a:r>
              <a:rPr sz="1950" spc="104" baseline="-23504" dirty="0">
                <a:latin typeface="Times New Roman"/>
                <a:cs typeface="Times New Roman"/>
              </a:rPr>
              <a:t> </a:t>
            </a:r>
            <a:r>
              <a:rPr sz="2250" spc="15">
                <a:latin typeface="Symbol"/>
                <a:cs typeface="Symbol"/>
              </a:rPr>
              <a:t></a:t>
            </a:r>
            <a:r>
              <a:rPr sz="2250" spc="-120">
                <a:latin typeface="Times New Roman"/>
                <a:cs typeface="Times New Roman"/>
              </a:rPr>
              <a:t> </a:t>
            </a:r>
            <a:r>
              <a:rPr sz="2250" spc="180" smtClean="0">
                <a:latin typeface="Times New Roman"/>
                <a:cs typeface="Times New Roman"/>
              </a:rPr>
              <a:t>5</a:t>
            </a:r>
            <a:r>
              <a:rPr sz="2250" spc="145" smtClean="0">
                <a:latin typeface="Times New Roman"/>
                <a:cs typeface="Times New Roman"/>
              </a:rPr>
              <a:t>*</a:t>
            </a:r>
            <a:r>
              <a:rPr sz="2250" spc="15" smtClean="0">
                <a:latin typeface="Times New Roman"/>
                <a:cs typeface="Times New Roman"/>
              </a:rPr>
              <a:t>8</a:t>
            </a:r>
            <a:r>
              <a:rPr lang="fr-FR" sz="2250" spc="15" baseline="30000" dirty="0" smtClean="0">
                <a:latin typeface="Times New Roman"/>
                <a:cs typeface="Times New Roman"/>
              </a:rPr>
              <a:t>2</a:t>
            </a:r>
            <a:r>
              <a:rPr sz="2250" dirty="0">
                <a:latin typeface="Times New Roman"/>
                <a:cs typeface="Times New Roman"/>
              </a:rPr>
              <a:t>	</a:t>
            </a:r>
            <a:r>
              <a:rPr sz="2250" spc="15" dirty="0">
                <a:latin typeface="Symbol"/>
                <a:cs typeface="Symbol"/>
              </a:rPr>
              <a:t></a:t>
            </a:r>
            <a:r>
              <a:rPr sz="2250" spc="-155" dirty="0">
                <a:latin typeface="Times New Roman"/>
                <a:cs typeface="Times New Roman"/>
              </a:rPr>
              <a:t> </a:t>
            </a:r>
            <a:r>
              <a:rPr sz="2250" spc="15" dirty="0">
                <a:latin typeface="Times New Roman"/>
                <a:cs typeface="Times New Roman"/>
              </a:rPr>
              <a:t>2</a:t>
            </a:r>
            <a:r>
              <a:rPr sz="2250" spc="-360" dirty="0">
                <a:latin typeface="Times New Roman"/>
                <a:cs typeface="Times New Roman"/>
              </a:rPr>
              <a:t> </a:t>
            </a:r>
            <a:r>
              <a:rPr sz="2250" spc="145">
                <a:latin typeface="Times New Roman"/>
                <a:cs typeface="Times New Roman"/>
              </a:rPr>
              <a:t>*</a:t>
            </a:r>
            <a:r>
              <a:rPr sz="2250" spc="15" smtClean="0">
                <a:latin typeface="Times New Roman"/>
                <a:cs typeface="Times New Roman"/>
              </a:rPr>
              <a:t>8</a:t>
            </a:r>
            <a:r>
              <a:rPr lang="fr-FR" sz="2250" baseline="30000" dirty="0" smtClean="0">
                <a:latin typeface="Times New Roman"/>
                <a:cs typeface="Times New Roman"/>
              </a:rPr>
              <a:t>1</a:t>
            </a:r>
            <a:r>
              <a:rPr sz="2250" spc="15" smtClean="0">
                <a:latin typeface="Symbol"/>
                <a:cs typeface="Symbol"/>
              </a:rPr>
              <a:t></a:t>
            </a:r>
            <a:r>
              <a:rPr sz="2250" spc="-190" smtClean="0">
                <a:latin typeface="Times New Roman"/>
                <a:cs typeface="Times New Roman"/>
              </a:rPr>
              <a:t> </a:t>
            </a:r>
            <a:r>
              <a:rPr sz="2250" spc="215" smtClean="0">
                <a:latin typeface="Times New Roman"/>
                <a:cs typeface="Times New Roman"/>
              </a:rPr>
              <a:t>6</a:t>
            </a:r>
            <a:r>
              <a:rPr sz="2250" spc="145" smtClean="0">
                <a:latin typeface="Times New Roman"/>
                <a:cs typeface="Times New Roman"/>
              </a:rPr>
              <a:t>*</a:t>
            </a:r>
            <a:r>
              <a:rPr sz="2250" spc="15" smtClean="0">
                <a:latin typeface="Times New Roman"/>
                <a:cs typeface="Times New Roman"/>
              </a:rPr>
              <a:t>8</a:t>
            </a:r>
            <a:r>
              <a:rPr lang="fr-FR" sz="2250" spc="15" baseline="30000" dirty="0" smtClean="0">
                <a:latin typeface="Times New Roman"/>
                <a:cs typeface="Times New Roman"/>
              </a:rPr>
              <a:t>0</a:t>
            </a:r>
            <a:endParaRPr sz="2250" baseline="30000">
              <a:latin typeface="Times New Roman"/>
              <a:cs typeface="Times New Roman"/>
            </a:endParaRPr>
          </a:p>
          <a:p>
            <a:pPr>
              <a:lnSpc>
                <a:spcPct val="100000"/>
              </a:lnSpc>
            </a:pPr>
            <a:endParaRPr sz="1950">
              <a:latin typeface="Times New Roman"/>
              <a:cs typeface="Times New Roman"/>
            </a:endParaRPr>
          </a:p>
          <a:p>
            <a:pPr marL="1295400">
              <a:lnSpc>
                <a:spcPts val="2105"/>
              </a:lnSpc>
              <a:tabLst>
                <a:tab pos="2603500" algn="l"/>
              </a:tabLst>
            </a:pPr>
            <a:r>
              <a:rPr sz="2250" spc="-40" dirty="0">
                <a:latin typeface="Times New Roman"/>
                <a:cs typeface="Times New Roman"/>
              </a:rPr>
              <a:t>(</a:t>
            </a:r>
            <a:r>
              <a:rPr sz="2250" spc="-15" dirty="0">
                <a:latin typeface="Times New Roman"/>
                <a:cs typeface="Times New Roman"/>
              </a:rPr>
              <a:t>5</a:t>
            </a:r>
            <a:r>
              <a:rPr sz="2250" spc="-10" dirty="0">
                <a:latin typeface="Times New Roman"/>
                <a:cs typeface="Times New Roman"/>
              </a:rPr>
              <a:t>37</a:t>
            </a:r>
            <a:r>
              <a:rPr sz="2250" spc="-60" dirty="0">
                <a:latin typeface="Times New Roman"/>
                <a:cs typeface="Times New Roman"/>
              </a:rPr>
              <a:t>,</a:t>
            </a:r>
            <a:r>
              <a:rPr sz="2250" spc="-15" dirty="0">
                <a:latin typeface="Times New Roman"/>
                <a:cs typeface="Times New Roman"/>
              </a:rPr>
              <a:t>2</a:t>
            </a:r>
            <a:r>
              <a:rPr sz="2250" spc="-10" dirty="0">
                <a:latin typeface="Times New Roman"/>
                <a:cs typeface="Times New Roman"/>
              </a:rPr>
              <a:t>35</a:t>
            </a:r>
            <a:r>
              <a:rPr sz="2250" spc="10" dirty="0">
                <a:latin typeface="Times New Roman"/>
                <a:cs typeface="Times New Roman"/>
              </a:rPr>
              <a:t>)</a:t>
            </a:r>
            <a:r>
              <a:rPr sz="2250" dirty="0">
                <a:latin typeface="Times New Roman"/>
                <a:cs typeface="Times New Roman"/>
              </a:rPr>
              <a:t>	</a:t>
            </a:r>
            <a:r>
              <a:rPr sz="2250" spc="15" dirty="0">
                <a:latin typeface="Symbol"/>
                <a:cs typeface="Symbol"/>
              </a:rPr>
              <a:t></a:t>
            </a:r>
            <a:r>
              <a:rPr sz="2250" spc="-120" dirty="0">
                <a:latin typeface="Times New Roman"/>
                <a:cs typeface="Times New Roman"/>
              </a:rPr>
              <a:t> </a:t>
            </a:r>
            <a:r>
              <a:rPr sz="2250" spc="180" dirty="0">
                <a:latin typeface="Times New Roman"/>
                <a:cs typeface="Times New Roman"/>
              </a:rPr>
              <a:t>5</a:t>
            </a:r>
            <a:r>
              <a:rPr sz="2250" spc="145" dirty="0">
                <a:latin typeface="Times New Roman"/>
                <a:cs typeface="Times New Roman"/>
              </a:rPr>
              <a:t>*</a:t>
            </a:r>
            <a:r>
              <a:rPr sz="2250" spc="55" dirty="0">
                <a:latin typeface="Times New Roman"/>
                <a:cs typeface="Times New Roman"/>
              </a:rPr>
              <a:t>8</a:t>
            </a:r>
            <a:r>
              <a:rPr sz="1950" spc="22" baseline="42735" dirty="0">
                <a:latin typeface="Times New Roman"/>
                <a:cs typeface="Times New Roman"/>
              </a:rPr>
              <a:t>2</a:t>
            </a:r>
            <a:r>
              <a:rPr sz="1950" baseline="42735" dirty="0">
                <a:latin typeface="Times New Roman"/>
                <a:cs typeface="Times New Roman"/>
              </a:rPr>
              <a:t> </a:t>
            </a:r>
            <a:r>
              <a:rPr sz="1950" spc="-75" baseline="42735" dirty="0">
                <a:latin typeface="Times New Roman"/>
                <a:cs typeface="Times New Roman"/>
              </a:rPr>
              <a:t> </a:t>
            </a:r>
            <a:r>
              <a:rPr sz="2250" spc="15" dirty="0">
                <a:latin typeface="Symbol"/>
                <a:cs typeface="Symbol"/>
              </a:rPr>
              <a:t></a:t>
            </a:r>
            <a:r>
              <a:rPr sz="2250" spc="-225" dirty="0">
                <a:latin typeface="Times New Roman"/>
                <a:cs typeface="Times New Roman"/>
              </a:rPr>
              <a:t> </a:t>
            </a:r>
            <a:r>
              <a:rPr sz="2250" spc="145" dirty="0">
                <a:latin typeface="Times New Roman"/>
                <a:cs typeface="Times New Roman"/>
              </a:rPr>
              <a:t>3*</a:t>
            </a:r>
            <a:r>
              <a:rPr sz="2250" spc="-90" dirty="0">
                <a:latin typeface="Times New Roman"/>
                <a:cs typeface="Times New Roman"/>
              </a:rPr>
              <a:t>8</a:t>
            </a:r>
            <a:r>
              <a:rPr sz="1950" spc="22" baseline="42735" dirty="0">
                <a:latin typeface="Times New Roman"/>
                <a:cs typeface="Times New Roman"/>
              </a:rPr>
              <a:t>1</a:t>
            </a:r>
            <a:r>
              <a:rPr sz="1950" baseline="42735" dirty="0">
                <a:latin typeface="Times New Roman"/>
                <a:cs typeface="Times New Roman"/>
              </a:rPr>
              <a:t> </a:t>
            </a:r>
            <a:r>
              <a:rPr sz="1950" spc="-225" baseline="42735" dirty="0">
                <a:latin typeface="Times New Roman"/>
                <a:cs typeface="Times New Roman"/>
              </a:rPr>
              <a:t> </a:t>
            </a:r>
            <a:r>
              <a:rPr sz="2250" spc="15" dirty="0">
                <a:latin typeface="Symbol"/>
                <a:cs typeface="Symbol"/>
              </a:rPr>
              <a:t></a:t>
            </a:r>
            <a:r>
              <a:rPr sz="2250" spc="-190" dirty="0">
                <a:latin typeface="Times New Roman"/>
                <a:cs typeface="Times New Roman"/>
              </a:rPr>
              <a:t> </a:t>
            </a:r>
            <a:r>
              <a:rPr sz="2250" spc="15" dirty="0">
                <a:latin typeface="Times New Roman"/>
                <a:cs typeface="Times New Roman"/>
              </a:rPr>
              <a:t>7</a:t>
            </a:r>
            <a:r>
              <a:rPr sz="2250" spc="-325" dirty="0">
                <a:latin typeface="Times New Roman"/>
                <a:cs typeface="Times New Roman"/>
              </a:rPr>
              <a:t> </a:t>
            </a:r>
            <a:r>
              <a:rPr sz="2250" spc="145" dirty="0">
                <a:latin typeface="Times New Roman"/>
                <a:cs typeface="Times New Roman"/>
              </a:rPr>
              <a:t>*</a:t>
            </a:r>
            <a:r>
              <a:rPr sz="2250" spc="35" dirty="0">
                <a:latin typeface="Times New Roman"/>
                <a:cs typeface="Times New Roman"/>
              </a:rPr>
              <a:t>8</a:t>
            </a:r>
            <a:r>
              <a:rPr sz="1950" spc="22" baseline="42735" dirty="0">
                <a:latin typeface="Times New Roman"/>
                <a:cs typeface="Times New Roman"/>
              </a:rPr>
              <a:t>0</a:t>
            </a:r>
            <a:r>
              <a:rPr sz="1950" baseline="42735" dirty="0">
                <a:latin typeface="Times New Roman"/>
                <a:cs typeface="Times New Roman"/>
              </a:rPr>
              <a:t> </a:t>
            </a:r>
            <a:r>
              <a:rPr sz="1950" spc="-75" baseline="42735" dirty="0">
                <a:latin typeface="Times New Roman"/>
                <a:cs typeface="Times New Roman"/>
              </a:rPr>
              <a:t> </a:t>
            </a:r>
            <a:r>
              <a:rPr sz="2250" spc="15" dirty="0">
                <a:latin typeface="Symbol"/>
                <a:cs typeface="Symbol"/>
              </a:rPr>
              <a:t></a:t>
            </a:r>
            <a:r>
              <a:rPr sz="2250" spc="-160" dirty="0">
                <a:latin typeface="Times New Roman"/>
                <a:cs typeface="Times New Roman"/>
              </a:rPr>
              <a:t> </a:t>
            </a:r>
            <a:r>
              <a:rPr sz="2250" spc="15" dirty="0">
                <a:latin typeface="Times New Roman"/>
                <a:cs typeface="Times New Roman"/>
              </a:rPr>
              <a:t>2</a:t>
            </a:r>
            <a:r>
              <a:rPr sz="2250" spc="-360" dirty="0">
                <a:latin typeface="Times New Roman"/>
                <a:cs typeface="Times New Roman"/>
              </a:rPr>
              <a:t> </a:t>
            </a:r>
            <a:r>
              <a:rPr sz="2250" spc="145" dirty="0">
                <a:latin typeface="Times New Roman"/>
                <a:cs typeface="Times New Roman"/>
              </a:rPr>
              <a:t>*</a:t>
            </a:r>
            <a:r>
              <a:rPr sz="2250" spc="50" dirty="0">
                <a:latin typeface="Times New Roman"/>
                <a:cs typeface="Times New Roman"/>
              </a:rPr>
              <a:t>8</a:t>
            </a:r>
            <a:r>
              <a:rPr sz="1950" spc="-97" baseline="42735" dirty="0">
                <a:latin typeface="Symbol"/>
                <a:cs typeface="Symbol"/>
              </a:rPr>
              <a:t></a:t>
            </a:r>
            <a:r>
              <a:rPr sz="1950" spc="22" baseline="42735" dirty="0">
                <a:latin typeface="Times New Roman"/>
                <a:cs typeface="Times New Roman"/>
              </a:rPr>
              <a:t>1</a:t>
            </a:r>
            <a:r>
              <a:rPr sz="1950" baseline="42735" dirty="0">
                <a:latin typeface="Times New Roman"/>
                <a:cs typeface="Times New Roman"/>
              </a:rPr>
              <a:t> </a:t>
            </a:r>
            <a:r>
              <a:rPr sz="1950" spc="-225" baseline="42735" dirty="0">
                <a:latin typeface="Times New Roman"/>
                <a:cs typeface="Times New Roman"/>
              </a:rPr>
              <a:t> </a:t>
            </a:r>
            <a:r>
              <a:rPr sz="2250" spc="15" dirty="0">
                <a:latin typeface="Symbol"/>
                <a:cs typeface="Symbol"/>
              </a:rPr>
              <a:t></a:t>
            </a:r>
            <a:r>
              <a:rPr sz="2250" spc="-220" dirty="0">
                <a:latin typeface="Times New Roman"/>
                <a:cs typeface="Times New Roman"/>
              </a:rPr>
              <a:t> </a:t>
            </a:r>
            <a:r>
              <a:rPr sz="2250" spc="145" dirty="0">
                <a:latin typeface="Times New Roman"/>
                <a:cs typeface="Times New Roman"/>
              </a:rPr>
              <a:t>3*</a:t>
            </a:r>
            <a:r>
              <a:rPr sz="2250" spc="55" dirty="0">
                <a:latin typeface="Times New Roman"/>
                <a:cs typeface="Times New Roman"/>
              </a:rPr>
              <a:t>8</a:t>
            </a:r>
            <a:r>
              <a:rPr sz="1950" spc="120" baseline="42735" dirty="0">
                <a:latin typeface="Symbol"/>
                <a:cs typeface="Symbol"/>
              </a:rPr>
              <a:t></a:t>
            </a:r>
            <a:r>
              <a:rPr sz="1950" spc="22" baseline="42735" dirty="0">
                <a:latin typeface="Times New Roman"/>
                <a:cs typeface="Times New Roman"/>
              </a:rPr>
              <a:t>2</a:t>
            </a:r>
            <a:endParaRPr sz="1950" baseline="42735">
              <a:latin typeface="Times New Roman"/>
              <a:cs typeface="Times New Roman"/>
            </a:endParaRPr>
          </a:p>
          <a:p>
            <a:pPr marR="2011045" algn="ctr">
              <a:lnSpc>
                <a:spcPts val="965"/>
              </a:lnSpc>
            </a:pPr>
            <a:r>
              <a:rPr sz="1300" spc="15" dirty="0">
                <a:latin typeface="Times New Roman"/>
                <a:cs typeface="Times New Roman"/>
              </a:rPr>
              <a:t>8</a:t>
            </a:r>
            <a:endParaRPr sz="1300">
              <a:latin typeface="Times New Roman"/>
              <a:cs typeface="Times New Roman"/>
            </a:endParaRPr>
          </a:p>
        </p:txBody>
      </p:sp>
      <p:sp>
        <p:nvSpPr>
          <p:cNvPr id="11" name="object 11"/>
          <p:cNvSpPr txBox="1"/>
          <p:nvPr/>
        </p:nvSpPr>
        <p:spPr>
          <a:xfrm>
            <a:off x="186639" y="4177665"/>
            <a:ext cx="7543165" cy="1420902"/>
          </a:xfrm>
          <a:prstGeom prst="rect">
            <a:avLst/>
          </a:prstGeom>
        </p:spPr>
        <p:txBody>
          <a:bodyPr vert="horz" wrap="square" lIns="0" tIns="12700" rIns="0" bIns="0" rtlCol="0">
            <a:spAutoFit/>
          </a:bodyPr>
          <a:lstStyle/>
          <a:p>
            <a:pPr marL="12700">
              <a:lnSpc>
                <a:spcPct val="100000"/>
              </a:lnSpc>
              <a:spcBef>
                <a:spcPts val="100"/>
              </a:spcBef>
            </a:pPr>
            <a:r>
              <a:rPr sz="1800" b="1" u="heavy" spc="-5" smtClean="0">
                <a:uFill>
                  <a:solidFill>
                    <a:srgbClr val="000000"/>
                  </a:solidFill>
                </a:uFill>
                <a:latin typeface="Arial"/>
                <a:cs typeface="Arial"/>
              </a:rPr>
              <a:t>Ex</a:t>
            </a:r>
            <a:r>
              <a:rPr lang="fr-FR" sz="1800" b="1" u="heavy" spc="-5" dirty="0" smtClean="0">
                <a:uFill>
                  <a:solidFill>
                    <a:srgbClr val="000000"/>
                  </a:solidFill>
                </a:uFill>
                <a:latin typeface="Arial"/>
                <a:cs typeface="Arial"/>
              </a:rPr>
              <a:t>a</a:t>
            </a:r>
            <a:r>
              <a:rPr sz="1800" b="1" u="heavy" spc="-5" smtClean="0">
                <a:uFill>
                  <a:solidFill>
                    <a:srgbClr val="000000"/>
                  </a:solidFill>
                </a:uFill>
                <a:latin typeface="Arial"/>
                <a:cs typeface="Arial"/>
              </a:rPr>
              <a:t>mple</a:t>
            </a:r>
            <a:r>
              <a:rPr sz="1800" b="1" u="heavy" spc="-25" smtClean="0">
                <a:uFill>
                  <a:solidFill>
                    <a:srgbClr val="000000"/>
                  </a:solidFill>
                </a:uFill>
                <a:latin typeface="Arial"/>
                <a:cs typeface="Arial"/>
              </a:rPr>
              <a:t> </a:t>
            </a:r>
            <a:r>
              <a:rPr sz="1800" b="1" u="heavy" spc="-5" dirty="0">
                <a:uFill>
                  <a:solidFill>
                    <a:srgbClr val="000000"/>
                  </a:solidFill>
                </a:uFill>
                <a:latin typeface="Arial"/>
                <a:cs typeface="Arial"/>
              </a:rPr>
              <a:t>2</a:t>
            </a:r>
            <a:r>
              <a:rPr sz="1800" b="1" u="heavy" spc="-35" dirty="0">
                <a:uFill>
                  <a:solidFill>
                    <a:srgbClr val="000000"/>
                  </a:solidFill>
                </a:uFill>
                <a:latin typeface="Arial"/>
                <a:cs typeface="Arial"/>
              </a:rPr>
              <a:t> </a:t>
            </a:r>
            <a:r>
              <a:rPr sz="1800" b="1" u="heavy" dirty="0">
                <a:uFill>
                  <a:solidFill>
                    <a:srgbClr val="000000"/>
                  </a:solidFill>
                </a:uFill>
                <a:latin typeface="Arial"/>
                <a:cs typeface="Arial"/>
              </a:rPr>
              <a:t>:</a:t>
            </a:r>
            <a:endParaRPr sz="1800">
              <a:latin typeface="Arial"/>
              <a:cs typeface="Arial"/>
            </a:endParaRPr>
          </a:p>
          <a:p>
            <a:pPr>
              <a:lnSpc>
                <a:spcPct val="100000"/>
              </a:lnSpc>
            </a:pPr>
            <a:endParaRPr sz="2000">
              <a:latin typeface="Arial"/>
              <a:cs typeface="Arial"/>
            </a:endParaRPr>
          </a:p>
          <a:p>
            <a:pPr>
              <a:lnSpc>
                <a:spcPct val="100000"/>
              </a:lnSpc>
              <a:spcBef>
                <a:spcPts val="10"/>
              </a:spcBef>
            </a:pPr>
            <a:endParaRPr sz="1750">
              <a:latin typeface="Arial"/>
              <a:cs typeface="Arial"/>
            </a:endParaRPr>
          </a:p>
          <a:p>
            <a:pPr marL="12700" marR="5080">
              <a:lnSpc>
                <a:spcPct val="100000"/>
              </a:lnSpc>
            </a:pPr>
            <a:r>
              <a:rPr lang="fr-FR" sz="1800" spc="-5" dirty="0" smtClean="0">
                <a:latin typeface="Arial MT"/>
                <a:cs typeface="Arial MT"/>
              </a:rPr>
              <a:t>The </a:t>
            </a:r>
            <a:r>
              <a:rPr sz="1800" spc="-5" smtClean="0">
                <a:latin typeface="Arial MT"/>
                <a:cs typeface="Arial MT"/>
              </a:rPr>
              <a:t>n</a:t>
            </a:r>
            <a:r>
              <a:rPr lang="fr-FR" sz="1800" spc="-5" dirty="0" smtClean="0">
                <a:latin typeface="Arial MT"/>
                <a:cs typeface="Arial MT"/>
              </a:rPr>
              <a:t>u</a:t>
            </a:r>
            <a:r>
              <a:rPr sz="1800" spc="-5" smtClean="0">
                <a:latin typeface="Arial MT"/>
                <a:cs typeface="Arial MT"/>
              </a:rPr>
              <a:t>mbe</a:t>
            </a:r>
            <a:r>
              <a:rPr lang="fr-FR" spc="-5" dirty="0" smtClean="0">
                <a:latin typeface="Arial MT"/>
                <a:cs typeface="Arial MT"/>
              </a:rPr>
              <a:t>r</a:t>
            </a:r>
            <a:r>
              <a:rPr sz="1800" spc="5" smtClean="0">
                <a:latin typeface="Arial MT"/>
                <a:cs typeface="Arial MT"/>
              </a:rPr>
              <a:t> </a:t>
            </a:r>
            <a:r>
              <a:rPr sz="1800" spc="-5" dirty="0">
                <a:latin typeface="Arial MT"/>
                <a:cs typeface="Arial MT"/>
              </a:rPr>
              <a:t>(1289</a:t>
            </a:r>
            <a:r>
              <a:rPr sz="1800" spc="-5">
                <a:latin typeface="Arial MT"/>
                <a:cs typeface="Arial MT"/>
              </a:rPr>
              <a:t>)</a:t>
            </a:r>
            <a:r>
              <a:rPr sz="1800" spc="15">
                <a:latin typeface="Arial MT"/>
                <a:cs typeface="Arial MT"/>
              </a:rPr>
              <a:t> </a:t>
            </a:r>
            <a:r>
              <a:rPr lang="en-US" dirty="0" smtClean="0"/>
              <a:t>Does not exist in base 8 because the symbols 8 and 9 do not belong to the base</a:t>
            </a:r>
            <a:r>
              <a:rPr sz="1800" smtClean="0">
                <a:latin typeface="Arial MT"/>
                <a:cs typeface="Arial MT"/>
              </a:rPr>
              <a:t>.</a:t>
            </a:r>
            <a:endParaRPr sz="1800">
              <a:latin typeface="Arial MT"/>
              <a:cs typeface="Arial MT"/>
            </a:endParaRPr>
          </a:p>
        </p:txBody>
      </p:sp>
      <p:sp>
        <p:nvSpPr>
          <p:cNvPr id="12" name="object 12"/>
          <p:cNvSpPr/>
          <p:nvPr/>
        </p:nvSpPr>
        <p:spPr>
          <a:xfrm>
            <a:off x="762" y="644651"/>
            <a:ext cx="9131300" cy="96520"/>
          </a:xfrm>
          <a:custGeom>
            <a:avLst/>
            <a:gdLst/>
            <a:ahLst/>
            <a:cxnLst/>
            <a:rect l="l" t="t" r="r" b="b"/>
            <a:pathLst>
              <a:path w="9131300" h="96520">
                <a:moveTo>
                  <a:pt x="9131300" y="80010"/>
                </a:moveTo>
                <a:lnTo>
                  <a:pt x="0" y="80010"/>
                </a:lnTo>
                <a:lnTo>
                  <a:pt x="0" y="96012"/>
                </a:lnTo>
                <a:lnTo>
                  <a:pt x="9131300" y="96012"/>
                </a:lnTo>
                <a:lnTo>
                  <a:pt x="9131300" y="80010"/>
                </a:lnTo>
                <a:close/>
              </a:path>
              <a:path w="9131300" h="96520">
                <a:moveTo>
                  <a:pt x="9131300" y="32004"/>
                </a:moveTo>
                <a:lnTo>
                  <a:pt x="0" y="32004"/>
                </a:lnTo>
                <a:lnTo>
                  <a:pt x="0" y="64008"/>
                </a:lnTo>
                <a:lnTo>
                  <a:pt x="9131300" y="64008"/>
                </a:lnTo>
                <a:lnTo>
                  <a:pt x="9131300" y="32004"/>
                </a:lnTo>
                <a:close/>
              </a:path>
              <a:path w="9131300" h="96520">
                <a:moveTo>
                  <a:pt x="9131300" y="0"/>
                </a:moveTo>
                <a:lnTo>
                  <a:pt x="0" y="0"/>
                </a:lnTo>
                <a:lnTo>
                  <a:pt x="0" y="16002"/>
                </a:lnTo>
                <a:lnTo>
                  <a:pt x="9131300" y="16002"/>
                </a:lnTo>
                <a:lnTo>
                  <a:pt x="9131300" y="0"/>
                </a:lnTo>
                <a:close/>
              </a:path>
            </a:pathLst>
          </a:custGeom>
          <a:solidFill>
            <a:srgbClr val="000000"/>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2107" y="3063239"/>
            <a:ext cx="4836160" cy="1019810"/>
            <a:chOff x="102107" y="3063239"/>
            <a:chExt cx="4836160" cy="1019810"/>
          </a:xfrm>
        </p:grpSpPr>
        <p:sp>
          <p:nvSpPr>
            <p:cNvPr id="3" name="object 3"/>
            <p:cNvSpPr/>
            <p:nvPr/>
          </p:nvSpPr>
          <p:spPr>
            <a:xfrm>
              <a:off x="108203" y="3069335"/>
              <a:ext cx="4823460" cy="1007744"/>
            </a:xfrm>
            <a:custGeom>
              <a:avLst/>
              <a:gdLst/>
              <a:ahLst/>
              <a:cxnLst/>
              <a:rect l="l" t="t" r="r" b="b"/>
              <a:pathLst>
                <a:path w="4823460" h="1007745">
                  <a:moveTo>
                    <a:pt x="4655566" y="0"/>
                  </a:moveTo>
                  <a:lnTo>
                    <a:pt x="167894" y="0"/>
                  </a:lnTo>
                  <a:lnTo>
                    <a:pt x="123262" y="5998"/>
                  </a:lnTo>
                  <a:lnTo>
                    <a:pt x="83155" y="22925"/>
                  </a:lnTo>
                  <a:lnTo>
                    <a:pt x="49175" y="49180"/>
                  </a:lnTo>
                  <a:lnTo>
                    <a:pt x="22923" y="83161"/>
                  </a:lnTo>
                  <a:lnTo>
                    <a:pt x="5997" y="123266"/>
                  </a:lnTo>
                  <a:lnTo>
                    <a:pt x="0" y="167893"/>
                  </a:lnTo>
                  <a:lnTo>
                    <a:pt x="0" y="839469"/>
                  </a:lnTo>
                  <a:lnTo>
                    <a:pt x="5997" y="884097"/>
                  </a:lnTo>
                  <a:lnTo>
                    <a:pt x="22923" y="924202"/>
                  </a:lnTo>
                  <a:lnTo>
                    <a:pt x="49175" y="958183"/>
                  </a:lnTo>
                  <a:lnTo>
                    <a:pt x="83155" y="984438"/>
                  </a:lnTo>
                  <a:lnTo>
                    <a:pt x="123262" y="1001365"/>
                  </a:lnTo>
                  <a:lnTo>
                    <a:pt x="167894" y="1007363"/>
                  </a:lnTo>
                  <a:lnTo>
                    <a:pt x="4655566" y="1007363"/>
                  </a:lnTo>
                  <a:lnTo>
                    <a:pt x="4700193" y="1001365"/>
                  </a:lnTo>
                  <a:lnTo>
                    <a:pt x="4740298" y="984438"/>
                  </a:lnTo>
                  <a:lnTo>
                    <a:pt x="4774279" y="958183"/>
                  </a:lnTo>
                  <a:lnTo>
                    <a:pt x="4800534" y="924202"/>
                  </a:lnTo>
                  <a:lnTo>
                    <a:pt x="4817461" y="884097"/>
                  </a:lnTo>
                  <a:lnTo>
                    <a:pt x="4823460" y="839469"/>
                  </a:lnTo>
                  <a:lnTo>
                    <a:pt x="4823460" y="167893"/>
                  </a:lnTo>
                  <a:lnTo>
                    <a:pt x="4817461" y="123266"/>
                  </a:lnTo>
                  <a:lnTo>
                    <a:pt x="4800534" y="83161"/>
                  </a:lnTo>
                  <a:lnTo>
                    <a:pt x="4774279" y="49180"/>
                  </a:lnTo>
                  <a:lnTo>
                    <a:pt x="4740298" y="22925"/>
                  </a:lnTo>
                  <a:lnTo>
                    <a:pt x="4700193" y="5998"/>
                  </a:lnTo>
                  <a:lnTo>
                    <a:pt x="4655566" y="0"/>
                  </a:lnTo>
                  <a:close/>
                </a:path>
              </a:pathLst>
            </a:custGeom>
            <a:solidFill>
              <a:srgbClr val="BADFE2"/>
            </a:solidFill>
          </p:spPr>
          <p:txBody>
            <a:bodyPr wrap="square" lIns="0" tIns="0" rIns="0" bIns="0" rtlCol="0"/>
            <a:lstStyle/>
            <a:p>
              <a:endParaRPr/>
            </a:p>
          </p:txBody>
        </p:sp>
        <p:sp>
          <p:nvSpPr>
            <p:cNvPr id="4" name="object 4"/>
            <p:cNvSpPr/>
            <p:nvPr/>
          </p:nvSpPr>
          <p:spPr>
            <a:xfrm>
              <a:off x="108203" y="3069335"/>
              <a:ext cx="4823460" cy="1007744"/>
            </a:xfrm>
            <a:custGeom>
              <a:avLst/>
              <a:gdLst/>
              <a:ahLst/>
              <a:cxnLst/>
              <a:rect l="l" t="t" r="r" b="b"/>
              <a:pathLst>
                <a:path w="4823460" h="1007745">
                  <a:moveTo>
                    <a:pt x="0" y="167893"/>
                  </a:moveTo>
                  <a:lnTo>
                    <a:pt x="5997" y="123266"/>
                  </a:lnTo>
                  <a:lnTo>
                    <a:pt x="22923" y="83161"/>
                  </a:lnTo>
                  <a:lnTo>
                    <a:pt x="49175" y="49180"/>
                  </a:lnTo>
                  <a:lnTo>
                    <a:pt x="83155" y="22925"/>
                  </a:lnTo>
                  <a:lnTo>
                    <a:pt x="123262" y="5998"/>
                  </a:lnTo>
                  <a:lnTo>
                    <a:pt x="167894" y="0"/>
                  </a:lnTo>
                  <a:lnTo>
                    <a:pt x="4655566" y="0"/>
                  </a:lnTo>
                  <a:lnTo>
                    <a:pt x="4700193" y="5998"/>
                  </a:lnTo>
                  <a:lnTo>
                    <a:pt x="4740298" y="22925"/>
                  </a:lnTo>
                  <a:lnTo>
                    <a:pt x="4774279" y="49180"/>
                  </a:lnTo>
                  <a:lnTo>
                    <a:pt x="4800534" y="83161"/>
                  </a:lnTo>
                  <a:lnTo>
                    <a:pt x="4817461" y="123266"/>
                  </a:lnTo>
                  <a:lnTo>
                    <a:pt x="4823460" y="167893"/>
                  </a:lnTo>
                  <a:lnTo>
                    <a:pt x="4823460" y="839469"/>
                  </a:lnTo>
                  <a:lnTo>
                    <a:pt x="4817461" y="884097"/>
                  </a:lnTo>
                  <a:lnTo>
                    <a:pt x="4800534" y="924202"/>
                  </a:lnTo>
                  <a:lnTo>
                    <a:pt x="4774279" y="958183"/>
                  </a:lnTo>
                  <a:lnTo>
                    <a:pt x="4740298" y="984438"/>
                  </a:lnTo>
                  <a:lnTo>
                    <a:pt x="4700193" y="1001365"/>
                  </a:lnTo>
                  <a:lnTo>
                    <a:pt x="4655566" y="1007363"/>
                  </a:lnTo>
                  <a:lnTo>
                    <a:pt x="167894" y="1007363"/>
                  </a:lnTo>
                  <a:lnTo>
                    <a:pt x="123262" y="1001365"/>
                  </a:lnTo>
                  <a:lnTo>
                    <a:pt x="83155" y="984438"/>
                  </a:lnTo>
                  <a:lnTo>
                    <a:pt x="49175" y="958183"/>
                  </a:lnTo>
                  <a:lnTo>
                    <a:pt x="22923" y="924202"/>
                  </a:lnTo>
                  <a:lnTo>
                    <a:pt x="5997" y="884097"/>
                  </a:lnTo>
                  <a:lnTo>
                    <a:pt x="0" y="839469"/>
                  </a:lnTo>
                  <a:lnTo>
                    <a:pt x="0" y="167893"/>
                  </a:lnTo>
                  <a:close/>
                </a:path>
              </a:pathLst>
            </a:custGeom>
            <a:ln w="12192">
              <a:solidFill>
                <a:srgbClr val="88A3A7"/>
              </a:solidFill>
            </a:ln>
          </p:spPr>
          <p:txBody>
            <a:bodyPr wrap="square" lIns="0" tIns="0" rIns="0" bIns="0" rtlCol="0"/>
            <a:lstStyle/>
            <a:p>
              <a:endParaRPr/>
            </a:p>
          </p:txBody>
        </p:sp>
      </p:grpSp>
      <p:graphicFrame>
        <p:nvGraphicFramePr>
          <p:cNvPr id="5" name="object 5"/>
          <p:cNvGraphicFramePr>
            <a:graphicFrameLocks noGrp="1"/>
          </p:cNvGraphicFramePr>
          <p:nvPr/>
        </p:nvGraphicFramePr>
        <p:xfrm>
          <a:off x="84807" y="675028"/>
          <a:ext cx="9130663" cy="6040120"/>
        </p:xfrm>
        <a:graphic>
          <a:graphicData uri="http://schemas.openxmlformats.org/drawingml/2006/table">
            <a:tbl>
              <a:tblPr firstRow="1" bandRow="1">
                <a:tableStyleId>{2D5ABB26-0587-4C30-8999-92F81FD0307C}</a:tableStyleId>
              </a:tblPr>
              <a:tblGrid>
                <a:gridCol w="5363210"/>
                <a:gridCol w="1476374"/>
                <a:gridCol w="1474470"/>
                <a:gridCol w="816609"/>
              </a:tblGrid>
              <a:tr h="328676">
                <a:tc rowSpan="17">
                  <a:txBody>
                    <a:bodyPr/>
                    <a:lstStyle/>
                    <a:p>
                      <a:pPr>
                        <a:lnSpc>
                          <a:spcPct val="100000"/>
                        </a:lnSpc>
                      </a:pPr>
                      <a:endParaRPr sz="2600">
                        <a:latin typeface="Times New Roman"/>
                        <a:cs typeface="Times New Roman"/>
                      </a:endParaRPr>
                    </a:p>
                    <a:p>
                      <a:pPr>
                        <a:lnSpc>
                          <a:spcPct val="100000"/>
                        </a:lnSpc>
                      </a:pPr>
                      <a:endParaRPr sz="2950">
                        <a:latin typeface="Times New Roman"/>
                        <a:cs typeface="Times New Roman"/>
                      </a:endParaRPr>
                    </a:p>
                    <a:p>
                      <a:pPr marL="612775" marR="1057275" indent="-342900">
                        <a:lnSpc>
                          <a:spcPct val="100000"/>
                        </a:lnSpc>
                        <a:spcBef>
                          <a:spcPts val="5"/>
                        </a:spcBef>
                        <a:buChar char="•"/>
                        <a:tabLst>
                          <a:tab pos="612775" algn="l"/>
                          <a:tab pos="613410" algn="l"/>
                        </a:tabLst>
                      </a:pPr>
                      <a:r>
                        <a:rPr lang="en-US" sz="2400" spc="-5" noProof="0" dirty="0" smtClean="0">
                          <a:latin typeface="Times New Roman"/>
                          <a:cs typeface="Times New Roman"/>
                        </a:rPr>
                        <a:t>We</a:t>
                      </a:r>
                      <a:r>
                        <a:rPr lang="fr-FR" sz="2400" spc="-5" dirty="0" smtClean="0">
                          <a:latin typeface="Times New Roman"/>
                          <a:cs typeface="Times New Roman"/>
                        </a:rPr>
                        <a:t> use </a:t>
                      </a:r>
                      <a:r>
                        <a:rPr lang="en-US" sz="2400" spc="-5" noProof="0" dirty="0" smtClean="0">
                          <a:latin typeface="Times New Roman"/>
                          <a:cs typeface="Times New Roman"/>
                        </a:rPr>
                        <a:t>sixteen</a:t>
                      </a:r>
                      <a:r>
                        <a:rPr lang="fr-FR" sz="2400" spc="-5" dirty="0" smtClean="0">
                          <a:latin typeface="Times New Roman"/>
                          <a:cs typeface="Times New Roman"/>
                        </a:rPr>
                        <a:t> </a:t>
                      </a:r>
                      <a:r>
                        <a:rPr sz="2400" spc="-35" smtClean="0">
                          <a:latin typeface="Times New Roman"/>
                          <a:cs typeface="Times New Roman"/>
                        </a:rPr>
                        <a:t> </a:t>
                      </a:r>
                      <a:r>
                        <a:rPr sz="2400" dirty="0">
                          <a:latin typeface="Times New Roman"/>
                          <a:cs typeface="Times New Roman"/>
                        </a:rPr>
                        <a:t>(16</a:t>
                      </a:r>
                      <a:r>
                        <a:rPr sz="2400">
                          <a:latin typeface="Times New Roman"/>
                          <a:cs typeface="Times New Roman"/>
                        </a:rPr>
                        <a:t>)</a:t>
                      </a:r>
                      <a:r>
                        <a:rPr sz="2400" spc="-10">
                          <a:latin typeface="Times New Roman"/>
                          <a:cs typeface="Times New Roman"/>
                        </a:rPr>
                        <a:t> </a:t>
                      </a:r>
                      <a:r>
                        <a:rPr lang="en-US" sz="2400" spc="-5" noProof="0" dirty="0" smtClean="0">
                          <a:latin typeface="Times New Roman"/>
                          <a:cs typeface="Times New Roman"/>
                        </a:rPr>
                        <a:t>different</a:t>
                      </a:r>
                      <a:r>
                        <a:rPr lang="fr-FR" sz="2400" spc="-5" dirty="0" smtClean="0">
                          <a:latin typeface="Times New Roman"/>
                          <a:cs typeface="Times New Roman"/>
                        </a:rPr>
                        <a:t> </a:t>
                      </a:r>
                      <a:r>
                        <a:rPr sz="2400" spc="-5" smtClean="0">
                          <a:latin typeface="Times New Roman"/>
                          <a:cs typeface="Times New Roman"/>
                        </a:rPr>
                        <a:t>symbols </a:t>
                      </a:r>
                      <a:r>
                        <a:rPr sz="2400" spc="-585" smtClean="0">
                          <a:latin typeface="Times New Roman"/>
                          <a:cs typeface="Times New Roman"/>
                        </a:rPr>
                        <a:t> </a:t>
                      </a:r>
                      <a:r>
                        <a:rPr sz="2400" spc="-5" smtClean="0">
                          <a:latin typeface="Times New Roman"/>
                          <a:cs typeface="Times New Roman"/>
                        </a:rPr>
                        <a:t>:</a:t>
                      </a:r>
                      <a:endParaRPr sz="2400">
                        <a:latin typeface="Times New Roman"/>
                        <a:cs typeface="Times New Roman"/>
                      </a:endParaRPr>
                    </a:p>
                    <a:p>
                      <a:pPr>
                        <a:lnSpc>
                          <a:spcPct val="100000"/>
                        </a:lnSpc>
                      </a:pPr>
                      <a:endParaRPr sz="2600">
                        <a:latin typeface="Times New Roman"/>
                        <a:cs typeface="Times New Roman"/>
                      </a:endParaRPr>
                    </a:p>
                    <a:p>
                      <a:pPr>
                        <a:lnSpc>
                          <a:spcPct val="100000"/>
                        </a:lnSpc>
                        <a:spcBef>
                          <a:spcPts val="5"/>
                        </a:spcBef>
                      </a:pPr>
                      <a:endParaRPr sz="3700">
                        <a:latin typeface="Times New Roman"/>
                        <a:cs typeface="Times New Roman"/>
                      </a:endParaRPr>
                    </a:p>
                    <a:p>
                      <a:pPr marL="120014">
                        <a:lnSpc>
                          <a:spcPts val="2110"/>
                        </a:lnSpc>
                        <a:tabLst>
                          <a:tab pos="859155" algn="l"/>
                        </a:tabLst>
                      </a:pPr>
                      <a:r>
                        <a:rPr sz="2250" spc="-50" dirty="0">
                          <a:latin typeface="Times New Roman"/>
                          <a:cs typeface="Times New Roman"/>
                        </a:rPr>
                        <a:t>(</a:t>
                      </a:r>
                      <a:r>
                        <a:rPr sz="2250" spc="-30" dirty="0">
                          <a:latin typeface="Times New Roman"/>
                          <a:cs typeface="Times New Roman"/>
                        </a:rPr>
                        <a:t>1</a:t>
                      </a:r>
                      <a:r>
                        <a:rPr sz="2250" spc="-25" dirty="0">
                          <a:latin typeface="Times New Roman"/>
                          <a:cs typeface="Times New Roman"/>
                        </a:rPr>
                        <a:t>7</a:t>
                      </a:r>
                      <a:r>
                        <a:rPr sz="2250" dirty="0">
                          <a:latin typeface="Times New Roman"/>
                          <a:cs typeface="Times New Roman"/>
                        </a:rPr>
                        <a:t>)	</a:t>
                      </a:r>
                      <a:r>
                        <a:rPr sz="2250" dirty="0">
                          <a:latin typeface="Symbol"/>
                          <a:cs typeface="Symbol"/>
                        </a:rPr>
                        <a:t></a:t>
                      </a:r>
                      <a:r>
                        <a:rPr sz="2250" spc="-295" dirty="0">
                          <a:latin typeface="Times New Roman"/>
                          <a:cs typeface="Times New Roman"/>
                        </a:rPr>
                        <a:t> </a:t>
                      </a:r>
                      <a:r>
                        <a:rPr sz="2250" spc="30" dirty="0">
                          <a:latin typeface="Times New Roman"/>
                          <a:cs typeface="Times New Roman"/>
                        </a:rPr>
                        <a:t>1</a:t>
                      </a:r>
                      <a:r>
                        <a:rPr sz="2250" spc="-15" dirty="0">
                          <a:latin typeface="Times New Roman"/>
                          <a:cs typeface="Times New Roman"/>
                        </a:rPr>
                        <a:t>*</a:t>
                      </a:r>
                      <a:r>
                        <a:rPr sz="2250" spc="-25" dirty="0">
                          <a:latin typeface="Times New Roman"/>
                          <a:cs typeface="Times New Roman"/>
                        </a:rPr>
                        <a:t>1</a:t>
                      </a:r>
                      <a:r>
                        <a:rPr sz="2250" spc="-60" dirty="0">
                          <a:latin typeface="Times New Roman"/>
                          <a:cs typeface="Times New Roman"/>
                        </a:rPr>
                        <a:t>6</a:t>
                      </a:r>
                      <a:r>
                        <a:rPr sz="1950" baseline="42735" dirty="0">
                          <a:latin typeface="Times New Roman"/>
                          <a:cs typeface="Times New Roman"/>
                        </a:rPr>
                        <a:t>1 </a:t>
                      </a:r>
                      <a:r>
                        <a:rPr sz="1950" spc="-225" baseline="42735" dirty="0">
                          <a:latin typeface="Times New Roman"/>
                          <a:cs typeface="Times New Roman"/>
                        </a:rPr>
                        <a:t> </a:t>
                      </a:r>
                      <a:r>
                        <a:rPr sz="2250" dirty="0">
                          <a:latin typeface="Symbol"/>
                          <a:cs typeface="Symbol"/>
                        </a:rPr>
                        <a:t></a:t>
                      </a:r>
                      <a:r>
                        <a:rPr sz="2250" spc="-190" dirty="0">
                          <a:latin typeface="Times New Roman"/>
                          <a:cs typeface="Times New Roman"/>
                        </a:rPr>
                        <a:t> </a:t>
                      </a:r>
                      <a:r>
                        <a:rPr sz="2250" dirty="0">
                          <a:latin typeface="Times New Roman"/>
                          <a:cs typeface="Times New Roman"/>
                        </a:rPr>
                        <a:t>7</a:t>
                      </a:r>
                      <a:r>
                        <a:rPr sz="2250" spc="-320" dirty="0">
                          <a:latin typeface="Times New Roman"/>
                          <a:cs typeface="Times New Roman"/>
                        </a:rPr>
                        <a:t> </a:t>
                      </a:r>
                      <a:r>
                        <a:rPr sz="2250" spc="-15" dirty="0">
                          <a:latin typeface="Times New Roman"/>
                          <a:cs typeface="Times New Roman"/>
                        </a:rPr>
                        <a:t>*</a:t>
                      </a:r>
                      <a:r>
                        <a:rPr sz="2250" spc="-25" dirty="0">
                          <a:latin typeface="Times New Roman"/>
                          <a:cs typeface="Times New Roman"/>
                        </a:rPr>
                        <a:t>1</a:t>
                      </a:r>
                      <a:r>
                        <a:rPr sz="2250" spc="65" dirty="0">
                          <a:latin typeface="Times New Roman"/>
                          <a:cs typeface="Times New Roman"/>
                        </a:rPr>
                        <a:t>6</a:t>
                      </a:r>
                      <a:r>
                        <a:rPr sz="1950" baseline="42735" dirty="0">
                          <a:latin typeface="Times New Roman"/>
                          <a:cs typeface="Times New Roman"/>
                        </a:rPr>
                        <a:t>0</a:t>
                      </a:r>
                      <a:endParaRPr sz="1950" baseline="42735">
                        <a:latin typeface="Times New Roman"/>
                        <a:cs typeface="Times New Roman"/>
                      </a:endParaRPr>
                    </a:p>
                    <a:p>
                      <a:pPr marL="595630">
                        <a:lnSpc>
                          <a:spcPts val="969"/>
                        </a:lnSpc>
                      </a:pPr>
                      <a:r>
                        <a:rPr sz="1300" spc="-45" dirty="0">
                          <a:latin typeface="Times New Roman"/>
                          <a:cs typeface="Times New Roman"/>
                        </a:rPr>
                        <a:t>16</a:t>
                      </a:r>
                      <a:endParaRPr sz="1300">
                        <a:latin typeface="Times New Roman"/>
                        <a:cs typeface="Times New Roman"/>
                      </a:endParaRPr>
                    </a:p>
                    <a:p>
                      <a:pPr marL="120014">
                        <a:lnSpc>
                          <a:spcPts val="2105"/>
                        </a:lnSpc>
                        <a:spcBef>
                          <a:spcPts val="675"/>
                        </a:spcBef>
                        <a:tabLst>
                          <a:tab pos="963294" algn="l"/>
                        </a:tabLst>
                      </a:pPr>
                      <a:r>
                        <a:rPr sz="2250" spc="-50" dirty="0">
                          <a:latin typeface="Times New Roman"/>
                          <a:cs typeface="Times New Roman"/>
                        </a:rPr>
                        <a:t>(</a:t>
                      </a:r>
                      <a:r>
                        <a:rPr sz="2250" spc="-25" dirty="0">
                          <a:latin typeface="Times New Roman"/>
                          <a:cs typeface="Times New Roman"/>
                        </a:rPr>
                        <a:t>A</a:t>
                      </a:r>
                      <a:r>
                        <a:rPr sz="2250" spc="-105" dirty="0">
                          <a:latin typeface="Times New Roman"/>
                          <a:cs typeface="Times New Roman"/>
                        </a:rPr>
                        <a:t>B</a:t>
                      </a:r>
                      <a:r>
                        <a:rPr sz="2250" dirty="0">
                          <a:latin typeface="Times New Roman"/>
                          <a:cs typeface="Times New Roman"/>
                        </a:rPr>
                        <a:t>)	</a:t>
                      </a:r>
                      <a:r>
                        <a:rPr sz="2250" dirty="0">
                          <a:latin typeface="Symbol"/>
                          <a:cs typeface="Symbol"/>
                        </a:rPr>
                        <a:t></a:t>
                      </a:r>
                      <a:r>
                        <a:rPr sz="2250" spc="130" dirty="0">
                          <a:latin typeface="Times New Roman"/>
                          <a:cs typeface="Times New Roman"/>
                        </a:rPr>
                        <a:t> </a:t>
                      </a:r>
                      <a:r>
                        <a:rPr sz="2250" i="1" spc="160" dirty="0">
                          <a:latin typeface="Times New Roman"/>
                          <a:cs typeface="Times New Roman"/>
                        </a:rPr>
                        <a:t>A</a:t>
                      </a:r>
                      <a:r>
                        <a:rPr sz="2250" spc="-10" dirty="0">
                          <a:latin typeface="Times New Roman"/>
                          <a:cs typeface="Times New Roman"/>
                        </a:rPr>
                        <a:t>*</a:t>
                      </a:r>
                      <a:r>
                        <a:rPr sz="2250" spc="-25" dirty="0">
                          <a:latin typeface="Times New Roman"/>
                          <a:cs typeface="Times New Roman"/>
                        </a:rPr>
                        <a:t>1</a:t>
                      </a:r>
                      <a:r>
                        <a:rPr sz="2250" spc="-60" dirty="0">
                          <a:latin typeface="Times New Roman"/>
                          <a:cs typeface="Times New Roman"/>
                        </a:rPr>
                        <a:t>6</a:t>
                      </a:r>
                      <a:r>
                        <a:rPr sz="1950" baseline="42735" dirty="0">
                          <a:latin typeface="Times New Roman"/>
                          <a:cs typeface="Times New Roman"/>
                        </a:rPr>
                        <a:t>1 </a:t>
                      </a:r>
                      <a:r>
                        <a:rPr sz="1950" spc="-225" baseline="42735" dirty="0">
                          <a:latin typeface="Times New Roman"/>
                          <a:cs typeface="Times New Roman"/>
                        </a:rPr>
                        <a:t> </a:t>
                      </a:r>
                      <a:r>
                        <a:rPr sz="2250" dirty="0">
                          <a:latin typeface="Symbol"/>
                          <a:cs typeface="Symbol"/>
                        </a:rPr>
                        <a:t></a:t>
                      </a:r>
                      <a:r>
                        <a:rPr sz="2250" spc="-80" dirty="0">
                          <a:latin typeface="Times New Roman"/>
                          <a:cs typeface="Times New Roman"/>
                        </a:rPr>
                        <a:t> </a:t>
                      </a:r>
                      <a:r>
                        <a:rPr sz="2250" i="1" dirty="0">
                          <a:latin typeface="Times New Roman"/>
                          <a:cs typeface="Times New Roman"/>
                        </a:rPr>
                        <a:t>B</a:t>
                      </a:r>
                      <a:r>
                        <a:rPr sz="2250" i="1" spc="-295" dirty="0">
                          <a:latin typeface="Times New Roman"/>
                          <a:cs typeface="Times New Roman"/>
                        </a:rPr>
                        <a:t> </a:t>
                      </a:r>
                      <a:r>
                        <a:rPr sz="2250" spc="-15" dirty="0">
                          <a:latin typeface="Times New Roman"/>
                          <a:cs typeface="Times New Roman"/>
                        </a:rPr>
                        <a:t>*</a:t>
                      </a:r>
                      <a:r>
                        <a:rPr sz="2250" spc="-25" dirty="0">
                          <a:latin typeface="Times New Roman"/>
                          <a:cs typeface="Times New Roman"/>
                        </a:rPr>
                        <a:t>1</a:t>
                      </a:r>
                      <a:r>
                        <a:rPr sz="2250" spc="65" dirty="0">
                          <a:latin typeface="Times New Roman"/>
                          <a:cs typeface="Times New Roman"/>
                        </a:rPr>
                        <a:t>6</a:t>
                      </a:r>
                      <a:r>
                        <a:rPr sz="1950" baseline="42735" dirty="0">
                          <a:latin typeface="Times New Roman"/>
                          <a:cs typeface="Times New Roman"/>
                        </a:rPr>
                        <a:t>0 </a:t>
                      </a:r>
                      <a:r>
                        <a:rPr sz="1950" spc="142" baseline="42735" dirty="0">
                          <a:latin typeface="Times New Roman"/>
                          <a:cs typeface="Times New Roman"/>
                        </a:rPr>
                        <a:t> </a:t>
                      </a:r>
                      <a:r>
                        <a:rPr sz="2250" dirty="0">
                          <a:latin typeface="Symbol"/>
                          <a:cs typeface="Symbol"/>
                        </a:rPr>
                        <a:t></a:t>
                      </a:r>
                      <a:r>
                        <a:rPr sz="2250" spc="-295" dirty="0">
                          <a:latin typeface="Times New Roman"/>
                          <a:cs typeface="Times New Roman"/>
                        </a:rPr>
                        <a:t> </a:t>
                      </a:r>
                      <a:r>
                        <a:rPr sz="2250" spc="-25" dirty="0">
                          <a:latin typeface="Times New Roman"/>
                          <a:cs typeface="Times New Roman"/>
                        </a:rPr>
                        <a:t>1</a:t>
                      </a:r>
                      <a:r>
                        <a:rPr sz="2250" dirty="0">
                          <a:latin typeface="Times New Roman"/>
                          <a:cs typeface="Times New Roman"/>
                        </a:rPr>
                        <a:t>0</a:t>
                      </a:r>
                      <a:r>
                        <a:rPr sz="2250" spc="-350" dirty="0">
                          <a:latin typeface="Times New Roman"/>
                          <a:cs typeface="Times New Roman"/>
                        </a:rPr>
                        <a:t> </a:t>
                      </a:r>
                      <a:r>
                        <a:rPr sz="2250" spc="-10" dirty="0">
                          <a:latin typeface="Times New Roman"/>
                          <a:cs typeface="Times New Roman"/>
                        </a:rPr>
                        <a:t>*</a:t>
                      </a:r>
                      <a:r>
                        <a:rPr sz="2250" spc="-25" dirty="0">
                          <a:latin typeface="Times New Roman"/>
                          <a:cs typeface="Times New Roman"/>
                        </a:rPr>
                        <a:t>1</a:t>
                      </a:r>
                      <a:r>
                        <a:rPr sz="2250" spc="-60" dirty="0">
                          <a:latin typeface="Times New Roman"/>
                          <a:cs typeface="Times New Roman"/>
                        </a:rPr>
                        <a:t>6</a:t>
                      </a:r>
                      <a:r>
                        <a:rPr sz="1950" baseline="42735" dirty="0">
                          <a:latin typeface="Times New Roman"/>
                          <a:cs typeface="Times New Roman"/>
                        </a:rPr>
                        <a:t>1 </a:t>
                      </a:r>
                      <a:r>
                        <a:rPr sz="1950" spc="-225" baseline="42735" dirty="0">
                          <a:latin typeface="Times New Roman"/>
                          <a:cs typeface="Times New Roman"/>
                        </a:rPr>
                        <a:t> </a:t>
                      </a:r>
                      <a:r>
                        <a:rPr sz="2250" spc="160" dirty="0">
                          <a:latin typeface="Symbol"/>
                          <a:cs typeface="Symbol"/>
                        </a:rPr>
                        <a:t></a:t>
                      </a:r>
                      <a:r>
                        <a:rPr sz="2250" spc="-25" dirty="0">
                          <a:latin typeface="Times New Roman"/>
                          <a:cs typeface="Times New Roman"/>
                        </a:rPr>
                        <a:t>1</a:t>
                      </a:r>
                      <a:r>
                        <a:rPr sz="2250" spc="40" dirty="0">
                          <a:latin typeface="Times New Roman"/>
                          <a:cs typeface="Times New Roman"/>
                        </a:rPr>
                        <a:t>1</a:t>
                      </a:r>
                      <a:r>
                        <a:rPr sz="2250" spc="-15" dirty="0">
                          <a:latin typeface="Times New Roman"/>
                          <a:cs typeface="Times New Roman"/>
                        </a:rPr>
                        <a:t>*</a:t>
                      </a:r>
                      <a:r>
                        <a:rPr sz="2250" dirty="0">
                          <a:latin typeface="Times New Roman"/>
                          <a:cs typeface="Times New Roman"/>
                        </a:rPr>
                        <a:t>1</a:t>
                      </a:r>
                      <a:endParaRPr sz="2250">
                        <a:latin typeface="Times New Roman"/>
                        <a:cs typeface="Times New Roman"/>
                      </a:endParaRPr>
                    </a:p>
                    <a:p>
                      <a:pPr marL="699135">
                        <a:lnSpc>
                          <a:spcPts val="965"/>
                        </a:lnSpc>
                      </a:pPr>
                      <a:r>
                        <a:rPr sz="1300" spc="-45" dirty="0">
                          <a:latin typeface="Times New Roman"/>
                          <a:cs typeface="Times New Roman"/>
                        </a:rPr>
                        <a:t>16</a:t>
                      </a:r>
                      <a:endParaRPr sz="1300">
                        <a:latin typeface="Times New Roman"/>
                        <a:cs typeface="Times New Roman"/>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259"/>
                        </a:spcBef>
                      </a:pPr>
                      <a:r>
                        <a:rPr sz="1600" b="1" spc="-5" smtClean="0">
                          <a:solidFill>
                            <a:srgbClr val="FF0000"/>
                          </a:solidFill>
                          <a:latin typeface="Arial"/>
                          <a:cs typeface="Arial"/>
                        </a:rPr>
                        <a:t>D</a:t>
                      </a:r>
                      <a:r>
                        <a:rPr lang="fr-FR" sz="1600" b="1" spc="-5" dirty="0" smtClean="0">
                          <a:solidFill>
                            <a:srgbClr val="FF0000"/>
                          </a:solidFill>
                          <a:latin typeface="Arial"/>
                          <a:cs typeface="Arial"/>
                        </a:rPr>
                        <a:t>e</a:t>
                      </a:r>
                      <a:r>
                        <a:rPr sz="1600" b="1" spc="-5" smtClean="0">
                          <a:solidFill>
                            <a:srgbClr val="FF0000"/>
                          </a:solidFill>
                          <a:latin typeface="Arial"/>
                          <a:cs typeface="Arial"/>
                        </a:rPr>
                        <a:t>cimal</a:t>
                      </a:r>
                      <a:endParaRPr sz="1600">
                        <a:latin typeface="Arial"/>
                        <a:cs typeface="Arial"/>
                      </a:endParaRPr>
                    </a:p>
                  </a:txBody>
                  <a:tcPr marL="0" marR="0" marT="33019" marB="0">
                    <a:lnL w="28575">
                      <a:solidFill>
                        <a:srgbClr val="000000"/>
                      </a:solidFill>
                      <a:prstDash val="solid"/>
                    </a:lnL>
                    <a:lnR w="12700">
                      <a:solidFill>
                        <a:srgbClr val="000000"/>
                      </a:solidFill>
                      <a:prstDash val="solid"/>
                    </a:lnR>
                    <a:lnT w="76200">
                      <a:solidFill>
                        <a:srgbClr val="000000"/>
                      </a:solidFill>
                      <a:prstDash val="solid"/>
                    </a:lnT>
                    <a:lnB w="12700">
                      <a:solidFill>
                        <a:srgbClr val="000000"/>
                      </a:solidFill>
                      <a:prstDash val="solid"/>
                    </a:lnB>
                  </a:tcPr>
                </a:tc>
                <a:tc>
                  <a:txBody>
                    <a:bodyPr/>
                    <a:lstStyle/>
                    <a:p>
                      <a:pPr marL="92075">
                        <a:lnSpc>
                          <a:spcPct val="100000"/>
                        </a:lnSpc>
                        <a:spcBef>
                          <a:spcPts val="259"/>
                        </a:spcBef>
                      </a:pPr>
                      <a:r>
                        <a:rPr sz="1600" b="1" spc="-5" smtClean="0">
                          <a:solidFill>
                            <a:srgbClr val="FF0000"/>
                          </a:solidFill>
                          <a:latin typeface="Arial"/>
                          <a:cs typeface="Arial"/>
                        </a:rPr>
                        <a:t>Hexad</a:t>
                      </a:r>
                      <a:r>
                        <a:rPr lang="fr-FR" sz="1600" b="1" spc="-5" dirty="0" smtClean="0">
                          <a:solidFill>
                            <a:srgbClr val="FF0000"/>
                          </a:solidFill>
                          <a:latin typeface="Arial"/>
                          <a:cs typeface="Arial"/>
                        </a:rPr>
                        <a:t>e</a:t>
                      </a:r>
                      <a:r>
                        <a:rPr sz="1600" b="1" spc="-5" smtClean="0">
                          <a:solidFill>
                            <a:srgbClr val="FF0000"/>
                          </a:solidFill>
                          <a:latin typeface="Arial"/>
                          <a:cs typeface="Arial"/>
                        </a:rPr>
                        <a:t>cimal</a:t>
                      </a:r>
                      <a:endParaRPr sz="1600">
                        <a:latin typeface="Arial"/>
                        <a:cs typeface="Arial"/>
                      </a:endParaRPr>
                    </a:p>
                  </a:txBody>
                  <a:tcPr marL="0" marR="0" marT="33019" marB="0">
                    <a:lnL w="12700">
                      <a:solidFill>
                        <a:srgbClr val="000000"/>
                      </a:solidFill>
                      <a:prstDash val="solid"/>
                    </a:lnL>
                    <a:lnR w="28575">
                      <a:solidFill>
                        <a:srgbClr val="000000"/>
                      </a:solidFill>
                      <a:prstDash val="solid"/>
                    </a:lnR>
                    <a:lnT w="76200">
                      <a:solidFill>
                        <a:srgbClr val="000000"/>
                      </a:solidFill>
                      <a:prstDash val="solid"/>
                    </a:lnT>
                    <a:lnB w="12700">
                      <a:solidFill>
                        <a:srgbClr val="000000"/>
                      </a:solidFill>
                      <a:prstDash val="solid"/>
                    </a:lnB>
                  </a:tcPr>
                </a:tc>
                <a:tc rowSpan="17">
                  <a:txBody>
                    <a:bodyPr/>
                    <a:lstStyle/>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spcBef>
                          <a:spcPts val="50"/>
                        </a:spcBef>
                      </a:pPr>
                      <a:endParaRPr sz="2150">
                        <a:latin typeface="Times New Roman"/>
                        <a:cs typeface="Times New Roman"/>
                      </a:endParaRPr>
                    </a:p>
                    <a:p>
                      <a:pPr marL="179070">
                        <a:lnSpc>
                          <a:spcPct val="100000"/>
                        </a:lnSpc>
                      </a:pPr>
                      <a:r>
                        <a:rPr sz="1400" dirty="0">
                          <a:latin typeface="Arial MT"/>
                          <a:cs typeface="Arial MT"/>
                        </a:rPr>
                        <a:t>8</a:t>
                      </a:r>
                      <a:endParaRPr sz="1400">
                        <a:latin typeface="Arial MT"/>
                        <a:cs typeface="Arial MT"/>
                      </a:endParaRPr>
                    </a:p>
                  </a:txBody>
                  <a:tcPr marL="0" marR="0" marT="0" marB="0">
                    <a:lnL w="28575">
                      <a:solidFill>
                        <a:srgbClr val="000000"/>
                      </a:solidFill>
                      <a:prstDash val="solid"/>
                    </a:lnL>
                    <a:lnT w="38100">
                      <a:solidFill>
                        <a:srgbClr val="000000"/>
                      </a:solidFill>
                      <a:prstDash val="solid"/>
                    </a:lnT>
                  </a:tcPr>
                </a:tc>
              </a:tr>
              <a:tr h="346710">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55"/>
                        </a:spcBef>
                      </a:pPr>
                      <a:r>
                        <a:rPr sz="1800" dirty="0">
                          <a:latin typeface="Arial MT"/>
                          <a:cs typeface="Arial MT"/>
                        </a:rPr>
                        <a:t>0</a:t>
                      </a:r>
                      <a:endParaRPr sz="1800">
                        <a:latin typeface="Arial MT"/>
                        <a:cs typeface="Arial MT"/>
                      </a:endParaRPr>
                    </a:p>
                  </a:txBody>
                  <a:tcPr marL="0" marR="0" marT="1968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55"/>
                        </a:spcBef>
                      </a:pPr>
                      <a:r>
                        <a:rPr sz="1800" dirty="0">
                          <a:latin typeface="Arial MT"/>
                          <a:cs typeface="Arial MT"/>
                        </a:rPr>
                        <a:t>0</a:t>
                      </a:r>
                      <a:endParaRPr sz="1800">
                        <a:latin typeface="Arial MT"/>
                        <a:cs typeface="Arial MT"/>
                      </a:endParaRPr>
                    </a:p>
                  </a:txBody>
                  <a:tcPr marL="0" marR="0" marT="1968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2">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dirty="0">
                          <a:latin typeface="Arial MT"/>
                          <a:cs typeface="Arial MT"/>
                        </a:rPr>
                        <a:t>1</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latin typeface="Arial MT"/>
                          <a:cs typeface="Arial MT"/>
                        </a:rPr>
                        <a:t>1</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3">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55"/>
                        </a:spcBef>
                      </a:pPr>
                      <a:r>
                        <a:rPr sz="1800" dirty="0">
                          <a:latin typeface="Arial MT"/>
                          <a:cs typeface="Arial MT"/>
                        </a:rPr>
                        <a:t>2</a:t>
                      </a:r>
                      <a:endParaRPr sz="1800">
                        <a:latin typeface="Arial MT"/>
                        <a:cs typeface="Arial MT"/>
                      </a:endParaRPr>
                    </a:p>
                  </a:txBody>
                  <a:tcPr marL="0" marR="0" marT="1968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55"/>
                        </a:spcBef>
                      </a:pPr>
                      <a:r>
                        <a:rPr sz="1800" dirty="0">
                          <a:latin typeface="Arial MT"/>
                          <a:cs typeface="Arial MT"/>
                        </a:rPr>
                        <a:t>2</a:t>
                      </a:r>
                      <a:endParaRPr sz="1800">
                        <a:latin typeface="Arial MT"/>
                        <a:cs typeface="Arial MT"/>
                      </a:endParaRPr>
                    </a:p>
                  </a:txBody>
                  <a:tcPr marL="0" marR="0" marT="1968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710">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dirty="0">
                          <a:latin typeface="Arial MT"/>
                          <a:cs typeface="Arial MT"/>
                        </a:rPr>
                        <a:t>3</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latin typeface="Arial MT"/>
                          <a:cs typeface="Arial MT"/>
                        </a:rPr>
                        <a:t>3</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2">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dirty="0">
                          <a:latin typeface="Arial MT"/>
                          <a:cs typeface="Arial MT"/>
                        </a:rPr>
                        <a:t>4</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latin typeface="Arial MT"/>
                          <a:cs typeface="Arial MT"/>
                        </a:rPr>
                        <a:t>4</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3">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dirty="0">
                          <a:latin typeface="Arial MT"/>
                          <a:cs typeface="Arial MT"/>
                        </a:rPr>
                        <a:t>5</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latin typeface="Arial MT"/>
                          <a:cs typeface="Arial MT"/>
                        </a:rPr>
                        <a:t>5</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710">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dirty="0">
                          <a:latin typeface="Arial MT"/>
                          <a:cs typeface="Arial MT"/>
                        </a:rPr>
                        <a:t>6</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latin typeface="Arial MT"/>
                          <a:cs typeface="Arial MT"/>
                        </a:rPr>
                        <a:t>6</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2">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dirty="0">
                          <a:latin typeface="Arial MT"/>
                          <a:cs typeface="Arial MT"/>
                        </a:rPr>
                        <a:t>7</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latin typeface="Arial MT"/>
                          <a:cs typeface="Arial MT"/>
                        </a:rPr>
                        <a:t>7</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2">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dirty="0">
                          <a:latin typeface="Arial MT"/>
                          <a:cs typeface="Arial MT"/>
                        </a:rPr>
                        <a:t>8</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latin typeface="Arial MT"/>
                          <a:cs typeface="Arial MT"/>
                        </a:rPr>
                        <a:t>8</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710">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5"/>
                        </a:spcBef>
                      </a:pPr>
                      <a:r>
                        <a:rPr sz="1800" dirty="0">
                          <a:latin typeface="Arial MT"/>
                          <a:cs typeface="Arial MT"/>
                        </a:rPr>
                        <a:t>9</a:t>
                      </a:r>
                      <a:endParaRPr sz="1800">
                        <a:latin typeface="Arial MT"/>
                        <a:cs typeface="Arial MT"/>
                      </a:endParaRPr>
                    </a:p>
                  </a:txBody>
                  <a:tcPr marL="0" marR="0" marT="2095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5"/>
                        </a:spcBef>
                      </a:pPr>
                      <a:r>
                        <a:rPr sz="1800" dirty="0">
                          <a:latin typeface="Arial MT"/>
                          <a:cs typeface="Arial MT"/>
                        </a:rPr>
                        <a:t>9</a:t>
                      </a:r>
                      <a:endParaRPr sz="1800">
                        <a:latin typeface="Arial MT"/>
                        <a:cs typeface="Arial MT"/>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2">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0"/>
                        </a:spcBef>
                      </a:pPr>
                      <a:r>
                        <a:rPr sz="1800" spc="-10" dirty="0">
                          <a:solidFill>
                            <a:srgbClr val="FF0000"/>
                          </a:solidFill>
                          <a:latin typeface="Arial MT"/>
                          <a:cs typeface="Arial MT"/>
                        </a:rPr>
                        <a:t>10</a:t>
                      </a:r>
                      <a:endParaRPr sz="1800">
                        <a:latin typeface="Arial MT"/>
                        <a:cs typeface="Arial MT"/>
                      </a:endParaRPr>
                    </a:p>
                  </a:txBody>
                  <a:tcPr marL="0" marR="0" marT="2032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0"/>
                        </a:spcBef>
                      </a:pPr>
                      <a:r>
                        <a:rPr sz="1800" dirty="0">
                          <a:solidFill>
                            <a:srgbClr val="FF0000"/>
                          </a:solidFill>
                          <a:latin typeface="Arial MT"/>
                          <a:cs typeface="Arial MT"/>
                        </a:rPr>
                        <a:t>A</a:t>
                      </a:r>
                      <a:endParaRPr sz="1800">
                        <a:latin typeface="Arial MT"/>
                        <a:cs typeface="Arial MT"/>
                      </a:endParaRPr>
                    </a:p>
                  </a:txBody>
                  <a:tcPr marL="0" marR="0" marT="2032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2">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5"/>
                        </a:spcBef>
                      </a:pPr>
                      <a:r>
                        <a:rPr sz="1800" spc="-145" dirty="0">
                          <a:solidFill>
                            <a:srgbClr val="FF0000"/>
                          </a:solidFill>
                          <a:latin typeface="Arial MT"/>
                          <a:cs typeface="Arial MT"/>
                        </a:rPr>
                        <a:t>11</a:t>
                      </a:r>
                      <a:endParaRPr sz="1800">
                        <a:latin typeface="Arial MT"/>
                        <a:cs typeface="Arial MT"/>
                      </a:endParaRPr>
                    </a:p>
                  </a:txBody>
                  <a:tcPr marL="0" marR="0" marT="2095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5"/>
                        </a:spcBef>
                      </a:pPr>
                      <a:r>
                        <a:rPr sz="1800" dirty="0">
                          <a:solidFill>
                            <a:srgbClr val="FF0000"/>
                          </a:solidFill>
                          <a:latin typeface="Arial MT"/>
                          <a:cs typeface="Arial MT"/>
                        </a:rPr>
                        <a:t>B</a:t>
                      </a:r>
                      <a:endParaRPr sz="1800">
                        <a:latin typeface="Arial MT"/>
                        <a:cs typeface="Arial MT"/>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583">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5"/>
                        </a:spcBef>
                      </a:pPr>
                      <a:r>
                        <a:rPr sz="1800" spc="-10" dirty="0">
                          <a:solidFill>
                            <a:srgbClr val="FF0000"/>
                          </a:solidFill>
                          <a:latin typeface="Arial MT"/>
                          <a:cs typeface="Arial MT"/>
                        </a:rPr>
                        <a:t>12</a:t>
                      </a:r>
                      <a:endParaRPr sz="1800">
                        <a:latin typeface="Arial MT"/>
                        <a:cs typeface="Arial MT"/>
                      </a:endParaRPr>
                    </a:p>
                  </a:txBody>
                  <a:tcPr marL="0" marR="0" marT="2095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5"/>
                        </a:spcBef>
                      </a:pPr>
                      <a:r>
                        <a:rPr sz="1800" dirty="0">
                          <a:solidFill>
                            <a:srgbClr val="FF0000"/>
                          </a:solidFill>
                          <a:latin typeface="Arial MT"/>
                          <a:cs typeface="Arial MT"/>
                        </a:rPr>
                        <a:t>C</a:t>
                      </a:r>
                      <a:endParaRPr sz="1800">
                        <a:latin typeface="Arial MT"/>
                        <a:cs typeface="Arial MT"/>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684">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5"/>
                        </a:spcBef>
                      </a:pPr>
                      <a:r>
                        <a:rPr sz="1800" spc="-10" dirty="0">
                          <a:solidFill>
                            <a:srgbClr val="FF0000"/>
                          </a:solidFill>
                          <a:latin typeface="Arial MT"/>
                          <a:cs typeface="Arial MT"/>
                        </a:rPr>
                        <a:t>13</a:t>
                      </a:r>
                      <a:endParaRPr sz="1800">
                        <a:latin typeface="Arial MT"/>
                        <a:cs typeface="Arial MT"/>
                      </a:endParaRPr>
                    </a:p>
                  </a:txBody>
                  <a:tcPr marL="0" marR="0" marT="2095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5"/>
                        </a:spcBef>
                      </a:pPr>
                      <a:r>
                        <a:rPr sz="1800" dirty="0">
                          <a:solidFill>
                            <a:srgbClr val="FF0000"/>
                          </a:solidFill>
                          <a:latin typeface="Arial MT"/>
                          <a:cs typeface="Arial MT"/>
                        </a:rPr>
                        <a:t>D</a:t>
                      </a:r>
                      <a:endParaRPr sz="1800">
                        <a:latin typeface="Arial MT"/>
                        <a:cs typeface="Arial MT"/>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621">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5"/>
                        </a:spcBef>
                      </a:pPr>
                      <a:r>
                        <a:rPr sz="1800" spc="-10" dirty="0">
                          <a:solidFill>
                            <a:srgbClr val="FF0000"/>
                          </a:solidFill>
                          <a:latin typeface="Arial MT"/>
                          <a:cs typeface="Arial MT"/>
                        </a:rPr>
                        <a:t>14</a:t>
                      </a:r>
                      <a:endParaRPr sz="1800">
                        <a:latin typeface="Arial MT"/>
                        <a:cs typeface="Arial MT"/>
                      </a:endParaRPr>
                    </a:p>
                  </a:txBody>
                  <a:tcPr marL="0" marR="0" marT="2095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165"/>
                        </a:spcBef>
                      </a:pPr>
                      <a:r>
                        <a:rPr sz="1800" dirty="0">
                          <a:solidFill>
                            <a:srgbClr val="FF0000"/>
                          </a:solidFill>
                          <a:latin typeface="Arial MT"/>
                          <a:cs typeface="Arial MT"/>
                        </a:rPr>
                        <a:t>E</a:t>
                      </a:r>
                      <a:endParaRPr sz="1800">
                        <a:latin typeface="Arial MT"/>
                        <a:cs typeface="Arial MT"/>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r h="346633">
                <a:tc vMerge="1">
                  <a:txBody>
                    <a:bodyPr/>
                    <a:lstStyle/>
                    <a:p>
                      <a:endParaRPr/>
                    </a:p>
                  </a:txBody>
                  <a:tcPr marL="0" marR="0" marT="0" marB="0">
                    <a:lnR w="28575">
                      <a:solidFill>
                        <a:srgbClr val="000000"/>
                      </a:solidFill>
                      <a:prstDash val="solid"/>
                    </a:lnR>
                    <a:lnT w="38100">
                      <a:solidFill>
                        <a:srgbClr val="000000"/>
                      </a:solidFill>
                      <a:prstDash val="solid"/>
                    </a:lnT>
                  </a:tcPr>
                </a:tc>
                <a:tc>
                  <a:txBody>
                    <a:bodyPr/>
                    <a:lstStyle/>
                    <a:p>
                      <a:pPr marL="92075">
                        <a:lnSpc>
                          <a:spcPct val="100000"/>
                        </a:lnSpc>
                        <a:spcBef>
                          <a:spcPts val="165"/>
                        </a:spcBef>
                      </a:pPr>
                      <a:r>
                        <a:rPr sz="1800" spc="-10" dirty="0">
                          <a:solidFill>
                            <a:srgbClr val="FF0000"/>
                          </a:solidFill>
                          <a:latin typeface="Arial MT"/>
                          <a:cs typeface="Arial MT"/>
                        </a:rPr>
                        <a:t>15</a:t>
                      </a:r>
                      <a:endParaRPr sz="1800">
                        <a:latin typeface="Arial MT"/>
                        <a:cs typeface="Arial MT"/>
                      </a:endParaRPr>
                    </a:p>
                  </a:txBody>
                  <a:tcPr marL="0" marR="0" marT="20955"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92075">
                        <a:lnSpc>
                          <a:spcPct val="100000"/>
                        </a:lnSpc>
                        <a:spcBef>
                          <a:spcPts val="165"/>
                        </a:spcBef>
                      </a:pPr>
                      <a:r>
                        <a:rPr sz="1800" dirty="0">
                          <a:solidFill>
                            <a:srgbClr val="FF0000"/>
                          </a:solidFill>
                          <a:latin typeface="Arial MT"/>
                          <a:cs typeface="Arial MT"/>
                        </a:rPr>
                        <a:t>F</a:t>
                      </a:r>
                      <a:endParaRPr sz="1800">
                        <a:latin typeface="Arial MT"/>
                        <a:cs typeface="Arial MT"/>
                      </a:endParaRPr>
                    </a:p>
                  </a:txBody>
                  <a:tcPr marL="0" marR="0" marT="20955"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tcPr>
                </a:tc>
                <a:tc vMerge="1">
                  <a:txBody>
                    <a:bodyPr/>
                    <a:lstStyle/>
                    <a:p>
                      <a:endParaRPr/>
                    </a:p>
                  </a:txBody>
                  <a:tcPr marL="0" marR="0" marT="0" marB="0">
                    <a:lnL w="28575">
                      <a:solidFill>
                        <a:srgbClr val="000000"/>
                      </a:solidFill>
                      <a:prstDash val="solid"/>
                    </a:lnL>
                    <a:lnT w="38100">
                      <a:solidFill>
                        <a:srgbClr val="000000"/>
                      </a:solidFill>
                      <a:prstDash val="solid"/>
                    </a:lnT>
                  </a:tcPr>
                </a:tc>
              </a:tr>
            </a:tbl>
          </a:graphicData>
        </a:graphic>
      </p:graphicFrame>
      <p:sp>
        <p:nvSpPr>
          <p:cNvPr id="7" name="object 7"/>
          <p:cNvSpPr txBox="1">
            <a:spLocks noGrp="1"/>
          </p:cNvSpPr>
          <p:nvPr>
            <p:ph type="title"/>
          </p:nvPr>
        </p:nvSpPr>
        <p:spPr>
          <a:xfrm>
            <a:off x="1548764" y="75437"/>
            <a:ext cx="6040120" cy="452120"/>
          </a:xfrm>
          <a:prstGeom prst="rect">
            <a:avLst/>
          </a:prstGeom>
        </p:spPr>
        <p:txBody>
          <a:bodyPr vert="horz" wrap="square" lIns="0" tIns="12065" rIns="0" bIns="0" rtlCol="0">
            <a:spAutoFit/>
          </a:bodyPr>
          <a:lstStyle/>
          <a:p>
            <a:pPr marL="12700">
              <a:lnSpc>
                <a:spcPct val="100000"/>
              </a:lnSpc>
              <a:spcBef>
                <a:spcPts val="95"/>
              </a:spcBef>
            </a:pPr>
            <a:r>
              <a:rPr lang="en-US" sz="2800" spc="-5" dirty="0" smtClean="0"/>
              <a:t>hexadecimal</a:t>
            </a:r>
            <a:r>
              <a:rPr lang="fr-FR" sz="2800" spc="15" dirty="0" smtClean="0"/>
              <a:t> </a:t>
            </a:r>
            <a:r>
              <a:rPr sz="2800" spc="-10" smtClean="0"/>
              <a:t>syst</a:t>
            </a:r>
            <a:r>
              <a:rPr lang="fr-FR" sz="2800" spc="-10" dirty="0" smtClean="0"/>
              <a:t>e</a:t>
            </a:r>
            <a:r>
              <a:rPr sz="2800" spc="-10" smtClean="0"/>
              <a:t>m</a:t>
            </a:r>
            <a:r>
              <a:rPr lang="fr-FR" sz="2800" spc="-10" dirty="0" smtClean="0"/>
              <a:t> </a:t>
            </a:r>
            <a:r>
              <a:rPr sz="2800" spc="60" smtClean="0"/>
              <a:t> </a:t>
            </a:r>
            <a:r>
              <a:rPr sz="2800" spc="-5" smtClean="0"/>
              <a:t>(base</a:t>
            </a:r>
            <a:r>
              <a:rPr sz="2800" spc="15" smtClean="0"/>
              <a:t> </a:t>
            </a:r>
            <a:r>
              <a:rPr sz="2800" spc="-5" dirty="0"/>
              <a:t>16</a:t>
            </a:r>
            <a:r>
              <a:rPr sz="2800" spc="5" dirty="0"/>
              <a:t> </a:t>
            </a:r>
            <a:r>
              <a:rPr sz="2800" spc="-5" dirty="0"/>
              <a:t>)</a:t>
            </a:r>
            <a:endParaRPr sz="2800"/>
          </a:p>
        </p:txBody>
      </p:sp>
      <p:sp>
        <p:nvSpPr>
          <p:cNvPr id="8" name="object 8"/>
          <p:cNvSpPr/>
          <p:nvPr/>
        </p:nvSpPr>
        <p:spPr>
          <a:xfrm>
            <a:off x="761" y="644651"/>
            <a:ext cx="9131300" cy="16510"/>
          </a:xfrm>
          <a:custGeom>
            <a:avLst/>
            <a:gdLst/>
            <a:ahLst/>
            <a:cxnLst/>
            <a:rect l="l" t="t" r="r" b="b"/>
            <a:pathLst>
              <a:path w="9131300" h="16509">
                <a:moveTo>
                  <a:pt x="9131300" y="0"/>
                </a:moveTo>
                <a:lnTo>
                  <a:pt x="0" y="0"/>
                </a:lnTo>
                <a:lnTo>
                  <a:pt x="0" y="16001"/>
                </a:lnTo>
                <a:lnTo>
                  <a:pt x="9131300" y="16001"/>
                </a:lnTo>
                <a:lnTo>
                  <a:pt x="9131300" y="0"/>
                </a:lnTo>
                <a:close/>
              </a:path>
            </a:pathLst>
          </a:custGeom>
          <a:solidFill>
            <a:srgbClr val="000000"/>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Information </a:t>
            </a:r>
            <a:r>
              <a:rPr lang="fr-FR" dirty="0" err="1" smtClean="0"/>
              <a:t>Representation</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7467600" cy="796908"/>
          </a:xfrm>
        </p:spPr>
        <p:txBody>
          <a:bodyPr>
            <a:normAutofit/>
          </a:bodyPr>
          <a:lstStyle/>
          <a:p>
            <a:pPr algn="l"/>
            <a:r>
              <a:rPr lang="en-US" sz="4000" b="1" dirty="0" smtClean="0"/>
              <a:t>Example</a:t>
            </a:r>
            <a:r>
              <a:rPr lang="fr-FR" sz="4000" b="1" dirty="0" smtClean="0"/>
              <a:t> Of A Program </a:t>
            </a:r>
            <a:endParaRPr lang="fr-FR" sz="4000" b="1" dirty="0"/>
          </a:p>
        </p:txBody>
      </p:sp>
      <p:sp>
        <p:nvSpPr>
          <p:cNvPr id="3" name="Espace réservé du contenu 2"/>
          <p:cNvSpPr>
            <a:spLocks noGrp="1"/>
          </p:cNvSpPr>
          <p:nvPr>
            <p:ph idx="1"/>
          </p:nvPr>
        </p:nvSpPr>
        <p:spPr>
          <a:xfrm>
            <a:off x="500034" y="1357298"/>
            <a:ext cx="8215370" cy="4873752"/>
          </a:xfrm>
        </p:spPr>
        <p:txBody>
          <a:bodyPr>
            <a:normAutofit fontScale="92500" lnSpcReduction="20000"/>
          </a:bodyPr>
          <a:lstStyle/>
          <a:p>
            <a:r>
              <a:rPr lang="en-US" sz="3000" dirty="0" smtClean="0"/>
              <a:t>Let's consider another robot equipped</a:t>
            </a:r>
          </a:p>
          <a:p>
            <a:pPr>
              <a:buNone/>
            </a:pPr>
            <a:endParaRPr lang="en-US" sz="3000" dirty="0" smtClean="0"/>
          </a:p>
          <a:p>
            <a:pPr>
              <a:buNone/>
            </a:pPr>
            <a:r>
              <a:rPr lang="en-US" sz="3000" dirty="0" smtClean="0"/>
              <a:t>  with a blank piece of paper and a pen, </a:t>
            </a:r>
          </a:p>
          <a:p>
            <a:pPr>
              <a:buNone/>
            </a:pPr>
            <a:r>
              <a:rPr lang="en-US" sz="3000" dirty="0" smtClean="0"/>
              <a:t>but it can only perform a single task:  </a:t>
            </a:r>
          </a:p>
          <a:p>
            <a:pPr>
              <a:buNone/>
            </a:pPr>
            <a:r>
              <a:rPr lang="en-US" sz="3000" b="1" dirty="0" smtClean="0">
                <a:solidFill>
                  <a:srgbClr val="FF0000"/>
                </a:solidFill>
              </a:rPr>
              <a:t>                                    Write(X)</a:t>
            </a:r>
            <a:r>
              <a:rPr lang="en-US" sz="3000" dirty="0" smtClean="0"/>
              <a:t>.</a:t>
            </a:r>
          </a:p>
          <a:p>
            <a:r>
              <a:rPr lang="fr-FR" dirty="0" smtClean="0"/>
              <a:t>The action </a:t>
            </a:r>
            <a:r>
              <a:rPr lang="en-US" b="1" dirty="0" smtClean="0"/>
              <a:t>Write(X)</a:t>
            </a:r>
            <a:r>
              <a:rPr lang="en-US" dirty="0" smtClean="0"/>
              <a:t>  represents putting X ( only one line) on the paper. This instruction has two forms:</a:t>
            </a:r>
          </a:p>
          <a:p>
            <a:pPr>
              <a:buNone/>
            </a:pPr>
            <a:r>
              <a:rPr lang="en-US" dirty="0" smtClean="0"/>
              <a:t>          </a:t>
            </a:r>
            <a:r>
              <a:rPr lang="en-US" b="1" dirty="0" smtClean="0">
                <a:solidFill>
                  <a:srgbClr val="0070C0"/>
                </a:solidFill>
              </a:rPr>
              <a:t>Write(X)</a:t>
            </a:r>
            <a:r>
              <a:rPr lang="en-US" dirty="0" smtClean="0"/>
              <a:t> And  </a:t>
            </a:r>
            <a:r>
              <a:rPr lang="en-US" b="1" dirty="0" smtClean="0">
                <a:solidFill>
                  <a:srgbClr val="0070C0"/>
                </a:solidFill>
              </a:rPr>
              <a:t>Write(“X”)</a:t>
            </a:r>
          </a:p>
          <a:p>
            <a:r>
              <a:rPr lang="en-US" b="1" dirty="0" smtClean="0"/>
              <a:t>Write(X)</a:t>
            </a:r>
            <a:r>
              <a:rPr lang="en-US" dirty="0" smtClean="0"/>
              <a:t>: Perform X and write the result on paper</a:t>
            </a:r>
          </a:p>
          <a:p>
            <a:r>
              <a:rPr lang="en-US" b="1" dirty="0" smtClean="0"/>
              <a:t>Write(“X”)</a:t>
            </a:r>
            <a:r>
              <a:rPr lang="en-US" dirty="0" smtClean="0"/>
              <a:t>: Write X on paper as it is</a:t>
            </a:r>
            <a:endParaRPr lang="en-US" dirty="0"/>
          </a:p>
        </p:txBody>
      </p:sp>
      <p:pic>
        <p:nvPicPr>
          <p:cNvPr id="5" name="Image 4" descr="1000_F_563436885_sH1XWtyHXCDkvI0Q4ZPXXSMZE81zxZjo.jpg"/>
          <p:cNvPicPr>
            <a:picLocks noChangeAspect="1"/>
          </p:cNvPicPr>
          <p:nvPr/>
        </p:nvPicPr>
        <p:blipFill>
          <a:blip r:embed="rId2" cstate="print">
            <a:lum bright="20000"/>
          </a:blip>
          <a:stretch>
            <a:fillRect/>
          </a:stretch>
        </p:blipFill>
        <p:spPr>
          <a:xfrm>
            <a:off x="6500826" y="357166"/>
            <a:ext cx="2357454" cy="307183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274638"/>
            <a:ext cx="7467600" cy="654032"/>
          </a:xfrm>
        </p:spPr>
        <p:txBody>
          <a:bodyPr>
            <a:normAutofit/>
          </a:bodyPr>
          <a:lstStyle/>
          <a:p>
            <a:pPr algn="l"/>
            <a:r>
              <a:rPr lang="en-US" sz="3600" b="1" dirty="0" smtClean="0"/>
              <a:t>Example</a:t>
            </a:r>
            <a:r>
              <a:rPr lang="fr-FR" sz="3600" b="1" dirty="0" smtClean="0"/>
              <a:t> Of A Program </a:t>
            </a:r>
            <a:endParaRPr lang="fr-FR" sz="3600" b="1" dirty="0"/>
          </a:p>
        </p:txBody>
      </p:sp>
      <p:sp>
        <p:nvSpPr>
          <p:cNvPr id="3" name="Espace réservé du contenu 2"/>
          <p:cNvSpPr>
            <a:spLocks noGrp="1"/>
          </p:cNvSpPr>
          <p:nvPr>
            <p:ph idx="1"/>
          </p:nvPr>
        </p:nvSpPr>
        <p:spPr>
          <a:xfrm>
            <a:off x="500034" y="1214422"/>
            <a:ext cx="7467600" cy="4873752"/>
          </a:xfrm>
        </p:spPr>
        <p:txBody>
          <a:bodyPr>
            <a:normAutofit fontScale="70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So, what is the result of this code?</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And This ? </a:t>
            </a:r>
          </a:p>
          <a:p>
            <a:endParaRPr lang="en-US" dirty="0" smtClean="0"/>
          </a:p>
          <a:p>
            <a:endParaRPr lang="en-US" dirty="0"/>
          </a:p>
        </p:txBody>
      </p:sp>
      <p:grpSp>
        <p:nvGrpSpPr>
          <p:cNvPr id="11" name="Groupe 10"/>
          <p:cNvGrpSpPr/>
          <p:nvPr/>
        </p:nvGrpSpPr>
        <p:grpSpPr>
          <a:xfrm>
            <a:off x="1214414" y="357166"/>
            <a:ext cx="6979851" cy="2797315"/>
            <a:chOff x="735421" y="1071546"/>
            <a:chExt cx="6979851" cy="2797315"/>
          </a:xfrm>
        </p:grpSpPr>
        <p:grpSp>
          <p:nvGrpSpPr>
            <p:cNvPr id="8" name="Groupe 7"/>
            <p:cNvGrpSpPr/>
            <p:nvPr/>
          </p:nvGrpSpPr>
          <p:grpSpPr>
            <a:xfrm>
              <a:off x="5643570" y="1071546"/>
              <a:ext cx="2071702" cy="2000264"/>
              <a:chOff x="5643570" y="2014357"/>
              <a:chExt cx="2071702" cy="2771965"/>
            </a:xfrm>
          </p:grpSpPr>
          <p:sp>
            <p:nvSpPr>
              <p:cNvPr id="4" name="Rectangle 3"/>
              <p:cNvSpPr/>
              <p:nvPr/>
            </p:nvSpPr>
            <p:spPr>
              <a:xfrm>
                <a:off x="5643570" y="2071678"/>
                <a:ext cx="2071702" cy="271464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n-US" dirty="0"/>
              </a:p>
            </p:txBody>
          </p:sp>
          <p:sp>
            <p:nvSpPr>
              <p:cNvPr id="6" name="ZoneTexte 5"/>
              <p:cNvSpPr txBox="1"/>
              <p:nvPr/>
            </p:nvSpPr>
            <p:spPr>
              <a:xfrm>
                <a:off x="5643570" y="2014357"/>
                <a:ext cx="1928826" cy="1200329"/>
              </a:xfrm>
              <a:prstGeom prst="rect">
                <a:avLst/>
              </a:prstGeom>
              <a:noFill/>
            </p:spPr>
            <p:txBody>
              <a:bodyPr wrap="square" rtlCol="0">
                <a:spAutoFit/>
              </a:bodyPr>
              <a:lstStyle/>
              <a:p>
                <a:r>
                  <a:rPr lang="fr-FR" dirty="0" smtClean="0"/>
                  <a:t>Hello World</a:t>
                </a:r>
              </a:p>
              <a:p>
                <a:r>
                  <a:rPr lang="en-US" dirty="0" smtClean="0"/>
                  <a:t>Welcome to our university</a:t>
                </a:r>
              </a:p>
              <a:p>
                <a:endParaRPr lang="fr-FR" dirty="0"/>
              </a:p>
            </p:txBody>
          </p:sp>
        </p:grpSp>
        <p:sp>
          <p:nvSpPr>
            <p:cNvPr id="9" name="Légende encadrée avec une bordure 3 8"/>
            <p:cNvSpPr/>
            <p:nvPr/>
          </p:nvSpPr>
          <p:spPr>
            <a:xfrm rot="10800000">
              <a:off x="735421" y="1797159"/>
              <a:ext cx="3286148" cy="2071702"/>
            </a:xfrm>
            <a:prstGeom prst="accentBorderCallout3">
              <a:avLst>
                <a:gd name="adj1" fmla="val 18750"/>
                <a:gd name="adj2" fmla="val -8333"/>
                <a:gd name="adj3" fmla="val 18750"/>
                <a:gd name="adj4" fmla="val -16667"/>
                <a:gd name="adj5" fmla="val 69830"/>
                <a:gd name="adj6" fmla="val -27938"/>
                <a:gd name="adj7" fmla="val 86145"/>
                <a:gd name="adj8" fmla="val -46373"/>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10" name="ZoneTexte 9"/>
            <p:cNvSpPr txBox="1"/>
            <p:nvPr/>
          </p:nvSpPr>
          <p:spPr>
            <a:xfrm>
              <a:off x="928662" y="1928802"/>
              <a:ext cx="3071834" cy="1477328"/>
            </a:xfrm>
            <a:prstGeom prst="rect">
              <a:avLst/>
            </a:prstGeom>
            <a:noFill/>
          </p:spPr>
          <p:txBody>
            <a:bodyPr wrap="square" rtlCol="0">
              <a:spAutoFit/>
            </a:bodyPr>
            <a:lstStyle/>
            <a:p>
              <a:r>
                <a:rPr lang="fr-FR" dirty="0" err="1" smtClean="0"/>
                <a:t>Write</a:t>
              </a:r>
              <a:r>
                <a:rPr lang="fr-FR" dirty="0" smtClean="0"/>
                <a:t>("Hello World")</a:t>
              </a:r>
            </a:p>
            <a:p>
              <a:r>
                <a:rPr lang="fr-FR" dirty="0" err="1" smtClean="0"/>
                <a:t>Write</a:t>
              </a:r>
              <a:r>
                <a:rPr lang="fr-FR" dirty="0" smtClean="0"/>
                <a:t>("</a:t>
              </a:r>
              <a:r>
                <a:rPr lang="en-US" dirty="0" smtClean="0"/>
                <a:t> Welcome to our </a:t>
              </a:r>
              <a:r>
                <a:rPr lang="fr-FR" dirty="0" smtClean="0"/>
                <a:t>")</a:t>
              </a:r>
            </a:p>
            <a:p>
              <a:r>
                <a:rPr lang="fr-FR" dirty="0" err="1" smtClean="0"/>
                <a:t>Write</a:t>
              </a:r>
              <a:r>
                <a:rPr lang="fr-FR" dirty="0" smtClean="0"/>
                <a:t>("</a:t>
              </a:r>
              <a:r>
                <a:rPr lang="en-US" dirty="0" smtClean="0"/>
                <a:t> university </a:t>
              </a:r>
              <a:r>
                <a:rPr lang="fr-FR" dirty="0" smtClean="0"/>
                <a:t>")</a:t>
              </a:r>
            </a:p>
            <a:p>
              <a:endParaRPr lang="fr-FR" dirty="0" smtClean="0"/>
            </a:p>
            <a:p>
              <a:endParaRPr lang="fr-FR" dirty="0" smtClean="0"/>
            </a:p>
          </p:txBody>
        </p:sp>
      </p:grpSp>
      <p:grpSp>
        <p:nvGrpSpPr>
          <p:cNvPr id="12" name="Groupe 11"/>
          <p:cNvGrpSpPr/>
          <p:nvPr/>
        </p:nvGrpSpPr>
        <p:grpSpPr>
          <a:xfrm>
            <a:off x="1428728" y="3000372"/>
            <a:ext cx="6979851" cy="2293221"/>
            <a:chOff x="735421" y="1112909"/>
            <a:chExt cx="6979851" cy="2293221"/>
          </a:xfrm>
        </p:grpSpPr>
        <p:grpSp>
          <p:nvGrpSpPr>
            <p:cNvPr id="13" name="Groupe 7"/>
            <p:cNvGrpSpPr/>
            <p:nvPr/>
          </p:nvGrpSpPr>
          <p:grpSpPr>
            <a:xfrm>
              <a:off x="5643570" y="1112909"/>
              <a:ext cx="2071702" cy="1958901"/>
              <a:chOff x="5643570" y="2071678"/>
              <a:chExt cx="2071702" cy="2714644"/>
            </a:xfrm>
          </p:grpSpPr>
          <p:sp>
            <p:nvSpPr>
              <p:cNvPr id="16" name="Rectangle 15"/>
              <p:cNvSpPr/>
              <p:nvPr/>
            </p:nvSpPr>
            <p:spPr>
              <a:xfrm>
                <a:off x="5643570" y="2071678"/>
                <a:ext cx="2071702" cy="271464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n-US" dirty="0"/>
              </a:p>
            </p:txBody>
          </p:sp>
          <p:sp>
            <p:nvSpPr>
              <p:cNvPr id="17" name="ZoneTexte 16"/>
              <p:cNvSpPr txBox="1"/>
              <p:nvPr/>
            </p:nvSpPr>
            <p:spPr>
              <a:xfrm>
                <a:off x="6307584" y="2311353"/>
                <a:ext cx="714381" cy="1791370"/>
              </a:xfrm>
              <a:prstGeom prst="rect">
                <a:avLst/>
              </a:prstGeom>
              <a:noFill/>
            </p:spPr>
            <p:txBody>
              <a:bodyPr wrap="square" rtlCol="0">
                <a:spAutoFit/>
              </a:bodyPr>
              <a:lstStyle/>
              <a:p>
                <a:r>
                  <a:rPr lang="fr-FR" sz="6000" dirty="0" smtClean="0"/>
                  <a:t>?</a:t>
                </a:r>
                <a:endParaRPr lang="en-US" sz="6000" dirty="0" smtClean="0"/>
              </a:p>
              <a:p>
                <a:endParaRPr lang="fr-FR" dirty="0"/>
              </a:p>
            </p:txBody>
          </p:sp>
        </p:grpSp>
        <p:sp>
          <p:nvSpPr>
            <p:cNvPr id="14" name="Légende encadrée avec une bordure 3 13"/>
            <p:cNvSpPr/>
            <p:nvPr/>
          </p:nvSpPr>
          <p:spPr>
            <a:xfrm rot="10800000">
              <a:off x="735421" y="1797159"/>
              <a:ext cx="3286148" cy="1530328"/>
            </a:xfrm>
            <a:prstGeom prst="accentBorderCallout3">
              <a:avLst>
                <a:gd name="adj1" fmla="val 18750"/>
                <a:gd name="adj2" fmla="val -8333"/>
                <a:gd name="adj3" fmla="val 18750"/>
                <a:gd name="adj4" fmla="val -16667"/>
                <a:gd name="adj5" fmla="val 69830"/>
                <a:gd name="adj6" fmla="val -27938"/>
                <a:gd name="adj7" fmla="val 86145"/>
                <a:gd name="adj8" fmla="val -46373"/>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15" name="ZoneTexte 14"/>
            <p:cNvSpPr txBox="1"/>
            <p:nvPr/>
          </p:nvSpPr>
          <p:spPr>
            <a:xfrm>
              <a:off x="928662" y="1928802"/>
              <a:ext cx="3071834" cy="1477328"/>
            </a:xfrm>
            <a:prstGeom prst="rect">
              <a:avLst/>
            </a:prstGeom>
            <a:noFill/>
          </p:spPr>
          <p:txBody>
            <a:bodyPr wrap="square" rtlCol="0">
              <a:spAutoFit/>
            </a:bodyPr>
            <a:lstStyle/>
            <a:p>
              <a:r>
                <a:rPr lang="fr-FR" dirty="0" err="1" smtClean="0"/>
                <a:t>Write</a:t>
              </a:r>
              <a:r>
                <a:rPr lang="fr-FR" dirty="0" smtClean="0"/>
                <a:t>("Hello World")</a:t>
              </a:r>
            </a:p>
            <a:p>
              <a:r>
                <a:rPr lang="fr-FR" dirty="0" err="1" smtClean="0"/>
                <a:t>Write</a:t>
              </a:r>
              <a:r>
                <a:rPr lang="fr-FR" dirty="0" smtClean="0"/>
                <a:t> ( 5 + 6)</a:t>
              </a:r>
            </a:p>
            <a:p>
              <a:r>
                <a:rPr lang="fr-FR" dirty="0" err="1" smtClean="0"/>
                <a:t>Write</a:t>
              </a:r>
              <a:r>
                <a:rPr lang="fr-FR" dirty="0" smtClean="0"/>
                <a:t>("</a:t>
              </a:r>
              <a:r>
                <a:rPr lang="en-US" dirty="0" smtClean="0"/>
                <a:t> 10 - 2 </a:t>
              </a:r>
              <a:r>
                <a:rPr lang="fr-FR" dirty="0" smtClean="0"/>
                <a:t>")</a:t>
              </a:r>
            </a:p>
            <a:p>
              <a:endParaRPr lang="fr-FR" dirty="0" smtClean="0"/>
            </a:p>
            <a:p>
              <a:endParaRPr lang="fr-FR" dirty="0" smtClean="0"/>
            </a:p>
          </p:txBody>
        </p:sp>
      </p:grpSp>
      <p:grpSp>
        <p:nvGrpSpPr>
          <p:cNvPr id="18" name="Groupe 17"/>
          <p:cNvGrpSpPr/>
          <p:nvPr/>
        </p:nvGrpSpPr>
        <p:grpSpPr>
          <a:xfrm>
            <a:off x="1285853" y="5572140"/>
            <a:ext cx="6572296" cy="1275773"/>
            <a:chOff x="735421" y="1112909"/>
            <a:chExt cx="6979851" cy="2953368"/>
          </a:xfrm>
        </p:grpSpPr>
        <p:grpSp>
          <p:nvGrpSpPr>
            <p:cNvPr id="19" name="Groupe 7"/>
            <p:cNvGrpSpPr/>
            <p:nvPr/>
          </p:nvGrpSpPr>
          <p:grpSpPr>
            <a:xfrm>
              <a:off x="5643570" y="1112909"/>
              <a:ext cx="2071702" cy="2061054"/>
              <a:chOff x="5643570" y="2071678"/>
              <a:chExt cx="2071702" cy="2856207"/>
            </a:xfrm>
          </p:grpSpPr>
          <p:sp>
            <p:nvSpPr>
              <p:cNvPr id="22" name="Rectangle 21"/>
              <p:cNvSpPr/>
              <p:nvPr/>
            </p:nvSpPr>
            <p:spPr>
              <a:xfrm>
                <a:off x="5643570" y="2071678"/>
                <a:ext cx="2071702" cy="271464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n-US" dirty="0"/>
              </a:p>
            </p:txBody>
          </p:sp>
          <p:sp>
            <p:nvSpPr>
              <p:cNvPr id="23" name="ZoneTexte 22"/>
              <p:cNvSpPr txBox="1"/>
              <p:nvPr/>
            </p:nvSpPr>
            <p:spPr>
              <a:xfrm>
                <a:off x="6307584" y="2311353"/>
                <a:ext cx="714381" cy="2616532"/>
              </a:xfrm>
              <a:prstGeom prst="rect">
                <a:avLst/>
              </a:prstGeom>
              <a:noFill/>
            </p:spPr>
            <p:txBody>
              <a:bodyPr wrap="square" rtlCol="0">
                <a:spAutoFit/>
              </a:bodyPr>
              <a:lstStyle/>
              <a:p>
                <a:r>
                  <a:rPr lang="fr-FR" sz="3600" dirty="0" smtClean="0"/>
                  <a:t>?</a:t>
                </a:r>
                <a:endParaRPr lang="en-US" sz="3600" dirty="0" smtClean="0"/>
              </a:p>
              <a:p>
                <a:endParaRPr lang="fr-FR" sz="1050" dirty="0"/>
              </a:p>
            </p:txBody>
          </p:sp>
        </p:grpSp>
        <p:sp>
          <p:nvSpPr>
            <p:cNvPr id="20" name="Légende encadrée avec une bordure 3 19"/>
            <p:cNvSpPr/>
            <p:nvPr/>
          </p:nvSpPr>
          <p:spPr>
            <a:xfrm rot="10800000">
              <a:off x="735421" y="1797159"/>
              <a:ext cx="3286148" cy="1530328"/>
            </a:xfrm>
            <a:prstGeom prst="accentBorderCallout3">
              <a:avLst>
                <a:gd name="adj1" fmla="val 18750"/>
                <a:gd name="adj2" fmla="val -8333"/>
                <a:gd name="adj3" fmla="val 18750"/>
                <a:gd name="adj4" fmla="val -16667"/>
                <a:gd name="adj5" fmla="val 69830"/>
                <a:gd name="adj6" fmla="val -27938"/>
                <a:gd name="adj7" fmla="val 86145"/>
                <a:gd name="adj8" fmla="val -46373"/>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1" name="ZoneTexte 20"/>
            <p:cNvSpPr txBox="1"/>
            <p:nvPr/>
          </p:nvSpPr>
          <p:spPr>
            <a:xfrm>
              <a:off x="928662" y="1928802"/>
              <a:ext cx="3071834" cy="2137475"/>
            </a:xfrm>
            <a:prstGeom prst="rect">
              <a:avLst/>
            </a:prstGeom>
            <a:noFill/>
          </p:spPr>
          <p:txBody>
            <a:bodyPr wrap="square" rtlCol="0">
              <a:spAutoFit/>
            </a:bodyPr>
            <a:lstStyle/>
            <a:p>
              <a:r>
                <a:rPr lang="fr-FR" dirty="0" err="1" smtClean="0"/>
                <a:t>Write</a:t>
              </a:r>
              <a:r>
                <a:rPr lang="fr-FR" dirty="0" smtClean="0"/>
                <a:t> (Hello World)</a:t>
              </a:r>
            </a:p>
            <a:p>
              <a:endParaRPr lang="fr-FR" dirty="0" smtClean="0"/>
            </a:p>
            <a:p>
              <a:endParaRPr lang="fr-FR" dirty="0" smtClean="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smtClean="0"/>
              <a:t>Other Definitions </a:t>
            </a:r>
            <a:endParaRPr lang="fr-FR" b="1" dirty="0"/>
          </a:p>
        </p:txBody>
      </p:sp>
      <p:sp>
        <p:nvSpPr>
          <p:cNvPr id="3" name="Espace réservé du contenu 2"/>
          <p:cNvSpPr>
            <a:spLocks noGrp="1"/>
          </p:cNvSpPr>
          <p:nvPr>
            <p:ph idx="1"/>
          </p:nvPr>
        </p:nvSpPr>
        <p:spPr/>
        <p:txBody>
          <a:bodyPr>
            <a:normAutofit fontScale="92500" lnSpcReduction="20000"/>
          </a:bodyPr>
          <a:lstStyle/>
          <a:p>
            <a:r>
              <a:rPr lang="en-US" b="1" dirty="0" smtClean="0"/>
              <a:t>A computer </a:t>
            </a:r>
            <a:r>
              <a:rPr lang="en-US" dirty="0" smtClean="0"/>
              <a:t>is a programmable machine that processes data and instructions to perform various tasks and operations as directed by a program.</a:t>
            </a:r>
          </a:p>
          <a:p>
            <a:pPr>
              <a:buNone/>
            </a:pPr>
            <a:endParaRPr lang="en-US" dirty="0" smtClean="0"/>
          </a:p>
          <a:p>
            <a:r>
              <a:rPr lang="en-US" b="1" dirty="0" smtClean="0"/>
              <a:t>A computer </a:t>
            </a:r>
            <a:r>
              <a:rPr lang="en-US" dirty="0" smtClean="0"/>
              <a:t>is an electronic device, operating under the control of instructions stored in its own memory that can accept data (input), process the data according to specified rules, produce information (output), and store the information for future use</a:t>
            </a:r>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96908"/>
          </a:xfrm>
        </p:spPr>
        <p:txBody>
          <a:bodyPr>
            <a:normAutofit/>
          </a:bodyPr>
          <a:lstStyle/>
          <a:p>
            <a:pPr algn="l"/>
            <a:r>
              <a:rPr lang="en-US" sz="4000" b="1" dirty="0" smtClean="0"/>
              <a:t>Computer Structure</a:t>
            </a:r>
            <a:endParaRPr lang="fr-FR" sz="4000" dirty="0"/>
          </a:p>
        </p:txBody>
      </p:sp>
      <p:pic>
        <p:nvPicPr>
          <p:cNvPr id="8" name="Espace réservé du contenu 7" descr="CPU1.png"/>
          <p:cNvPicPr>
            <a:picLocks noGrp="1" noChangeAspect="1"/>
          </p:cNvPicPr>
          <p:nvPr>
            <p:ph idx="1"/>
          </p:nvPr>
        </p:nvPicPr>
        <p:blipFill>
          <a:blip r:embed="rId2"/>
          <a:stretch>
            <a:fillRect/>
          </a:stretch>
        </p:blipFill>
        <p:spPr>
          <a:xfrm>
            <a:off x="571472" y="1142984"/>
            <a:ext cx="7358114" cy="487362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4000" b="1" dirty="0" smtClean="0"/>
              <a:t>Example of Input Devices</a:t>
            </a:r>
            <a:endParaRPr lang="fr-FR" sz="4000" dirty="0"/>
          </a:p>
        </p:txBody>
      </p:sp>
      <p:sp>
        <p:nvSpPr>
          <p:cNvPr id="3" name="Espace réservé du contenu 2"/>
          <p:cNvSpPr>
            <a:spLocks noGrp="1"/>
          </p:cNvSpPr>
          <p:nvPr>
            <p:ph idx="1"/>
          </p:nvPr>
        </p:nvSpPr>
        <p:spPr/>
        <p:txBody>
          <a:bodyPr>
            <a:normAutofit fontScale="92500" lnSpcReduction="10000"/>
          </a:bodyPr>
          <a:lstStyle/>
          <a:p>
            <a:pPr algn="just"/>
            <a:r>
              <a:rPr lang="en-US" dirty="0" smtClean="0"/>
              <a:t>Keyboard </a:t>
            </a:r>
          </a:p>
          <a:p>
            <a:pPr algn="just"/>
            <a:r>
              <a:rPr lang="en-US" dirty="0" smtClean="0"/>
              <a:t>Mouse(pointing device)</a:t>
            </a:r>
          </a:p>
          <a:p>
            <a:pPr algn="just"/>
            <a:r>
              <a:rPr lang="en-US" dirty="0" smtClean="0"/>
              <a:t>Microphone</a:t>
            </a:r>
          </a:p>
          <a:p>
            <a:pPr algn="just"/>
            <a:r>
              <a:rPr lang="en-US" dirty="0" smtClean="0"/>
              <a:t>Touch screen</a:t>
            </a:r>
          </a:p>
          <a:p>
            <a:pPr algn="just"/>
            <a:r>
              <a:rPr lang="en-US" dirty="0" smtClean="0"/>
              <a:t>Scanner</a:t>
            </a:r>
          </a:p>
          <a:p>
            <a:pPr algn="just"/>
            <a:r>
              <a:rPr lang="en-US" dirty="0" smtClean="0"/>
              <a:t>Webcam, etc</a:t>
            </a:r>
          </a:p>
          <a:p>
            <a:pPr algn="just"/>
            <a:r>
              <a:rPr lang="en-US" b="1" dirty="0" smtClean="0"/>
              <a:t>Keyboard</a:t>
            </a:r>
            <a:r>
              <a:rPr lang="en-US" dirty="0" smtClean="0"/>
              <a:t> The most common use keyboard is the QWERTY keyboard (AZERTY). Generally standard Keyboard has 104 keys</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4000" b="1" dirty="0" smtClean="0"/>
              <a:t>Central Processing Unit</a:t>
            </a:r>
            <a:endParaRPr lang="fr-FR" sz="4000" dirty="0"/>
          </a:p>
        </p:txBody>
      </p:sp>
      <p:sp>
        <p:nvSpPr>
          <p:cNvPr id="3" name="Espace réservé du contenu 2"/>
          <p:cNvSpPr>
            <a:spLocks noGrp="1"/>
          </p:cNvSpPr>
          <p:nvPr>
            <p:ph idx="1"/>
          </p:nvPr>
        </p:nvSpPr>
        <p:spPr/>
        <p:txBody>
          <a:bodyPr/>
          <a:lstStyle/>
          <a:p>
            <a:r>
              <a:rPr lang="en-US" dirty="0" smtClean="0"/>
              <a:t> CPU known as microprocessor or processor It is responsible for all functions and processes</a:t>
            </a:r>
            <a:endParaRPr lang="fr-FR" dirty="0" smtClean="0"/>
          </a:p>
          <a:p>
            <a:r>
              <a:rPr lang="en-US" b="1" dirty="0" smtClean="0"/>
              <a:t>CPU Components</a:t>
            </a:r>
          </a:p>
          <a:p>
            <a:pPr>
              <a:buNone/>
            </a:pPr>
            <a:r>
              <a:rPr lang="en-US" b="1" dirty="0" smtClean="0"/>
              <a:t>    </a:t>
            </a:r>
            <a:r>
              <a:rPr lang="en-US" dirty="0" smtClean="0"/>
              <a:t>The CPU is composed of </a:t>
            </a:r>
            <a:r>
              <a:rPr lang="en-US" dirty="0" smtClean="0"/>
              <a:t>two main </a:t>
            </a:r>
            <a:r>
              <a:rPr lang="en-US" dirty="0" smtClean="0"/>
              <a:t>parts</a:t>
            </a:r>
            <a:br>
              <a:rPr lang="en-US" dirty="0" smtClean="0"/>
            </a:br>
            <a:endParaRPr lang="en-US" dirty="0" smtClean="0"/>
          </a:p>
          <a:p>
            <a:pPr>
              <a:buNone/>
            </a:pPr>
            <a:r>
              <a:rPr lang="en-US" dirty="0" smtClean="0"/>
              <a:t>     </a:t>
            </a:r>
            <a:r>
              <a:rPr lang="en-US" b="1" dirty="0" smtClean="0"/>
              <a:t>Arithmetic Logic Unit </a:t>
            </a:r>
            <a:r>
              <a:rPr lang="en-US" dirty="0" smtClean="0"/>
              <a:t>(A L U )</a:t>
            </a:r>
          </a:p>
          <a:p>
            <a:pPr>
              <a:buNone/>
            </a:pPr>
            <a:r>
              <a:rPr lang="en-US" dirty="0" smtClean="0"/>
              <a:t>     </a:t>
            </a:r>
            <a:r>
              <a:rPr lang="en-US" b="1" dirty="0" smtClean="0"/>
              <a:t>Control Unit </a:t>
            </a:r>
            <a:r>
              <a:rPr lang="en-US" dirty="0" smtClean="0"/>
              <a:t>(CU)</a:t>
            </a:r>
          </a:p>
          <a:p>
            <a:pPr>
              <a:buNone/>
            </a:pPr>
            <a:r>
              <a:rPr lang="en-US" dirty="0" smtClean="0"/>
              <a:t>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4000" b="1" dirty="0" smtClean="0"/>
              <a:t>Central Processing Unit</a:t>
            </a:r>
            <a:endParaRPr lang="fr-FR" sz="4000" dirty="0"/>
          </a:p>
        </p:txBody>
      </p:sp>
      <p:sp>
        <p:nvSpPr>
          <p:cNvPr id="3" name="Espace réservé du contenu 2"/>
          <p:cNvSpPr>
            <a:spLocks noGrp="1"/>
          </p:cNvSpPr>
          <p:nvPr>
            <p:ph idx="1"/>
          </p:nvPr>
        </p:nvSpPr>
        <p:spPr/>
        <p:txBody>
          <a:bodyPr>
            <a:normAutofit fontScale="92500" lnSpcReduction="20000"/>
          </a:bodyPr>
          <a:lstStyle/>
          <a:p>
            <a:r>
              <a:rPr lang="en-US" b="1" dirty="0" smtClean="0"/>
              <a:t>ALU Executes all arithmetic and logical operations.</a:t>
            </a:r>
            <a:r>
              <a:rPr lang="en-US" dirty="0" smtClean="0"/>
              <a:t/>
            </a:r>
            <a:br>
              <a:rPr lang="en-US" dirty="0" smtClean="0"/>
            </a:br>
            <a:r>
              <a:rPr lang="en-US" dirty="0" smtClean="0"/>
              <a:t>Arithmetic calculations like as addition, subtraction, multiplication and division. Logical operation like compare numbers, letters, or special characters</a:t>
            </a:r>
            <a:endParaRPr lang="fr-FR" dirty="0" smtClean="0"/>
          </a:p>
          <a:p>
            <a:r>
              <a:rPr lang="en-US" b="1" dirty="0" smtClean="0"/>
              <a:t>Control Unit (CU) </a:t>
            </a:r>
            <a:r>
              <a:rPr lang="en-US" dirty="0" smtClean="0"/>
              <a:t>Read the code for the next instruction to be executed. Increment the program counter so it points to the next instruction. Read whatever data the instruction requires from cells in memory</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TotalTime>
  <Words>1061</Words>
  <Application>Microsoft Office PowerPoint</Application>
  <PresentationFormat>Affichage à l'écran (4:3)</PresentationFormat>
  <Paragraphs>277</Paragraphs>
  <Slides>29</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Aharoni</vt:lpstr>
      <vt:lpstr>Arial</vt:lpstr>
      <vt:lpstr>Arial MT</vt:lpstr>
      <vt:lpstr>Calibri</vt:lpstr>
      <vt:lpstr>Symbol</vt:lpstr>
      <vt:lpstr>Times New Roman</vt:lpstr>
      <vt:lpstr>Thème Office</vt:lpstr>
      <vt:lpstr>Definitions</vt:lpstr>
      <vt:lpstr>Example Of A Program </vt:lpstr>
      <vt:lpstr>Example Of A Program </vt:lpstr>
      <vt:lpstr>Example Of A Program </vt:lpstr>
      <vt:lpstr>Other Definitions </vt:lpstr>
      <vt:lpstr>Computer Structure</vt:lpstr>
      <vt:lpstr>Example of Input Devices</vt:lpstr>
      <vt:lpstr>Central Processing Unit</vt:lpstr>
      <vt:lpstr>Central Processing Unit</vt:lpstr>
      <vt:lpstr>Memory R.A.M</vt:lpstr>
      <vt:lpstr>Présentation PowerPoint</vt:lpstr>
      <vt:lpstr>Memory R.O.M</vt:lpstr>
      <vt:lpstr>Présentation PowerPoint</vt:lpstr>
      <vt:lpstr>What Can a  Computer do? </vt:lpstr>
      <vt:lpstr>Programming Language</vt:lpstr>
      <vt:lpstr>Présentation PowerPoint</vt:lpstr>
      <vt:lpstr>Compiler / interpreter</vt:lpstr>
      <vt:lpstr>How computer Treat data</vt:lpstr>
      <vt:lpstr>Présentation PowerPoint</vt:lpstr>
      <vt:lpstr>Measure Unit</vt:lpstr>
      <vt:lpstr>Information Representation</vt:lpstr>
      <vt:lpstr>Numeral system</vt:lpstr>
      <vt:lpstr>Introduction</vt:lpstr>
      <vt:lpstr>Introduction</vt:lpstr>
      <vt:lpstr>Decimal system</vt:lpstr>
      <vt:lpstr>binary System (base  2 )</vt:lpstr>
      <vt:lpstr>octal system  (base 8)</vt:lpstr>
      <vt:lpstr>hexadecimal system  (base 16 )</vt:lpstr>
      <vt:lpstr>Information Representation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dc:title>
  <dc:creator>pp</dc:creator>
  <cp:lastModifiedBy>Utilisateur Windows</cp:lastModifiedBy>
  <cp:revision>32</cp:revision>
  <dcterms:created xsi:type="dcterms:W3CDTF">2023-09-24T16:41:00Z</dcterms:created>
  <dcterms:modified xsi:type="dcterms:W3CDTF">2023-10-02T19:04:33Z</dcterms:modified>
</cp:coreProperties>
</file>